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16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7.xml" ContentType="application/vnd.openxmlformats-officedocument.theme+xml"/>
  <Override PartName="/ppt/slideLayouts/slideLayout46.xml" ContentType="application/vnd.openxmlformats-officedocument.presentationml.slideLayout+xml"/>
  <Override PartName="/ppt/theme/theme18.xml" ContentType="application/vnd.openxmlformats-officedocument.theme+xml"/>
  <Override PartName="/ppt/slideLayouts/slideLayout47.xml" ContentType="application/vnd.openxmlformats-officedocument.presentationml.slideLayout+xml"/>
  <Override PartName="/ppt/theme/theme19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autoCompressPictures="0">
  <p:sldMasterIdLst>
    <p:sldMasterId id="2147484982" r:id="rId1"/>
    <p:sldMasterId id="2147485019" r:id="rId2"/>
    <p:sldMasterId id="2147485005" r:id="rId3"/>
    <p:sldMasterId id="2147485039" r:id="rId4"/>
    <p:sldMasterId id="2147484992" r:id="rId5"/>
    <p:sldMasterId id="2147484984" r:id="rId6"/>
    <p:sldMasterId id="2147485013" r:id="rId7"/>
    <p:sldMasterId id="2147485042" r:id="rId8"/>
    <p:sldMasterId id="2147485028" r:id="rId9"/>
    <p:sldMasterId id="2147485021" r:id="rId10"/>
    <p:sldMasterId id="2147485035" r:id="rId11"/>
    <p:sldMasterId id="2147485024" r:id="rId12"/>
    <p:sldMasterId id="2147485032" r:id="rId13"/>
    <p:sldMasterId id="2147485016" r:id="rId14"/>
    <p:sldMasterId id="2147485046" r:id="rId15"/>
    <p:sldMasterId id="2147485052" r:id="rId16"/>
    <p:sldMasterId id="2147485049" r:id="rId17"/>
    <p:sldMasterId id="2147484985" r:id="rId18"/>
    <p:sldMasterId id="2147485007" r:id="rId19"/>
    <p:sldMasterId id="2147485055" r:id="rId20"/>
  </p:sldMasterIdLst>
  <p:notesMasterIdLst>
    <p:notesMasterId r:id="rId128"/>
  </p:notesMasterIdLst>
  <p:handoutMasterIdLst>
    <p:handoutMasterId r:id="rId129"/>
  </p:handoutMasterIdLst>
  <p:sldIdLst>
    <p:sldId id="302" r:id="rId21"/>
    <p:sldId id="343" r:id="rId22"/>
    <p:sldId id="424" r:id="rId23"/>
    <p:sldId id="311" r:id="rId24"/>
    <p:sldId id="549" r:id="rId25"/>
    <p:sldId id="594" r:id="rId26"/>
    <p:sldId id="426" r:id="rId27"/>
    <p:sldId id="595" r:id="rId28"/>
    <p:sldId id="596" r:id="rId29"/>
    <p:sldId id="597" r:id="rId30"/>
    <p:sldId id="601" r:id="rId31"/>
    <p:sldId id="437" r:id="rId32"/>
    <p:sldId id="386" r:id="rId33"/>
    <p:sldId id="434" r:id="rId34"/>
    <p:sldId id="598" r:id="rId35"/>
    <p:sldId id="623" r:id="rId36"/>
    <p:sldId id="600" r:id="rId37"/>
    <p:sldId id="580" r:id="rId38"/>
    <p:sldId id="578" r:id="rId39"/>
    <p:sldId id="427" r:id="rId40"/>
    <p:sldId id="572" r:id="rId41"/>
    <p:sldId id="575" r:id="rId42"/>
    <p:sldId id="574" r:id="rId43"/>
    <p:sldId id="627" r:id="rId44"/>
    <p:sldId id="617" r:id="rId45"/>
    <p:sldId id="618" r:id="rId46"/>
    <p:sldId id="428" r:id="rId47"/>
    <p:sldId id="514" r:id="rId48"/>
    <p:sldId id="515" r:id="rId49"/>
    <p:sldId id="443" r:id="rId50"/>
    <p:sldId id="506" r:id="rId51"/>
    <p:sldId id="440" r:id="rId52"/>
    <p:sldId id="503" r:id="rId53"/>
    <p:sldId id="530" r:id="rId54"/>
    <p:sldId id="508" r:id="rId55"/>
    <p:sldId id="541" r:id="rId56"/>
    <p:sldId id="429" r:id="rId57"/>
    <p:sldId id="318" r:id="rId58"/>
    <p:sldId id="558" r:id="rId59"/>
    <p:sldId id="560" r:id="rId60"/>
    <p:sldId id="561" r:id="rId61"/>
    <p:sldId id="562" r:id="rId62"/>
    <p:sldId id="563" r:id="rId63"/>
    <p:sldId id="485" r:id="rId64"/>
    <p:sldId id="430" r:id="rId65"/>
    <p:sldId id="630" r:id="rId66"/>
    <p:sldId id="552" r:id="rId67"/>
    <p:sldId id="629" r:id="rId68"/>
    <p:sldId id="453" r:id="rId69"/>
    <p:sldId id="454" r:id="rId70"/>
    <p:sldId id="456" r:id="rId71"/>
    <p:sldId id="457" r:id="rId72"/>
    <p:sldId id="455" r:id="rId73"/>
    <p:sldId id="480" r:id="rId74"/>
    <p:sldId id="481" r:id="rId75"/>
    <p:sldId id="449" r:id="rId76"/>
    <p:sldId id="447" r:id="rId77"/>
    <p:sldId id="448" r:id="rId78"/>
    <p:sldId id="450" r:id="rId79"/>
    <p:sldId id="451" r:id="rId80"/>
    <p:sldId id="452" r:id="rId81"/>
    <p:sldId id="564" r:id="rId82"/>
    <p:sldId id="444" r:id="rId83"/>
    <p:sldId id="528" r:id="rId84"/>
    <p:sldId id="441" r:id="rId85"/>
    <p:sldId id="460" r:id="rId86"/>
    <p:sldId id="496" r:id="rId87"/>
    <p:sldId id="497" r:id="rId88"/>
    <p:sldId id="431" r:id="rId89"/>
    <p:sldId id="396" r:id="rId90"/>
    <p:sldId id="498" r:id="rId91"/>
    <p:sldId id="499" r:id="rId92"/>
    <p:sldId id="432" r:id="rId93"/>
    <p:sldId id="619" r:id="rId94"/>
    <p:sldId id="620" r:id="rId95"/>
    <p:sldId id="567" r:id="rId96"/>
    <p:sldId id="621" r:id="rId97"/>
    <p:sldId id="622" r:id="rId98"/>
    <p:sldId id="507" r:id="rId99"/>
    <p:sldId id="602" r:id="rId100"/>
    <p:sldId id="387" r:id="rId101"/>
    <p:sldId id="624" r:id="rId102"/>
    <p:sldId id="603" r:id="rId103"/>
    <p:sldId id="604" r:id="rId104"/>
    <p:sldId id="605" r:id="rId105"/>
    <p:sldId id="606" r:id="rId106"/>
    <p:sldId id="625" r:id="rId107"/>
    <p:sldId id="608" r:id="rId108"/>
    <p:sldId id="631" r:id="rId109"/>
    <p:sldId id="632" r:id="rId110"/>
    <p:sldId id="633" r:id="rId111"/>
    <p:sldId id="634" r:id="rId112"/>
    <p:sldId id="635" r:id="rId113"/>
    <p:sldId id="636" r:id="rId114"/>
    <p:sldId id="637" r:id="rId115"/>
    <p:sldId id="638" r:id="rId116"/>
    <p:sldId id="609" r:id="rId117"/>
    <p:sldId id="610" r:id="rId118"/>
    <p:sldId id="611" r:id="rId119"/>
    <p:sldId id="612" r:id="rId120"/>
    <p:sldId id="613" r:id="rId121"/>
    <p:sldId id="614" r:id="rId122"/>
    <p:sldId id="615" r:id="rId123"/>
    <p:sldId id="616" r:id="rId124"/>
    <p:sldId id="531" r:id="rId125"/>
    <p:sldId id="532" r:id="rId126"/>
    <p:sldId id="309" r:id="rId127"/>
  </p:sldIdLst>
  <p:sldSz cx="9144000" cy="5143500" type="screen16x9"/>
  <p:notesSz cx="6858000" cy="9144000"/>
  <p:defaultTextStyle>
    <a:defPPr>
      <a:defRPr lang="ja-JP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umimoji="1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EAEFF7"/>
    <a:srgbClr val="FBC8CE"/>
    <a:srgbClr val="F2F8EE"/>
    <a:srgbClr val="D2DEEF"/>
    <a:srgbClr val="DAE9F6"/>
    <a:srgbClr val="6464E6"/>
    <a:srgbClr val="006AB0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テーマ スタイル 1 - アクセント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中間スタイル 3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淡色スタイル 2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6" autoAdjust="0"/>
    <p:restoredTop sz="95923" autoAdjust="0"/>
  </p:normalViewPr>
  <p:slideViewPr>
    <p:cSldViewPr snapToGrid="0" snapToObjects="1">
      <p:cViewPr varScale="1">
        <p:scale>
          <a:sx n="110" d="100"/>
          <a:sy n="110" d="100"/>
        </p:scale>
        <p:origin x="730" y="7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291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26" Type="http://schemas.openxmlformats.org/officeDocument/2006/relationships/slide" Target="slides/slide10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handoutMaster" Target="handoutMasters/handoutMaster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viewProps" Target="viewProps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26032;S&#39640;&#35299;&#20687;&#24230;&#12459;&#12513;&#12521;\01%20SE&#36039;&#26009;\temp\&#30011;&#36074;&#12524;&#12540;&#12480;&#12540;&#12481;&#12515;&#12540;&#12488;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26032;S&#39640;&#35299;&#20687;&#24230;&#12459;&#12513;&#12521;\01%20SE&#36039;&#26009;\temp\&#30011;&#36074;&#12524;&#12540;&#12480;&#12540;&#12481;&#12515;&#12540;&#12488;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4006163\Desktop\&#21508;&#31278;&#24773;&#22577;\01%20&#12459;&#12513;&#12521;\AI&#12459;&#12513;&#12521;\&#26032;S&#39640;&#35299;&#20687;&#24230;&#12459;&#12513;&#12521;\01%20SE&#36039;&#26009;\temp\&#30011;&#36074;&#12524;&#12540;&#12480;&#12540;&#12481;&#12515;&#12540;&#12488;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329602143741641"/>
          <c:y val="5.9952058838173686E-2"/>
          <c:w val="0.5696632036438829"/>
          <c:h val="0.75352461145138228"/>
        </c:manualLayout>
      </c:layout>
      <c:radarChart>
        <c:radarStyle val="marker"/>
        <c:varyColors val="0"/>
        <c:ser>
          <c:idx val="0"/>
          <c:order val="0"/>
          <c:tx>
            <c:strRef>
              <c:f>'4K 更新'!$E$3</c:f>
              <c:strCache>
                <c:ptCount val="1"/>
                <c:pt idx="0">
                  <c:v>i-PRO S25700-V2L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'4K 更新'!$D$4:$D$9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'4K 更新'!$E$4:$E$9</c:f>
              <c:numCache>
                <c:formatCode>General</c:formatCode>
                <c:ptCount val="6"/>
                <c:pt idx="0">
                  <c:v>4.5</c:v>
                </c:pt>
                <c:pt idx="1">
                  <c:v>4</c:v>
                </c:pt>
                <c:pt idx="2">
                  <c:v>4.5</c:v>
                </c:pt>
                <c:pt idx="3">
                  <c:v>3.5</c:v>
                </c:pt>
                <c:pt idx="4">
                  <c:v>4.5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27-470B-BF63-754C9CB48E0F}"/>
            </c:ext>
          </c:extLst>
        </c:ser>
        <c:ser>
          <c:idx val="1"/>
          <c:order val="1"/>
          <c:tx>
            <c:strRef>
              <c:f>'4K 更新'!$F$3</c:f>
              <c:strCache>
                <c:ptCount val="1"/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'4K 更新'!$D$4:$D$9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'4K 更新'!$F$4:$F$9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4C27-470B-BF63-754C9CB48E0F}"/>
            </c:ext>
          </c:extLst>
        </c:ser>
        <c:ser>
          <c:idx val="2"/>
          <c:order val="2"/>
          <c:tx>
            <c:strRef>
              <c:f>'4K 更新'!$G$3</c:f>
              <c:strCache>
                <c:ptCount val="1"/>
                <c:pt idx="0">
                  <c:v>AXIS P3248-LVE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'4K 更新'!$D$4:$D$9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'4K 更新'!$G$4:$G$9</c:f>
              <c:numCache>
                <c:formatCode>General</c:formatCode>
                <c:ptCount val="6"/>
                <c:pt idx="0">
                  <c:v>4.5</c:v>
                </c:pt>
                <c:pt idx="1">
                  <c:v>3.5</c:v>
                </c:pt>
                <c:pt idx="2">
                  <c:v>4.5</c:v>
                </c:pt>
                <c:pt idx="3">
                  <c:v>3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27-470B-BF63-754C9CB48E0F}"/>
            </c:ext>
          </c:extLst>
        </c:ser>
        <c:ser>
          <c:idx val="3"/>
          <c:order val="3"/>
          <c:tx>
            <c:strRef>
              <c:f>'4K 更新'!$H$3</c:f>
              <c:strCache>
                <c:ptCount val="1"/>
                <c:pt idx="0">
                  <c:v>Hanwha XND-9082RV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'4K 更新'!$D$4:$D$9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'4K 更新'!$H$4:$H$9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2.5</c:v>
                </c:pt>
                <c:pt idx="4">
                  <c:v>3.5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C27-470B-BF63-754C9CB48E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7.4570842888720235E-2"/>
          <c:y val="0.94661103031911165"/>
          <c:w val="0.84926013959855617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78527644393379"/>
          <c:y val="5.9952058838173686E-2"/>
          <c:w val="0.54664638055938364"/>
          <c:h val="0.74619143446668357"/>
        </c:manualLayout>
      </c:layout>
      <c:radarChart>
        <c:radarStyle val="marker"/>
        <c:varyColors val="0"/>
        <c:ser>
          <c:idx val="0"/>
          <c:order val="0"/>
          <c:tx>
            <c:strRef>
              <c:f>'6MP'!$E$3</c:f>
              <c:strCache>
                <c:ptCount val="1"/>
                <c:pt idx="0">
                  <c:v>i-PRO S25600-V2L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'6MP'!$D$4:$D$9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'6MP'!$E$4:$E$9</c:f>
              <c:numCache>
                <c:formatCode>General</c:formatCode>
                <c:ptCount val="6"/>
                <c:pt idx="0">
                  <c:v>4.5</c:v>
                </c:pt>
                <c:pt idx="1">
                  <c:v>4</c:v>
                </c:pt>
                <c:pt idx="2">
                  <c:v>4.5</c:v>
                </c:pt>
                <c:pt idx="3">
                  <c:v>3.5</c:v>
                </c:pt>
                <c:pt idx="4">
                  <c:v>4.5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7-44D1-9276-A71DA9D110B6}"/>
            </c:ext>
          </c:extLst>
        </c:ser>
        <c:ser>
          <c:idx val="1"/>
          <c:order val="1"/>
          <c:tx>
            <c:strRef>
              <c:f>'6MP'!$F$3</c:f>
              <c:strCache>
                <c:ptCount val="1"/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'6MP'!$D$4:$D$9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'6MP'!$F$4:$F$9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A6B7-44D1-9276-A71DA9D110B6}"/>
            </c:ext>
          </c:extLst>
        </c:ser>
        <c:ser>
          <c:idx val="2"/>
          <c:order val="2"/>
          <c:tx>
            <c:strRef>
              <c:f>'6MP'!$G$3</c:f>
              <c:strCache>
                <c:ptCount val="1"/>
                <c:pt idx="0">
                  <c:v>AXIS Q3527-LVE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'6MP'!$D$4:$D$9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'6MP'!$G$4:$G$9</c:f>
              <c:numCache>
                <c:formatCode>General</c:formatCode>
                <c:ptCount val="6"/>
                <c:pt idx="0">
                  <c:v>4</c:v>
                </c:pt>
                <c:pt idx="1">
                  <c:v>3.5</c:v>
                </c:pt>
                <c:pt idx="2">
                  <c:v>3.5</c:v>
                </c:pt>
                <c:pt idx="3">
                  <c:v>2.5</c:v>
                </c:pt>
                <c:pt idx="4">
                  <c:v>3.5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6B7-44D1-9276-A71DA9D110B6}"/>
            </c:ext>
          </c:extLst>
        </c:ser>
        <c:ser>
          <c:idx val="3"/>
          <c:order val="3"/>
          <c:tx>
            <c:strRef>
              <c:f>'6MP'!$H$3</c:f>
              <c:strCache>
                <c:ptCount val="1"/>
                <c:pt idx="0">
                  <c:v>Hanwha XNO-8082R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'6MP'!$D$4:$D$9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'6MP'!$H$4:$H$9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3.5</c:v>
                </c:pt>
                <c:pt idx="3">
                  <c:v>2.5</c:v>
                </c:pt>
                <c:pt idx="4">
                  <c:v>3</c:v>
                </c:pt>
                <c:pt idx="5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6B7-44D1-9276-A71DA9D11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6.7459146396892058E-2"/>
          <c:y val="0.94839995658273502"/>
          <c:w val="0.86348371894296461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109342959804002"/>
          <c:y val="9.9026605470143705E-2"/>
          <c:w val="0.53839041098916052"/>
          <c:h val="0.77818541974366828"/>
        </c:manualLayout>
      </c:layout>
      <c:radarChart>
        <c:radarStyle val="marker"/>
        <c:varyColors val="0"/>
        <c:ser>
          <c:idx val="0"/>
          <c:order val="0"/>
          <c:tx>
            <c:strRef>
              <c:f>'5MP'!$E$3</c:f>
              <c:strCache>
                <c:ptCount val="1"/>
                <c:pt idx="0">
                  <c:v>i-PRO S25500-V3L</c:v>
                </c:pt>
              </c:strCache>
            </c:strRef>
          </c:tx>
          <c:spPr>
            <a:ln w="76200" cap="rnd">
              <a:solidFill>
                <a:srgbClr val="6666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76200">
                <a:solidFill>
                  <a:srgbClr val="6666FF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'5MP'!$E$4:$E$9</c:f>
              <c:numCache>
                <c:formatCode>General</c:formatCode>
                <c:ptCount val="6"/>
                <c:pt idx="0">
                  <c:v>4</c:v>
                </c:pt>
                <c:pt idx="1">
                  <c:v>3.5</c:v>
                </c:pt>
                <c:pt idx="2">
                  <c:v>4</c:v>
                </c:pt>
                <c:pt idx="3">
                  <c:v>3.5</c:v>
                </c:pt>
                <c:pt idx="4">
                  <c:v>3.5</c:v>
                </c:pt>
                <c:pt idx="5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C-426E-B984-5C46DB180CBB}"/>
            </c:ext>
          </c:extLst>
        </c:ser>
        <c:ser>
          <c:idx val="1"/>
          <c:order val="1"/>
          <c:tx>
            <c:strRef>
              <c:f>'5MP'!$F$3</c:f>
              <c:strCache>
                <c:ptCount val="1"/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rgbClr val="00B0F0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'5MP'!$F$4:$F$9</c:f>
              <c:numCache>
                <c:formatCode>General</c:formatCode>
                <c:ptCount val="6"/>
              </c:numCache>
            </c:numRef>
          </c:val>
          <c:extLst>
            <c:ext xmlns:c16="http://schemas.microsoft.com/office/drawing/2014/chart" uri="{C3380CC4-5D6E-409C-BE32-E72D297353CC}">
              <c16:uniqueId val="{00000001-EBFC-426E-B984-5C46DB180CBB}"/>
            </c:ext>
          </c:extLst>
        </c:ser>
        <c:ser>
          <c:idx val="2"/>
          <c:order val="2"/>
          <c:tx>
            <c:strRef>
              <c:f>'5MP'!$G$3</c:f>
              <c:strCache>
                <c:ptCount val="1"/>
                <c:pt idx="0">
                  <c:v>AXIS P3247-LVE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'5MP'!$G$4:$G$9</c:f>
              <c:numCache>
                <c:formatCode>General</c:formatCode>
                <c:ptCount val="6"/>
                <c:pt idx="0">
                  <c:v>4.5</c:v>
                </c:pt>
                <c:pt idx="1">
                  <c:v>3.5</c:v>
                </c:pt>
                <c:pt idx="2">
                  <c:v>4.5</c:v>
                </c:pt>
                <c:pt idx="3">
                  <c:v>3</c:v>
                </c:pt>
                <c:pt idx="4">
                  <c:v>3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FC-426E-B984-5C46DB180CBB}"/>
            </c:ext>
          </c:extLst>
        </c:ser>
        <c:ser>
          <c:idx val="3"/>
          <c:order val="3"/>
          <c:tx>
            <c:strRef>
              <c:f>'5MP'!$H$3</c:f>
              <c:strCache>
                <c:ptCount val="1"/>
                <c:pt idx="0">
                  <c:v>Hanwha XNV-8081RE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'5MP'!$D$4:$D$9</c:f>
              <c:strCache>
                <c:ptCount val="6"/>
                <c:pt idx="0">
                  <c:v>Day time Outdoor</c:v>
                </c:pt>
                <c:pt idx="1">
                  <c:v>Day time Indoor</c:v>
                </c:pt>
                <c:pt idx="2">
                  <c:v>SD Day time</c:v>
                </c:pt>
                <c:pt idx="3">
                  <c:v>Night time Outdoor</c:v>
                </c:pt>
                <c:pt idx="4">
                  <c:v>Low light</c:v>
                </c:pt>
                <c:pt idx="5">
                  <c:v>IR-LED</c:v>
                </c:pt>
              </c:strCache>
            </c:strRef>
          </c:cat>
          <c:val>
            <c:numRef>
              <c:f>'5MP'!$H$4:$H$9</c:f>
              <c:numCache>
                <c:formatCode>General</c:formatCode>
                <c:ptCount val="6"/>
                <c:pt idx="0">
                  <c:v>3.5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FC-426E-B984-5C46DB180C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0328456"/>
        <c:axId val="240328784"/>
      </c:radarChart>
      <c:catAx>
        <c:axId val="240328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784"/>
        <c:crosses val="autoZero"/>
        <c:auto val="1"/>
        <c:lblAlgn val="ctr"/>
        <c:lblOffset val="100"/>
        <c:noMultiLvlLbl val="0"/>
      </c:catAx>
      <c:valAx>
        <c:axId val="240328784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4032845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t"/>
      <c:legendEntry>
        <c:idx val="1"/>
        <c:delete val="1"/>
      </c:legendEntry>
      <c:layout>
        <c:manualLayout>
          <c:xMode val="edge"/>
          <c:yMode val="edge"/>
          <c:x val="5.0865145943096622E-2"/>
          <c:y val="0.94512591454467954"/>
          <c:w val="0.89667153348980333"/>
          <c:h val="3.8110022832511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3B03E-5F20-4FE9-AE8F-91B893F34AB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B71C-CB81-48F9-9CC9-1F57D1F346E3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538561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23280-4631-449D-B6CA-E374E1E336EF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44F106-CE4D-4C0B-9204-00F638B8A095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0851502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18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11418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04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3385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44F106-CE4D-4C0B-9204-00F638B8A095}" type="slidenum">
              <a:rPr kumimoji="1" lang="ja-JP" altLang="en-US" smtClean="0"/>
              <a:t>79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06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7678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4796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78541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078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681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79689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2172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0579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4484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8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8686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4518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963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127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213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9226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1439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887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44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0962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045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11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8044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1357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0364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109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56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675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172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956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3559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841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5424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06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822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723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988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6831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349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972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6033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2424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4_目次-テキスト_行頭キャ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344366" y="594123"/>
            <a:ext cx="8474319" cy="4040981"/>
          </a:xfrm>
          <a:prstGeom prst="rect">
            <a:avLst/>
          </a:prstGeom>
        </p:spPr>
        <p:txBody>
          <a:bodyPr lIns="216000"/>
          <a:lstStyle>
            <a:lvl1pPr marL="342892" indent="-342892">
              <a:buFont typeface="Wingdings" panose="05000000000000000000" pitchFamily="2" charset="2"/>
              <a:buChar char="n"/>
              <a:defRPr sz="2400" b="1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31" indent="-285743">
              <a:buFont typeface="Wingdings" panose="05000000000000000000" pitchFamily="2" charset="2"/>
              <a:buChar char="Ø"/>
              <a:defRPr sz="2000" b="1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2972" indent="-228594">
              <a:buFont typeface="Arial" panose="020B0604020202020204" pitchFamily="34" charset="0"/>
              <a:buChar char="•"/>
              <a:defRPr sz="180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160" indent="-228594">
              <a:buFont typeface="Wingdings" panose="05000000000000000000" pitchFamily="2" charset="2"/>
              <a:buChar char="n"/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348" indent="-228594">
              <a:buFont typeface="Wingdings" panose="05000000000000000000" pitchFamily="2" charset="2"/>
              <a:buChar char="n"/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29487717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4_目次-テキスト_行頭番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11"/>
          </p:nvPr>
        </p:nvSpPr>
        <p:spPr>
          <a:xfrm>
            <a:off x="344366" y="594123"/>
            <a:ext cx="8474319" cy="4040981"/>
          </a:xfrm>
          <a:prstGeom prst="rect">
            <a:avLst/>
          </a:prstGeom>
        </p:spPr>
        <p:txBody>
          <a:bodyPr lIns="216000"/>
          <a:lstStyle>
            <a:lvl1pPr marL="457189" indent="-457189">
              <a:buFont typeface="+mj-lt"/>
              <a:buAutoNum type="arabicPeriod"/>
              <a:defRPr sz="2400" b="1">
                <a:latin typeface="+mn-ea"/>
                <a:ea typeface="+mn-ea"/>
                <a:cs typeface="Meiryo UI" panose="020B0604030504040204" pitchFamily="50" charset="-128"/>
              </a:defRPr>
            </a:lvl1pPr>
            <a:lvl2pPr marL="914378" indent="-457189">
              <a:buFont typeface="+mj-lt"/>
              <a:buAutoNum type="alphaUcParenR"/>
              <a:defRPr sz="2000" b="1">
                <a:latin typeface="+mn-ea"/>
                <a:ea typeface="+mn-ea"/>
                <a:cs typeface="Meiryo UI" panose="020B0604030504040204" pitchFamily="50" charset="-128"/>
              </a:defRPr>
            </a:lvl2pPr>
            <a:lvl3pPr marL="1257269" indent="-342892">
              <a:buFont typeface="Arial" panose="020B0604020202020204" pitchFamily="34" charset="0"/>
              <a:buChar char="•"/>
              <a:defRPr sz="1800">
                <a:latin typeface="+mn-ea"/>
                <a:ea typeface="+mn-ea"/>
                <a:cs typeface="Meiryo UI" panose="020B0604030504040204" pitchFamily="50" charset="-128"/>
              </a:defRPr>
            </a:lvl3pPr>
            <a:lvl4pPr marL="1600160" indent="-228594">
              <a:buFont typeface="Wingdings" panose="05000000000000000000" pitchFamily="2" charset="2"/>
              <a:buChar char="n"/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348" indent="-228594">
              <a:buFont typeface="Wingdings" panose="05000000000000000000" pitchFamily="2" charset="2"/>
              <a:buChar char="n"/>
              <a:defRPr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3389900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-メイン_サブタイトル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 userDrawn="1"/>
        </p:nvSpPr>
        <p:spPr>
          <a:xfrm>
            <a:off x="6115719" y="12658"/>
            <a:ext cx="2990769" cy="253916"/>
          </a:xfrm>
          <a:prstGeom prst="rect">
            <a:avLst/>
          </a:prstGeom>
          <a:noFill/>
        </p:spPr>
        <p:txBody>
          <a:bodyPr wrap="square" lIns="27000" rIns="27000" rtlCol="0" anchor="ctr" anchorCtr="0">
            <a:spAutoFit/>
          </a:bodyPr>
          <a:lstStyle/>
          <a:p>
            <a:pPr marL="0" marR="0" lvl="0" indent="0" algn="r" defTabSz="342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5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kumimoji="1" lang="en-US" altLang="ja-JP" sz="105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967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4_目次－BOX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ea"/>
                <a:ea typeface="+mj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537240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4_コンテンツ_メッセージライン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>
              <a:defRPr lang="en-US" altLang="ja-JP" sz="16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72000" tIns="36000" rIns="36000" bIns="36000"/>
          <a:lstStyle>
            <a:lvl1pPr marL="0" indent="0">
              <a:buFontTx/>
              <a:buNone/>
              <a:defRPr sz="1800">
                <a:latin typeface="+mn-ea"/>
                <a:ea typeface="+mn-ea"/>
                <a:cs typeface="Meiryo UI" panose="020B0604030504040204" pitchFamily="50" charset="-128"/>
              </a:defRPr>
            </a:lvl1pPr>
            <a:lvl2pPr marL="360354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20707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073123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344580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128394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4_コンテンツ_メッセージライン有#1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ea"/>
                <a:ea typeface="+mj-ea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>
              <a:defRPr lang="en-US" altLang="ja-JP" sz="1600" b="1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1135380"/>
            <a:ext cx="8474320" cy="3505200"/>
          </a:xfrm>
          <a:prstGeom prst="rect">
            <a:avLst/>
          </a:prstGeom>
        </p:spPr>
        <p:txBody>
          <a:bodyPr lIns="72000" tIns="36000" rIns="36000" bIns="36000"/>
          <a:lstStyle>
            <a:lvl1pPr marL="92073" indent="-92073">
              <a:buFontTx/>
              <a:buNone/>
              <a:defRPr sz="1800">
                <a:latin typeface="+mn-ea"/>
                <a:ea typeface="+mn-ea"/>
                <a:cs typeface="Meiryo UI" panose="020B0604030504040204" pitchFamily="50" charset="-128"/>
              </a:defRPr>
            </a:lvl1pPr>
            <a:lvl2pPr marL="360354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20707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073123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344580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grpSp>
        <p:nvGrpSpPr>
          <p:cNvPr id="9" name="Group 132"/>
          <p:cNvGrpSpPr>
            <a:grpSpLocks/>
          </p:cNvGrpSpPr>
          <p:nvPr/>
        </p:nvGrpSpPr>
        <p:grpSpPr bwMode="auto">
          <a:xfrm>
            <a:off x="27588" y="23199"/>
            <a:ext cx="848140" cy="275738"/>
            <a:chOff x="3802" y="1054"/>
            <a:chExt cx="689" cy="224"/>
          </a:xfrm>
        </p:grpSpPr>
        <p:sp>
          <p:nvSpPr>
            <p:cNvPr id="10" name="Text Box 50"/>
            <p:cNvSpPr txBox="1">
              <a:spLocks noChangeAspect="1" noChangeArrowheads="1"/>
            </p:cNvSpPr>
            <p:nvPr/>
          </p:nvSpPr>
          <p:spPr bwMode="auto">
            <a:xfrm>
              <a:off x="3802" y="1054"/>
              <a:ext cx="662" cy="22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55440" tIns="0" rIns="55440" bIns="20520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defTabSz="914378">
                <a:spcBef>
                  <a:spcPct val="0"/>
                </a:spcBef>
                <a:buFontTx/>
                <a:buNone/>
              </a:pPr>
              <a:r>
                <a:rPr kumimoji="0" lang="ja-JP" altLang="en-US" sz="11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秘</a:t>
              </a:r>
              <a:endParaRPr kumimoji="0" lang="ja-JP" altLang="en-US" sz="1400" b="1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+mn-cs"/>
              </a:endParaRPr>
            </a:p>
            <a:p>
              <a:pPr defTabSz="914378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5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Until:</a:t>
              </a:r>
              <a:r>
                <a:rPr kumimoji="0" lang="ja-JP" altLang="en-US" sz="5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　　　　　　 </a:t>
              </a:r>
              <a:r>
                <a:rPr kumimoji="0" lang="ja-JP" altLang="en-US" sz="5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  <a:cs typeface="+mn-cs"/>
                </a:rPr>
                <a:t>迄</a:t>
              </a:r>
              <a:endParaRPr kumimoji="0" lang="ja-JP" altLang="en-US" sz="600" b="1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  <a:cs typeface="+mn-cs"/>
              </a:endParaRPr>
            </a:p>
          </p:txBody>
        </p:sp>
        <p:sp>
          <p:nvSpPr>
            <p:cNvPr id="11" name="Text Box 51"/>
            <p:cNvSpPr txBox="1">
              <a:spLocks noChangeArrowheads="1"/>
            </p:cNvSpPr>
            <p:nvPr/>
          </p:nvSpPr>
          <p:spPr bwMode="auto">
            <a:xfrm>
              <a:off x="3922" y="1086"/>
              <a:ext cx="569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defTabSz="914378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7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Confidential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0216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4_コンテンツ_メッセージライン無し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586740"/>
            <a:ext cx="8474320" cy="4061460"/>
          </a:xfrm>
          <a:prstGeom prst="rect">
            <a:avLst/>
          </a:prstGeom>
        </p:spPr>
        <p:txBody>
          <a:bodyPr lIns="72000" tIns="36000" rIns="36000" bIns="36000"/>
          <a:lstStyle>
            <a:lvl1pPr marL="92073" indent="-92073">
              <a:buFontTx/>
              <a:buNone/>
              <a:defRPr sz="1800">
                <a:latin typeface="+mn-ea"/>
                <a:ea typeface="+mn-ea"/>
                <a:cs typeface="Meiryo UI" panose="020B0604030504040204" pitchFamily="50" charset="-128"/>
              </a:defRPr>
            </a:lvl1pPr>
            <a:lvl2pPr marL="360354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20707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073123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344580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4079290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4_コンテンツ_メッセージライン無し#1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45831" y="586740"/>
            <a:ext cx="8474320" cy="4061460"/>
          </a:xfrm>
          <a:prstGeom prst="rect">
            <a:avLst/>
          </a:prstGeom>
        </p:spPr>
        <p:txBody>
          <a:bodyPr lIns="72000" tIns="36000" rIns="36000" bIns="36000"/>
          <a:lstStyle>
            <a:lvl1pPr marL="92073" indent="-92073">
              <a:buFontTx/>
              <a:buNone/>
              <a:defRPr sz="1800">
                <a:latin typeface="+mn-ea"/>
                <a:ea typeface="+mn-ea"/>
                <a:cs typeface="Meiryo UI" panose="020B0604030504040204" pitchFamily="50" charset="-128"/>
              </a:defRPr>
            </a:lvl1pPr>
            <a:lvl2pPr marL="360354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720707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073123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1344580" indent="0">
              <a:buFontTx/>
              <a:buNone/>
              <a:defRPr sz="18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grpSp>
        <p:nvGrpSpPr>
          <p:cNvPr id="7" name="Group 132"/>
          <p:cNvGrpSpPr>
            <a:grpSpLocks/>
          </p:cNvGrpSpPr>
          <p:nvPr/>
        </p:nvGrpSpPr>
        <p:grpSpPr bwMode="auto">
          <a:xfrm>
            <a:off x="27588" y="23199"/>
            <a:ext cx="848140" cy="275738"/>
            <a:chOff x="3802" y="1054"/>
            <a:chExt cx="689" cy="224"/>
          </a:xfrm>
        </p:grpSpPr>
        <p:sp>
          <p:nvSpPr>
            <p:cNvPr id="8" name="Text Box 50"/>
            <p:cNvSpPr txBox="1">
              <a:spLocks noChangeAspect="1" noChangeArrowheads="1"/>
            </p:cNvSpPr>
            <p:nvPr/>
          </p:nvSpPr>
          <p:spPr bwMode="auto">
            <a:xfrm>
              <a:off x="3802" y="1054"/>
              <a:ext cx="662" cy="22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55440" tIns="0" rIns="55440" bIns="20520"/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defTabSz="914378">
                <a:spcBef>
                  <a:spcPct val="0"/>
                </a:spcBef>
                <a:buFontTx/>
                <a:buNone/>
              </a:pPr>
              <a:r>
                <a:rPr kumimoji="0" lang="ja-JP" altLang="en-US" sz="11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秘</a:t>
              </a:r>
              <a:endParaRPr kumimoji="0" lang="ja-JP" altLang="en-US" sz="1400" b="1" dirty="0">
                <a:solidFill>
                  <a:srgbClr val="FF0000"/>
                </a:solidFill>
                <a:latin typeface="Century" pitchFamily="18" charset="0"/>
                <a:ea typeface="ＭＳ 明朝" pitchFamily="17" charset="-128"/>
                <a:cs typeface="+mn-cs"/>
              </a:endParaRPr>
            </a:p>
            <a:p>
              <a:pPr defTabSz="914378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5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Until:</a:t>
              </a:r>
              <a:r>
                <a:rPr kumimoji="0" lang="ja-JP" altLang="en-US" sz="5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　　　　　　 </a:t>
              </a:r>
              <a:r>
                <a:rPr kumimoji="0" lang="ja-JP" altLang="en-US" sz="500" b="1" dirty="0">
                  <a:solidFill>
                    <a:srgbClr val="FF0000"/>
                  </a:solidFill>
                  <a:latin typeface="ＭＳ 明朝" pitchFamily="17" charset="-128"/>
                  <a:ea typeface="ＭＳ 明朝" pitchFamily="17" charset="-128"/>
                  <a:cs typeface="+mn-cs"/>
                </a:rPr>
                <a:t>迄</a:t>
              </a:r>
              <a:endParaRPr kumimoji="0" lang="ja-JP" altLang="en-US" sz="600" b="1" dirty="0">
                <a:solidFill>
                  <a:srgbClr val="FF0000"/>
                </a:solidFill>
                <a:latin typeface="ＭＳ 明朝" pitchFamily="17" charset="-128"/>
                <a:ea typeface="ＭＳ 明朝" pitchFamily="17" charset="-128"/>
                <a:cs typeface="+mn-cs"/>
              </a:endParaRPr>
            </a:p>
          </p:txBody>
        </p:sp>
        <p:sp>
          <p:nvSpPr>
            <p:cNvPr id="12" name="Text Box 51"/>
            <p:cNvSpPr txBox="1">
              <a:spLocks noChangeArrowheads="1"/>
            </p:cNvSpPr>
            <p:nvPr/>
          </p:nvSpPr>
          <p:spPr bwMode="auto">
            <a:xfrm>
              <a:off x="3922" y="1086"/>
              <a:ext cx="569" cy="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 defTabSz="914378"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kumimoji="0" lang="en-US" altLang="ja-JP" sz="700" b="1" dirty="0">
                  <a:solidFill>
                    <a:srgbClr val="FF0000"/>
                  </a:solidFill>
                  <a:latin typeface="Century" pitchFamily="18" charset="0"/>
                  <a:ea typeface="ＭＳ 明朝" pitchFamily="17" charset="-128"/>
                  <a:cs typeface="+mn-cs"/>
                </a:rPr>
                <a:t>Confidential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17562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4_コンテンツ_メッセージライン有_2段組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4" name="テキスト プレースホルダー 2"/>
          <p:cNvSpPr>
            <a:spLocks noGrp="1"/>
          </p:cNvSpPr>
          <p:nvPr>
            <p:ph type="body" sz="quarter" idx="11"/>
          </p:nvPr>
        </p:nvSpPr>
        <p:spPr>
          <a:xfrm>
            <a:off x="345600" y="582240"/>
            <a:ext cx="8473846" cy="486000"/>
          </a:xfrm>
          <a:prstGeom prst="rect">
            <a:avLst/>
          </a:prstGeom>
        </p:spPr>
        <p:txBody>
          <a:bodyPr lIns="36000" tIns="36000" rIns="36000" bIns="36000" anchor="ctr" anchorCtr="0"/>
          <a:lstStyle>
            <a:lvl1pPr>
              <a:defRPr lang="en-US" altLang="ja-JP" sz="1600" b="1" dirty="0" smtClean="0">
                <a:solidFill>
                  <a:schemeClr val="bg1">
                    <a:lumMod val="50000"/>
                  </a:schemeClr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53946" y="1485229"/>
            <a:ext cx="4153846" cy="31659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72000" tIns="36000" rIns="36000" bIns="36000"/>
          <a:lstStyle>
            <a:lvl1pPr>
              <a:defRPr lang="ja-JP" altLang="en-US" sz="1800" dirty="0" smtClean="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4"/>
          <p:cNvSpPr>
            <a:spLocks noGrp="1"/>
          </p:cNvSpPr>
          <p:nvPr>
            <p:ph sz="quarter" idx="13"/>
          </p:nvPr>
        </p:nvSpPr>
        <p:spPr>
          <a:xfrm>
            <a:off x="4656252" y="1478635"/>
            <a:ext cx="4153846" cy="3165938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72000" tIns="36000" rIns="36000" bIns="36000"/>
          <a:lstStyle>
            <a:lvl1pPr>
              <a:defRPr lang="ja-JP" altLang="en-US" sz="1800" dirty="0" smtClean="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353946" y="1161227"/>
            <a:ext cx="4153846" cy="324000"/>
          </a:xfrm>
          <a:prstGeom prst="rect">
            <a:avLst/>
          </a:prstGeom>
          <a:solidFill>
            <a:srgbClr val="6464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>
              <a:defRPr lang="ja-JP" altLang="en-US" sz="1800" b="1" dirty="0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4657485" y="1161227"/>
            <a:ext cx="4153846" cy="324000"/>
          </a:xfrm>
          <a:prstGeom prst="rect">
            <a:avLst/>
          </a:prstGeom>
          <a:solidFill>
            <a:srgbClr val="6464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>
              <a:defRPr lang="ja-JP" altLang="en-US" sz="1800" b="1" dirty="0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6014511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4_コンテンツ_メッセージライン無し2段組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>
                <a:latin typeface="+mj-ea"/>
                <a:ea typeface="+mj-ea"/>
              </a:defRPr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6" name="コンテンツ プレースホルダー 4"/>
          <p:cNvSpPr>
            <a:spLocks noGrp="1"/>
          </p:cNvSpPr>
          <p:nvPr>
            <p:ph sz="quarter" idx="12"/>
          </p:nvPr>
        </p:nvSpPr>
        <p:spPr>
          <a:xfrm>
            <a:off x="353946" y="911549"/>
            <a:ext cx="4153846" cy="37533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72000" tIns="36000" rIns="36000" bIns="36000"/>
          <a:lstStyle>
            <a:lvl1pPr>
              <a:defRPr lang="ja-JP" altLang="en-US" sz="1800" dirty="0" smtClean="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7" name="コンテンツ プレースホルダー 4"/>
          <p:cNvSpPr>
            <a:spLocks noGrp="1"/>
          </p:cNvSpPr>
          <p:nvPr>
            <p:ph sz="quarter" idx="13"/>
          </p:nvPr>
        </p:nvSpPr>
        <p:spPr>
          <a:xfrm>
            <a:off x="4656252" y="911549"/>
            <a:ext cx="4153846" cy="375334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lIns="72000" tIns="36000" rIns="36000" bIns="36000"/>
          <a:lstStyle>
            <a:lvl1pPr>
              <a:defRPr lang="ja-JP" altLang="en-US" sz="1800" dirty="0" smtClean="0">
                <a:latin typeface="+mn-ea"/>
                <a:ea typeface="+mn-ea"/>
                <a:cs typeface="Meiryo UI" panose="020B0604030504040204" pitchFamily="50" charset="-128"/>
              </a:defRPr>
            </a:lvl1pPr>
          </a:lstStyle>
          <a:p>
            <a:pPr marL="0" lvl="0" indent="0">
              <a:buFontTx/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4"/>
          </p:nvPr>
        </p:nvSpPr>
        <p:spPr>
          <a:xfrm>
            <a:off x="353946" y="587549"/>
            <a:ext cx="4153846" cy="324000"/>
          </a:xfrm>
          <a:prstGeom prst="rect">
            <a:avLst/>
          </a:prstGeom>
          <a:solidFill>
            <a:srgbClr val="6464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>
              <a:defRPr lang="ja-JP" altLang="en-US" sz="1800" b="1" dirty="0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9" name="テキスト プレースホルダー 7"/>
          <p:cNvSpPr>
            <a:spLocks noGrp="1"/>
          </p:cNvSpPr>
          <p:nvPr>
            <p:ph type="body" sz="quarter" idx="15"/>
          </p:nvPr>
        </p:nvSpPr>
        <p:spPr>
          <a:xfrm>
            <a:off x="4657485" y="587549"/>
            <a:ext cx="4153846" cy="324000"/>
          </a:xfrm>
          <a:prstGeom prst="rect">
            <a:avLst/>
          </a:prstGeom>
          <a:solidFill>
            <a:srgbClr val="6464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>
              <a:defRPr lang="ja-JP" altLang="en-US" sz="1800" b="1" dirty="0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307475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541"/>
            <a:ext cx="5791200" cy="567002"/>
          </a:xfrm>
          <a:prstGeom prst="rect">
            <a:avLst/>
          </a:prstGeom>
        </p:spPr>
        <p:txBody>
          <a:bodyPr lIns="91075" tIns="45532" rIns="91075" bIns="45532"/>
          <a:lstStyle>
            <a:lvl1pPr>
              <a:defRPr b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314451"/>
            <a:ext cx="7620000" cy="3280172"/>
          </a:xfrm>
          <a:prstGeom prst="rect">
            <a:avLst/>
          </a:prstGeom>
        </p:spPr>
        <p:txBody>
          <a:bodyPr lIns="91075" tIns="45532" rIns="91075" bIns="45532"/>
          <a:lstStyle>
            <a:lvl1pPr>
              <a:defRPr/>
            </a:lvl1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629150"/>
            <a:ext cx="3429000" cy="228600"/>
          </a:xfrm>
          <a:prstGeom prst="rect">
            <a:avLst/>
          </a:prstGeom>
        </p:spPr>
        <p:txBody>
          <a:bodyPr lIns="91075" tIns="45532" rIns="91075" bIns="45532"/>
          <a:lstStyle>
            <a:lvl1pPr defTabSz="683061">
              <a:defRPr sz="1200">
                <a:solidFill>
                  <a:srgbClr val="000000"/>
                </a:solidFill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93333F43-3E86-47E4-BFBB-2476D384E1C6}" type="datetime4">
              <a:rPr lang="en-US" smtClean="0"/>
              <a:pPr>
                <a:defRPr/>
              </a:pPr>
              <a:t>August 10,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4869658"/>
            <a:ext cx="3429000" cy="213122"/>
          </a:xfrm>
          <a:prstGeom prst="rect">
            <a:avLst/>
          </a:prstGeom>
        </p:spPr>
        <p:txBody>
          <a:bodyPr lIns="91075" tIns="45532" rIns="91075" bIns="45532"/>
          <a:lstStyle>
            <a:lvl1pPr defTabSz="683061">
              <a:defRPr sz="1200">
                <a:solidFill>
                  <a:srgbClr val="000000"/>
                </a:solidFill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5683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扉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1566203" y="1599750"/>
            <a:ext cx="5981538" cy="1944000"/>
          </a:xfrm>
          <a:prstGeom prst="rect">
            <a:avLst/>
          </a:prstGeom>
          <a:solidFill>
            <a:srgbClr val="6464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>
            <a:lvl1pPr>
              <a:defRPr lang="ja-JP" altLang="en-US" sz="3600" b="1" dirty="0" smtClean="0">
                <a:solidFill>
                  <a:schemeClr val="bg1"/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</a:lstStyle>
          <a:p>
            <a:pPr marL="0" lvl="0" indent="0" algn="ctr" defTabSz="457189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/>
              <a:t>マスター テキストの書式設定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7547741" y="951750"/>
            <a:ext cx="648000" cy="648000"/>
          </a:xfrm>
          <a:prstGeom prst="rect">
            <a:avLst/>
          </a:prstGeom>
          <a:solidFill>
            <a:srgbClr val="6464E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92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0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81849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50270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7330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.pn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46.xml"/></Relationships>
</file>

<file path=ppt/slideMasters/_rels/slideMaster19.xml.rels><?xml version="1.0" encoding="UTF-8" standalone="yes"?>
<Relationships xmlns="http://schemas.openxmlformats.org/package/2006/relationships"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4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02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2" r:id="rId1"/>
    <p:sldLayoutId id="214748502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70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6" r:id="rId1"/>
    <p:sldLayoutId id="2147485037" r:id="rId2"/>
    <p:sldLayoutId id="2147485038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44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5" r:id="rId1"/>
    <p:sldLayoutId id="2147485026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796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421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3" r:id="rId1"/>
    <p:sldLayoutId id="214748503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386083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7" r:id="rId1"/>
    <p:sldLayoutId id="214748501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242180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7" r:id="rId1"/>
    <p:sldLayoutId id="214748504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399009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3" r:id="rId1"/>
    <p:sldLayoutId id="214748505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13"/>
          <p:cNvSpPr>
            <a:spLocks noChangeArrowheads="1"/>
          </p:cNvSpPr>
          <p:nvPr userDrawn="1"/>
        </p:nvSpPr>
        <p:spPr bwMode="auto">
          <a:xfrm>
            <a:off x="7569032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Internal </a:t>
            </a:r>
            <a:r>
              <a:rPr kumimoji="0" lang="en-US" altLang="ja-JP" sz="900" b="1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use only</a:t>
            </a:r>
          </a:p>
        </p:txBody>
      </p:sp>
    </p:spTree>
    <p:extLst>
      <p:ext uri="{BB962C8B-B14F-4D97-AF65-F5344CB8AC3E}">
        <p14:creationId xmlns:p14="http://schemas.microsoft.com/office/powerpoint/2010/main" val="1273318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0" r:id="rId1"/>
    <p:sldLayoutId id="214748505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523" y="2212841"/>
            <a:ext cx="3082954" cy="7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4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 userDrawn="1"/>
        </p:nvSpPr>
        <p:spPr>
          <a:xfrm>
            <a:off x="0" y="0"/>
            <a:ext cx="9194800" cy="5143500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592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2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"/>
          <p:cNvSpPr txBox="1">
            <a:spLocks/>
          </p:cNvSpPr>
          <p:nvPr/>
        </p:nvSpPr>
        <p:spPr>
          <a:xfrm>
            <a:off x="457200" y="891541"/>
            <a:ext cx="8229600" cy="282179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ＭＳ Ｐゴシック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endParaRPr lang="ja-JP" altLang="en-US" sz="26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" y="0"/>
            <a:ext cx="9141785" cy="540000"/>
          </a:xfrm>
          <a:prstGeom prst="rect">
            <a:avLst/>
          </a:prstGeom>
          <a:solidFill>
            <a:srgbClr val="6464E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0"/>
          <a:lstStyle/>
          <a:p>
            <a:pPr lvl="0" algn="ctr" eaLnBrk="1" hangingPunct="1"/>
            <a:endParaRPr lang="ja-JP" altLang="en-US" sz="4400" b="1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344367" y="42003"/>
            <a:ext cx="8473846" cy="45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5" name="スライド番号プレースホルダー 3"/>
          <p:cNvSpPr txBox="1">
            <a:spLocks/>
          </p:cNvSpPr>
          <p:nvPr/>
        </p:nvSpPr>
        <p:spPr>
          <a:xfrm>
            <a:off x="8561196" y="56873"/>
            <a:ext cx="517330" cy="432000"/>
          </a:xfrm>
          <a:prstGeom prst="rect">
            <a:avLst/>
          </a:prstGeom>
          <a:ln w="12700">
            <a:solidFill>
              <a:schemeClr val="bg1"/>
            </a:solidFill>
          </a:ln>
        </p:spPr>
        <p:txBody>
          <a:bodyPr vert="horz" lIns="36000" tIns="36000" rIns="36000" bIns="36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1200" b="1" smtClean="0">
                <a:solidFill>
                  <a:schemeClr val="bg1"/>
                </a:solidFill>
                <a:cs typeface="Calibri" panose="020F0502020204030204" pitchFamily="34" charset="0"/>
              </a:rPr>
              <a:pPr algn="ctr"/>
              <a:t>‹#›</a:t>
            </a:fld>
            <a:r>
              <a:rPr lang="en-US" altLang="ja-JP" sz="12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/33</a:t>
            </a:r>
            <a:endParaRPr lang="en-US" altLang="ja-JP" sz="12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8" name="Rectangle 15"/>
          <p:cNvSpPr>
            <a:spLocks noGrp="1" noChangeArrowheads="1"/>
          </p:cNvSpPr>
          <p:nvPr/>
        </p:nvSpPr>
        <p:spPr bwMode="auto">
          <a:xfrm>
            <a:off x="0" y="4914900"/>
            <a:ext cx="23622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000" rIns="36000" anchor="ctr" anchorCtr="0"/>
          <a:lstStyle/>
          <a:p>
            <a:pPr algn="l"/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</a:rPr>
              <a:t>Panasonic i-PRO Sensing Solutions</a:t>
            </a:r>
          </a:p>
        </p:txBody>
      </p:sp>
    </p:spTree>
    <p:extLst>
      <p:ext uri="{BB962C8B-B14F-4D97-AF65-F5344CB8AC3E}">
        <p14:creationId xmlns:p14="http://schemas.microsoft.com/office/powerpoint/2010/main" val="130451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57" r:id="rId2"/>
    <p:sldLayoutId id="2147485058" r:id="rId3"/>
    <p:sldLayoutId id="2147485059" r:id="rId4"/>
    <p:sldLayoutId id="2147485060" r:id="rId5"/>
    <p:sldLayoutId id="2147485061" r:id="rId6"/>
    <p:sldLayoutId id="2147485062" r:id="rId7"/>
    <p:sldLayoutId id="2147485063" r:id="rId8"/>
    <p:sldLayoutId id="2147485064" r:id="rId9"/>
    <p:sldLayoutId id="2147485065" r:id="rId10"/>
    <p:sldLayoutId id="2147485067" r:id="rId11"/>
  </p:sldLayoutIdLst>
  <p:hf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kumimoji="1" sz="2400" b="1" kern="1200">
          <a:solidFill>
            <a:schemeClr val="bg1"/>
          </a:solidFill>
          <a:latin typeface="Calibri" panose="020F0502020204030204" pitchFamily="34" charset="0"/>
          <a:ea typeface="Meiryo UI" panose="020B0604030504040204" pitchFamily="50" charset="-128"/>
          <a:cs typeface="Calibri" panose="020F0502020204030204" pitchFamily="34" charset="0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378"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892" indent="-342892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31" indent="-285743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5" name="図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75" y="439283"/>
            <a:ext cx="1286667" cy="2995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2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06" r:id="rId1"/>
    <p:sldLayoutId id="2147485009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3" descr="logo_white_stacked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013" y="948386"/>
            <a:ext cx="1834103" cy="583935"/>
          </a:xfrm>
          <a:prstGeom prst="rect">
            <a:avLst/>
          </a:prstGeom>
        </p:spPr>
      </p:pic>
      <p:sp>
        <p:nvSpPr>
          <p:cNvPr id="8" name="正方形/長方形 7"/>
          <p:cNvSpPr/>
          <p:nvPr userDrawn="1"/>
        </p:nvSpPr>
        <p:spPr>
          <a:xfrm>
            <a:off x="605290" y="1815350"/>
            <a:ext cx="7050996" cy="1116536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4400" b="1" dirty="0"/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656038" y="1279280"/>
            <a:ext cx="560881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0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0" r:id="rId1"/>
    <p:sldLayoutId id="2147485041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3CA2-A1EC-492B-A4A4-03723240CF90}" type="datetimeFigureOut">
              <a:rPr kumimoji="1" lang="ja-JP" altLang="en-US" smtClean="0"/>
              <a:t>2022/8/10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00726-53FF-4DA1-A640-CEBEA53BA2C9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65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3" r:id="rId1"/>
    <p:sldLayoutId id="2147484994" r:id="rId2"/>
    <p:sldLayoutId id="2147484995" r:id="rId3"/>
    <p:sldLayoutId id="2147484996" r:id="rId4"/>
    <p:sldLayoutId id="2147484997" r:id="rId5"/>
    <p:sldLayoutId id="2147484998" r:id="rId6"/>
    <p:sldLayoutId id="2147484999" r:id="rId7"/>
    <p:sldLayoutId id="2147485000" r:id="rId8"/>
    <p:sldLayoutId id="2147485001" r:id="rId9"/>
    <p:sldLayoutId id="2147485002" r:id="rId10"/>
    <p:sldLayoutId id="214748500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1479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738913"/>
            <a:ext cx="534753" cy="295635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r>
              <a:rPr lang="en-US" altLang="ja-JP" sz="900" b="1" dirty="0" smtClean="0">
                <a:solidFill>
                  <a:schemeClr val="tx1"/>
                </a:solidFill>
              </a:rPr>
              <a:t>/**</a:t>
            </a:r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425" y="4820052"/>
            <a:ext cx="2826199" cy="15113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784466"/>
            <a:ext cx="1917474" cy="186720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644571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92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0" r:id="rId1"/>
    <p:sldLayoutId id="2147485004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1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4" r:id="rId1"/>
    <p:sldLayoutId id="2147485015" r:id="rId2"/>
    <p:sldLayoutId id="2147485027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5" y="198228"/>
            <a:ext cx="1220649" cy="284209"/>
          </a:xfrm>
          <a:prstGeom prst="rect">
            <a:avLst/>
          </a:prstGeom>
        </p:spPr>
      </p:pic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509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3" r:id="rId1"/>
    <p:sldLayoutId id="2147485044" r:id="rId2"/>
    <p:sldLayoutId id="2147485045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/>
          <p:nvPr userDrawn="1"/>
        </p:nvSpPr>
        <p:spPr>
          <a:xfrm>
            <a:off x="0" y="-2910"/>
            <a:ext cx="9144000" cy="611511"/>
          </a:xfrm>
          <a:prstGeom prst="rect">
            <a:avLst/>
          </a:prstGeom>
          <a:solidFill>
            <a:srgbClr val="6464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スライド番号プレースホルダー 3"/>
          <p:cNvSpPr txBox="1">
            <a:spLocks/>
          </p:cNvSpPr>
          <p:nvPr userDrawn="1"/>
        </p:nvSpPr>
        <p:spPr>
          <a:xfrm>
            <a:off x="4304624" y="4916384"/>
            <a:ext cx="534753" cy="18941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27000" tIns="27000" rIns="27000" bIns="27000" rtlCol="0" anchor="ctr" anchorCtr="1"/>
          <a:lstStyle>
            <a:defPPr>
              <a:defRPr lang="ja-JP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kumimoji="1" sz="1100" kern="120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Arial" panose="020B0604020202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EE88B8E2-C3DB-4B2A-ADFB-45BB59B1B2E8}" type="slidenum">
              <a:rPr lang="ja-JP" altLang="en-US" sz="900" b="1" smtClean="0">
                <a:solidFill>
                  <a:schemeClr val="tx1"/>
                </a:solidFill>
              </a:rPr>
              <a:pPr algn="ctr"/>
              <a:t>‹#›</a:t>
            </a:fld>
            <a:endParaRPr lang="ja-JP" altLang="en-US" sz="900" b="1" dirty="0">
              <a:solidFill>
                <a:schemeClr val="tx1"/>
              </a:solidFill>
            </a:endParaRPr>
          </a:p>
        </p:txBody>
      </p:sp>
      <p:cxnSp>
        <p:nvCxnSpPr>
          <p:cNvPr id="5" name="直線コネクタ 4"/>
          <p:cNvCxnSpPr/>
          <p:nvPr userDrawn="1"/>
        </p:nvCxnSpPr>
        <p:spPr>
          <a:xfrm>
            <a:off x="0" y="4858328"/>
            <a:ext cx="9144000" cy="0"/>
          </a:xfrm>
          <a:prstGeom prst="line">
            <a:avLst/>
          </a:prstGeom>
          <a:ln w="57150">
            <a:solidFill>
              <a:srgbClr val="6464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0" y="4915096"/>
            <a:ext cx="1917474" cy="186720"/>
          </a:xfrm>
          <a:prstGeom prst="rect">
            <a:avLst/>
          </a:prstGeom>
        </p:spPr>
      </p:pic>
      <p:sp>
        <p:nvSpPr>
          <p:cNvPr id="14" name="AutoShape 13"/>
          <p:cNvSpPr>
            <a:spLocks noChangeArrowheads="1"/>
          </p:cNvSpPr>
          <p:nvPr userDrawn="1"/>
        </p:nvSpPr>
        <p:spPr bwMode="auto">
          <a:xfrm>
            <a:off x="7566049" y="4938311"/>
            <a:ext cx="1440000" cy="144000"/>
          </a:xfrm>
          <a:prstGeom prst="roundRect">
            <a:avLst>
              <a:gd name="adj" fmla="val 16667"/>
            </a:avLst>
          </a:prstGeom>
          <a:noFill/>
          <a:ln w="28575">
            <a:solidFill>
              <a:schemeClr val="accent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Authorized Partner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898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9" r:id="rId1"/>
    <p:sldLayoutId id="2147485030" r:id="rId2"/>
    <p:sldLayoutId id="2147485031" r:id="rId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7" Type="http://schemas.openxmlformats.org/officeDocument/2006/relationships/image" Target="../media/image320.png"/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9.png"/><Relationship Id="rId5" Type="http://schemas.openxmlformats.org/officeDocument/2006/relationships/image" Target="../media/image318.png"/><Relationship Id="rId4" Type="http://schemas.openxmlformats.org/officeDocument/2006/relationships/image" Target="../media/image31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7.png"/><Relationship Id="rId3" Type="http://schemas.openxmlformats.org/officeDocument/2006/relationships/image" Target="../media/image322.png"/><Relationship Id="rId7" Type="http://schemas.openxmlformats.org/officeDocument/2006/relationships/image" Target="../media/image326.png"/><Relationship Id="rId2" Type="http://schemas.openxmlformats.org/officeDocument/2006/relationships/image" Target="../media/image32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25.png"/><Relationship Id="rId5" Type="http://schemas.openxmlformats.org/officeDocument/2006/relationships/image" Target="../media/image324.png"/><Relationship Id="rId10" Type="http://schemas.openxmlformats.org/officeDocument/2006/relationships/image" Target="../media/image329.png"/><Relationship Id="rId4" Type="http://schemas.openxmlformats.org/officeDocument/2006/relationships/image" Target="../media/image323.png"/><Relationship Id="rId9" Type="http://schemas.openxmlformats.org/officeDocument/2006/relationships/image" Target="../media/image328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6.png"/><Relationship Id="rId3" Type="http://schemas.openxmlformats.org/officeDocument/2006/relationships/image" Target="../media/image331.png"/><Relationship Id="rId7" Type="http://schemas.openxmlformats.org/officeDocument/2006/relationships/image" Target="../media/image3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34.png"/><Relationship Id="rId5" Type="http://schemas.openxmlformats.org/officeDocument/2006/relationships/image" Target="../media/image333.png"/><Relationship Id="rId10" Type="http://schemas.openxmlformats.org/officeDocument/2006/relationships/image" Target="../media/image338.png"/><Relationship Id="rId4" Type="http://schemas.openxmlformats.org/officeDocument/2006/relationships/image" Target="../media/image332.png"/><Relationship Id="rId9" Type="http://schemas.openxmlformats.org/officeDocument/2006/relationships/image" Target="../media/image337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44.pn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3.png"/><Relationship Id="rId5" Type="http://schemas.openxmlformats.org/officeDocument/2006/relationships/image" Target="../media/image342.png"/><Relationship Id="rId4" Type="http://schemas.openxmlformats.org/officeDocument/2006/relationships/image" Target="../media/image3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7" Type="http://schemas.openxmlformats.org/officeDocument/2006/relationships/image" Target="../media/image350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49.png"/><Relationship Id="rId5" Type="http://schemas.openxmlformats.org/officeDocument/2006/relationships/image" Target="../media/image348.png"/><Relationship Id="rId4" Type="http://schemas.openxmlformats.org/officeDocument/2006/relationships/image" Target="../media/image347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7" Type="http://schemas.openxmlformats.org/officeDocument/2006/relationships/image" Target="../media/image65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4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2.wm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70.jpeg"/><Relationship Id="rId7" Type="http://schemas.openxmlformats.org/officeDocument/2006/relationships/image" Target="../media/image74.jpg"/><Relationship Id="rId12" Type="http://schemas.openxmlformats.org/officeDocument/2006/relationships/image" Target="../media/image7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3.jpg"/><Relationship Id="rId11" Type="http://schemas.openxmlformats.org/officeDocument/2006/relationships/image" Target="../media/image78.jpg"/><Relationship Id="rId5" Type="http://schemas.openxmlformats.org/officeDocument/2006/relationships/image" Target="../media/image72.jpeg"/><Relationship Id="rId10" Type="http://schemas.openxmlformats.org/officeDocument/2006/relationships/image" Target="../media/image77.jpg"/><Relationship Id="rId4" Type="http://schemas.openxmlformats.org/officeDocument/2006/relationships/image" Target="../media/image71.jpeg"/><Relationship Id="rId9" Type="http://schemas.openxmlformats.org/officeDocument/2006/relationships/image" Target="../media/image7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g"/><Relationship Id="rId3" Type="http://schemas.microsoft.com/office/2007/relationships/hdphoto" Target="../media/hdphoto1.wdp"/><Relationship Id="rId7" Type="http://schemas.openxmlformats.org/officeDocument/2006/relationships/image" Target="../media/image98.jpg"/><Relationship Id="rId12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jpg"/><Relationship Id="rId11" Type="http://schemas.microsoft.com/office/2007/relationships/hdphoto" Target="../media/hdphoto2.wdp"/><Relationship Id="rId5" Type="http://schemas.openxmlformats.org/officeDocument/2006/relationships/image" Target="../media/image96.jpg"/><Relationship Id="rId10" Type="http://schemas.openxmlformats.org/officeDocument/2006/relationships/image" Target="../media/image101.png"/><Relationship Id="rId4" Type="http://schemas.openxmlformats.org/officeDocument/2006/relationships/image" Target="../media/image95.jpg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7" Type="http://schemas.openxmlformats.org/officeDocument/2006/relationships/image" Target="../media/image120.jp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1.xml"/><Relationship Id="rId6" Type="http://schemas.microsoft.com/office/2007/relationships/hdphoto" Target="../media/hdphoto3.wdp"/><Relationship Id="rId5" Type="http://schemas.openxmlformats.org/officeDocument/2006/relationships/image" Target="../media/image119.png"/><Relationship Id="rId4" Type="http://schemas.openxmlformats.org/officeDocument/2006/relationships/image" Target="../media/image11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21.png"/><Relationship Id="rId2" Type="http://schemas.openxmlformats.org/officeDocument/2006/relationships/image" Target="../media/image11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i-pro.com/global/en/surveillance/training-support/support/technical-information" TargetMode="External"/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jpg"/><Relationship Id="rId7" Type="http://schemas.openxmlformats.org/officeDocument/2006/relationships/image" Target="../media/image136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hyperlink" Target="http://www.google.co.jp/url?sa=i&amp;rct=j&amp;q=&amp;esrc=s&amp;source=images&amp;cd=&amp;cad=rja&amp;uact=8&amp;ved=0ahUKEwi488Par_rYAhWFtpQKHYwZAj8QjRwIBw&amp;url=http://imenara.com/page.aspx?ViewModelId%3D174&amp;psig=AOvVaw0bteygxGxUrjQluA0Nq5CG&amp;ust=1517219057809215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3" Type="http://schemas.microsoft.com/office/2007/relationships/media" Target="../media/media4.wav"/><Relationship Id="rId7" Type="http://schemas.microsoft.com/office/2007/relationships/media" Target="../media/media6.mp3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10" Type="http://schemas.openxmlformats.org/officeDocument/2006/relationships/image" Target="../media/image138.png"/><Relationship Id="rId4" Type="http://schemas.openxmlformats.org/officeDocument/2006/relationships/audio" Target="../media/media4.wav"/><Relationship Id="rId9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140.emf"/><Relationship Id="rId1" Type="http://schemas.openxmlformats.org/officeDocument/2006/relationships/slideLayout" Target="../slideLayouts/slideLayout3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hyperlink" Target="https://i-pro.com/global/en/surveillance/training-support/support/technical-information" TargetMode="External"/><Relationship Id="rId1" Type="http://schemas.openxmlformats.org/officeDocument/2006/relationships/slideLayout" Target="../slideLayouts/slideLayout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3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18" Type="http://schemas.openxmlformats.org/officeDocument/2006/relationships/image" Target="../media/image17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jpe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19" Type="http://schemas.openxmlformats.org/officeDocument/2006/relationships/image" Target="../media/image179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10" Type="http://schemas.openxmlformats.org/officeDocument/2006/relationships/image" Target="../media/image189.png"/><Relationship Id="rId4" Type="http://schemas.openxmlformats.org/officeDocument/2006/relationships/image" Target="../media/image183.png"/><Relationship Id="rId9" Type="http://schemas.openxmlformats.org/officeDocument/2006/relationships/image" Target="../media/image188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163.png"/><Relationship Id="rId18" Type="http://schemas.openxmlformats.org/officeDocument/2006/relationships/image" Target="../media/image170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162.png"/><Relationship Id="rId17" Type="http://schemas.openxmlformats.org/officeDocument/2006/relationships/image" Target="../media/image169.png"/><Relationship Id="rId2" Type="http://schemas.openxmlformats.org/officeDocument/2006/relationships/image" Target="../media/image190.png"/><Relationship Id="rId16" Type="http://schemas.openxmlformats.org/officeDocument/2006/relationships/image" Target="../media/image168.png"/><Relationship Id="rId20" Type="http://schemas.openxmlformats.org/officeDocument/2006/relationships/image" Target="../media/image20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167.png"/><Relationship Id="rId10" Type="http://schemas.openxmlformats.org/officeDocument/2006/relationships/image" Target="../media/image198.png"/><Relationship Id="rId19" Type="http://schemas.openxmlformats.org/officeDocument/2006/relationships/image" Target="../media/image171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16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205.png"/><Relationship Id="rId18" Type="http://schemas.openxmlformats.org/officeDocument/2006/relationships/image" Target="../media/image176.png"/><Relationship Id="rId3" Type="http://schemas.openxmlformats.org/officeDocument/2006/relationships/image" Target="../media/image202.png"/><Relationship Id="rId21" Type="http://schemas.openxmlformats.org/officeDocument/2006/relationships/image" Target="../media/image210.jpg"/><Relationship Id="rId7" Type="http://schemas.openxmlformats.org/officeDocument/2006/relationships/image" Target="../media/image189.png"/><Relationship Id="rId12" Type="http://schemas.openxmlformats.org/officeDocument/2006/relationships/image" Target="../media/image204.png"/><Relationship Id="rId17" Type="http://schemas.openxmlformats.org/officeDocument/2006/relationships/image" Target="../media/image175.png"/><Relationship Id="rId2" Type="http://schemas.openxmlformats.org/officeDocument/2006/relationships/image" Target="../media/image201.png"/><Relationship Id="rId16" Type="http://schemas.openxmlformats.org/officeDocument/2006/relationships/image" Target="../media/image208.png"/><Relationship Id="rId20" Type="http://schemas.openxmlformats.org/officeDocument/2006/relationships/image" Target="../media/image20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3.png"/><Relationship Id="rId11" Type="http://schemas.openxmlformats.org/officeDocument/2006/relationships/image" Target="../media/image203.png"/><Relationship Id="rId5" Type="http://schemas.openxmlformats.org/officeDocument/2006/relationships/image" Target="../media/image182.png"/><Relationship Id="rId15" Type="http://schemas.openxmlformats.org/officeDocument/2006/relationships/image" Target="../media/image207.png"/><Relationship Id="rId10" Type="http://schemas.openxmlformats.org/officeDocument/2006/relationships/image" Target="../media/image186.png"/><Relationship Id="rId19" Type="http://schemas.openxmlformats.org/officeDocument/2006/relationships/image" Target="../media/image179.png"/><Relationship Id="rId4" Type="http://schemas.openxmlformats.org/officeDocument/2006/relationships/image" Target="../media/image181.png"/><Relationship Id="rId9" Type="http://schemas.openxmlformats.org/officeDocument/2006/relationships/image" Target="../media/image185.png"/><Relationship Id="rId14" Type="http://schemas.openxmlformats.org/officeDocument/2006/relationships/image" Target="../media/image20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8.emf"/><Relationship Id="rId4" Type="http://schemas.openxmlformats.org/officeDocument/2006/relationships/image" Target="../media/image187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7" Type="http://schemas.openxmlformats.org/officeDocument/2006/relationships/image" Target="../media/image218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10" Type="http://schemas.openxmlformats.org/officeDocument/2006/relationships/image" Target="../media/image227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png"/><Relationship Id="rId3" Type="http://schemas.openxmlformats.org/officeDocument/2006/relationships/image" Target="../media/image229.png"/><Relationship Id="rId7" Type="http://schemas.openxmlformats.org/officeDocument/2006/relationships/image" Target="../media/image233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10" Type="http://schemas.openxmlformats.org/officeDocument/2006/relationships/image" Target="../media/image236.png"/><Relationship Id="rId4" Type="http://schemas.openxmlformats.org/officeDocument/2006/relationships/image" Target="../media/image230.png"/><Relationship Id="rId9" Type="http://schemas.openxmlformats.org/officeDocument/2006/relationships/image" Target="../media/image23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3" Type="http://schemas.openxmlformats.org/officeDocument/2006/relationships/image" Target="../media/image238.png"/><Relationship Id="rId7" Type="http://schemas.openxmlformats.org/officeDocument/2006/relationships/image" Target="../media/image242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10" Type="http://schemas.openxmlformats.org/officeDocument/2006/relationships/image" Target="../media/image245.png"/><Relationship Id="rId4" Type="http://schemas.openxmlformats.org/officeDocument/2006/relationships/image" Target="../media/image239.png"/><Relationship Id="rId9" Type="http://schemas.openxmlformats.org/officeDocument/2006/relationships/image" Target="../media/image244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257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256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10" Type="http://schemas.openxmlformats.org/officeDocument/2006/relationships/image" Target="../media/image266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7" Type="http://schemas.openxmlformats.org/officeDocument/2006/relationships/image" Target="../media/image272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6.png"/><Relationship Id="rId3" Type="http://schemas.openxmlformats.org/officeDocument/2006/relationships/image" Target="../media/image274.png"/><Relationship Id="rId7" Type="http://schemas.openxmlformats.org/officeDocument/2006/relationships/image" Target="../media/image275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10" Type="http://schemas.openxmlformats.org/officeDocument/2006/relationships/image" Target="../media/image278.png"/><Relationship Id="rId4" Type="http://schemas.openxmlformats.org/officeDocument/2006/relationships/image" Target="../media/image219.png"/><Relationship Id="rId9" Type="http://schemas.openxmlformats.org/officeDocument/2006/relationships/image" Target="../media/image277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2.png"/><Relationship Id="rId3" Type="http://schemas.openxmlformats.org/officeDocument/2006/relationships/image" Target="../media/image280.png"/><Relationship Id="rId7" Type="http://schemas.openxmlformats.org/officeDocument/2006/relationships/image" Target="../media/image281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10" Type="http://schemas.openxmlformats.org/officeDocument/2006/relationships/image" Target="../media/image284.png"/><Relationship Id="rId4" Type="http://schemas.openxmlformats.org/officeDocument/2006/relationships/image" Target="../media/image228.png"/><Relationship Id="rId9" Type="http://schemas.openxmlformats.org/officeDocument/2006/relationships/image" Target="../media/image283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3" Type="http://schemas.openxmlformats.org/officeDocument/2006/relationships/image" Target="../media/image286.png"/><Relationship Id="rId7" Type="http://schemas.openxmlformats.org/officeDocument/2006/relationships/image" Target="../media/image287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41.png"/><Relationship Id="rId5" Type="http://schemas.openxmlformats.org/officeDocument/2006/relationships/image" Target="../media/image240.png"/><Relationship Id="rId10" Type="http://schemas.openxmlformats.org/officeDocument/2006/relationships/image" Target="../media/image290.png"/><Relationship Id="rId4" Type="http://schemas.openxmlformats.org/officeDocument/2006/relationships/image" Target="../media/image237.png"/><Relationship Id="rId9" Type="http://schemas.openxmlformats.org/officeDocument/2006/relationships/image" Target="../media/image28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13" Type="http://schemas.openxmlformats.org/officeDocument/2006/relationships/image" Target="../media/image302.png"/><Relationship Id="rId3" Type="http://schemas.openxmlformats.org/officeDocument/2006/relationships/image" Target="../media/image292.png"/><Relationship Id="rId7" Type="http://schemas.openxmlformats.org/officeDocument/2006/relationships/image" Target="../media/image296.png"/><Relationship Id="rId12" Type="http://schemas.openxmlformats.org/officeDocument/2006/relationships/image" Target="../media/image301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5.png"/><Relationship Id="rId11" Type="http://schemas.openxmlformats.org/officeDocument/2006/relationships/image" Target="../media/image300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3" Type="http://schemas.openxmlformats.org/officeDocument/2006/relationships/image" Target="../media/image304.png"/><Relationship Id="rId7" Type="http://schemas.openxmlformats.org/officeDocument/2006/relationships/image" Target="../media/image305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10" Type="http://schemas.openxmlformats.org/officeDocument/2006/relationships/image" Target="../media/image308.png"/><Relationship Id="rId4" Type="http://schemas.openxmlformats.org/officeDocument/2006/relationships/image" Target="../media/image258.png"/><Relationship Id="rId9" Type="http://schemas.openxmlformats.org/officeDocument/2006/relationships/image" Target="../media/image307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image" Target="../media/image30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4" Type="http://schemas.openxmlformats.org/officeDocument/2006/relationships/image" Target="../media/image3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47838" y="1814947"/>
            <a:ext cx="6987996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4K/6MP/5MP Fixed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Camera with AI engine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Material for SE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503687" y="2935029"/>
            <a:ext cx="7070192" cy="830997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Model: WV-S15700-V2LN,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WV-S15600-V2LN, WV-S15500-V3LN </a:t>
            </a:r>
          </a:p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 WV-S22700-V2L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WV-S22600-V2L, WV-S22500-V3L</a:t>
            </a:r>
          </a:p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              WV-S25700-V2LN</a:t>
            </a:r>
            <a:r>
              <a:rPr lang="en-US" altLang="ja-JP" sz="1600" dirty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, </a:t>
            </a:r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WV-S25600-V2LN, WV-S25500-V3LN, etc.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03688" y="4209335"/>
            <a:ext cx="194122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Mar. 2022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503688" y="3842360"/>
            <a:ext cx="1840282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1600" dirty="0" smtClean="0">
                <a:latin typeface="Calibri Light" panose="020F0302020204030204" pitchFamily="34" charset="0"/>
                <a:ea typeface="Tahoma" panose="020B0604030504040204" pitchFamily="34" charset="0"/>
                <a:cs typeface="Calibri Light" panose="020F0302020204030204" pitchFamily="34" charset="0"/>
              </a:rPr>
              <a:t>Ver.1.00</a:t>
            </a:r>
            <a:endParaRPr lang="en-US" altLang="ja-JP" sz="1600" dirty="0">
              <a:latin typeface="Calibri Light" panose="020F0302020204030204" pitchFamily="34" charset="0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486" y="4080979"/>
            <a:ext cx="827180" cy="80420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0822" y="3119885"/>
            <a:ext cx="1212330" cy="79358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411" y="4089803"/>
            <a:ext cx="909004" cy="7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2-1.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Camera L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ineup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969282"/>
              </p:ext>
            </p:extLst>
          </p:nvPr>
        </p:nvGraphicFramePr>
        <p:xfrm>
          <a:off x="1142999" y="959868"/>
          <a:ext cx="7667369" cy="3931920"/>
        </p:xfrm>
        <a:graphic>
          <a:graphicData uri="http://schemas.openxmlformats.org/drawingml/2006/table">
            <a:tbl>
              <a:tblPr/>
              <a:tblGrid>
                <a:gridCol w="1287380">
                  <a:extLst>
                    <a:ext uri="{9D8B030D-6E8A-4147-A177-3AD203B41FA5}">
                      <a16:colId xmlns:a16="http://schemas.microsoft.com/office/drawing/2014/main" val="432536049"/>
                    </a:ext>
                  </a:extLst>
                </a:gridCol>
                <a:gridCol w="583532">
                  <a:extLst>
                    <a:ext uri="{9D8B030D-6E8A-4147-A177-3AD203B41FA5}">
                      <a16:colId xmlns:a16="http://schemas.microsoft.com/office/drawing/2014/main" val="4141687860"/>
                    </a:ext>
                  </a:extLst>
                </a:gridCol>
                <a:gridCol w="499310">
                  <a:extLst>
                    <a:ext uri="{9D8B030D-6E8A-4147-A177-3AD203B41FA5}">
                      <a16:colId xmlns:a16="http://schemas.microsoft.com/office/drawing/2014/main" val="149809350"/>
                    </a:ext>
                  </a:extLst>
                </a:gridCol>
                <a:gridCol w="721579">
                  <a:extLst>
                    <a:ext uri="{9D8B030D-6E8A-4147-A177-3AD203B41FA5}">
                      <a16:colId xmlns:a16="http://schemas.microsoft.com/office/drawing/2014/main" val="168516991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1256682761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1696187706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4013481299"/>
                    </a:ext>
                  </a:extLst>
                </a:gridCol>
                <a:gridCol w="876617">
                  <a:extLst>
                    <a:ext uri="{9D8B030D-6E8A-4147-A177-3AD203B41FA5}">
                      <a16:colId xmlns:a16="http://schemas.microsoft.com/office/drawing/2014/main" val="44929498"/>
                    </a:ext>
                  </a:extLst>
                </a:gridCol>
                <a:gridCol w="641065">
                  <a:extLst>
                    <a:ext uri="{9D8B030D-6E8A-4147-A177-3AD203B41FA5}">
                      <a16:colId xmlns:a16="http://schemas.microsoft.com/office/drawing/2014/main" val="3608998067"/>
                    </a:ext>
                  </a:extLst>
                </a:gridCol>
                <a:gridCol w="636373">
                  <a:extLst>
                    <a:ext uri="{9D8B030D-6E8A-4147-A177-3AD203B41FA5}">
                      <a16:colId xmlns:a16="http://schemas.microsoft.com/office/drawing/2014/main" val="357023456"/>
                    </a:ext>
                  </a:extLst>
                </a:gridCol>
              </a:tblGrid>
              <a:tr h="1584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Model </a:t>
                      </a:r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Differences between each model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Destination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11774"/>
                  </a:ext>
                </a:extLst>
              </a:tr>
              <a:tr h="2799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Basic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Clear Sight</a:t>
                      </a:r>
                    </a:p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coating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Smoke</a:t>
                      </a:r>
                    </a:p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dome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Black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Salt damage</a:t>
                      </a:r>
                    </a:p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USA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WW</a:t>
                      </a:r>
                      <a:b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global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66148"/>
                  </a:ext>
                </a:extLst>
              </a:tr>
              <a:tr h="1283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WV-S25700-V2L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408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WV-S25700-V2LG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060779"/>
                  </a:ext>
                </a:extLst>
              </a:tr>
              <a:tr h="1839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WV-S25700-V2LN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496665"/>
                  </a:ext>
                </a:extLst>
              </a:tr>
              <a:tr h="1839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WV-S25700-V2LN1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211445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WV-S25600-V2L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888984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WV-S25600-V2LG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069582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WV-S25600-V2LN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320407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WV-S25500-V3L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829646"/>
                  </a:ext>
                </a:extLst>
              </a:tr>
              <a:tr h="217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WV-S25500-V3LG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262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WV-S25500-V3LN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816568"/>
                  </a:ext>
                </a:extLst>
              </a:tr>
              <a:tr h="15039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WV-S25500-V3LN1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561418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WV-S25500-F3L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5MP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Fixed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774639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WV-S25500-F6L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5MP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Fixed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826308"/>
                  </a:ext>
                </a:extLst>
              </a:tr>
            </a:tbl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73137" y="576854"/>
            <a:ext cx="419205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6" y="984580"/>
            <a:ext cx="787400" cy="68897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548152" y="683849"/>
            <a:ext cx="1376668" cy="210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5491248" y="683849"/>
            <a:ext cx="1376668" cy="210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434351" y="683849"/>
            <a:ext cx="1376668" cy="210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2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S25500-V3L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P3247-LVE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XNV-8081RE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9004183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3114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73855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1409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016422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1117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26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150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250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9" y="1007691"/>
            <a:ext cx="2938900" cy="165872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75" y="1012036"/>
            <a:ext cx="2934262" cy="165792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885" y="1007691"/>
            <a:ext cx="2948840" cy="165872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56"/>
          <a:stretch/>
        </p:blipFill>
        <p:spPr>
          <a:xfrm>
            <a:off x="1779487" y="1967933"/>
            <a:ext cx="1157155" cy="116027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/>
          <a:stretch/>
        </p:blipFill>
        <p:spPr>
          <a:xfrm>
            <a:off x="4811014" y="1967933"/>
            <a:ext cx="1123883" cy="11888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8" r="9647" b="12295"/>
          <a:stretch/>
        </p:blipFill>
        <p:spPr>
          <a:xfrm>
            <a:off x="7837829" y="1967933"/>
            <a:ext cx="1113488" cy="118883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4" name="正方形/長方形 33"/>
          <p:cNvSpPr/>
          <p:nvPr/>
        </p:nvSpPr>
        <p:spPr>
          <a:xfrm>
            <a:off x="1188043" y="1648325"/>
            <a:ext cx="235818" cy="276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4011461" y="1536028"/>
            <a:ext cx="235818" cy="276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7328172" y="1580141"/>
            <a:ext cx="235818" cy="276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5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S25500-V3L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P3247-LVE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XNV-8081RE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170973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3114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394108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3343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8782949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4311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29" name="タイトル 4"/>
          <p:cNvSpPr txBox="1">
            <a:spLocks/>
          </p:cNvSpPr>
          <p:nvPr/>
        </p:nvSpPr>
        <p:spPr>
          <a:xfrm>
            <a:off x="3326733" y="71008"/>
            <a:ext cx="576283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6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0000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6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1" y="1007691"/>
            <a:ext cx="2944936" cy="165872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002" y="1007691"/>
            <a:ext cx="2941882" cy="165480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081" y="1015120"/>
            <a:ext cx="2919407" cy="164738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043" y="2241687"/>
            <a:ext cx="973656" cy="11061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4" b="12741"/>
          <a:stretch/>
        </p:blipFill>
        <p:spPr>
          <a:xfrm>
            <a:off x="2009274" y="1007250"/>
            <a:ext cx="973230" cy="115039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2" name="正方形/長方形 31"/>
          <p:cNvSpPr/>
          <p:nvPr/>
        </p:nvSpPr>
        <p:spPr>
          <a:xfrm>
            <a:off x="368471" y="1659845"/>
            <a:ext cx="245445" cy="383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1521995" y="1644554"/>
            <a:ext cx="305619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583" y="2241686"/>
            <a:ext cx="929721" cy="115834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70"/>
          <a:stretch/>
        </p:blipFill>
        <p:spPr>
          <a:xfrm>
            <a:off x="5016859" y="997079"/>
            <a:ext cx="989445" cy="117358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7" name="正方形/長方形 36"/>
          <p:cNvSpPr/>
          <p:nvPr/>
        </p:nvSpPr>
        <p:spPr>
          <a:xfrm>
            <a:off x="3485548" y="1447909"/>
            <a:ext cx="245445" cy="383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4596208" y="1389754"/>
            <a:ext cx="305619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08" b="19644"/>
          <a:stretch/>
        </p:blipFill>
        <p:spPr>
          <a:xfrm>
            <a:off x="8257628" y="2284303"/>
            <a:ext cx="757788" cy="105939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602" y="1020319"/>
            <a:ext cx="778670" cy="109724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0" name="正方形/長方形 39"/>
          <p:cNvSpPr/>
          <p:nvPr/>
        </p:nvSpPr>
        <p:spPr>
          <a:xfrm>
            <a:off x="6652444" y="1614727"/>
            <a:ext cx="245445" cy="3832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7834318" y="1568942"/>
            <a:ext cx="305619" cy="359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197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S25500-V3L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P3247-LVE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XNV-8081RE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47034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947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9033547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4014797" y="4593769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479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/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2875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30" y="70060"/>
            <a:ext cx="5137162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1.0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" y="1009104"/>
            <a:ext cx="2940138" cy="165339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613" y="1015120"/>
            <a:ext cx="2936054" cy="164737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562" y="1015120"/>
            <a:ext cx="2936926" cy="1647379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" y="1588814"/>
            <a:ext cx="845524" cy="170632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82" y="2495179"/>
            <a:ext cx="1379340" cy="6706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1093365" y="1794574"/>
            <a:ext cx="228229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1781554" y="2061160"/>
            <a:ext cx="390146" cy="259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091" y="1578286"/>
            <a:ext cx="853318" cy="171685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335" y="2457075"/>
            <a:ext cx="1501270" cy="7087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3" name="正方形/長方形 42"/>
          <p:cNvSpPr/>
          <p:nvPr/>
        </p:nvSpPr>
        <p:spPr>
          <a:xfrm>
            <a:off x="4203295" y="1646936"/>
            <a:ext cx="228229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>
            <a:off x="4848622" y="1884943"/>
            <a:ext cx="390146" cy="259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68" y="1575084"/>
            <a:ext cx="795848" cy="172005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86" y="2491289"/>
            <a:ext cx="1310754" cy="63251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1" name="正方形/長方形 50"/>
          <p:cNvSpPr/>
          <p:nvPr/>
        </p:nvSpPr>
        <p:spPr>
          <a:xfrm>
            <a:off x="7134629" y="1777904"/>
            <a:ext cx="228229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2" name="正方形/長方形 51"/>
          <p:cNvSpPr/>
          <p:nvPr/>
        </p:nvSpPr>
        <p:spPr>
          <a:xfrm>
            <a:off x="7887114" y="1994479"/>
            <a:ext cx="390146" cy="2591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45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S25500-V3L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P3247-LVE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XNV-8081RE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8761017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758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/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1114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037722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2162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280329" y="70060"/>
            <a:ext cx="327500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33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70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9" y="1015120"/>
            <a:ext cx="2925636" cy="164737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803" y="1015120"/>
            <a:ext cx="2927933" cy="16473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696" y="1014050"/>
            <a:ext cx="2929808" cy="16484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393" y="1852734"/>
            <a:ext cx="1246235" cy="162824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r="6181" b="5886"/>
          <a:stretch/>
        </p:blipFill>
        <p:spPr>
          <a:xfrm>
            <a:off x="4704349" y="1852733"/>
            <a:ext cx="1251285" cy="163040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5093" b="7267"/>
          <a:stretch/>
        </p:blipFill>
        <p:spPr>
          <a:xfrm>
            <a:off x="7802481" y="1859841"/>
            <a:ext cx="1185111" cy="161728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0" name="正方形/長方形 39"/>
          <p:cNvSpPr/>
          <p:nvPr/>
        </p:nvSpPr>
        <p:spPr>
          <a:xfrm>
            <a:off x="1212669" y="1651696"/>
            <a:ext cx="244659" cy="374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4029705" y="1539775"/>
            <a:ext cx="244659" cy="374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7389669" y="1613592"/>
            <a:ext cx="244659" cy="374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52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S25500-V3L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P3247-LVE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XNV-8081RE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510197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758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367257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1114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311900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2167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1017617"/>
            <a:ext cx="2916227" cy="1644883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85" y="1014543"/>
            <a:ext cx="2942668" cy="165091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920" y="1019468"/>
            <a:ext cx="2919339" cy="164084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12" y="1799775"/>
            <a:ext cx="1045086" cy="16160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2868" y="1799775"/>
            <a:ext cx="1076827" cy="161719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7963964" y="1799775"/>
            <a:ext cx="1029648" cy="161117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1519855" y="1680272"/>
            <a:ext cx="244659" cy="374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/>
          <p:cNvSpPr/>
          <p:nvPr/>
        </p:nvSpPr>
        <p:spPr>
          <a:xfrm>
            <a:off x="4458335" y="1432617"/>
            <a:ext cx="244659" cy="374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正方形/長方形 34"/>
          <p:cNvSpPr/>
          <p:nvPr/>
        </p:nvSpPr>
        <p:spPr>
          <a:xfrm>
            <a:off x="7539691" y="1549297"/>
            <a:ext cx="244659" cy="3748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4" name="タイトル 4"/>
          <p:cNvSpPr txBox="1">
            <a:spLocks/>
          </p:cNvSpPr>
          <p:nvPr/>
        </p:nvSpPr>
        <p:spPr>
          <a:xfrm>
            <a:off x="5582653" y="71008"/>
            <a:ext cx="3506915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 lux less than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66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2092195"/>
            <a:ext cx="7356132" cy="584775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Version History</a:t>
            </a:r>
          </a:p>
        </p:txBody>
      </p:sp>
    </p:spTree>
    <p:extLst>
      <p:ext uri="{BB962C8B-B14F-4D97-AF65-F5344CB8AC3E}">
        <p14:creationId xmlns:p14="http://schemas.microsoft.com/office/powerpoint/2010/main" val="21672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Version History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462014"/>
              </p:ext>
            </p:extLst>
          </p:nvPr>
        </p:nvGraphicFramePr>
        <p:xfrm>
          <a:off x="144379" y="643113"/>
          <a:ext cx="8843211" cy="41444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1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24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4347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 contents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Page No.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Version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Update</a:t>
                      </a:r>
                      <a:endParaRPr kumimoji="1" lang="ja-JP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30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Version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1.00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14. Mar. 2022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34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2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081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 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00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552963"/>
                  </a:ext>
                </a:extLst>
              </a:tr>
              <a:tr h="16466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124967"/>
                  </a:ext>
                </a:extLst>
              </a:tr>
              <a:tr h="2557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509143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95039"/>
                  </a:ext>
                </a:extLst>
              </a:tr>
              <a:tr h="24216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619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60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[Ref.] Naming convention for new camera model number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3" name="表 2"/>
          <p:cNvGraphicFramePr>
            <a:graphicFrameLocks noGrp="1"/>
          </p:cNvGraphicFramePr>
          <p:nvPr>
            <p:extLst/>
          </p:nvPr>
        </p:nvGraphicFramePr>
        <p:xfrm>
          <a:off x="84221" y="631656"/>
          <a:ext cx="8957509" cy="3860710"/>
        </p:xfrm>
        <a:graphic>
          <a:graphicData uri="http://schemas.openxmlformats.org/drawingml/2006/table">
            <a:tbl>
              <a:tblPr/>
              <a:tblGrid>
                <a:gridCol w="265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6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65688">
                  <a:extLst>
                    <a:ext uri="{9D8B030D-6E8A-4147-A177-3AD203B41FA5}">
                      <a16:colId xmlns:a16="http://schemas.microsoft.com/office/drawing/2014/main" val="182204774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290042986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394585476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612143700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3441995944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806701836"/>
                    </a:ext>
                  </a:extLst>
                </a:gridCol>
                <a:gridCol w="607289">
                  <a:extLst>
                    <a:ext uri="{9D8B030D-6E8A-4147-A177-3AD203B41FA5}">
                      <a16:colId xmlns:a16="http://schemas.microsoft.com/office/drawing/2014/main" val="2416760892"/>
                    </a:ext>
                  </a:extLst>
                </a:gridCol>
              </a:tblGrid>
              <a:tr h="18648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２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３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４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５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６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７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８</a:t>
                      </a:r>
                      <a:endParaRPr lang="en-US" altLang="ja-JP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295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</a:t>
                      </a: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S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1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5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7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-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V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2</a:t>
                      </a:r>
                      <a:endParaRPr lang="en-US" altLang="ja-JP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L</a:t>
                      </a:r>
                      <a:endParaRPr lang="en-US" sz="2200" b="0" i="0" u="none" strike="noStrike" dirty="0">
                        <a:solidFill>
                          <a:schemeClr val="tx1"/>
                        </a:solidFill>
                        <a:effectLst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ckwell" panose="02060603020205020403" pitchFamily="18" charset="0"/>
                          <a:ea typeface="Meiryo UI" panose="020B0604030504040204" pitchFamily="50" charset="-128"/>
                          <a:cs typeface="Meiryo UI" panose="020B0604030504040204" pitchFamily="50" charset="-128"/>
                        </a:rPr>
                        <a:t>N</a:t>
                      </a: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2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ckwell" panose="02060603020205020403" pitchFamily="18" charset="0"/>
                        <a:ea typeface="Meiryo UI" panose="020B0604030504040204" pitchFamily="50" charset="-128"/>
                        <a:cs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100" dirty="0">
                        <a:solidFill>
                          <a:schemeClr val="tx1"/>
                        </a:solidFill>
                        <a:latin typeface="Rockwell" panose="02060603020205020403" pitchFamily="18" charset="0"/>
                        <a:ea typeface="Meiryo UI" panose="020B0604030504040204" pitchFamily="50" charset="-128"/>
                      </a:endParaRPr>
                    </a:p>
                  </a:txBody>
                  <a:tcPr marL="8601" marR="8601" marT="860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8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Series</a:t>
                      </a:r>
                      <a:endParaRPr lang="ja-JP" alt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Form</a:t>
                      </a:r>
                      <a:endParaRPr lang="ja-JP" alt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Environment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Serial1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Serial2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Version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A/B/C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altLang="ja-JP" sz="800" b="1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Lens1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Lens2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Feature1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altLang="ja-JP" sz="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Feature2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Feature3</a:t>
                      </a: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</a:t>
                      </a:r>
                      <a:endParaRPr kumimoji="1" lang="en-US" altLang="ja-JP" sz="800" b="1" i="0" u="none" strike="sng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0371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marL="8601" marR="8601" marT="860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 : Hi-end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 : Middle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algn="l" fontAlgn="ctr"/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range</a:t>
                      </a:r>
                      <a:endParaRPr lang="en-US" altLang="ja-JP" sz="800" b="1" i="0" u="none" strike="noStrike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 : Middle-</a:t>
                      </a: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low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 : Remote</a:t>
                      </a: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monitoring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 : Entry</a:t>
                      </a:r>
                    </a:p>
                    <a:p>
                      <a:pPr algn="l" fontAlgn="ctr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ctr"/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 : -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: Multi-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sensor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Mini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PTZ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(Dome)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VCC,PT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360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1" lang="ja-JP" altLang="en-US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Compact 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Dome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ja-JP" altLang="en-US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Box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 :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Vandal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r>
                        <a:rPr lang="ja-JP" altLang="en-US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Vandal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Normal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anose="05000000000000000000" pitchFamily="2" charset="2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　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Vandal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Indoor 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Normal</a:t>
                      </a: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 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 -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-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: 6K -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 : 4K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-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 : 6MP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: 5MP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anose="05000000000000000000" pitchFamily="2" charset="2"/>
                        </a:rPr>
                        <a:t>4MP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: FHD -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:</a:t>
                      </a:r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HD-</a:t>
                      </a:r>
                      <a: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</a:b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t"/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00~09</a:t>
                      </a:r>
                      <a:r>
                        <a:rPr lang="ja-JP" altLang="en-US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1" i="0" u="none" strike="noStrike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10~19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20~29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30~39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40~49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ja-JP" altLang="en-US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・・・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90~99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</a:t>
                      </a:r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Serial# can divide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according to structure. (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10xN)</a:t>
                      </a: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t"/>
                      <a:endParaRPr lang="ja-JP" altLang="en-US" sz="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</a:t>
                      </a:r>
                      <a:endParaRPr lang="ja-JP" altLang="en-US" sz="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baseline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: Fixed lens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 : Long focal</a:t>
                      </a:r>
                    </a:p>
                    <a:p>
                      <a:r>
                        <a:rPr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 :</a:t>
                      </a:r>
                      <a:r>
                        <a:rPr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baseline="0" dirty="0" err="1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Vari</a:t>
                      </a:r>
                      <a:r>
                        <a:rPr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lens</a:t>
                      </a:r>
                    </a:p>
                    <a:p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Z : Zoom lens</a:t>
                      </a:r>
                    </a:p>
                    <a:p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U : No lens</a:t>
                      </a: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ja-JP" sz="800" b="0" i="0" u="sng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See *1</a:t>
                      </a: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 : LED</a:t>
                      </a:r>
                      <a:endParaRPr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 :</a:t>
                      </a:r>
                      <a:r>
                        <a:rPr lang="ja-JP" altLang="en-US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Wireless</a:t>
                      </a:r>
                    </a:p>
                    <a:p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Thermal</a:t>
                      </a:r>
                    </a:p>
                    <a:p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RZ</a:t>
                      </a:r>
                      <a:r>
                        <a:rPr lang="ja-JP" altLang="en-US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PTRZ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 : Analog/NW output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: Optical</a:t>
                      </a: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I/F</a:t>
                      </a:r>
                      <a:endParaRPr lang="en-US" altLang="ja-JP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 : Smoke dome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 : M12</a:t>
                      </a:r>
                    </a:p>
                    <a:p>
                      <a:r>
                        <a:rPr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 : Clear</a:t>
                      </a:r>
                      <a:r>
                        <a:rPr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Sight</a:t>
                      </a:r>
                      <a:endParaRPr lang="en-US" altLang="ja-JP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 : Salt</a:t>
                      </a: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resistance</a:t>
                      </a:r>
                    </a:p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 : NS model</a:t>
                      </a:r>
                      <a:endParaRPr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altLang="ja-JP" sz="6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783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None : White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 : Black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 : Silver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: Gray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: Brown</a:t>
                      </a: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(When there is no Feature)</a:t>
                      </a: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-1 : Black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-2 : Silver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-3 : Gray</a:t>
                      </a:r>
                    </a:p>
                    <a:p>
                      <a:pPr algn="l" fontAlgn="t"/>
                      <a:r>
                        <a:rPr lang="en-US" altLang="ja-JP" sz="8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-4 : Brown</a:t>
                      </a:r>
                    </a:p>
                    <a:p>
                      <a:pPr algn="l" fontAlgn="t"/>
                      <a:endParaRPr lang="en-US" altLang="ja-JP" sz="8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601" marR="8601" marT="8601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3579394" y="3122192"/>
            <a:ext cx="88838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defTabSz="685783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Fixed lens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 : Reserve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1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: 2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: 3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: 4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: 5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 : 6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 : 7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 : 8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 : 9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9.9mm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: </a:t>
            </a:r>
            <a:r>
              <a:rPr lang="pt-BR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10mm - (</a:t>
            </a:r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TBD)</a:t>
            </a:r>
          </a:p>
          <a:p>
            <a:pPr fontAlgn="t"/>
            <a:r>
              <a:rPr lang="pt-BR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~X, Z</a:t>
            </a:r>
            <a:r>
              <a:rPr lang="pt-BR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:Reserve</a:t>
            </a:r>
            <a:endParaRPr lang="pt-BR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59437" y="3122192"/>
            <a:ext cx="12474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defTabSz="685783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ja-JP" sz="8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lens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/ Long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focal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 Lens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~ x1.9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b="1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: </a:t>
            </a:r>
            <a:r>
              <a:rPr lang="en-US" altLang="ja-JP" sz="800" b="1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~ x2.9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~ x3.9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~ x4.9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5~9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Reserve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10x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(TBD)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B~X, Z : Reserve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898552" y="3122191"/>
            <a:ext cx="9733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lvl="0" indent="-171450" defTabSz="685783" fontAlgn="t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n"/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PTZ Zoom lens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~  x9.9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10 ~ x19.9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20~ x29.9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30~ x39.9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40~ x49.9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50~ x59.9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6~9 :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Reserve</a:t>
            </a:r>
          </a:p>
          <a:p>
            <a:pPr lvl="0" defTabSz="685783" fontAlgn="t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A~X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Z : Reserve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559110" y="2966908"/>
            <a:ext cx="9781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b="1" u="sng" dirty="0" smtClean="0"/>
              <a:t>*</a:t>
            </a:r>
            <a:r>
              <a:rPr lang="en-US" altLang="ja-JP" sz="800" b="1" u="sng" dirty="0"/>
              <a:t>1 Details of Lens2</a:t>
            </a:r>
            <a:endParaRPr kumimoji="1" lang="ja-JP" altLang="en-US" sz="800" b="1" u="sng" dirty="0"/>
          </a:p>
        </p:txBody>
      </p:sp>
      <p:sp>
        <p:nvSpPr>
          <p:cNvPr id="8" name="線吹き出し 1 (枠付き) 7"/>
          <p:cNvSpPr/>
          <p:nvPr/>
        </p:nvSpPr>
        <p:spPr>
          <a:xfrm>
            <a:off x="3555335" y="3001878"/>
            <a:ext cx="3316560" cy="1795037"/>
          </a:xfrm>
          <a:prstGeom prst="borderCallout1">
            <a:avLst>
              <a:gd name="adj1" fmla="val 317"/>
              <a:gd name="adj2" fmla="val 59687"/>
              <a:gd name="adj3" fmla="val -73835"/>
              <a:gd name="adj4" fmla="val 7938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863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2-2. AI Analytics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-14791" y="594407"/>
            <a:ext cx="9020427" cy="646331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Supports various apps such as AI Face Detection, AI People Detection, AI Vehicle Detection and etc.</a:t>
            </a:r>
          </a:p>
        </p:txBody>
      </p:sp>
      <p:graphicFrame>
        <p:nvGraphicFramePr>
          <p:cNvPr id="38" name="表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0289534"/>
              </p:ext>
            </p:extLst>
          </p:nvPr>
        </p:nvGraphicFramePr>
        <p:xfrm>
          <a:off x="198264" y="1267558"/>
          <a:ext cx="8735183" cy="3292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2917">
                  <a:extLst>
                    <a:ext uri="{9D8B030D-6E8A-4147-A177-3AD203B41FA5}">
                      <a16:colId xmlns:a16="http://schemas.microsoft.com/office/drawing/2014/main" val="3391344467"/>
                    </a:ext>
                  </a:extLst>
                </a:gridCol>
                <a:gridCol w="6782266">
                  <a:extLst>
                    <a:ext uri="{9D8B030D-6E8A-4147-A177-3AD203B41FA5}">
                      <a16:colId xmlns:a16="http://schemas.microsoft.com/office/drawing/2014/main" val="1593636096"/>
                    </a:ext>
                  </a:extLst>
                </a:gridCol>
              </a:tblGrid>
              <a:tr h="45573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apps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Detail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3106206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3013125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628713"/>
                  </a:ext>
                </a:extLst>
              </a:tr>
              <a:tr h="708954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298279"/>
                  </a:ext>
                </a:extLst>
              </a:tr>
              <a:tr h="70981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050" dirty="0">
                        <a:latin typeface="Yu Gothic UI" panose="020B0500000000000000" pitchFamily="50" charset="-128"/>
                        <a:ea typeface="Yu Gothic UI" panose="020B05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201253"/>
                  </a:ext>
                </a:extLst>
              </a:tr>
            </a:tbl>
          </a:graphicData>
        </a:graphic>
      </p:graphicFrame>
      <p:sp>
        <p:nvSpPr>
          <p:cNvPr id="39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1780603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 Face </a:t>
            </a:r>
            <a:r>
              <a:rPr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Detection</a:t>
            </a:r>
          </a:p>
        </p:txBody>
      </p:sp>
      <p:sp>
        <p:nvSpPr>
          <p:cNvPr id="40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2495312"/>
            <a:ext cx="119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AI People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Detection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60392" y="3200204"/>
            <a:ext cx="1196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AI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Vehicle Detection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856894" y="4044847"/>
            <a:ext cx="1199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6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</a:t>
            </a:r>
            <a:r>
              <a:rPr lang="en-US" altLang="ja-JP" sz="16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thers</a:t>
            </a: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509" y="4090159"/>
            <a:ext cx="728071" cy="409540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2916023" y="3837011"/>
            <a:ext cx="120941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</a:t>
            </a:r>
            <a:r>
              <a:rPr lang="ja-JP" altLang="en-US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Privacy</a:t>
            </a:r>
            <a:r>
              <a:rPr kumimoji="1" lang="ja-JP" altLang="en-US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Guard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009" y="4098968"/>
            <a:ext cx="715903" cy="402473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922" y="4109281"/>
            <a:ext cx="354190" cy="384401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7353797" y="3834348"/>
            <a:ext cx="1590991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</a:t>
            </a:r>
            <a:r>
              <a:rPr lang="ja-JP" altLang="en-US" sz="1200" u="sng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u="sng" dirty="0" smtClean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Sound Classification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2225335" y="3843077"/>
            <a:ext cx="671957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marL="0" marR="0" lvl="0" indent="0" algn="l" defTabSz="91429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AI-VMD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1" y="1826768"/>
            <a:ext cx="40056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Detect face and cut out face image for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best-shot</a:t>
            </a:r>
          </a:p>
          <a:p>
            <a:pPr marL="171450" indent="-1714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facial features</a:t>
            </a:r>
            <a:endParaRPr lang="ja-JP" altLang="en-US" sz="12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0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2" y="2412009"/>
            <a:ext cx="43583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</a:t>
            </a:r>
            <a:r>
              <a:rPr lang="en-US" altLang="ja-JP" sz="1200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various </a:t>
            </a: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identifying elements for people</a:t>
            </a:r>
            <a:endParaRPr lang="en-US" altLang="ja-JP" sz="1200" dirty="0" smtClean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1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153642" y="3123035"/>
            <a:ext cx="416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r>
              <a:rPr lang="en-US" altLang="ja-JP" sz="1200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Extraction of various identifying elements for vehicles</a:t>
            </a:r>
            <a:endParaRPr lang="en-US" altLang="ja-JP" sz="1200" dirty="0">
              <a:latin typeface="Yu Gothic UI" panose="020B0500000000000000" pitchFamily="50" charset="-128"/>
              <a:ea typeface="Yu Gothic UI" panose="020B0500000000000000" pitchFamily="50" charset="-128"/>
            </a:endParaRPr>
          </a:p>
        </p:txBody>
      </p:sp>
      <p:sp>
        <p:nvSpPr>
          <p:cNvPr id="52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319458" y="3319037"/>
            <a:ext cx="2092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2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item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17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attributes</a:t>
            </a:r>
            <a:endParaRPr lang="en-US" altLang="ja-JP" sz="12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Type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Color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テキスト ボックス 173">
            <a:extLst>
              <a:ext uri="{FF2B5EF4-FFF2-40B4-BE49-F238E27FC236}">
                <a16:creationId xmlns:a16="http://schemas.microsoft.com/office/drawing/2014/main" id="{00000000-0008-0000-0000-000066020000}"/>
              </a:ext>
            </a:extLst>
          </p:cNvPr>
          <p:cNvSpPr txBox="1"/>
          <p:nvPr/>
        </p:nvSpPr>
        <p:spPr>
          <a:xfrm>
            <a:off x="2330960" y="2619176"/>
            <a:ext cx="344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11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item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ja-JP" altLang="en-US" sz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46</a:t>
            </a:r>
            <a:r>
              <a:rPr lang="ja-JP" alt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attributes</a:t>
            </a:r>
            <a:endParaRPr lang="en-US" altLang="ja-JP" sz="12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Age</a:t>
            </a:r>
            <a:r>
              <a:rPr lang="ja-JP" altLang="en-US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Gender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Hair 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</a:t>
            </a:r>
            <a:r>
              <a:rPr lang="ja-JP" altLang="en-US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/ </a:t>
            </a:r>
            <a:r>
              <a:rPr lang="en-US" altLang="ja-JP" sz="1200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Tops t</a:t>
            </a:r>
            <a:r>
              <a:rPr lang="en-US" altLang="ja-JP" sz="1200" dirty="0" smtClean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ype /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etc.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54" name="図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25" y="1850804"/>
            <a:ext cx="448572" cy="448572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54" y="3249926"/>
            <a:ext cx="487357" cy="487357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1" y="2527913"/>
            <a:ext cx="525050" cy="525050"/>
          </a:xfrm>
          <a:prstGeom prst="rect">
            <a:avLst/>
          </a:prstGeom>
        </p:spPr>
      </p:pic>
      <p:sp>
        <p:nvSpPr>
          <p:cNvPr id="58" name="テキスト ボックス 57"/>
          <p:cNvSpPr txBox="1"/>
          <p:nvPr/>
        </p:nvSpPr>
        <p:spPr>
          <a:xfrm>
            <a:off x="5702809" y="3832655"/>
            <a:ext cx="1677745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pPr lvl="0" defTabSz="914296" eaLnBrk="0" hangingPunct="0">
              <a:defRPr/>
            </a:pPr>
            <a:r>
              <a:rPr kumimoji="1" lang="en-US" altLang="ja-JP" sz="1200" i="0" u="sng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200" u="sng" dirty="0">
                <a:latin typeface="Calibri" panose="020F0502020204030204" pitchFamily="34" charset="0"/>
                <a:cs typeface="Calibri" panose="020F0502020204030204" pitchFamily="34" charset="0"/>
              </a:rPr>
              <a:t>Occupancy</a:t>
            </a:r>
            <a:r>
              <a:rPr kumimoji="1" lang="en-US" altLang="ja-JP" sz="1200" i="0" u="sng" strike="noStrike" kern="1200" cap="none" spc="0" normalizeH="0" noProof="0" dirty="0" smtClean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Detection</a:t>
            </a:r>
            <a:endParaRPr kumimoji="1" lang="ja-JP" altLang="en-US" sz="1200" i="0" u="sng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4106388" y="3837011"/>
            <a:ext cx="1628052" cy="276989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lang="en-US" altLang="ja-JP" sz="1200" u="sng" dirty="0">
                <a:latin typeface="Calibri"/>
                <a:cs typeface="Calibri"/>
              </a:rPr>
              <a:t>AI Non Mask Detection</a:t>
            </a:r>
            <a:endParaRPr lang="ja-JP" altLang="en-US" sz="1200" u="sng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0" name="図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9187" y="4098970"/>
            <a:ext cx="744738" cy="402472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744" y="4083056"/>
            <a:ext cx="803521" cy="4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表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237019"/>
              </p:ext>
            </p:extLst>
          </p:nvPr>
        </p:nvGraphicFramePr>
        <p:xfrm>
          <a:off x="1557158" y="1519077"/>
          <a:ext cx="6067298" cy="3206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649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3033649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583532"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High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Face Priority Level: </a:t>
                      </a:r>
                      <a:r>
                        <a:rPr kumimoji="1" lang="en-US" altLang="ja-JP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" panose="020B0604030504040204" pitchFamily="50" charset="-128"/>
                          <a:cs typeface="Calibri" panose="020F0502020204030204" pitchFamily="34" charset="0"/>
                        </a:rPr>
                        <a:t>Low</a:t>
                      </a:r>
                      <a:endParaRPr kumimoji="1" lang="en-US" altLang="ja-JP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1306263"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1400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317019">
                <a:tc>
                  <a:txBody>
                    <a:bodyPr/>
                    <a:lstStyle/>
                    <a:p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b="1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</a:tbl>
          </a:graphicData>
        </a:graphic>
      </p:graphicFrame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94" y="2225709"/>
            <a:ext cx="1921778" cy="1088692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2-3-1.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Intelligent </a:t>
            </a:r>
            <a:r>
              <a:rPr kumimoji="0" lang="en-US" altLang="ja-JP" sz="2400" kern="0" dirty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Auto</a:t>
            </a:r>
          </a:p>
        </p:txBody>
      </p:sp>
      <p:sp>
        <p:nvSpPr>
          <p:cNvPr id="61" name="正方形/長方形 114"/>
          <p:cNvSpPr>
            <a:spLocks noChangeArrowheads="1"/>
          </p:cNvSpPr>
          <p:nvPr/>
        </p:nvSpPr>
        <p:spPr bwMode="auto">
          <a:xfrm>
            <a:off x="285141" y="896897"/>
            <a:ext cx="8184579" cy="58477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visibility of backlit human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has been remarkably improved by </a:t>
            </a:r>
            <a:r>
              <a:rPr lang="en-US" altLang="ja-JP" sz="1600" noProof="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 detection 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(upper body)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even in the situation where 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 detection is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difficult</a:t>
            </a:r>
            <a:r>
              <a:rPr lang="en-US" altLang="ja-JP" sz="160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kumimoji="1" lang="en-US" altLang="ja-JP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-13128" y="597129"/>
            <a:ext cx="7782390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optimize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depending on the environment</a:t>
            </a:r>
          </a:p>
        </p:txBody>
      </p:sp>
      <p:sp>
        <p:nvSpPr>
          <p:cNvPr id="45" name="正方形/長方形 44"/>
          <p:cNvSpPr/>
          <p:nvPr/>
        </p:nvSpPr>
        <p:spPr>
          <a:xfrm>
            <a:off x="3358836" y="2262358"/>
            <a:ext cx="328628" cy="449176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3883458" y="2248176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331" y="2214207"/>
            <a:ext cx="941072" cy="10886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77" y="3524077"/>
            <a:ext cx="970030" cy="110187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175" y="3541832"/>
            <a:ext cx="1867158" cy="1064280"/>
          </a:xfrm>
          <a:prstGeom prst="rect">
            <a:avLst/>
          </a:prstGeom>
        </p:spPr>
      </p:pic>
      <p:sp>
        <p:nvSpPr>
          <p:cNvPr id="47" name="角丸四角形 46"/>
          <p:cNvSpPr/>
          <p:nvPr/>
        </p:nvSpPr>
        <p:spPr>
          <a:xfrm>
            <a:off x="3810789" y="3633389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3341022" y="3611247"/>
            <a:ext cx="328628" cy="45791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79" y="2227548"/>
            <a:ext cx="933591" cy="108932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378" y="2239354"/>
            <a:ext cx="1918060" cy="1077137"/>
          </a:xfrm>
          <a:prstGeom prst="rect">
            <a:avLst/>
          </a:prstGeom>
        </p:spPr>
      </p:pic>
      <p:sp>
        <p:nvSpPr>
          <p:cNvPr id="49" name="角丸四角形 48"/>
          <p:cNvSpPr/>
          <p:nvPr/>
        </p:nvSpPr>
        <p:spPr>
          <a:xfrm>
            <a:off x="6942763" y="2311856"/>
            <a:ext cx="527849" cy="238209"/>
          </a:xfrm>
          <a:prstGeom prst="roundRect">
            <a:avLst/>
          </a:prstGeom>
          <a:solidFill>
            <a:srgbClr val="FF7C8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ON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6415332" y="2273934"/>
            <a:ext cx="328628" cy="470945"/>
          </a:xfrm>
          <a:prstGeom prst="rect">
            <a:avLst/>
          </a:prstGeom>
          <a:noFill/>
          <a:ln w="19050">
            <a:solidFill>
              <a:srgbClr val="FF5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61" y="3535799"/>
            <a:ext cx="927609" cy="107311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369" y="3535799"/>
            <a:ext cx="1898030" cy="1076494"/>
          </a:xfrm>
          <a:prstGeom prst="rect">
            <a:avLst/>
          </a:prstGeom>
        </p:spPr>
      </p:pic>
      <p:sp>
        <p:nvSpPr>
          <p:cNvPr id="51" name="角丸四角形 50"/>
          <p:cNvSpPr/>
          <p:nvPr/>
        </p:nvSpPr>
        <p:spPr>
          <a:xfrm>
            <a:off x="6873028" y="3623812"/>
            <a:ext cx="600518" cy="238209"/>
          </a:xfrm>
          <a:prstGeom prst="roundRect">
            <a:avLst/>
          </a:prstGeom>
          <a:solidFill>
            <a:srgbClr val="FFFF66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  <a:extLst/>
        </p:spPr>
        <p:txBody>
          <a:bodyPr wrap="none" lIns="72000" rIns="72000" rtlCol="0" anchor="ctr"/>
          <a:lstStyle/>
          <a:p>
            <a:pPr algn="ctr" defTabSz="361950">
              <a:defRPr/>
            </a:pPr>
            <a:r>
              <a:rPr kumimoji="0" lang="en-US" altLang="ja-JP" sz="1050" b="1" kern="0" dirty="0" smtClean="0">
                <a:solidFill>
                  <a:schemeClr val="tx2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SD OFF</a:t>
            </a:r>
            <a:endParaRPr kumimoji="0" lang="ja-JP" altLang="en-US" sz="1050" b="1" kern="0" dirty="0" smtClean="0">
              <a:solidFill>
                <a:schemeClr val="tx2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6380078" y="3602760"/>
            <a:ext cx="328628" cy="483658"/>
          </a:xfrm>
          <a:prstGeom prst="rect">
            <a:avLst/>
          </a:prstGeom>
          <a:noFill/>
          <a:ln w="190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7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418" y="1296833"/>
            <a:ext cx="3004084" cy="1733363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3" y="1293161"/>
            <a:ext cx="2999579" cy="1733363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2-3-2. </a:t>
            </a:r>
            <a:r>
              <a:rPr kumimoji="0" lang="en-US" altLang="ja-JP" sz="2400" kern="0" dirty="0" smtClean="0">
                <a:ln>
                  <a:prstDash val="solid"/>
                </a:ln>
                <a:latin typeface="Calibri" panose="020F0502020204030204" pitchFamily="34" charset="0"/>
                <a:cs typeface="Calibri" panose="020F0502020204030204" pitchFamily="34" charset="0"/>
              </a:rPr>
              <a:t>Blur less NR (Noise Reduction)</a:t>
            </a:r>
            <a:endParaRPr kumimoji="0" lang="en-US" altLang="ja-JP" sz="2400" kern="0" dirty="0">
              <a:ln>
                <a:prstDash val="solid"/>
              </a:ln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8552242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Suppress blurring when </a:t>
            </a:r>
            <a:r>
              <a:rPr lang="en-US" altLang="ja-JP" b="1" dirty="0" smtClean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“People” move</a:t>
            </a:r>
            <a:endParaRPr lang="en-US" altLang="ja-JP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620" y="3195304"/>
            <a:ext cx="1349298" cy="1400550"/>
          </a:xfrm>
          <a:prstGeom prst="rect">
            <a:avLst/>
          </a:prstGeom>
          <a:ln w="28575">
            <a:solidFill>
              <a:srgbClr val="FF0000"/>
            </a:solidFill>
            <a:prstDash val="solid"/>
          </a:ln>
        </p:spPr>
      </p:pic>
      <p:sp>
        <p:nvSpPr>
          <p:cNvPr id="38" name="テキスト ボックス 37"/>
          <p:cNvSpPr txBox="1"/>
          <p:nvPr/>
        </p:nvSpPr>
        <p:spPr>
          <a:xfrm>
            <a:off x="687105" y="973245"/>
            <a:ext cx="2090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X </a:t>
            </a:r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Series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model</a:t>
            </a:r>
            <a:endParaRPr lang="en-US" altLang="ja-JP" sz="1200" baseline="500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852448" y="1457406"/>
            <a:ext cx="436092" cy="421002"/>
          </a:xfrm>
          <a:prstGeom prst="rect">
            <a:avLst/>
          </a:prstGeom>
          <a:noFill/>
          <a:ln w="190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0" name="直線コネクタ 39"/>
          <p:cNvCxnSpPr/>
          <p:nvPr/>
        </p:nvCxnSpPr>
        <p:spPr>
          <a:xfrm flipH="1">
            <a:off x="1198654" y="1878408"/>
            <a:ext cx="1629266" cy="1334171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1" name="直線コネクタ 40"/>
          <p:cNvCxnSpPr/>
          <p:nvPr/>
        </p:nvCxnSpPr>
        <p:spPr>
          <a:xfrm flipH="1">
            <a:off x="2558389" y="1866684"/>
            <a:ext cx="730152" cy="1328620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3" name="図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654" y="3212579"/>
            <a:ext cx="1335206" cy="1383275"/>
          </a:xfrm>
          <a:prstGeom prst="rect">
            <a:avLst/>
          </a:prstGeom>
          <a:ln w="12700">
            <a:solidFill>
              <a:srgbClr val="0070C0"/>
            </a:solidFill>
            <a:prstDash val="solid"/>
          </a:ln>
        </p:spPr>
      </p:pic>
      <p:sp>
        <p:nvSpPr>
          <p:cNvPr id="44" name="正方形/長方形 43"/>
          <p:cNvSpPr/>
          <p:nvPr/>
        </p:nvSpPr>
        <p:spPr>
          <a:xfrm>
            <a:off x="5892974" y="4577371"/>
            <a:ext cx="1596994" cy="31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Less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241447" y="985384"/>
            <a:ext cx="16258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New </a:t>
            </a:r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 Series model</a:t>
            </a:r>
            <a:endParaRPr kumimoji="1" lang="ja-JP" altLang="en-US" sz="14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7317900" y="1445682"/>
            <a:ext cx="436092" cy="421002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 flipH="1">
            <a:off x="5786620" y="1866684"/>
            <a:ext cx="1531280" cy="1312361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8" name="直線コネクタ 47"/>
          <p:cNvCxnSpPr/>
          <p:nvPr/>
        </p:nvCxnSpPr>
        <p:spPr>
          <a:xfrm flipH="1">
            <a:off x="7135918" y="1866684"/>
            <a:ext cx="618074" cy="1328620"/>
          </a:xfrm>
          <a:prstGeom prst="line">
            <a:avLst/>
          </a:prstGeom>
          <a:ln w="12700">
            <a:solidFill>
              <a:srgbClr val="FF0000"/>
            </a:solidFill>
            <a:prstDash val="sysDash"/>
            <a:tailEnd type="non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0" name="正方形/長方形 49"/>
          <p:cNvSpPr/>
          <p:nvPr/>
        </p:nvSpPr>
        <p:spPr>
          <a:xfrm>
            <a:off x="1349551" y="4577371"/>
            <a:ext cx="1596994" cy="3147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blurred</a:t>
            </a:r>
            <a:r>
              <a:rPr lang="ja-JP" altLang="en-US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</a:t>
            </a:r>
            <a:endParaRPr kumimoji="1"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右矢印 25"/>
          <p:cNvSpPr/>
          <p:nvPr/>
        </p:nvSpPr>
        <p:spPr>
          <a:xfrm>
            <a:off x="4342375" y="1830180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左右矢印 4"/>
          <p:cNvSpPr/>
          <p:nvPr/>
        </p:nvSpPr>
        <p:spPr>
          <a:xfrm>
            <a:off x="1915064" y="2222116"/>
            <a:ext cx="1575759" cy="2415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kumimoji="1"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左右矢印 19"/>
          <p:cNvSpPr/>
          <p:nvPr/>
        </p:nvSpPr>
        <p:spPr>
          <a:xfrm>
            <a:off x="6412790" y="2222116"/>
            <a:ext cx="1612906" cy="24153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050" dirty="0" smtClean="0"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kumimoji="1" lang="ja-JP" altLang="en-US" sz="105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243567" y="3666938"/>
            <a:ext cx="18601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It detects people and controls blur suppression with priority over noise reduction.</a:t>
            </a:r>
            <a:endParaRPr kumimoji="1" lang="ja-JP" altLang="en-US" sz="1050" dirty="0"/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89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2-3-3.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VIQS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512" y="1868981"/>
            <a:ext cx="1818981" cy="10241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0" y="1864347"/>
            <a:ext cx="1834491" cy="1033466"/>
          </a:xfrm>
          <a:prstGeom prst="rect">
            <a:avLst/>
          </a:prstGeom>
        </p:spPr>
      </p:pic>
      <p:sp>
        <p:nvSpPr>
          <p:cNvPr id="32" name="正方形/長方形 31"/>
          <p:cNvSpPr/>
          <p:nvPr/>
        </p:nvSpPr>
        <p:spPr>
          <a:xfrm>
            <a:off x="284300" y="899211"/>
            <a:ext cx="8782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detection accuracy has been improved, and the non-detection area can be further compressed.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(Approx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</a:t>
            </a:r>
            <a:r>
              <a:rPr lang="en-US" altLang="ja-JP" sz="1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 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%</a:t>
            </a:r>
            <a:r>
              <a:rPr lang="en-US" altLang="ja-JP" sz="16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FF0000"/>
                </a:solidFill>
              </a:rPr>
              <a:t>reduction</a:t>
            </a:r>
            <a:r>
              <a:rPr lang="en-US" altLang="ja-JP" sz="1600" dirty="0"/>
              <a:t>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compared 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models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四角形吹き出し 32"/>
          <p:cNvSpPr/>
          <p:nvPr/>
        </p:nvSpPr>
        <p:spPr>
          <a:xfrm>
            <a:off x="6999908" y="2527435"/>
            <a:ext cx="2030856" cy="1882439"/>
          </a:xfrm>
          <a:prstGeom prst="wedgeRectCallout">
            <a:avLst>
              <a:gd name="adj1" fmla="val -100968"/>
              <a:gd name="adj2" fmla="val -5332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4" name="四角形吹き出し 33"/>
          <p:cNvSpPr/>
          <p:nvPr/>
        </p:nvSpPr>
        <p:spPr>
          <a:xfrm>
            <a:off x="4974512" y="2929064"/>
            <a:ext cx="1906216" cy="1764116"/>
          </a:xfrm>
          <a:prstGeom prst="wedgeRectCallout">
            <a:avLst>
              <a:gd name="adj1" fmla="val -24021"/>
              <a:gd name="adj2" fmla="val -81863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四角形吹き出し 34"/>
          <p:cNvSpPr/>
          <p:nvPr/>
        </p:nvSpPr>
        <p:spPr>
          <a:xfrm>
            <a:off x="2134021" y="2529499"/>
            <a:ext cx="2030856" cy="1857148"/>
          </a:xfrm>
          <a:prstGeom prst="wedgeRectCallout">
            <a:avLst>
              <a:gd name="adj1" fmla="val -97890"/>
              <a:gd name="adj2" fmla="val -56415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3136" y="1588597"/>
            <a:ext cx="29499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Conventional</a:t>
            </a:r>
            <a:r>
              <a:rPr lang="en-US" altLang="ja-JP" sz="1400" dirty="0" smtClean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(WV-S2570L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etc.)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右矢印 36"/>
          <p:cNvSpPr/>
          <p:nvPr/>
        </p:nvSpPr>
        <p:spPr>
          <a:xfrm>
            <a:off x="4342375" y="2205321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正方形/長方形 37"/>
          <p:cNvSpPr/>
          <p:nvPr/>
        </p:nvSpPr>
        <p:spPr>
          <a:xfrm>
            <a:off x="2113597" y="3897093"/>
            <a:ext cx="2115866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Person on the image does not move </a:t>
            </a:r>
            <a:endParaRPr lang="en-US" altLang="ja-JP" sz="105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I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mage quality is adjusted to low</a:t>
            </a: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四角形吹き出し 38"/>
          <p:cNvSpPr/>
          <p:nvPr/>
        </p:nvSpPr>
        <p:spPr>
          <a:xfrm>
            <a:off x="112679" y="2929064"/>
            <a:ext cx="1906216" cy="1764116"/>
          </a:xfrm>
          <a:prstGeom prst="wedgeRectCallout">
            <a:avLst>
              <a:gd name="adj1" fmla="val -27586"/>
              <a:gd name="adj2" fmla="val -86334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正方形/長方形 39"/>
          <p:cNvSpPr/>
          <p:nvPr/>
        </p:nvSpPr>
        <p:spPr>
          <a:xfrm>
            <a:off x="94674" y="4136343"/>
            <a:ext cx="190800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recognized as a moving object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Increase </a:t>
            </a:r>
            <a:r>
              <a:rPr lang="en-US" altLang="ja-JP" sz="105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1" name="正方形/長方形 40"/>
          <p:cNvSpPr/>
          <p:nvPr/>
        </p:nvSpPr>
        <p:spPr>
          <a:xfrm>
            <a:off x="4939954" y="1585381"/>
            <a:ext cx="16184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New S Series model</a:t>
            </a:r>
            <a:endParaRPr lang="en-US" altLang="ja-JP" sz="14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951986" y="4180990"/>
            <a:ext cx="1972188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Swaying tree is NOT recognized as an object</a:t>
            </a:r>
          </a:p>
          <a:p>
            <a:pPr algn="l">
              <a:lnSpc>
                <a:spcPts val="800"/>
              </a:lnSpc>
            </a:pPr>
            <a:endParaRPr lang="en-US" altLang="ja-JP" sz="1050" dirty="0" smtClean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Suppress </a:t>
            </a:r>
            <a:r>
              <a:rPr lang="en-US" altLang="ja-JP" sz="105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d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ata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amount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6974111" y="3878216"/>
            <a:ext cx="2150362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ts val="800"/>
              </a:lnSpc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 detect “face” and “human”</a:t>
            </a:r>
          </a:p>
          <a:p>
            <a:pPr algn="l">
              <a:lnSpc>
                <a:spcPts val="800"/>
              </a:lnSpc>
            </a:pPr>
            <a:endParaRPr lang="en-US" altLang="ja-JP" sz="1050" dirty="0">
              <a:solidFill>
                <a:srgbClr val="0000FF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l">
              <a:lnSpc>
                <a:spcPts val="800"/>
              </a:lnSpc>
            </a:pP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anose="05000000000000000000" pitchFamily="2" charset="2"/>
              </a:rPr>
              <a:t>       A</a:t>
            </a:r>
            <a:r>
              <a:rPr lang="en-US" altLang="ja-JP" sz="1050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djusts </a:t>
            </a:r>
            <a:r>
              <a:rPr lang="en-US" altLang="ja-JP" sz="105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image quality of the face area to high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2226291" y="4454114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6733kbps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7116738" y="4438882"/>
            <a:ext cx="1765227" cy="25391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 algn="l">
              <a:defRPr/>
            </a:pP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3855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右矢印 47"/>
          <p:cNvSpPr/>
          <p:nvPr/>
        </p:nvSpPr>
        <p:spPr>
          <a:xfrm>
            <a:off x="5055676" y="4522669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9" name="右矢印 48"/>
          <p:cNvSpPr/>
          <p:nvPr/>
        </p:nvSpPr>
        <p:spPr>
          <a:xfrm>
            <a:off x="182891" y="4476067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4" name="右矢印 53"/>
          <p:cNvSpPr/>
          <p:nvPr/>
        </p:nvSpPr>
        <p:spPr>
          <a:xfrm>
            <a:off x="2204219" y="4238381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8" name="右矢印 57"/>
          <p:cNvSpPr/>
          <p:nvPr/>
        </p:nvSpPr>
        <p:spPr>
          <a:xfrm>
            <a:off x="7087602" y="4097854"/>
            <a:ext cx="150542" cy="98189"/>
          </a:xfrm>
          <a:prstGeom prst="rightArrow">
            <a:avLst/>
          </a:prstGeom>
          <a:solidFill>
            <a:schemeClr val="bg1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9" name="図 5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02" y="2597865"/>
            <a:ext cx="1817848" cy="1280971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64"/>
          <a:stretch/>
        </p:blipFill>
        <p:spPr>
          <a:xfrm>
            <a:off x="283030" y="2972964"/>
            <a:ext cx="1564681" cy="1132387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738" y="2579834"/>
            <a:ext cx="1807646" cy="1273783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4"/>
          <a:stretch/>
        </p:blipFill>
        <p:spPr>
          <a:xfrm>
            <a:off x="5130947" y="2978770"/>
            <a:ext cx="1603597" cy="1126582"/>
          </a:xfrm>
          <a:prstGeom prst="rect">
            <a:avLst/>
          </a:prstGeom>
        </p:spPr>
      </p:pic>
      <p:sp>
        <p:nvSpPr>
          <p:cNvPr id="63" name="正方形/長方形 62"/>
          <p:cNvSpPr/>
          <p:nvPr/>
        </p:nvSpPr>
        <p:spPr>
          <a:xfrm>
            <a:off x="-13129" y="597129"/>
            <a:ext cx="874226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control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compression rate depending on the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environment</a:t>
            </a:r>
            <a:endParaRPr lang="en-US" altLang="ja-JP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2077401" y="1808072"/>
            <a:ext cx="21231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kumimoji="1" lang="ja-JP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motion and automatically adjusts the image quality</a:t>
            </a:r>
            <a:r>
              <a:rPr kumimoji="1" lang="en-US" altLang="ja-JP" sz="10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of moving objects to high and others to low.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5" name="正方形/長方形 64"/>
          <p:cNvSpPr/>
          <p:nvPr/>
        </p:nvSpPr>
        <p:spPr>
          <a:xfrm>
            <a:off x="6953999" y="1806527"/>
            <a:ext cx="21302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</a:t>
            </a:r>
            <a:r>
              <a:rPr lang="en-US" altLang="ja-JP" sz="1000" b="1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objects (</a:t>
            </a:r>
            <a:r>
              <a:rPr lang="en-US" altLang="ja-JP" sz="1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face, human and </a:t>
            </a:r>
            <a:r>
              <a:rPr lang="en-US" altLang="ja-JP" sz="1000" b="1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vehicle) </a:t>
            </a:r>
            <a:r>
              <a:rPr lang="en-US" altLang="ja-JP" sz="1000" dirty="0" smtClean="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adjusts the image quality of those objects to high and others to low.</a:t>
            </a:r>
          </a:p>
        </p:txBody>
      </p:sp>
      <p:sp>
        <p:nvSpPr>
          <p:cNvPr id="4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2-3-4.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Smart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P-picture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2167" y="913750"/>
            <a:ext cx="83554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With using AI-based object detection, the P-picture (forward predictive picture) data volume in areas, where no objects are detected, can be reduced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ja-JP" sz="1600" dirty="0"/>
              <a:t>Hence, the movement of human and vehicle (important object) is displayed smoothly by reducing the data volume such as the shaking of trees (not important area).</a:t>
            </a:r>
            <a:endParaRPr lang="ja-JP" altLang="en-US" sz="1600" dirty="0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125071" y="4112358"/>
            <a:ext cx="2534822" cy="276999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r">
              <a:defRPr/>
            </a:pP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Measured bit </a:t>
            </a:r>
            <a:r>
              <a:rPr lang="en-US" altLang="ja-JP" sz="1200" b="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rate : </a:t>
            </a: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3179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kbps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3270782" y="4112358"/>
            <a:ext cx="2566451" cy="276999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lvl="0" algn="r">
              <a:defRPr/>
            </a:pPr>
            <a:r>
              <a:rPr lang="en-US" altLang="ja-JP" sz="1200" b="0" dirty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Measured bit rate </a:t>
            </a: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2219 kbps</a:t>
            </a:r>
            <a:endParaRPr kumimoji="1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409666" y="1974188"/>
            <a:ext cx="2437051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Smart P-picture control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: OFF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3495047" y="1975637"/>
            <a:ext cx="2497435" cy="307777"/>
          </a:xfrm>
          <a:prstGeom prst="rect">
            <a:avLst/>
          </a:prstGeom>
          <a:ln w="6350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defPPr>
              <a:defRPr lang="en-US"/>
            </a:defPPr>
            <a:lvl1pPr marL="0" defTabSz="457200" eaLnBrk="1" latinLnBrk="0" hangingPunct="1">
              <a:spcAft>
                <a:spcPts val="600"/>
              </a:spcAft>
              <a:defRPr sz="2800" b="1">
                <a:solidFill>
                  <a:srgbClr val="00FFFF"/>
                </a:solidFill>
                <a:latin typeface="メイリオ" panose="020B0604030504040204" pitchFamily="50" charset="-128"/>
                <a:ea typeface="メイリオ" panose="020B0604030504040204" pitchFamily="50" charset="-128"/>
              </a:defRPr>
            </a:lvl1pPr>
            <a:lvl2pPr marL="457200" defTabSz="457200" eaLnBrk="1" latinLnBrk="0" hangingPunct="1">
              <a:defRPr sz="1800">
                <a:latin typeface="+mn-lt"/>
                <a:ea typeface="+mn-ea"/>
              </a:defRPr>
            </a:lvl2pPr>
            <a:lvl3pPr marL="914400" defTabSz="457200" eaLnBrk="1" latinLnBrk="0" hangingPunct="1">
              <a:defRPr sz="1800">
                <a:latin typeface="+mn-lt"/>
                <a:ea typeface="+mn-ea"/>
              </a:defRPr>
            </a:lvl3pPr>
            <a:lvl4pPr marL="1371600" defTabSz="457200" eaLnBrk="1" latinLnBrk="0" hangingPunct="1">
              <a:defRPr sz="1800">
                <a:latin typeface="+mn-lt"/>
                <a:ea typeface="+mn-ea"/>
              </a:defRPr>
            </a:lvl4pPr>
            <a:lvl5pPr marL="1828800" defTabSz="457200" eaLnBrk="1" latinLnBrk="0" hangingPunct="1">
              <a:defRPr sz="1800">
                <a:latin typeface="+mn-lt"/>
                <a:ea typeface="+mn-ea"/>
              </a:defRPr>
            </a:lvl5pPr>
            <a:lvl6pPr marL="2286000" defTabSz="457200">
              <a:defRPr sz="1800">
                <a:latin typeface="+mn-lt"/>
                <a:ea typeface="+mn-ea"/>
              </a:defRPr>
            </a:lvl6pPr>
            <a:lvl7pPr marL="2743200" defTabSz="457200">
              <a:defRPr sz="1800">
                <a:latin typeface="+mn-lt"/>
                <a:ea typeface="+mn-ea"/>
              </a:defRPr>
            </a:lvl7pPr>
            <a:lvl8pPr marL="3200400" defTabSz="457200">
              <a:defRPr sz="1800">
                <a:latin typeface="+mn-lt"/>
                <a:ea typeface="+mn-ea"/>
              </a:defRPr>
            </a:lvl8pPr>
            <a:lvl9pPr marL="3657600" defTabSz="457200">
              <a:defRPr sz="1800">
                <a:latin typeface="+mn-lt"/>
                <a:ea typeface="+mn-ea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Smart P-picture control :</a:t>
            </a:r>
            <a:r>
              <a:rPr kumimoji="1" lang="ja-JP" alt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ON</a:t>
            </a: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-13129" y="597129"/>
            <a:ext cx="8742261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Automatically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data volume of P-picture </a:t>
            </a:r>
            <a:r>
              <a:rPr lang="en-US" altLang="ja-JP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depending </a:t>
            </a:r>
            <a:r>
              <a:rPr lang="en-US" altLang="ja-JP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environment</a:t>
            </a:r>
          </a:p>
        </p:txBody>
      </p:sp>
      <p:pic>
        <p:nvPicPr>
          <p:cNvPr id="7" name="tes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1066" t="30727" r="8616" b="29375"/>
          <a:stretch/>
        </p:blipFill>
        <p:spPr>
          <a:xfrm>
            <a:off x="70271" y="2361589"/>
            <a:ext cx="6075348" cy="1697524"/>
          </a:xfrm>
          <a:prstGeom prst="rect">
            <a:avLst/>
          </a:prstGeom>
        </p:spPr>
      </p:pic>
      <p:pic>
        <p:nvPicPr>
          <p:cNvPr id="8" name="SmartPpictureControl_On_720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2058" t="1405" r="32108" b="39803"/>
          <a:stretch/>
        </p:blipFill>
        <p:spPr>
          <a:xfrm>
            <a:off x="6320697" y="2230815"/>
            <a:ext cx="2671789" cy="246626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正方形/長方形 8"/>
          <p:cNvSpPr/>
          <p:nvPr/>
        </p:nvSpPr>
        <p:spPr>
          <a:xfrm>
            <a:off x="4094671" y="2365530"/>
            <a:ext cx="1046671" cy="10314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5141342" y="2230815"/>
            <a:ext cx="1179355" cy="1347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/>
          <p:cNvCxnSpPr/>
          <p:nvPr/>
        </p:nvCxnSpPr>
        <p:spPr>
          <a:xfrm>
            <a:off x="5141342" y="3396998"/>
            <a:ext cx="1179355" cy="1300084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四角形吹き出し 1"/>
          <p:cNvSpPr/>
          <p:nvPr/>
        </p:nvSpPr>
        <p:spPr>
          <a:xfrm>
            <a:off x="7040501" y="1813985"/>
            <a:ext cx="2056607" cy="314091"/>
          </a:xfrm>
          <a:prstGeom prst="wedgeRectCallout">
            <a:avLst>
              <a:gd name="adj1" fmla="val -20337"/>
              <a:gd name="adj2" fmla="val 11743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shaking of trees is not smooth</a:t>
            </a:r>
            <a:endParaRPr kumimoji="1" lang="ja-JP" altLang="en-US" sz="105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9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88" y="3605218"/>
            <a:ext cx="7339584" cy="117652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2-3-5. AI Smart Object Coding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 -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GOP control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6" name="正方形/長方形 55"/>
          <p:cNvSpPr/>
          <p:nvPr/>
        </p:nvSpPr>
        <p:spPr>
          <a:xfrm>
            <a:off x="-14791" y="595908"/>
            <a:ext cx="7763745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Control GOP using object detection instead of motion detection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2348956"/>
            <a:ext cx="3429876" cy="116549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468" y="995779"/>
            <a:ext cx="3260151" cy="1225187"/>
          </a:xfrm>
          <a:prstGeom prst="rect">
            <a:avLst/>
          </a:prstGeom>
        </p:spPr>
      </p:pic>
      <p:graphicFrame>
        <p:nvGraphicFramePr>
          <p:cNvPr id="7" name="表 6"/>
          <p:cNvGraphicFramePr>
            <a:graphicFrameLocks noGrp="1"/>
          </p:cNvGraphicFramePr>
          <p:nvPr>
            <p:extLst/>
          </p:nvPr>
        </p:nvGraphicFramePr>
        <p:xfrm>
          <a:off x="168081" y="1095598"/>
          <a:ext cx="4927256" cy="193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5918">
                  <a:extLst>
                    <a:ext uri="{9D8B030D-6E8A-4147-A177-3AD203B41FA5}">
                      <a16:colId xmlns:a16="http://schemas.microsoft.com/office/drawing/2014/main" val="3631124615"/>
                    </a:ext>
                  </a:extLst>
                </a:gridCol>
                <a:gridCol w="3571338">
                  <a:extLst>
                    <a:ext uri="{9D8B030D-6E8A-4147-A177-3AD203B41FA5}">
                      <a16:colId xmlns:a16="http://schemas.microsoft.com/office/drawing/2014/main" val="2165033742"/>
                    </a:ext>
                  </a:extLst>
                </a:gridCol>
              </a:tblGrid>
              <a:tr h="156527">
                <a:tc gridSpan="2"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b="1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1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  <a:endParaRPr kumimoji="1" lang="ja-JP" altLang="en-US" sz="900" dirty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7073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Low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</a:t>
                      </a:r>
                      <a:r>
                        <a:rPr kumimoji="1" lang="ja-JP" altLang="en-US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1s-8s</a:t>
                      </a: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80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1sec-8sec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 (People and vehicles).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3970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Mid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4s-16s)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variable between 4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sec-16sec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6796454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Advanced</a:t>
                      </a: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(Fixed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60s </a:t>
                      </a:r>
                      <a:r>
                        <a:rPr kumimoji="1" lang="en-US" altLang="ja-JP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w/1s key-frame)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fixed at 60s, key-frame inserted at 1sec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intervals regardless of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detected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l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Selectable in all transfer modes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20026"/>
                  </a:ext>
                </a:extLst>
              </a:tr>
              <a:tr h="141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Frame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(Variable</a:t>
                      </a:r>
                      <a:r>
                        <a:rPr kumimoji="1" lang="ja-JP" altLang="en-US" sz="800" baseline="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GOP 4s-16s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w/frame rate</a:t>
                      </a:r>
                      <a:r>
                        <a:rPr kumimoji="1" lang="ja-JP" altLang="en-US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control) </a:t>
                      </a:r>
                      <a:endParaRPr kumimoji="1" lang="ja-JP" altLang="en-US" sz="800" dirty="0" smtClean="0"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0094" marR="70094" marT="35047" marB="35047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If there is no </a:t>
                      </a:r>
                      <a:r>
                        <a:rPr kumimoji="1" lang="en-US" altLang="ja-JP" sz="8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object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, reduce the frame rate to 1 fps.</a:t>
                      </a:r>
                    </a:p>
                    <a:p>
                      <a:pPr algn="l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I-picture interval variable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between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4sec-16sec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by </a:t>
                      </a:r>
                      <a:r>
                        <a:rPr kumimoji="1" lang="en-US" altLang="ja-JP" sz="800" b="0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detected object.</a:t>
                      </a:r>
                      <a:endParaRPr kumimoji="1" lang="en-US" altLang="ja-JP" sz="8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Yu Gothic UI" panose="020B0500000000000000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Yu Gothic UI" panose="020B0500000000000000" pitchFamily="50" charset="-128"/>
                          <a:cs typeface="Calibri" panose="020F0502020204030204" pitchFamily="34" charset="0"/>
                        </a:rPr>
                        <a:t>*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VBR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only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754050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6129892" y="1204627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671461" y="1209263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553469" y="943068"/>
            <a:ext cx="669054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Low / Mid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561168" y="2301815"/>
            <a:ext cx="730370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Advanced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1343739" y="3366777"/>
            <a:ext cx="1261439" cy="2154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Frame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rate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control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右中かっこ 12"/>
          <p:cNvSpPr/>
          <p:nvPr/>
        </p:nvSpPr>
        <p:spPr>
          <a:xfrm>
            <a:off x="5113028" y="1315350"/>
            <a:ext cx="142874" cy="699146"/>
          </a:xfrm>
          <a:prstGeom prst="rightBrac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5301910" y="1050790"/>
            <a:ext cx="245808" cy="619885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>
            <a:endCxn id="11" idx="1"/>
          </p:cNvCxnSpPr>
          <p:nvPr/>
        </p:nvCxnSpPr>
        <p:spPr>
          <a:xfrm>
            <a:off x="5113028" y="2220966"/>
            <a:ext cx="448140" cy="188571"/>
          </a:xfrm>
          <a:prstGeom prst="straightConnector1">
            <a:avLst/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カギ線コネクタ 15"/>
          <p:cNvCxnSpPr>
            <a:endCxn id="12" idx="1"/>
          </p:cNvCxnSpPr>
          <p:nvPr/>
        </p:nvCxnSpPr>
        <p:spPr>
          <a:xfrm rot="10800000" flipV="1">
            <a:off x="1343740" y="3135099"/>
            <a:ext cx="3849369" cy="339399"/>
          </a:xfrm>
          <a:prstGeom prst="bentConnector3">
            <a:avLst>
              <a:gd name="adj1" fmla="val 105939"/>
            </a:avLst>
          </a:prstGeom>
          <a:ln w="127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カギ線コネクタ 16"/>
          <p:cNvCxnSpPr/>
          <p:nvPr/>
        </p:nvCxnSpPr>
        <p:spPr>
          <a:xfrm rot="16200000" flipH="1">
            <a:off x="4913766" y="2855763"/>
            <a:ext cx="460911" cy="97764"/>
          </a:xfrm>
          <a:prstGeom prst="bentConnector3">
            <a:avLst>
              <a:gd name="adj1" fmla="val 91"/>
            </a:avLst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正方形/長方形 32"/>
          <p:cNvSpPr/>
          <p:nvPr/>
        </p:nvSpPr>
        <p:spPr>
          <a:xfrm>
            <a:off x="6129892" y="2564400"/>
            <a:ext cx="394660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Objec</a:t>
            </a:r>
            <a:r>
              <a:rPr kumimoji="1" lang="en-US" altLang="ja-JP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671461" y="2569036"/>
            <a:ext cx="505267" cy="1846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No Object</a:t>
            </a:r>
            <a:endParaRPr kumimoji="1" lang="ja-JP" altLang="en-US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1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99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Easy kitting</a:t>
            </a: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7" name="正方形/長方形 36"/>
          <p:cNvSpPr/>
          <p:nvPr/>
        </p:nvSpPr>
        <p:spPr>
          <a:xfrm>
            <a:off x="-14790" y="600694"/>
            <a:ext cx="857525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“Easy Kitting Package” reduces the installation time</a:t>
            </a:r>
          </a:p>
        </p:txBody>
      </p:sp>
      <p:sp>
        <p:nvSpPr>
          <p:cNvPr id="67" name="右矢印 66"/>
          <p:cNvSpPr/>
          <p:nvPr/>
        </p:nvSpPr>
        <p:spPr>
          <a:xfrm rot="19919236">
            <a:off x="2533464" y="1699279"/>
            <a:ext cx="596848" cy="430615"/>
          </a:xfrm>
          <a:prstGeom prst="rightArrow">
            <a:avLst/>
          </a:prstGeom>
          <a:solidFill>
            <a:srgbClr val="00CC99"/>
          </a:solidFill>
          <a:ln w="41275" cap="flat" cmpd="sng" algn="ctr">
            <a:solidFill>
              <a:srgbClr val="000000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72" name="図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7" y="1843123"/>
            <a:ext cx="2206790" cy="1656950"/>
          </a:xfrm>
          <a:prstGeom prst="rect">
            <a:avLst/>
          </a:prstGeom>
        </p:spPr>
      </p:pic>
      <p:sp>
        <p:nvSpPr>
          <p:cNvPr id="86" name="右矢印 85"/>
          <p:cNvSpPr/>
          <p:nvPr/>
        </p:nvSpPr>
        <p:spPr>
          <a:xfrm>
            <a:off x="2560493" y="2433939"/>
            <a:ext cx="596848" cy="430615"/>
          </a:xfrm>
          <a:prstGeom prst="rightArrow">
            <a:avLst/>
          </a:prstGeom>
          <a:solidFill>
            <a:srgbClr val="00CC99"/>
          </a:solidFill>
          <a:ln w="41275" cap="flat" cmpd="sng" algn="ctr">
            <a:solidFill>
              <a:srgbClr val="000000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87" name="右矢印 86"/>
          <p:cNvSpPr/>
          <p:nvPr/>
        </p:nvSpPr>
        <p:spPr>
          <a:xfrm rot="998516">
            <a:off x="2556881" y="3164557"/>
            <a:ext cx="596848" cy="430615"/>
          </a:xfrm>
          <a:prstGeom prst="rightArrow">
            <a:avLst/>
          </a:prstGeom>
          <a:solidFill>
            <a:srgbClr val="00CC99"/>
          </a:solidFill>
          <a:ln w="41275" cap="flat" cmpd="sng" algn="ctr">
            <a:solidFill>
              <a:srgbClr val="000000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defTabSz="3429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kern="0" dirty="0">
              <a:solidFill>
                <a:prstClr val="white"/>
              </a:solidFill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pic>
        <p:nvPicPr>
          <p:cNvPr id="97" name="Picture 3" descr="Y:\40-職能\セキュリティ\機構技術部\部門内専用_社内(IUO)情報\01_開発\08_梱包\2017年度モデル開発資料_\設計1課(高橋)\WV-X8581LN\画像\Kitting穴と壁保護PAD\IMG_457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74725" y="3527834"/>
            <a:ext cx="976642" cy="9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直線矢印コネクタ 97"/>
          <p:cNvCxnSpPr>
            <a:stCxn id="106" idx="0"/>
            <a:endCxn id="99" idx="2"/>
          </p:cNvCxnSpPr>
          <p:nvPr/>
        </p:nvCxnSpPr>
        <p:spPr>
          <a:xfrm flipV="1">
            <a:off x="4880946" y="4226614"/>
            <a:ext cx="104176" cy="330169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正方形/長方形 98"/>
          <p:cNvSpPr/>
          <p:nvPr/>
        </p:nvSpPr>
        <p:spPr>
          <a:xfrm>
            <a:off x="4814181" y="3805310"/>
            <a:ext cx="341881" cy="4213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100" name="右矢印 99"/>
          <p:cNvSpPr/>
          <p:nvPr/>
        </p:nvSpPr>
        <p:spPr>
          <a:xfrm>
            <a:off x="5523439" y="3875634"/>
            <a:ext cx="175846" cy="350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102" name="右矢印 101"/>
          <p:cNvSpPr/>
          <p:nvPr/>
        </p:nvSpPr>
        <p:spPr>
          <a:xfrm>
            <a:off x="6877170" y="3865217"/>
            <a:ext cx="175846" cy="350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pic>
        <p:nvPicPr>
          <p:cNvPr id="103" name="図 10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2496" y="3531267"/>
            <a:ext cx="864108" cy="980771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"/>
          <a:stretch/>
        </p:blipFill>
        <p:spPr>
          <a:xfrm>
            <a:off x="7231675" y="3531269"/>
            <a:ext cx="877824" cy="980573"/>
          </a:xfrm>
          <a:prstGeom prst="rect">
            <a:avLst/>
          </a:prstGeom>
        </p:spPr>
      </p:pic>
      <p:sp>
        <p:nvSpPr>
          <p:cNvPr id="106" name="テキスト ボックス 105"/>
          <p:cNvSpPr txBox="1"/>
          <p:nvPr/>
        </p:nvSpPr>
        <p:spPr>
          <a:xfrm>
            <a:off x="4345250" y="4556783"/>
            <a:ext cx="1071392" cy="2462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Kitting Window</a:t>
            </a:r>
            <a:endParaRPr lang="ja-JP" altLang="en-US" sz="1000" dirty="0">
              <a:solidFill>
                <a:prstClr val="black"/>
              </a:solidFill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8" name="正方形/長方形 107"/>
          <p:cNvSpPr/>
          <p:nvPr/>
        </p:nvSpPr>
        <p:spPr>
          <a:xfrm>
            <a:off x="4907744" y="4039668"/>
            <a:ext cx="154752" cy="10970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 defTabSz="342900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09" name="直線矢印コネクタ 108"/>
          <p:cNvCxnSpPr>
            <a:stCxn id="2" idx="3"/>
            <a:endCxn id="108" idx="1"/>
          </p:cNvCxnSpPr>
          <p:nvPr/>
        </p:nvCxnSpPr>
        <p:spPr>
          <a:xfrm flipV="1">
            <a:off x="3668697" y="4094523"/>
            <a:ext cx="1239047" cy="107522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直線矢印コネクタ 110"/>
          <p:cNvCxnSpPr/>
          <p:nvPr/>
        </p:nvCxnSpPr>
        <p:spPr>
          <a:xfrm flipV="1">
            <a:off x="7374535" y="4094523"/>
            <a:ext cx="295450" cy="196316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5"/>
          <p:cNvSpPr txBox="1"/>
          <p:nvPr/>
        </p:nvSpPr>
        <p:spPr>
          <a:xfrm>
            <a:off x="3265331" y="3512644"/>
            <a:ext cx="1032655" cy="25391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 smtClean="0">
                <a:solidFill>
                  <a:schemeClr val="bg1"/>
                </a:solidFill>
              </a:rPr>
              <a:t>Indoor Dome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113" name="図 1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21" y="981387"/>
            <a:ext cx="894969" cy="1025271"/>
          </a:xfrm>
          <a:prstGeom prst="rect">
            <a:avLst/>
          </a:prstGeom>
        </p:spPr>
      </p:pic>
      <p:pic>
        <p:nvPicPr>
          <p:cNvPr id="114" name="図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566" y="998532"/>
            <a:ext cx="888111" cy="994410"/>
          </a:xfrm>
          <a:prstGeom prst="rect">
            <a:avLst/>
          </a:prstGeom>
        </p:spPr>
      </p:pic>
      <p:pic>
        <p:nvPicPr>
          <p:cNvPr id="115" name="図 1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52" y="998532"/>
            <a:ext cx="1080135" cy="1008126"/>
          </a:xfrm>
          <a:prstGeom prst="rect">
            <a:avLst/>
          </a:prstGeom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156" y="2389231"/>
            <a:ext cx="812673" cy="1032129"/>
          </a:xfrm>
          <a:prstGeom prst="rect">
            <a:avLst/>
          </a:prstGeom>
        </p:spPr>
      </p:pic>
      <p:pic>
        <p:nvPicPr>
          <p:cNvPr id="117" name="図 1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503" y="2380501"/>
            <a:ext cx="860679" cy="1035558"/>
          </a:xfrm>
          <a:prstGeom prst="rect">
            <a:avLst/>
          </a:prstGeom>
        </p:spPr>
      </p:pic>
      <p:pic>
        <p:nvPicPr>
          <p:cNvPr id="118" name="図 1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6" y="2394195"/>
            <a:ext cx="1011555" cy="987552"/>
          </a:xfrm>
          <a:prstGeom prst="rect">
            <a:avLst/>
          </a:prstGeom>
        </p:spPr>
      </p:pic>
      <p:cxnSp>
        <p:nvCxnSpPr>
          <p:cNvPr id="119" name="直線矢印コネクタ 118"/>
          <p:cNvCxnSpPr>
            <a:stCxn id="120" idx="2"/>
            <a:endCxn id="121" idx="0"/>
          </p:cNvCxnSpPr>
          <p:nvPr/>
        </p:nvCxnSpPr>
        <p:spPr>
          <a:xfrm>
            <a:off x="4882813" y="2321151"/>
            <a:ext cx="202950" cy="337554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4348985" y="2074930"/>
            <a:ext cx="1067656" cy="2462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Kitting Window</a:t>
            </a:r>
            <a:endParaRPr lang="ja-JP" altLang="en-US" sz="1000" dirty="0">
              <a:solidFill>
                <a:prstClr val="black"/>
              </a:solidFill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4914822" y="2658705"/>
            <a:ext cx="341881" cy="4213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122" name="右矢印 121"/>
          <p:cNvSpPr/>
          <p:nvPr/>
        </p:nvSpPr>
        <p:spPr>
          <a:xfrm>
            <a:off x="5529564" y="2749160"/>
            <a:ext cx="175846" cy="350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123" name="右矢印 122"/>
          <p:cNvSpPr/>
          <p:nvPr/>
        </p:nvSpPr>
        <p:spPr>
          <a:xfrm>
            <a:off x="6877170" y="2746246"/>
            <a:ext cx="175846" cy="350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124" name="右矢印 123"/>
          <p:cNvSpPr/>
          <p:nvPr/>
        </p:nvSpPr>
        <p:spPr>
          <a:xfrm>
            <a:off x="5529564" y="1368133"/>
            <a:ext cx="175846" cy="350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sp>
        <p:nvSpPr>
          <p:cNvPr id="125" name="右矢印 124"/>
          <p:cNvSpPr/>
          <p:nvPr/>
        </p:nvSpPr>
        <p:spPr>
          <a:xfrm>
            <a:off x="6877170" y="1375591"/>
            <a:ext cx="175846" cy="35098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cxnSp>
        <p:nvCxnSpPr>
          <p:cNvPr id="126" name="直線矢印コネクタ 125"/>
          <p:cNvCxnSpPr>
            <a:stCxn id="120" idx="0"/>
            <a:endCxn id="127" idx="2"/>
          </p:cNvCxnSpPr>
          <p:nvPr/>
        </p:nvCxnSpPr>
        <p:spPr>
          <a:xfrm flipH="1" flipV="1">
            <a:off x="4616368" y="1805293"/>
            <a:ext cx="266445" cy="269637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正方形/長方形 126"/>
          <p:cNvSpPr/>
          <p:nvPr/>
        </p:nvSpPr>
        <p:spPr>
          <a:xfrm>
            <a:off x="4445427" y="1383989"/>
            <a:ext cx="341881" cy="421304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ja-JP" altLang="en-US" sz="1867" dirty="0">
              <a:solidFill>
                <a:prstClr val="white"/>
              </a:solidFill>
              <a:latin typeface="Calibri" panose="020F0502020204030204" pitchFamily="34" charset="0"/>
              <a:ea typeface="Yu Gothic UI"/>
              <a:cs typeface="Calibri" panose="020F0502020204030204" pitchFamily="34" charset="0"/>
            </a:endParaRPr>
          </a:p>
        </p:txBody>
      </p:sp>
      <p:cxnSp>
        <p:nvCxnSpPr>
          <p:cNvPr id="128" name="直線矢印コネクタ 127"/>
          <p:cNvCxnSpPr/>
          <p:nvPr/>
        </p:nvCxnSpPr>
        <p:spPr>
          <a:xfrm flipV="1">
            <a:off x="7073856" y="1805294"/>
            <a:ext cx="266346" cy="18764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直線矢印コネクタ 128"/>
          <p:cNvCxnSpPr/>
          <p:nvPr/>
        </p:nvCxnSpPr>
        <p:spPr>
          <a:xfrm flipH="1" flipV="1">
            <a:off x="7906606" y="3205681"/>
            <a:ext cx="297363" cy="210378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8143266" y="1375591"/>
            <a:ext cx="939736" cy="2462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EASY ACCESS !</a:t>
            </a:r>
            <a:endParaRPr lang="ja-JP" altLang="en-US" sz="1000" dirty="0">
              <a:solidFill>
                <a:prstClr val="black"/>
              </a:solidFill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8138477" y="2746246"/>
            <a:ext cx="939736" cy="2462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EASY ACCESS !</a:t>
            </a:r>
            <a:endParaRPr lang="ja-JP" altLang="en-US" sz="1000" dirty="0">
              <a:solidFill>
                <a:prstClr val="black"/>
              </a:solidFill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6" name="テキスト ボックス 135"/>
          <p:cNvSpPr txBox="1"/>
          <p:nvPr/>
        </p:nvSpPr>
        <p:spPr>
          <a:xfrm>
            <a:off x="8138477" y="3898123"/>
            <a:ext cx="939736" cy="246221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 defTabSz="342900"/>
            <a:r>
              <a:rPr lang="en-US" altLang="ja-JP" sz="1000" dirty="0">
                <a:solidFill>
                  <a:prstClr val="black"/>
                </a:solidFill>
                <a:latin typeface="Calibri" panose="020F0502020204030204" pitchFamily="34" charset="0"/>
                <a:ea typeface="Microsoft YaHei UI" panose="020B0503020204020204" pitchFamily="34" charset="-122"/>
                <a:cs typeface="Calibri" panose="020F0502020204030204" pitchFamily="34" charset="0"/>
              </a:rPr>
              <a:t>EASY ACCESS !</a:t>
            </a:r>
            <a:endParaRPr lang="ja-JP" altLang="en-US" sz="1000" dirty="0">
              <a:solidFill>
                <a:prstClr val="black"/>
              </a:solidFill>
              <a:latin typeface="Calibri" panose="020F0502020204030204" pitchFamily="34" charset="0"/>
              <a:ea typeface="Microsoft YaHei UI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37" name="テキスト ボックス 136"/>
          <p:cNvSpPr txBox="1"/>
          <p:nvPr/>
        </p:nvSpPr>
        <p:spPr>
          <a:xfrm>
            <a:off x="329414" y="957024"/>
            <a:ext cx="3789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altLang="ja-JP" sz="1200" b="1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Kitting work without removing from the carton box</a:t>
            </a:r>
          </a:p>
          <a:p>
            <a:pPr marL="171438" indent="-171438" defTabSz="342900">
              <a:buFont typeface="Wingdings" panose="05000000000000000000" pitchFamily="2" charset="2"/>
              <a:buChar char="Ø"/>
            </a:pP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Kitting time reduced by 3 minutes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8" name="テキスト ボックス 137"/>
          <p:cNvSpPr txBox="1"/>
          <p:nvPr/>
        </p:nvSpPr>
        <p:spPr>
          <a:xfrm>
            <a:off x="3265331" y="1535107"/>
            <a:ext cx="1018381" cy="253916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" dirty="0" smtClean="0">
                <a:solidFill>
                  <a:schemeClr val="bg1"/>
                </a:solidFill>
              </a:rPr>
              <a:t>Out</a:t>
            </a:r>
            <a:r>
              <a:rPr kumimoji="1" lang="en-US" altLang="ja-JP" sz="1050" dirty="0" smtClean="0">
                <a:solidFill>
                  <a:schemeClr val="bg1"/>
                </a:solidFill>
              </a:rPr>
              <a:t>door </a:t>
            </a:r>
            <a:r>
              <a:rPr lang="en-US" altLang="ja-JP" sz="1050" dirty="0" smtClean="0">
                <a:solidFill>
                  <a:schemeClr val="bg1"/>
                </a:solidFill>
              </a:rPr>
              <a:t>Bullet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139" name="テキスト ボックス 138"/>
          <p:cNvSpPr txBox="1"/>
          <p:nvPr/>
        </p:nvSpPr>
        <p:spPr>
          <a:xfrm>
            <a:off x="3278155" y="2544640"/>
            <a:ext cx="1007007" cy="253916"/>
          </a:xfrm>
          <a:prstGeom prst="rect">
            <a:avLst/>
          </a:prstGeom>
          <a:solidFill>
            <a:schemeClr val="accent6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dirty="0" smtClean="0">
                <a:solidFill>
                  <a:schemeClr val="bg1"/>
                </a:solidFill>
              </a:rPr>
              <a:t>Out</a:t>
            </a:r>
            <a:r>
              <a:rPr kumimoji="1" lang="en-US" altLang="ja-JP" sz="1050" dirty="0" smtClean="0">
                <a:solidFill>
                  <a:schemeClr val="bg1"/>
                </a:solidFill>
              </a:rPr>
              <a:t>door Dome</a:t>
            </a:r>
            <a:endParaRPr kumimoji="1" lang="ja-JP" altLang="en-US" sz="1050" dirty="0">
              <a:solidFill>
                <a:schemeClr val="bg1"/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04" y="3834518"/>
            <a:ext cx="3032093" cy="73505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636604" y="4569571"/>
            <a:ext cx="1417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/>
              <a:t>*Indoor DOME only</a:t>
            </a:r>
            <a:endParaRPr kumimoji="1" lang="ja-JP" altLang="en-US" sz="1200" dirty="0"/>
          </a:p>
        </p:txBody>
      </p:sp>
      <p:cxnSp>
        <p:nvCxnSpPr>
          <p:cNvPr id="18" name="直線コネクタ 17"/>
          <p:cNvCxnSpPr/>
          <p:nvPr/>
        </p:nvCxnSpPr>
        <p:spPr>
          <a:xfrm>
            <a:off x="737589" y="4280796"/>
            <a:ext cx="103706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3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2-5. High Security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07" name="テキスト プレースホルダー 5"/>
          <p:cNvSpPr txBox="1">
            <a:spLocks/>
          </p:cNvSpPr>
          <p:nvPr/>
        </p:nvSpPr>
        <p:spPr>
          <a:xfrm>
            <a:off x="43325" y="602723"/>
            <a:ext cx="8600341" cy="377522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u"/>
            </a:pPr>
            <a:r>
              <a:rPr lang="en-US" altLang="ja-JP" sz="1800" dirty="0" smtClean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Industry </a:t>
            </a:r>
            <a:r>
              <a:rPr lang="en-US" altLang="ja-JP" sz="1800" dirty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leading FIPS 140-2 Level 3 </a:t>
            </a:r>
            <a:r>
              <a:rPr lang="en-US" altLang="ja-JP" sz="1800" dirty="0" smtClean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encryption</a:t>
            </a:r>
            <a:endParaRPr lang="ja-JP" altLang="en-US" sz="1200" b="0" dirty="0">
              <a:solidFill>
                <a:schemeClr val="tx1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" name="AutoShape 3" descr="data:image/png;base64,%20iVBORw0KGgoAAAANSUhEUgAAALwAAACqCAYAAAAXxiUtAAAAAXNSR0IArs4c6QAAAARnQU1BAACxjwv8YQUAAAAJcEhZcwAADsMAAA7DAcdvqGQAAGs3SURBVHhe7b1Jk2VJdt/n8eb3IuLFlBk5VlVXVY9gA4QEUaJJhoWkPRdAgxAlQiIpmmn4BPoIWminBU0LrUQTTdRIkTRSgAEUKAAEMfQEdDe6q7vGnDMiY443R+j/O/d5lKeX3+FFZGZ3A3kyTxz3437d/V7/+/Hjfoe35P780J+nc/lJovO5/HNBtbl8Ta/pLwT9NFvFqm1/bfkXozKL/lNt8V9b+Nf0F4p+EqzfVdtQ5fjXVr6cqljul2ndX8nM8RfBwr8G+4ujn/pr+TJP4EWVXaWcsjw/9R31kulFWPcXZaFfqqX/8wD4HyfYX2bZKXqZYLgqoP/CAv4qZV4WvJc97qr0ssrNo5cFhh8H2F9GmaX0MjrssmWmjssr60Xpq9JVj39VdFWQ5B1fVb9I/WV5FymrMr3IjqxaVlG+OC0v74vSV6GrHPuq6aogyTu+qr6o/rK2LVr3pehFdmbVsqqAskoe6KrxqnTZ414VXRYU8XFVQbdoHMor21NeetlxC9GL6MiyMorS4zQfzzsmL7+nReNV6bLHvUq6DDDiY6qC7qpxqEqekMrSK9GL6MiyMvLSQ31e2FOs8/Gqek+L6mOqmu9V01XBUga+qvGifFXLyKOy9Ep0lQ4sOzaVHut8PE/vadHjYj2U0kF5+piq5vtx0VUAUwa+qvEq+rw8nuJ4TGXphXSVTiw7Nk7Pi4f6KnmgWL/ocTHl6UOqkufHSUVAyEsrA1tePJaeUvqqx3iK4zGVpRfSZTqx7JhUutfFabG+LB1a9Ji89Jjy9FBR2k8S5YGhij7O4+Nl+jA9Ly2VFyqLQykdlKcvpMt0ZNkxcbqPl+mRi+RNSagoDYrjnhbV/6TSogDx+jg9pY91V5VQGIbK4p7y9IW0SGeW5Y3Tw7gP5+UJpWdPqTyXkZ7CeFFaSHn6nzRaBBxeF6alwovIKnlS0lMYL0oLKU+fpEU6sixvHnhiCeWlIT1DVWSVPCGV6UNK6UIqS3/RVLVzU/nyAFSmD2VZWlF6FQmldFAc95SnT1KVDlu008O4Dy8iPUOxHop1KX1KQqlwXjoUx2MqS3/RVLVzy8Di46E+1qWkZyjWQz4cxqvKWOcpjnuqmu85qtJhi3a6jy8i43AY9zLWVwmnpKeq6SkqSnsVVKVzywDh40UyDodxL2N9HI9lWZqPe4rjnqrme46u0qlFAPHhKtIzFMZTOigV9zLWh+FQeqqaHlOe/lVRWeeWgcHHi2TIUCruZSotjntZRe+pKB6necrTGxV1XFmn5oGjiozDqXiZHoaqxEMJ5aWFeaCyuKc8/YumRTvZ62PpiXheHp8WMpTShwyl4l7G+rywpzAMpfKElKc3KuqoRTrX66pIz1AYTzGU0nuGUnoYCmVKl5KeyvQx5elfFFXt4Lx4LCHCoT7O43WLMlSmg1LxlISqhENK6os6qWrH+niRjMOp+ItmKJR5+pSEUjoojnvK078oqtqxefGUjMNh3MsiPkvo8hgqioe6IukpT+8pqU910iId6nVV5MtiXkRP6aE83SLSU5n+ZVPVjs0DQqxHhgzFujJeBPAxQ0X6lIRSOqgsbpTqrLwOzOvoKvKyHIM5Be5FAB/qvUzpQumpTP+yKdmBoryODvWxDhkzlNKnOAZ6WTzFUEoPQ1Wlp7K4Uaqzyjo0Lx7KOFyVywAexsvyxgylwmE8lJ4W1b9sqtrRVWSKIeQioL4M4MsYKpNQSgfFcaNUZ+V1rKe8ONIzFMarcBVw58k4nGKoSAfFEkrpoDz9y6ayjo0BgMzTpRhCVgF4LPPSL8vQotJTHDdKdVZex3oK4z4cSs9QGM8DZB5offiyMmQo1sV6qEx6ytO/Kirr3BAEnqGUvohDwMYgzpN5ulQ8TwdDcbhIesrTG6U6LK9zPcWdHUrPUBiHU0AM9SlZVRenxRzroTAe6oqkp7L4y6YqnRzq8sJ5YAv1Plwkq+RBxuFUPGQoFU9JT3l6o1RH5XVmqI91oczjGHRh3IeRnsN4XlpeHsIhp3SeoVQ8JT2F8TjtVVBZJ6ekZyiMpwAXAzWUebo4Xnac5zhexFCe9FQYT3VWXudWkUUcgy4FUh9OxfN0sd6HQ+k5jsNQKl4kPeXpXzRV7dQi6Rny4TzwFcmQUzrPZcd5juNVGIqlp8J4qqPKOjUl43DIKfDFOmQVrpI3VX4cLmKoTHrK079oqtqpRTKPQ8DFYR/34ZiL0vI4LD8lyxgKpQ97KoynOqqsU0MZMhTr4DwQhnJRrid0nqvUWcRQSvowFIahOP6yKK8zq8gU54GNuOc4HvIsoavCYZ2xrMJQKH0YCsPQc/FUR+V1ZijjcBEXge8zfP1u44dL89Rac8nV25KtJTc8nLnJyblbqi2587O51L8lirIDdGa6ZOfn5661roOVhzM9m50bLynPmbrnbHLmZhP11FTlNsQaOmcKn3Esl1xFtdaX3GhPR1t5VrRb8pctq8rKRnd+/qmiVledZ6qHgzgbfwzShz2pfSFdlJMgzslS4zKMqCijpYbyqQ0XdFGkApRPEo1WkOtxbicgnT8EvQ+oTmuTTxPRjtnw/BcV5ErBeYBP6UMdpZbJIoZC6cNQGIaei2fn9zzFOh9HeoZCyVUP00P2aSkJP2etN7drP8g6QzFI0s4IECmMOgOmQjXp5hk5xlNjZcl1rtXdZHzupidnxr5GBss5g0DAXNLxSx1d4aF6Q2wDQlm72wL8jvJoIFCtp7COjM6sWAonH4OHxlKGUZidps6DFiDtIh+Ri9RPg/PjM5EN4M9QOFAIBtHPkK8XcXEuz5eKNtNwTgrRxqCO6eDs35fw4I1lyLEulYeq8mTIsQ4KpQ9DYRh6Lg7IXhZxlfL4AuCxzq4xf+bNxJLXZYl7mzW3crPuutdrrtXH8s+5pTwcrSLI68RnkyXLW1uuuUavZjPFGVZ9gIVS+VPlA/gC9JIu5ZKAWhPwmU3qTRWleHNZOoWZBax1Rlz3kK1WZV+iWtWf5V+S5aRN8+a4mgZWvYkOS52lkZd6qNsGnoUjqTykcWU4t6W6Z5/mmUqsMcUUpBuY7SIHbG2VsHy0M1muandcFWSKOSJkjoZTcR9OcUhhPE5biKi0CqUaAcV6H/e6UMKpk47Zrj0dYm7GTC7I9NyN5c7MJnJXVmuusyUgry4J/HXX22649kZdwFZx6vhaUwNireZWt+tu67YGyFrdrLlZa5VnlapbzCWin8Gt0pDmEolno3PX2MjyMaAYcIAVAuAAAa5RH2CzqklRXg2SegO9ZTZA1gTSRrvmmmoj7axrcJlebKVaHh2nfBngOBAAZqAjei69VUCSFHUVUDO0Z/kgOwxGbczxsCUb+bZnuvOs3US8TqxmWBpsaZTDwDN9Kdi9TDEl5IWz0j8NhwzlhaEwXEg0zlOqEB8vC8Nhw8O4P6mQ0ccXyGR/o/5f1+WzAxLrtHmHYKWxblNZ6smxBsNIB8h6LwkhNQGs1a9pulU+hesaFOMjWVVNxRsC/eY7Dbf6psAvN2dJswKuC24NUzVWHDpXuVl9lCtgri252aESNAAAPb65ut1aTj4IYNgxvq36V2upTdLTDvvHgEBaXv2Z4wYrzQzFWdfUDgYJ6TraoGbOEueucvEokLjnda4Fx5NmBfEHysBJFLZx6CMir+Ngu57z9KzdXq8BYPXTArRIiMyZOBu7f5CFLthTGIbiuC/MyzyK0+Pj8uoJZZznggCZp6oFpeKerS+iMDKPQ7BbuNOt/VfW8QJ9oyurKCA3BeC2FqJm2TvKTk4BEaAxEOjNZVn0qXx260lZ7OGzc3cqP/x478ydEN7TQBnoUFnXttyjGoMFF0ZuT10+vzV6XhYGs7lSk29vELc1ARb4XAPF8ikDwLOjJI0sQeWpfu96mE5l2fkons0ocykUWzkacEsCe5YvK8OKJI/+AECsvknqVNiASrKsbq0uhY0Ixe1YH5hbZ6Ki83kYQXbC1gxLFdFG2pBFsvxG83LmJMD/w3kwpk8zfUop3SLkm3fRzDnF5fp4aX1Ax1N4UFxAXlrI8+5KyhQbwOfSc63bq/2Xthsg98X87rF47nKYNca9wKoLQA2BtSOfvilA3v5y0wZH75qAqs4z9wRLrmPZlSGMW8PsMN4/d5MDuUpazAI+ZgRayiBzAn2tK5YPf6Z8rAeWVCegYyDR+QCP+m0WUquz2UgMMCSx1qCKNYHT8dZfSiPd/lGW1JZdVp56zzVj6VAj8tU1UzRsnWJQl26OxoBtIKku24WSytwh/WO3KKtLOjRW9zwd98R0SiQvdVGxigfk5Gf3hjzPg165xQL8/zpXkugzXIZiEMfk02O5KD3XTkDmySurSM8Qct6FSRmygTqKh7p6d7X2X3AoW2J01Bnbd/wHrLLQE7kqsxP8bOVWDfXlJdPffKdpfv3tn226tTssbuXXa3FbUzqAAmSAo6YZwiycQHI+Uz1iLOz0QOUeW4e6c80U5s7MaJJI7ahrEOD22Mwy11nDsohFzadnwMwHQHOlrgGrekjkP3kBLsLC5NcY1prj7FT5VPYFkY7Q1cH1Afy0MxtYJEjqX51ZSe2wGGlqshkEzpkZyeJcXMV1DDltFtJFkLCysjWNFWNxSiRgsxrNzZpspOvzv82Dlm1B8iUFJRrlxfPye1q4DZwmB12m8Z78sSlZxNT9Wdap4cO3ZLXhhoBGbhaus9GZLrisrhayWDWz3EqzLW25CtBEA+NUg2IkAE1kXZkFulrY9m43XFf+fFszQGdbLtJNLXbFTbk3DblLgMqstcpgNvCW2UCkCmry6w1wfnjSUNABmQBMHMtAklSEuhvLWjcAHnFmaTPOjhEJ5M11pXekoACVbe0gD0RZzHIa4Mx4qOty9dh9Ih/n31hVHRynsB2rMNeQmclf6aUmDeJ8rErTW37FPah1RFYOs5ek/luebMDO221zbHLhSvYqTCFeFjEUy0UoLAeyOBUvQqlC8mQRxyfsL0adnRnATSfQuqY6trMpsGrB2ZIFx5/GqttOBz6wQNgUWAbDM9eUGzA6YUCooObcJZCPy+wwFWAmzAyn6sCpCqYDsfgNWVdZdpoBuFmJZqCUCn9bYKe8JeXD/cgWqHNWniVDCHGdgHQw/+RXmbVff7fpuut1c03YQcrAxLHYXDvI2rr+1abNIrgyNhMJQtk6IOO5sOvCTGOLYrVJKl0L5WexTNnoaJIgyaLe6qKcebsp17ZOPUQpW/8oo7mmOGS+D0BXkHRFzbBQmUqqwJQcMkd69vFYD3sK46GMeWGicfGBPp6SniEfjk8AWcT+goQX6IJ7q/W/i8FhrxwLbndB52y+PB0uxiKyM3NDvvv6nYZbu6ZeVI8caIE61WITV4XmADLzt5n6qZUOlBuBtWS2OFc95yMKpNspX39VAS6VDTr+KdxQXdR5pgGTmcg5UR5FI1lAzgEGZhhoy7hXNzTD3NDssskuEcDUicoCA3DaRrv7X2i4wdNzDWgNVPGSWeisTAPwHLDZQGFWyKw6u1VZK1Wf2mVYBdgCPi7d2UgpMgymJ5O1V+dGGMoabwNj7QtNW+xjSKTR+SO5HLoe8zpU3//NURyaQ3RfKKFUGBnnDfN5KkpLEW3LbR8gixN9PCXzWJfzQvpwnB4y9cZx4+W1+n/O7gwdYAtPKQEeDFlHiQH0bCzQX1PXyOKz4zJRfrplLEuOW2FbfcqOy4PfavvxUljHUxDANcfZ79RIx6AiA8AgSD4x1r2xIRCw9SkwfrpQ1dEK41awaPa7RhzLcTL0biKX5HTnzAaiuRxYcWYfrSfYJWLXqHer7gYPlEeLaQYhrv6Fxebf/DibBTQgWlsaSBroyJYGElunZwxc2kzb1IbOttYQcgOz4xloNBZA02bFya72ca2ZMTAg1DPVwt4WrnYSHKLj2RHSP53DP860z9G8dxaSnqG8dE9xekzzlpYTIIsz+3hKphjAeuk5jsMG6ET8OW63a3+HGz347lj5ujocEgwySwOoARosS92/W3d9WVGsYUOAwKo2mgKf7W5ompZuZUPgkEWcCHDm+yuP+dq6fIZ3RoR0Z3Kl6GQWfZwAdNHpqqsl14rFrKn4AyBhAbelOtjtAWiAp95VG7QY5REHXAvyUzfto06btdiJwkdX/Fzlm+t1KIAKbLagVpyyGhrQFwts/qkO2t/XQn1J16nBANR5zmTN8e0ba3VrE9eHm3JTzUrEGYx+hqDtwMfaS/OIK41dr8ETNWqeh1kEol5mscng/J9mms9QCMowHMswHQrjoT6mKnlKCZDZ+Qfk46GMGUJyOULpOdSXMW3wsr52vfm3W3IdGuLJUBcZi6mU7MLrXPkvM20PkKkDANmqAM9Ozfl5zU1wOURnsv4NHdtT57/5byy7W1/uusOnU6UzdOZXDcSreAvjAjGYaDU6lUUnozCpAda6XndnqoedHFqcWX+FmTYApACMVccfBqQNte3al5p2l5Q7xZRV486tFsBIrKkdPqQ8laH4bF9hkR90zALMKNypnQ00GDQAzH9XmVwj2nP6WDMDN+MUtkHo69AxHc0ezHjmkmk2sXo4T2rmHKhrPisx4NsaoFaWXCXq4HrYZdJ50dbp4PyfSXhC5RlKxb0sCqfSoFT6lQiQcc4h+XgoY4ZinS7PBcfxkA3YAT+n619r/i2z1CoC48sUbsXRSeSYT6+osPLsICzfrLubd1vuzbsdt7HedtvXu67fb7uV1Zbr9ppu40bHfOb9hxM3Emh4Vgejbg95KWD+ul1L6uIv8lNrTxLWtX2TGQQwKM2AI+YwzgCax3k+BzByk6y31ZD63I0A0amYnSU7MeWjAiw76wkNlua6Buy+WjJWgbLgVraYa8CMwICy4afrw2DqyJ1Z1tqgJneOma4n64wO/98xoARk3JQ7f6ntNm+2bCBMGZQqizYDZMdzRXZNqYdZQEnKN96jkVkbMDB2jjqP6en5P1coRZQGewrjPpxKD/VhOKYwz6UJCOlsniMfD+WizOWxSxSEU3wBdM/tXv0/I4Q1qnUFHKwSU7xOkwWfgWV+zjYA1BncST06PHdjgRFgXxfA795edV/5/Lb7yts33Jvr1916fdmtbTTdivzdZl8V9ZSX7T2BaUkdTGvMZTLXISvXLBzWT3Wiw0XhITN1uoEVvNoOjjVHcU4XJWURZkCyIyKLPDrSzMJ5ADarR+DHZeEq6BgWw9xHYC1hFlp+OotkXCbhUe6KKlFm2meWQDSVrivA8xjF8EA+to7d+GLDbWkB3L+Nf69ZgYGkcrffbbt3fqbn3vq5jlt/R4NEuokGO2kdtmU1ONkkGKudPQ2eIW7NBbS4FpkBmJyc/7opMrrIERC6kKFYl2IopfcMxXJhAjK+8Z58PJRFTJddhqk7lvXVreZ/mu1UULQqoMMtQCLZ1N9sW6Kab/ORNtEUPBycu1O5LEfDiTsajd3BYOB2T4/d7smxOxwO3Kw+VQfLr13PtuAaMOBHakHa2JSeO7cCCnvjdYEB6+mJDm9rcTk1t0MgUN2AlrDtm+s/7AcDsw8DlUcjpmoXAxRLTuNpP4MXHcA+18zDXjv7/W0tNts3BEK2FRVnMdzakFR77LEIDULcHOriXGzLU3HeA5hqIB3tnrmByuMcWjIYzEYDjcxv/86R+9GfDtzTB1MbLM1+Vhf3KfpvNdzKW3W38bmm671ZcyMNoNGzs2xA0tb5eQnwv5FpjDgNT3ZKFTimsnRPYXpRvkICZDqV58jHQxkzlyGlj5l8efwc0D33Vuu/RgfaQk1FYNm0ULIFH4/N2laihdXpTL9YQXFTHUvntrRYtD1swAbqROZSTKfuZDhye8dDt3eowbCvQbEv3cHMjU7ObCfF3AZdSruaHIq/3BNgNQBa29mA4OGzyY7qV0az/sqMdwNwMxb4ZNVREscFwnLznA/N4eUSHl0wAKl8LHpdg3AqK22zi91YY2BIp1lrxh1YtYvFKWHcG8rFKKzIEq9qADZVzvGOBlRLjdE1oVHdazX3xs+33cnezD36zsRNa5phtGin7TO5TUP5/TBboQO5L6PhmbXF6VqePJ65wUcze5ya6+B9eQbV+PD8N62C+WWay1fJIcVxtbKYdOk+k8nHQ1nEIYhT7PNQV6j3ceQFd3qNX+MQrB9gx+rZnUtAwLPsWEh8COW2HQeAhcWbc1NTc5ubVT1N6R2BHzdAZU2mMzccqSPVseOxQK441nCi8rhZxbM1LNZmxzxjI9Cxo6P6bZEqoM1IEwABoZ2R2gPbczfGc8vLIOShNMVtC1EAMpBKz80vu2OMO2PnoXyy2KTNDnSOqo/zYlEK2flaOyyqk9CgYRBq0LHzMlabTvdn7vDhzNovMGqtoMGr9o4E1qHOoysXbqJz1pGutSZL/2CWuVXcdWVg4sNrcM1UD295HX04dcc/nNr5AnK1yNpJXozM+OD8t1DNieSYcbhS+kW4iML0sryfIUCWXd1PycdD6RmAFsVD9mlID2wfDuNILj1SPnztb3Ia/qYTptCsLqemP0gsjj3tCDD4L8tje+PcZFJJLHqb7FIIgDP5qcOprNn4zJ0K6IPTqTs9mblT+arwGFdCaex/Y9GyZ2lUvyytE9AsrrawN26+vHVnZnXttj/tBJC0DxIoaBczge2UCOz+LNmtwUXhbG3xKwBzLOAC2MxcNpDQseukAWDrCdXHILAHzYRCykWPQeD4Mywx5dMexa1NAJg9fV2DwSOd98fMABooOuepBoJaYe2yOlW+gRsDw0zDYOR8LJPORZJZhbAA/y8UIBWGfLiIX8Qg8Ax56SmO5xJd4YnTs1NMyCLyx8UMxXEo1H2GaXn2nEz2vAzbj9mpZllwVbKc/JkTWWDlNespBcBiHXAuSzY9k9WbyaoL8KcC+KlcmMFR5spMPVi0KAPE1ulYRAEGq3dh6aWb6lheFwSgANYWuVSs+uzVwXlDeODtjEEkS4vvjsUFV6wJ6loz1FYEMFwP8lIuYGfnCR0gFDxsnQLYGWSAW3lYXLOzxM02wrSBrUrbotU5mI5BpPoYBJwb5a6827Djx3JveO/1TAOeJ0VnxyqYuAa3DR5cJwarBolZfwtLcn0QGnBZzBjsFHHWYRnHcdhTXjzkF0Y0JCZfQSgvU3F4XIqh+OLYK37ZC81irrKAbW/7AEhAgVrCQKgOz8wPWRWHpdKk7WZLAlpNoJZDPBxNzIefCUkjuTVDdfhoBFAAmyT1mCOuQcZOiqLG+kN5NhjoYpGNSFHWTgL23zIaABk0kuaHq3xjHnbjNjBvcACg+bl5Xx2/3fx36anH6tI5s8NDfgOdztOey9eA4XpwZ9nawD0BZhVZb97PpS3+0Wqu0fhQ9VIGd6Llu9e1OLcZRgdb+xkszJSAm9caxbYVrGNwzwz8rJfkGnJHW2S9Ia4Ces8c6GWKoTgcUioe6yoRjbgs5TUirzFxesz+gsz/6s9caw87MaXTKbrMtjeuRP4Fby1YZwP6icB1ejjTgm3iTo+nbjCYCvTiydRNBHTSWUTaa4MCxVR+rw2WeX0wY84AhYkVmMw6s+CUHwyw5lVaABcrGzCZ3iYfDhb4DXhziZXF4tu7tQxWGgzbUaqH53mlsAWtzpPtSQDIbLXUUXvlbjQ2llx7a8lt/5WGW/u5uuu8qzXLm1pQbwiBDAgtsg2KEFu2H8/cWH4+26n24JzKtsWp/ts5qt32CHVX+r7WHWtyFbXu4JwsfV6UOZ0Cv4jSXwbYPYW6OI8PX5poeFhgnvQcNzyMp9JC9hcpvFj+4nE5TXZWan/DnkDU/2yazjoD02qdoKABAmYgmCUSGFk4qrOxRjCW2V4HxMoJXGPJkcA2EuhYqNrjtgrbTCGcmcXDWhrmMiS23xa43tZ64LpA9YbAdVfA2maRqbXByTyvtYvG6D+sujkbuzlGWzgPO9PMotrjzSyEqRvrLpwz01gieTWoWegyqDgf/HWsrxG+vRayDBzejWX3avRUxynZnoLUtagzILlmDFDCLJzXlUVp4ycMKhW3qeuyo+Nop9poVp8yWFyrHNYWF9eCK6402xxQtuHjs9/JlElWBbnSs89bxFBeHIplZaIrrkr0Bgz5sI9Doa5Ib+x99AwodIA6T4tQHqIyK4pgIKgDs+leeQCHrBSv5dmNpKbAJBBN5EdPtGCdibHqY3xVXAyh7FyMVeeKmbuhorMrqn+NM1fflgtxU2C/Jb6hsFyJ5uaS671Rc+u/UHfbf63lNv+Dpu2y2FW3dsslwedRMIvPw1xlBc2/xn2BGZFk4TztfACUFAwYuR+1vuK8wILFVTpEe9lFGj1lLUEZS64la897A3WAKgvOIpaXWSa7yvNM5yiXbXJI3VaADfAl9veZDTSD2HVkxtJ1s0U0YAeWdi7Uqj8KoONYEWdTxBx1VYbCMBTHoTheSlxKf1CRrMLxyYYXgXpC6cOf4d5G4z+yhZNiF1uOLMa8bYAoHetJmsDhd0Qa3JlVRzbVeQCfnRpk9jyK8mmBhv9rGxP6B+YgW/Qpr4FC7geWdf0XW9mNp/ncY7fXlT+Lq0zVzU2gDjeIVL+5BgAV4NIeWWkDvY7NfGEdR7t1HrY4ZkGuKOTPM7OinK+OZ1YznfKy88ITlCpvCV9fZXDTCAs83FU5zDICLS+y8IIL7g3Pzthg2FL7VB6TyEwzHG5h4zptwyhocb+q/Nxou11z08fKNFL51De/ODSZcWvoV/J47+z3iM1Zmlz26XG+WJ+SEDKPPflwqCskQMY5QUWyCgNiL8MwdeTJz/Dqjeav8mRfduNGRZhW0jpATKl0PNMxPAe9bdlxx1HHmUUiI3nlKpwpwOFYdcA+w32Rwkrkj3oU39V2XATsjX+nacCwZ040CFSb3eLHteDGUUcuwPKmfOjrdbdyreFW365rJlE9arY9HrAsAAE2nkeXPmsniaoT4FhbKFUBnZ9ZeQYFV4XmMOAFUppPG8zyC9y8+GLpEgB47d2G68ptWbshd0t1NtRGsvKg1xALL9fJnkRQuWy7UibrkLraxeMD9lK7BklTa4DuW3U35RFmzQ7ALrssn4bpMWofPzv7VxKoYA/QFJPm0304zB+mhdIzFMo4DQrTKxFwyq5isaQrkJ7jeKgLpWfqiWUcNl7dbv4qOwp0aJZDHY9Uidw5ZRBcWH4DhrJgUbnRA+ilY0cBULC2BV+gGjBTpm11CjyzeRiAs0Oy1AOYkuLOHR0vcNhlVCFYSN624snD/rW6W7vWdG3NHNy04UGxznnDLXcabv8hN2x0jHTMCNwFPVNDGHwGatpif0TE5+dm7Z/76mbFGSA2yCXF9hiB8psborIom2LOdA2a15ZcV+uK7nbdrQrEG2803LXPa8BqccvLJ9e/1HRbn2u4FQ2Khqx/W4N1XXne/PmW29Vi1mYe2qe6z57pujzTSXPe1AHbP50BzVZ7x7tnv0/qnC1nCafyoPP6lIRSsigNopWFNIeSUZEsY4CbJw22kczl/q3mX+dJP4hOYLGHmwBwzQLO3QPbuTHrLrAYy1JJNmRJ7Xl6rJmOt89YYPYkABiLWwO+LC8GDOZy4Ybgx/IIcF8Wry2Lb3dJVQ4vpHRlCVdlzbl72+3KGsryD/blARziJ2sw8O6qLPjxA4HITt0pv05JwM18Yv0HNfxn0CrJz1C2sOROLS6YLHYDK4xfjiumdsEc590lezlbx/IINP75iRauxw/P3NGTmTuQfz/QYvZYC9QjhYfyyQday7Bw50YbFn7jnYZdsxO5OFMN2nNefXyqNmrg86WG7GLrPwOSNmNAbHDW3OjJDMDPr9pz4M1j8sQcp4fSMxTHoTjdUxjOJUCmMzJKyTIGgrAPx9Iz9Xjpw2H8glduCvACqt015BIIHAAAMqDQ6YBQvqfdXdWCFrADDh7H5YUP3nElbO+08igtA0PMIGgJVJl7owIZCJSp+uwxAE31t99pur7clZbSejq226q7tkC+ulF3m9tNgV2uzGpTJ7hke/h8xoPZY63Tts+FHDyd2eIOFwg3Y3WrYbtCBhwD+pwBu+o1V0Zxu9dgV01t1eK7qUVz+7qAxrVgschsooU77/La22CKc4itB7gzzJ1ZXDCVxROPtGVZbe5rAHd1zi0du6yVbQvQsmgWqNuqZ6QFPT47O0B2Z5g26TrZq4hca9qqdhnglTZ8OP3Xyh0C14cvy76MUEKhTHFIcTwDTIIAmU9MyUX4ossCCVOHl57D+HNpnZXGr1iBgJH/gFsdA0CtM7C6gFOd05MFPVeH2AebFMfNaCq8yutvGhC8wN2Qe2QDANBTg8rh6mSgo0MVUQuI891Ks+LzjuetqZXVulsWb/ab7q21rus3mm5jqetuNNfdVq/jVrtNd2tj2V3f7MlXnrm+XIsjuQoMWAbYzbdabjDC6mfnlFl1WHWw9qBtzCzzxbYNXIV5cnH5DTVOlnkiVwPA26DFVweQKtBmMDGPUmTnrmvADoxqY9eGsvk2DgYbP57FOFe5rQXtmgYiswmDauW21iKqz567we/XgODa2DanrgVtzlzLJTf4ePoHinEJYQ9QH06xrsRzcZ8/PC48Pk5PMeQlFIYLyfohCyZlzIAzjnueQ+c5yaWKZci6pBfSePNu638xX5ZFHsCQlaZj7MLTgfO96aYWcB0Ggi4RrkxLnd4R2Nvi/nrDOmnIZz10LfwdWu60TuS3j2Vx2a5kT36sPGNN+Txzc+0L8m3fabO2dFOmd+UFpDYb6PjNtYZcoZo7HkzduSx785x3RpWm9JVO03XUZl4w+f43jt2jH400Mzj37s8su539kTvmc9/zu7rWJpXHXV3Az/ksy7fGheKLx8xAG2+qbF2x3e9N3ckHuE2aNeRaNHT+DOCuXC4e4WUbsqOZaf2mrDeg57rpfA/3VB9rFIGUO8sHjzTzKIpbyA7QudxGdqGyT4nYU5Bu+LGOeaS28fAcs4VBUG1UO7Itz3P39NcH/7207Gd5Zsc+lDGn9JTumQERx6k5T+oscqVnKI4bAUKAC6XkIgzIYxkydcF5Ogt3+vVfyax7Bjbz24kq1ayybS/K+mAZBZQVWfO+rPIauyabTXdtq+VubnbcxmrLLa803GpfegG1L7kqS72yqgWcrP+KAMMs0Oo795XP990v/KUN93Nvr7nlhgaLzCcfKrVn3IVMfH5uXE14FQ/AG3gVl47tRb6ORr7ldlMnUXPbN9tu/3Box6xvyP1Rm2/casklarlDHWuzh1lOMeel82QRbU9SCg62PYrLIf2hfHPiHMNWKK4aYGcRai9bCyK2xtECczyR/45Oce40D+TfTzWgmbF4idwehBNs7KaXzsWeI5rD6Fxx2CAnNW2y93VtJlInKB/bk8c/mPxhdkQue2Dm6T0IPfv0MB6me/YUxmNZSoAMcEIpuQjPoXkB5jJ+Duieu6uNrxEyvxFgM33LCuKro7Op1QJiOs9ulkhyOUXnAupMPTORNZcdNt+YZ1MMXGLhwiwr+mX545+7vupuXmsLFFa0fNy6a8gVairSlN8Lt2U1cW/wne9sya1Zk1uzpgHF64O8Rigfv9Wsu2urPbfSbMn3b7rrync8kpWX/o3by+7Gza5b1sJ2Z29ovQMI7eUM1Wmg1z97ngYAq562rG5bdZ8eqP+lN7Cr/axLunJbTrVQBcB806bdq8vKZ+8D8BwNL3fwGALQ4WvL7RUNQ1XEALVymDV1PVsa3Lh66HCPGFgMiE+vvc5ZM6UBX8fQyqM/HYeAzwN3zFXycVm8rMJQLEsJkHEmUEouwh7IYRg2IFeIG3dW6l8zUANQsy4Z21s96mi72SM/2V70VmfTcfirTQELQDAL8G1JYcRKtwewJNlZ6ck6DmRKxzLZ50tn7q1rK+7tjb7rNHSsBgoLVQDPh1LbcvjbQqJ92VdpdZ1WUy5FU2lbnZ7bbq+6G90Vd2d1w91c7bvNXs99bv2a+Ka7sbri3rqx5m7e6LhbW6vu7Ttrcrd0Hmrng52Bm8qdYjG9LDDi2ti2J+sQXDadA+uQtgbEqgYIC2bej7XZSOffUt6ugG0LVJ1XT9a+L3eGLySv3Wk4NqWG3ImVq7N8rWafIFxZy14SGcpdYnt1WX772z/bdT/zlS3Xly/f18A9OZXLoxnGtiP1j0FHH7CbwxtbrJNwxw7+ePRHqhlgehDngTnW+zjgTLHP5+NQmB4zFMtS8mCFUjJmABrHYQ9YHw51QA4Ow54vfHfP63da/8BALnBy95M7hvalMXUyD01tfLnhrn2l4YbySSf7KgTrJBCye4K7gtXuCNytllyd5Y5b63XlWzfdWmfZ9bTgfDY+dCdamXVqK+5zy++4k+mxBsBIPFGHCohaqT0d7bvTyZEbyZE9Gcs10SDBxweduB2dlupQWU0NCAZIt97SxZB71ei4271tlX8q/3nsbq5suM3Oirt39NR9cvxQx5+73/r2J+7ho6HNWusbdXtGnxtjHS1Uu4BeiG3pnKivrwUx64LHO2N3wKO8qr+lc13S9MTFZHHMWmb9rty12wK7ytz90dQ9/v7IDY7OzPXZfLNhj1jIUXP3PxrbTNAVj1U+MwQ7SMvLTdeYNdy9R8fZFwtwbzSgWB/RTt555TrzIdpv/zfP/p6qxunyvrmXebpUnOGax/FAQvpwyIA8lp6hOG7EdQO4UEoWcQh+D/xQ73We/QBI6S643a9/zXx1xfDfbYvMLL3Aze7Fds1+7IBtOF55a2tgYBVtiiZMXnWSuS91+cRLMzerTd1I13kgJ3XC9a7P3Lsrb8j96Gp2UBmqr8u3bISYzda2u9sDqG13a6Xv1lXmaqfltle67pqs+LXesnRdt6ZjVxpdYVhugv611EBA2qutusF06J4N9zUoWm5Nfv0H+491QQQY+V13N9bcre1l9+7tNffuLc0I2323sd50N9ZVngYr7hCPKSzLNeKRgS3Vx5aiLUDVd/2e8mhgkHd1WYMcC61r0pH1500tfHXcILvXIGZNwJOhPe4T6IJOBZ36Wc3tPZm6MYto9RSL3fXusr0CSX7vv2fuj66p1iANtQHdg392+sdqCACLOQXUVHoZh0AtYiiWpeQBC6VkzIA0lp4BbCzh2Kp7nVn0mNdut/5nc2Fk0U0K5Ly8DXOXkN9f6vGlrRq+u4AhfdM6JluQsg/PTg3xlqyjDQDVZu/DCkDY05mc1f9w6xfceqsjEE7dVPHd8b77g50PXEf5bvZWBNqZ+/m1r6qxLbc/PXD9+pbA0nFnQoi94GGLhqkdzwNpJ5NDN5odu2udNR3TcDuDp7LE8pHlxxyOj20dMJOD3NXswMzBp0KWW8tyiVY14FpqW1bWWINypBlltc7AmbiN5pbbmd53u6cDN57KAKpr+40V19exp7LcuDh9DcSR/j092ndPdk/c3tFI7osG+JhzO7MF+8lEusHM3Xs81CK+5XafMavNDOyamNyttXV3fDRxo8nYXDgs/FSzGf48PT3T6TJT/M7fffo/SIOVjq15nkzpQoseczxgYukZkMfSMxTHjQAfpwSl5CIMyGOZYj8QwrDnRqdf/2VbJMmq2J1FWVgeW7W7qV3pZH04dYAM0PGNm7J2+PNsS9oirpPFW00GgPxws05ykThWndnG8jZ76tiO+frHmi6+sfexmwp0d9f6AtSye29P4Bkeq6qh8ozdSmsm/39PeXfdZEnuzvmRFsanspByE1TeqgDIqq+2JMvb6ktvS2ZZ6rZ95q+t2WNdfn9XM8Nma0V1zeRitWx3xgbV+EgXre6eTY4Va7gjDR5uEj0aPnLD2cgtq02PB4caQDUd11W7BPZ6w86lXjtzNVbjMwZ/3RbH6/2Ou76htcZWz93ZUL3tlsA/c6fDia6NczfXN9zGsmay/rLbWllx1/orNpD3TrTGkJvDnVkkIOf9WDYK2u2G++D/PM6z8HAKnCldCMaYy9I9Q7EsJUD3MgngVyHyWV5zYwCmsRSSbMkxCGyqlZqM+JQs9HhZe32tYf4v027GuCeAXn6tgNaQBW0IGE1xoyE/X5a9I9B06j25JesCESNJg0e+fkOAxeKudzvuaHoikExdr952z0anbl9+/fFMa4Dpvjua7Lm98a47nOwq7YnadG4ukaChZsvtqK+onI5cnqbrN/sCk2YnWe1ubc0t1zfdzdYddW1TeQV28/nlfwv03CE6lv8/kkllkdjUGuF275q71b3u3tSa4K4WyQ1W6ZpperL0WF5AfDqcyTrzCMHM7jOMtTDW/yx9pMHVaru7m323vdm1XZq+3KjbN1bcjc2e1godd3w8dYfHYwHc2Z3Ysd2jAPC62KprTbPEW29y5+qir2DIy5BS6al8r5ywqnkNQy7CwDOWcGjBYa9PpdU7a5mFt1vb3EZn50KLVyy83VFVHH+eu5/cVdzYaLpb12TxhA62E+uycG0BvQV4ZcrqAn5dAyCz8NmuCG7C3fZtt16/7dq1vvtkdM+NlkYCo8qZ1WX91wWwa+7LazdlycduKFejoymHkxrKJAPEmSzqxBazS3J1ZjpmyxbA7IF2NRUNZ0MBTuCTU0w+LglA3WivuZV2W4OsqUFzYqYJt+Ns6Uz1yJ3QwBtrkDW0iBlqIc2x7Crx0ST22p8NT93R+ETt5vEHA6BbkbvVXBL4lach/VpzTTNJU7NL1/XmzHrlWm9VbtDI3X924naOjt2jox336ODAPdrfdzuHR/ZGGJbcPiGo9tpfjIx6ii88HJ9O3fv/x2csPJY7tN6pcCg5ZZ+ex+SJOaZQn0pPEqB7GZRdsWLyecJ85jJaoKFpWiC3fWBd9MzyZ3f9iOu/AC27qlNlS1Fwts6pq3dqbCfKUtdD1hJBEBFQ2rqisn46cCh/eSw3BAvPjNAUSHBxJrp+fbk8uCuPRnJtRodyLtnB0YCaAwLXoqnGAYtM33RrcmuYIequI9D1ZYGXBbZlzSRtuTMbklrwNm/KZdp2a+L11oYGx7LbbG9Jv6Y6BU7l7TdkdXUcg6CjWeNAM8tMg66pQSLouxsajOutW65+zs7TpgaE2jn8WLOCBoKOZ6ZR63RtmGu4GcaOUs/VzjtmzW33RTkaanNd16qpWa8rN9A2AOz60gFZP7AoZ2+fl94PnuJiW4rnFOXpIZ9WJc9LIaxq3IhQLsL+MiGL2FvzMHzB3bX6L9n+L1Z9WcDiLSYWpv0l205bXs/ukPL4wMa6ACzrvd6VxVRP9dtdt9btyYeWRWv3NI1LirtalS3L6nYbbVnxlkDVdW+3vmIWfrm2xdazezL9yGaJiayrlqQGvB8e33cfH/G6kHPbnVXXm1t5rCAWuKdyAbz3qzfb19zpZCAwbrqW6joZn8oKN83St9k60imz7dhYarmD6TOVW5PbdKgZ55oGV9tda7wtUK+6jcYdW+BuNW5rZtEgaWy57dabgjq+PLtDfQNrXwNmvXFNlnxddW+7N5bf1aL5ply2Fc0k62pH3621+25VgxcLL1y7veGR+/jZvq60Ws4VV/v5uUx71kg9wlcf7G6vbDE61kW244VOA+XB/3P6DR2EFQ4teRgvk569hY65KC3FkJelxCnTh1BKLsIhqON4iqnbS797U++uC/B0Bn47N5uwOnJj2E0wt4bFq9Kw7j357yMtqpgW7AUMVcsz8+yk0ATN8HYlJgIyjwrI7tu0n1l1+cfSzeTKLMkN2Zk9lPsisJNXB10TiLhXO1FPr8jX32it6eiG0usCo8o3li3X4AH8zDHbndtyQ47M72Z3ZneoBa7t4szcscDPQDmWtR6eDdz+6MCdzk5tx+bUjlH7ayeC9DO3N3ngDqd7bnB+4E60UF6qTWTlD1TW2O0MD8R7coeQT7Swvu9OtdY4GB7quMfuyeCROxjtiQ/cg+Mn7ulg3w2mY4GV8+/J7dKspoU4C+rTEfce1AnMjBqPPEHJDaux/HZuQjVbArwMDNfTtjCV98E/HwD4EMSefbyKLGOIrqvCkJel9CoBb4AO2OsvwA73ZOFZpNp3I2VhzAoxAFSi7S1jgTSzAnA65ESLLdwTfN2Rpl4eELMbRTos833FWshllWV74VxT3Jz2UtcAjb90PNux/fNsy/HMbcklmZyNBJwTNUzuiqwkdXA824UD+bt8vQzdyTj7lmVPi+Eng123c3qkY2oC80AWf6y2KyyzyXbfUOAb6QT4B4Dx2Qeqh/PDdTmdDtze6FgtFCCVd6DjjlXGzvBY1r/uDsYDG5S4Uyfyx82dEuPj72kwDIXYg9MTG2D8AnhX64WOZpuaZpjhdOp+uHvPdoTY79/ZH9q1xAhQJvv1fHKP7+RwmVSFbQw01DgMTHel4d7/349DCx8COIwXScBJuIhDQJcx5GUpASfACaXkIuwBDPt4COwwHOrgTy38WsMAz2LVmH1i7riyeBXA7SEq5eY2/epawzqMnRmAw5SLy8AvfWDRsUhYYvbJZwInOx8jgYgnJQ8m+26zuSFLfse15GJs1rfd4+GO+9GxADEYyhVRY5bOMyDLvXl35YbqmMmlaMn/XpXb1JMr0ZErsSLfvS93asXd7KgsuT3js6HaIb9YebHoXS2i+ZED9vs7WlSfzI7lanU0IHjWpqEenjGmZfk1C6jvmIG6WnBP5Ffw1tGfPHzqDo9Hbvfk1D09OnWDU763k31nh4Ey0AJ5ResHAP7x7q77/771gfv4yTNZ8onb6nc1m+y7Z5On7pPDe+69x09s0OryCNg1d3gyNnDbVqTAzvWkTGZRZtTVNR6P1gWXjhnzR//w+Ju6qgDXMwBNxVPSMz0TxmO2nqvIkJelBMgAJ5SSi3AI5DDuQR2mx2kX3NsS4AVyvkLACxl8MZefkm/zKKvtufPgVc211Bns0FAKz7kAcPxP+2kbSToHoE9lgacCOxaZHYqhrOWEjzJhybUoZXF6JH96ODtSq2eudd5wu4MDlTF1X1y95f7t9b8s+UX56HIINO/b4lZ1AGK7+YWtXhrq76m7P/jEPTy9Jwv/zFyWJQ2Qg9FAdXMzp6XZQGfIT32oreze4OLsTQ9QyjXZk/5MC+QjuUNLbkdWHqv6Rx88cn/23pF7+GjgnuyeuoPjifv4/onbFfDX11q2G3W9u+62e9dt1nv/0WP39MmpPTnJ19b6Ky25Spr9VN9D6R/unNjj0hgO1hXMIDyvA+iHfJWNrwafaJF6wJOXYrXtaDBze4/4ROGZe/RPn3NpYMJ58ViG7AEb68O0Kgx5WUqADHBCKbkIh0CO43nsgX4RX14X4HFlMCq4NTJ93GrnlGTUjHkcV4babk7RSUNZPGHa9o8N6AI85t6efxe4xxMt9+R2wNytnJoZOzM//u3eu6qWFzTOZZ21GJZPXq/J6ml6eKO3Lb980z2U5f/ewXtaxD5wHxw+cY8Ezl350I/kH3+4v6tF4DN3/2Df3ds/cMdDuSxqzFDo7rXqGki4LjNbVOPGsNXIszuncj26GrQD+fFY8lPpeMJzxFak4uQ9GU3dn3146I735TrxOK+scE8L9hs32663LDdJdQw0Az0T+L/34J777sNPVLZcJ50YrhyfGOST4W9sr6ncsfvm93bsWf6ZAH8yntps8+yp3LEjtfcUJ0qzhYDOY8O4NTxdifHgdUYS2Uh4+I8GX1fMA9ODOwR2HE/JMqYpVRnyspR+UgB/wZ1+45cEd5WgvwB9XjoLKlwWO0uBEYuEi8M7r7x0oZWnPfvN1cKqUzquAp/ZGwwB/SwDOyNDKTLYOmbmHo0+sl2Wbn3FAEJd7yx/0b25/IZb18L19GzP3R997HZHh+Zfs7Bl+25zpe1W5R8fy53ASp6rLHzepfqZa6tdmgDcCgttuVisDQZnJwKjLPTkUIAc2x48T2eOhKY9+dyDwUQuy8ANhxP39GAgSz52P7ovy35PM9Kp1iwazHyA6Xh35p7em7idx8p/MHaPHg/c+x8cuk8eHFs7+OYOz+rvPpb/r+vCzHY4GbiPHh3aALl2veW2r3dsUHRk2Z8+UP3PNMhUvl1bgZsfb8Cw8OofjxlP5nEWsju/MfQ+PMzFjNnri2QcjtmDuQpDXpbSHE5GKRkzII2l5xC4Pq5uL2T26kJubbzR+p/sOWzAglsji2bfO5Qbc/F4AY8dqPSVbfmXm7J0mmpX17lDWncrK023qml8bVmLNaHO7jjqevAg1pksG+4CT1J2tWhrcUNK+tu9N9xbK+8o38AdT3lKUjOHLPAJux/TXfdseKhyBCb94/n4rTVu16+42llNVv3IPdXibyow8fSkilOeuuvLR2cGOR6PtXAduSMNuo7Oi8GKq9FRW99/cOL2Dyb2gVdmpylulkDFpb34lAhAY9dE8ODdVcJAgnVMd0PLaV2T4R73CORv31Bcg60+q7kjDQzK624uuWu3m+7NW8tuWQP0+lZP1+/c/eDjffdkZ+g++WjgdneYLvUfnizZb0bx0Sjqpi78/WxNVXMf/XeH/6O02HyY1sTs9XmSUmHiPhwzoGdAeCaex1wwLz1DcdzIAxlKyZgBciw9VwW818dgnwO+KcALiG1lFMj5UFBt/lqf3XVVBwN4SsGvv/Y2IK+7zbWmuRDcRMHPrmtE4N6wg3IqMOJi8HwIfi6go/XsAOE6tZfP3VffWHP/7vWv2hbhkSwilhLPiCuJ+8GDVuwGMfvwUke/27bF75MjAf5QfroAzS92Uz4b+yudpgHoWJabwba/L5dKlpKr39uqubWNmrv/ych2RQ4OZhe7JUwyzGQzdpqkw+LC9kkRup6Zzxqm6yB3j7JYYGos25ZtZ5UtUYFWg+DkRLOOzpMFP69AtpZlIN7UdVmZud37mmUea7Zqa3ZTmv8UIRb99JNZ9jEmGqu20NH8rhTX/pO/d+QBD3hDIMfxIhmCO8Vc9j93gIcvgO7D6280/z6PB/BtGrPqAB6rLovP+602EOZH8lkM4tkPiGkwSMdDY9zj4bFWXAyuBNM1tbIWYDbgmXbS4Kbq4ENGd99sus+tbLnBSXbjqa11xFjz+EBu0Il4wA6PQMjVAyArOu5EUwHl2TMn8nvZaeFRXm7adFX/7fWu29cik1nmh386cPe+p/5WO975y233ua+03JMnKlcgO5QPDch5SIu3lTieNuI727faeRNKg4a1DY/qnvNo9PyZ9bauDV9TqCkP9XCTrisDwO4Onxc80GKTgcmLumwCdG+rDMnBMw0IfheWN6PUW+dyDalXCwjHExJn6Pn5faUxa7HbhYv58O8fA/gUkD2HccJxPmQM8JjpNg92mHge0zovPUNx3AjwAVwoJRdhD3w4jufpqP857vTrv2SPEvDsiwB58akIwsrBjSUWmAwXPkVxQ9P19t2mPRO+ym+xyvpZ51HbfCbglz/sxW0Bn4eieCufX6nmXVPCLblOtRXnngyO3UfyhR89HWrxyQMGOkYmdyi/335MQceySOa90WNZ5YPdqUkWfJSLzN4ayk4OMAIWfOlDpfXkglz/XMO1VBeuyJvbbXf3RsvdutVyhzLnQ74nr3Kw8lh0LDvdzQJ6STCwz3EIjPwSSfYpEKFn79xe0D7U4BlKxzXq2gzHTTW5Thp4h1r00iBbE1GkyuGl7bG9BK561MYltZUvGPARp+135RZe10yp68KMZR+AwhypmKNvTcpuPIVxz2F6qM9jQFqVIS9LCZBlVyEtF+EQyHE8j6kfvohrSs7utEprd1ux5AI9uegw/EmbG3SO+Li8uTMUQkbmbgigAtZQoOHBs3NZf/vMtICDxcTiYaNh+60llc1bPAwidnb4PdOBgHAggDx+MnZPtZhz3XO30ZfFVJ3k56WSbH6SVFt4N5YH2nguv9eVa7XZcG/d6Lgv39pyv3jnHffv3fqi+zfv3nbvvNNwv/Dldfdzn1tzb9/suo2uZhae3pw23Ean4x5qwcq2X/Z7VqpnDhssPxeTgcRXh8+54zkfCCzYuVb2srmIT5LwPfiDJxPNGlpzyM/Z3GhpUOq8GUC6VoB9coIVV3nMHsyGa7IN15fc2u2GjEfDXoSfNXU9lnScBtiQb+2obraFD/94IcDHYWQVBsBVGfKylF4F4OO0kD3gL9gAb8AOLDwAm4Mdy43lmanTzcdUp2vtaFa9jZ+pvOfqrHW++6gF7YZ8XMCJ5WdbD4vOzVV+Hwl/1T5qqnLQAzYelDKQSWdfJpDrwLM73MU9GWTWnF8LHItlQLVAlIugvDy7voI/LHdsY6XhvrB+XZZ23Q3HLff9h3vut37vQ/f739hxv/vtXfeNHxy4b3331H39W0fuG989crPambt+veV25OfzqyF2biobph2cN3Vh4f3PVtJGLDxsr+TpPNq8NKN2sBawD7Jq0G9udbTQPbef+mHf3y+EdYRMulzBNbk5cun4jVduMvGZD75qsC//nh+N4Jqe3NMgA4ZTLYb/ZOy3JQEwHIbDeEpWZTXuMxzroViWEiADkFBKLsIAOAz7uA+n+ALoc64J8L+MM2ydjIUXOzGWjCPQ20dKdfq4JOxCrDIV3667t2633Kam4q6sd3cZy6XjV53be6QZgBspTOHqTPvSljpdpbIGtIUdi0CegjSAGasO5QH0b7zRNOtpbpIIaUG1ge/SDGWZT1Q+75juH0zd3mjidmoH7v3JfffNJ++7f/KbH7pv/u6x2/lELtC+BgyfthNIaQOuB+f11Xf77uHR0GYZfqTBulCVGNDm7aQ98yZY3GZBNZ6f4CE/12P7nbadM69BbslV4rdp3VhAPZhk11QMMR9CtpahHg2yU7Vtf2fm7r8/koskN/DA2bd/zva0PtAAdxo4x9+b8HhwCOQ4HMaRYTjUFTFnX8ZQLEtpfvo/QXRxOvSC/lucADLTAdSV9Zq9BM3n8Oq6jNND554+nrgPPx65h08n7p582gf3pu7hJ5re1Xk8FMVP0fjyrfOzWuzLBOxyZPHMReBZe96owjp+4+sD9+DB1IBoI1N/2GLkTmgHf5y7wD3pNhTX7NPS4GzNam55WneNWd3VRnXbJbHvXepYZgTbVdECl3q0Hnbtc/nOm83seX8GOmCeMyOQXSp+2wnmZy7ZuTIjIKByLuzUKGRPN37hS333rlynW1sr8shaOl3BW7jnPFmI2lpAA5lfBLEbzBp8DbUBy89rkezc8HSqbQtL3vjZprmA/MBCQPMraeTDYbwqhccuctylyC5nFkzKPIZCycCBw/BluN5ebfwyJgdg2EeAsO7m1hAmB1dFAACM6uyhrOspHxQ9lnU94oULpbGjIzAM2Yn4WG6J/HIegcUaW6NlQ3gVkMUxuzr2/RkGjtwB8gF4DC8WlZ0S1gV8ippvyYwEep454Rl8/OHMn1Y/CTB8ux2w9PlyQlMzjfjxzsQ9+GBii0QAz4eU+H5MT+7Dxo2GW16p27m8dX3NPsj6bIB/IgDyUzfKj1tjFhhXTO3nC2Ds0vDRJPsamCRtZduQ62U33054RoYbWgN7QOz4cJq9AijAU55tfWJEOE48kN/Por6ntnCD7/YdzQyrDbsOZ/s6Nfn8J0/OuDntDr9VauF9ONaF+iIG9GHYx33YMxTLUros4GHIhwErHIbz2Oehbi8vuCuXxnx4ASxbtGYdCdj5ggEvhdi3JuWXj+a7GpwuC6q2rBFWF8KKjfcFTn7/FMslsHLTxn7bVZevKWACJKbslbWGa+k4Xu5oql6ezTmbYq0zq8y2Izdob35OC8y+wNypu7Vew7YusebshMC8Bre13nSrAvx4qIWerOlHP9Di9yMBjro0K+Erc8Os3a5be0ZyYfhOzbu3twT6vjuYnbhjDdyp2syv//mdFJhfADfAM1ux4MQN07najKCZoalzxFUZjuWvt85cV+dmD9PZwNQ5CeS4SCyIWRfxqT2+K8lnwBkMfHNn/wdTt//RzO19LPfr0cwdfaK26Hh+GRDX8vAbY//GUwjmMumZeKyLGfBWYSiWpQTgXgSFjYDieIpS6Rhv/VXHMf0aZyMExDAAsIZtdkTUSW2+aKA4VooTAchYQn6tbsQvTh+rU5XAYg1pv9+q/Fh0Bgbg7vXqblMA5OYV34DptCTF7LPfuCUA3xSw5Sbgy//g90fu3kdjt7fP+5+aTWRN+YAR4MRl4JECFr47uxP3dGfqHj+S+R+r9XKlWFB21zVQ7vBZDbk4Aig7Jzb41HqehtxqrtvHn1hQ89ltXDnAjYXNnHb+658kA8hUYi4TRsJmLFgXpKYBOzsVazZgS5N1CY8scy301y4YP7/f3nZu7U0NQBkLdqq620ro6v8NLfi/oAEuXtWgaGthy6+J0Dtz9uTDeRIiHMaLqGq+S5GdwUsmf7KVTpoM6g5j+0MLxfi09db8hpHi5nog53F8Wayf+aXsVctyLvHFXRXI1IGl45MWvLHf0OIOFwX3g91FjuNGDXkMFPqHVXx2/8ztyNoNdrXQfHru9n44czvvTS3Ovjs5sX787Pu+LOHDD6buyUOtGfZmNsN89w8HstZT11I9fDOnqbqX+RCSXBfq5m0ttjJ5zv3+rqaiaUfnL7CqbecMFLlI5sYJsNhFBq2tZ3Ch9B8QQ7SXdHOvWKcoPBto8B1lfvqS1hN8iJXHDxjwZMdQtPqqWzPOsCG3UK7hvtrPt+L7uDZ7GnQ/mtkHW091PvzwQp+vGX9K1D5vwUU45J9I4gyAFZSSizDd4dnHY30pd1fqXzNrhTUXQO1uK3dRxTwWjF/JQo5vL9KZAMAWgwAfcwfJahICIICHwdLT9E2H67+5M3ZLXdYdN8b2NQV4G0Q6kmkf3/1Uvi0/IpB9QlpKAQmwH96TdVclP/OFZdeRG9FWW3tyc/hAEuXhQp3uacDILdjY4kvGtC9zt1js8ulrP8hsgWj+97l79/pNt9QZu4eHx+70WD6z2k3zWIPQPs4KUNsOi8y6aTgnz9L4j8AyThjUbDPyEod9q0dt5V4C25a2UNYimx9qm7JteU8z433JTzRrPdQA1/qHX/rjTqy9m65rwM/dP/u9EZ/a09HGuijPyTwO0wmXsR80cTxkKJal9LIBH4dDpm4vL1g+/NdYpLKotB8kk7XhjiqPCrCjgfuCuwOYbddEIOJOqX/1j8cL6HwDGO6L9DCP0/JNRtIIAzKsvX22DusnNwe2n8wUuLjRg/XmE9fs37PQA0W2a6JuGzw5d0P5I48E6k++M3YPZPl3Hs7c7hPxxzPbfqSNW9vy6eV+jeWa8JtLuDBt1cGDbvjxPKLLZwJ5bobPi3zl9i13b/LInQqEfCkAK86CF2KhCcxxS7JuB+A6X2u3yla5DFoW3/ZxKrlm9vnwa03X32pmH11qy4VR+ERWe8i5aaYaaPYaaTbj525YDNu27Rye5/Ld8f95VJsfUNj93SEfU/XgTbEHqedYn8oTsp1Zgn0alCdLie4DkFCehAin4iED3jiMLGLqf07XXat/DeDZr3sI5CxSudBYZT4ySs/6n0rHevNCSE+Wih/3okO548ln59qaEfhIE79+wdd20fF8C99ZARQ9Xgg3Cy/gM0AEEp5Zx0rSJfz0PV/e4mUJPvFXX1bVaq397CTuE4vNOqDUwpNf0hMoevJ/b32paU8sYvX5lMjN2x0rc+/JxCw6v9xhi2K5LCNZcdYGZ3JdTk+nNqj/6ttfdMPWU3csH+1U6wTbidLgwcVi5wprzfVhFrKLrevhmQFmhkLpXC/OeXmtqYV0x72xue62+ESy6uKZfM7l6XtjN1bbR4/nYNeA5NxtLcRMgu+vfzbb4pLpeu7+q1ER4AFlSh8yeYrYg9uHUwzlSSjM9xxVAbxd1woMYGMZcqzzYEdecHel8TW7wFhsdRpbeC1ZeaZurBNTMvvpGGIWrb31JbelheB1LS5X2HFRJ/cEdgOx2HZdMIO61KeylLzUABA2t9kSbNgjvgYWoQk3wMAjib+/st501+903DKPIci6Hj2aurF8Wx6wAgxNWeiuFnJYxHUt7D7/1Y67+0Yr256Uhd3YbNqntA+eTc3VAbzskABytkgBLb3C1uT6esv11+ruy9tvaZAN3Pc+3nWPfijQy72YHimf6rTZTMDrasawRw1Ulj12gaVXq1nL2DarrhsD3s5bA5GXOu5/cuK+82fP3P37J+5Q6wp+s+rgRzofdoF0Xc64sQTAdYi/yUeP2NpJfcFuGbXs/dGQXwDx4K3CHryeUzqYS+FlFYZiWUqAjP6FimQV5hLlyTym/ud0nVV+EEGWXRcd94Ne5IlGXBa5O+YeLK/xuY4lt82Ox3rdaea23ZEj+Z1sVbJXPhBIzAc/VljMg1lclSaWirKwlKqyfq6/Gj22Y9NquI1e2721dd29s3XHrTWX3bOnp+6j75/Y7yZx44av8mKl8cMBB68f1hXmeBayuCH8tDx+76kGx8MPx+742UwDUANR7ce/xt1gPUJbOnJn+KE0gHoyHbkba+tud3jgfvtfPnb772kGUH0GRDWemYAnHzsaGOwIsc5gELBABio8VsC5MQv0NJgZuoNDLTzHvHCuWUKDhHsHWlJroGjmUnmHcsNYBDOgcO9Yb9hNKpVjLqUGj/WH+oJ69r89WhTwMXuAp5gu8jIMhzrPUEr6cJJeNuDjcBj3YEdeAF/uy69cTNO6yHQAv0nENmSrI4CpIwAyv1h3Ist1KDAd7XHzCRawBW4WmfbrHDp1rJ759KoBy8731KHshhF6lTtnHic4OJq5J/tH7r17T917H+64ex+fuP1HMwNxVwtfBpWTn8t1Bbw82sAidiDX4ETt4JfzTtWmvfvykXUMJ2s7NLK4t++21eOaYTQTdeROcaOnt9pQWIOb2at15lal2306cn/w27u2940r4ySZ0dgq7FzTYFeehiw3XQvA2UkB3Jwn9eC38/lt3nnl10rM9ZOeh+Z45p0ZhscQmAUO1E678vMBbItg5WcGm+mc7MlMna9ZfdVx8J0RP2oWgzhkwFnEeXkAqpchp3QwFMtSynq/nMJKrkJhGWFjL5jLSkiX3ALZQu3c8UF/fMuRAI3/jnvA7XFefxsdCoP8vIs6BguGn81ltW07SkTKf6Zs/FzSeDaER335WXo+Q0EaT1NOxjN7RXAqaT9Bo/J4sYNjuO1ut/xVMKCwdsg1MeuHi6H2DPlpGYERV4yH1/gVvfUbmpmuSa423dpm3W1ea7htLWZv32q7d+703Fff3HJ/5e3b7t96644s+Kn7wXvPbBcnuwS6Bjpvq0dxFrwncq0e/OnIHcs6M1tg5SG7e6r/3ATryt26fq1j9xns6UudA9eDa8nd1lMNXAYZoKfsDAlZOTybYz9bj9FQXoOozSaWbK26AlehRfIuRFjW7CyLZRXmksUy5KI02Cx9d6X+120KZeGqzmTxioXHKnKjh6cZATvbJhRkL2yrQwCgWSjpkAQ+jStN2cDtVGC0lyewG1mqWfZeI/uoE1abO5KTkaw2r95pYUlW6l0XUPkaALs2DCBucC0L0JQF+Bk27P6s3anbr2/0Bfj1LR4ZbrtN+ei3Npfd3Ws9uS09d2tl1W21V1xt0nRPH4/cd76/577+zWfuj/9oz3303kl2jnOwY20hrsVof2btxa3iZZG+1iJjnQ+PQdhMJmZHicHbWW64zX7H7e5zwtkDYLbjpAHNTS+eleEb+2PNlHbN1AvMiJRtbhK7RCrPvtEvyZ3iZ98Y8UvcfhgswlxGu5RBGAbYYdzryhiKZSldFvBQKAFsShalIT/D3eWGAM+0qsYZ4LUAU8fQ2UO5G7gqMwGfHmL/ncvD2Zql0zGEKciqUISKeA2uI19/qKmfbUZzE5TC9iYDBivGS9l8bYCOP9GijgPZr25poPG6H7PB1o2mvRDC20KTJ6paOOLJTatEf7r8yvWbNff2l1ru828uu6++s+m+dHfNba103ZIG2tmIO7FL7rvfPXJ/9PVn7g+/+dR9+7vP3PsfHrmdXVnsk4mtNZhZzLICeLldPNLLG102pPDZlcYWK29IcSOL59t5pNgWlwxugI/1lgu3rQG2s89+qPLoXHlRHR+d5+Anuo6rAvGh3Brb88dtoV5mSZ2bhUXZwpXZTYvWPxn9nlSAklSGYiiL2B8D003EPYdxwlUYimUpXRbwMBTGwVksU7pUngvu9eu/as+GAGB1IAyZ1ZIFtt0Nnd6ZLBg3T6wQ/bFj6DRcGJHN7vPLsHZXfu/Wktt/IKDqeNvdUBruDV8cXpYl3Frtuv2jkT0DPpJ154eIqZuvHdgrglrkXbvVcHv3pu7gPe5ISidgUMfKHQHrcw3383+16770+Y7b7gtt45p79PHYff9PT92ffvvQQP7B/SP38cNj94Nvn7gTrTn8YtQGrwDNwpxnhKznBU5mJCwtrhL52CdhLcN2KkYA8AP2IQtbEc8L2f0HVd/h8Qt+8maj5U5OpvZCN48zsMvFbz6tbzTcqq7J8c7MnWqm4lybym/PMGE4uM4apLY1Obf4zAbHH05+V1V54IZAzwM9jQulD6eYqwGH4VgH5clSugrgYwawReGU/Ay3erVfZfq1qVyXBsZ6WSfotKwDdLT5pXM9cbb9ADwDw06fvAoTHwsU3P7Hz6c8Oh0XiDut/S7v+SncashLObMfUXj7zqa7ubmighlg8td1DD+Lw8/JPP3uxE0BOy4HN6g08PjIKxbxyYdT963fGLpv/+tT98P3Bu6jHw3cs/2RfbudttBlgwPao6IVhdhW5HdWO1oQcyKco4FYQJzuqGlyN2zxKiNtgFWdfCBpX1aZ2YpBT2ncleYZI37gmMcReHYHH55PiQ8GU9fV9LfSbtpa6GBv4h5+f+x2Ppjay96MJp6VqfVUtxbdvM/KNuXMdojUJlw4FrXqoZN7k99RhdQach7YYc48lp7pqTAe6n1aKD1DXkJhuJC47hfXvkB6BpRxPGYGkZeeWe7EYaRnJlmTq1uN/wsw+ptP/NpdraMO1NSLL8mpcxueGmhAU53EbIB1bCqf+evzmuwq2CFyDcgsiSVjMclAYNDwnDzbbz/7xU33zu2bbqiOPR2O3OOdI/f46ZF78nDodu4JtM+ynRp7DVnWksGGz2xvY4loa0tt5HZ+T/47N8FGAo5tYYJitYsdEtrNTpOtORTmzvCGZg62Ek8E5J37E3f6eGrPwdgreKoHl4b2Mtj5Gf7lt+puTS7amc6RVw75HQXbo1edN+603PoaPwKhNUSv7a71l90f/v5Tt787cc92+PgebZFrJzCfaTbjFUW10p575wXwyeMzN76nyrAD+PZqsN3JVV1c5ydfH/y3Ol0AzpD3zFUJ47DPk5KeGQBxOB4Ucdwz3es5jkOxNAIaBoUS6dlTGEcCcK8Lw0Vx5Ge43V36G6RitbnYgMKDmDAg5RQoAKvJIsvSs9w29XMsGGNnwmYI3IP5cRzJIwfsYbPoYyTwj5+xHMlfev/+rvvh+zvukwcHbvfJ2B09m7qxLKyTW0F38TQmXWB71XIhGCzUx1Ylux24AiO5CAwO2/dWnDetsNo2IwmY5Kc9tgBXF4+Ondt/jCIr3+6sUhcMBOhOroeuAQOWpxb5Oc5VLZjf+GJbC9cld0su1ZrclIMHM/fRt0fuwXfG7qMPT7Robrh7Pxy6T947tbUL5Z2rbeaisJZFpzaa/656cK2YTcy1UUMtHd+Kwa1rffpo+i/VGq5mGdPqPKkCTXr2cWTIKZ3nkOJ4Li0K+CIGsHE81OXFn+N2pybA60ITUS57t1VhkMxiDBCZwSSRyyGJK4PkkQHLK70HuLkSSDHPq7BHj4XGFeAtJH6Rm1/rZrF3dDhxuzv8gray4L/qWLYl7T3TOdAveA5GWsdi1NyOUyUBJunZIp3KYnPTzLYvWQSKsMS4HAxEQM2uCmsTdoY4N+7SnmhR7IHOAPbtZ1uwrkV0786S7QStq+1r3YZ7KDfrR/9y5D78w7E7fDST6yYrrQE21kJ7dUv+frPmHn80thtn53xqRGWzdWv16drZPYk58DkfZlR7ME89Yucoa2/XVX81+/y2AuGViJkrXiZD5gxD6cOe4zjkpac4nkuXBbynWA9oY53nOO0C5CHLT/2PCXgC2OaOCJBYc6Z5i9JROk0DASBSusFdOvSUkbk5WCaBShbaXtDWJeenY/gZRx4/4Lb7UMAcka4DOwIRZVI+gORJQh76sudn5sAFGLbTA+gBDuUSZq+fxqkdNtAUps34/BxL/GKmUn4sLL+gZ3lF7DoxYNhN8o8Aw+Y64c5Rrg0K5dk9dw++PnWPPpi4p9/hkQcrPrsOHAqAVQdfdHj781334XeEYJ0f58/zR7gn2SyiNYoWufaL5tzjOBQzm6m0htYV9mYVZeHLSz/cn/2/SgS4IYhj9npkGA51MBXFsoyhUPpwJbos4EOGkGAs1BMPOdYn87Ta7j/BWkNMqSZBvP7bHrEui7kwBnJ0kiTimgAM5ScfOxZM+fZpDR3jP3/BZR0LwP7ruCOFeaCMTt94o+42xYCCO6Yn8tt5+ZuPiwJOs+JYagHlossoE2vMZScusseadWVpHwOCx2oN1BoQlk2gpRy7mSR0cgcYkLEoHsid4Zl2s/DKzHHs0vB8v9XPglmzAI8isGsyYpHJrKV2WM9zAWyhqbh4rPrf/GLH7d4bu6HWBdy841w4lryU7dckNqClt2tL9QB9DnaKpYLh3uxfUIOYMy9iO+OCcBFzKnkMxbIyXRXwkA8bYCtwmI/wc8c127W/KamIOg3Am1Z/lMv22QE2ao7KTL/9w7KxNWm31dm3V5ifx+HRYfzksUBnXx0TOMyyAT5ZPCtazJ4/v1K90mvIip27x+9PbFbA96abeOvIFq10tbrEXA2hxw9K83NpjwRp1DmRbw6w+IQGxB1ajjWwC4gAmzvFgNz7+OZuiGkbcadBYduDBgO5I2o3wMRlmfCJPiufpmT1UAXvzWK57QsNivP9zf5ywz34YGSzVwbu7GbTbKgyias99ru4OpavE5jLJbDbjATrIjFQh3tnv6mWAFyYqxGy1+exB3QRc7HKGPISCvWFBGxeFPlKw8rjOBTqPsN0kIX4Q8QYv3NmF9x8UDpInYmFpPMAPM+m9NdYuNUcLz3gN/tOM396Dl5cFPsWzdyq+X39ZX7I+KTp7n1r7PYfTG09wEAwq0xZZgl92wAB7ZJK3WztAnCaSiibl755H9UeylIbzB1QHlvIMltoZsFSGyBpj9isK/UQF1ht8MwhwEWxsucDyh5RFluYa8E9CcWZ2XBXphrY/AAc587W4o789/71mqupPXas2oIVNzdL5dMOXBys/1Quja1ZGEhKtwGta2B3XRnUGXBDnrfygskEx/Ey9pRKCxnycmFKWXgopUsR6UXMgEqFc1l+96/ZKCSGi6II1xwLYy6NpnN+4QMiTkexpbdxDdMln1wdxcNVPBbAQDjmga4n2c0Vs8KUZcVnAb+A5OGznUea9gVI7tqyX22f0GOHhQeoNDCs463TM4vLQDFLr0Fo5AF5MVBVp8ks2SpUXVhsoGBW23geFxBtgAFI6uB48s9hZe33x0AcZscoLMEgZ1ZhlmA3xwaU0ngJ/fZXmm73h/L1NfjZCj3TQtmaxoBXfgBu6xKVqf/2h2vrZzXz8SVHR2e/rlRa5Fna5+JlTGu9TLEqLOWYUrokGbbmFBYWyyLyx+WxJx8vPLElOlkBwMw33HED8MG52FjpbLdELB3Wh/1s/PMnn0zs4/6Agw+aYvn2Hk7dPk8yCrTMDL5mK29eBrsk9qUvhRlMLGz5oi918AgBOy32nqjAJghpRMoast/PwlaDwiy7gG6uhsJWrtpAOzLrD7PNKJacjTRTaTHB14HNl59baAMgoFKYY+2Vwlo2Y1C3ScqlnVwjGxTKYuiUjn/oaYOOnZ7OdDGpV4N9Z+pO5P7w3ZypBvFUxoBZYKpBTj02aKjGdnCIZ/WfKa+1ibDNDKrcWvEco0yxSkxynBZTmJbiK1EI+MtQWQPixobsTzy8SGYcIZu+sXZYdF1WOsU+H21Te5YJ35IdGp49YRbobzTsjScsM1/RYnsPP9zAwqkqj4FEUaZvgMTAYiBRZn+rZsfzRtIJL2rLstvij25VU1nYUufkcCawCLgMDA2AC8sbQoAqrY7seAO2QJPtvdMmEsQAlHxklZ4Bc26b9BmgOV+AaOXpj66IDXTKNLeGTKSQrutj+aSjPssDq84PvzFym2/Xda4Z2MlvzbZjqFPCgM6xtCtLpzxrk9gW/WmQp3R5PC+1EudR1XyfoasCHoorX4TjC4CRnF9gdTTgNgWsDJIXFk6Z+cNDVNt3W25ts2mdBdB37mnBKauf/Tw9d21BhQ6cl5GhQ70kIJDyxpcb7s0vt9yyLCAW8+jxzD37cCp/W/XT0QBVg2i0o0GggcAggAy4Vhygzdqa/QpggilH0tpwAaDsHDm/zDoDRFiFU6bKZ3RmA5x0/Z3nNWIMG/izvDzjzosd5MG9sQWp1Xnu9jUDtlZ0TeTjW1uYSWw2oR2ZjvKtfTqEsA1AjpfxoZnkFQHumOdHJpmDQi5L9wzF8StT6MN78vFQek5RmB7mQzKg4rSYwzw1gfRvXZwdroJdfSWSqiyZT68FGKZZOsDIY6+Dk5k7OZL7IhdkIkvFixHsTvAaIG8iYemaPQ0AMVYaIOCjctMKC7/30fTipY2jR9lnNmxRJwLsWEIDAW0BhHQzjdIIwYIaWDzR5FRX2jmISLcA56PjKVfuQobjTwGc5VGah5SO5w4oO1AA3dqkNGY+vzNE3G6aMVggCYY1wL37FX4EbcntaDDTdLu0ZLM8WWbi1kxl4J8loFD9uG26Vv9EMVoUMy2soiceMjXEcc9QKh5TUdpzdBnAh/Gr6CAP9gvQ1xu1v403Y023XrHLbmEvyYpQ1xsw2HmxJydVij01KWnPqNyuufU7OkXlba7w5S8rIdvSO9ZA2dNAeSLX5+mZG8h6c4OIZ8RZyNndUYGfZtiNGAHGQC7NBZjndeJ2XVxqSQvyhxOxk5nzPA8AtMWuyKRQRpnkmqPewEt+7iN4GJiVlZ6ZyVwj3BbpaZdVQxu5XkxTVpjIrleWl5tqrWXnnmjxanmsbv238rNjLa6oTTzzc567MlbmdOj+sUJoQqaEPF0ow7BVE7CPI1MMeRlTlTxGVQHviXARQyl9zFBKv9RoLf0dgkSgTAqE/DV0ZGlZP+oP/wU63BeeA8GKs/++cm3JrcgnBzD48qe7WrgJ3Ke75/ZWEjsvbC1ina08MV8SwE+3GzMCOYs7s74aUOauqHqrdt4tZg3VENyBi65CIEOGJA2U87AJL8Uef4CLc7N6Va49Acr2oqy2r+dicMzJquZgKbkfYe0iDhFG6o/tOknB+dsgUZpl44/SOT/fdn+OpuMPxkUnIEPwjxQBtCnmqDickjCF+nAYR0JIz1BK77kycS3segTk4ymZx95ChzJkBlaehBuRDPVxWipvrEvVEery2ko8Ziilg8L0kOL4opTXiV6fkp6hMA6nQOV1cB5IPTPf5IVTaUUyLjuuE1nUZmQeQ156ei4edyCU6sQwnw97TgHIS88pEHoZcgjiWBfLOJzivPrz2kk8ZiiOQ2FaSHH8shR3nKdUxxL2DIXxPNAgPceA8+GYPXDDcKjL08d5wvLjekMuaj8M+XAYD+m5OAAo6zDinqEwHuryZBlDKb1nTz4c6ooovgghpy4e4VAfd0JevCzfZTivjFSdhEN9XryM8wBcxnnt8Po4nrr+XoYM5clLUwwqKC/u88bxlMX0MuY8q+s5joccW/iivGH5cRguazcSQobhIukpjl+W8jo31fmEQ30YLgIXYTgGbixD9rp4YCwyUMLy4zBc1u6YoVh6ei5O55R1mI/7vKl4DBYfjjkGXgjOOFyVU8f48j3HulSbvYwZqipDSumqUNxhnkJ9HPbxUMacAg5hOAZcqEN6juOX4bBsz2E81VYv8xjKk88RnRJ3TF48lJ6hPMAQL2IPwiJZxnn5iRdx2N5YhgxVlTHl6cso2VGiWB/GCft4KEMuAlOKQ3B6ztPncdHxIXtdWTuRIUNx2FMYvqCwU+IOijs0lJ4hZB5oiBdxCM4QuF6GnJeW0hMuqj9sq5d5DJVJKAy/SIo7LhX3ulDmcQpIRZwCq9eVxfOOj9nrU+2LwyFDcdxTMl7UYXGaj4cy5Bg4IaBiRu+B6TkFXi+r6kJZVHfcPq+LGSqTnuL4i6JKHZkjU5wCluc4ngJqqIvDYTyVP07znNcOpOcwDoVpkJeekvGwk4o6kLCPhzLFMYA80EIO9R6gcTzUx7qiPDGn2hC3L4x7hsokFIZDytOXUdxRIYVpqXAoPUPIPAAh43CKq4AYGeZL5UlxXLdvo+dYB6XiofT0XLyo41Jxr0uFPacAFQItDsdALQJx1TTPefUjPcdxGCqTnuK4pzx9GcUdFlNZx4YyDMeg8fGUTHEekMNwCtRFaXn1Eo/Z6yGvg/Kkp+fiqU7J69BQeobCeMghkFKA8zrPKcDGfBWQh2FkGUN5EsoLvywKOy6vU1Myj0Ng+bAHXCrueVFQF3GqbsIhp3RQmfT0XDzVUbHOx1MyDoccAisEXJjm9XAVwFfhuL48WcRQnvSUp39ZVNiRorjDQ5niGEgp4PlwyIuCOsVxfSnpOYxDcTiUUBiGnounOqusY1OyjEMAxrqYi9LyOD7Gx8O6Yl0Re/LhWHrK079oKuxEkY/HEiJcxkXgW5Tzjgv1eXUhPcdxGErFQ+kpjhulOqqsU8N0wqE+xXlgC/Uhp3Se47SiuA8jPcdxKIyHHJKPx9JTHH/RVNaZRZ2+CKdAGHJRmue8tPhYZJ4ujkNhGpQnPcVxo1RH5XVmSu8ZCuMpzgNfKPN0IafyhvH4eK9LxaEwHuo8pcKhDorjL5rKOrOs05FVOA+QnuM8qbQ4HupjHdJzHA8ZSsVT0lMcN0p1VJEuTAt1cTjFMdhCXZEMuUpewp7z4lCoh+JwSnoqi79oSnaeqKyzQxkyFOvgFAhjgIYyLz2lC2UcTsU9Q3G4SHqK40apjsrrPK8vkiFDYTwGX8g+rUhWyYMMOdb5OBTqoVhCKR1UFn/RlOw8UVlnp2QcDjkFuhisoSxKS8k4XJWhqtJTHDdKdVRe54V6H05Jz1AYTwEy5jCPD1eVcbiMoVQ8lJ7K4p7y9FelZOeJ8jo51BOO9V6XxxCyCnCrpMX6RRiqKkNK6Qo7qKxTU9IzFMZDhlJ6OAZsHrjDfPExVRhKxUPpqSweUlHaVSjZeXOK01IgIBzrvS5mKIxXAW9eWqyvylAqXiRjSuov03mh3odD6RkK42X6kGMQFwF8EcBDoUzpobywp5Tux0Fxp4bxGBAp6RlKxauAuky3KEOpuKdYF6aFlNQXdVxeWqz3caRnKKXP05XxVUDuGUrJMN1TnC+mPP2rprhT8+JF0jMUxos4D9gpPRTr8hgKZUrvKU/vKakv6riqne3joczTpeKviqGU9GEoLxxSnv7HRXlA8BQDI0wn7BkK4y+KoZQ+ZiiUKZ2nvHBISX1R51XtcB8vknm6kKGU/rIMpeJVpKc47ilP/6op7tS8eCwhwnnpPu0qDFXRQ6m4p1gXpkFx3FNSX9RxVTs7jPtwFRkzlNKHDFXVQ6l4SkJhGIrjnvL0Py6qAgCvW0SGDMW6Ij0MVdFDcdxTmO4pL09MSX1R5y3a4V6/iIzDqXjIUBU9FIeLpKeyuKc8/aumRTv/MjIOhwyV6aBU3Ms47OOewvSQ4nhMyfSijlu0s70+TI91RdIzFMZDnZexvigtJaG8MBTHQypK+3FQqmPLdD6cJyHCoT7O43VlcSiVFssw3VMYL0pLUTL9Kh1bBhIfjyWUSvMMVdVDsS6lD6WnMF6UlqKy9FdFeZ2e0ucBJk9ChIvyxeEw7mWePpSQzxfqoLJ4TIXpRR13mU6PdT4eS0+h3jMU66Ei6RmKJZTSQWVxT3l6T2XpV6UrdbKoCDQ+/CJklXAoPaXyeCqLx1SYXqWjFu3svHiRPs5zGenZU5UwVBaPqSz9VVFZx3uqCqBQH+suI6vkCalqeh6VpRtV6bxFAZDK73V5eV+E9GFPcR5Pi8ZjKkt/VVSpg0VlwPHxMn2Ynpe2qPSU0uflyaOydKNFOu+yQPD6OD2lj3WLSigMQ6k8UBz3lKfPo0XzX5UqdWxAZcApivtwXp7LSigMQ6k8IS2qT9IinVWWtwqA4jw+XqYP04vSoLx4WT5Pefo8WjT/VWmhDhbF+S8bL9OH6UVpUFE8TvO0qD5Jl+mssmOqAimM56XF0lPV9JCq5IHy9GV02ePKaKEOTVB8/CLA8bq8Mq6aHlKVPCGVpSfpMp1UdswiQIp1VeOhvuwYT5fNV5Uue1wZXapjA6oKpDJ9UTl5aUXHhJTS5+X1VJaepKt0UtVjqwJrkfiix3rK03sqS8+jyx5XlS7VuQEtArSQfHqcb5F4Wd6YrppeSFfpqKrHFuWL064a95Sn91SWXkZXPf6qdKVOF1U9Ps531TiU0oV01fRC4uNHV6VFO/+yIH1Nn9KVOl1U9fg4X1kcqpInRWX5qpZTSC8CZC8K8FDVwVA1X0xl6Zell1WupxfS2Qm6LBjzjkvpL1tHTFXLKaQXYeHL6KogfNlg+mmgF9LZCbosGPOOKyrvsudw2eOS9CrA9CIAnZfnRZT9mj6lMnBdBuiefiIA/yosfEyLgvA1aF8dXRbw0AsFpuhFl2f00wB46LUl//HSVQbCTxT9OIHyoup+DfZXSy8b3C+1fD538Zpe018Y+mmwjq8t+E8H/VS4Na8t/Gt6Ta/pNb2m1/SafurJuf8fsORCS7FmHV0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" name="AutoShape 4" descr="data:image/png;base64,%20iVBORw0KGgoAAAANSUhEUgAAALcAAACpCAYAAABpsqx0AAAAAXNSR0IArs4c6QAAAARnQU1BAACxjwv8YQUAAAAJcEhZcwAADsMAAA7DAcdvqGQAAFf/SURBVHhe7b0JlF7HdR54e9/3vdGNHWjsCwEQIAiChLhKokRJpChKlBcpku0kjseZ45kzySQnPnMmjmfOnGQyk0kcJ7blOJaslVppkqIkUhRJgRtA7GgAjW70vu/7Nve777/d1YWq9/6/GwDXD7h9696qV2+p79W7VW/5k+iDgw/SviaK+Zh+XyE5pj/Eh3jf4f3Sm8W7Hx/03nu5PfR7smd/P/TcHxL7QzjxbmrwlW5LPMt/kAn+Tvba70jP/0GKuT/oPfdy9/89e9xu5obfqLoTqSeq7Hu2oW4AbkXPfaN66BtSz/up5/YRF36VDzKWu//v2eN2MzZ8JXVGLbvc/Juxn+813KyeOyz/Zq0zLtyMRl9unYkS0+VPtI5EcaPqSQQ3pKEZy6nHt4ztj7dcvFjucktwIxsr3rrCyvny4vW7yoWtLxHcqHqWgxvS2IxE6omXsK5y8S4bhUTLL8GNbLB46/KVs/1RNrCcZQCf//2EKGIsJ9/2qe3z2/D5fUi0/BLciEaOqiMs38672Tbg8r1fEUWOsHw7z2dHlQNcPhd85eJdfgluRENH1eHLt/1q+/yKMDvRZRU+/3sJUQRIlDim3y6jtq0VUbYPvnLxLr8EK2nUqGXjIZJdRm2fX+Grw5cGbFvh8yui8m8lohp5ufkuv/rsPNvvy1eYtp3nQ1S5uOpZScMtlxTqt7Uiyg8sd1nbb8OXH7XcrcByGzxev882/WE+wJUP+Pw+RJWLq57lNNpyCGL71La1wuX3LRNWRuHz2/DlRy13K7DcBo/Hb5dRO0oDYXmAzw+4fCZ8+VHLCZbTaIkSRO0ov5nvy0tUK3x+wFfWhs9/K5AoCaJsQH2+sivVgMsH+Pw2fPlRywkSabCosmEk0bSvjKldvni17VNE+RW2rfD5bzXCGtXOi9c2/bbPpeMp49IKl98uo0jUvwSJNFpUWR9RfBpw5akAiWgVQLXC5feVUUTZtxphDWrn+WzTb/vi0SpAohqIp4yJRP1LEE+DRZUJI4GmE9EqgJ1W7fKptn2Aq5wJV1mFbb8bEE+j22XUTkTbadNW7fItRwNmGrBthc+/BPE0XFQZHxkS0XY6EftGakWU/U4i3gZXeyVaBYjHtnVYXphW2LbC51+CsEaLatAwAmg6Hm0KEGa7fIBLh+W5tMLnj0Ki5RNBvI3ss+PRPp8pgM+n2k6bdiIaMNMmfP4lCGuQqMay89WOR9tpUwCXXwVw2arD/IBPK3z+KCRaPhHE28g+29Q+X5hfBYjHD/hsIFFtw+dfgrAG8eW5/OqLR5sC2L4oAaJ8QFSeSyt8/jAkUjZRxNPIdhm1Ta0CuNIu2xTA5TcFiPIBLq1pwJc24fMLwhrEl2f71Q7TdnolArj8pgDx2C6t8Pl9iLfcchDVuHa+7YdWAcLsMAFc/ngEcNmqTb/CLmfD5xeENYgvz/bDVl+YXongdTiX3yeAyw8BojTg8oUh3nLLgasRTZ8r7dIqgGkvR+YcvngFMLXpB+JJm3D6wxrEl2f7YasALp2ouMicKMHDBEhU+xCVfyNgN57PDtMqgGmHiY/AYcSOl/SAqV1+hc+vcPrDGsbOC7ORVgFMnaiYJI4nHSaucoBL2z7A5bMRlqeIp4yv4QBfYyvUdmk7Ha/YJDVtX9plhwngshXxpE0s8SfSaD7b1CqAaUeJTUIXkV0+O22Kzw8BTO3yK3x+hc+viMo3EVejMXy2SyciUURV29Z22mX7BHDZplb4/Iol/rADb+eZtqZdWgUw7XhI6EpDm2lXvu3z2SqAK23aJnx+hc+viMoH4mowhs82tZ2OR1zkdJHX1LYvLB2PALYGXD7AthXiDzvodp7aYVoFMG0VH/lcBDW1ii/fpVVs2xTAZStcPsC2FT7/chDVkKataVMnIj6S2n5Th+X7fKYNmH4VIEorbFsh/rDG8DWoqX0+n5hE85HS1KbYvqhloe10mABRGjDTJnz+lcBsPF/DhmkVm2CmuEiItOm3bdvvynNpO20L4NKaVthlbIg/rEHsPLVNrQK4bJtYPhKa2k6HSdiyplaxbRXATodpG4n6XQhtKEMrbL+pzbSPTDbh1HalTYnHr+kw7RPA1KZfYZezIX7XwQ/zubQKYNoqJqFc5LPTiYprWXMdKj4/4LJV2z4bifrDENpYhlbAtvPU5xKbWLBd5AuTeMpAXHWavjABXLbC5TMhflcD2D61w3SU2MSCttNRkuLw+cS1TjvtE8DUts+E7XOVSRSuBnM1LIC02q60KSapbNK57BshvnVA26J+wPQDUdqG+BNpMFP7fKa4SGVqpyQlJV1m/YEF7z8LH4jkZEplSUtLpXSWtFTW6elip6akcD6f61wOZYND6kCQaQE+tH2Qt8iOeZqbm6f5edbzczQ7O0cNV6/dxRmzLCZBTbHzYKNK0wexfbBNcfkggJ12aRviB6GWCz1y0C4BXH6fKME/0BByMclArumZWZqanqbJyWmaYBmfmGQ9SVNT0zQzOyNlg0PHf+WkWBQldnBwY/8kL1Y2OSbigyRTSgokhU8ePpn4JGLgaokEtCkLnZFDglUuistnCqAasPOWDaw4EdgrDNsAzdMNVTEPhEs+BAPEnZ0LCD7BZJ6YmmJiT9H4+CSNgeQTU0LyWc4Hx7nPjS0JLJKW/yweeQV8MSwUEUniK0ISpeCqwSRnKJldBDfF1Y4qWJmK7QNMrWkbPn8osKJEYa9IN8oWwOW3RXdY5UMYkF4cJJ+eoUmQnAmO3ntiYoKFNZN+mnv3uVmEFLGFcFRNLGWwcTFHwcC35GRggnO3jgImqX0Et9vPlNgKRGwbMHWYLAtYocKuyLTtFdi2CV3OFnOnvSIH+EMsQRAHz3MvPiMiJJeePEZy1pNTkzTDeSgLUbKK2P9i4QgnhcvBEQ8MXQY9OAOEtkmNdorSLkGFURIFLWNq73JYabywKzFtXYn6TNsn9s6LpHAOMj/EUkh8zTKDWJx78SBUQRzOoQr34EE8PsEkn5J4XQeHcjT1iKvEECT57yLDbSi5EyE4BLVBbDtMAJffFMDWXmDFicCu0F6pz7ZFd9jUkJRMmQ1IdLM+GABVQViEKbOzwWAzGHDG4vEY0Sdl0DllENw4+EbvHIhkx/KX5jGUzC6R9rJsl6Ai1T4BVN8wYKVRsFfq2ghzA6PE3mHoBcnJSKes9FQe1CDrQ5gIyB0QHHoGsynce0/GCA5ij41PBD05a4QrCGPm+GRY6MUF0DEBkWNaXEvh67mjCK2CGm3tE0D1DYG5QoVtu2CXt3W8ogdhQbLS0yiXCZ4ejNY/MAgIe72YwCyGTteBsKmpfJVLS5M89LRpnIYPhM/OzhbyIyafYuLPcE+P+euFKrUFANULTpbonlvlujaMCSpQHa8Aql2Ip8wCsHF2QZ8N7RN7Z3QH45WFg1VRmPtVNOAMj/4nuUGs9n1fAiTOz8ujkuJisasrK0SvX7dWZkLW1KyiiooyKsgvoCrWG9avlwHfbXt2yzJ8GlB5aTn719H2rVspMyOT9u/fRy2tbTQ8MhL0+ByiABJy8BGPhR3cWEEIsijIC/ydnd0/kEJuaMu4WsjMUwFcZW1ElQk2PA7ES271adoUkNOlTYEPomf6ApltKS/I+QrmWOe5l5mYmuH4Mp7j8e6GEkkBMqP3Re+amZEhvfDG9Wvp0P7bqKy0hGpXVVNOTg5tZhKjJy4rKQ6Iz9Xksr+ivIzLlVJaejqNjI5SQV6u1DM6Nir1pnMP3j8wQK3tbTTB4Ql6CMTfmHFBep63J5krExIvhH8xrexmMLl/CI8YS+Eiq8tnAn47T32mAKpXBGy4vfEu2xYA2ia0qU1R8mra9Gk8J3prTdnLIPfk9Ax1DY7Q0Pgk2uN9haysTMqRsAHTesHNmKLCQiouKqA5GSjOyEARIQXKjbHGCYDeFD05AFJi1gQDy8zMDLmZgxh7oQdmfiTzcZQbMqkpQQjDgjuPaalpfGIEIYzcypcBfEB2PdSo4eTbZ77CyRlDcHs9Xu0T8za8T5ToENsGXLYJsUFEiAm1Tb+Wc0lwZJZqW5TIZtqUBYJvXVX2EhoDe9Q3NEo9w2My/fVeB07QNN6vPO5l0buOjIwKGdGLg4x2fL0cmFcITackB+RNTYWAzDGCc++uOpV1CscqC/PfaEb+f/Lkmd9lA2RVATlN7UtDq9i2Ehhi2xAcCNUqpg2YeYBqhdggWxQWj5gfWiZ2ZBISbINq2R40dCof6OyMNMpgQtwqgF9Yd5T4gCwhh1UOvtycbO6ZC6WH7e3rp3HujTVPtS0+gJAgrJbBQ1YQE7qts3OzNIMrAYd4uEJgihBThQt3ODF1iFv5S2ZVFrbd7IBMwcrMtIq2I7SKbUcJ4LITBjbOXtCuENpOu8TcQZffJfaBSikvzP1tbjW5nKK90CiTsecnbiQWycebyP8x9ZjBPVgmX66zOX7N5ku9SEY6+9IlD0/nJXMPt0iCAEqy3JwsqigtpO3bNlP/4LAQKYOXLczPl956aHiERsfHpayPvKhX81ZVV0rYUFFeTiVFRdzr57Gviqoqyzlez6LKigpeZy5t2LBOwpXR0TFnvUxzVCwxN+oPNHeHmD2J7Yv4dHzD+4gBa0dH1zOBQ2BXjMIuAVQDps/lBzRPfb5yCQEbbG+02qYOE5OsENu3QFzLNmPtBdlWW/4zNFAaNyrQPzzKsTdfwpngK4USEr0c6s9i4uZx/JubjRg4S3rXdCY3HieVSzR2BXvDy+GBJcw8jI1P0cwcn3DcGw6OjMlDTIiPUefBvTsolcsfPnKYGq6107PPPc/xcCYvMy7zzzgpAOyfbouSETZOAGxHCocOU9NTdPSOQ1J3IcfjQ0PDXJivaJw3wIPF8rJymd4bmxjndBm9evw1utbc4j1pFNrLY10I/zAzhQHoYkwexON4xPbM2Qv/lBfRkMMnGASYNhoqTOMgIA2tYts4OLb2CaBaITaOhH001DZ1mJhEVlG/ElnF9CmhNY0J29TtteU/RQPpnO7Y5BR19A/TMJNruRMnQiSuE70wyFyQm02FuTlUWJBHydyIOHrJTBpIEjc4Gp/7T14OgzjeKIQA/A8xM3rzgf4B7tU6aXpmjsa5d+4fGpGZj51bN1NvTzflck+9ZUsdPfWjZ6ixuVW2QQEC5TGBi4sLqaW9U26+ADgJigryA8KOjctAsWZVNXV191BJcZH0rGNjY1SQl09ZfDKil8YJMzg0JL048nDjJorcAMooweU4836B6CA05s2h09LS6fKVhj/i4iCkik1knw8SD7lNUmsarezTtgBmWiG2EtSE2qb2iUloFduvZLZlobc2ZcfqiudQBR9z6aXQ2N18ie8dGqfpWM8XD4KOkXtDriiPyVDKRC7gnhlTZikcXoxNTlPv4CBt2rSZWpmoDY1N8kASZitcqCwvo5KSIu4852ndulravH4tNTc107VrLRKzFpUU08cfeYQJP0WnTpygocEhrm+G+rDtfX3UyycEevBtm9dTDp8gGzdtoCG+Cvzox89QQX4eZWdlcdgyTCOjCFvstooP8RBbgbILJOcrlRJcZ1bQg7e0tP3PXFTJqmKT2WcrmV0aDanaTkNwAHxaBbBthdhKUhNqm9olLiKrqN9FagiIrFpFeu6dayolzkNPiQONiga4wTsHhmmUCRkP0FOj9yngHq28KI9yubfGfDkI3TcyKqEOYtR169bSX/3Zf6JBJvkf/+s/obdOvi3LY/oNcS7mk2sqy2jrpo0c8xbS//Nfv0ZXGq8JIRD3fv7xT1Eahy+v/urXTMxRKioq4BOQ6MKVBprmE6WqsoKqOS4uLS6WAWBLayufsEk8qOQwhk/cXXt20c9+8Stq45NrkMMO9NaJEBQwwxtNxwO7vAxSeb8Q40tYwh1Ad3fvP+MsEBKipDXJ7CO2ihLaTEO7iK0aG6V5moY204D6VEyIDYLZR1NtU9uiBPaJSXKsQ22I2qZWsqdUFuZ+UdpXhMMTJjjiEcS4U8wcGRx5gMZCo6GXruGBXXlhvtTRzb1oc3c/tfX08YCOw5vYIKqCY9X7jt1D+27bSwcPHJBe/hDrJ5/4LP32Fz9PH7nrMKVwnNvK4cMLr/yaTp+7uLB2DA5ff+sUVa+qobpNa6m7s4tj4SE8s8u97xh19fZRN0tD0zW6ePkK19FBtTU1dP+DD1A+bxfi6kmOlxuaWqiN83Tb44FJStzUwTHCnDdu9OCkruH1lPKVBPWtW7uGyspKZT4d05AFBQUS5uAqsXbNasrnMAflOzo7aeOGDVRSWsKk7uZ1EEKmF3gVWJlLXOQzbcD02wLYGvCVSRgglH1E1Ta1KSCk7XOJktkkspkWMttSUZT3JBaXf1xLcNlMlgeAJri3nfEE3mhwXO7XVpZSSX6uHJIeJmBzVz/1cUyM5VEXGhyCS28fD8xefOllyuP4e/fOnXTkzjvo4L591Hitmf7m639Hf/ZXf01P//TndPytk9TEsbNJQGj0tGfOnqeMjDSqLCuR+Bc3Zio4jXAEg0GUk3iZQ5Ku3l6Z/cFgFT11d0e33IXM4O3u5xMQy2rdJoF1nQD8wbuUwTMlR4/cSXt37ZQ588c+/YhMNe7ft1fi7/zcXLmF39beTnceOsSEL6UKvpJsYhJfunKFlz0i8frHP/qQ7MvRI3dx6FVMJ98+Jevh7XkRq4wJYGqX2EQ3xc4DXGnbZ2ofFg+QARDKzlDb1CogpW37xM7HumxtS2plYd4XgrYMyI2GRUyI3hbPL09ZsybgQBL3rlUlhbSuqkwq6WVitfYOUh+HCojZUYcKGq22ZhX90R/8Ad1/7Bht3VpHoxyqVFaUc1hRJPknTrxFb586xeTIoXImKuaCQU6TZIDazS3tVFVeIpd0DPSyeXCYxTF0J5OZ1yplcGJhavDq1UY6c+48k+uqhCOzvL79u3fT7u3bZO67h3t7IIsJX8VERDiDOWkAA8By7oULuffFXU5sa2VFGZVx+FRZXiHlunp6hMSDgwPyGGxBfqEMNrH+Po79ccJBSouKZWaoka8suKFUzL35teZrctse4VPsxYdfyoqvJ5xLfD25KSvp1VUrljaGAyhgF1Lb1CogpZ2Gdsl1xHVoUyTm3r2u+keoFDWDGJhvReyNhurs58HZ8Dj33jhGvLfcuLgMb6gup+K8bO4NR6m9f5Bj9AnpLWNvkywAZEQP9bGHHqCv/vZvSWiAngsDVzwjPTc3S33dXTQ6PChvnqdw3T1M0H/z7/8jdXb3xGq5HtiONasqafPaWurq7pN4FT3g66fO0gBfNZAPyAkW0wC2BTkg6r7du+jA3j1M+ga6cPkSFfEgM4973i3bt9Of/8Vfy2xKeWkpjTJR+/r7JAwBCgryuX4+cEx8vDSMFxUK2Yd1IPTIzsqWNPYD24FjiacFS0tKmNQjUh+uAtgWVJTE+61Tlqz/d1aIo8142xTTZ6d9gt7JjLNNUfJDm2loMw2oz5QlkGMdJBegtqlVQFpbh4mP1Da5hdjQe9ZV/wBVx9pfLuFoOBzwXiZvFw8sx/jSjobKYVLs3LCastJSqK2rl5p7B2icB41CodjyCjQwSAAC16xaxYO9Srm8X7pyWS7hZRyvIjzBetGzYXYDb7bgcA4xCYLlrzt+AtkWPkm2b8BTfMGdvpqaagmFepiIHUz4Po7Hg2m/xX3T+lRX8iD28IF9XIRXyoX6+vtp164ddP78ZTp3sZ66exDWBFOHeoL4tileuPbLqPtPWIGQSlpbfHkmmW2xCa0C4tqCDVMdJYBqAUhm0WDBNjUEZNV0PGKT3Na2COmrivOekIMbqwVpCC7JEpowQcaZ3AVMxEM7N8st+taOHmru6WfSg9hcCZ6T0H/SUBz38n5juu23fuNJ+qd/8Pv0u1/+bb40F9Ervz5Oxw7fTp944CP04D1H6a47DtI+JlRNVRWdq78st8pRAwgQtLnWuQj0dlyAcrOz5UTEVSBf7kqmUlZ2BpXzJV/m1Dm8wtsyeFYGVWg9uo94wi81I502b9pIU8Yt8lweCL554m2Z4dGyCrWjxFfW5TfwMotNLpt4LjHLL1cAWycEkGrJ3jDUNjUICR2PoKyWVyK7tKZNSa0qzv8cjm9QGQ42a/6DQSV8Y9zoeF756L4dclOmqbWDrnGvDcIvIjbwi9UDO51DjD/6H36f/sFvfIEu1dfT//Fv/x29/vob9PgnPkr33nWYY9Ve+trffZdaePC1a9tWWru6RmY6GptbqLJ2PeUWFNHM1KTcrtbLNuoWYjMQ0+bxySPTl7xuPOWHUniuAyUzMjKosDBfHk+VN9iZ5AGZOFck6EERItx77zF65NOP0e49u6mrq4OeefZnNMxxsexTnAhOxsVeGfE10rYfCKn3FRYUdBHX9NmiZUwJy7MF8Om4AULZe6a2qU1Ba9o+FTNPCQzBemztlOrigs9pFQvHnBMgD7RM1+3ZziTJYeK1UWNbN43I03VL9x5ThtKYnEZPemj/Xvr0g/cKsf/N//0fpGf84mOP0Kb16+hXr71B/+4//yU1tbTQxnVrafeO7TKwe+onz0lvWrfnED35h/+aNu0+RCVVayg7t4BS09I5dp2m6SkOXXi7cPLkY1qOe2702OXlpfL618WGJg6VpiidyY19wHMq8mgrb9swDz6DfeXtFdIlSxyMk+7EiZN07uwZqigpp86ubhkoRpFbCYv17ORYfWBwULZnz65dtGZ1rdzxxPo2b9okg9e7jx6hwYFB2rVzp0z/YRBpreNVFlRqiklil2gZexnTDhPATps6boBQ9hFboJShVUBM0zbFzNO0EtnWXqkuyX8cx1cOMosebGg02tbN66mivITa2rro8rVWGuZ4GeSleZSPLReDptHoB/bsoj07tvERmqcNa2rpwWNHKZ970R89+zy9+OpxOnDbHvrovffQvUfv5J51kv7bN79LFy5dwdJUt/cuWr/rEOUVVdDquj1Ut+8ordt+kIrKqmlidJgGe7vkzidu6QM5OdlUU7tKpv16+oeouaNLnkPBMxx4MAtXpPz8XD4YSTQ4HLwpE2xr0KvixYLOzk55kwakfOAjx+jshQvybIvspJTDoQyA/cPUJgaJeFsHhL7/3vvo4sWLtGbNGtq/7zYJvzCDc/jQQRmc3r5/P23dsoWqq6vlKnPy1KlYbUsAcitpVZR4tpj5Znn12WVtHwRw2aaOGyCUsgHaTKuOR5TMpm0K1qPalOt81cX5j6MKtDUqCtJBqrqqgnud9dTfN0DnLzdS7+CITA0uTn3HluDyuoyGEI3NzdTHywVviU/Qa2+9TV/71nfpV8ffoPu4B7v/7iNyZ/KtU6fpr77xLTp9vp5720yqu+0o3fnxJyX27etspcunjtOJF35Ir/30O5x+lYb7uzlUmaWi3GyO6TE9R7R27RrazidSHw9+U9MzKCM7l0bHp3hg2SsnYnZ2pmwqphqxwDATfxHzss3YJcTYV6420o7tW2lrXR1dunyFB52lVMmD4T4eC2hvX1ZaLDdrMDAeGRvjAfEk2+t4gJzH+fMyUAbhcdMKg9TjfGU4dPAAff+HP6KNG9bT27zPmP7TY2bgOAs2xRSTtD7RcvayPr/LB9jphIC90T0K0yogo22b5DXJqmkZKMa0itqYJVki+zfVfos1A9XzX1ZoRMwdH+aBH2b3Tp+9SKfOX6ZhJhxeRZuJvfjKio9AEIoAuPRv4jBj367t0hsvfPaA4+BpDinwfDPWUlVRzqHDpNxF7Orpkyk0NHR+UTlt4V56YmyEulquUE/7NY6hgxkP81hncuxfVVIkj7empKTRxz7+IN1x+DA99/NfUmPHAE3zoRjnXrfpyhXq6GijssIcHrCW8ZWIa5mdpQa+AvXwiQeAjBpeYBtA9DWrV9MjH3uQLtRfpP7+Abr/wfvo2edepLPnzkqoAYJjvnpati0A7kRiKhFhzsjoiMwO4QTt5vAGwImMaUD04ghHHCEJtuPfs0KlrhkR22/bOjtipiGYGVGtojZIrkTXtGlD+wRQLcDe6B6FaRUQ1k4riX3aJLVJbIhN7tT9m1Z/C8cYl24hKjd0CV9uN21cR7W1VdTOA8hXXjtBbdwLjspD9jzA4zKz8mzy4p6CFJie+8Pf+TLt271TGg91wS8freHCczGNKTvc7MFsxgu/epW++YMfy0ARRJ1lwqA+vLIljc9GQL7gFj7m0kuZSIUc4kgvWlZKD330ftq1ey+9ceY8vd4wTAVrt1NHw1kaa2ukjsYL1NraQsUFOVTLBMde4oSr59g8GGRy1bJGQAwZDB7ct1vmzgcHh6mqupJDn1x68aVXeMDZIzdelhIz2LZFIC+wtRzykVbtAuf9v6xM0vrSLhuEVe0Sk9ymBAd3UUwbaZ8AqgUgmu5ZmLbFJLaZ9uWbgnV6paa04LMgNloZ5N7MceHDn/wEX/J5ADc1RZ0cv15suCbExNvxILbE2wzsmSwLzcvjZsW5i5d5wPi63EJ/+fib9PrJU3Tu0mWqv9xAV7i3u8aDUjwVOMCkQbjy0xde4nBiMGhwaXjcssdm40RDuID14TgHyOcesCgvj/BYbEpyqsTaeEhLXu3KLqDLg8m05q6HaZbLTTOJs7hd56cnqINJCWLlZmcszAQN6YwI/st6Qb452ra1jrZwWIKTELfq6y9dpdrVq5jY/XS1sUkewkJZ1CEadRhpmKYfMMuE4HUWHFYX0eKRsPLIswWIsuMGCKV7F6ajBK1v2zaZTZ/6zXyRmrKix1ABGn7P3j30kfvup6aGBh6I4eGgKe71Oqi5rUP2dFru8HEq+B+AL+uyCdxou7Zvobsxb809N2ZB8DBRQ1MzvfrGW1R/5arMY4PIuL2PJ/qOv3mCY+2LMnANgLoWBdvEf5Ahq8jieLq0MD+YZuPmKizkHpylp3eAY+10SssppCtDRLV7bqOc6tU0NjJI0wP9lDnHIRKHBLhRlJWZLjMtODmG2YcTcoFwMZ3D4cWnPvVJuvPIXbRz1x552vDylUZ6lccLS8YbscWQCOds3AC5bVK6BD2uqbFVmhccvEXb9Jl5tg8C2HbcAKH0MITpKAEbzLTamoYomU37OqkpLXwMHfHhO++ko/cco58++wz193TTeg5Lxjh+xHMcnd193Hj4MGRw+RWC8+qwHGzEvl987DP0W597lOo2rJPXvNbUVNOOLXW0fk2tPK13z+FD9KXPf5Y+9bH76Y4D+yiXB4TPcIyMB5pALj1pfMhgQpcxkfHyAophHruislxeIBgenRBy947M0GBKIVVs3UIFlVUc6szS7DDH1qP9lDY/EzzjPTFOeTlZEgbh7Ru88WOSO5mvBoM8MH371Bk+ifDWUBYdf+0Nevq5X8iYAWXknyzCf2KLBoidkAytU20Tsr8OP+MNFpOUSl6Xz85DhaZt+6FVbFsFsO24AULp4QjTUQKy+rQpJpFtWwTkvuvo3UzuI/TD73+f6i9epLq6TXI7G4Ojjo5uaudLOl4Tw7erEZbInvMfNDIeRPoMD+ie+PQnZZ73P37tb+m/f/speYVsw9o1cpcSvfnWzRtpdHyMB2lX6IWXf03ff/o5ampuWey1PYcSJAChy5nYuP2P3cAyeKAJMfvA0CifZMkirZ2DlFNRQ5Vbt1FWYXHwaOpIL80N9BJNjMit9N7+QcIbPpkZqTIeWJg5ETKCtCy8r3id7dy5elpdUyUPOWHcwUGT/MOmovTiRqtnXgaMmBEZ4CsUjtGG9WtlGbyahhmUqqoqHqT2y7gGHwbClQfjiNpVqzCzAnLHQ2hbYwOgzTS07TfF9gGmrb64AUIFxyVcRwkY4dNhoqTWgWbKFx791KOH7jxMT333O9Rw+Yo8VLRzx3YqryyjkeEheWa6iXvvzIw0eY5jlndZex1c0rdz7/wPnnxCGu5r3/wu/ZwHXbiB8qmPPkClTIqOrl569sWX6Ls//nv6+5+/QD/nAeR5Dk8GBocWie0A1oAdwosP6LFz+CTBekE+fDQng0k0NDLBvS/H22lp0gOPTc7R2i1babailvJLy4TE4wM9NNXbQbMj/TQ/y713H4cqM9MSeyOiGhodj7Ui1saCE4V1UhKfGHNJtLp2Ne3ft4fePNXAZSfk+XFsXbBMcCxATrzwjMOCxwD+ye/9Dp90g/JM9x/94T+htvZOuuPg7XLVePLzn5PQBle3Oj52mBfHfPy9x47Rr1/jS8QiGVWiiK2CTXKlTZ9PANsGzHQk/K0ZDRzVlUCXX1LP0Y8cox9877vUwIM+HORpZu+mbdupoLCIL/2Z8ghqFhMJwN2+VPRsLBh44R3EL37209JQuKMH8u/ZuZ2eeOTjHJ5w78Uhx998+3v0HA8ar/BAbGhoRJ4qxIkQRWw8JVicl0tVfIKgx0Yvi+1bv2415eXn0Sj3uJMTHCbErii4+5iVybE4puemp2lqblZOsoz8AkrPzaNMDEQL8ORftjxvAgEZg+3AIQn2i/+w8HmfnEazKQV0rY8HoeWVtH7PEUrO30BJWaW8Tj4xuAy2qYhPPPTU+LTaqlXVsm8Ile6+6wg9+cTj8iodthedBm784MVj9Nj33H2UyvgExHcF8chs7DHbYEMCAey0SwOuNLRPTNj2srHSnhstsdgai2lT+0R7bVNSs5NmHq2/cIEy0tJphC/F7YNj9Hv/+PepsCifujvaZEH03q0dXZSfm0X4pqB8tId7qsceeZiOHTlM+FYHPnlw18EDdOzOQ3KLHQBJN61bQ4f27ZXb8Xfsv03IhZ5biGRAiQWy4cOcpXzCgNx4BQtTiWVlxfTAQ/fK62bNzW00OIxwhHeBy+NGEW7BF3AoUrFuA40WruKYu5zrSaVxjrknO65JaDI7OS53HTFTk8LrwqOyo2OTwWyLbA8TnEOdJI67kzP4pCiuo/yNB+jjD+6nvoxKqu9JpSTujWcnBilpdprWreUQqLwMn0GTF5jxnLZ2dvXcWWCffv3a6zQ6OirTj+3tHULwp595RjSea8FTkkh3dXdT07Vrb/Ki6GVdvfON7LnVBky/CmDrSIBQ2qphGgJeadonWkYJDDHJa4qdJ6FJTtLsozi4iJ0vtXbSKBP8kU8+QrtvO0A9nS3cQ44wIbOoubVDLuEFnA6+g8fjtLFxOnH6DJ0+d4HOc0iD3rmFy3X39kjYgQFbVlaGEB/PPBcxYX/B8XZza5s0vIY3IHRaSrI8mFWUl0MlXBbfJMHlHkV27txCv/OPvkp7b9stLx9cutRIk3gFjkmIXzzANF5aegblF5fQfE45zVWvp3KOlXMzUmhyZJDGWhtpvLONZsZH5cZKTy+HKNy+mDHBzSR8P0S2hw8lemRmNqXmrKKcTUdox8MP0/4j22nNlnU0nltB7W0DlDE9SHVrSmlsbIQuNzTS8PAwH4/gAS/c5WSSyh3ICxfrqb2jg4nbRU1N1zimHqCGq1flHgD0lYYG6urqora2Nh64t+AZ77f4cLhI7PKZ2hQcVNunflNcPghgpgEz7QVIBTICYRpEhA4TswzSUWISWyV1bWXpZ/AMd1NnL3UNjEgcvW71Krr/wYcpmwnW243emwdEpUXUxoPLQQ4tCvNzKJ3j2U5utKs8KLzMhDtXf4lOnjlHx996m1567U0h8bO/eIn+/vkXJCz5xcuv0s84HseUIAalIBO+Y5LFsTxeLM7HF6K4p8bzIsETdRxvM9EP7N9Dn/zUw1RZXUnnTp+lc2cv8MkzwOETyaAPdaWkpsv0XUZ2IRWs4YFr6Rpav6aSslKTaXqoj3oa6mmouUnmuzG92c77gfZCdI25bI3lcShB7qSULEot2kjbH3qE/sXv3EVHStJoa24q7dhURtd4/Jky1EuXz5+mjvY2Xv+sxNvYYFQBFsxybA+gXgg6AzwGgDSIHawL0dN04MP9A85ngNxIuMhr+8y8eEQJGyaAbSts+zqAUMGehesoAVnttElkl1xHbOj11WWfGRgZpyttvVILjvE090jbN6+nbXsPUBYTr6+niy+dyVTDl3pMh3V09clNk6L8XImH0bg4AdBoaGe0HVtcPdfHjYdYHK9e4Quo+OxDcWE+kzlLvmlSyARGHUVMbMxBo/dEb7+ew5k9u3bIdB+e66i/cJEucTjT2dnHV4wpuYog1kYYgSk7hCQZeSU0UVBDmWs30KbaUkJt0wMd1HO5nnvudg4l8BHMKXkBOYl7WhBL3ohhCOHkRg4fquRMyq7YSA8/8Qj95v4KyuZyOGB56cnUy0R97kc/p66mekqen+QmxxYvciHYaz+U2ICmjWVW2nNjI3xptTXtEsC2FbZ9HXCMdF/CdJSArD7tk+uIDakpK/5MfUsnjeHyzsXQi4+NT1LKFIcjeVm0c99hKuG4cnxsmA/NLFVXlrKU0ezMnBAMMw6YCxay5mTKM9a5rPOZxAXsK8rjHpl7+pKCXAk5QOTM1DTuobOZ6NnyMFM++xEa4V3Fbdu30O2376O1q1czESepoaGJrlxppM6uXrlqDA2N0TCHQ3jGBWREr11aVkppWfkckpTQVPl6qtq6mXZW51Eht33SYBu1X6qn0c4O3n58yXWcQ4ZO3vUgjGBuCgKiBSfoPKVR2ao19OQXP0Z7qgvl4AHTnNcyMErnXz1OzZcv8L6D3LwOyTXbPpIHPiyn51aNlZpaxfZD+wSwbYVtX4dbTW6T0GovEBuSnpb6mfa+4WBAFeu5MJOAMGG8v0eeqNu8fTfVrtskYQq+AYJYtYIHeLXV5VTAvTfefZTb3zyow80WhBvB9/7SZH4cMyR49DSP68S7isU8WMUMC+5SFhUXUu3qWjp699308Kc+yXH1Hrmb2HClgWPXFuru6Zd3NTHrMD4xTbO8mYjRp2cQNSdRSWkpZWbnUWpWHk3mrqL5mk20decG2lWUQRXzE1Q42UeXLtRTH4cQycyD4eERauvs4iW5rZTZDJAaBxDHAIdyPimTPnr3ftq7eQ28Ahyjn//ydXrqG9+jyeEOjtVxUydWD64EXCboxZeNEywu8rp8pvYJNsZMq9i2CmDbCtu+DiCUHMMIHSVBC7i1KUpqTduSOjY5/RkMJvHBSVTArcx7MS+9bGVJEXW2tUpIUrmqlqr5cl+7fj1VVFdxjBvExhj4lTJZy4qLqKykUKbGMEVYwr4SJi+mEisr0NtX0KpVlbR6TS2t37CBtu3YSgcOHaIHH/4EffKxz9HR+x7ieiup8Uo9vfX6GzxwvCazGpgJmeIAG08WYp04IfBlKTzAVVhYRMUlPIhMTqeZ9BIazl9Npbt20v4tVVSbTjQy2EOTfR3UcOkSdfAAL4X3q7e3j8cKvbyb2lZoZ9lzITi80PhkQ8/ADNVu2ETrqotlfv8nvzxDf/YfvkZN9Sc4fh/l5uarh5wggaAWhDorQKI9t5kfJYsbumgDph+wbYVtXwfsf3AkwzXICK2iBDWJausFwnrEfiKQm5/SOGb9G+mz0HOhceeTZMrv8O4t8m4hekn8dMbBI3fR+i11lJWTIzdQ5O4fhw1Dg4M02NdHgwMDND46wnE1ptZwqeYgB702997p3JNnZGbJw/vZuRxvc3ycX1DM8XwubwIeM52mgf5Oqj/3Nh3nQeeJt07x4JWJORn8sBI+EJTDYUwpD2q5Uu610ToplJqRQ8OjU5SaW0yDWWsoaetBOvixQ3R4XSEV8xXmfP0pGrr0NvVxzN3G4c3Y8CCdOX9JvomSjPZlIqL/xzZIrM37H1y9uO60LKpavYke/vTj9Kf/4nd54NxN/+pP/5xe+cXT1NPJg9M5zLLwfkrsjroCvkh6meAT4y9Y6dN+po5Km4LRrJlW0ZMBojY2VjXIC22KSXTbBlQLQD6QFQjTUQJC2zpK7BNA0txjfyZo0KBqhBeb19bIDYn0nHwmUAbN8Kh+Bi/Pjo1S27Vr1NPRQRNMZOxZTg73zlU1tGY993CbttHmbbuojsOYTdt20sYtO2gN99JFJRw6ZGbwiZFHpeXVVFRaKR+AnJocpd6eNrpaf4ZOn3iTLpw9R02NzdTFoQi+RxK83IvZiGQ5QTB4TOFwJze/gNLSs7j3nqesvCIaSiqhofw1tOrQPtq9pYLSeR/a+4eo7fI56uUrQdL4CGWkJFGffJGqRQa2wc2bxXaKBSULwPFI4yO0beMa+vhDx+jkqfP0zNM/oraWy7w8em0OioTYi3VYbb0cICwBiWziaVrFVQYr17Iu0Q3VcppWmPl2HmDb1wGE0qMYpqMELWPrKFFiLxHusZjcsZ6LqyrIzaXtdesov6KK8lfvolk83sk9a8rcDE1PTtC1xiZqbGigZtbNV69Ss6QbqLWpgUOYFhrq75WTASfMxPgY51+m02++TmdOviUnxRxfymemxrhsI/fUp+j8qZN0/sxZauKetb2tk7q7+2kA3ykcAwHxmQl8FRZfkSKJr6traoXUyakZNDWfSgNTOdSbWkHF+2+n3Qc3U01hOk1Mz1FjIw9Cuf5h3raJgX4a4itLd08fXWttl4FkSnom83OGCRoLJ/ifSfDgZJ+n3Tvq6J7Dt9MPfvhjevGFn3M9fTQzE8ySiGDJhfSK4SM3tCmuMlESbGwgtu0TE7Z9HUAoPYJhOkoCJi7VUXIdsSF8CY6RG4OoZFpfUyHPSOdVr6LSrfdTWWUl1TfUU8rMlMyE4Lt83V3d8vpUT3cPdXV2MilbuUdvofaWZupme3JsXIg5wQNDEP/iubN0lQeIPV1d1N/bzfFvCzVcvkxNV65Sa0sb19dD7e2oc0BuDGH6ED+tgV2b5WA3hXv50vIy7vlzaZQHlQiLuD+n2Yxiap8upIyte2jLkd20fXW+7FRb1wC1nHmbhi+epameDpqdGOeQaZTX0UXdvb2UylcAbN8ckxthBEiNg4jW0ytYgHk6cugAraoqp2986zt06VI9TUyMybPt2tbB8jcMH5KbBWS1dZQsIbUKX+o/Iw3KxM7iEGTzmioqLivjweNa2rDtDtq6aQNNjXbShcsNNDo4QPgVBDwQhNkLxMR44WCcCY9bzHhzfXyUycmhBD7Ag03r7+2hNh7M4W1vvNUyMjwqz1fg9a2+/kF56hAf0EHvh5AoQ8KP5OCmBy9fhs+uFZdSGsfsGZnZlJGVI6HIVGo+tY1zaFK9hdYd2Ue3ba+kvDRe38g01Z+/SAOnT9DEtSs0Nzokb/eMcSiBZ8vxASB8+ZXPZN5ODlljTSaHgDVM4TdvDx7l/cSD98rszde/9T35Oq28WiZxdRBfo2iwFHwrxnua3CDZuxK4qmJeOp8HbhU8cPvYkYO0d1MtD+QKaeu23VSzupba+/rp5LmL1NU7SBNTszTDh2h2LommWBAK4IuueFgKr2J1dXTSGJ61SMIvCGRwb5xEI9wrd3b1ya381rYOKYubREVF+TLNiMdFcQTxg/SlHIJUVFXRHC+PXnpsfIaGePA4Op1E7YPT1DuXQ9PVW6n28D7au2sVFWfwNkzNU/0VvnqcOU0jjZdpcqCXQ6lx+borphRx1UGPHcyJsAgzY2nB4g0ZEBefhMDP+J04eUpeVcMAGoNIIfeSHluX/2ADvaUekzAdJThJbB0lZo+9YKPnxuAKg7WqskLaWbeePv2ZT9Ghu+5lXmbSzHwy5XCPmA/ycO/X39dH+CUC9NiYydAPPeK2vQj32vjEAm4tj4+DVN0cerTIU4P4pjae5QB5Cwrx/AieNgyCAtADcXV5RYXcbUxKTad07qmTU9LkjXYMRqdT8mhsPpOG00ppsGAjle3fQ/v3raGq/FTh2/mmbrr65ls0cvYETXc00dzkMM3PTkvs39TaxiSflDl6jC/m52flEViTmNJjSwLcnaVjR++iOw4eoG8/9QNquNoY5GFFQUI6hGD5xTpWiHjmuV1pl22LbijEtn1iwravw7uF3BDxBWEJyJ1MdWur6YnPP0r3PfwopWdgmg4vJzD1klKYCMGb25jPHueeEM9k4Gk9PEeB2+vydjvrSSY9PneAMKTpGg86MbvS2ycPLOHooOfEzEdqGn5dIFUeRU1OTaHaNWs5nStz2NNcL0KYSb464Pv3YxwJDIwTdY0kU29yKc2u3kGrDu2lA0zsVfnplMxNdaF1gM6/eYKGT7xGk9fqaXasn3jkyiHJNJ9YvfI2UEBs7nGxPzxIxncMlwL7GqSwr1/83Gd5e5Pp7777lIRcsSyGEhscuaHwzXObxHX54hElLMS2fWLCtq8DCPVO4roN1gZDo65ds4oOH7ufY9s88eG1MoQb6TyQrCivpNmUDKKMbNq+axft3LVTQpWCoiKWAnnNC4NAXAHQE+OxWDz7Ie8osg+/votnnYtLML+dTYXFJVRSVk5V1bUcV1dzD99L/fh4Ja8vKSWdikrLKae4ktJy+WRKLqSemQKaKNlMOXvvoLpjB+kgE7s6j0Me3qMr7QN06o2TNPDWGzTeWE/Tw73ca09IrD08wmESExvPv+DGDbYNbXs9sYHg8CCvbtNG2lq3mV7nEwYnakB6zgerWRZvAr0jeEdX7sOt6rnVpz20Ky2SnBL03CDm3XfeTo88hrdq0oJGZHSNzMjH3rMzmZxzHFOPT9M899r4LAJ+W6agEHPOGVRZhZ+5S5XpOgwMq2Bzz7yqpoYHgZm0eu0aiaPx7iPCjvzCQnkuBN/4GMOLA9yb5uTmcdksDkkyJI7vH5+l1r4Z6p0vJKrdSiW33UbbD++gHZtKqDSLe37ePnx0/typ09R+/DiNXz5LswMdRFNjvP3TfEWZlE8h43kS5jb75njbEMK4em0+aMxgnS154rFP03q+mvz1178hj60Gz3uDVTeVV/H23C4b6TDBhqvYtk9M2PZ1ALHiga8i9YetKGpZwEhzo3HD4eF9PF2Xmsa9MwMFMtLwLZE5Gpnk8CMli9bUrpGXGHrm0yi3tJJmkvgkYCKWcq8+w2SsXr2W8pi4m7dtp+z8AtqxZw/lFRXTxrqtTOYiSk5Lp6zcApYcGUzi2fHsvELuzUsln9IyaSo5nSZB7sxcGkkvpvGK7ZR34Ahtuv8oX1V20q71RVSczoeRrwz45bGuy6corfk0pbVfpOneVpoZH5YPaGIQ2dPfzz33qBBTZjb4CiIPSzGx7dvkAam5Wh4zbNqwnu48dJBOnDpFZ8+dl9AE5e1lbhJ0Jaa2fQrbBszytxTxkhvw7Yhvw107pT7XMoEPDcaCyzXu3CE2VoAUJdkpNI7QgtMzWSV0244dtG7tajrbN0lDPMCbSuYBHvfmxfidRvQH8gLBNIcpmTTBATNuluBNlxEugy+3YnDYNzDGoQ4PKAs4fuYee3w2mUam5mmCiT3K9XVNZ1PjbCWNVO2imqNH6Pb7DtAdt9XSulIeWPIRHJ2YoWtt7dR64W3qOnOSkrquUUnaOOWk8jhAntnmuH90TH4aBAccxEbPjb3Ek4H6mKsJIS9rvJ3z8Qfvl5j7mZ8+L2OLWwhtJ1sDLl8YUM4u6/LdMOBKGnQR4TpK0GZ2GjpMNCxZCElgJyenPIrBJAQ3cI5+5D7K5fAAjY1eLouD2vGZeZqcTaGs9CQaSc6lypICyi7IoXMdw9TWN87EnaUxJu8MR/DZOcGgEINDPBILkmBgmMYkZ8W96ShNJ/EJwaPEUQwYecsn8DmFuTRqHc+g1lnurYvWUWHdNtqybxvt2VpDdeVZlM/rxr2TnqFxOn2xgdrPnqSZaxdovKmBZvp6KDNlngeWHC6Nj0mo0zc4IKEH5mGScBXmdRDn48YNbhLZQO+M/d21Yzt9+Te/SCfePkXfeur7Aekd5W8SVvI8t1nOFiW1mbZtwMxTn8K2r8ONJrepo0TJrWkRITf3yngqEK9lHbn7KMfPNdzQUzQ7E3zTIz+DyYcOHTd6OFQZSOEBIcfMtTUlNJuVQ/2zqdQzNkfdQ5PU2jtMQxNEbT2DTNx01gM0OpNCraxbekepd3SGuoZnqG8qlSYz8mgktYi65gqpP6uK0mo20Krt22nz7s20a0sNbanIpdXZSZTDWzzMvXVzZzdduXCeOt5+k/pOMrnbmih9apRmxsYoaX6GxwWpNDI8IrfY0eMm86Bvntsb+8YM5XAExEZ7LgX2EQTGL5X93le+LGOD//Rf/oJa+eqAPMgtgu8dSpO4YXlRYpPXFsC2FbZ9Hd5JckOU1As+xqNSBf/HA0ebN6yhbbt20NTkOPgg03WYQstLT6GR6WAPs7gTHEvOoOSsPKqoKKHyqlLKZkKkF5dQcn4xTWfk0ExmHo1SGk2l59JoUgZNZxbSbE4xUUEFpZbXUlbNOkqvXiu6fPNm2ri9jurq1tLG1WW0oTibqjj+yOctneRYp0N+FKmJ2i+dp/4LZ2j00gWaaL1GE/29lMFXltRkvsowmfHrZmfrr/JVBL/Jzrsk4Qj3yLzRIH/wcsL1baTk/ugD99MnPvYQPfv88/T3zz0fy+V9dixzkwByh5HXp00xy5uCnTDF5QNsW2Hb1wFEhABhWgUEtDVECWpqFX3iD9oU83HXBeGe++sISXDxLivMo4995DD9r//bv+RBYhVlZRfI7AK+woS5YdyN7Jzg2JgP3TyvdQR3HTk9ymELXtQd4h4U38XGnUjE7rjJg0+wCbmwSThROObGk4aZ2VnyJVl8lyQnI43jZb5CsGRzeDHJ5TFnPjo2QkN9ndTd2UadLc3U29xMg82tNNzVQ2NDAzQ1Ps51pFBJcZ68qXP6/GUm9jgPgnl/ZvGuIlqE/0g4woNizwwJ8jD198f//J/R8PAQ/as/+VPqwAsNMdLfKvC6/jMrPKqqj7JCm2mXVsHgwLTVh51WraK26wSwbRXbBlQLQDqQFAjTUQJC21rFtkOFG/AxvF4G4EXWVN7v8tJi2rJzhzxWClInJQUffsSgLJcJiIEmCI4bPBjgZbMvMz2VicaxcV4eFRcWyYfZy+Un7cqpEr/sW10u72DWck9fW1pENYU5VJmXQeUgZzpfDbgenGLJHApNDvXTaE8LDbU2UHfzVepjGWlrpomuTprhWHp2cozmpyflrSDcNGrr7KGLl/Fz25PyeGwyfsAJ+4NDwcTGgNJJbImz5yXE+v3f/Yp89em//PV/o9Nnz8mc/K0kdgz6xSmXYKdc2pW2xSQlxOVTAcw0YKa9uFHkhoCRqjVt2qbAj3VfJyA3M5f/J8udQRB3mi/ru2/bTcXFxfJcCKoAuVENFMKSXF46jUk0yYcJsyQZvBbExiB/Hufnp6VQIYcyRRyvl7AUczxfkp7MPqI8XjaLhceIsmFpHBsXJc9Q8fQgpQ2000hHI/fUTdTT1kLDHW001tslH7Sc5SvD3NSE9MqIn/HScXN7B7VyLD7HPu6wuRnwwFXQesx+P7Flf/gA8JXpC48/Jr+m8ONnn6Xv/+hpb/hyC4APYSpJXYLdsnVY2idKXp8Ato4ECBUc1XBtC2BqJSy0nbZF87BuO096btZcCMWS5K0X9J4jw8N02/69lJWTz95gs5UQ2N/kpFnpbYuZrEVpScSclho4/OVYB4RFDB+QHiRGWUlzGUgWFyxOmaHVGbNUmzlPBfNM3JE+Guxulw/G97S30SjH1NOjQzTDocbc9FQgTGr8vg4+SXypsUV+BiQIqrBZ3G6cYG5yepq9HIvDZ0H3A/qj999LTz7+Wemt//wv/5qGR4N58XcILnIrIV3+sLQup6LEjUcAMx0XlktuCKBppsl12hSXD4L12/KYtiUaGw8+zfChGefQAFN7e/buorS04PNhATA1NsdHS48XE5vjldxU7pWZ0SA6BoJ4/DQ/BXE0USEzv4DtYpYyZnp5+jyVpM1QbvKUnATocaf5hMJrYAP9eGWtj0aGBjmmHpNnQ9BT4zHaWT7x8FMkFy430pWmFhrnMETvPOKZEWyL9LixUARTfmYPjP1TYiPv0P7b6Pe+/CU+QYbo//vzv5AP44DY71CvDbzGoiS142SXKHFN29YQ7FAiApjpuACGxKgUqqMERLW1im2HCjf2Z7XBueX5f7LcDgfamhplcIjPLWRlBc+boOFBHOx3sFxAGD0SSIPs6L1xIzGD09CQFA4/cCeUMEUH8qGLhYk7h7OIn8dodGRYvnI1xj3oFMfT+JmPaR6sDoDU9Q301pmL8ls3+Ak/7AAvyANerBj9N+rVUATbGGBh/xgyn837sGfHDo6zvyovPvzZf/0revPkyXcqzjYBckeRGjsW5je1ijaPLWYeYOapL27cTHKbeSq2jfUvEW74z7JeIEAQnhCNjE/xAvPUWH+JmlraaP36WirhGHyOL/cIDWRlmD/mFAgjnIU3WNyDIFP4I0lO8IKYrgOpZqbGJY7Gyw8g9yiHRng2/Oz5K3T8rTNUf7WZTwDeLj5h5MbMPOawsU70trBxa52JbREUpbF/uo/bt26hf/w7X5aP4//l3/wtvfDSr8QPmCfCO4Bfs5iE9QlI6fKp39Q4GJpnC/JMAWw7btwscmvaFJfvOinKzf7s+NQ0lxZqLgC94PAY7tzMyzTcr4+/QTz2oqrKUkpPx+wJZzEpg5kWCMjDKg4sEEierOP4HU8SchrvJqLn7u3ppnrupV8+fpJeeu0kXbjUKD/xAVLLlumdR+mt4QraMZjuQ5stQtYUWx9OIBD7H331y/KLxd/49vfoJ8/9dMnt+He4546X3BDsqJ1W0pppiJI1SgDbjhs3ityQgFFL9SLT3PaSXhu+HeuqHx8aw3eucTXkgigpOlnmuNGDYw57nGPgl375Cp04cZr3Gj9HnUN5+G2a1HRZxtfjCVmQZ5AmKM8SO/bIGRjopwsXztPzP3uRvvW9p+np516kc0xwvJaGOkD+BVKj5+YK8MKBEJvz0Vvjg5aL9cd6aggDV5e9u3cxsb8kb9d84ztP0fd//BPCK3O67e8wsQGQO55YW0XJa9vqg8ZOqQ/pMAFsO27gKAZHMlybouTUtClC0Jg2BTdtVNti3sRJvX//9u909w9RfWunxNogQQB8TiGLstLTuEcNvqSan5sp381OY//mrXV0x52H6dChg1S3uY5KS8spMzMrtmw4Zji+Hh0ZklmRq1ev0sWLV+itk2/T2ydPURMGiuPjsj4QORgUMqlBcPTcPMjFVUVf95IW494aGiS/7iRjHz4jcZAHj1968gtUXFxI33rqh/TDp5+REEjxLiA2tuHfsrJvxNg3a3yCkwJiplWU/Ep408aOK/nlcFppnwCqBUpSIEzbAsaptkUJrWkQ2EdwIXRMS/rT9+z/7vDwGPUMDFNDezcNjQfPk8iKk1IoiwmbmcJ9LDe+fJkK5E5FGIHPLqRRdn4+VdfU0MaNG2jduuAD7CXFJbEvUmHSj48uXxXwWho+4IPXzvB536bGa/I54rb2dhrE547xKWE+VAvcZPLiCgFgXfhYELLwVVWQGtAvpwY9uy6owDL4gdVsuu/uu+iJxx/l7U7jUOS7fFV4nvC9bMW7gdgAb8f/xcombbyiRDbTNrFtMUmsadOG9gmgWiCcCZLXaUDzbQFxzbSSWQW2+pTILoJfR+7PP3j4e2McluA7IYMc1zZ19VHv0BjHryAML8yhSUZaBqWn4s6f9qTBJV9mF7gSPK2Hr0vhhQf8GgNeI0tPSxcf6pibxaeC8bZ88KOrclt+mgemvOACsbhu9M4SanCtAZmZoNhjrAWDRZRlwTaowFYsEJwVlsXv0HziofvlmRF8Q/vrTOwXfvWKnEhBvI5lsa5gsXcavH//Jyslp5LW13ObZdT2iRLZJLb6VHAUbDtMANUCEC3WAgtaYdpIRwmIbKdN7fMtydu9Zd0TMvvAFkIOfFYYU3l46RevmeEmCEgng0cWvK6FLyMgBhaiBw+OBOCyMzMzTN4J+RyC/JrucPCLuggBQOxFUkOC44vYO6gTVSHswPZgE5HClB/Kwgx+1UF7bJB5iciyvFO8jXWbNtBvPvE4PfCRe+SDmn/1379OL7/2uqyfC3MpVLekbd4NeIkFxLJJ6BOzrElMU+TIWT7Tbwrg8sWFeMhtahXAtFWUpC7/AoHD9J66tZ8HMfCwEdyYWsPDTHlZGVIAt+TxLmQQCqCvQ2+KeDgoizAYxwq0QuyLeWkIbnnjxgueqcatcaRlDjoWK6M86g/qCEgZcC0gtAifQCiLkwiEVlID2GYTsLF1BTzIPXbXnfSlL35B3oF85fjrQuxTZ88H8+rvbvySRcnqE+yEy4a2BQfLTJti+wBT275ImORWqG1qO+2yVZSsmlbbpa/z7dm89vOIo3WuWmNbfIK4IBtP7QW/uIs7l3jbXXpcEJZ3eeGo4RHBGElRh4j8A1HVVh/sgMz4cqqEFyAt14lHVHUZMH1GCA1ix0IQhvTQqNACPsy5kWP+z37qk/ToI5+Q9zl/8JOn6ZtP/YCaOcY38S7ssRUvspjENckb5tOmMAU7qVrTdr4tgK0BM+1FIuReidgk1vR1smfL+i9IJv/BfHMwlwyBnSS/doCP9eC3cDLwZUjOQqgSEDzWMzMJgzlmEDUgI34bHh1l4OO8GIn1t2MgQQ8eCIAjiN4ZpIagLj2qcmLIZgXbZqKkuIju4d76NzgMOXDbXmpobKS//ea36blfvCC/B8mnXawkr+PdS2zgBRabtD7bTkOwc5q2BXmmqA9QH2DruLHInEWobWoVtIpthwlOHhUdTJr2dQPLL3/63h8LiZhoAOJh+f4IPrjDArIhH0BafgIE894TLPikGgs+36C9K7jD1JdDExApCBcUSi78RbyOf0HvHZSSHhoJ3lvsMMq7QhAgLy+Xtm2poweO3U379u4h/NzdL375Mj3z/M/oWkurXGmC6cPYOmP63Qrevj9mZQ4WVavYflOD5NC2uE4GtVXk0Hu0CuCyF4BWWdpSi7apTQFpbdsnNplt2xQh+FcefeBpmSdWcoOk6Dl54CUffp+aEfKCGEK/2O7Alh5WTgYQHLE5Ps6DD8PPxtLI5zQLys1I3UEFSuKA0gGQwg7CFwQwMYgzyEEa05ObNqyju+88TIcP3k55uTl0+tx5JvXP6a2Tp+Tn+KSbf4+QWsHb+S9ZgZAuAts+Ow0BaU1bfUpmU2saB8enbQHs9ALQQhATapvaFhDXTIdJvOQW+cPffuyZsdERITR670BzWMFkxMwCyI0fecKXpTiL92Zxf0BAWNgooT4buJUNMmM5ubPJPTx6erwJP8G9vnyoR9YhVYRCCM7/sT2YPcFPbm9cv44O336ADh7YR2UlJdxDt9DPXnyJXnr119TZ1R301tigGN4rxAZ4W/85KyWlTWYXuU0bZDW1iovQqlVwkGztE8DWAhx249AL1Db9SIOoWt60TW2LSWZblNCalp77me9/69nXX3lBPj+M3lp7cZAE03oIQ0BupOGTnlduhbOS3pFrwdYAMNmGC+ENeu+A4JNy93OcrwTj+LUEnDScj1DGhaC6IJyRr1QVFtKmjevo4P59dNvu3VReWkJtHZ30MhP6l68ep8ZrzbyNuIsarF8g2+Gu/90KJvf/wsokr4/QPp9JbE2DrCapzbQS2dZRAqheANpNqaBQ2/RrORBW06ZtEtoWm9QqJrEXhHvnn169dIHeePkFOnf6JPV1dzGR8eQfCM69MMjNhEToARv+hbhY/mBzVC8qAOWwPOL3Mcj4BI2iJ2eRXpzr06rMHjYYyGZRVWWFxNT79+6W35jP4Z4bv6P+6zfepFeOv0ZXGprku4UmhNCLVb2nwMfgf2Jlk9ZFYpdfyWxrk8i2VsERU62iNmD6VUyIjaY3ml+gtunXchAQ1rZVbBvkVe0Sk+DSc/d0dzxfUlpBE+PjdPXSeTp94nW6fP4M9XR1yDe38Sw1em752CULenAJXXhh7SbtPdVwBcBVQEMUIfd40IuPyWCU64udLKmpKZSdlU1l3CuvX7uGdm7bIk/wVVVWyo8vNTQ10WtvvkVvnDhJV5vw6Cs+rBk8DmCeGGb6vQbe9v+RlZIV4iO2S2xSqwZJTTJrWjUOmGoV2wZMW30KsUEsENKEyzYFsH1hfpcA9skgeesrCn6Ltfxuzao162jDlu20bmOdfEEKP9IEIMSQXpv1deThWED+QYtw1QvpQPQkCKYBMTuCWYzgd26KioqEzPu4d37g2D30iYcepPuO3UV1GzdKfH7yzBn68d8/Jw864aOUQVyNpwODdQPvZUJbeJoFpEtEQMQwwcFRrWLbJmwbcPmugxAqSC7AZYeJklMJatoQnECqVWCbvfZC+h9+/uMv4MOUG+q20469+2kjk7u4tFxIiWerO9tb6FrDFfn5j7aWa9TV2UGD/QNyex1vm8udxxhhFwFS81/+I89qy91P3CgKfrApMyuH8gvwjcBiKueTqKK8jAry86UXxrw0eumz5y/SmfPnJZ4eGsbPdqMTuh7vI2JjX36fFXbUJSCyz+fSmlaSw9a0aSvBIbZtC2CmFWIrQU247DBREptpl4SRe0H/7uMP/RJMTElOpdyCfKpZvZbWb97GsoUqqmooNy9fHojCw0bDQwPBO469vdTPemhwQF4kBtHxcxqzMQKCxFgGn1LDz/Hl5OVSdnaOfLo4MyODQxCOiOZmJRTCT3F0dHQxia/RxctX6HLDVWpubaN+JvkUfqIDsA8lwKR2ud/LYHL/Q1Y4iCpKUDtt2i6tAtsktAryNK1kNdNhAqhWiK0ENeGywwREtbVLTGJrWom9kP7qYw/8Kuhhcfude1zWICV+J7KiapV8uRU/sFpZvYqqalczMVOlt8TzIiAzpgjtkAU3TuSZEdzxTOHeGnEx+zETg9+Rv3D2LDVcuUJXWEDoK43XqKOzm4ZHxoTQKIsdcw0O3089tQ3et6+yUlK6iOvymdoU9SmJTVE/DqZqU9QH2HmAaoXYaDOFpk0fANsWABpE9WlbTGJDm8ReILfDhjbTplax/a71qXaJue1hAvj0jYSrsVQAU0NsQpi2i1Dqg46SKAL7tE/sbbHF3A+I7QNctgmx0eAKX2PBDvOF6XjFRSzA1oDLpzB3GDBt1WEHUA+wS7RhXFpFy65E7Hp861Ftk8m0w4gWlqf1axlXWXMbzLRq3/E0j7stgMtnwuVzwkUahU0iaJ/YvR+0T1w9qt0T2+LrqcPEXIedtrfR3HYIoGlTAFsrbHslsBvQbmxTm2KTxyaWS5SsKrbPJnaUrT67HrV1vRDXNprbHyaArRVio8EVvsYytSkKM19hlvMJ4PK7JAooY+6ga+c1bR5Ul7YbQMVuILucb7lExaxfxWebfhfJVOzlVexlzHp99SHPFJdPRY+raa9EEoKLOOpzaRXAtM1eT+0wsXtUFdtORMxlzbo1bdq+bTZtCOCyTa2w7ZVAG9JsULOBTR0mLoLZouR06ZWIXQdsW+xtM7fdJ4BPK8R2NYivEaHttEtM8oSJTUK1NR3mM8Wsy/Sp2DbE3E57u1UAl21qRZQdD5wNZAC2+lxpU2yimATSPGiThJpn+kwxfa58W+y6oG0xt03Tus2mAHbapRViuxrBbkCXVgGgfUSBjhIXQVWr2Lbp9y2reS6xt9O2AdMP2FoRZScCZyMZMBtTBdC0jxxKIJNEKjbxXMT0+VziqsMnui2m9gkQpRViuxrC1YhIm347bYpNnnjFRUwMHO08V1rFtn3i216XAD6tsG0bUfmAs4EM2A0JHY+4SBQmJiF9ZIXWtD14NMtFiW8bVQCX7dImxOc66K4GRNr2m9pHEJtQpm2Li6gmgW1tp122S+xt1O2yfYBLa9qEy2ciKh/wNpIB2OozdZTY5IH2iU1M07bJC63iyveJuS0qtq0CuGxT2xB/WEOZebbP1D5Rwpik0nQ8AqL6iOxL2+Jap26fKbYfCNOatuHzLwd2w8G2G1V9LtsWk1R22iU2QU3bTqttL+MTe5tsGzD9gJ02tQ3xuxrD9qkdpqNI49JRYpM2yrbFtz7Ytph+wNS2DzDTJnz+5cBuOF/DQttplyhxXNolYUS18+Ilt7leFdtWAVy2S9sQv6sxbJ/atgaQDhOTXLa20y6JIjDyXXVErTNKAFNrGjDTJnz+lcBuPF/jmtoUwEUq06di21HiI7iKqz5z3abYPsBlmxow0ybE72oQ26e2y68CmLZKGNFsbQp8UcQ2xa7Dtw7oeAQwtaYBM+1CVH68cDWc3cCm9qVN4tgkgq1i27a48n09tVnWlYaOEsBlmwi1XQ1h+3wNi7TamjZtk0wugpk+FdtvE9wu7/KZdZhp0xcmgE8DZtqFqPx4YDeawtXISKsApjbFRSoX6dRn57lsF7lddZk+O+0SwNS2TxFquxrC1zjqd2kVwLRVfAQz/XYZ9Zli+33lYauYtp0HmLbpc2nATLsQlR8P7EZTuBoZaduvviixiWdqlSjbFF9dpo5XgCitsG2BqyF8jaN+M9/0qQCmbRPK9mnapU1x5fl8KrYdJkC8WmHbNwO+hoxHR4lJOBcZfWnT58uD9vl8AoSlFWYasG2Bq3F8DeZrWGgVwLR94iOh6Td9Kq6ytlax7TAB4tUmXL4bjbCG1HSYDhObcDYR49G+PBWfXwVw2apNvyLKFiTSYLZfbWgzrTpecZHTTsdTxvaFCeDzxaOjEG85E84GYkT5w7RLANP2kdFMh/miytti5gFmHuDSmlZE2YKwRvDl2Q3t0iqAafvER1rT9vl9dpgAdtqnNQ2Y6TDEW86Es4EYUf54tCmA7fOR0UfWMNtXl08Alx2mFba9BGGN4MtTv5lv+6BVANOOEhdJTV8YiV15gM+3HG3C5VspwhrM17hhWgVw+cMkitSm2AQHzHyXAC5bYfvMPMC2lyCscXx5tl9tl1YBTHs5kkjPbAvgshPRNnz+G4HQRmP4Gtmlw9KmAC4/JJHeWMsCdp4pgKldfkWU34mwBoq3UdV2aZ/PJ4DLv1xiA6b2+V0acPkULt+NQmijMaIa36VVAJff51NJhOAQwOWHAKY2/UA8acC2lyCsgXx5tl/teLSdNgVw+RMRwOdT7fKZWhHlvxUIbTyGr7Fd2udz2T5fogL4fLY28xV2ORs+vyCsoXx5YY2t6Xi0KYDtC/O7BHClTTtMA4mmbzZCG49h5rvS8WgVwLR9vigBfDYQpjUN+NImfH5BWEP58qL8iWg7bQoQjx+IN+3SikT9txKhjcjQfLuc7XdpO70c2xbAZZsa8OWZZYAo24mwBvPlRfnNfNsXpk0BovJs29ZheaZWRPkBO+9WIawxzTwfCeLRPl88tssH2GlTK6LyAd8yoQhrrKiGDCMBoLZPA6ZPBViJ39RAPHmAmQbC8t4phDWqLw9+zTPL2D6XVgHC/C4biNKKqHwbUfmCsEaLatAwMgCmrWlfGWi7jJ3n8wM+rXD5fWUUrmXeaSyn0W3C2GV8+dAqgO0HfD5NA6bf1AqX3y5jIypfEE/DRZXxkUKhdpQ/TMdTxqUVUX5FvMu9E1hug6vf1gpfPrQKkIjWtMJXVuHz24jKX4J4Gi2qjI8QCtP25fk0EFXGpxVRfkWYbee9E1huw5t+Tdtlbb+pw/Li0QrTjiftQlT+EiTSaFFlw8gB+GxbA/GWjdKKG22/E1huw9t+taP8iWogLA/w2bbfRlS+E4k0WlTZeAjhKxO1rF3OzA/LAxK1gXjK3GrE08C+MrZf7Si/me/LM8sAUX6Fadt5NqLynVhOo0Ut48v3EcZVPqpsVL4iUVsRb7lbiXgb2FfO9vtsWyvC8uNJA1G2jaj8UCyn0aKWiZcwQLxl1Tb9vjKKRG2Fy+8reyuRSEP7ykaRS+14/PEuq3D5fWUVUfmhWEmjRS273Hzbr7bPbyKeMsCN8t9KLLeho8hm54fZ8Za1/TZWmh8XVtJoUcuuJN/Oi7IVLn/YeoCV5t9KrLTRXcvbvpXagMtnYqX5cQGfTlgp4m385ZaLshXx1v9exkoaPWxZO2+ltg9R5eKtJy68F8gNJEroqHXFuy3vNqyk8ZdLLNt/Qwl4M3EzG/lGEcxXLlG/It71mljOMjcaN4JUt5rgN7pcQriZjXYjSbbSum7mfr7XsFLCJULE9y25fUh0nR8S+8biRpDzRpHxppBacSNi7kSxHLItl6AfEvt6LJdQN5WINwPvZOOvdN0fEvfm4WYT+ZacKHir/EN8iPcl3gu9383axvdzz3+zesb3VGjyYc/9Id63+CDErR/G5ot4zw0KV4IPe+4P8T4F0f8PQnQl7bCDD+wAAAAASUVORK5CYII=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" name="AutoShape 5" descr="data:image/jpg;base64,%20/9j/4AAQSkZJRgABAQEAYABgAAD/2wBDAAUDBAQEAwUEBAQFBQUGBwwIBwcHBw8LCwkMEQ8SEhEPERETFhwXExQaFRERGCEYGh0dHx8fExciJCIeJBweHx7/2wBDAQUFBQcGBw4ICA4eFBEUHh4eHh4eHh4eHh4eHh4eHh4eHh4eHh4eHh4eHh4eHh4eHh4eHh4eHh4eHh4eHh4eHh7/wAARCABiAG8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434ueO7PwD4WfUpVWe9mJjsrcnHmSY6n/ZHU/8A160pUp1pqEFdszq1YUoOc3ZI0fHHjTw74M04XmvagkG7PlQr80sp9FXqfr0968L8S/tIapNK8fhrQIIIv4Zrxi7H32rgD865P4ceGNX+MPju71DxFqczRxKJbqYdQpPyxxjoo6/QCvY9d+AXhGbSnj0druyvVU+VK8u9Wb/aB7fSvpIYbLsBNU8U+afXsj5mpi8yx9N1MIlGHTuzyL/hfXxK37/tGl4/u/Y+P55rovDf7SGtW8qJ4j0G2uov4pbNjG4/4C2QfzrzK90hrO8ns7hQk8EjRSLnoynBH5iqdzp+B0r6GeU4KpG3s18tPyPkqfEeMhP+I7+Z9m+A/HXhvxtYm50K/WR0A863kG2aL/eX+oyPeulr4D0u+1Tw9q8OraPdy2d5A2UkQ/mCO4PcGvsP4M/EC18feGBdMqQanakR3tuP4Wxwy/7J7fiK+TzbJpYP95Td4fij7jJs8hj1yT0n+Z3NFFFeEe+FFFFABRRRQAV8b/tC+JJPE3xQvbdZC1lpTGzgXPG5f9YfruyP+Aivshvumvz9Mz3eq3V1KcyTTvI59SzEn+dfT8MUVKtOo+i/P/hj5XivESp4eMF1f5f8Oesfs+eMNO8G6teDWJBBp15EPMnI4hK5IZv9nBOT2r1vxr8evhX4Z8Ny6wfGOkao4jLQWmn3aTzTNjhQqk7fq2AK+P8A4pXUln8PL8wkq02yEkdlY8/oMfjXz9WHEsYRxScVq1r+S/IOD6lWpg5c791SaX5v8zU8T63d6/4p1PxDcEx3OoXkt24Rj8jSOWIB9BnFdJ4H+Imq6NdR2+pzy3+mscOsjbnjHqpPP4GuHorxcPiquGmp05WZ9FjMDQxlN060U1+Xp2Pp+5WG5tY7m3dZIpUDo46MpGQa3/gb4kk8KfE/TpDIVs7+QWd0ueCrnCsf91sH6Zrzz4QXUl38PbdZSWME0kKk/wB0EEfzq9fFo50kQlWVgwI7EGv0mLjjcInJaTX5n5RQ58vxzgnrCVvuf6n6D0VDYTNcWFvOww0kSufqRmpq/MWrH6+ncKKKKQBRRRQAHpXwX4n02TQ/GusaTIpU2t7LGoP93cdp/FSD+NfelfNf7WHgqa21OHxxp8JaCYLDqG0fcccI59iPlz7CvoeHMVGliHTl9r80fOcTYOVfCqcd4/keK+KNLOv+Eb7S48ebJHmLP99TkfnjH4184TxSQTPDNG0csbFXRhgqR1Br6T067xjnisnxj4G0bxQ5vBI1jfkczxrkP/vL3+vBr2s7ymeMtUpfEtLd0fK8PZ3HLJSo117kne/Z/wCTPn+nRo0jrHGpZ2ICqBkk+lekn4P6t5uBrFgY8/e2vn8sf1rsvB3gHRvDUq30shv79fuyyLhYz6qvr7nNfO4fIMZVmlOPKu7Pq8XxXl9Gm5Upc8uiSf4trQ0fBekv4f8ABtnp03E+DJMPR25I/DgfhUthYTaz4h0/SbcEy3lzHAmPVmAz+tS6jd5zzXrP7KngqbUvEL+NL6Eizsd0dluHEkxGCw9lBI+p9q+zxNWngMI2toqy/Q+HyzD1cwxnNLeTu/zZ9OxRrFEkaDCIoVR6AU6iivzM/WgooooAKKKKACoNRsrTUbCewvreO4tZ0McsUgyrqeoIqeimm07oTSasz5P+LPwT1rwzdTap4Xhm1PRiSxhT5p7YehHVlHqOfX1ryuK9aNij5Rl4KkYIP0r9BK5nxL4B8HeI3MmseHrG4mPWXy9sn/fS4NfT4LiSdOKjXjfzW58pmHC9KtJyovl8uh8Uf2jx96oJr4sQqksxOAB1Jr62PwG+GZfd/Y1z1zj7dNj8t1dL4a+Hngvw7IJdJ8O2MMw6StHvf/vpsmu+pxPh0vci2/kv1Z5tLhCrze/JJfM+cfhT8GNd8W3UOpeIIptK0QEMQ42zXA9FB+6D/eP4Zr6t0jTrLSdMt9N022jtrS3QRxRIMBVFWqK+Yx+ZVsbK89EtkfXZfllHAw5aa16sKKKK889AKKKKAGyOkcbSSMFRQWZieAB1NeO23xQ8a+L7+7/4Vt4Qtb3S7WQxm/1Gfy1lYf3Rlf5k4IzivWdZsxqWkXuntIYxdW8kJcdVDKRn9a+b/C19c+CfB+q/DPx34b8QpaSXDSQ3+kxFt67lPDDpyo59CQcV6uXUadSMpWUpK1k+3V2ur27HmY+tOE4xu4xd9V36K9na56D498beOvDvwri1zUtNsdJ1w6lHbPCjCaPyyTyOT1x6mu+8TeL/AAx4ZaJdf1yy055eY1mkAZh6gdcV8zW+m67J8B9Rjm0/WJGk8RQvbpcRSNKYgDzg84r0fUJ7Xwl8cPEOueMdKu7rTtStIl0y7Sza5SMKoDxYUEqSc111sDS+HqnLbd/Dot9rvv1OSjjanxdGo79Pi1e3ZdjpvjB48m0X4c2/ibwnf2Vys17DCs4xLGyNnP8AKuo0bxt4S1rV5NJ0rxFp15fR53QRTBm4649ce1fO2seHdbb4Pa5NBod9DZar4oS50zTvKbzEgO7+AfdByK6vVJ9N8YePfA8Pgnw5fadNo12s1/M9g1sttAuMwsSBk8EcZHPvSnl9H2fKns5a6aaJq/5Dhj63tOZrdR017tO35nrMnj/wXHrZ0STxNpqaiJfJMBmAYPnG09gc9q56/wDG2o2HxkvvD9wyHRbTw+2pOqxZk3q3OD34zxXi3xC1DXPEeh+ILfU4tUg1SHUiYdHs9GxCkYkGJXmCZYnPXOc+1ekWy3UHx6k1a4sLu4tk8HguwhZhIwIJTOMFj6Uv7Pp0YtvVtPTzVttF3/4I/r9SrJJaWa18nffV9v8AgEfgv4k/ErxpKmqeH/C+gnQzdCF1luz9pjTcAWPzDoDn7v0zXoGla5qU/wARdZ0ae90VtOtLWKWOGKQ/a42PUyDoF9K+c9cj0q81zT7z4UeHfFuheI5LoGW3MLR26DvnOQOe2duM8V6DrWi69qXxB+Jdtp0MyXV54fhit5QpVJHx8yqx455H41ricHRvolFNbdVqlrq++/qZ4fF1batyafyejemi+49KHxK8AmWeL/hLtI3wELIPtA4Ocfjz6Vc1vxt4S0S4ubfVvEOn2U1sEM0cswDIHzt4684NfOPjrUNKk+D/AIe0GDwjqGm6rpt5bx3cs9gYljkwwb94R8xc84GenPSvUdJ0OC+/aO8SXepaSLiBdKgWGWeDdHk8NtJGM4rmq5dRpx5pN217dGl+NzopY+rUlyxSvp36p/lY9S0fU9P1jTotR0u8gvLSUZjmhcMrfiKt14Z8NJtc8L/DLxAuk6bOksWvXKW8bwn93FnhlU4yDgAHoM5OQK9U8AalqmreGobzV7cw3JYqcpsLgd8fXI44OMjgivMxNJUqsoRd0j0sNVdWlGclZs36K8x+I2tavbfEHTNJ1DUrvQfCktq0j39quDNcA8RPLg+UMc9s+tchJ8Q9X0Jdba0OqalZRae8gma9S8gtZj8seJQgYksR8uTxk100suqVIpxe/wDw33nPUzCnTk1Jbf19x77Qea+d9Q8cfFDS9CsLfUdNuYpfDslvda3e44vbdmUIinHLEMQ3utdD4e8RNrF/rMvjnxdqPh64iunWysYJfssQtusciNj98WHOcn6VUssqRjzNpry1/L7/AEIjmVOT5Umn56fn9x7PRXiel+KPGM3g+8nnu7yS2h1SaHTdSkt/KmvLYW0zKzLgdGVcNgZxXYG912S7vNH1eS6huLHTnmF3bExx3WD8sgx0bj5k7HpwRXFWpOlNwb2O2jUVWCmup3lFee6fd3SaxodvNqlwY59KiuWE96yF5WcZx/fPbZWT4Z1TxJeaHGi6pPaajKti0K3OZg+5ctKc4+Rz8pUfdwehxWRoesYGc4qO7hFxazW5kkjEqMm+M4ZcjGQexrzYeINUvvFkFvetPparvjuLWW6MKLIqpyjgfODkkeoPqK2S2qW2seKnsp726lsrNZbG3lmZkaV43bGO/wAwAHpQmFjNtfhPYtqdjda54o8Sa/b6fKJrW01C6DxK4+6zAKNxFejV5pq2sLDoMB0jVtTv9SuIIHlP2k4yZ4VcMv8AyyYhyMALgZ44p3hrVLq8vBba/q11Z2iQSMitO0TJN5hDRPLwWZF2455Bzz1rWrXqVbc7vYypUIUr8itc9JorzvQPEeoJbagdZvZYpGsi1h5q7GnAeRVdVxy7AISB6jjmrvgtdfutZnuLi8m+y2txNBMsspbzTsj2hU6LtO/kYznv2yNTtnRXUq6qynqCMimrDCsflrDGE/uhRj8qKKtbEPccyqylWUMD1BFMkghkx5kMb7em5QcUUUQCQ8qpGCoI9MUpAPUCiioLGmONipaNSV6EjpS7F4+VeOnHSiigBHjjc/NGrfUZp2BknAyaKKAGLFGpLLGgLdSFHNK8cbjDxowznlc80UUADRxsVLIpK/dJHT6U4ADoAKKKAP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" name="AutoShape 2" descr="data:image/png;base64,%20iVBORw0KGgoAAAANSUhEUgAAALcAAACrCAYAAAAkeg1/AAAAAXNSR0IArs4c6QAAAARnQU1BAACxjwv8YQUAAAAJcEhZcwAADsMAAA7DAcdvqGQAAHfiSURBVHhe7f0HgCTHdSWKnq4u19Xed093jzcYYAaEIUASICh6J1qAVqKTyBW5kii3kkjtagVp9Xb1nt7ufu1bPf0172u1K31KlEiJniABkPDAwPtxGIzrnvauurzpfudEdgxjcjKrqgcD+jNz+0bciMyMzDh580akqSb85OAnaV83irV1/WOFyLr+KX6KHzv8uHizRvfjJ917X6iH/pH07D8OnvunxP4pAvHD1OEvtC2NLP+TTPAfpNf+gXj+n6SY+yfdc1/o/v/IHrcXs+EXa90bWU+9uj+yHXUR8P3w3BfLQ1+U9fw4ee4w4spu5ScZF7r/P7LH7cVo+AtZZ71lL7T8xdjPHzW8WJ67VvmLtc2G8GJ0+oWuc6PEDLJvdB0bxcVaz0ZwUTqa2Mh6wupeLHs9XOhy5+Bidlaj66pVL6ysUXtQvVrb2wgu1nouBBels4lG1rNRogbZN7qOMGy0/jm4mB3W6LrC6vnt9fLChSwjhNl/nFCPGBshYL26/vKNrLsWNlr/HFyMTq63jlrl/rIXOy8E2X5cUY8cQeV+W9g6rL2R+mHr8KPetjaEi9HR9dYRVu6323yY3aJWfqPLWoTZf5RQjwCNEMdfp9H8RpcLQ1i9Rpc/By+kU+st2wiR/HVsPsxuEbaOsLTgz1uE2S3qlX8/Ua+TL6TctYWlhbB8o/UEf1kY6tVraD0vpOMulBTW7tcW9ezChS7rt/sRVl5vue8HLrTD69n95fXsQr102LJ+exjq1WtoPRfSaRdCEL/N5v3aIsgetkytOhZhdj/Cyust9/3AhXZ4Pbtb7rf5l71Yy1gE2VyElddbzuBCOm2jBLH5ena3PKxso9oizC6E1fUjzP79wEZJUC8vWFs9bdFofauFIJsQZvcjrLzecgYb6bB6dWuRxKbD6rg6yNao9tss6tkt/HmLMPv3G7U61V/WaL6eFlxbWL162iLI7q9jsVH7OdhIp9WrG0aUMC0ElVkRNqKtCFZbBNnD6ljUy3+/UatD/WVhedfutzWirQgb1UIjdVxs1H4OGumwenVqkcCmN6KtCGHlQpjNXy74bW6ZEFTXwp//YUAjne6vY/ON6DBbmF14oVpw04I/bxFmPweNdFy9OmFk2Ij2p9281bXSbv6FaIt6+R8kGu1wm78QbUWoZffn/bpWWS1t4c9bhNnPQa1Oq9ehtQhg041oV4SgvNVBZf68X9cqc7VFmL0eNlp/I2i0k8PyQbpeWSN512a1P+3mN6IFN+0izH4OanVIvc7yl9t8I9qfdkWolQ+zC0F5q4NsrrYIs9fDRutvBI12clje1WG2C8mH2YWwvLBR7UeY/RzU6pCwsiC7tTWiXRH8Nr8IQXaJUM8uBJUFaSEsXQ8bqbtRNNrJbt6mXW1FCLKH2awIQXZXhHo2IUjbtBCWdhFmN6jVIWFlfrvN19L+9EZECLLXEqGRfC1t4c/7Ua/8YqDRzrX5IG1FCLI3IkKQvRERgvJWu3YLfz0/wuwGtTomrCyo862tln6holfiguxBIgTZJUKjWnDTQahXfjEQ1In1iBCkrQhufqOyGmDbiAiudu1CI2kXgfZaHRNW5rcrb0UI0huVICJvhNz1RNioDkO98osBf+eF5WtpK4KbryVhJK5F7kaJL7g6yG4RZrcItNfqGH9ZrbzSVgRXb1RcEoela9lcCSoXgrTfJgTZ/KhVdrEQ1tkW/s53tT/dqPhJ6ubD0kH5WiIE5S0aSbs4x76RTgvLu9qK4ObriZ+EQaQOq+O3WwmzSwRXB9ktwuwWYfaLCX9nhuWD9EakHlFt3q/96aB8mAhBeVdbhNktzrHX6piwThZsOkhbEdx8IyQMSku76aByvy0sb0VwdZjdIsjmIsx+MRDWwRbKW1uQblSCiFrLJl2rnj/diAh+LQTZBH/ewthrdYq/zN/BQdqK4OathJEviKCuthJWHqSt+POuCEF5iyCb4M/7Ua+8Fmp2mAM3b9Ou3oiEkdRvd3Wt8jCbmxdcuxWhnrbw5y2MvVYnhHWoq8NsYeISLYyUrnbFtQWlg7Q/XUuEelpw00GoV94IgjotrGNraSt+grkSREKlXbs/77cHlQVpf9ovQpC2aQt/HT+MvVZH+Mts3tVWhKC8n1hhJHS1Px0k/vKgZV1txZ+3IvjTtbQfYfaLgbCO9Ntd7abDyOQnnM0HpV1pxG7TtXSYCK527Rb+en4Ye1Cn1LIFaSuCm7fiEiqIfP50I1Krvn+9Vtwy1y4E5WtpF0G2iwm3A4PSQTpM/MRSPoh89aSRekHrdG21RAjKWwTZXBh7I53l79ggXU/8xJL2p18McbfpT4eJ4Gq/zYXfFlRnowjqsKCOFZS2+aC0Ky6p/KQLyl8MCduGtF+sXXDtQj3th7FvpMNcHWZzJYhUrg6UGw6tPhdhqqmpCWvc3abImimwK1qVjXqNzY9EmlBeWMbU3bOY/tbDaBvMY/uvvw/RVIoV11CusBK11rNGXa0yXV3FqjTLVk26iijX2NTEfLlq8tViBcVsAU2rVZZw+8USis+dQrQMFMpxlpVQraxi56s2Y+u1I6hGYliYX0LuzCzGdgxjtaUL9/7Rf8Ty4YfQ9aq3glW5PS7MPYlEmhFpbva2XSggEosDTFeKRdO21OAQKvkcSsvLaI7H0BxLoFoumh2PxOO0xc3+q84aD8JatYjY0E4s3PVVpJJLaLns9SguZ7HGZZp4IFe1rPqa+xJra0OsvQOV7AoquRzat45g9NWXoPfKLTj8P+9C9swKVktF5GemUCnksHj3X9zAhasUES9I/GXKi1iuTeK3Ke9KkE0i+NNB2g9jbzbJc6Fj58LmXW1FcPN+sbwM0n5RWyJbPv2Hn6Y2aKK1mbXJYZLPa7G0KWNBOcMOeGIeCw8cR6Qyi+2feBMSw70kJYmsw+VAJ4VOCEmMy2o9smndUW2EBTqhVsnEcqFMexOamyOIRimtLTw5SuhsyqKvg8TOz6O0MImpZyZx/MAMiksRNJdi2HHpNrSl4jj46BKaVubQsn0UlXgHVkncJpK6maTmOWROoLVKxRwI0zamIyRivKOTZI6htLSIaEsKbZuGvf1mQ0W6Jp6lqrvKE2WtxJNljYTtG0RhZgmrUzy5d14OJPtRJXmbmnXKcv+4vibtNA9mpVhAeWWJ7c8imkxxnVW0jHXRXkF1pYL08QmePAmU0os8yTYh/czt/8troVmVKxtBvfrqVldvdP2h2Ci5/emgvBUR1mp/OkgMuff85s2/Sm1qi3geseU/PRhN2xoJsvTUJGbvnkJ1Zhyj730p2l+yg3bWUCXVUZIiopPv9ORaGIgnmhAncSv03iKb6fv1Lcgjc1F6VxKWxNa2I5UiT4RmFMcX0R5Po9jdjeYtW5Ac7EI8voZiHjj1yGnj0TORNkw+fQY/++btaNtxOVYHOtFULtD70jsX2AASVJ6bpxe3y22qYdo0NxpraWFZ1Hjl1NAgovTSq5UqybZMsifROjTMdeRJSp4YsSgXI9FjA8g9eSdaB5KIjV6JMus2kchNUW6DJ4zZL+rmRIK2mDmj6e95chSMB8+emsXs/QeRn00j1trGq1beeG0d3+zRe/7aa5mBtBULf74e/HW9g/49HYaNbOMsLoTcQfkwccnrz1sxpLb6yt+9+VfMtY67qwW8P+v9z7REuexzM5i7dxrpB+/HwBsvRffrrgR5YLyU6oo3SojY7Ce0sV+v7GvG3j56Yp4xC3l66NKa8doKg6plVuZGtZgWbKbd87QMVbJFZE7m0bQ4jeaxYWS7hugZI1x3GU2tMSR74ugaaeVJs4YtIyl0rM0iHsnj0AOnSbBWjF2xB927tqC9P4UySV7MlEzDRD6R2ZCRUqWHL2dzXDe9fDRqdqLM8CFCIrcOktjlEkOGWRK9BW39vWjdvgeLjzyGePk4UjtfilKOxK2WTP0m7qPx2BQbypgrU5UnmA6iypVnyEWDIXRpeYFXwzSvIF1cvhmZQ3d+zhwOVfBE8Ota8A6nB399W+bWuahwye3ugODmXe23+0VEddP15BxyX/JbN/9yVuEplyZ/DEml1R8ivOLswtQi5u6fwsId9/JS3IZNP/c6NLckwPDclJsIjmCYaQjfFW/C27ZoZUC2uIaXD0RI7jUsFNjxNFforUVwlWt5rcL0vzwfPVlxoQmZg8fRMdqKCkMFrdgjxRpiJE6qp42EaOElgVcH1s8xXErPLuLYnbfg5J2P4MwjJ7CaXkVLJ2PcK/dg7OoxIJFEiSfNKi8nvH5wW9x9bY9rNbEy4/FSNkOyMX5mKBJnrFxmHF7OZLj9VcR7e1HKrCL3zO1o37wJTf17UFlZ1m7z4kACK+YStC88WbhS4435RzXWt9NkvHVqYMjoCsOVCGP8CgmuMCh3/MDfeWswsFpwbTxqgXUuBFpXLfi3Ix26TT+5Xbh5dyU27eZFDddu89Jhcg6prR791Zv/uZYUwURsaRHPEJ2Mq65ksfDIHKa+di9iyRVs/ZX3Ij7UQ4aSqOvLCOpb279vGY1gmZ75m6dXMZ5Zw8v6mzCbW8NkloNFLcP+1jY04DSejsbmmIhdRCVdRfrQDNpay0jt24o1Xtp1AogoChtSnW3Ma+DGOJgNn5uaw8z4JBYzBcQGx9CzYwjVwgIWj5/G9ONPY+bxcSyfiWBg22YOSPeig4O6aJIDTJ4wxqPzDI4yhNBurMnLrmlbFRQW6VVzWRNGJXu7sJrsxuxdt6E1lUbLnutYxgEpB48KeRSvc0HjpZt4EBSnm3VV5TUUdvFk0tWB7W9muGNCL3r71VLJu2rwxNPZnX3u3r/nAjxCRvzw29z8ei+chT8fhEbqCHY7QW06Bxslt7W5eSsiqD8fJkHENjL26T/8lAwC+YU4r87iaFWdzEHU4lNzmL3taZSnjmDLx9+Cjit30l16JJW31SESR1fl5gmZrh9oIrklwKsHI+hKNuG741WUGRooxlacbjw1/yhG1SByjS6/mskjc4KhR24ZvfsGUWlrNSeQ1hmhJ4zzapFqb0GF7dJAsEpyrExOsQ1qcRM6Roax/fqr0b1nD6LdHeRpmUQrIDt+DOP3P4HTD00iUmpCP4nef9lu9O/p5+A1jkKmTO9JIrMt8c4ukpYNZ9vkvc1VIxrnOqaB2cfRsWsvKpFuVDgIjbN90dZWL26n1xdJIwkOhtUeLictkqv9amNLTy86tmw1A9Tc9BlvEMr9ivAEVuydO3bfP6hqDZhV1YElbS3yNlJnw2iE3K62Irh58dHVNh0kocSW7PntP/ykOlJ7yeNsIKqIrJnn5jF75ymsPPU4Rt7xUgy89Toy2atjjgr/iNOGW4S8nJqyRKe1pz2Cyzro+Wm5d4FDMW5jtcpmrp8EIrhmJeSVRfTqSgbZCaBweg6DO5KoDvdzTSQbz7ZmeuqqvKFiHtZPppJm2eUzU7y0c3RJ75/saMfYpTuRXc6aZbSZIgeCzak4Et3tJG0C1dws5g4fwfjDR7F06DRj3ib07duFPa/ZhfaxfhNS6fJTWFIc3I1kVzeXZTyc6ED6oVvR1sWry9A+FJc4iDTt5hWHXlsDUp1o8c5utpn/dBx5UKLJpPHWVZ6M5mpDwhfm53llKZhjp3ZHeEKscrC5yhicYckXabX9eSHwDu75OgiN1NkQRCh/44PyVrsiSOvQhel6cg6xJVf+7Cd+KckOau1sNntZoNNSeFGcyXAAOYn5O+9Fz1UjGPvom8ygS2XGa7OuCUn4R/+a6OlNI/hnmVf7owxHjqwApxhzlw0nGbsXV9HbGUVLogn5Ai/XrKt1VDmoK0yXkD2ZQXdnHtFdHMyt0VMnNMuhOjw5ivSujJeLDJMKKznkl1cYGhToNTXLEkPXpiF09NHTEqVCCXPHz3jE1wnEAaEGhcmBfsS72hFt4vbmT2LxuUM488DTmHjkNK8eTdj5ikvQs2sn2kb60d6bQks3j8uO7Vh49EmszTyOriteiQraTEyuMMlME3LQucrtxOjBFbuXGIdXNftB7z94zTYMXLMLsbYE6/LAVXi6cl+qapeOtg4A2ydya30k9z+aHaiNMDJau+kVL3leXbdMCKtnocPv6pqw5HYRlpcOExHVr4NE2wuzG5k8ufWfLT9xGslKAr09HejobkYPybfyfBonPn8HEh1lbP3U2xBj2aqm8rg143wp0iKtCK28mc9WkunquodWmfL6k4jR63KwWSThs9kKervpVUmXxVOLyDxfRXItjY5LelCMtbCRmkGht6M71Tx4VaHC+jpF9FI2662Y/zVtp7g5m86jlC9haWIGpXTa1NfNJBP+rLdBV6RoOwd15Umk2iIcRzSjtDiJibvuwqmHTmHuicNobevAyKWXQjMk8zMVZI48yxOnGV3Xvp5jAm6XhGwf3cTQKHq2HRoDrGrakHG4iBprT2ITT5bOHQNo3dTLEC9B4ovEFZKfIRBj7TUzUPaILYLnTz38ZbODwfB2/nvahVtmRQiq60e9OurShtAoua3Npl0ROYO0W24J7KYDZfRtH/jE/JMPYOFEGisL3Th9+wTmDhzDiW/cgcrsaWx5xzXouH4fKgUeA61ditojLFeuNJ1SjGtLMF7X4FD/RCLNa9O58XJPb0XtkZPkptdubYkglYwgP7uEqSfzKE9MYsvVjJNHhgxBFbZU6fIrJE2V4YW2pbBE4UiJHrugAZ2Iy73TzEeVhJcnLeeLKKZXTJkQiTCu1Y0VErFKj67woLl/E2Ir02iJc5kUvX0XB5kdvYgxrMjNzmD66WextBTHxNMTyE1Ooqc7jy0v2YO+K67AyiyX6+kxV4324QHk5ubROjhgBoyaE9eBkWeXXjk1i/SpaZKe449j0+bwlVcWWa9gwppIc4xt9gaV2q/8iQe/Yg7Q+fB25nta8NvcMkF5v83CltnysHobggjlb3xQ3i+CtIgapq3489pmUN6Q+6Wf/6eP91+zj7FlCgleWqfuuwPZmRk0VdJIRufRMzaK0Sv2IMJBoWbjNI+tQyHucBxooNgzwcu6CC/ii9TsK0N6kVyzIrx6m7CkWKyauW7VjUdWMXN8DVOPTmFkcxk9L9+FldyqGURqtka356u6E8S6xuPRw5ULRbTxJHrD5YOIcwQ8zyuAiGwGpCR2LBFDPNXixegauJJExjNyXSZG7upD9sQCOluLSI5sQXqt1yxnbrUzRh664lIONLcygoixnXl0JmeQwjz6tu7BzHgFI1fu5YB1G8b2jyCXzmB5chFJXgnahoaM944wdEt0dZo59BLDp8LcCjKnZ81NHZ18RQ5ENWffzIGnvLzSrcNjZlCZfvY7X/OO6Dng3jekBaX9Ug/+Oo0sE4ha5Jb2p4NElPLremKIvC42b/T237j5F2P9XYjvGkPLSCvaNndxwMbQJEUPOPM8cvMlLByNIpJtxiaWJ3kpL66SMNw0OcNDwcu8vBCv+2qMni8pk1QGIjiTmk2Wh6/yzCiXVpElgXNLWa5/BUuH84gsn8SON1+CfKwVeV66W9sTXNAbbJZLVe/qoJkWDtrk1T/+ms3YM9KOgc4krt3Ziyee5yCNBFcYoxkMIZbUrAVDobY2kkgnwCpiJP1qhN6ZYUZX7xrSTQyBFjOo5DKswwFhdw96Nm/C4M4xLE3Nsv0FlLNsD9dRXF7A+IlFPPfNBxhCnUH3tt1I9vThkuu3ItnbiaWZJeSnp8y2k109HOB28CqSM/PZOjFLmRWGSks8CBVDZD37Ikn2ceDMEahOrKXHvvl1s4JwWOJJu2kXtsytY+Evs+VWW/jzDaEeuf06TERMqzcqLsGbt/zazb8gb2y8LL1eYrQfLXu3Ib59O10rvTkHm5PPnMLpOx7EzOMk0XwUwz0xdniUsS5jYq5EnlqHQ97aPIIho0zSAkmmxlbKXsyrueDS9BxmnyUJM1Po201POzbGmJneNMk4Nl9GbqWIMr28ltOK5MGLDCuu39WFD183ii/edxLZQhWv3z+I7zw5hTxPgtaeLhPCaPAmL6k4PKHpOhJHg7xKtAv5k3Poal9gaDKM+VMLxntqRiPR3o6+bWPoGenBwvg8ls/M0M5YvrMP6WwTZk4vkbApFNJzyJZbOWjN4+iXbkNL/07G03GMXLEdnbu28grYik6GK4snJnj1acbotVcagutOqG4UaVurpTwPiR4LiHKw2cHxgMYGVSw/8a1vancD4JJNaVeEenkLf14IqxNUtyYaJbc/HSSWrGH2IDmH2JItv/aHH2NEwRBEnlg3IlSDvpYdmdq/B9Ede5AaJkHiDAuyGcw+fRzH7zqCyjS9ThFIJeLoGIiZGRHNcJknAXVYKApRoiZAp0enxxaxNbirLC4gd7zCzjyBoe1riF++hyELPX6e2yCJy4yfvYEg18OFFVKUGDoMdCTwm2/YgjuemcHgQBe2D3fiS/efxMFTS+b2vUIT3RzxZjI4QO1s5zo5UFtcRrQtyR1nfJ2ZxsDWdswu6CRjPM9yPSDVNjKC7k39Zh59eXqBcT1DnGSc4QXL2WbF8QqlY+2diMV41q6xndklxIZG8Owtj+HEnUexyhOyZ2QUQ5dtR/fWHoYbPchnyigvczwzeQZtmzYhoelCE58XzAlYySybK4fuUmaP3X+L9ngdZu8drB/V80SwWnBtQXbBlllbWL0NYSPkDhM/YYNsQXIesSWX/NbNH40rxV0i/9DCeFYrVMhh7iTSkNo2iPbL96KDnZboioOxCtKTy5h49CSm73oMuecX0TfcRknysk9ycV0KQXSiiNAiatXMtHDNullxcgWLD51CsnocPdddhlU9W0GCRdmOCj2wPK9CDIUSWpnmibW+LV2MWxma/OVdp/F8oRlPTORwYr6Iak4PN3FwSNGAssy8nVlRDFxeWUZzz1YwNEZL9nmU2waR6u1Ce1+veeBJT+nFOzsZQxewspjlIHGR2yyYWRjdLCosew9HxVpTZg67vMxyxtctA/0Ma3gV4Eh6tTBNbz+JqeeWSeRlDkw5aO4fwfYrRjC4bzOK5VV0cfyiq6T2Scu1j4wxHEmZZ0xiI1ux8sQtt5pG14Z2zBWhUW3h5uvVbRiWoC5s3tW1xCWsFWs/h7g+G2lrxKZj0m86sXprgl4vwwFfLEIvylJ54XyZgy/G0fLq7BduwRsEakPysItfvx+Vp5/F/PHnTRiB5lZ07d2B3W+6Ah07t2O1qx0FEnZpgQO99buSIl/pzDwWDswgf+gRbHndLiSvvdbE08mk9yxGfrlEkvESLjdJcov0Fc2erDJWZQPKpSI6+jo5LiDR2dD8UhpphhDes9SaWeHgUCeRmqwrEAOnxMAm7tMgrriMJ87SLI7PVDjQI6FaEtwXhgjcv47RITr1OYYdOeOlzSOvmophXys2VvjABpk26m6kntXWVUIDRG7YhDBNiRSqTa0s68TqwjhW44Pooidv6+vG7qv6UGqJoamcwfP33ov0TIahkuJuXal4dejbjtP/6cbf5ka442eFB/acfJhNwl4L1Oo9pV3tpkXmMO0XwU1bmLyI5R3578HmXR0mlsyuuPawOhJL8nNk86/e/GHdX4iREJqh0AroyMzUHsNfcRp0piSZtwCv9ozFm5E+MYXi0aNIrc0hHm9CUzyK7Pg4jn/ncUw9No4metS2RDuGtqTQ0hox04Gp+Boyx7KYv+9x9O9qQedrrmPLYojHuBESVx47n1GsLS/M2JleWiT3XmpQnnE0t2PuUJJkVTZmZWrOEFrtNs9dc2CY7Oyg52fsnsmamzeV+A4kV+cx2pbB48/MmnBHIYhCoMVTU/Ti3UjwZClmcsjMzJspvvahAS7PcKHgPWwlsmsjuruY6OIAnDG6XkDQ9jT1qWdG1ko5HqxljlMiSHZ3YDXWwpCuE1MPP4TJo5M4dd9z6B4YRHPndoy9bC+2XMEQZvdmJHfuwOyjh5F58qu3cTcseQxh1nUtCSOiK4LVQlA6TFvoENeE+OGvZPOuDhIRtJ7dEtkv2q7VVowX3/wrN3/IDCiZMZdMQmRP0a9rhfLocS6paT957jUyozTNS++xZWQefRitfS3ofs970POut6H1sn0kegSl2XHMPTfLAeMUZp9YQrTYjO3dMWSPr+DorYfQ1jyDkbdfhzUO1hQnN/PyIG+bZ8xaJLkVL4u8xtuvpxUn6UTTIKzMgWWFXi83v8yYuGTmmLUHWpfCkURHO0ocwGlmIjW6E4uHJrH/0jWkixGcPjKJwsIyrxCaxpvFwK4tZsd00ojIuaUMUj28MvR0m9vwmnWJxHkwdDJxW006EGzImuanGaPoJozx8Izh9Py2Qi/dNdV0YHHyOAoz9ODFFbRyjJCPdHDQvIzDn/9HTD05jWT7CGIdrXj6tkk0Zeew8vRXv2M6QDsTLH4i+/OCm3fFwqZduz9tYdOiQl2oF/wVbd7VfhExg+xWVG7raBs2L7F5V9vwpHnzp2/+kDy0wluFqSK2SCzIYyuZYE15u0KFHae49vgyFu94CqWpoxj4+feh5RXXmmckkoM96LhyPzqv2E/P16VxKfLTZzDz9PM4emAKZw5NI16Zwej2FIZewVg7mUQhq0GkBox61Uyvk4mg3uBTZ5uex/Bib7WBKzQNZWhAolU4GDR3BrmMPLzKW/v7zAlQWFpGcmCYcXw3Vk/dz/IVZKIc5LUzbmacnVtcMTd4StkCSdbKoQAHngxJOkcGzXSi9nfp5AR69+xEkp461deD4sqKme1QYxRiKS7XFGJELyYoBGIb9XaPPHs5mzWPz5pb8ZUC4/Y5NFcW0bxW5BVhkbEF43R6+zOHZ7B87BR2743j9N3/dIdZuQdpVyyRrfbbBdfuF8GvhbA6G4YIJQK6sHlXuyJC+m1BonpWLJHdtCGzXz71xzf//OXtAMNQ5MkrrUhQ3C1Prg5TR5ervPiSVOXTS5i8/TAqZ06h5/q9GHnXa/VYtblBo5hY5NPMRGLzJqS2DyO1eQAJvWCwlkZXaxYjI1F0dKewNJ9E92AXBrckeUI1mWm/sl6/Ygigs8w8vyFisxGaKmuWt2Q71B4FySK21w0aC3jbldKJsMZ16GoQ69xiXgl7yTXdWG7qxNIZDuL6utAz0o+lab1aluSAk0RfSKOwkufgsRkJkl/vW6bPTEO332OtLeb9yuy0bsS0mJkO3ZDRLIqIrauJ5rHV3mZ6eT0Z2EKvrxtDehbcnJiEnn9Zq8iW5glCz94WR28PPf3C09i5M449V+7AY//wV3eyqtlDs9C5Okj8RHfFXyYEpf02V4fB0uQciFD+Apt3tRWR0p8PE3+5tuXXfole+hs3/9zjy0Ca4YeuuBzzGJKYEIXaeHMRnbp0ZhELD81h+fAsBq8YwfYPvRbRGMONvEesuJ4t0TJcSDPga5FmRBn/JrcMMa7czBCmA+0dLejp7cD8VBGPfek4Zh85g00jKQxvaUeis4XhQZM3x81BqgaTIjLpS7su+cySSLrVbm6va6OEvGaMpNLdSHlUDQBTm3cwnUBi+RCS/Z2YnMwj1ZpAG7c98exJ9I30Yf9rL0fHQA9XU0VmXs+irHJAmWVoQi9Pzx7VTR+Sdvn0BL10xTwcpRcaYnoSMJcxYYmIrnbo3UnNrCg+V6wvz622aqxgXnNTD/CP127u1yq9eTaPgW5gbNdmLE/N4PBtX7rLO+oGrg4SS14/iV2xZYK/zBUhTFuIXzUhQvkr2byrg8Qcnhqicle0Lb92xYQmPb9888/JY8tTm6k6Qk8Giuh6vluzJbqVUpxZxsLD00g/cQYtLXn0v3UfWofpobhgJs84l2szsxQ8JN2pCHb3RdDGgWK2sMpwdY2hQBRN9Gi59j4slUkEuvvS4gSWnr0XE09OYfowB4JsUhcHYoM7OxkaNDM+ZZhCsmq9GmzKiysOF2nUbaa9OpG47pbONnJHJGLoFOfgcG0UqdUFDPeXMF9qY3y+hA6SfO7UDMORZlx2w6XmbufC6VnMT3IQ2NFm7mDq5spYfwqvefk2pFBieLOEIq8oa7rhkkyYu4t6xFVPHDYnuBM8Iex2zQyPLnOE2mauKNQKg3RcIpqLX62wbhTNbW2I9u9ALDOBZW4jz6vD+EPfuYeLilSWWDbtF5fYtcjtilDPLlgt2LS3U+FQeZNI5a9o8672i8hpdZjYcm0jTFuxMXd07Jdv/qDGaxxPmUry0tIt7Dc5GEYbWOMALv/8Mqa/fgDNpTRGfvYyRPbsQLFQRaG0xpNA8wVarsnE5zu7I4zP19DX0oSZ7CrKZW+u2wwSebhK0QQqrSTTUDdaNg2hrTNuZh0mOQA98+CzWDq4iNZkO3ZeO4TeLd0kIwepJFgxW6RX1qmmUIUb5LGX124meXT5N89M89Lf1LoJ6YMnsX00j7WuQYwf9l5oyHOwSIaZZ2iGRjgm4MCvkCub2aHCwiI9fcmEFrH2duy6ajfe88Y9uOkNl6G3vx3PHp3m9vXUIcORYp7b4j7rIRjTCkEHShmRnXaRWleuFoYyNOsZEhFeNvOYbv8YirPzaClP83xYY0hWxNQT94jcgllTHbHElgSV1xMLv80tqwVv5x2IUH6jzbtaIo7ZdCOi+la0Hb8OlNFP3fwBhYUaSEoUjsSaRUaFIk3GM2fZsXN3HEbm0dvRe3kPht79Oh4ClpHAOhJaXqQVgTd1eB5bDZrJrGFmmaRjWv2t+npsVhsxt595SU8ODqB5aAjx3ja0drANmQVkTh/D5IMP4NjtRxg+DOK6N+zgALUNLd0tyGVJxrR3V9GbmWhGnLGzGqJwpLmDV4czJSSyB9ExmML4tDelqHLzDRN6XiYwN5XGwuQi5sZnzRs+CjF0N1MhT55n9InxJTy3WEV+YQmnTs6gt7sVHYyT2zh+yCxnUeQVxcb/OqkMqbkOnWz6NopeABY8QnteXSe3idmTPJk7R1E+8jg66Qj03Ins00/ddy8X4dE0h9WK8tZm035x61+oCH69IYhQ6ncXNu9q8UG6ETHccdLaRpC26XNk9FN/8AERz91NE28TJQ4iS7MrmLvvFOa+/W307duMrZ+4kQO1DpJ+lfF5BAyTzW1phR6phLyTQpomZIrA+AJXxPUpnPCeFCSpeQIohlZ4IUKY6TueGaskXTneigjDg8jyBJJNSyitTCKXJ1m2XIblOQ7e0jPYtCWOgT2bUFqNoriiefAqySvi6HLPnl7rxtryArbtiHAQ2Y3sUu5suGT2TTE52yOylbmcpvf03EezLl164YLE7BrqMTeKxg+ewt13PYODR6Zw6tS8ubq1d7Zi+45BjNHzr6zkUNLJytXLIxtNkmo2xxDdbFf7TOGVyWiegNFNW5A7MYGO5gWk2hPmRBdHZ55+4D6vlYHEdW1+sXVcqVXmFyFMNwwRint8Dmze1a6IlH6bFbfMElii7fi1P21k86dufr/I5e6JxjyVVXoyDqrST85g9pt3YC19HNt+6T2I7txhXLw2ONrZhJ6WCEnehJUiFzLLwaTnV1ZRKtGrsaK+OKVPOZjBFIV9T6+nV8j0KQddkhm6mOexdcuewnRvdQbx1mbs2b8Vl21ux3SmCY/eM4vZBx5BefokSR7F1pfuYKzdTmJF0dbDwWj/Jsw9MoFNmwpI9PVgeponhEIhttbsobbvXWLMFKIGg/K6Insp433iQQ9bKWxITy+a18nAMCeqkILLLywXsZCtYqXEsUSxit07B7Br7yhJXkRe30hhHTMrwvWJ2B5paeWJZ57xVnlrCmupQWD6FHp6eFwKDHE4EFW7pp++/35T6VyxJK0lQcv4bWEi+NOubhgilHjhwuZdbUVkdPOuuGU2bckbpG3aiom7N//zP3i/+lyQh/O6kUKCrRwkmW65B5XxIxh+x8vR96bXkiza0Kp5fjtFUovYCww/lrPe8yNFElXeTJ5Zz4Po1rvIbAaCPOQir0gWWw9dRPwyiVGhF9XTgmuFFXrUOBLpcVw7kMLHjj2I6277InYcuheRpQksNreS6K048s0D5tNu/UNx9HUX0Ld9FBOPzqI6fQxb97ZjMpM0D0wJ9iCJQMaZcn/1Jr3OPHl+hTZRDg6N12WZwhPNcugjOsp7A0OGa5rqY5xtTuClFZyZzmCe+x1LJnmV0z57VyETmmj2RtsiqavlgrbOPI/byDbkJ+bREZkxr9tpu2a8wKvg1BP3itwipivqnSBxy9361uav67dJhKC8qxuGCGZx9pj7tE3XQlAdd9kgHSh6OIrH3IhIZ8IGSu7UItIPH0L63i+i67JB9L/73Rw8NpkHgHT57kw2mYHkUo5xdVo3WkhmSgf5ceNQM7oYouitdp1FxhuzzGiSIMaOFLVF+ArJpXcj1Rh9lak6fxrpp54xJ86HD96P/Y89gJZDh3HpA3fhlx/9Av7wyb/BL53+Oval8sinV/HkvUu49c/vwYE7V7A8PY/+ziXzskP7lgFEGWJ4Vw0v3jVhgfZVIYOeHmTeMF3Q4E+zH8wbQurbgCoXQ9nPitWbkwlzE0dXI037RZkv8aTMaLrJnMH8z/2U1ifd9HCV+dwD16H4PKJPqjV3IRkpcSzRvU5sb7pwvRnWCbli+qmGCEF2K4KbDkO98rpQY/1wG3Ah8Dfcvz5bHiimLyjKSK+RuHndXn96HHPf+BukBlow8P53AeyYNbosswOsJ299enEVp+ZITnPF1cLAx7ZFMcI4PKOQhHl58wpPCMXoZkqQVfX4q+5IGuLx8i5CKG6uLk9j6annEC3P4R0Mg3ZPjyNPfqmN5WaSi/zZtjiNdx5/EH96+lZ89rl/xFvzT2E0soLR9ixe9YZhXP7yXUC2hJZqGvvesgObr9mBzk19dF1RE/YIIqW8q/baTONFo8Z7G2LKm5Ns+vKUCSVIcJ0MIrcIq3nsih7Oao4agps6CnM0wGQ93XjSgFXPu5gBJA+KtrFG76EZksKZOfR08VjkMgy7WtmECIZ37UDP8JCaFkRm2YLsrghu2kWQzY9G6tSF4cYFYiMNt3ZpV/xoUocar0uiyVGVVvLIHlvC/C1fIUNPYdNHPoL49l3eQIz1FEfnyDjNKOiupPKyF0niV/U1YUdrEz4/QcKzj0skrqYLRSoTnkiX5am9JwXzGQ7miiS5yrJLyJ88gcJSBdcmZ/D2U8+CdOE5Q8IpXGDcu0ZdaaLwBIwzbLp84nn8/D2fwx/kHsInJ76Gt8Rm8NJr9qJ36zCe+Px9eO7z/4RU5QT2v3oEN7z3Smy7arv5Iu3aOlk1e6K5ahFVT/iZQ8TN6da+tqtNmxeTSVY9BiCsmq9LkbBsj7lBw+U0523uppLkZjl5YuPJPWLL+Te3tmG1qQPR/CxaohzA8oQyTzByn1pSLUj1dGv1lsiNEDpIhCCbRVBZUJ0Lgq7S/pUGab/YHXV32t15f7lE23Lz1naOjP2zP3gvtelIDYRyJxYwd8t3sXLgy9j0zrej/70/Z0IKRW3ytOpYac1+mEdZV+npaNtMb/3JnTH89YkKDi7xMs4zRcQ204XGY2sDXFZEpheXVxPRtd4qvWSZsfLiY8fRk0rjX2UPYldmiScPTyi2WsPXVXlHEUc3REgIxcpVeVuStLNUQvuRI0jcfRdaHnwA6TPjjLmzmBivYOK5FRSyQNdgFzbvaEM/QyzEE/TMZXNimf2m9zUnOdskouqRVkNOtlnkk+gVN+9xAC7AI21u2Jg82yFyU8uu2/lm6lGeQl6fV4I15hPbL+WxHUdn5Aza2nhCkdy629m3ZYwLRdDd04knv/b3D5mNapc9cdONSK36KvOLUC/fMESwiwER2Q/Z/HY3H7QMO8wToXBmGelHj2LpDsbZ+/Zg8IMfpZejRzOxsuehDRu030yL4CZmJmH3tkfQSt71J4AhfYmVXlsDSuN51+vr5LHrMOujmO9kZ6aROXgCzWsFfLD8PK5WOFIgQSzptDwJIG8pEpnYWUeSRFJIoaioQnvT/CKSjz2GV972FfzOsW/hF6pP4OWJJbTF2zBV6sU3/u4EHv2b76B9dRJ7X9GFPa/dgeF9Y4jQc2q2Rm+0lwsFsz0dLDN/rZCCJPZOTv5Vm9huvTKmt3j0xrvapX3Ut0r0TUNzB9W4a7aX9Zs7OnhyRBErzKKVYxXNa+cX5pHgVWR4xza09/XgzInTXIfZbCMiWC347W6ZYG1BZRcN8pZ25bV0PdHRdNM2L61tWJublz5Phn/h998j+lWWsuZLrtOf/1+INWUw9qu/bsIRsMMMQUVKnQjG1fE/84qpldeGJzmwPLayipd0NKGb58OTMx4xbVCvtDfPzZUwbQiqUGiF4cihh7BybBZXdizidyefQpKerkJSrHIU5m1adKMm2URuo7nVSHub0fLk5uPwJLvekF9l2MGhG3Zk57E/P4FLcsfRmZ7AUnMKM8sJnHh0AtNPP4dmkq1rsBmbr93BsUUPsksFlPQheW5b+6TwRV+eNXG1iC6rGRnq0LFN2jQHmB1j9L5qIMs1j23aaNbB/FoFibGdKEwtY6i/SnKzmuJ6hTdc5/Rzz5tDqycOTz34nYdZKldjRZcPN+/a/GXmEAWItUtb8eetCP58w9BR0XETaul6sn6kA7VE27FpN28I7cquX/+j96SiEZTTJYz/1d+idPxhjH70w2h71evMDQ6PmKy5Du+uHP+LmOwVM+9Bo2LsE8tVPDxXwXOLHByyjuawFcJIDJlFahWoN+n95PmqMwexcOc96Ghrwr9afgaXccBY4jrN0af3E7F1UhiCk2wmTXukrc1cGfRNEhG7ZesW7Psv/xc69+9D+uBBlLN5rCqWphdtm5rAwJEncNnx+zFWPm3eD82gC2cmm3DmCQ6cH30YqfgKdt6wA127RhFJtJkPAem5cR1V7y4jTyh6cDvwlGPWfiQ6O9E60EfvHTWPxRYWF7mPJK45blVEO9qxluxHbOkM+ntXGRHpWyVF4/H1coXidj1XwgsHpp+4W+QOIq/f5tfqFWk3Le23u+K3CW7e2hqGCKXDItTS9UREDdNWtC1//jzZ8+ZffE/H0hxOfPUWzN71DfRdcxX6PvQL7BtNX3H/5J6kREj+lyfWhuyhUVqEN3E1RTE2AwczTWim/hiyeOtRHS8UMR2vu4qZGSzf9XWUchW8LzKBn5s5xmVFbHo8xapahiwSqeUNm9pa0f3Ot6H/Q+9H95tej1hvD+PYE6hkMtj2u7+Jobe8EdGeHkx+7ZvmWeqmZMK0WwNQnRwxhkBDS9PYO/EEdpVOo7s5h1IsiUX04/Sjp3Diuw9gbek0hna3Yvjq3ejdtYWDXyC3aGdOxCXtNxtG6LnvTsbMemJQg0M9n6K2qNTMxtArJDbTa5+cwWBf2UwBaoYlvzhvZld0cujN+NIylxveh9kDX3E9t1YjXY/YVmx9f9q1hYngzwtuui5EKMONOjpIRFB/Oki7ou25aVfMTZzZp9I3HeUAcv7xh5GIrmLsnW9B4rIrjecSjLddJ6fCEGMTOSmeR6Y2/c7jR5u+OCVia/qvwrhbN2t0h099rZNAL/6qWyoMR4pH7sHSU8ewp6sJf7BwFF0kcIXlZgBpSL3uuWlvHhrE2J/+MYY+/Sm0vWQ/Unv3oPu1P4OIeb2rhK3/4tdM/H343/4p5ngliCR5/ddMhp354NEx62ND1I7OzDK2zZ/EJZkTGCtMmBeh01GeGEdmcPKBZ7Fy6BmGZ2lsuXY7Nr/iUrYriVI6j6peO9MzLPEYEoyl4yk9Bps1dzPltdULupKx9Whm2LTaxABp/Bn0dq0hnoybO6PF9DLbVUA0wTZWy6hEU8gnhrD40Jce4eG1ZHTJG0Zsq9Uz0m5aOkzccsEt89sahkglEgq1dJhYorp5v/aLtmn1OcSWjrdtumktt4SWFC+r7S2I8fK6+RVXItnFQVapSmFHnfXi/G/IziWlJWdDDtpUQJvqarpPC0Rjupyv0TuX0NISQ09PEqlUM3ITRzFzy7fRkozhs6UTeFl2AUV5aLOUPDfTFBOO8FI+8r//EXre/laUpqZx8n/7U5z83/8DKukVDL73RnTdcJ35yOXsd+7E0f/zz7hnWla/XsDBoRpGkuuLUiZW9nYDVRGduoVhwQC3fenSCezJPI+OJK88zQnMZ2KYPJ7B+J0HsPL8IYzu7cLmV+5F2+YR80JCMSfPq6nTtJn71ruVenmBrTUnj27OJMa2I3PoCLqSaaT0OQgep+LKsiG4Xl3T7X+9YFzp32Nu36ef+IYlt5+8QTa3TKLdCkq7Nis2L7h2K4Jf14UIJRIKtbREhLTpMLF1LJHDRNu1+iyxpbf85v91k14OjmQWEGfsnZ2axYye2V6LY2DrIDqHksjn6YXX57MlltiKt82z1uteW53qhSKetzWzDaxnYnPW6+7V03v05GsFzN5xG5Yn5vCOlmX8EkMBb6qP22CjVs1zz0qTaLx8d77rbRj8tU9hlTHw8c/8a8z83RdQmp0ncQ6j721vRuv2bSgtLuPQv/43yD5/HKkd29D5kst5ZJpQYqjQFI0zXOIAVfG62iWi86jpzqWuEKuMo4XWUp6D0BnsKc1gJJJBMraGlWQf5udWceI7D2LmkUdI0gwGLx3G2Mv3IdnThZXZDKq5gon7zSDSnOCraO7q4gkeQzQ9icFBap5sCl20fVOPx8Z8MzDVhVzrGAqTJ5E9evejbEYQiYNsrnbFHMIAkd2KP++K4KYFNx2KRsktIkrXEreO0lYskf0iuxVL8OZtf/hXN7Vf9VIkdlyKVQ7wkF/B0rHDmHjwCcwceBarc7zk7+kzj5xWuJoSia6HoNRZ5uf2RF56b2aNGHKL/LQp3tZdTd2d7Opm/MuuML+P8+j9mHn8DLZ3reJfzzyFgXIRZQ0WWaa3d4znFul0wqRaMPjbv47Uzh1YuOVWTPzZn3sftaTHbd17CYZ+7r3mxsz4X38O4///v8fWT/4i9jF8GX3vuzFG6b/+OpQZMmROnfLifa5XLw/oYaVEdzdaGO6Y2QsRnduVxNcqGC5lsCM3hUty44zN8ygkWpFeqWL84AymHn4aS888jNbOCva++Wp682G2h2TNFVHMlxBLJZDcsp1kPYnhgVW0p2JItms6sMht0SUYWZ+FGb0UpdUY1gpZhkLfFblFvCDy+m1uWSNiCSvx560I/ryFP38eRCiRUail64nI6k+HETnIdlY2/fxnb1JHR/sHkXrpKxDbsY+XyxbQJaEwdQRzzzyGE7fxmKc5GBttRc/mbsRbmlHgIFCkFbG1IsWYaoQ8up55jvEqUOKlVmRXHC57s7zz4jhOfv0epDra8OvpJ3D9wiT0YQaP1Fx+va7x2/SAkZ5u9H3sQ4j192Hmb/4W6Qc55iJBQe+79bO/jc6XXoWVo8/h8O//G+MJW+m1k2OjmH/gQeRPn0HvK67F5ve8y5B55r4HvJOPpNr/L34dL/uTP8TYW9+ECYYz+bl5Q3rzQrLCI3pzPW/TWilglN58X3ESm0jylkQUeSQxtxjBmfsewum7DvBkyDI234qRK/ZgyxW70XbFZVg6Monm+XEMDfEkSsRRYoyv/VFIoqcYRfBoVx+KfbtQmJ1BnPH54qNfvxie24oOp5u2+aC0FcGft/Dnz4PHAw+1dD0RWcO0X7RNq/0S3fThf3mjiCkvy6MPdHQhyQElkp1YO3UMHNvTw+Qwe/AwTt/7NEqnJ9DGgdTmSwfRxEFYPksCk+QmLOEKNT2nr7im2qKIxxhbZxibsmyVYU1xaQ7Tt38b+UwTXh85iU8cY1/ykJmjTMKK2CZ0kFFp2nUVaH/Nq5DcttXEziuPPGamAUd/41cw+P73GMIc+5P/gIV77kestxeZEycxRQ8//o9fwfg/fZWEjWDghuuR2jyGM9+8FQOvfAUu/ZVPYuu734FEbw+e/a9/iVPf/BbJr4eYGDLwiqBPNJgBM5thiK7XwpgfKOWwsziPbZUF9OsD9s0xZJNDmH5uGeOPT6J05jSaimVMPHIMswcewQAvCp080cu5jHlWxewT16/pRL1sXR3ahUyOg2h9waqQR/rZ2y/Ec1st8rnait8uHSaCP2/hz58HEUocEGrpeiKyhukg0XatPifmHvnw792oONh4NIUSHAiK7PrAe3VyFm3IItnCgWYyyktnBvMcIE3e+wDO3HkIHYkUtl7Wi2RvB5eoIpv2nskWueWtM8v6+hM3wj+amisePYClZ89gc2cJv/f8PdjEEEg/J2IGjySpPLI3s0G9btcdv/LsLFJXX4nWKy7HwAffh953vhVdr7zeDMrm6XVPMFTZ8qufwr7/8CfY/qufxPA7GaP/zA1o27sbXZfvQxtj8syJEzjxt1/A/s/+Jkbf/AY06Rb8ygpOf+vbyI6f4ZhCsypsguJvttl8MoJtUtxPN+uRnZrNQlu1hE3FZeytLGHr2hISHS2odg5jehaYeOp55Kfn0Nm9is54wVytzDMkvHJYYpuzJtWBQvcOhkxL3tOFHGhmDt3xGPskiLxBtiDtFxHSn5YOEiHIZuHPnweRSiQUaul6IqKG6TDRtq2cJfjABz57oxY1l0ySW723ygFSNZ3HyjNHSOAiOq69DvFrXo3Yzn2I68Gj+TMozDyH8fvvx/g9R9DCS3fP8CAGdvYgluCmeKjTCwWGl2wSSVFeyaMttoLJr34Nsc4efHL5Cbxh5qQXjlBWWc32gGJS470r9KIiPMmQP34S6fsfQP7oMaQPPITqchodJLp+Su/I7/xLdF33cuz5w39piDnOwebyk0+jme0cuOE6dF91BbexhqP//a8wdcfdiDPMGXzVK7mxqvmR1eFXXoeT9OhpDkR1s0YDT/OoqjkUJLXYbNbAlmp31M71NuoAdpYL2JmewFjhFFbaORYg0dvaV9HTHUMbY2+9+GBeqSO5zW18XRU4qIwz/JtfKiM/wcG0JtNpu4CY2y2vJ6bp69qKC9ceVl4TOh46WkItXU9E1jAdJpbY58jgB37vRvMMCA+TVqBbjfpVseWHjiD37GPovfoyRF7zdlQHNrPyJsS3XYIESR6Np9CcX6TnGceZh57A9ENPojiewfC2EfRtbzff8Nab86WsblwUUXr2CSyfnMIrm6fxGzNH0FzkCUS2mPlnXTk4iNOJoCtIfMd2DN38WbS/7tUoHj+ByvwCijOzSD/wEFYeewI52oTF+w9g5stfx+gnPobOfZdi+aln8PgvfRrzBx7GwsOPYoDLtw4PMf0YDv3n/y/iDEP2/c5voJWDyMm778Ujf/DHmOI6cxNncNVnfgtX/u5vYueN70BqoB/ZCY4FePIYRq+LvLdOPnN10T9mNbeukzOeyyJRWEJ561akOlNoT8Z5jOhDtAjDKTkPnXwmJGGYs5bqQu+1VyA7OYdiOsOTBcge+W4jnjso3YiInFb8+TBx4c+fBxGKh8Kglq4nImuYDpPziC0ZeP9nGJawgmpwlysrWR7kaSzc9g10jLSj/WffiUq8HauFovnYjTo50tFJL34J4nteikRrB+LNZZTmT2N5fByn7juC+WeXMTTcjpEtXdixpRVLD92D47fcjcGOCD478yR2FXIosrVNLUkvrtUgTtOA9JQgWYb+3R+hvLDI1pEMnR2IjY6g9crLDanMr/6upBljP4DlBx8yHl53KnsYl+uHUPUUXry/H9t+4cPoe9X10Md7Dv6H/4yFx5/Aro9/FGNvf6v5psgT/+7fm4Hk/NMHseP9N+LSf/YL5rsk+lDPtre9BbtvereZXZl98injzeXVDda1edpvPVzRP32Lu4Nx8+yO3d6vmunXjlmu6U09f6IXE3TTRw9m6TnuM0dmkOruxa63vQEdY/3mB6em7vqCyC3iuQSWtmmX0H4t8tm6QaJyK/58mLjw58+DCLV+lGrqeiIq+rWV8wi8Lrbs7DSgZOA9v3ujuWvITtOzHsWpDGa/9nXEKvMYfPsb0TS6y8Tfmr+V99FMhl7qlejt9cT2PUjuuAyJIXp1xtrRyiIy0+N4/rtPYfzAUSyOL2OGHZmdPIT9kQX8cmEBZcW3jHkVkhiCNGndFHm1RBId7+aVYm6eh3MNOQ5k+z7yQfOx+r733Ujv/aCZ7zbhiy7nJFmG4UqBnlYk73/1Dei55ip0MmzRB4MmvvFtHPmL/4a2Xdux//d/1xDr5Fe+jsN/+dfce66jVMbCswcx/8yzeO6LX8LB//k55Bg8j77mBowyfJnn9ucPHTaPqHohCsWGK+vdLQ/eznj6RLmI8W17EG9h6LZOer3O5p00KW85PU9SLqGQy+PwfScwd3AJHX1bMHrt1Tj4v/4kjNzSVty8W6eeWMJK/PkwceHPnwcRSkdIqKXriYjq1/XkLKFdGXjfZ27UJIkOenmxiIVbvoXcM3dh8DXXIfGK1zL+5LGTe9W+SXmu1qxQz5mwu8wXTqMDY4hv3YPEyBa0xDhwyo8jfewR08mjV1yKyPIxbB/px7WTJzDYzNhUg0ydLIakPFlIRL0fpvnm/MFDaGLMvEhi9rzr7Vi69TsmPNGAsspL+Nhv/LK59Z47cgylxSXzPPUS4+zZ276L05/7e0x9+3Z0vWQ/YoyvD/4f/xHLTz+LPZ/+5xi+4XqeZFN49F/9EXJnJtG2eRTb3/tubKU31zRgaWkZ2alp5DiA3f6On+VVKYXpx5/E1IOPmAejzPMiOhLmRPfIq6Mvr95GYn+BttQlL+GAOuo9183903dLojyRzd3I5SXG6wnM5xLIrSYA7rN+f2jm1ApmDk9j5enP1yO3m3bz0vVkvRON+PNh4sKfPw8ilMgo1NL1xHDLp+vJecSWDJLcImw1V2Q8+wzmv/0P6Njcgd73fpSBZKv5/p/pxPUOldbteJl0aTaDRpGUAyI9bxHr7mHMvBfxwTEk2pLA0ilg/DF0p+IMMdpw79FnzbMno+zwbhFKMb5IY4jDbTAUKM/OI8dwQM+MyMul77kfm0johdu+g/7334ST//4/oUSSxhk7973xdWjbtxcVkl5xub7UKsKL4MvPHibpGVbQtu8PPosWhi0rPElm6f01wHvZv/932P3hD6Lzkt3o2rMbu957Iy5hftvb34IET4z83AIe/f/8uflOoHkxUy3UcTDHhCCpK0z0s+33MeY+2DuMrtGtJLf3nLk8tbpH9ZUu01HMxEaxuJDn2IKDyq4OpDYNIhKPcDxZRPaZL//Uc1O8o3aurifnEVvSd9Pv3LhWLKE0tYSZz/8XRNfmMfzhTyGyaSdJrFjYu3WuXWM3eYeFWia9CW52maRXI8zPXGtkxGWau7q5jj1A71Yk27qQLGfQVFzB4TMn8a2ZSRwgcbNs1m6SoDem2+MllEl6zWs30cuB3k83VLJPP8PWR5B7jqHHqVPmacBqhkQ+M21eAuh/65vM8xsDP/smlBjKmNvtJK688DJDDT22KyLp2ZOuq65E66ZhxsQdZqpv98c/bE6GR/+3P8XT//d/w9F/+Efk6bVHX/Nq8xWro1/4Eg7zSqD62mGdwCJpk/ZW/5nW/HeUV71/4EnYvHk32hhbm7uPPC76rJsJ5Xhs9OHMXKIP81l69JUlM6+u5SM8ZpFVPUS1hvQTX2uE3EFl0vVEzbDiz4eJC3/+PIhQ4oFQS9cTkdWv68l5xJb0vuO3bqyuFDHz5S+h+PyDGHzzW9H6yreZ732Y/WEvaQOaJjQb15p0aJRmsUTQV1V1eZZ3Vz19P1vPhcQ6urHavxkrnduQr3qX63IxhzO5FRzIZnALB2EZ1t/O2HSAy9PnoUTPVyGxNT2mQaVuwxcZRlTSaeSOHUfLzu0ozcyZW+/H/+zPMcvwZZhet0BvvvmjP8dGcVBJQqot8to6QafvvhcLjz7GEKiCcYZe2pHRt7zRvBJ27O//ETMPPYwK4+Cd73k3+vZfxvBkCnd/5vdhvvNNmAGv2TMvrYFihevtZ/7ufAZPt/ZgdM9+JHj14sp5xL0ZEg2ARWR9vWu+eRArp8aN0/CosmZeOtbz31Uej8zh7wSR24qb99eRrifaohV/Pkxc+PPnQYTyjlBtXU9EMb+uJ+cRW9L95t+8MX3gXizd9nfovnwfet/zcdamV5Hr4f5o5fJ8nl41BFbHmk+iySspVCH0++x2Xlu2Yr5o0oo2NGirchzbNLQda2OXAz1b2SB696ZVZFnnIXqye0jyBZElGsMWEj1BchcVsmi7Wq/mi+nNSyTd8gMPc1BZQJ6EX77/QUS7uzHyoQ+gjaSfu+MuxLq6sPUXPoQWemkNenMTExi98R1Y5sBw4pZbscD4PM9Qo33rFnRfegkGX/EyDFx1BXb//Psx8ppXmV585r//Dzz/1W96A8n1ftVJouk8c2TYpCiPAS85+AeeMKmtl6B/eBOPEccb9Njy3nohQQNPffot39KP2WWeFOllsw79UoO+3V1lrG7ujDKfO3Z3LXK7tiBdT7wO9cSfDxMX/vx5EKHEE6GWriciq1/XE23baiuR9qs/cOPM3/4Z4vEchj7ya4hw5N5U1bPc3Bftjm7sCOxYu8vGO6+bZddl2rvDyWNGe7VUNb+/bl5gYLke5jcfjmRLTcf3bKbXa0Z3YtV4dj0Zl+Y2H80s424S4kl60xTJvCORRCs9rB5mKmu7imV5tjSR/HoeOnv0ebTs2oH+N7wWHS+9Esf/4r9j8cDD2PFbn8bBP/4/zFswfde/HB2X7sHOT3wMk7ffgbF3vQ0VeuPlo0cxc+BBzD7xpDn59FxKgt6+a8tmZDiovP9f3Qx9iljfKjG7uX4iGyIqzX3p4r7dT1Ie6RnG8M69PH15MrPNkag+8ON5bkPkpmYsto4hMzmHtbJ+iUEPTelTcDxGrCOtkyR/4j6X3C55/fkgXU/We8+IPx8mLvz58/DDQG6bNlKcjt64tngEgzd9FC1X6otSFZq5J/LI+m871QwiaRDZDdHXhdBdOBFX0I8/mV/v1fKsq9v5Js1mqoridr1Jrt+tGerpwHCKIUSqHegbw2rXMHLc/vO8RN+eXcEdxTzi9OSbeVkfFLEpeV5FNNNi2kaPKFJ3XvtSHOMgc+Ge+7DjX3waqW1bUZpfMNOCGljq2ZLTX/4q2rZupbcsGO+d7B9AkfH5wlPPYJykP816mgptGR7GwjMHceRv/56N5YmlpwV5BVH8r0Gi9kX7EJFmWz9Pe+vOl2CAXlvhhz4Zob2tapqSy+vJv2L7AGbTQHlh3vP8LNNJYo+fPIXyhZMP+MntEthNB+l6oo1Z8efDxIU/fx5+kOSWWFKfTa/mV2/svvpadL/jF3msmxXicoW6De0NJjVYNJoiopvfmVTHru+qZkzU2eavyMzlzHPctCl6Mctp8fWTQutNJKLoGGhFC/9ddskQcqlezHVfjurY1WjZsZ8eOmYGq/P05PdmlvAg49JFrnOUA8XtjGm17aJIzj3PHDmK+Vu/a2ZKWuh1+9/4Ohz78/+KltFNmP7OnebhqOTIJhylbdcv/zPM3ncAW99/Eza/8+1mRmTp2UO8mpCUyTgyE1M4+bVbMPvYE953Arl+bzfXd1YGQidXP/flHp580zsux8hLruGBLHvkN5cnnhQ6oZUmwZfaxpCbz+ogmHWY33tnmXl1zqzRW3P+xP0itypZ0RH0p4O0v16QaCes+PNh4sKfPw8vJrndsiCxxLZibKnhS24c+uhvAx1DaFpl+MCDbt6iYeeYz6HFeFnVfJdITnnVZe24ansKJ6aLYLRh5of1kx56YEqXazVAMN6a/00cLivJoHJ5Qp0QmaNzqC4skeRxHEnsQjHRi3hXL0otA2jb93LsfN3PAByk0R1iemkeTxWzuIsD0MMMfbbRQ27mWdjK9VboKcvyhmoDrwh6OjDDQefCQ49ghWFLfKDPhBbte3bTa+fNs9/RtjY88x//Ey79jV9B+ugxDF73MjQzXCouLSHHkCS/uOh9Oi2ZNCGLd1i1CzwG/BfVSUqvfXsyhZ7XvAM9/f3mA5h6jCHW2s5jEufx0IsLQKGlC4vVdu+Oq5aWxxbpdXx0gHhMzIWIRC+cOuA+W+KS1Z92daOyvkEj/nyYuPDnz8OLTW7pMDlLaEcio7/4xzfFdr+Mh6pinsGWx9HnEQRz0LlL8sbyQLvHUnjv9V0Y7IrjwOEMOlujGOmOIp2jR1cd1V0nuCE3xUyXKWzhyryXGtZQmCKJnjuBoe4lZEYuQ6aSNIPLDK/d8vZju/rRs2UEka1XoH3XPiyUOtDS2WVOtIl8BreS7M9yO3HGtdvpLQdJFg5fUSgzJCKB5TkVmyu+z2hem4TX4Zn67t3oZRijsEjt6brsMjPY3PPxj5nb7qOvfy1mzPPiPEwmfNDz6FVzA8aEE9ymjkyPvDbbMbX/ZejecQni3Keqyrj9eHuHmYqMJlrM5ykWk0PILLBNPL5eKMIdFE10nNgGc+eXNhOWnH7Q/zy3K7JZu6v96TDRVq3YvGsXbNq1Wfjz5+GHgdw2bWT4l//vm8wsiFis/+seV7MfIqVuPGj01NmVwNuv7UQiFsETz+cws1zGx98wgKt3tOLJ57NYzpa5jIITVtcqNLhUjhljUzjDzpaHm//WlxHLHEHPlS/B6Ww78gv6/RguxKYNb+1CR1cLioUyJk+lsZRjyDC4A4PX34DVwd2ItHabB5JOp2dxx/IiHmH8ygs+9ifi2MQ2V7m9kk4kDtq8DVPxBMiePI0SPbI8dceunUae//wXseXdb8epr33TPEilGzrH/vHL5nkUPU5rfnyKK2niSWWIyCtGguvLF3L4SjSBzuveiI6Uvq+9hrJ5zYyhEvdb+65PtKWLa5hb7UF1JWPibPPBfP3jyWiuATru6wdMJyNj7qB3KP0iu7+OtflFZTqwSltt00Ei+PMW/vx5eLHIbdP1xJL6bLr3nb9zkxZW0w0pjbdtQiwuT8VQgh0QSzTjdVd2oDUZwUphFQvpMq67pB1DvXE8TmI/eGhl/eTQZdcTrU/rMR5br5qVGIvzypB96nHknrodrVy2sudVKBc9jyhi6Gem9cNOmjOfHs9geTbHwWYUnf2dWG1OYbnchqXoECrdo2ge2Iw4T7SVShGPLC/gWyTXEndjR0sLQ5Yokty2Bp+6MaS2ieDyvuV0BrMPPoKpO+82Hly/dnz4f/w1rvjd38QZevYz37nLvMbG5nPfK4jqLXpzhHmil4ro5Al6C8l9bGg7uvsGkWSsXubVwgw6uR2RWqezfktnoW0zlieXzcBzzcxAcUWa0lRebaLH1wdAPXLzynPygSDP7U/bvKv9dVy7RLtjdikkbUXw5y38+fNwscgtEUH92oo/L7HEtmJsgzf97k3NJIliY/M8t0By6juAhqz02rs2p3DlrhSePFHApVsSaIlHkCbJFYl84c5Z81FMeXpW98ISLmMIzlaYl4UVs9NrrWZX6LW/gNY2hgSvfBMqHduMN/c6N4IoSaWf7FuczZsrhj7LILTSk5eKZSyfWWKPRFBK9KGUGkR1YAeig2NoaW0z7X9iYRq3k3jjbEMvrxCXUdpozzBcKPGyb07ciJ4b86byKtksJu+423jplsFBHP8ivfb6TR9zN1Jgu3hgeDxIdC5fJMG/wh1LbN+P3t4u870/87FMjj20w9p/PeuSa27BbKUNFXltfftC4YhOdtYyg+rWBK74+GvRc9lm5OZWeFXJMCw5EPb2u3SQTTpMgsrVwRI37Yrgz1v48+fBOwIeaulGRQS12oo/75dzCL7p/Z+5yYQMhtjyOVpcUF5vt/MvO/vEZBHtbRFsGkzgvidXsGU4ibseW8LxM0XE139H+yypzeLUTBtPrrdzkjEs3v51rE49g579+9F02et4+ddl36uvwZeZJxcBuU3Fuvq8sQagevO+mCmgkGHsqrrai1gLqvEu5GODKHRtwVrfJrRv2ozmtTKOLs3hgVwGj5ZL6KPH3s8YuIv7ot4mdU3oYh6C0oYIPb8y+8hj5nfg9TKBaQxhnjNf97JVbrSPxL11ZQmx1/4sXvqBn/cGoMtLJsY2BOc2zLcPuQ/zyUGk5/JYK+r3MrllHUdtT/E1T9zNP7MXo9ftwel7D2H3R16D7NQCFh/+lsjtJ690kM0ts/laop2y4s+7IrhpwU2HQt3yYsHfIBehDdXUnryeOlBTeIqz9ZNypuPXa84tlHHsdAGHjmXxN1+fRSLZjDO0PX4kY34O2/tqq7y8SNNkYmLdZjc9qvUzxMkfPYTcoQNoH+xF/IpXk7AsV33V0XakRCKSuZwvoZwreV6QRMkuZMxXn1TPO1nYl/KsLOfIDeW2ESx2XY357W9B4dWfRPtbP4mmPVfhuZYU/u3CLD61MIdbGb50ct8uZ7s2KUTh/pnNkrRWvFfAND3nnag6BDy9udEmJOm5p4p5HIglMF2JcBDJKxdDId2QSaZa0dnXa+5I6k5jkSFUqXUQYNgjaN1mY2yvTuDmFg6Ef/YqZFcK5nsu0c4UOveMqer6ET9HB9lc7UeYvVH4l294fY2Su1bDN9p4t75N2/XoiVMzCFJn68Drq62mxJ7vhCE+jTNzJYyfyeHQ0Qxuu3/eTBsabySILCKeFqfWzIaoazbIwdTS3d9AIlFF6+XXoJoa9cIRbdNU0GEhwfhPEKm1beU06FK4ZD6XbOp6y6iOvLsaawZwDDci3SOI7Lga0Ve/F9U3/wpwwwcQu/yVmE2148+WFvBbjM3/W47DT5L4FRyAbiHZNa1n5qYl3gaM1smpb2ib38zhv3Z63CdK9MIjO7D/+uuxNDGBXHrF3MBq6+02P4vdPTpivuC63NKH3DQ9fFu7WV2U5FcsrkuOYuxNL9tlwpiTtz2Ovqu2Y+qeg2gZMt/nVgPqieDqsPTFwIbW0yi5Bf+KgzYUtnHZrVjY9DnL6DciFRJ6VFIH8/JNMom08ri6fGt6UAupI0XoKZJ8JePdgBAfVEefeTDcWCeKBpAiXbQljvQDd6A6fxwd27ai+VJ6bYYjOmF0EmjFOsG8LWh9nlY8pKSpI7KvQ3nrTQ1Z2FaxXS/Zdg+1Ic7trcXbsBIdxeLm12Plyg9g7bUfQ9vlr8ZcRw++kM/i03NT+KOlReS5gStI8r0kXgc9sFZl2mHawBRPHl2JWkjsKYYu9zRF8ZJ3fxBjl1yCrG7y8AzUsydLk1Pm9n0skUAl1YkMOs1nIfQkoHn0leuOtnUgkmgxdzEVfh/8u3tx4uuP4pn/cgvGb30c/dfsNLvXoAhWC0FpWzdIXhSsX6sNaul6opMkyGbtNh0kJta20vfO33mPmekQKQWmlfR+uJTE16+Q0WbCFQXg6zwzHOY/kUsk1iETEfTJX292hFeDaATlmTNY+s5XzG9Mdr36RpRTvPzKa6/D26zWJNISaov+G4LRovboH9dtQgmzHa/cW5Tb5FWiOaHPMQDtvW2MzQvIzK9oapmj0T5UOkdRaRtGZGQnEi2M1Xl5eT49j6/Tyz7NSq1s8751T046IqtGaWW6OjDZySvPFxiSPN83ilgTQ6z5WV7yvFme7de9iidwq/n+3+QzTyM7sh+5EgfAc9Mmljc/N0KP7+2D9q+K9Kl5ZE4vkuhRM6YYe+tV5hie/Nxf6uPzarUuSVZb0ZEPywelpV3RAfWLaxfcMmtrGBeL3BIdqrC0FX/eElvaSP+7f/c9Ioq8s+4xCMY3isi0G89Ji8rltc07gSSD+QagIYC3jLcUyxU+aBl2lqb25r72RUQyE+i95lpgz6vNZTlietlrnNZuxm8mw/BD7pPbbk1F0ZaKIJfz7miqoqoood+MjCXj3iIkWJTbUR1tVx/wLK4UUcrqJzm4HxRzFWnpRefOPWjZczXQM4ImhirV1TJOZ5bw3Wwa9+opQ27j5S1JbKcH1rQel8I2bmW8XMSX6LU7LrkKfd2dJHKaY4AFs/+FbMbc3Vw+cwYr3PZSx07kp+bW28xjwn3VixGKzXWDyYRQzJsyxf48nqWlLGYOHEb28J0HuEuWpEGio+3PW5s/bbWOrqtdkc0VwZ9vGBeT3BKxxK+t+POuWJJHBt7zmffqMqnK5uEogVpEEXGMNza/F6nnTRRLR+j9GIuSNEmGAOY3bRQ2aFkeDi5lltWgKfPog8g+eRe6Nvei5VXvQ7nawgpcp1eR4h0/4725fJmhTVcHPehYKy7b3YH+3iSOnchCv35mThjWV2ikX/xV22KpOIlLB6fVmHXowa0SQwRvMBpnqGIe3DLhBdA20INqJIk44+YCryC5tRRifcNoXithsVLCARL9nxiTL5XLuCzVgl08gabpsf8svQjsuwY7r38NWts7kU8vmabrWyeZ2WmsTE2imEkjM7gXi/NsTz7Dci9uV7v02zt6vFVt9kAj92e1qg/7k9zLWYYwFRRO3hdEbkvEsLy1+dO2nkRHSOKmg0Tw5xuGCHUxEdYAv93f2LP5vVd2omuYpGMHyNmII+aqrH+8Jov4mqc2JwDtMYYA+pSavqktYpuwgJ2ogZf5IivrGW/Jy/TSvbci1RZB65WvRCXRxxNEx9xunH+5rP4pr2WuurIHe/Z0IJ+v4p4DsyjSy5mrgYitWjrRFNfqg0EKfcxVgsJSDYb1HIhmUsxP83GZ4kqOy3KbrNDSkaK3zaClzXuENbPCkKn3CuSGrkdh77vQdMmrkRy7FJXWTnyO3vgjE6fx0dMn8asLs3gu1oLCGr2vPK/azBi9ta8fyU79frx+L6fIcCaKXCuvCDyRzFv87GoRXO1TubnKyU6xX4Nlhm2jB+exM57eHprGxIVrc3VQ+kXDhZK7ViP9tqByC1vX2tYe/5P/gf7VRewRyUfaeKlkzGw4KNJ54Yi+tS2ymE4Qmc1Z0GS+Beh5eSna2dHySLopsvjdW4DcGbTv5IV928vouRRCmg70/rIFIq75z2X1pkpndxKnJ4s4fpokYrlsivXNSeZVNPyQjjLGLudIGqaNV2c4I4LrZovK7fSm8dxmP3RLPII0Y/HJgxNsj/fDp2vxbqx2X4ri5jegdCnHBDteiZat+1Fq7cLhSAzpth607roa3T3dvBK0IDszaW7cxNvaMbz/KiS7egyBy6N7uLYkt8EBpDnC3CpPPvNSxzqxrfZeNmb7dCKYo0HRPqwvGSBcUaDdFcGvBTddDxupex5eSFgiuHnTzTXS0lZsXtu3YsryC2vvO/6t+1Gdy2FkRw/6dg2iwiA4t0ySrHvrsyDZRPYYY1xDaHWgPKYGlSpnOtISQ+7gk1i680to70+h4/XvQyU+YKb+zKoUYPO/0mYZZbmRwUHvF3dPnMyaKkPDSfQPteDMmZwJhxTvxxPNJnTRlUKXcfO7mCSsYGZs6LU1facBpnn7nLG21qk6eu2tkM7Te2fNjRbNbqi95rTRdE0kjtV4D1bbt5jnUpojFTR38mqT6sTY3v3oH+g3N3nyy4to6elDx/AYMnMz5sM92fQKmq99PZaOz5lfQuNB8h620qCTB/Hss9sSXWmYN3P1LDUf6WEbdYIUTt2nJ7xU4Iq8gt8WJDoBJDZttQ6zLbMiWy0RrG4YQeQWXJsrgt/miiWuTdu8q2tK1/BOsm8Rc88+hdP3PIVVerbhXaMYurTP/GJwWdN2JK+8q2ZVrCfXh+mNTWvRlnjI9KwEWYfpv//viFbn0fPyV6F556uwprqsYmAOmbyqp9WxusO5dXsrjp/IocjtJRJN2LKtDcePrTB8KBti6wdUr7qmH319SZw5lWG9Mhf3SG9gyGMSDKNIcs1ErM/KGA9JIiusMU/6ya66XFR2MwtDcvHU5YkWRbW5BW3RMvoSFXR2tCFZKUA/3V1YXkCqdwCtgyNYYayt8CM3P43scg49N9yA0loLVk5MmHVrilBENr9vqbat3+lU2jRTntoQXZ7dNIXkNj+P7RJ2I8T2a1e0SVeszS0TbNrmN4QwcgtuXmkrgpv3i6WXP+9qK2c9tpXBT/zn9zcX6HmKC0BxETNPP4rxOx9E/uQsdlw1gu7tg+bWc54kkwcVEbTrpp/YQaZjZCNJYq164u+fkD98Hzq3b0bb6z+CSsX7yWlBXtJ0sGCXIzq6YhgcSiK9UuFYrIyxba1YWihi4nTWHP72rjhueOMm3PGtM9i6q93sleLtRDyCQoEV1tcpQstjmx9A5UDTPFO97tlFYu9nsj1CmYepzOHxYChnbNTxOAfLYLi2gBY9OEV4D0eVeWKXkF+aN7+QEG3tQJYkX21OYG4mjX0/xwHnli3msYHCiu5W6pfNeBLKU2t/2RZt03twSrwizGY9jhVP3XcvEy5pGxEt7E9LW9HBcdNW/HmJEGRrCI2Q29VWBFerx9xya7P2IB0ow7/yF++P77kG0b4xrOXYYYV5ercsZp+4HcdvuQPNy2kM7xnFwKWbzI/355bZWeu7fJYc8n4MGYqnj2H2y3+pX9JG75s/iKa+S+m19VkxLsJlvIGh4BlkV0hQyFWRp/QPJNDPcETTjCeOrJi4ub0zjm79uCUrb97diUNPLmJ5sYRXv2UMs5N5LM8XzXrUJjMmMMTWV53YxyywU4SqYLw0yZ9oazE2M8uzvjPeOliHREyO9aL03P1oX2WIxPWZ59vlYVlJJ4ieJtSt9kqpYEiuV8pmJpdx8rZvo3cohp1vvR5Dl+9Aic4gM7nA48mrjwk/eMhJZN1Z1XSod6J7x0Hp4un77qHBJanE773dMr9NOki8DQXnBZuXCP50Q3DJbWHzrvang/Iip5v324P0edL/jt/+gB4Wah7ahvjOqxAb2I61+dNYzcxgNTuF6acew+Q996I8tYQtV+1E/yWDYPhqwhUN4LwOEonWMPP5/4q1pRPovvIaJF72XuPBzh4hzV+vZ856b0JJdW4uU8HcVME8FThLbX55mAQc29GOfdf24rtfGcde6ixPLj3bsuslPfTaVazQwxcLaxwQ95DoXJ7hilk7V6zYXN7bzOQwVNHJEtU0IglqPk5J724JZsIELSPilyawcv+3zFN/XMTYq8b72jCCBKUUMysmdtejsGXu38KxQzh15910DAdJySx2veZybH/dS1FNtKOwqG90F3ji6VNwXKdORCrv6kWCc/Mk993MiHB+8roSVG5t0n7RDrrpoLxg027ewk2HYiPk3ojocNXTVtzQpKn/3Z/5oDrYDHqiCTT3b0b8shsQ7xpBUzGHSG4RpZUZLBx6FKduvZMxeRbbrhxj2DFIgkTQ0RFH19YuTH71n7D8wNfRPtyH7nd8CpXmHh4+rpOHRVddkUItOXuUmLBhiRfvmhTDEj1euu7VKfqJ7aEtbRgmyaO8OsyfyWPPS3tx9zcmMLpTvyamnxBZ5dXC03uvHzTLLU0zpFknjlkzvaUGeVXNgZPcGnSWC0XTJrVDHFe4EB9uQ/ref0IkPe+Rm8sbQq+HFobYTFcZnpjPHbNMoUpxhceJ3lweWlOQs48+iue+9AVkpyaw57o92Pb6l5uvy+YYn+cWeFXieu2NHrXT89z3ityWsJas1nMr7S9z07VEB0Hipv0i+NMbwotFbolLYJv363OILd337s9+kNpkFW+KBAxcER3dg8SulyHWuwlNuTSJnublOI25p+5jTP4IoqUVDO7pRX9iDWdu+xpOfPF/IYYcel/3LjRvv8GEBjo83olDcmj9axJva2bzptxL6lkMwXhKwlzCiQoHo+PHMiTOKo49uYSBbe1mkHni2WVsv7oXpw4t4YrXDmNprogr3zxKcjWhwKtK37YOzJ/Ua2tcsYQbUTyuvO5wKrTwbgDZRnDb9Oooj2Plnm+hq6cT3R36oKVHbIUwZl2sKi9eEbF5MigkKfNkUbPVZrOvHFQzwZOoiMWDT+PoLd9G7tRJ9G3pwqVvfSWG9+9COl1BYX7Z/KS26uoEK5669y6uxhI2SLQjQXnpMNHOuRJmlwh+3TA2Sm6hVt6S1C+u/SyRHW2lqe/Gz+gTTSaz3sdeLXZSUyKF2OglSF5yHUnTCkw/x3rs0OIyZp96GuO3fAPHbrkVU488iabKElq72zDwzo+giF7zzLJWo5WK4CZt/kitJwh7m1/ey3Qybcajq0FK858GjyJvMVtBMVfBOOPxbVf1oKhb+fTma6y8cCaHod1dOPH0PLZePQA9sz3x5AJLvJ0yf3niRpO6q8nBsU4+wrREU4Eka3KsA4u3/y3HHVkMDnQhqV/7reoXF0hYkZXHRCJPXSGxKyS1nqI0P8lNwmv+37xUrX3ynkajd2aszbrLp8Zx/PbbcObeO5DqasHL3k2SX3O5+X5LbinDECeH8sT9d3IRl7y1ZktEUKv96VqiQyGxacHaBDftIsh2Di7Ecwt+myuGpA3kpf1pee6fpyZk1l/ug/5rV+SFGIs2JVux1tKJtYUZtK0ummku9hnKWQ6mGG/GU0mGBTG0xpsx9jM8ERi/Z+fzZnnBeuOzEHm5kbMkF/mZNLf/102e8uyCLuGary6sz9qUGa7Mnsxh02XdOPbQLHa8YgBHH5jGIkk+9pI+TBxKI8fBpv1EhVaztqYXIDTYFFl5SsiTi7gKWdqTWE0fwcpDd6CrM4W+3g4usE5qM7vBASjraX1lelsRu0oCy4OzkOvgvq63VTeeoly3TlzPxL/aEa4nPz+HiQMH8Ow3v4nE6gr2v/YK7PyZV5jHZk/e+jffZWU/oYMIrgPrar+tlpieXddWBFfbtB9hdgMR6kJQa6W2MbaOmw8Td+e8hDqIVjOx8D1qeZoFkVgCq3p3kZf9zrYUOlvjaGttQVtHErHKIjqYbyfJ9fGbwdQS9v7MEFIDbWLlOsfXO9iIl/e266W97X4PJss/ZoaFy5hZD1VeZ/viZJ4er4SnbpkQZ5DJlHDm0DIHcSMk+xyO3z8DvTNpTkTG13pCUYvLy3v76s2H6yqhf/H+JFYeuw+sir6BXsT19CDJK6+s8KNCQpcYypSKHDyK3ApLKCZkEfkZV5n26dDyeGmAHeXKkgx19AwOuU6y64WIGLfJeH9+Fg//P/8Nf/eJT+Cxv/i36OkVh18wSWuJhU27dr+uhdC6F+K5rQhB9nriemu/rYme+0PUbKrIQ2U6SHmP2hJ5tlh7CplHvo61qSNItrUhetkrkXjZTYh1jyFZTqM9ppWuYfnMBI584w6spUvYff12tG3pJxFW6XG9uFTeV9v4Xuy9vs317eqvyGbqWE0CmisI/1l4IfmaeTa8XKhg+uCyiaW3XjeAueNZrEx5dyJ1J9CcTyI6LzfmdTBtS2ecVkcd7Uqhmn6e+/cg+kf60N/fyzq6UaXXzhjGcBkzI2LCEO+5FhFajfVCFq/tWsaos1pt5z7zj34i3HwVVwZdEVXGNq1xEDpz9Dk8/93vcrC7cBsXs544yGP7RRty02GiBvrT0laEIG3TfvjtJv9CyC0RguxW1OUuiV27v9yk+971ex9W0/TQE484TR5UwULkKh1/Ggvf/P8h3ryK1tdwDHrdx7HWvQ1Nmy4Dhi5ljEsPvTSlT1hxwLeEmccfwIlb7kZytYyRK3ah/9J+5HJVFDmQMusmu6W9TWrbJLD+kcQSY2UXGM9qmibb98iuBY02SZaZZZqQndV3/8rITGeNZ/YGgWvrz6iQlCSo4iRdCTTA1ZUhOZTA4h1fRmKthOFN/YjxyBRWFskAhhetHeZbfxWGHZWK4m+2T4Q2BPVIql+GEMwHQi2xWe61k7yjVl3tr+JxtcU0XXZazTPwrLdWSt/KKi6pgwiuDfjz1uaWWbsaZ7WbtlrwayHIVhMvlNwvRCyxrRh7742f/QiPvP57YIeryBx2HfwyL+RrOUz9z3+HyuwhdOx/BZJv+jSJw13hJVn7HmnvxeqmvagM7ecRSyCSm8UqB53l9GmS/DFM6a5ydhW7Xrkbndv7DMlLOT3uyYaYcMOsxmzbEEJNM2T1GmXI6yXX4cXfxqj/FC0nMucY62dn6XFVjQXak2YOInX10SBScbbe2hG0TKSN4Vb6MNL3fQsd7VGGJH1cT5mD1zQQi7PHYijzCqDmaPrPHDoNQLkBHjWzfRFaSsfMWM0OafPij/aPxKbNnmiqo690mTCF+29sbN9qJfMtFm7UY/tt0la0MX/a1VYEqy3cvL8sEBdCbj/85a5Y0krbtFvm2ky+712f+YiOrSGyIbaDKjshHsHirZ9D+v6/Q7KnH73v/z2gbTM7in1gd1leSh3e2o2mkX2IbL6KHopxboGhwmqG3noO808dwKnbHuAgKoJt125B145BVEocYFlPTnyPFF4Dz03zr4iv/5YQ6/W9cuW9tD0Z5JXN7XfrsVmomziCbs/rw/SpzS2Yv+VzaC6k0dPNcIuhQzGX0a7Ta3eilGd4UyqYH0rVCWJCCZG1Wd8n0XY87622eGr9iqLMWVhie95bJVpWc+L63R4z8GRBpZi+hUV+0oaR3ZK2EdEm/doVwWrBTTeMjZJbcPMvRCyxDanX00297/7sR40H09FdN8rfGQ9OW2XyKGY+/ycAPXHfWz6C+BXvMnf4jJdyDoHp1PUOjaQ60Tz2EsRH96M50YZIdpreX9Nvy5h65H5M3P0o9MTG5msvQe/ubqyQ4CX90rDx1hZeh3vb8OymheaPbaf+8C+XM6EM0/pn/q+HBWYWY329Wp/3RGGJhGpGrCuJ6vxB5J5+HK2JVXS0tTJ+zzC21vPWjJETSXptfXI4QuLluAKNF9bJTJjBJL28csZLawOmDetYT5s5cpWfLfNOAL2RE4knzfp1EpayC99gYRCRa4nIWk9ME31pVwS/3jA2Qm7Bpv0iBNnryVlSW+m78fc+5iUJ7pb2zHx/hJf45uYypv7q36J48mF07HkJum/6PR6dFtZWZ7GuqawF15eXps08lMRkpJPx6+jliG65GlHd4i8smPnw8sosph57FGfuPIDmUgx7X7sTrWO9KHJgmOdAVGTU8goptBGtXSIYry2tP9q+0w476PTiYaW99XjwKstbKhzQ3cx435r3fmeqFd097bSvmYGjPL5+VqSYWeJ6dYJoVsSbGfG2Q45wdXrpgBlv7Vo9oS/GajZEFbyTgEJtyG2wbuN6zXPd1OY73RWe4Pmlr7HQT16/aEVBeWl/2sr6Rs9JWxH8Ogi1ygwaJbfVQSLUygeJ4Hrus2X9N372F6g9mObrYJMEsSak7/oSlm7/fxBvbcPAz/9LRAYvZ0eXWYOLGvKotv56KzNYPwQeqUQuxbU9aN78EkSH9vKEIcl5FYggh3J+CdOP3I0T334YbfE1jF2zC727+pBdIbHSetiIa1drzzuu2r6aoD/qL8J0m+p5pDIe1mzflHqLkLTmJzoYkkS7WlCdegzLjLWTsSraO9sQa+viFUQfZePqNMDjOjSPL/FAoq8PEPUbPt6MieeVtZ/aRiTW4uX10gJh2qGriJeTwaTMi8Py+lyH0vqFhXIh/VUWBYUh2ruwvE1L+0V276CcKypz84LVFm6ZhT9/Dhoht6C0Xyxs2l9m0+d5Z0f8BEffTb/3cSXWecH/zLEzVpfHMfWXv4+1/Dx6f+adaHv1J8xdR+HsHsrDrycNi87G7B7lvfVqpV7nN9OTR8euQPPgbsbkvOxnJ1ijhGpuBuN3347p++5FbC2OPW++Em1jrWYu29zpFMNN2wQl1rcqEmsr1JbEhlgmxTas2wzxvJreoky0DDZj4dt/C+QW0d7RimRbO0oriyxrRryzl7TQI7J6W4cLsL62pNkQ+ySh8dqymjYoucqxZ9KL5hSX0xMr7DAEXie4qaYGcH80INa9A61DdzF1q57k/hINOshhcbbEktbVQaIyNU1paVesTbA2F/58Q9DxlbgIyvtFcPMipxV/3opOJL+WyKXYtJt37X5bUJ2gfND2lA5rs90fvwhBeVdfDIR1ai0t8RPGzVtiSVtxyRgmltAusf22MB0m/u0Hibsftv1uXgjKuzB5dba/c4Lyrgh+m2u3OkyEILtfBH/aRZhdcHfe7rjf5h40m7YH2BV/R9i8X79QaXQ7fl2PUH5plIhBErT9Wmn/MfUf70bkgrFRcgtu3i8WQWWuCEF2ieCmBTftIsxuD4qrg8TtAKtdcTvKzQfpFyr+9dTbnr9+o9KIdw2y+0X13La4IlvQcVW6nlw0bITcgk27ddy0EFS3lgj1bBuFPUjuAbPaPcjuwbfair/TbD5Mv1DZ6PZc7cpGPPKFem9XgmxWgo7xhYgLfz4Utchj7a5267t5f7zqxrFWbLzrt1m7TW9U/MvavKut2Ly/jf52C9bm5mvpi4Gwjqyl64lLtiCx5PQT2M2H2WqJf93SYeK2099+K0JQ3tUWJq+OCeucoE70p4MkiDwSP9Fcu0tGvwTZ/Tb/emze1a647bPiz1sRwrSFP/9CENhRdXSY+InjEkg6iIS10kF5a9NVwL+czdt0mLhttG2XCGF5wa8tTN7tlLAOC9JWBOkwokhb8eetWFL6yRhk9+ddu2uz4s9L/O2TtmLzgrUJbloIS18M+DtKCOtMaSuCm3dJY7VLIJu25PNrm3bt/nStvLQrrq1Wu/wiBOWDtIXJ1+qkoDJpK4Kbt+ISRmkr/rwrLkFt3m+3aZv313N1LQlqo027IgTlXYTZLwT+DrII60hX15JaZLJSi4zSbroRm1/89qD2uDZB2orgTwdpC5MP6pRaHWhFcHUYQSyhbHlQ2k/IMMJK+21WwuxWgrYtbcXNC64OsluE2S8E/g6ycO1K23yQDpJ6ZKpHSLfcbwvT9SSsXdJWhKB8LW1h8kGdUqsD3bTVYVKLVNYWJn6yuqStRWRr828jrB1hIrjabxPC0i8E/k6yCOtMV9cTl0T+dJjUIq1rq1UvaDv+9ki7acHa3Hwt7cLYgjrFb7P5IF1P/GQK0mESRuIgUlsJInet7YeJUE9b+PMXC/5Oc/P+jpWuJ0Ekkq4nQYS14i/z5/3b8G/b1X4RgvJB2uKcfFDHhHVekPanXXEJFEQqpf3it4cRvJ4EbdOva4lQT1v48y8E/s6yCOtEV7siuHmXQP60K0G2WoStRXwrbn2blnbTrk0iuDrI5mqLc/JBHRPWebV0PQkilmtzxW9rhNj+ZfzrD9ISwaZdsXDzfu0iyLZR+DvKRVgnutqK4OZd8ZNIeSv+fJhcSD2bdrUVf96KsFF9DhrtKH/HBula4hLKzUv700F5EdxvsxK2rLSbdm21xIXNh+nvJ8I6UnkrQlC+FqFc0llx8/6yMJuVoGWDtCvWJrh2IUwLQbazCOqksI4L62Bpvwhu3k8sP+Fc7U+74rfXWla6VloiuHlrE9xyiyDb9wthHam8WxaWtxJGLituHVf7y+vlpd10UFmQCEH5IG3hzxsEdVJYx/k71tX+tJv3E8qKn4hB2p8OKvMv42p/OkiEoLyrLdy8v+zFRr2OlbYiuPlaEkY+l4RKB5X70zbv1nPTri1IBFcHpQU3LfjzBrU6KKxjG9GNSi0yBmkrrt1KmD3MJhH86SBtUS//YsLtaBeu3V/H2uqJn3x+EoaVu9pvsxJmtyIE5f3aLbfw589Brc6p1ZE2XUvXEiGIjEFpvy2sflA+zC64OsgWpP0Is78YCOtYV4fZgvJ+qUfORtJ+7S/3ixCUD9M2beHPn4NaneMvC8vX0mEiSFvS1SJprbKgvF+CyoWNaj/C7C8mwjq3lrYiuPkgCSNhPbK6+Xp1rQiuDrMHaQt//hzU6iB/WVjerwXXtlGpRewwWz1xlxEa1UJY+geFsA6upf3pjUgYORslsRW3XHB1mN0iyCb48+egVmeFlVm7X1u4diuCm68nF0LgjYhQT1uE2X+QCOvkWtqK4OZfiNQjdC0RXB1md1Evfw5qdVhYmWsP6nh/2org5r8fIoTZGtEW/rxFmP1ioGbHEWEdXUtbEdy8K0KQPUgaIbcQZvPrsDLBTVsE2c6iVuc02qE2X8tuRXDztUQIsrsiBNmtCEH5RrSFP28RZr+YqNl5hL/c5mtpK4Kb34htoyL40xeiLfz5QNTqoI10qrX5y1y7FSEo7RchyG5FqGcTaqUtgmyCP28RZn8x0FBHEkFEUNpv99v8eauDyhoRIcxmtU0LQeWuFty04M8HolYn1evAekSweWk3bbU/HWYT3LzfbrU/7bdZbdMW/joW/rxFmP3FREOdSdQihqs3mrbabw8TIShvtU1bBNVxtR9h9nNQq6PqdWI9Mrh5m3a1FcGfttpvD7L5dVi532ZRz+5HmP3FREOdSYSRQnm3zF8vzObXVgQ3H2QT/GlXW9Qq99e1CLOfg0Y6ql6deqSw+SBdz9ZI2q/rlbuoV24RZreoV94IGuqwAPiXC8u72opwIdqKEJYX6mmLenY/wuznoJFO2WjHhuVdu9/maitCWLnwQupYhNktwuwW9covBA11nA9By1ibv0x5f9mFaH/azdfSQlDatVkE2YQw+znYSOdstKNtvp49SDdS54VoCzfvL7MIswu1yi4UDXXcOhrpfH8dm7+YupE6rraoZw9DvXKDjXROvbr+cjdfL11PC43WtVqoVSbUy/tRr/zFQEMd6aAeUWzer4Wwsnpa2EhdIcwuBNlc1Cs3uJDO2igBbL6e3S3f6DIbre8ibJkw1Cu/mGioEx00QhSb92uLsPIwbRFkv5BlGkFD9S+koy6k863NX1bPLtRL+7VFrbp+bNT+g8QLJUIQoerVCapbbxmLoGWFsHQjaKj+C+m8esv6y8PyjdYTXug6/HaLjdp/kHihRLD5MLtFI/UuZBkhrF6jaGi5F9J59ZYNKvfbLmZ+o8tabNT+w4CNkiKMXBa18i9kWaFW3l/WKBpa7mJ0YL11NEqei50XGqnjol75jyI2QjaLjS7zQvONYkPLXYzOvFDCBNn9tnp5i0btYfVq4UKWebFwoaSwCFo+bJ1+e728RSPbCFu2Hja0nD6ZcLFQjwQbLa+Xt6i33heKC+2Ii40X2o5ay4eV+e318hYXy/6CcDGJUW9dF1Ietkyj7a5Vr9F1/LigHoFeKCEbIehGt/GCcDE9t8VGSbNRAl8sUr4oB/SHGC8G+fz2jR7TjdbfEF4M73Uh66y3zIW288XYvx93bJTgFhdC1B85clu80HX/oJf/ScaLQWQXLyqpLfQi7o8rvi8H8McQPzbH7YfBu11oG37qmV88XCjBf6hOjB9nz/1T/ITjR8H7/dRD//DgRypk+ann/il+ip/ip/gpfoqf4ocCwP8LCy6xfueetjcAAAAASUVORK5CYII="/>
          <p:cNvSpPr>
            <a:spLocks noChangeAspect="1" noChangeArrowheads="1"/>
          </p:cNvSpPr>
          <p:nvPr/>
        </p:nvSpPr>
        <p:spPr bwMode="auto">
          <a:xfrm>
            <a:off x="233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211" y="2415246"/>
            <a:ext cx="710317" cy="508671"/>
          </a:xfrm>
          <a:prstGeom prst="rect">
            <a:avLst/>
          </a:prstGeom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475" y="1965327"/>
            <a:ext cx="443447" cy="26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テキスト ボックス 7"/>
          <p:cNvSpPr txBox="1"/>
          <p:nvPr/>
        </p:nvSpPr>
        <p:spPr>
          <a:xfrm>
            <a:off x="325698" y="2192928"/>
            <a:ext cx="3263425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87313" indent="-87313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Safely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store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key required for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encryption</a:t>
            </a:r>
            <a:endParaRPr kumimoji="1" lang="ja-JP" altLang="en-US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2" name="Picture 2" descr="C:\Users\5155944\AppData\Local\Microsoft\Windows\Temporary Internet Files\Content.IE5\ZDJVO9OI\MC900433903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4674" y="2570441"/>
            <a:ext cx="375292" cy="28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056" y="2435505"/>
            <a:ext cx="295526" cy="417411"/>
          </a:xfrm>
          <a:prstGeom prst="rect">
            <a:avLst/>
          </a:prstGeom>
        </p:spPr>
      </p:pic>
      <p:cxnSp>
        <p:nvCxnSpPr>
          <p:cNvPr id="25" name="直線矢印コネクタ 24"/>
          <p:cNvCxnSpPr/>
          <p:nvPr/>
        </p:nvCxnSpPr>
        <p:spPr>
          <a:xfrm>
            <a:off x="1390638" y="2639134"/>
            <a:ext cx="398117" cy="0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37"/>
          <p:cNvSpPr txBox="1"/>
          <p:nvPr/>
        </p:nvSpPr>
        <p:spPr>
          <a:xfrm>
            <a:off x="317934" y="1668998"/>
            <a:ext cx="3146892" cy="257369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87313" indent="-87313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Until now, store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key to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ROM</a:t>
            </a:r>
            <a:endParaRPr kumimoji="1" lang="en-US" altLang="ja-JP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30" name="直線矢印コネクタ 29"/>
          <p:cNvCxnSpPr/>
          <p:nvPr/>
        </p:nvCxnSpPr>
        <p:spPr>
          <a:xfrm flipV="1">
            <a:off x="1390638" y="2050464"/>
            <a:ext cx="404276" cy="11728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7" descr="http://illustcut.com/box/security/virus/virus_33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732" y="2508841"/>
            <a:ext cx="244717" cy="24291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C:\Users\5155944\AppData\Local\Microsoft\Windows\Temporary Internet Files\Content.IE5\ZDJVO9OI\MC900433903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7226" y="1939536"/>
            <a:ext cx="312041" cy="31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http://illustcut.com/box/security/virus/virus_33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731" y="1937132"/>
            <a:ext cx="244717" cy="242918"/>
          </a:xfrm>
          <a:prstGeom prst="rect">
            <a:avLst/>
          </a:prstGeom>
          <a:noFill/>
          <a:ln>
            <a:noFill/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テキスト プレースホルダー 5"/>
          <p:cNvSpPr txBox="1">
            <a:spLocks/>
          </p:cNvSpPr>
          <p:nvPr/>
        </p:nvSpPr>
        <p:spPr>
          <a:xfrm>
            <a:off x="233363" y="955230"/>
            <a:ext cx="8600341" cy="302259"/>
          </a:xfrm>
          <a:prstGeom prst="rect">
            <a:avLst/>
          </a:prstGeom>
        </p:spPr>
        <p:txBody>
          <a:bodyPr lIns="36000" tIns="36000" rIns="36000" bIns="36000" anchor="t" anchorCtr="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en-US" altLang="ja-JP" sz="1600" b="1" kern="1200" dirty="0" smtClean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400" b="0" dirty="0" smtClean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Achieve </a:t>
            </a:r>
            <a:r>
              <a:rPr lang="en-US" altLang="ja-JP" sz="1400" b="0" dirty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 secure connection even in an </a:t>
            </a:r>
            <a:r>
              <a:rPr lang="en-US" altLang="ja-JP" sz="1400" b="0" dirty="0" smtClean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Internet </a:t>
            </a:r>
            <a:r>
              <a:rPr lang="en-US" altLang="ja-JP" sz="1400" b="0" dirty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environment with a certificate and </a:t>
            </a:r>
            <a:r>
              <a:rPr lang="en-US" altLang="ja-JP" sz="1400" b="0" dirty="0" smtClean="0">
                <a:solidFill>
                  <a:schemeClr val="tx1"/>
                </a:solidFill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TPM ​chip.</a:t>
            </a:r>
            <a:endParaRPr lang="ja-JP" altLang="en-US" sz="1400" b="0" dirty="0">
              <a:solidFill>
                <a:schemeClr val="tx1"/>
              </a:solidFill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195822" y="1268631"/>
            <a:ext cx="16962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400" b="1" dirty="0">
                <a:latin typeface="Calibri" panose="020F0502020204030204" pitchFamily="34" charset="0"/>
                <a:cs typeface="Calibri" panose="020F0502020204030204" pitchFamily="34" charset="0"/>
              </a:rPr>
              <a:t>What is a TPM chip?</a:t>
            </a:r>
            <a:endParaRPr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245128" y="1573579"/>
            <a:ext cx="3087254" cy="1561311"/>
          </a:xfrm>
          <a:prstGeom prst="roundRect">
            <a:avLst/>
          </a:prstGeom>
          <a:solidFill>
            <a:schemeClr val="accent1">
              <a:alpha val="23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0094" y="418765"/>
            <a:ext cx="444457" cy="444457"/>
          </a:xfrm>
          <a:prstGeom prst="rect">
            <a:avLst/>
          </a:prstGeom>
        </p:spPr>
      </p:pic>
      <p:sp>
        <p:nvSpPr>
          <p:cNvPr id="36" name="TextBox 33">
            <a:extLst>
              <a:ext uri="{FF2B5EF4-FFF2-40B4-BE49-F238E27FC236}">
                <a16:creationId xmlns:a16="http://schemas.microsoft.com/office/drawing/2014/main" id="{B162059B-E797-4E27-A8E8-5A4F7565865F}"/>
              </a:ext>
            </a:extLst>
          </p:cNvPr>
          <p:cNvSpPr txBox="1"/>
          <p:nvPr/>
        </p:nvSpPr>
        <p:spPr>
          <a:xfrm>
            <a:off x="3405542" y="1578474"/>
            <a:ext cx="56112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The encryption key is secured with </a:t>
            </a:r>
            <a:r>
              <a:rPr lang="en-US" sz="1400" u="sng" dirty="0"/>
              <a:t>onboard TPM (Trusted Platform Module) chip</a:t>
            </a:r>
          </a:p>
          <a:p>
            <a:endParaRPr lang="en-US" sz="1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/>
              <a:t>FIPS 140-2 level 3 compliance means our cameras offer tamper resistant technology, identity-based authentication, strong encryption, and an extra layer of security that protects critical security parameters on the device. ​</a:t>
            </a: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E5926807-760B-419F-A3CC-1C8A93DBE4A9}"/>
              </a:ext>
            </a:extLst>
          </p:cNvPr>
          <p:cNvSpPr txBox="1"/>
          <p:nvPr/>
        </p:nvSpPr>
        <p:spPr>
          <a:xfrm>
            <a:off x="873658" y="3659210"/>
            <a:ext cx="79128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3 : Requires </a:t>
            </a:r>
            <a:r>
              <a:rPr lang="en-US" sz="1600" u="sng" dirty="0"/>
              <a:t>physical tamper-resistance and identity-based authentication for Hardware</a:t>
            </a:r>
          </a:p>
          <a:p>
            <a:r>
              <a:rPr lang="en-US" sz="1600" dirty="0"/>
              <a:t>Level 2 : Requires physical tamper-evidence and role-based authentication for Hardware</a:t>
            </a:r>
          </a:p>
          <a:p>
            <a:r>
              <a:rPr lang="en-US" sz="1600" dirty="0"/>
              <a:t>Level 1 : Requires production-grade equipment and externally tested algorithms be used</a:t>
            </a:r>
          </a:p>
        </p:txBody>
      </p:sp>
      <p:sp>
        <p:nvSpPr>
          <p:cNvPr id="38" name="Arrow: Striped Right 8">
            <a:extLst>
              <a:ext uri="{FF2B5EF4-FFF2-40B4-BE49-F238E27FC236}">
                <a16:creationId xmlns:a16="http://schemas.microsoft.com/office/drawing/2014/main" id="{127EC22F-47A6-4ECD-AC9A-5AF7E30762A8}"/>
              </a:ext>
            </a:extLst>
          </p:cNvPr>
          <p:cNvSpPr/>
          <p:nvPr/>
        </p:nvSpPr>
        <p:spPr>
          <a:xfrm rot="16200000">
            <a:off x="200936" y="3848947"/>
            <a:ext cx="675231" cy="484632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7">
            <a:extLst>
              <a:ext uri="{FF2B5EF4-FFF2-40B4-BE49-F238E27FC236}">
                <a16:creationId xmlns:a16="http://schemas.microsoft.com/office/drawing/2014/main" id="{4530EB26-00F3-4F02-A757-B423E7C51A94}"/>
              </a:ext>
            </a:extLst>
          </p:cNvPr>
          <p:cNvSpPr txBox="1"/>
          <p:nvPr/>
        </p:nvSpPr>
        <p:spPr>
          <a:xfrm>
            <a:off x="843348" y="3280948"/>
            <a:ext cx="1250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Level criteria</a:t>
            </a:r>
          </a:p>
        </p:txBody>
      </p:sp>
      <p:sp>
        <p:nvSpPr>
          <p:cNvPr id="40" name="TextBox 29">
            <a:extLst>
              <a:ext uri="{FF2B5EF4-FFF2-40B4-BE49-F238E27FC236}">
                <a16:creationId xmlns:a16="http://schemas.microsoft.com/office/drawing/2014/main" id="{FFBAE349-28A8-4FDB-A08A-5F5CD0B8EE89}"/>
              </a:ext>
            </a:extLst>
          </p:cNvPr>
          <p:cNvSpPr txBox="1"/>
          <p:nvPr/>
        </p:nvSpPr>
        <p:spPr>
          <a:xfrm>
            <a:off x="2039231" y="2842037"/>
            <a:ext cx="768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TPM chip</a:t>
            </a: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1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1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noProof="0" dirty="0" smtClean="0">
                <a:solidFill>
                  <a:sysClr val="window" lastClr="FFFFFF"/>
                </a:solidFill>
                <a:latin typeface="Calibri"/>
              </a:rPr>
              <a:t>Contents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2491" y="813108"/>
            <a:ext cx="450841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Product Summary </a:t>
            </a:r>
            <a:endParaRPr lang="en-US" altLang="ja-JP" sz="2400" dirty="0" smtClean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Key Features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Specification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Hardware Specifications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Other S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oftware Specifications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AI Application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Appearance</a:t>
            </a:r>
          </a:p>
          <a:p>
            <a:pPr marL="514350" indent="-514350">
              <a:buAutoNum type="arabicPeriod"/>
            </a:pP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Standard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Accessories</a:t>
            </a:r>
          </a:p>
          <a:p>
            <a:pPr marL="514350" indent="-514350"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Optional Accessories</a:t>
            </a:r>
          </a:p>
          <a:p>
            <a:pPr marL="514350" indent="-514350">
              <a:buFontTx/>
              <a:buAutoNum type="arabicPeriod"/>
            </a:pP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</a:t>
            </a:r>
            <a:endParaRPr lang="en-US" altLang="ja-JP" sz="2400" dirty="0"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8504" y="3603596"/>
            <a:ext cx="358640" cy="35864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749701" y="3257943"/>
            <a:ext cx="1337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About icons</a:t>
            </a:r>
            <a:endParaRPr kumimoji="1" lang="ja-JP" altLang="en-US" sz="1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703604" y="3655958"/>
            <a:ext cx="23537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brand new functions</a:t>
            </a:r>
            <a:endParaRPr lang="ja-JP" altLang="en-US" sz="1050" dirty="0"/>
          </a:p>
        </p:txBody>
      </p:sp>
      <p:sp>
        <p:nvSpPr>
          <p:cNvPr id="16" name="正方形/長方形 15"/>
          <p:cNvSpPr/>
          <p:nvPr/>
        </p:nvSpPr>
        <p:spPr>
          <a:xfrm>
            <a:off x="5749702" y="3248526"/>
            <a:ext cx="3349635" cy="15469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5864987" y="4108593"/>
            <a:ext cx="722306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5867293" y="4486563"/>
            <a:ext cx="72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703605" y="4047583"/>
            <a:ext cx="22056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indoor cameras</a:t>
            </a:r>
            <a:endParaRPr lang="ja-JP" altLang="en-US" sz="105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703604" y="4428587"/>
            <a:ext cx="220561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/>
              <a:t>This icon is for outdoor cameras</a:t>
            </a:r>
            <a:endParaRPr lang="ja-JP" altLang="en-US" sz="1050" dirty="0"/>
          </a:p>
        </p:txBody>
      </p:sp>
    </p:spTree>
    <p:extLst>
      <p:ext uri="{BB962C8B-B14F-4D97-AF65-F5344CB8AC3E}">
        <p14:creationId xmlns:p14="http://schemas.microsoft.com/office/powerpoint/2010/main" val="6108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Specification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50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 to other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companies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Indoor 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7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848986"/>
              </p:ext>
            </p:extLst>
          </p:nvPr>
        </p:nvGraphicFramePr>
        <p:xfrm>
          <a:off x="76018" y="918396"/>
          <a:ext cx="8975966" cy="38696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66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688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962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1004637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1136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795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  <a:gridCol w="908384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824163">
                  <a:extLst>
                    <a:ext uri="{9D8B030D-6E8A-4147-A177-3AD203B41FA5}">
                      <a16:colId xmlns:a16="http://schemas.microsoft.com/office/drawing/2014/main" val="2606608416"/>
                    </a:ext>
                  </a:extLst>
                </a:gridCol>
                <a:gridCol w="972779">
                  <a:extLst>
                    <a:ext uri="{9D8B030D-6E8A-4147-A177-3AD203B41FA5}">
                      <a16:colId xmlns:a16="http://schemas.microsoft.com/office/drawing/2014/main" val="2391459272"/>
                    </a:ext>
                  </a:extLst>
                </a:gridCol>
              </a:tblGrid>
              <a:tr h="97353">
                <a:tc rowSpan="3"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5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WV-S22700-V2L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WV-S22600-V2L</a:t>
                      </a:r>
                      <a:endParaRPr kumimoji="1" lang="ja-JP" altLang="en-US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WV-S22500-V3L</a:t>
                      </a:r>
                      <a:endParaRPr kumimoji="1" lang="ja-JP" altLang="en-US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P3248-LV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P3247-LV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XND-9083RV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XND-8083RV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XND-8093RV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19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8.4MP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5.1MP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1/2.7”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3328 x 1872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kern="1200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1728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[16:9]</a:t>
                      </a:r>
                      <a:r>
                        <a:rPr kumimoji="1" lang="en-US" altLang="ja-JP" sz="800" b="0" u="none" kern="1200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kern="1200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en-US" altLang="ja-JP" sz="800" b="0" u="none" kern="1200" dirty="0" smtClean="0"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[4:3] *1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2592 x 1944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3328 x 1872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23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051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5fps (30fps</a:t>
                      </a:r>
                      <a:r>
                        <a:rPr kumimoji="1" lang="ja-JP" altLang="en-US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18974"/>
                  </a:ext>
                </a:extLst>
              </a:tr>
              <a:tr h="701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x3.1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x2.0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x2.6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x2.7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87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1.3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1.5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1.3 - 2.15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1.7 - 1.73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01675"/>
                  </a:ext>
                </a:extLst>
              </a:tr>
              <a:tr h="1014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4.3</a:t>
                      </a:r>
                      <a:r>
                        <a:rPr kumimoji="1" lang="ja-JP" altLang="en-US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- 8.6 </a:t>
                      </a:r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2.9</a:t>
                      </a:r>
                      <a:r>
                        <a:rPr kumimoji="1" lang="ja-JP" altLang="en-US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- 9.0 </a:t>
                      </a:r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4.3</a:t>
                      </a:r>
                      <a:r>
                        <a:rPr kumimoji="1" lang="ja-JP" altLang="en-US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- 8.6 </a:t>
                      </a:r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3.0</a:t>
                      </a:r>
                      <a:r>
                        <a:rPr kumimoji="1" lang="ja-JP" altLang="en-US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8.0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4.4</a:t>
                      </a:r>
                      <a:r>
                        <a:rPr kumimoji="1" lang="ja-JP" altLang="en-US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9.3 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10.9</a:t>
                      </a:r>
                      <a:r>
                        <a:rPr kumimoji="1" lang="ja-JP" altLang="en-US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- 29 </a:t>
                      </a:r>
                      <a:r>
                        <a:rPr kumimoji="1" lang="en-US" altLang="ja-JP" sz="800" b="0" dirty="0" smtClean="0">
                          <a:solidFill>
                            <a:sysClr val="windowText" lastClr="00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513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101 deg. / T: 52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105 deg. / T: 33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100 deg.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T: 53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104 deg. / T: 40 deg.</a:t>
                      </a:r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b-NO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112.1 deg.</a:t>
                      </a:r>
                      <a:r>
                        <a:rPr kumimoji="1" lang="nb-NO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T: 47.5 deg.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b-NO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42 deg. / T: 15 deg.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61898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 lx [50IRE]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 lx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 lx [50IRE]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0.14 lx [50IRE]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 lx [50IRE]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 lx [30IRE]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WiseStreamⅢ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1510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 detection (Person/Face/Vehicle),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(Intruder/Loitering/Direction/Cross line),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 mask Detection, Occupancy Detection, AI Privacy Guard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 Object Analytics, AXIS Video Motion Detection,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 Motion Guard, AXIS Fence Guard, AXIS Loitering Guard, active tampering alarm, Audio detection, AXIS Live Privacy Shield 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 detection (Person/Face/Vehicle/License plate), Virtual line/Area, Enter/Exit, Loitering, direction, Appear/Disappear, intrusion, Defocus detection, Motion detection, Tampering, Fog detection, Audio detection, Sound classification, Shock detection, People counting, Queue management, </a:t>
                      </a: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Heatmap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Out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 / built-in MIC),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59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35 m [50IRE]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 m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 m [50IRE]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32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966404"/>
                  </a:ext>
                </a:extLst>
              </a:tr>
              <a:tr h="8743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+50 deg.C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+50 deg.C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-25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+50 deg.C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pic>
        <p:nvPicPr>
          <p:cNvPr id="13" name="図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64" y="1192349"/>
            <a:ext cx="299735" cy="29140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735" y="1194352"/>
            <a:ext cx="299735" cy="2914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250" y="1196358"/>
            <a:ext cx="299735" cy="29140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969" y="1185084"/>
            <a:ext cx="332852" cy="300677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852" y="1187087"/>
            <a:ext cx="332852" cy="30067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15" y="1196359"/>
            <a:ext cx="324290" cy="287400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882" y="1198362"/>
            <a:ext cx="324290" cy="287400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675" y="1200366"/>
            <a:ext cx="324290" cy="287400"/>
          </a:xfrm>
          <a:prstGeom prst="rect">
            <a:avLst/>
          </a:prstGeom>
        </p:spPr>
      </p:pic>
      <p:sp>
        <p:nvSpPr>
          <p:cNvPr id="17" name="角丸四角形 16"/>
          <p:cNvSpPr/>
          <p:nvPr/>
        </p:nvSpPr>
        <p:spPr>
          <a:xfrm>
            <a:off x="1966257" y="1202375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2899265" y="1202522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3905450" y="1202521"/>
            <a:ext cx="198781" cy="114938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5042337" y="1204378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6103224" y="1204524"/>
            <a:ext cx="198781" cy="114938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7011512" y="1206383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7846262" y="1210542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8808783" y="1216559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42337" y="583637"/>
            <a:ext cx="205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Super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</a:t>
            </a:r>
          </a:p>
          <a:p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H.265/H.264 Stream transmission: Off</a:t>
            </a:r>
            <a:endParaRPr lang="ja-JP" altLang="en-US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8558259" y="1368958"/>
            <a:ext cx="465428" cy="118809"/>
          </a:xfrm>
          <a:prstGeom prst="roundRect">
            <a:avLst>
              <a:gd name="adj" fmla="val 24008"/>
            </a:avLst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 lens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62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 to other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companies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Bullet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772060"/>
              </p:ext>
            </p:extLst>
          </p:nvPr>
        </p:nvGraphicFramePr>
        <p:xfrm>
          <a:off x="76018" y="918396"/>
          <a:ext cx="8975966" cy="38696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66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688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962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1004637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1136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795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  <a:gridCol w="1377616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1327710">
                  <a:extLst>
                    <a:ext uri="{9D8B030D-6E8A-4147-A177-3AD203B41FA5}">
                      <a16:colId xmlns:a16="http://schemas.microsoft.com/office/drawing/2014/main" val="3893190233"/>
                    </a:ext>
                  </a:extLst>
                </a:gridCol>
              </a:tblGrid>
              <a:tr h="97353">
                <a:tc rowSpan="3"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5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WV-S15700-V2LN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WV-S15600-V2LN</a:t>
                      </a:r>
                      <a:endParaRPr kumimoji="1" lang="ja-JP" altLang="en-US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WV-S15500-V3LN</a:t>
                      </a:r>
                      <a:endParaRPr kumimoji="1" lang="ja-JP" altLang="en-US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P1378-LV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P1377-LV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XNO-9083R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XNO-8083R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19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8.4MP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5.1MP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1/2.7”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3328 x 1872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1728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[16:9]</a:t>
                      </a:r>
                      <a:r>
                        <a:rPr kumimoji="1" lang="en-US" altLang="ja-JP" sz="800" b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en-US" altLang="ja-JP" sz="800" b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[4:3] *1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2592 x 1944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3328 x 1872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23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en-US" altLang="ja-JP" sz="8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 (</a:t>
                      </a: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180fps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*3)</a:t>
                      </a:r>
                      <a:endParaRPr kumimoji="1" lang="en-US" altLang="ja-JP" sz="8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051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5fps (30fps</a:t>
                      </a:r>
                      <a:r>
                        <a:rPr kumimoji="1" lang="ja-JP" altLang="en-US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  <a:endParaRPr kumimoji="1" lang="en-US" altLang="ja-JP" sz="8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 (</a:t>
                      </a:r>
                      <a:r>
                        <a:rPr kumimoji="1" lang="en-US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180fps</a:t>
                      </a:r>
                      <a:r>
                        <a:rPr kumimoji="1" lang="en-US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*3)</a:t>
                      </a:r>
                      <a:endParaRPr kumimoji="1" lang="en-US" altLang="ja-JP" sz="800" b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018974"/>
                  </a:ext>
                </a:extLst>
              </a:tr>
              <a:tr h="701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x3.1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x2.5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x2.8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87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1.3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1.5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1.2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1.3 - 2.15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7001675"/>
                  </a:ext>
                </a:extLst>
              </a:tr>
              <a:tr h="1014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4.3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- 8.6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2.9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- 9.0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3.9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10.0 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2.8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8.0 </a:t>
                      </a:r>
                      <a:r>
                        <a:rPr kumimoji="1" lang="en-US" altLang="ja-JP" sz="800" b="1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4.4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- 9.3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513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104 deg. / T: 53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106 deg. / T: 34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115 deg.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T: 45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90 deg.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T: 38 deg.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b-NO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112.1 deg. / T: 47.5 deg.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61898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 lx [50IRE]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 lx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 lx [50IRE]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0.15 lx [50IRE]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 lx [50IRE]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WiseStreamⅢ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1510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 detection (Person/Face/Vehicle),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(Intruder/Loitering/Direction/Cross line),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 mask Detection, Occupancy Detection, AI Privacy Guard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 Object Analytics, AXIS Video Motion Detection,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 Motion Guard, AXIS Fence Guard, AXIS Loitering Guard, active tampering alarm, Audio detection, AXIS Live Privacy Shield 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 detection (Person/Face/Vehicle/License plate), Virtual line/Area, Enter/Exit, Loitering, direction, Appear/Disappear, intrusion, Defocus detection, Motion detection, Tampering, Fog detection, Audio detection, Sound classification, Shock detection, People counting, Queue management, </a:t>
                      </a: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Heatmap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59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70 m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[50IRE]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55 m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 m [50IRE]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32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966404"/>
                  </a:ext>
                </a:extLst>
              </a:tr>
              <a:tr h="8743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+60 deg.C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7041515" y="580228"/>
            <a:ext cx="20062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Capture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 HDTV 720p, WDR: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Off</a:t>
            </a:r>
            <a:endParaRPr lang="ja-JP" altLang="en-US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42337" y="583637"/>
            <a:ext cx="205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Super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</a:t>
            </a:r>
          </a:p>
          <a:p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H.265/H.264 Stream transmission: Off</a:t>
            </a:r>
            <a:endParaRPr lang="ja-JP" altLang="en-US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角丸四角形 18"/>
          <p:cNvSpPr/>
          <p:nvPr/>
        </p:nvSpPr>
        <p:spPr>
          <a:xfrm>
            <a:off x="1966257" y="1202375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899265" y="1202522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3905450" y="1202521"/>
            <a:ext cx="198781" cy="114938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5042337" y="1204378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6103224" y="1204524"/>
            <a:ext cx="198781" cy="114938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7480746" y="1206383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8802775" y="1210542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12166" y="1207822"/>
            <a:ext cx="406323" cy="265977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0683" y="1209827"/>
            <a:ext cx="406323" cy="265977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3186" y="1205816"/>
            <a:ext cx="406323" cy="265977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29" y="1145496"/>
            <a:ext cx="386615" cy="386615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974" y="1147498"/>
            <a:ext cx="386615" cy="38661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71" y="1200186"/>
            <a:ext cx="299330" cy="273891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50" y="1208204"/>
            <a:ext cx="299330" cy="273891"/>
          </a:xfrm>
          <a:prstGeom prst="rect">
            <a:avLst/>
          </a:prstGeom>
        </p:spPr>
      </p:pic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8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3-1.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Comparison to other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companies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</a:t>
            </a: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Group 30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243457"/>
              </p:ext>
            </p:extLst>
          </p:nvPr>
        </p:nvGraphicFramePr>
        <p:xfrm>
          <a:off x="76018" y="918396"/>
          <a:ext cx="8975966" cy="3869687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566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688">
                  <a:extLst>
                    <a:ext uri="{9D8B030D-6E8A-4147-A177-3AD203B41FA5}">
                      <a16:colId xmlns:a16="http://schemas.microsoft.com/office/drawing/2014/main" val="1161349199"/>
                    </a:ext>
                  </a:extLst>
                </a:gridCol>
                <a:gridCol w="962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431">
                  <a:extLst>
                    <a:ext uri="{9D8B030D-6E8A-4147-A177-3AD203B41FA5}">
                      <a16:colId xmlns:a16="http://schemas.microsoft.com/office/drawing/2014/main" val="1742500745"/>
                    </a:ext>
                  </a:extLst>
                </a:gridCol>
                <a:gridCol w="1004637">
                  <a:extLst>
                    <a:ext uri="{9D8B030D-6E8A-4147-A177-3AD203B41FA5}">
                      <a16:colId xmlns:a16="http://schemas.microsoft.com/office/drawing/2014/main" val="3807888616"/>
                    </a:ext>
                  </a:extLst>
                </a:gridCol>
                <a:gridCol w="11369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4795">
                  <a:extLst>
                    <a:ext uri="{9D8B030D-6E8A-4147-A177-3AD203B41FA5}">
                      <a16:colId xmlns:a16="http://schemas.microsoft.com/office/drawing/2014/main" val="184891098"/>
                    </a:ext>
                  </a:extLst>
                </a:gridCol>
                <a:gridCol w="908384">
                  <a:extLst>
                    <a:ext uri="{9D8B030D-6E8A-4147-A177-3AD203B41FA5}">
                      <a16:colId xmlns:a16="http://schemas.microsoft.com/office/drawing/2014/main" val="2354277488"/>
                    </a:ext>
                  </a:extLst>
                </a:gridCol>
                <a:gridCol w="824163">
                  <a:extLst>
                    <a:ext uri="{9D8B030D-6E8A-4147-A177-3AD203B41FA5}">
                      <a16:colId xmlns:a16="http://schemas.microsoft.com/office/drawing/2014/main" val="2606608416"/>
                    </a:ext>
                  </a:extLst>
                </a:gridCol>
                <a:gridCol w="972779">
                  <a:extLst>
                    <a:ext uri="{9D8B030D-6E8A-4147-A177-3AD203B41FA5}">
                      <a16:colId xmlns:a16="http://schemas.microsoft.com/office/drawing/2014/main" val="2391459272"/>
                    </a:ext>
                  </a:extLst>
                </a:gridCol>
              </a:tblGrid>
              <a:tr h="97353">
                <a:tc rowSpan="3"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/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ＭＳ Ｐゴシック" charset="-128"/>
                          <a:cs typeface="Calibri" panose="020F0502020204030204" pitchFamily="34" charset="0"/>
                        </a:rPr>
                        <a:t>i-PRO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6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Axis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Hanwha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5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WV-S25700-V2LN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WV-S25600-V2LN</a:t>
                      </a:r>
                      <a:endParaRPr kumimoji="1" lang="ja-JP" altLang="en-US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WV-S25500-V3LN</a:t>
                      </a:r>
                      <a:endParaRPr kumimoji="1" lang="ja-JP" altLang="en-US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4800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P3248-LVE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P3247-LVE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XNV-9083R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XNV-8083R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XNV-8093R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519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b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643434"/>
                  </a:ext>
                </a:extLst>
              </a:tr>
              <a:tr h="13062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Codec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H.265/H.264/JPEG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251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Image Sensor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 8.4MP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1/2.8” 5.1MP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1/2.7”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1/1.8”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80939"/>
                  </a:ext>
                </a:extLst>
              </a:tr>
              <a:tr h="56622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</a:t>
                      </a:r>
                      <a:r>
                        <a:rPr kumimoji="1" lang="ja-JP" altLang="en-US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3328 x 1872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1728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[16:9]</a:t>
                      </a:r>
                      <a:r>
                        <a:rPr kumimoji="1" lang="en-US" altLang="ja-JP" sz="800" b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 x 2304</a:t>
                      </a:r>
                      <a:r>
                        <a:rPr kumimoji="1" lang="en-US" altLang="ja-JP" sz="800" b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[4:3] *1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2592 x 1944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3840 x 2160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3328 x 1872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746447"/>
                  </a:ext>
                </a:extLst>
              </a:tr>
              <a:tr h="12310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Max.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Frame rate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H.265/H.264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81459"/>
                  </a:ext>
                </a:extLst>
              </a:tr>
              <a:tr h="10517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5fps (30fps</a:t>
                      </a:r>
                      <a:r>
                        <a:rPr kumimoji="1" lang="ja-JP" altLang="en-US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*2)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30fps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15fps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018974"/>
                  </a:ext>
                </a:extLst>
              </a:tr>
              <a:tr h="7016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Lens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Optical zoom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x2.0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x3.1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x2.0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x2.6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x2.7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87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 number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1.5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1.3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1.5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1.3 - 2.15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1.7 - 1.73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7001675"/>
                  </a:ext>
                </a:extLst>
              </a:tr>
              <a:tr h="10144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Focal length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4.3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- 8.6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2.9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- 9.0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4.3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- 8.6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3.0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- 8.0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4.4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</a:t>
                      </a:r>
                      <a:r>
                        <a:rPr kumimoji="1" lang="en-US" altLang="ja-JP" sz="800" b="1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9.3 </a:t>
                      </a:r>
                      <a:r>
                        <a:rPr kumimoji="1" lang="en-US" altLang="ja-JP" sz="800" b="1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1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10.9</a:t>
                      </a:r>
                      <a:r>
                        <a:rPr kumimoji="1" lang="ja-JP" altLang="en-US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- 29 </a:t>
                      </a:r>
                      <a:r>
                        <a:rPr kumimoji="1" lang="en-US" altLang="ja-JP" sz="8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mm</a:t>
                      </a:r>
                      <a:endParaRPr kumimoji="1" lang="ja-JP" altLang="en-US" sz="8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523972"/>
                  </a:ext>
                </a:extLst>
              </a:tr>
              <a:tr h="5138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Horizontal angle of view</a:t>
                      </a: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101 deg. / T: 52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103 deg. / T: 33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2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100 deg.</a:t>
                      </a:r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T: 53 deg.</a:t>
                      </a:r>
                      <a:endParaRPr kumimoji="1" lang="en-US" altLang="ja-JP" sz="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8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104 deg. / T: 40 deg.</a:t>
                      </a:r>
                      <a:endParaRPr kumimoji="1" lang="ja-JP" altLang="en-US" sz="8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b-NO" altLang="ja-JP" sz="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112.1 deg.</a:t>
                      </a:r>
                      <a:r>
                        <a:rPr kumimoji="1" lang="nb-NO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T: 47.5 deg.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nb-NO" altLang="ja-JP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W: 42 deg. / T: 15 deg.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441624"/>
                  </a:ext>
                </a:extLst>
              </a:tr>
              <a:tr h="61898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Dynamic range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132dB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120dB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9946">
                <a:tc gridSpan="2"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1pPr>
                      <a:lvl2pPr algn="l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2pPr>
                      <a:lvl3pPr algn="l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3pPr>
                      <a:lvl4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4pPr>
                      <a:lvl5pPr algn="l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Times New Roman" pitchFamily="18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 lx [50IRE]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 lx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 lx [50IRE]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0.14 lx [50IRE]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0.13 lx [50IRE]</a:t>
                      </a:r>
                      <a:endParaRPr kumimoji="1" lang="en-US" altLang="ja-JP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 lx [30IRE]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2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Coding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Smart VIQS / GOP control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Zipstream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WiseStreamⅢ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220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395152"/>
                  </a:ext>
                </a:extLst>
              </a:tr>
              <a:tr h="1510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Video Analytics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 detection (Person/Face/Vehicle),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 (Intruder/Loitering/Direction/Cross line),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Non mask Detection, Occupancy Detection, AI Privacy Guard 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 Classification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 Object Analytics, AXIS Video Motion Detection,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AXIS Motion Guard, AXIS Fence Guard, AXIS Loitering Guard, active tampering alarm, Audio detection, AXIS Live Privacy Shield </a:t>
                      </a: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Object detection (Person/Face/Vehicle/License plate), Virtual line/Area, Enter/Exit, Loitering, direction, Appear/Disappear, intrusion, Defocus detection, Motion detection, Tampering, Fog detection, Audio detection, Sound classification, Shock detection, People counting, Queue management, </a:t>
                      </a:r>
                      <a:r>
                        <a:rPr kumimoji="1" lang="en-US" altLang="ja-JP" sz="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Heatmap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7410301"/>
                  </a:ext>
                </a:extLst>
              </a:tr>
              <a:tr h="13898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Audio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In(mic in / line in), Out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9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59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70 m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[50IRE]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55 m [30IRE]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 m [50IRE]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70 m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972729"/>
                  </a:ext>
                </a:extLst>
              </a:tr>
              <a:tr h="13234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 Sight coating</a:t>
                      </a: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966404"/>
                  </a:ext>
                </a:extLst>
              </a:tr>
              <a:tr h="8743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Operating Temperature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+60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en-US" altLang="ja-JP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+50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deg.C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-50</a:t>
                      </a:r>
                      <a:r>
                        <a:rPr kumimoji="1" lang="ja-JP" altLang="en-US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 +55 deg.C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sz="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ysClr val="windowText" lastClr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19" name="角丸四角形 18"/>
          <p:cNvSpPr/>
          <p:nvPr/>
        </p:nvSpPr>
        <p:spPr>
          <a:xfrm>
            <a:off x="1966257" y="1202375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2899265" y="1202522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3905450" y="1202521"/>
            <a:ext cx="198781" cy="114938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sp>
        <p:nvSpPr>
          <p:cNvPr id="23" name="角丸四角形 22"/>
          <p:cNvSpPr/>
          <p:nvPr/>
        </p:nvSpPr>
        <p:spPr>
          <a:xfrm>
            <a:off x="5042337" y="1204378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6103224" y="1204524"/>
            <a:ext cx="198781" cy="114938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sp>
        <p:nvSpPr>
          <p:cNvPr id="25" name="角丸四角形 24"/>
          <p:cNvSpPr/>
          <p:nvPr/>
        </p:nvSpPr>
        <p:spPr>
          <a:xfrm>
            <a:off x="7011512" y="1206383"/>
            <a:ext cx="205278" cy="109069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角丸四角形 25"/>
          <p:cNvSpPr/>
          <p:nvPr/>
        </p:nvSpPr>
        <p:spPr>
          <a:xfrm>
            <a:off x="7846262" y="1210542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8808783" y="1216559"/>
            <a:ext cx="207100" cy="114938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10" y="1198365"/>
            <a:ext cx="331296" cy="289884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49" y="1194353"/>
            <a:ext cx="331296" cy="28988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82" y="1196356"/>
            <a:ext cx="331296" cy="28988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78" y="1202375"/>
            <a:ext cx="307568" cy="27647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32" y="1205291"/>
            <a:ext cx="307568" cy="276475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37" y="1202375"/>
            <a:ext cx="341894" cy="274982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00" y="1204380"/>
            <a:ext cx="341894" cy="274982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077" y="1206383"/>
            <a:ext cx="341894" cy="274982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5042337" y="583637"/>
            <a:ext cx="2056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Super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</a:t>
            </a:r>
          </a:p>
          <a:p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H.265/H.264 Stream transmission: Off</a:t>
            </a:r>
            <a:endParaRPr lang="ja-JP" altLang="en-US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8558259" y="1368958"/>
            <a:ext cx="465428" cy="118809"/>
          </a:xfrm>
          <a:prstGeom prst="roundRect">
            <a:avLst>
              <a:gd name="adj" fmla="val 24008"/>
            </a:avLst>
          </a:prstGeom>
          <a:solidFill>
            <a:schemeClr val="accent5">
              <a:lumMod val="75000"/>
            </a:schemeClr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706837">
              <a:defRPr/>
            </a:pPr>
            <a:r>
              <a:rPr lang="en-US" altLang="ja-JP" sz="80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 lens</a:t>
            </a:r>
            <a:endParaRPr lang="en-US" altLang="ja-JP" sz="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7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3-2.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Comparison </a:t>
            </a:r>
            <a:r>
              <a:rPr lang="en-US" altLang="ja-JP" sz="2400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 </a:t>
            </a:r>
            <a:r>
              <a:rPr lang="en-US" altLang="ja-JP" sz="24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conventional models 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251022"/>
              </p:ext>
            </p:extLst>
          </p:nvPr>
        </p:nvGraphicFramePr>
        <p:xfrm>
          <a:off x="71389" y="669472"/>
          <a:ext cx="8994407" cy="40764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4083">
                  <a:extLst>
                    <a:ext uri="{9D8B030D-6E8A-4147-A177-3AD203B41FA5}">
                      <a16:colId xmlns:a16="http://schemas.microsoft.com/office/drawing/2014/main" val="2656412785"/>
                    </a:ext>
                  </a:extLst>
                </a:gridCol>
                <a:gridCol w="2468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8962">
                  <a:extLst>
                    <a:ext uri="{9D8B030D-6E8A-4147-A177-3AD203B41FA5}">
                      <a16:colId xmlns:a16="http://schemas.microsoft.com/office/drawing/2014/main" val="2109513947"/>
                    </a:ext>
                  </a:extLst>
                </a:gridCol>
              </a:tblGrid>
              <a:tr h="2389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ja-JP" sz="900" b="1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 S series </a:t>
                      </a:r>
                      <a:r>
                        <a:rPr lang="en-US" altLang="ja-JP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</a:t>
                      </a:r>
                      <a:r>
                        <a:rPr kumimoji="1" lang="en-US" altLang="ja-JP" sz="10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(4K/6MP/5MP)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 S series</a:t>
                      </a:r>
                      <a:r>
                        <a:rPr lang="en-US" altLang="ja-JP" sz="1000" b="1" kern="100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(4K/5MP)</a:t>
                      </a:r>
                      <a:endParaRPr lang="en-US" altLang="ja-JP" sz="1000" b="1" kern="100" dirty="0" smtClean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b="1" kern="100" dirty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X series </a:t>
                      </a:r>
                      <a:r>
                        <a:rPr lang="en-US" altLang="ja-JP" sz="1000" b="1" kern="1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 </a:t>
                      </a:r>
                      <a:r>
                        <a:rPr lang="en-US" altLang="ja-JP" sz="1000" b="1" kern="10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(4K/5MP)</a:t>
                      </a:r>
                      <a:endParaRPr lang="en-US" altLang="ja-JP" sz="1000" b="1" kern="100" dirty="0"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060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 capture</a:t>
                      </a:r>
                      <a:r>
                        <a:rPr lang="en-US" altLang="ja-JP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16:9(30fps/25fps)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 / 25fps)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*5M model only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16:9(30fps/25fps)</a:t>
                      </a:r>
                    </a:p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 / 25fps)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*5M model only </a:t>
                      </a:r>
                      <a:endParaRPr lang="en-US" altLang="ja-JP" sz="8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16:9(30fps/25fps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en-US" altLang="ja-JP" sz="800" b="0" kern="100" baseline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934942266"/>
                  </a:ext>
                </a:extLst>
              </a:tr>
              <a:tr h="2215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Compression method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  (1)-(4),  JPEG(1)(2) 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  (1)-(4),  JPEG(1)(2) 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H.265 (or H.264)  (1)-(4),  JPEG(1)(2) 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677026"/>
                  </a:ext>
                </a:extLst>
              </a:tr>
              <a:tr h="22150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Minimum Illumination (color)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   </a:t>
                      </a: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0.06 lx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[50IRE] *4K/6MP model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0.05 lx [30IRE]   0.07 lx [50IRE] *5MP model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0.09 lx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[50IRE] *4K model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 lx [50IRE] *5MP model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0.09 lx</a:t>
                      </a: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[50IRE] *4K model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0.07 lx [50IRE] *5MP model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49300082"/>
                  </a:ext>
                </a:extLst>
              </a:tr>
              <a:tr h="409008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Camera</a:t>
                      </a:r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title on screen</a:t>
                      </a:r>
                    </a:p>
                    <a:p>
                      <a:pPr algn="l" fontAlgn="ctr"/>
                      <a:r>
                        <a:rPr lang="en-US" sz="9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(OSD)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Character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Line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size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50% / 75%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100% / 150% / 200%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style : Transparent /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Opaque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Character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20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Line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size : 100% / 150% / 200%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style : Transparent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Character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40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Line no.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2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size :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50% / 75% </a:t>
                      </a: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100% / 150% / 200%</a:t>
                      </a:r>
                      <a:endParaRPr kumimoji="1" lang="ja-JP" alt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Display style : Transparent / </a:t>
                      </a:r>
                      <a:r>
                        <a:rPr kumimoji="1" lang="en-US" altLang="ja-JP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Opaque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3105356321"/>
                  </a:ext>
                </a:extLst>
              </a:tr>
              <a:tr h="16621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Overlay image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sz="8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marL="90000" marR="90000" marT="46800" marB="46800"/>
                </a:tc>
                <a:extLst>
                  <a:ext uri="{0D108BD9-81ED-4DB2-BD59-A6C34878D82A}">
                    <a16:rowId xmlns:a16="http://schemas.microsoft.com/office/drawing/2014/main" val="2641273763"/>
                  </a:ext>
                </a:extLst>
              </a:tr>
              <a:tr h="22982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Coding</a:t>
                      </a: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VIQS / </a:t>
                      </a: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Smart P-picture control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 /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GOP Control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Auto VIQS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Smart Facial Coding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GOP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Control</a:t>
                      </a:r>
                      <a:endParaRPr lang="ja-JP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255776"/>
                  </a:ext>
                </a:extLst>
              </a:tr>
              <a:tr h="13777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SD recording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Constant bit rate / VBR 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/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Number of recording streams : 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Recording format : H.265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H.264 / JPEG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Transmission priority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: Frame rate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8039255"/>
                  </a:ext>
                </a:extLst>
              </a:tr>
              <a:tr h="17738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 / AI-VMD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lang="en-US" altLang="ja-JP" sz="8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i-VMD</a:t>
                      </a:r>
                      <a:r>
                        <a:rPr lang="ja-JP" altLang="en-US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800" b="1" kern="100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(type7)</a:t>
                      </a:r>
                      <a:endParaRPr lang="en-US" altLang="ja-JP" sz="800" b="1" kern="100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lang="en-US" altLang="ja-JP" sz="800" b="1" kern="10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2148433"/>
                  </a:ext>
                </a:extLst>
              </a:tr>
              <a:tr h="211317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Audio alarm</a:t>
                      </a: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(Audio Detection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Sound classification)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en-US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800" b="1" kern="10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(Audio Detection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AI Sound classification)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00131694"/>
                  </a:ext>
                </a:extLst>
              </a:tr>
              <a:tr h="219585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 number of apps </a:t>
                      </a:r>
                      <a:endParaRPr lang="en-US" altLang="ja-JP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lang="en-US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9803779"/>
                  </a:ext>
                </a:extLst>
              </a:tr>
              <a:tr h="20428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Max.</a:t>
                      </a:r>
                      <a:r>
                        <a:rPr lang="en-US" altLang="ja-JP" sz="900" b="1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capacity for apps</a:t>
                      </a:r>
                      <a:endParaRPr lang="en-US" altLang="ja-JP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250MB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150MB</a:t>
                      </a:r>
                      <a:endParaRPr lang="en-US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250MB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0837258"/>
                  </a:ext>
                </a:extLst>
              </a:tr>
              <a:tr h="219894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ONVIF</a:t>
                      </a:r>
                      <a:endParaRPr lang="en-US" sz="9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 /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Profile S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</a:t>
                      </a:r>
                      <a:r>
                        <a:rPr lang="en-US" altLang="ja-JP" sz="800" b="0" kern="1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 /</a:t>
                      </a:r>
                      <a:r>
                        <a:rPr lang="en-US" altLang="ja-JP" sz="800" b="0" kern="1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T / </a:t>
                      </a: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</a:t>
                      </a:r>
                      <a:endParaRPr lang="en-US" altLang="ja-JP" sz="8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672585"/>
                  </a:ext>
                </a:extLst>
              </a:tr>
              <a:tr h="1939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 / SFTP</a:t>
                      </a:r>
                      <a:endParaRPr kumimoji="1" lang="ja-JP" altLang="en-US" sz="9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baseline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SFTP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800" b="1" kern="10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en-US" altLang="ja-JP" sz="800" b="1" kern="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800" b="1" i="0" u="none" strike="noStrike" kern="1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FTP</a:t>
                      </a:r>
                    </a:p>
                  </a:txBody>
                  <a:tcPr marL="90000" marR="90000" marT="46800" marB="4680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4108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076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[Ref.]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Spec comparison with smoke dome model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- Indoor Dome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922537"/>
              </p:ext>
            </p:extLst>
          </p:nvPr>
        </p:nvGraphicFramePr>
        <p:xfrm>
          <a:off x="101932" y="935448"/>
          <a:ext cx="8934118" cy="1758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1868">
                  <a:extLst>
                    <a:ext uri="{9D8B030D-6E8A-4147-A177-3AD203B41FA5}">
                      <a16:colId xmlns:a16="http://schemas.microsoft.com/office/drawing/2014/main" val="3174186842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408425094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48304052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82886313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668985386"/>
                    </a:ext>
                  </a:extLst>
                </a:gridCol>
              </a:tblGrid>
              <a:tr h="232952">
                <a:tc rowSpan="2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model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 model</a:t>
                      </a: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410714"/>
                  </a:ext>
                </a:extLst>
              </a:tr>
              <a:tr h="4996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WV-S22700-V2L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WV-S22600-V2L</a:t>
                      </a: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altLang="ja-JP" sz="140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WV-S22700-V2LG</a:t>
                      </a:r>
                    </a:p>
                    <a:p>
                      <a:pPr algn="ctr" rtl="0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WV-S22600-V2LG</a:t>
                      </a:r>
                      <a:endParaRPr lang="en-US" altLang="ja-JP" sz="140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59166892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 Cover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Clear Dome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en-US" altLang="ja-JP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38173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 / 0.06 lx [50IRE]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 lx [30IRE] / 0.17 lx [50IRE]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398225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 m [30IRE] / 35 m [50IRE]</a:t>
                      </a:r>
                      <a:r>
                        <a:rPr kumimoji="1" lang="ja-JP" altLang="en-US" sz="14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 m [30IRE] / 25 m [50IRE]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892043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4K / 6MP model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80" y="1285655"/>
            <a:ext cx="447629" cy="435195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22" y="1285655"/>
            <a:ext cx="442102" cy="435195"/>
          </a:xfrm>
          <a:prstGeom prst="rect">
            <a:avLst/>
          </a:prstGeom>
        </p:spPr>
      </p:pic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344159"/>
              </p:ext>
            </p:extLst>
          </p:nvPr>
        </p:nvGraphicFramePr>
        <p:xfrm>
          <a:off x="101932" y="3049998"/>
          <a:ext cx="8934118" cy="1740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1868">
                  <a:extLst>
                    <a:ext uri="{9D8B030D-6E8A-4147-A177-3AD203B41FA5}">
                      <a16:colId xmlns:a16="http://schemas.microsoft.com/office/drawing/2014/main" val="3174186842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408425094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48304052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82886313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668985386"/>
                    </a:ext>
                  </a:extLst>
                </a:gridCol>
              </a:tblGrid>
              <a:tr h="232952">
                <a:tc rowSpan="2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model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 model</a:t>
                      </a: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410714"/>
                  </a:ext>
                </a:extLst>
              </a:tr>
              <a:tr h="4996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WV-S22500-V2L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altLang="ja-JP" sz="140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WV-S22500-V2LG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59166892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 Cover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Clear Dome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en-US" altLang="ja-JP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38173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0.05 lx [30IRE] / 0.07 lx [50IRE]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0.15 lx [30IRE] / 0.20 lx [50IRE]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398225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 m [30IRE] / 30 m [50IRE]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25 m [30IRE] / 20 m [50IRE]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892043"/>
                  </a:ext>
                </a:extLst>
              </a:tr>
            </a:tbl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73138" y="269140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5MP model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180" y="3400205"/>
            <a:ext cx="447629" cy="43519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122" y="3400205"/>
            <a:ext cx="442102" cy="4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[Ref.]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Spec comparison with smoke dome model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 - Outdoor Dome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008197"/>
              </p:ext>
            </p:extLst>
          </p:nvPr>
        </p:nvGraphicFramePr>
        <p:xfrm>
          <a:off x="101932" y="935448"/>
          <a:ext cx="8934118" cy="175869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1868">
                  <a:extLst>
                    <a:ext uri="{9D8B030D-6E8A-4147-A177-3AD203B41FA5}">
                      <a16:colId xmlns:a16="http://schemas.microsoft.com/office/drawing/2014/main" val="3174186842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408425094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48304052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82886313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668985386"/>
                    </a:ext>
                  </a:extLst>
                </a:gridCol>
              </a:tblGrid>
              <a:tr h="232952">
                <a:tc rowSpan="2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model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 model</a:t>
                      </a: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410714"/>
                  </a:ext>
                </a:extLst>
              </a:tr>
              <a:tr h="4996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WV-S25700-V2L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WV-S25600-V2L</a:t>
                      </a: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altLang="ja-JP" sz="140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WV-S25700-V2LG</a:t>
                      </a:r>
                    </a:p>
                    <a:p>
                      <a:pPr algn="ctr" rtl="0" fontAlgn="ctr"/>
                      <a:r>
                        <a:rPr lang="en-US" altLang="ja-JP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WV-S25600-V2LG</a:t>
                      </a:r>
                      <a:endParaRPr lang="en-US" altLang="ja-JP" sz="140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59166892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 Cover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Clear Dome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en-US" altLang="ja-JP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38173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0.04 lx [30IRE] / 0.06 lx [50IRE]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 lx [30IRE] / 0.17 lx [50IRE]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398225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70 m [30IRE] / 50 m [50IRE]</a:t>
                      </a:r>
                      <a:r>
                        <a:rPr kumimoji="1" lang="ja-JP" altLang="en-US" sz="14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　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 m [30IRE] / 35 m [50IRE]</a:t>
                      </a:r>
                      <a:endParaRPr kumimoji="1" lang="en-US" altLang="ja-JP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892043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3138" y="57685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4K / 6MP model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表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430298"/>
              </p:ext>
            </p:extLst>
          </p:nvPr>
        </p:nvGraphicFramePr>
        <p:xfrm>
          <a:off x="101932" y="3049998"/>
          <a:ext cx="8934118" cy="1740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1868">
                  <a:extLst>
                    <a:ext uri="{9D8B030D-6E8A-4147-A177-3AD203B41FA5}">
                      <a16:colId xmlns:a16="http://schemas.microsoft.com/office/drawing/2014/main" val="3174186842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val="4084250942"/>
                    </a:ext>
                  </a:extLst>
                </a:gridCol>
                <a:gridCol w="2555875">
                  <a:extLst>
                    <a:ext uri="{9D8B030D-6E8A-4147-A177-3AD203B41FA5}">
                      <a16:colId xmlns:a16="http://schemas.microsoft.com/office/drawing/2014/main" val="483040520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2828863131"/>
                    </a:ext>
                  </a:extLst>
                </a:gridCol>
                <a:gridCol w="2616200">
                  <a:extLst>
                    <a:ext uri="{9D8B030D-6E8A-4147-A177-3AD203B41FA5}">
                      <a16:colId xmlns:a16="http://schemas.microsoft.com/office/drawing/2014/main" val="1668985386"/>
                    </a:ext>
                  </a:extLst>
                </a:gridCol>
              </a:tblGrid>
              <a:tr h="232952">
                <a:tc rowSpan="2">
                  <a:txBody>
                    <a:bodyPr/>
                    <a:lstStyle/>
                    <a:p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model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 model</a:t>
                      </a: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410714"/>
                  </a:ext>
                </a:extLst>
              </a:tr>
              <a:tr h="499652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 smtClean="0">
                        <a:solidFill>
                          <a:sysClr val="windowText" lastClr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WV-S25500-V2L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altLang="ja-JP" sz="140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4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WV-S25500-V2LG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59166892"/>
                  </a:ext>
                </a:extLst>
              </a:tr>
              <a:tr h="302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Dome Cover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Clear Dome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Smoke Dome</a:t>
                      </a:r>
                      <a:endParaRPr kumimoji="1" lang="en-US" altLang="ja-JP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5138173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Illumination (color)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0.05 lx [30IRE] / 0.07 lx [50IRE]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0.15 lx [30IRE] / 0.20 lx [50IRE]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7398225"/>
                  </a:ext>
                </a:extLst>
              </a:tr>
              <a:tr h="214669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4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IR-LED</a:t>
                      </a:r>
                      <a:endParaRPr kumimoji="1" lang="ja-JP" altLang="en-US" sz="1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m [30IRE] / 40 m [50IRE]</a:t>
                      </a:r>
                      <a:endParaRPr kumimoji="1" lang="ja-JP" altLang="en-US" sz="1400" b="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35 m [30IRE] / 25 m [50IRE]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892043"/>
                  </a:ext>
                </a:extLst>
              </a:tr>
            </a:tbl>
          </a:graphicData>
        </a:graphic>
      </p:graphicFrame>
      <p:sp>
        <p:nvSpPr>
          <p:cNvPr id="21" name="正方形/長方形 20"/>
          <p:cNvSpPr/>
          <p:nvPr/>
        </p:nvSpPr>
        <p:spPr>
          <a:xfrm>
            <a:off x="73138" y="269140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5MP model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65" y="1285655"/>
            <a:ext cx="497365" cy="43519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265" y="3400205"/>
            <a:ext cx="497365" cy="4351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90" y="1285654"/>
            <a:ext cx="497365" cy="4351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489" y="3400204"/>
            <a:ext cx="497365" cy="4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Other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Hardware Specifications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293356" y="657202"/>
            <a:ext cx="8191448" cy="373936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installation time by threading the RJ45 connector directly into the grommet.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2625" y="2170895"/>
            <a:ext cx="991047" cy="96572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488" y="3586764"/>
            <a:ext cx="651916" cy="115490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58" y="2125703"/>
            <a:ext cx="1246953" cy="702800"/>
          </a:xfrm>
          <a:prstGeom prst="rect">
            <a:avLst/>
          </a:prstGeom>
        </p:spPr>
      </p:pic>
      <p:sp>
        <p:nvSpPr>
          <p:cNvPr id="8" name="コンテンツ プレースホルダー 9"/>
          <p:cNvSpPr txBox="1">
            <a:spLocks/>
          </p:cNvSpPr>
          <p:nvPr/>
        </p:nvSpPr>
        <p:spPr>
          <a:xfrm>
            <a:off x="68796" y="1362843"/>
            <a:ext cx="4212000" cy="343637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コンテンツ プレースホルダー 10"/>
          <p:cNvSpPr txBox="1">
            <a:spLocks/>
          </p:cNvSpPr>
          <p:nvPr/>
        </p:nvSpPr>
        <p:spPr>
          <a:xfrm>
            <a:off x="4863008" y="1362843"/>
            <a:ext cx="4212000" cy="3436373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ja-JP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テキスト プレースホルダー 11"/>
          <p:cNvSpPr txBox="1">
            <a:spLocks/>
          </p:cNvSpPr>
          <p:nvPr/>
        </p:nvSpPr>
        <p:spPr>
          <a:xfrm>
            <a:off x="68796" y="1072019"/>
            <a:ext cx="4212000" cy="288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(</a:t>
            </a:r>
            <a:r>
              <a:rPr lang="ja-JP" altLang="en-U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Pigtail</a:t>
            </a:r>
            <a:r>
              <a:rPr lang="en-US" altLang="ja-JP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924977" y="1362843"/>
            <a:ext cx="1721409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RJ45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connector can thread the grommet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51987" y="3147563"/>
            <a:ext cx="1694400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No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need for space to house</a:t>
            </a:r>
            <a:r>
              <a:rPr lang="ja-JP" altLang="en-US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waterproof connectors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812" y="1947875"/>
            <a:ext cx="966516" cy="724887"/>
          </a:xfrm>
          <a:prstGeom prst="rect">
            <a:avLst/>
          </a:prstGeom>
        </p:spPr>
      </p:pic>
      <p:sp>
        <p:nvSpPr>
          <p:cNvPr id="17" name="コンテンツ プレースホルダー 9"/>
          <p:cNvSpPr txBox="1">
            <a:spLocks/>
          </p:cNvSpPr>
          <p:nvPr/>
        </p:nvSpPr>
        <p:spPr>
          <a:xfrm>
            <a:off x="2605490" y="1362842"/>
            <a:ext cx="1675307" cy="688542"/>
          </a:xfrm>
          <a:prstGeom prst="rect">
            <a:avLst/>
          </a:prstGeom>
          <a:ln w="12700">
            <a:noFill/>
          </a:ln>
        </p:spPr>
        <p:txBody>
          <a:bodyPr lIns="72000" tIns="36000" rIns="36000" b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ja-JP" altLang="en-US" sz="1800" kern="1200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83" lvl="0" indent="-65483" defTabSz="514337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Waterproof 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treatment is required even if not using a multi-cable.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コンテンツ プレースホルダー 9"/>
          <p:cNvSpPr txBox="1">
            <a:spLocks/>
          </p:cNvSpPr>
          <p:nvPr/>
        </p:nvSpPr>
        <p:spPr>
          <a:xfrm>
            <a:off x="7402528" y="1362130"/>
            <a:ext cx="1675307" cy="1911056"/>
          </a:xfrm>
          <a:prstGeom prst="rect">
            <a:avLst/>
          </a:prstGeom>
          <a:ln w="12700">
            <a:noFill/>
          </a:ln>
        </p:spPr>
        <p:txBody>
          <a:bodyPr lIns="72000" tIns="36000" rIns="36000" b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ja-JP" altLang="en-US" sz="1800" kern="1200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83" lvl="0" indent="-65483" defTabSz="514337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Water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resistant treatment is not required when multi-cable is not used.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89" y="1912124"/>
            <a:ext cx="1244827" cy="1143438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75" y="3609527"/>
            <a:ext cx="754476" cy="1101992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120270" y="3147563"/>
            <a:ext cx="2099556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Need 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space to house waterproof connectors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951986" y="1926198"/>
            <a:ext cx="1270503" cy="1075416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9986" y="3609527"/>
            <a:ext cx="1182700" cy="1102354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5400000">
            <a:off x="6370345" y="1625592"/>
            <a:ext cx="552082" cy="965478"/>
          </a:xfrm>
          <a:prstGeom prst="rect">
            <a:avLst/>
          </a:prstGeom>
        </p:spPr>
      </p:pic>
      <p:sp>
        <p:nvSpPr>
          <p:cNvPr id="34" name="右矢印 33"/>
          <p:cNvSpPr/>
          <p:nvPr/>
        </p:nvSpPr>
        <p:spPr>
          <a:xfrm>
            <a:off x="4351412" y="1990712"/>
            <a:ext cx="449987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プレースホルダー 12"/>
          <p:cNvSpPr txBox="1">
            <a:spLocks/>
          </p:cNvSpPr>
          <p:nvPr/>
        </p:nvSpPr>
        <p:spPr>
          <a:xfrm>
            <a:off x="4863008" y="1078123"/>
            <a:ext cx="4212000" cy="288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r>
              <a:rPr lang="ja-JP" altLang="en-US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Grommet)</a:t>
            </a:r>
            <a:endParaRPr lang="ja-JP" altLang="en-US" sz="16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5" name="コンテンツ プレースホルダー 9"/>
          <p:cNvSpPr txBox="1">
            <a:spLocks/>
          </p:cNvSpPr>
          <p:nvPr/>
        </p:nvSpPr>
        <p:spPr>
          <a:xfrm>
            <a:off x="49456" y="1364754"/>
            <a:ext cx="2356860" cy="470732"/>
          </a:xfrm>
          <a:prstGeom prst="rect">
            <a:avLst/>
          </a:prstGeom>
          <a:ln w="12700">
            <a:noFill/>
          </a:ln>
        </p:spPr>
        <p:txBody>
          <a:bodyPr lIns="72000" tIns="36000" rIns="36000" bIns="36000"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lang="ja-JP" altLang="en-US" sz="1800" kern="1200" dirty="0" smtClean="0">
                <a:solidFill>
                  <a:schemeClr val="tx1"/>
                </a:solidFill>
                <a:latin typeface="+mn-ea"/>
                <a:ea typeface="+mn-ea"/>
                <a:cs typeface="Meiryo UI" panose="020B0604030504040204" pitchFamily="50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483" indent="-65483" defTabSz="514337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After 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passing the cable through the waterproof</a:t>
            </a:r>
            <a:r>
              <a:rPr lang="ja-JP" altLang="en-US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en-US" altLang="ja-JP" sz="1050" b="1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connector, it is necessary to caulk RJ45 connector</a:t>
            </a:r>
            <a:r>
              <a:rPr lang="en-US" altLang="ja-JP" sz="1050" b="1" dirty="0" smtClean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050" b="1" dirty="0">
              <a:solidFill>
                <a:srgbClr val="FF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402528" y="3956313"/>
            <a:ext cx="1597438" cy="377693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Grommet </a:t>
            </a:r>
            <a:r>
              <a:rPr lang="en-US" altLang="ja-JP" sz="1050" b="1" dirty="0">
                <a:solidFill>
                  <a:srgbClr val="3333CC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service life (design target) is 7 years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4-1.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Grommet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support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485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/>
          <p:cNvSpPr txBox="1"/>
          <p:nvPr/>
        </p:nvSpPr>
        <p:spPr>
          <a:xfrm>
            <a:off x="194754" y="912102"/>
            <a:ext cx="5430010" cy="2824516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When using the a</a:t>
            </a:r>
            <a:r>
              <a:rPr lang="en-US" altLang="ja-JP" sz="1200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udio </a:t>
            </a: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and I/O terminal, use a multi-cable with grommet (WV-QCA501A).</a:t>
            </a: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Waterproofing is required to the multi-cable.</a:t>
            </a: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altLang="ja-JP" sz="1200" b="1" dirty="0" smtClean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28600" lvl="0" indent="-228600" defTabSz="514337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altLang="ja-JP" sz="1200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WV-QJB501-W is required to store the waterproof </a:t>
            </a:r>
            <a:r>
              <a:rPr lang="en-US" altLang="ja-JP" sz="1200" b="1" dirty="0" smtClean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multi-cable.</a:t>
            </a: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909" y="912102"/>
            <a:ext cx="1406577" cy="986557"/>
          </a:xfrm>
          <a:prstGeom prst="rect">
            <a:avLst/>
          </a:prstGeom>
        </p:spPr>
      </p:pic>
      <p:sp>
        <p:nvSpPr>
          <p:cNvPr id="3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889" y="1945257"/>
            <a:ext cx="1788060" cy="963094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702" y="2897659"/>
            <a:ext cx="1268679" cy="1853040"/>
          </a:xfrm>
          <a:prstGeom prst="rect">
            <a:avLst/>
          </a:prstGeom>
        </p:spPr>
      </p:pic>
      <p:cxnSp>
        <p:nvCxnSpPr>
          <p:cNvPr id="46" name="直線矢印コネクタ 45"/>
          <p:cNvCxnSpPr/>
          <p:nvPr/>
        </p:nvCxnSpPr>
        <p:spPr>
          <a:xfrm flipH="1" flipV="1">
            <a:off x="7484382" y="3340163"/>
            <a:ext cx="304713" cy="581121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7484382" y="3921284"/>
            <a:ext cx="16603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Optional Accessories</a:t>
            </a:r>
          </a:p>
          <a:p>
            <a:r>
              <a:rPr kumimoji="1" lang="en-US" altLang="ja-JP" sz="1200" dirty="0" smtClean="0"/>
              <a:t>WV-QJB501-W</a:t>
            </a:r>
            <a:endParaRPr kumimoji="1" lang="ja-JP" altLang="en-US" sz="1200" dirty="0"/>
          </a:p>
        </p:txBody>
      </p:sp>
      <p:cxnSp>
        <p:nvCxnSpPr>
          <p:cNvPr id="47" name="直線矢印コネクタ 46"/>
          <p:cNvCxnSpPr/>
          <p:nvPr/>
        </p:nvCxnSpPr>
        <p:spPr>
          <a:xfrm flipH="1" flipV="1">
            <a:off x="7179669" y="1512079"/>
            <a:ext cx="609426" cy="303173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/>
          <p:cNvSpPr txBox="1"/>
          <p:nvPr/>
        </p:nvSpPr>
        <p:spPr>
          <a:xfrm>
            <a:off x="7403963" y="1815252"/>
            <a:ext cx="166032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n"/>
            </a:pPr>
            <a:r>
              <a:rPr lang="en-US" altLang="ja-JP" sz="1200" dirty="0"/>
              <a:t>Optional </a:t>
            </a:r>
            <a:r>
              <a:rPr lang="en-US" altLang="ja-JP" sz="1200" dirty="0" smtClean="0"/>
              <a:t>Accessories</a:t>
            </a:r>
          </a:p>
          <a:p>
            <a:r>
              <a:rPr lang="en-US" altLang="ja-JP" sz="1200" dirty="0" smtClean="0"/>
              <a:t>WV-QCA501A</a:t>
            </a:r>
            <a:endParaRPr kumimoji="1" lang="ja-JP" altLang="en-US" sz="1200" dirty="0"/>
          </a:p>
        </p:txBody>
      </p:sp>
      <p:sp>
        <p:nvSpPr>
          <p:cNvPr id="14" name="タイトル 4"/>
          <p:cNvSpPr txBox="1">
            <a:spLocks/>
          </p:cNvSpPr>
          <p:nvPr/>
        </p:nvSpPr>
        <p:spPr>
          <a:xfrm>
            <a:off x="280329" y="70060"/>
            <a:ext cx="6980729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[Ref.]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 for using multi-cable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51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Product Summary</a:t>
            </a:r>
          </a:p>
        </p:txBody>
      </p:sp>
    </p:spTree>
    <p:extLst>
      <p:ext uri="{BB962C8B-B14F-4D97-AF65-F5344CB8AC3E}">
        <p14:creationId xmlns:p14="http://schemas.microsoft.com/office/powerpoint/2010/main" val="34483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4972752" y="3458301"/>
            <a:ext cx="4105810" cy="10970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4-2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Lateral conduit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support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12" y="2173127"/>
            <a:ext cx="856708" cy="57907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944"/>
          <a:stretch/>
        </p:blipFill>
        <p:spPr>
          <a:xfrm>
            <a:off x="5066542" y="3625346"/>
            <a:ext cx="1230703" cy="810872"/>
          </a:xfrm>
          <a:prstGeom prst="rect">
            <a:avLst/>
          </a:prstGeom>
        </p:spPr>
      </p:pic>
      <p:sp>
        <p:nvSpPr>
          <p:cNvPr id="21" name="テキスト プレースホルダー 5"/>
          <p:cNvSpPr txBox="1">
            <a:spLocks/>
          </p:cNvSpPr>
          <p:nvPr/>
        </p:nvSpPr>
        <p:spPr>
          <a:xfrm>
            <a:off x="2159148" y="1863549"/>
            <a:ext cx="2220076" cy="2612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Remove the side cover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403" y="1595931"/>
            <a:ext cx="1067647" cy="1156266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2"/>
          <a:stretch/>
        </p:blipFill>
        <p:spPr>
          <a:xfrm>
            <a:off x="5709138" y="1571311"/>
            <a:ext cx="1117196" cy="131499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72"/>
          <a:stretch/>
        </p:blipFill>
        <p:spPr>
          <a:xfrm>
            <a:off x="7455877" y="1554487"/>
            <a:ext cx="1021654" cy="1334273"/>
          </a:xfrm>
          <a:prstGeom prst="rect">
            <a:avLst/>
          </a:prstGeom>
        </p:spPr>
      </p:pic>
      <p:sp>
        <p:nvSpPr>
          <p:cNvPr id="24" name="テキスト プレースホルダー 5"/>
          <p:cNvSpPr txBox="1">
            <a:spLocks/>
          </p:cNvSpPr>
          <p:nvPr/>
        </p:nvSpPr>
        <p:spPr>
          <a:xfrm>
            <a:off x="5558794" y="1220792"/>
            <a:ext cx="3029023" cy="2809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Insert the conduit (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3/4 inches)</a:t>
            </a:r>
          </a:p>
        </p:txBody>
      </p:sp>
      <p:sp>
        <p:nvSpPr>
          <p:cNvPr id="29" name="左カーブ矢印 28"/>
          <p:cNvSpPr/>
          <p:nvPr/>
        </p:nvSpPr>
        <p:spPr>
          <a:xfrm rot="15600374">
            <a:off x="2195296" y="1840853"/>
            <a:ext cx="270294" cy="120300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1" name="テキスト プレースホルダー 5"/>
          <p:cNvSpPr txBox="1">
            <a:spLocks/>
          </p:cNvSpPr>
          <p:nvPr/>
        </p:nvSpPr>
        <p:spPr>
          <a:xfrm>
            <a:off x="6318308" y="3525863"/>
            <a:ext cx="2813012" cy="537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There is no fixing mechanism for piping such as screws.</a:t>
            </a:r>
            <a:endParaRPr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テキスト プレースホルダー 5"/>
          <p:cNvSpPr txBox="1">
            <a:spLocks/>
          </p:cNvSpPr>
          <p:nvPr/>
        </p:nvSpPr>
        <p:spPr>
          <a:xfrm>
            <a:off x="6318308" y="4057073"/>
            <a:ext cx="2813012" cy="5372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Please fix with a saddle like the one on the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left picture.</a:t>
            </a:r>
            <a:endParaRPr lang="en-US" altLang="ja-JP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ja-JP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右矢印 32"/>
          <p:cNvSpPr/>
          <p:nvPr/>
        </p:nvSpPr>
        <p:spPr>
          <a:xfrm>
            <a:off x="4427019" y="1441812"/>
            <a:ext cx="950729" cy="131038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581328"/>
            <a:ext cx="848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New S series camera </a:t>
            </a:r>
            <a:r>
              <a:rPr lang="en-US" altLang="ja-JP" dirty="0" smtClean="0"/>
              <a:t>has adopted a new side cover mechanism so that </a:t>
            </a:r>
            <a:r>
              <a:rPr lang="en-US" altLang="ja-JP" dirty="0"/>
              <a:t>lateral conduits </a:t>
            </a:r>
            <a:r>
              <a:rPr lang="en-US" altLang="ja-JP" dirty="0" smtClean="0"/>
              <a:t>can be connected as shown in the right picture.</a:t>
            </a:r>
            <a:endParaRPr kumimoji="1" lang="ja-JP" altLang="en-US" dirty="0"/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B3872753-30D9-4E23-B151-9AD277C3BA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863" y="3283717"/>
            <a:ext cx="2074725" cy="1360576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73138" y="1168874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Indoor 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73137" y="2833550"/>
            <a:ext cx="2549292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Dome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2809799" y="3451672"/>
            <a:ext cx="1770641" cy="7190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outdoor dome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models,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use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included attachment.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Rectangle: Rounded Corners 11">
            <a:extLst>
              <a:ext uri="{FF2B5EF4-FFF2-40B4-BE49-F238E27FC236}">
                <a16:creationId xmlns:a16="http://schemas.microsoft.com/office/drawing/2014/main" id="{1C11CBDC-16EA-4DF2-AC1C-7E2209575391}"/>
              </a:ext>
            </a:extLst>
          </p:cNvPr>
          <p:cNvSpPr/>
          <p:nvPr/>
        </p:nvSpPr>
        <p:spPr>
          <a:xfrm>
            <a:off x="1409833" y="3829457"/>
            <a:ext cx="972482" cy="771586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直線矢印コネクタ 6"/>
          <p:cNvCxnSpPr>
            <a:stCxn id="34" idx="1"/>
            <a:endCxn id="36" idx="3"/>
          </p:cNvCxnSpPr>
          <p:nvPr/>
        </p:nvCxnSpPr>
        <p:spPr>
          <a:xfrm flipH="1">
            <a:off x="2382315" y="3811189"/>
            <a:ext cx="427484" cy="40406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1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 Series 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 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右矢印 17"/>
          <p:cNvSpPr/>
          <p:nvPr/>
        </p:nvSpPr>
        <p:spPr>
          <a:xfrm>
            <a:off x="1954967" y="3488292"/>
            <a:ext cx="431624" cy="375249"/>
          </a:xfrm>
          <a:prstGeom prst="righ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80330" y="1274999"/>
            <a:ext cx="3740928" cy="158080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During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image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rotation 90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deg.,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sunshade also rotates.</a:t>
            </a:r>
          </a:p>
          <a:p>
            <a:pPr marL="87311" indent="-87311"/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7311" indent="-87311"/>
            <a:r>
              <a:rPr lang="ja-JP" altLang="en-US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 is exposed to direct sunlight.</a:t>
            </a:r>
          </a:p>
          <a:p>
            <a:pPr marL="87311" indent="-87311"/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Water droplets such as rain tends to stick to the lens cover surface.</a:t>
            </a:r>
          </a:p>
          <a:p>
            <a:pPr marL="87311" indent="-87311"/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・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i-PRO logo also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rotates.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56983" y="1274999"/>
            <a:ext cx="3682764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Uses a sunshade (i-PRO logo) rotation mechanism.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右矢印 24"/>
          <p:cNvSpPr/>
          <p:nvPr/>
        </p:nvSpPr>
        <p:spPr>
          <a:xfrm rot="5400000">
            <a:off x="5603622" y="2524811"/>
            <a:ext cx="431624" cy="375249"/>
          </a:xfrm>
          <a:prstGeom prst="righ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ストライプ矢印 27"/>
          <p:cNvSpPr/>
          <p:nvPr/>
        </p:nvSpPr>
        <p:spPr>
          <a:xfrm>
            <a:off x="6385610" y="3075207"/>
            <a:ext cx="471731" cy="389941"/>
          </a:xfrm>
          <a:prstGeom prst="stripedRigh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右矢印 28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114870" y="3858265"/>
            <a:ext cx="3803084" cy="88061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1" indent="-87311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 Please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check the video posted on the following site for the installation image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7311" indent="-87311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http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://10.75.24.156/en/index.php/File:Corridor_setup_procedure.wmv</a:t>
            </a:r>
            <a:endParaRPr lang="en-US" altLang="ja-JP" sz="105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4-3.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Sunshade rotation mechanism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99" y="3075207"/>
            <a:ext cx="1322166" cy="123460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93" y="3075206"/>
            <a:ext cx="1448108" cy="123460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16" y="1571881"/>
            <a:ext cx="870140" cy="812515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720" y="3019553"/>
            <a:ext cx="989940" cy="84398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38" y="2614146"/>
            <a:ext cx="1322166" cy="1234605"/>
          </a:xfrm>
          <a:prstGeom prst="rect">
            <a:avLst/>
          </a:prstGeom>
        </p:spPr>
      </p:pic>
      <p:sp>
        <p:nvSpPr>
          <p:cNvPr id="23" name="左カーブ矢印 22"/>
          <p:cNvSpPr/>
          <p:nvPr/>
        </p:nvSpPr>
        <p:spPr>
          <a:xfrm rot="8959274" flipH="1">
            <a:off x="8327980" y="3157559"/>
            <a:ext cx="240771" cy="523402"/>
          </a:xfrm>
          <a:prstGeom prst="curvedLeft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4000" tIns="27000" rIns="27000" bIns="27000" rtlCol="0" anchor="t" anchorCtr="0"/>
          <a:lstStyle/>
          <a:p>
            <a:pPr algn="ctr"/>
            <a:endParaRPr lang="ja-JP" altLang="en-US" sz="900" b="1" dirty="0">
              <a:solidFill>
                <a:srgbClr val="C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2869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0"/>
            <a:ext cx="5639208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4-4. </a:t>
            </a:r>
            <a:r>
              <a:rPr lang="en-US" altLang="ja-JP" sz="2400" dirty="0" smtClean="0">
                <a:latin typeface="Calibri" panose="020F0502020204030204" pitchFamily="34" charset="0"/>
              </a:rPr>
              <a:t>Installation</a:t>
            </a:r>
            <a:r>
              <a:rPr lang="ja-JP" altLang="en-US" sz="2400" dirty="0" smtClean="0">
                <a:latin typeface="Calibri" panose="020F0502020204030204" pitchFamily="34" charset="0"/>
              </a:rPr>
              <a:t> </a:t>
            </a:r>
            <a:r>
              <a:rPr lang="en-US" altLang="ja-JP" sz="2400" dirty="0">
                <a:latin typeface="Calibri" panose="020F0502020204030204" pitchFamily="34" charset="0"/>
              </a:rPr>
              <a:t>method - </a:t>
            </a:r>
            <a:r>
              <a:rPr lang="en-US" altLang="ja-JP" sz="2400" dirty="0" smtClean="0">
                <a:latin typeface="Calibri" panose="020F0502020204030204" pitchFamily="34" charset="0"/>
              </a:rPr>
              <a:t>Indoor Dome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708" y="2154000"/>
            <a:ext cx="1367160" cy="2414458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2055" y="1896964"/>
            <a:ext cx="1563589" cy="2762733"/>
          </a:xfrm>
          <a:prstGeom prst="rect">
            <a:avLst/>
          </a:prstGeom>
        </p:spPr>
      </p:pic>
      <p:sp>
        <p:nvSpPr>
          <p:cNvPr id="7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Mounting</a:t>
            </a:r>
            <a:r>
              <a:rPr lang="ja-JP" altLang="en-U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lang="ja-JP" altLang="en-US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7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(=4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+1+2)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time : </a:t>
            </a: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sec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Fixing screws </a:t>
            </a: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directly to ceilings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4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(=2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+2)</a:t>
            </a:r>
            <a:endParaRPr lang="ja-JP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Installation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time : </a:t>
            </a: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144 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sec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上矢印 11"/>
          <p:cNvSpPr/>
          <p:nvPr/>
        </p:nvSpPr>
        <p:spPr>
          <a:xfrm rot="1023647">
            <a:off x="2046231" y="2458507"/>
            <a:ext cx="473548" cy="204104"/>
          </a:xfrm>
          <a:prstGeom prst="up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00" tIns="52000" rIns="52000" bIns="52000" rtlCol="0" anchor="t" anchorCtr="0"/>
          <a:lstStyle/>
          <a:p>
            <a:pPr algn="ctr"/>
            <a:endParaRPr lang="ja-JP" altLang="en-US" sz="1733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上矢印 12"/>
          <p:cNvSpPr/>
          <p:nvPr/>
        </p:nvSpPr>
        <p:spPr>
          <a:xfrm rot="1023647">
            <a:off x="1800495" y="3500293"/>
            <a:ext cx="514319" cy="181288"/>
          </a:xfrm>
          <a:prstGeom prst="up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00" tIns="52000" rIns="52000" bIns="52000" rtlCol="0" anchor="t" anchorCtr="0"/>
          <a:lstStyle/>
          <a:p>
            <a:pPr algn="ctr"/>
            <a:endParaRPr lang="ja-JP" altLang="en-US" sz="1733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412055" y="3332476"/>
            <a:ext cx="291380" cy="299048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 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上矢印 32"/>
          <p:cNvSpPr/>
          <p:nvPr/>
        </p:nvSpPr>
        <p:spPr>
          <a:xfrm rot="1023647">
            <a:off x="6714682" y="3450243"/>
            <a:ext cx="514319" cy="181288"/>
          </a:xfrm>
          <a:prstGeom prst="upArrow">
            <a:avLst/>
          </a:prstGeom>
          <a:solidFill>
            <a:srgbClr val="FFFFCC"/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00" tIns="52000" rIns="52000" bIns="52000" rtlCol="0" anchor="t" anchorCtr="0"/>
          <a:lstStyle/>
          <a:p>
            <a:pPr algn="ctr"/>
            <a:endParaRPr lang="ja-JP" altLang="en-US" sz="1733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右矢印 33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23" y="2383105"/>
            <a:ext cx="83827" cy="106689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56" y="2577865"/>
            <a:ext cx="83827" cy="10668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486" y="2329760"/>
            <a:ext cx="83827" cy="10668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135" y="2447755"/>
            <a:ext cx="83827" cy="106689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259" y="3259357"/>
            <a:ext cx="83827" cy="106689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48" y="4504437"/>
            <a:ext cx="83827" cy="106689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44" y="4398043"/>
            <a:ext cx="83827" cy="106689"/>
          </a:xfrm>
          <a:prstGeom prst="rect">
            <a:avLst/>
          </a:prstGeom>
        </p:spPr>
      </p:pic>
      <p:sp>
        <p:nvSpPr>
          <p:cNvPr id="24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7796871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4-4. </a:t>
            </a:r>
            <a:r>
              <a:rPr lang="en-US" altLang="ja-JP" sz="2400" dirty="0">
                <a:latin typeface="Calibri" panose="020F0502020204030204" pitchFamily="34" charset="0"/>
              </a:rPr>
              <a:t>Installation</a:t>
            </a:r>
            <a:r>
              <a:rPr lang="ja-JP" altLang="en-US" sz="2400" dirty="0">
                <a:latin typeface="Calibri" panose="020F0502020204030204" pitchFamily="34" charset="0"/>
              </a:rPr>
              <a:t> </a:t>
            </a:r>
            <a:r>
              <a:rPr lang="en-US" altLang="ja-JP" sz="2400" dirty="0" smtClean="0">
                <a:latin typeface="Calibri" panose="020F0502020204030204" pitchFamily="34" charset="0"/>
              </a:rPr>
              <a:t>method - Outdoor Dome (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Lateral conduit)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7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Mounting</a:t>
            </a:r>
            <a:r>
              <a:rPr lang="ja-JP" alt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lang="ja-JP" altLang="en-US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 &amp; mount box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13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(=4+4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+1+4)</a:t>
            </a:r>
          </a:p>
        </p:txBody>
      </p:sp>
      <p:sp>
        <p:nvSpPr>
          <p:cNvPr id="8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Mounting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ja-JP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attachment</a:t>
            </a:r>
            <a:r>
              <a:rPr lang="ja-JP" altLang="en-US" sz="1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plate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b="1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9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screws (=4+1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+4)</a:t>
            </a:r>
            <a:endParaRPr lang="ja-JP" altLang="en-U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Series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r>
              <a:rPr lang="ja-JP" altLang="en-US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右矢印 15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2828218" y="3060453"/>
            <a:ext cx="291380" cy="299048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3373314" y="4181200"/>
            <a:ext cx="291380" cy="299048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2977247" y="4035440"/>
            <a:ext cx="291380" cy="299048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3147808" y="4339648"/>
            <a:ext cx="291380" cy="299048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 rot="21194238">
            <a:off x="2737959" y="4215248"/>
            <a:ext cx="291380" cy="29904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17" y="2209913"/>
            <a:ext cx="2064691" cy="2140691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10" y="1868494"/>
            <a:ext cx="1897997" cy="2623931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866411" y="3182804"/>
            <a:ext cx="218535" cy="224286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3180343" y="4187263"/>
            <a:ext cx="218535" cy="224286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883293" y="4077943"/>
            <a:ext cx="218535" cy="224286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3011214" y="4306099"/>
            <a:ext cx="218535" cy="224286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94238">
            <a:off x="2703827" y="4212799"/>
            <a:ext cx="218535" cy="224286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018" y="2294812"/>
            <a:ext cx="3031870" cy="1869059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173154" y="3681012"/>
            <a:ext cx="218535" cy="224286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593320" y="4183754"/>
            <a:ext cx="218535" cy="224286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438631" y="3795565"/>
            <a:ext cx="218535" cy="224286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5276242" y="4084390"/>
            <a:ext cx="218535" cy="224286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6464688" y="3520925"/>
            <a:ext cx="218535" cy="224286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357310" y="3241429"/>
            <a:ext cx="218535" cy="224286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666691" y="3404178"/>
            <a:ext cx="218535" cy="224286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254956" y="2605288"/>
            <a:ext cx="218535" cy="224286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24" b="90476" l="9756" r="87805">
                        <a14:foregroundMark x1="41463" y1="57143" x2="41463" y2="5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210775">
            <a:off x="7611679" y="2806352"/>
            <a:ext cx="218535" cy="224286"/>
          </a:xfrm>
          <a:prstGeom prst="rect">
            <a:avLst/>
          </a:prstGeom>
        </p:spPr>
      </p:pic>
      <p:sp>
        <p:nvSpPr>
          <p:cNvPr id="4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2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r>
              <a:rPr lang="ja-JP" altLang="en-US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253650" y="1040410"/>
            <a:ext cx="375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Heater </a:t>
            </a:r>
          </a:p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</a:t>
            </a:r>
            <a:r>
              <a:rPr lang="ja-JP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(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ROSAL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5104980" y="1034449"/>
            <a:ext cx="3755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Heater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 membrane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 gel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098248" y="1658321"/>
            <a:ext cx="3755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Controlling of heater</a:t>
            </a: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maintains constant humidity inside and outside.</a:t>
            </a:r>
            <a:b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Furthermore, absorption gel (humidity capacitor) prevents condensation.</a:t>
            </a:r>
          </a:p>
        </p:txBody>
      </p:sp>
      <p:sp>
        <p:nvSpPr>
          <p:cNvPr id="71" name="正方形/長方形 70"/>
          <p:cNvSpPr/>
          <p:nvPr/>
        </p:nvSpPr>
        <p:spPr>
          <a:xfrm>
            <a:off x="253649" y="1663856"/>
            <a:ext cx="3758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ROSAL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electrolyzes water and actively discharges humidity outside.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07206" y="2625988"/>
            <a:ext cx="298149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Performance is equivalent to </a:t>
            </a:r>
            <a:r>
              <a:rPr lang="en-US" altLang="ja-JP" sz="1400" dirty="0" smtClean="0"/>
              <a:t>ROSAL</a:t>
            </a:r>
            <a:endParaRPr kumimoji="1" lang="ja-JP" altLang="en-US" sz="1400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Dehumidification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method</a:t>
            </a:r>
            <a:r>
              <a:rPr lang="en-US" altLang="ja-JP" sz="2400" dirty="0">
                <a:latin typeface="Calibri" panose="020F0502020204030204" pitchFamily="34" charset="0"/>
              </a:rPr>
              <a:t> -</a:t>
            </a:r>
            <a:r>
              <a:rPr lang="en-US" altLang="ja-JP" sz="2400" dirty="0" smtClean="0">
                <a:latin typeface="Calibri" panose="020F0502020204030204" pitchFamily="34" charset="0"/>
              </a:rPr>
              <a:t> Outdoor Bullet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92988" y="4514355"/>
            <a:ext cx="2522503" cy="21611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Service </a:t>
            </a:r>
            <a:r>
              <a:rPr lang="en-US" altLang="ja-JP" sz="105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life (design target) is 7 years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テキスト ボックス 54"/>
          <p:cNvSpPr txBox="1"/>
          <p:nvPr/>
        </p:nvSpPr>
        <p:spPr>
          <a:xfrm>
            <a:off x="2860715" y="3188974"/>
            <a:ext cx="445083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Fan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テキスト ボックス 55"/>
          <p:cNvSpPr txBox="1"/>
          <p:nvPr/>
        </p:nvSpPr>
        <p:spPr>
          <a:xfrm>
            <a:off x="3012353" y="4183018"/>
            <a:ext cx="671107" cy="263428"/>
          </a:xfrm>
          <a:prstGeom prst="rect">
            <a:avLst/>
          </a:prstGeom>
          <a:solidFill>
            <a:schemeClr val="bg1"/>
          </a:solidFill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62"/>
          <p:cNvSpPr txBox="1"/>
          <p:nvPr/>
        </p:nvSpPr>
        <p:spPr>
          <a:xfrm>
            <a:off x="2546871" y="2294987"/>
            <a:ext cx="751130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ROSAL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08776" y="2685544"/>
            <a:ext cx="1949653" cy="1885600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93" t="38706" r="47749" b="13739"/>
          <a:stretch/>
        </p:blipFill>
        <p:spPr>
          <a:xfrm rot="5400000">
            <a:off x="3131614" y="2208057"/>
            <a:ext cx="673554" cy="561295"/>
          </a:xfrm>
          <a:prstGeom prst="rect">
            <a:avLst/>
          </a:prstGeom>
        </p:spPr>
      </p:pic>
      <p:sp>
        <p:nvSpPr>
          <p:cNvPr id="47" name="楕円 46"/>
          <p:cNvSpPr/>
          <p:nvPr/>
        </p:nvSpPr>
        <p:spPr>
          <a:xfrm>
            <a:off x="1332581" y="2895652"/>
            <a:ext cx="636767" cy="288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楕円 51"/>
          <p:cNvSpPr/>
          <p:nvPr/>
        </p:nvSpPr>
        <p:spPr>
          <a:xfrm>
            <a:off x="2086131" y="3207620"/>
            <a:ext cx="350278" cy="288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53" name="直線コネクタ 52"/>
          <p:cNvCxnSpPr>
            <a:stCxn id="52" idx="6"/>
          </p:cNvCxnSpPr>
          <p:nvPr/>
        </p:nvCxnSpPr>
        <p:spPr>
          <a:xfrm flipV="1">
            <a:off x="2436409" y="3335238"/>
            <a:ext cx="441787" cy="164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>
            <a:stCxn id="47" idx="7"/>
            <a:endCxn id="43" idx="2"/>
          </p:cNvCxnSpPr>
          <p:nvPr/>
        </p:nvCxnSpPr>
        <p:spPr>
          <a:xfrm flipV="1">
            <a:off x="1876096" y="2558415"/>
            <a:ext cx="1046340" cy="3794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楕円 59"/>
          <p:cNvSpPr/>
          <p:nvPr/>
        </p:nvSpPr>
        <p:spPr>
          <a:xfrm rot="20222806">
            <a:off x="2110601" y="3840663"/>
            <a:ext cx="668018" cy="2881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1" name="直線コネクタ 60"/>
          <p:cNvCxnSpPr>
            <a:endCxn id="39" idx="1"/>
          </p:cNvCxnSpPr>
          <p:nvPr/>
        </p:nvCxnSpPr>
        <p:spPr>
          <a:xfrm>
            <a:off x="2546871" y="4080777"/>
            <a:ext cx="465482" cy="2339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4"/>
          <a:srcRect l="13011" t="25232" r="15275" b="15518"/>
          <a:stretch/>
        </p:blipFill>
        <p:spPr>
          <a:xfrm>
            <a:off x="5292988" y="3077097"/>
            <a:ext cx="1036118" cy="1141381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332" y="3057999"/>
            <a:ext cx="757081" cy="888115"/>
          </a:xfrm>
          <a:prstGeom prst="rect">
            <a:avLst/>
          </a:prstGeom>
        </p:spPr>
      </p:pic>
      <p:sp>
        <p:nvSpPr>
          <p:cNvPr id="64" name="楕円 63"/>
          <p:cNvSpPr/>
          <p:nvPr/>
        </p:nvSpPr>
        <p:spPr>
          <a:xfrm rot="20222806">
            <a:off x="5896855" y="3969246"/>
            <a:ext cx="343062" cy="20092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>
            <a:off x="6180909" y="4096764"/>
            <a:ext cx="465482" cy="12171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55"/>
          <p:cNvSpPr txBox="1"/>
          <p:nvPr/>
        </p:nvSpPr>
        <p:spPr>
          <a:xfrm>
            <a:off x="6604274" y="4099242"/>
            <a:ext cx="671107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3" name="楕円 72"/>
          <p:cNvSpPr/>
          <p:nvPr/>
        </p:nvSpPr>
        <p:spPr>
          <a:xfrm>
            <a:off x="5447047" y="3399513"/>
            <a:ext cx="221854" cy="2801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74" name="直線コネクタ 73"/>
          <p:cNvCxnSpPr/>
          <p:nvPr/>
        </p:nvCxnSpPr>
        <p:spPr>
          <a:xfrm flipV="1">
            <a:off x="5665552" y="3207620"/>
            <a:ext cx="745549" cy="30761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テキスト ボックス 62"/>
          <p:cNvSpPr txBox="1"/>
          <p:nvPr/>
        </p:nvSpPr>
        <p:spPr>
          <a:xfrm>
            <a:off x="6246455" y="3025634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Dehumidification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membrane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6" name="楕円 75"/>
          <p:cNvSpPr/>
          <p:nvPr/>
        </p:nvSpPr>
        <p:spPr>
          <a:xfrm>
            <a:off x="8047882" y="3594024"/>
            <a:ext cx="221854" cy="18393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7" name="テキスト ボックス 62"/>
          <p:cNvSpPr txBox="1"/>
          <p:nvPr/>
        </p:nvSpPr>
        <p:spPr>
          <a:xfrm>
            <a:off x="7310710" y="3959769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Moisture absorption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gel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78" name="直線コネクタ 77"/>
          <p:cNvCxnSpPr>
            <a:stCxn id="76" idx="3"/>
          </p:cNvCxnSpPr>
          <p:nvPr/>
        </p:nvCxnSpPr>
        <p:spPr>
          <a:xfrm flipH="1">
            <a:off x="7637850" y="3751021"/>
            <a:ext cx="442522" cy="223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580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r>
              <a:rPr lang="ja-JP" altLang="en-US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419" y="2879040"/>
            <a:ext cx="1299887" cy="1350615"/>
          </a:xfrm>
          <a:prstGeom prst="rect">
            <a:avLst/>
          </a:prstGeom>
        </p:spPr>
      </p:pic>
      <p:sp>
        <p:nvSpPr>
          <p:cNvPr id="10" name="楕円 9"/>
          <p:cNvSpPr/>
          <p:nvPr/>
        </p:nvSpPr>
        <p:spPr>
          <a:xfrm>
            <a:off x="1728818" y="2888984"/>
            <a:ext cx="538113" cy="239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楕円 12"/>
          <p:cNvSpPr/>
          <p:nvPr/>
        </p:nvSpPr>
        <p:spPr>
          <a:xfrm>
            <a:off x="2090579" y="3617284"/>
            <a:ext cx="296010" cy="239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4" name="直線コネクタ 13"/>
          <p:cNvCxnSpPr>
            <a:stCxn id="13" idx="7"/>
          </p:cNvCxnSpPr>
          <p:nvPr/>
        </p:nvCxnSpPr>
        <p:spPr>
          <a:xfrm flipV="1">
            <a:off x="2343239" y="3371195"/>
            <a:ext cx="483499" cy="2812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54"/>
          <p:cNvSpPr txBox="1"/>
          <p:nvPr/>
        </p:nvSpPr>
        <p:spPr>
          <a:xfrm>
            <a:off x="2737443" y="3182067"/>
            <a:ext cx="570748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6" name="テキスト ボックス 55"/>
          <p:cNvSpPr txBox="1"/>
          <p:nvPr/>
        </p:nvSpPr>
        <p:spPr>
          <a:xfrm>
            <a:off x="2244464" y="2453716"/>
            <a:ext cx="1063727" cy="263428"/>
          </a:xfrm>
          <a:prstGeom prst="rect">
            <a:avLst/>
          </a:prstGeom>
          <a:solidFill>
            <a:schemeClr val="bg1"/>
          </a:solidFill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7" name="直線コネクタ 16"/>
          <p:cNvCxnSpPr>
            <a:stCxn id="10" idx="0"/>
          </p:cNvCxnSpPr>
          <p:nvPr/>
        </p:nvCxnSpPr>
        <p:spPr>
          <a:xfrm flipV="1">
            <a:off x="1997875" y="2621574"/>
            <a:ext cx="447800" cy="2674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楕円 17"/>
          <p:cNvSpPr/>
          <p:nvPr/>
        </p:nvSpPr>
        <p:spPr>
          <a:xfrm>
            <a:off x="1901311" y="3948336"/>
            <a:ext cx="296010" cy="23993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200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9" name="直線コネクタ 18"/>
          <p:cNvCxnSpPr>
            <a:stCxn id="18" idx="5"/>
          </p:cNvCxnSpPr>
          <p:nvPr/>
        </p:nvCxnSpPr>
        <p:spPr>
          <a:xfrm>
            <a:off x="2153971" y="4153132"/>
            <a:ext cx="204219" cy="2180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62"/>
          <p:cNvSpPr txBox="1"/>
          <p:nvPr/>
        </p:nvSpPr>
        <p:spPr>
          <a:xfrm>
            <a:off x="1982625" y="4377930"/>
            <a:ext cx="751130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ROSAL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53650" y="1040410"/>
            <a:ext cx="3758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Heater </a:t>
            </a:r>
          </a:p>
          <a:p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</a:t>
            </a:r>
            <a:r>
              <a:rPr lang="ja-JP" altLang="en-US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 (</a:t>
            </a:r>
            <a:r>
              <a:rPr lang="en-US" altLang="ja-JP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ROSAL</a:t>
            </a:r>
            <a:r>
              <a:rPr lang="en-US" altLang="ja-JP" sz="16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5104980" y="1034449"/>
            <a:ext cx="37550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Heater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ja-JP" alt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Dehumidification membrane</a:t>
            </a:r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altLang="ja-JP" sz="1600" dirty="0" smtClean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Moisture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absorption gel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32659" y="3112924"/>
            <a:ext cx="1076955" cy="750613"/>
          </a:xfrm>
          <a:prstGeom prst="rect">
            <a:avLst/>
          </a:prstGeom>
        </p:spPr>
      </p:pic>
      <p:sp>
        <p:nvSpPr>
          <p:cNvPr id="49" name="平行四辺形 48"/>
          <p:cNvSpPr/>
          <p:nvPr/>
        </p:nvSpPr>
        <p:spPr>
          <a:xfrm rot="16200000">
            <a:off x="7762087" y="3734072"/>
            <a:ext cx="106808" cy="74158"/>
          </a:xfrm>
          <a:prstGeom prst="parallelogram">
            <a:avLst/>
          </a:prstGeom>
          <a:solidFill>
            <a:schemeClr val="accent2"/>
          </a:solidFill>
          <a:ln w="95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kumimoji="1" lang="ja-JP" altLang="en-US" sz="1100"/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1925" y="3344082"/>
            <a:ext cx="1006820" cy="1046111"/>
          </a:xfrm>
          <a:prstGeom prst="rect">
            <a:avLst/>
          </a:prstGeom>
        </p:spPr>
      </p:pic>
      <p:sp>
        <p:nvSpPr>
          <p:cNvPr id="51" name="楕円 50"/>
          <p:cNvSpPr/>
          <p:nvPr/>
        </p:nvSpPr>
        <p:spPr>
          <a:xfrm>
            <a:off x="5557349" y="3333516"/>
            <a:ext cx="419215" cy="21314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517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テキスト ボックス 55"/>
          <p:cNvSpPr txBox="1"/>
          <p:nvPr/>
        </p:nvSpPr>
        <p:spPr>
          <a:xfrm>
            <a:off x="5766957" y="3022668"/>
            <a:ext cx="1063727" cy="263428"/>
          </a:xfrm>
          <a:prstGeom prst="rect">
            <a:avLst/>
          </a:prstGeom>
          <a:solidFill>
            <a:schemeClr val="bg1"/>
          </a:solidFill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eater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56" name="直線コネクタ 55"/>
          <p:cNvCxnSpPr>
            <a:stCxn id="51" idx="0"/>
          </p:cNvCxnSpPr>
          <p:nvPr/>
        </p:nvCxnSpPr>
        <p:spPr>
          <a:xfrm flipV="1">
            <a:off x="5766957" y="3184809"/>
            <a:ext cx="258329" cy="1487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楕円 56"/>
          <p:cNvSpPr/>
          <p:nvPr/>
        </p:nvSpPr>
        <p:spPr>
          <a:xfrm>
            <a:off x="5690933" y="4163501"/>
            <a:ext cx="249535" cy="2474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517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58" name="直線コネクタ 57"/>
          <p:cNvCxnSpPr/>
          <p:nvPr/>
        </p:nvCxnSpPr>
        <p:spPr>
          <a:xfrm flipV="1">
            <a:off x="5955458" y="4229655"/>
            <a:ext cx="424018" cy="48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62"/>
          <p:cNvSpPr txBox="1"/>
          <p:nvPr/>
        </p:nvSpPr>
        <p:spPr>
          <a:xfrm>
            <a:off x="6108983" y="3983345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Dehumidification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membrane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5" name="楕円 64"/>
          <p:cNvSpPr/>
          <p:nvPr/>
        </p:nvSpPr>
        <p:spPr>
          <a:xfrm>
            <a:off x="7689161" y="3678255"/>
            <a:ext cx="252660" cy="18579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8000" tIns="39000" rIns="39000" bIns="39000" rtlCol="0" anchor="t" anchorCtr="0"/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sz="1517" b="1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66" name="直線コネクタ 65"/>
          <p:cNvCxnSpPr>
            <a:endCxn id="65" idx="4"/>
          </p:cNvCxnSpPr>
          <p:nvPr/>
        </p:nvCxnSpPr>
        <p:spPr>
          <a:xfrm flipH="1" flipV="1">
            <a:off x="7815491" y="3864045"/>
            <a:ext cx="126330" cy="1651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テキスト ボックス 62"/>
          <p:cNvSpPr txBox="1"/>
          <p:nvPr/>
        </p:nvSpPr>
        <p:spPr>
          <a:xfrm>
            <a:off x="7441927" y="3985494"/>
            <a:ext cx="1585648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Moisture absorption </a:t>
            </a:r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gel</a:t>
            </a: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*1</a:t>
            </a:r>
            <a:endParaRPr lang="ja-JP" altLang="en-US" sz="105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5098248" y="1658321"/>
            <a:ext cx="37550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Controlling of heater</a:t>
            </a:r>
            <a:r>
              <a:rPr lang="ja-JP" alt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maintains constant humidity inside and outside.</a:t>
            </a:r>
            <a:b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Furthermore, absorption gel (humidity capacitor) prevents condensation.</a:t>
            </a:r>
          </a:p>
        </p:txBody>
      </p:sp>
      <p:sp>
        <p:nvSpPr>
          <p:cNvPr id="71" name="正方形/長方形 70"/>
          <p:cNvSpPr/>
          <p:nvPr/>
        </p:nvSpPr>
        <p:spPr>
          <a:xfrm>
            <a:off x="253649" y="1663856"/>
            <a:ext cx="3758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ROSAL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electrolyzes water and actively discharges humidity outside.</a:t>
            </a:r>
          </a:p>
        </p:txBody>
      </p:sp>
      <p:sp>
        <p:nvSpPr>
          <p:cNvPr id="72" name="左カーブ矢印 71"/>
          <p:cNvSpPr/>
          <p:nvPr/>
        </p:nvSpPr>
        <p:spPr>
          <a:xfrm rot="15444875" flipV="1">
            <a:off x="6695337" y="2672963"/>
            <a:ext cx="282894" cy="125622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5507206" y="2625988"/>
            <a:ext cx="298149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/>
              <a:t>Performance is equivalent to </a:t>
            </a:r>
            <a:r>
              <a:rPr lang="en-US" altLang="ja-JP" sz="1400" dirty="0" smtClean="0"/>
              <a:t>ROSAL</a:t>
            </a:r>
            <a:endParaRPr kumimoji="1" lang="ja-JP" altLang="en-US" sz="1400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タイトル 4"/>
          <p:cNvSpPr txBox="1">
            <a:spLocks/>
          </p:cNvSpPr>
          <p:nvPr/>
        </p:nvSpPr>
        <p:spPr>
          <a:xfrm>
            <a:off x="280329" y="70060"/>
            <a:ext cx="6956666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4-5.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Dehumidification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method</a:t>
            </a:r>
            <a:r>
              <a:rPr lang="en-US" altLang="ja-JP" sz="2400" dirty="0">
                <a:latin typeface="Calibri" panose="020F0502020204030204" pitchFamily="34" charset="0"/>
              </a:rPr>
              <a:t> - Outdoor </a:t>
            </a:r>
            <a:r>
              <a:rPr lang="en-US" altLang="ja-JP" sz="2400" dirty="0" smtClean="0">
                <a:latin typeface="Calibri" panose="020F0502020204030204" pitchFamily="34" charset="0"/>
              </a:rPr>
              <a:t>Dome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292988" y="4514355"/>
            <a:ext cx="2522503" cy="216110"/>
          </a:xfrm>
          <a:prstGeom prst="rect">
            <a:avLst/>
          </a:prstGeom>
          <a:noFill/>
        </p:spPr>
        <p:txBody>
          <a:bodyPr wrap="square" lIns="27000" tIns="27000" rIns="27000" bIns="27000" rtlCol="0">
            <a:spAutoFit/>
          </a:bodyPr>
          <a:lstStyle/>
          <a:p>
            <a:pPr marL="65483" lvl="0" indent="-65483" defTabSz="51433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05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Service </a:t>
            </a:r>
            <a:r>
              <a:rPr lang="en-US" altLang="ja-JP" sz="105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life (design target) is 7 years</a:t>
            </a:r>
            <a:endParaRPr kumimoji="1" lang="ja-JP" altLang="en-US" sz="105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040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82" y="1358345"/>
            <a:ext cx="3761346" cy="169404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55904" y="665743"/>
            <a:ext cx="4059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kumimoji="1" lang="ja-JP" altLang="en-US" sz="16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08609" y="663236"/>
            <a:ext cx="39786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New</a:t>
            </a:r>
            <a:r>
              <a:rPr lang="ja-JP" altLang="en-US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r>
              <a:rPr lang="ja-JP" altLang="en-US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</a:t>
            </a:r>
            <a:r>
              <a:rPr lang="en-US" altLang="ja-JP" sz="16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odel</a:t>
            </a:r>
            <a:endParaRPr lang="en-US" altLang="ja-JP" sz="1600" b="1" dirty="0"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コンテンツ プレースホルダー 9"/>
          <p:cNvSpPr txBox="1">
            <a:spLocks/>
          </p:cNvSpPr>
          <p:nvPr/>
        </p:nvSpPr>
        <p:spPr>
          <a:xfrm>
            <a:off x="228088" y="1014358"/>
            <a:ext cx="3840000" cy="3721766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コンテンツ プレースホルダー 10"/>
          <p:cNvSpPr txBox="1">
            <a:spLocks/>
          </p:cNvSpPr>
          <p:nvPr/>
        </p:nvSpPr>
        <p:spPr>
          <a:xfrm>
            <a:off x="5077954" y="1009272"/>
            <a:ext cx="3840000" cy="3726852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ja-JP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4342375" y="1866012"/>
            <a:ext cx="488318" cy="193646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タイトル 4"/>
          <p:cNvSpPr txBox="1">
            <a:spLocks/>
          </p:cNvSpPr>
          <p:nvPr/>
        </p:nvSpPr>
        <p:spPr>
          <a:xfrm>
            <a:off x="280328" y="70060"/>
            <a:ext cx="8394439" cy="531226"/>
          </a:xfrm>
          <a:prstGeom prst="rect">
            <a:avLst/>
          </a:prstGeom>
          <a:solidFill>
            <a:srgbClr val="6464E6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4-6.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External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button </a:t>
            </a:r>
            <a:r>
              <a:rPr lang="en-US" altLang="ja-JP" sz="2400" dirty="0">
                <a:latin typeface="Calibri" panose="020F0502020204030204" pitchFamily="34" charset="0"/>
              </a:rPr>
              <a:t>-</a:t>
            </a:r>
            <a:r>
              <a:rPr lang="en-US" altLang="ja-JP" sz="2400" dirty="0" smtClean="0">
                <a:latin typeface="Calibri" panose="020F0502020204030204" pitchFamily="34" charset="0"/>
              </a:rPr>
              <a:t> Indoor / Outdoor Dome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39" name="Picture 3">
            <a:extLst>
              <a:ext uri="{FF2B5EF4-FFF2-40B4-BE49-F238E27FC236}">
                <a16:creationId xmlns:a16="http://schemas.microsoft.com/office/drawing/2014/main" id="{68B7A890-7B08-4CC7-8B92-66B60CE354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92"/>
          <a:stretch/>
        </p:blipFill>
        <p:spPr>
          <a:xfrm rot="10800000">
            <a:off x="621089" y="1139546"/>
            <a:ext cx="2969774" cy="2034802"/>
          </a:xfrm>
          <a:prstGeom prst="rect">
            <a:avLst/>
          </a:prstGeom>
        </p:spPr>
      </p:pic>
      <p:sp>
        <p:nvSpPr>
          <p:cNvPr id="43" name="TextBox 7">
            <a:extLst>
              <a:ext uri="{FF2B5EF4-FFF2-40B4-BE49-F238E27FC236}">
                <a16:creationId xmlns:a16="http://schemas.microsoft.com/office/drawing/2014/main" id="{A3A2E913-D267-42DB-A87F-D03141CAA9EA}"/>
              </a:ext>
            </a:extLst>
          </p:cNvPr>
          <p:cNvSpPr txBox="1"/>
          <p:nvPr/>
        </p:nvSpPr>
        <p:spPr>
          <a:xfrm>
            <a:off x="1118737" y="4199085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[AF]</a:t>
            </a:r>
            <a:r>
              <a:rPr lang="en-US" sz="1600" dirty="0" smtClean="0"/>
              <a:t> </a:t>
            </a:r>
            <a:r>
              <a:rPr lang="en-US" sz="1600" dirty="0"/>
              <a:t>/ </a:t>
            </a:r>
            <a:r>
              <a:rPr lang="en-US" sz="1600" dirty="0" smtClean="0"/>
              <a:t>[TELE] </a:t>
            </a:r>
            <a:r>
              <a:rPr lang="en-US" sz="1600" dirty="0"/>
              <a:t>/ </a:t>
            </a:r>
            <a:r>
              <a:rPr lang="en-US" sz="1600" dirty="0" smtClean="0"/>
              <a:t>[WIDE]</a:t>
            </a:r>
            <a:endParaRPr lang="en-US" sz="1600" u="sng" dirty="0">
              <a:solidFill>
                <a:srgbClr val="FF0000"/>
              </a:solidFill>
            </a:endParaRPr>
          </a:p>
        </p:txBody>
      </p:sp>
      <p:sp>
        <p:nvSpPr>
          <p:cNvPr id="45" name="Rectangle: Rounded Corners 10">
            <a:extLst>
              <a:ext uri="{FF2B5EF4-FFF2-40B4-BE49-F238E27FC236}">
                <a16:creationId xmlns:a16="http://schemas.microsoft.com/office/drawing/2014/main" id="{FABEF8BC-16B3-49A8-B254-7D4E8DB5FD13}"/>
              </a:ext>
            </a:extLst>
          </p:cNvPr>
          <p:cNvSpPr/>
          <p:nvPr/>
        </p:nvSpPr>
        <p:spPr>
          <a:xfrm>
            <a:off x="1683198" y="2532646"/>
            <a:ext cx="668973" cy="532134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テキスト ボックス 55"/>
          <p:cNvSpPr txBox="1"/>
          <p:nvPr/>
        </p:nvSpPr>
        <p:spPr>
          <a:xfrm>
            <a:off x="661597" y="3531181"/>
            <a:ext cx="1063727" cy="448094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Auto focus (AF) button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4" name="テキスト ボックス 55"/>
          <p:cNvSpPr txBox="1"/>
          <p:nvPr/>
        </p:nvSpPr>
        <p:spPr>
          <a:xfrm>
            <a:off x="1569676" y="3301865"/>
            <a:ext cx="1063727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TELE button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0" name="テキスト ボックス 55"/>
          <p:cNvSpPr txBox="1"/>
          <p:nvPr/>
        </p:nvSpPr>
        <p:spPr>
          <a:xfrm>
            <a:off x="2438008" y="3542460"/>
            <a:ext cx="1063727" cy="263428"/>
          </a:xfrm>
          <a:prstGeom prst="rect">
            <a:avLst/>
          </a:prstGeom>
          <a:noFill/>
        </p:spPr>
        <p:txBody>
          <a:bodyPr wrap="square" lIns="39000" tIns="39000" rIns="39000" bIns="39000" rtlCol="0">
            <a:spAutoFit/>
          </a:bodyPr>
          <a:lstStyle>
            <a:defPPr>
              <a:defRPr lang="ja-JP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umimoji="1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94584" indent="-94584" algn="ctr"/>
            <a:r>
              <a:rPr lang="en-US" altLang="ja-JP" sz="12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WIDE button</a:t>
            </a:r>
            <a:endParaRPr lang="ja-JP" altLang="en-US" sz="12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183883" y="2788312"/>
            <a:ext cx="482288" cy="7583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>
          <a:xfrm>
            <a:off x="2000233" y="2747586"/>
            <a:ext cx="357954" cy="572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2" name="直線コネクタ 61"/>
          <p:cNvCxnSpPr/>
          <p:nvPr/>
        </p:nvCxnSpPr>
        <p:spPr>
          <a:xfrm flipH="1">
            <a:off x="1602620" y="2748805"/>
            <a:ext cx="195801" cy="79785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7" name="Rectangle: Rounded Corners 11">
            <a:extLst>
              <a:ext uri="{FF2B5EF4-FFF2-40B4-BE49-F238E27FC236}">
                <a16:creationId xmlns:a16="http://schemas.microsoft.com/office/drawing/2014/main" id="{1C11CBDC-16EA-4DF2-AC1C-7E2209575391}"/>
              </a:ext>
            </a:extLst>
          </p:cNvPr>
          <p:cNvSpPr/>
          <p:nvPr/>
        </p:nvSpPr>
        <p:spPr>
          <a:xfrm>
            <a:off x="6365289" y="1742825"/>
            <a:ext cx="827459" cy="860675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直線コネクタ 67"/>
          <p:cNvCxnSpPr/>
          <p:nvPr/>
        </p:nvCxnSpPr>
        <p:spPr>
          <a:xfrm>
            <a:off x="5569335" y="1470768"/>
            <a:ext cx="1029986" cy="5486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/>
        </p:nvCxnSpPr>
        <p:spPr>
          <a:xfrm>
            <a:off x="5619009" y="1949435"/>
            <a:ext cx="1326478" cy="2629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0" name="TextBox 8">
            <a:extLst>
              <a:ext uri="{FF2B5EF4-FFF2-40B4-BE49-F238E27FC236}">
                <a16:creationId xmlns:a16="http://schemas.microsoft.com/office/drawing/2014/main" id="{01488EE8-4CA6-4B86-9A17-BF26867BF200}"/>
              </a:ext>
            </a:extLst>
          </p:cNvPr>
          <p:cNvSpPr txBox="1"/>
          <p:nvPr/>
        </p:nvSpPr>
        <p:spPr>
          <a:xfrm>
            <a:off x="6252185" y="3324545"/>
            <a:ext cx="1455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[TELE] </a:t>
            </a:r>
            <a:r>
              <a:rPr lang="en-US" sz="1600" dirty="0"/>
              <a:t>/ </a:t>
            </a:r>
            <a:r>
              <a:rPr lang="en-US" sz="1600" dirty="0" smtClean="0"/>
              <a:t>[WIDE]</a:t>
            </a:r>
            <a:endParaRPr lang="en-US" sz="1600" dirty="0"/>
          </a:p>
        </p:txBody>
      </p:sp>
      <p:sp>
        <p:nvSpPr>
          <p:cNvPr id="81" name="TextBox 9">
            <a:extLst>
              <a:ext uri="{FF2B5EF4-FFF2-40B4-BE49-F238E27FC236}">
                <a16:creationId xmlns:a16="http://schemas.microsoft.com/office/drawing/2014/main" id="{7F002FAB-629E-4A6F-8C84-FAB72EA6090B}"/>
              </a:ext>
            </a:extLst>
          </p:cNvPr>
          <p:cNvSpPr txBox="1"/>
          <p:nvPr/>
        </p:nvSpPr>
        <p:spPr>
          <a:xfrm>
            <a:off x="5197645" y="4075291"/>
            <a:ext cx="3599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AF （</a:t>
            </a:r>
            <a:r>
              <a:rPr lang="en-US" sz="1600" dirty="0">
                <a:solidFill>
                  <a:srgbClr val="0000FF"/>
                </a:solidFill>
              </a:rPr>
              <a:t>Auto Focus</a:t>
            </a:r>
            <a:r>
              <a:rPr lang="en-US" sz="1600" dirty="0" smtClean="0">
                <a:solidFill>
                  <a:srgbClr val="0000FF"/>
                </a:solidFill>
              </a:rPr>
              <a:t>） starts </a:t>
            </a:r>
            <a:r>
              <a:rPr lang="en-US" sz="1600" dirty="0">
                <a:solidFill>
                  <a:srgbClr val="0000FF"/>
                </a:solidFill>
              </a:rPr>
              <a:t>in 3 seconds after releasing TELE or WIDE button. </a:t>
            </a:r>
          </a:p>
        </p:txBody>
      </p:sp>
    </p:spTree>
    <p:extLst>
      <p:ext uri="{BB962C8B-B14F-4D97-AF65-F5344CB8AC3E}">
        <p14:creationId xmlns:p14="http://schemas.microsoft.com/office/powerpoint/2010/main" val="1373509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Other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Software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Specifications</a:t>
            </a:r>
          </a:p>
        </p:txBody>
      </p:sp>
    </p:spTree>
    <p:extLst>
      <p:ext uri="{BB962C8B-B14F-4D97-AF65-F5344CB8AC3E}">
        <p14:creationId xmlns:p14="http://schemas.microsoft.com/office/powerpoint/2010/main" val="285796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95312"/>
              </p:ext>
            </p:extLst>
          </p:nvPr>
        </p:nvGraphicFramePr>
        <p:xfrm>
          <a:off x="1997670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216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516.6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206.6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48" name="正方形/長方形 47"/>
          <p:cNvSpPr/>
          <p:nvPr/>
        </p:nvSpPr>
        <p:spPr>
          <a:xfrm>
            <a:off x="511462" y="1065488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4K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4900" y="2256171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MP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1129784"/>
              </p:ext>
            </p:extLst>
          </p:nvPr>
        </p:nvGraphicFramePr>
        <p:xfrm>
          <a:off x="1994793" y="2325197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3328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1872</a:t>
                      </a:r>
                      <a:endParaRPr lang="en-US" altLang="ja-JP" sz="105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447.7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54.9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180.0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54.6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179.1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21.9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89.5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44.8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66" y="1648812"/>
            <a:ext cx="504872" cy="49428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9" y="2835322"/>
            <a:ext cx="506909" cy="492829"/>
          </a:xfrm>
          <a:prstGeom prst="rect">
            <a:avLst/>
          </a:prstGeom>
        </p:spPr>
      </p:pic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73137" y="576854"/>
            <a:ext cx="401158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Indoor Dome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4900" y="3466820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5MP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769764"/>
              </p:ext>
            </p:extLst>
          </p:nvPr>
        </p:nvGraphicFramePr>
        <p:xfrm>
          <a:off x="1994793" y="353584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1728</a:t>
                      </a:r>
                      <a:endParaRPr lang="en-US" altLang="ja-JP" sz="105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105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680.5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47.1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154.7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272.2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61.9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29" y="4045971"/>
            <a:ext cx="506909" cy="492829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628787" y="3588672"/>
            <a:ext cx="3296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endParaRPr lang="en-US" altLang="ja-JP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97670" y="4607216"/>
            <a:ext cx="30752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30572" y="4607993"/>
            <a:ext cx="1715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resolution imaging</a:t>
            </a:r>
            <a:endParaRPr kumimoji="1" lang="ja-JP" altLang="en-US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10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93760"/>
              </p:ext>
            </p:extLst>
          </p:nvPr>
        </p:nvGraphicFramePr>
        <p:xfrm>
          <a:off x="1997670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216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154.0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505.4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196.9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61.6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202.1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24.0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78.7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39.4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50.5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48" name="正方形/長方形 47"/>
          <p:cNvSpPr/>
          <p:nvPr/>
        </p:nvSpPr>
        <p:spPr>
          <a:xfrm>
            <a:off x="511462" y="1065488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4K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4900" y="2256171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MP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517051"/>
              </p:ext>
            </p:extLst>
          </p:nvPr>
        </p:nvGraphicFramePr>
        <p:xfrm>
          <a:off x="1994793" y="2325197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3328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1872</a:t>
                      </a:r>
                      <a:endParaRPr lang="en-US" altLang="ja-JP" sz="105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133.5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438.0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170.6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53.4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175.2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26.7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87.6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43.8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73137" y="576854"/>
            <a:ext cx="401158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Bullet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4900" y="3466820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5MP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289889"/>
              </p:ext>
            </p:extLst>
          </p:nvPr>
        </p:nvGraphicFramePr>
        <p:xfrm>
          <a:off x="1994793" y="353584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1728</a:t>
                      </a:r>
                      <a:endParaRPr lang="en-US" altLang="ja-JP" sz="105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34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106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201.0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659.3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46.3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151.9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80.4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263.7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60.8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40.2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131.9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30.4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65.9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3628787" y="3588672"/>
            <a:ext cx="3296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endParaRPr lang="en-US" altLang="ja-JP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97670" y="4607216"/>
            <a:ext cx="30752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30572" y="4607993"/>
            <a:ext cx="1715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resolution imaging</a:t>
            </a:r>
            <a:endParaRPr kumimoji="1" lang="ja-JP" altLang="en-US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71" y="1650262"/>
            <a:ext cx="631157" cy="41315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8804" y="2857983"/>
            <a:ext cx="631157" cy="41315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071" y="4068632"/>
            <a:ext cx="631157" cy="413153"/>
          </a:xfrm>
          <a:prstGeom prst="rect">
            <a:avLst/>
          </a:prstGeom>
        </p:spPr>
      </p:pic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34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1-1. </a:t>
            </a:r>
            <a:r>
              <a:rPr lang="ja-JP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Targets for the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ja-JP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ja-JP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S series 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9" name="表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321955"/>
              </p:ext>
            </p:extLst>
          </p:nvPr>
        </p:nvGraphicFramePr>
        <p:xfrm>
          <a:off x="6610099" y="1624570"/>
          <a:ext cx="2099194" cy="2333819"/>
        </p:xfrm>
        <a:graphic>
          <a:graphicData uri="http://schemas.openxmlformats.org/drawingml/2006/table">
            <a:tbl>
              <a:tblPr/>
              <a:tblGrid>
                <a:gridCol w="2099194">
                  <a:extLst>
                    <a:ext uri="{9D8B030D-6E8A-4147-A177-3AD203B41FA5}">
                      <a16:colId xmlns:a16="http://schemas.microsoft.com/office/drawing/2014/main" val="941469860"/>
                    </a:ext>
                  </a:extLst>
                </a:gridCol>
              </a:tblGrid>
              <a:tr h="17783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type</a:t>
                      </a:r>
                      <a:endParaRPr lang="ja-JP" alt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59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Multi-Sensor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ysClr val="window" lastClr="FFFFFF">
                          <a:lumMod val="65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35973"/>
                  </a:ext>
                </a:extLst>
              </a:tr>
              <a:tr h="284959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Panoramic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102585"/>
                  </a:ext>
                </a:extLst>
              </a:tr>
              <a:tr h="314335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PTZ</a:t>
                      </a: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9219537"/>
                  </a:ext>
                </a:extLst>
              </a:tr>
              <a:tr h="696891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4K/6MP/5MP FIX</a:t>
                      </a:r>
                      <a:endParaRPr lang="ja-JP" alt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0988684"/>
                  </a:ext>
                </a:extLst>
              </a:tr>
              <a:tr h="499310">
                <a:tc>
                  <a:txBody>
                    <a:bodyPr/>
                    <a:lstStyle/>
                    <a:p>
                      <a:pPr marL="0" marR="0" lvl="0" indent="0" algn="l" defTabSz="45718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FHD FIX</a:t>
                      </a:r>
                      <a:endParaRPr lang="ja-JP" alt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9525" marT="0" marB="0" anchor="ctr">
                    <a:lnL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180695"/>
                  </a:ext>
                </a:extLst>
              </a:tr>
            </a:tbl>
          </a:graphicData>
        </a:graphic>
      </p:graphicFrame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0931" y="1288135"/>
            <a:ext cx="1141801" cy="313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4730" y="1304496"/>
            <a:ext cx="1156321" cy="31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正方形/長方形 61"/>
          <p:cNvSpPr/>
          <p:nvPr/>
        </p:nvSpPr>
        <p:spPr>
          <a:xfrm>
            <a:off x="4869768" y="2504267"/>
            <a:ext cx="1343473" cy="582274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869768" y="1751311"/>
            <a:ext cx="1343473" cy="5911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1F497D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</a:t>
            </a:r>
          </a:p>
        </p:txBody>
      </p:sp>
      <p:sp>
        <p:nvSpPr>
          <p:cNvPr id="65" name="二等辺三角形 64"/>
          <p:cNvSpPr/>
          <p:nvPr/>
        </p:nvSpPr>
        <p:spPr>
          <a:xfrm>
            <a:off x="519643" y="1526644"/>
            <a:ext cx="977267" cy="2294502"/>
          </a:xfrm>
          <a:prstGeom prst="triangle">
            <a:avLst/>
          </a:prstGeom>
          <a:solidFill>
            <a:srgbClr val="9BBB59">
              <a:lumMod val="40000"/>
              <a:lumOff val="60000"/>
            </a:srgbClr>
          </a:solidFill>
          <a:ln w="19050">
            <a:solidFill>
              <a:srgbClr val="9BBB59"/>
            </a:solidFill>
          </a:ln>
          <a:effectLst/>
          <a:extLst/>
        </p:spPr>
        <p:txBody>
          <a:bodyPr wrap="none" lIns="72000" rIns="72000" rtlCol="0" anchor="ctr"/>
          <a:lstStyle/>
          <a:p>
            <a:pPr defTabSz="36195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kern="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9" name="二等辺三角形 78"/>
          <p:cNvSpPr/>
          <p:nvPr/>
        </p:nvSpPr>
        <p:spPr>
          <a:xfrm>
            <a:off x="656834" y="1620260"/>
            <a:ext cx="698820" cy="1527374"/>
          </a:xfrm>
          <a:prstGeom prst="triangle">
            <a:avLst/>
          </a:prstGeom>
          <a:solidFill>
            <a:srgbClr val="9BBB59">
              <a:lumMod val="20000"/>
              <a:lumOff val="80000"/>
            </a:srgbClr>
          </a:solidFill>
          <a:ln w="19050">
            <a:solidFill>
              <a:srgbClr val="9BBB59"/>
            </a:solidFill>
          </a:ln>
          <a:effectLst/>
          <a:extLst/>
        </p:spPr>
        <p:txBody>
          <a:bodyPr wrap="none" lIns="72000" rIns="72000" rtlCol="0" anchor="ctr"/>
          <a:lstStyle/>
          <a:p>
            <a:pPr defTabSz="36195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kern="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0" name="二等辺三角形 79"/>
          <p:cNvSpPr/>
          <p:nvPr/>
        </p:nvSpPr>
        <p:spPr>
          <a:xfrm>
            <a:off x="805336" y="1555398"/>
            <a:ext cx="402141" cy="908126"/>
          </a:xfrm>
          <a:prstGeom prst="triangle">
            <a:avLst/>
          </a:prstGeom>
          <a:solidFill>
            <a:srgbClr val="4F81BD">
              <a:lumMod val="20000"/>
              <a:lumOff val="80000"/>
            </a:srgbClr>
          </a:solidFill>
          <a:ln w="19050">
            <a:solidFill>
              <a:srgbClr val="1F497D"/>
            </a:solidFill>
          </a:ln>
          <a:effectLst/>
          <a:extLst/>
        </p:spPr>
        <p:txBody>
          <a:bodyPr wrap="none" lIns="72000" rIns="72000" rtlCol="0" anchor="ctr"/>
          <a:lstStyle/>
          <a:p>
            <a:pPr defTabSz="361950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600" kern="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1" name="正方形/長方形 80"/>
          <p:cNvSpPr/>
          <p:nvPr/>
        </p:nvSpPr>
        <p:spPr>
          <a:xfrm>
            <a:off x="283559" y="1829884"/>
            <a:ext cx="1480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end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600" b="1" dirty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Industry model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2" name="正方形/長方形 81"/>
          <p:cNvSpPr/>
          <p:nvPr/>
        </p:nvSpPr>
        <p:spPr>
          <a:xfrm>
            <a:off x="607865" y="2679601"/>
            <a:ext cx="787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61950">
              <a:defRPr/>
            </a:pPr>
            <a:r>
              <a:rPr lang="ja-JP" altLang="en-US" sz="1600" b="1" dirty="0" smtClean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Middle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410088" y="3298438"/>
            <a:ext cx="11829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61950">
              <a:defRPr/>
            </a:pPr>
            <a:r>
              <a:rPr lang="ja-JP" altLang="en-US" sz="1600" b="1" dirty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Middle </a:t>
            </a:r>
            <a:r>
              <a:rPr lang="en-US" altLang="ja-JP" sz="1600" b="1" dirty="0" smtClean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</a:t>
            </a:r>
            <a:r>
              <a:rPr lang="ja-JP" altLang="en-US" sz="1600" b="1" dirty="0" smtClean="0">
                <a:solidFill>
                  <a:srgbClr val="000000"/>
                </a:solidFill>
                <a:effectLst>
                  <a:glow rad="190500">
                    <a:prstClr val="white"/>
                  </a:glow>
                </a:effectLst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ow</a:t>
            </a:r>
            <a:endParaRPr lang="en-US" altLang="ja-JP" sz="1600" b="1" dirty="0">
              <a:solidFill>
                <a:srgbClr val="000000"/>
              </a:solidFill>
              <a:effectLst>
                <a:glow rad="190500">
                  <a:prstClr val="white"/>
                </a:glow>
              </a:effectLst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4868449" y="3225288"/>
            <a:ext cx="1343473" cy="59167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2020094" y="2492278"/>
            <a:ext cx="1343473" cy="58316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6" name="正方形/長方形 85"/>
          <p:cNvSpPr/>
          <p:nvPr/>
        </p:nvSpPr>
        <p:spPr>
          <a:xfrm>
            <a:off x="2020093" y="1751311"/>
            <a:ext cx="1343473" cy="5911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1F497D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 Series</a:t>
            </a:r>
          </a:p>
        </p:txBody>
      </p:sp>
      <p:sp>
        <p:nvSpPr>
          <p:cNvPr id="87" name="正方形/長方形 86"/>
          <p:cNvSpPr/>
          <p:nvPr/>
        </p:nvSpPr>
        <p:spPr>
          <a:xfrm>
            <a:off x="2024970" y="3225288"/>
            <a:ext cx="1343473" cy="59167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8" name="正方形/長方形 87"/>
          <p:cNvSpPr/>
          <p:nvPr/>
        </p:nvSpPr>
        <p:spPr>
          <a:xfrm>
            <a:off x="3451261" y="2500236"/>
            <a:ext cx="1343473" cy="586305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X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3451155" y="1751311"/>
            <a:ext cx="1343473" cy="591122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1F497D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 Series</a:t>
            </a:r>
          </a:p>
        </p:txBody>
      </p:sp>
      <p:sp>
        <p:nvSpPr>
          <p:cNvPr id="90" name="正方形/長方形 89"/>
          <p:cNvSpPr/>
          <p:nvPr/>
        </p:nvSpPr>
        <p:spPr>
          <a:xfrm>
            <a:off x="3451261" y="3225288"/>
            <a:ext cx="1343473" cy="591678"/>
          </a:xfrm>
          <a:prstGeom prst="rect">
            <a:avLst/>
          </a:prstGeom>
          <a:solidFill>
            <a:srgbClr val="FFFFFF">
              <a:alpha val="69804"/>
            </a:srgbClr>
          </a:solidFill>
          <a:ln w="19050">
            <a:solidFill>
              <a:srgbClr val="9BBB59"/>
            </a:solidFill>
          </a:ln>
        </p:spPr>
        <p:txBody>
          <a:bodyPr wrap="none" lIns="144000" anchor="ctr" anchorCtr="0">
            <a:noAutofit/>
          </a:bodyPr>
          <a:lstStyle/>
          <a:p>
            <a:pPr algn="ctr" defTabSz="9133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600" b="1" dirty="0">
                <a:solidFill>
                  <a:srgbClr val="00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Q Series</a:t>
            </a:r>
            <a:endParaRPr lang="ja-JP" altLang="en-US" sz="1600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91" name="Picture 3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75" y="1918195"/>
            <a:ext cx="225448" cy="19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9075" y="2198206"/>
            <a:ext cx="213771" cy="17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" name="図 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463" y="2496467"/>
            <a:ext cx="155550" cy="224893"/>
          </a:xfrm>
          <a:prstGeom prst="rect">
            <a:avLst/>
          </a:prstGeom>
        </p:spPr>
      </p:pic>
      <p:cxnSp>
        <p:nvCxnSpPr>
          <p:cNvPr id="94" name="直線コネクタ 93"/>
          <p:cNvCxnSpPr/>
          <p:nvPr/>
        </p:nvCxnSpPr>
        <p:spPr>
          <a:xfrm flipV="1">
            <a:off x="6230787" y="1624570"/>
            <a:ext cx="366426" cy="86860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直線コネクタ 94"/>
          <p:cNvCxnSpPr/>
          <p:nvPr/>
        </p:nvCxnSpPr>
        <p:spPr>
          <a:xfrm>
            <a:off x="6264060" y="3108345"/>
            <a:ext cx="333153" cy="873183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正方形/長方形 95"/>
          <p:cNvSpPr/>
          <p:nvPr/>
        </p:nvSpPr>
        <p:spPr>
          <a:xfrm>
            <a:off x="410088" y="2473485"/>
            <a:ext cx="5832710" cy="63486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none" lIns="144000" anchor="ctr" anchorCtr="0">
            <a:noAutofit/>
          </a:bodyPr>
          <a:lstStyle/>
          <a:p>
            <a:pPr defTabSz="9133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600" b="1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6618476" y="2778903"/>
            <a:ext cx="2090818" cy="68581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txBody>
          <a:bodyPr wrap="none" lIns="144000" anchor="ctr" anchorCtr="0">
            <a:noAutofit/>
          </a:bodyPr>
          <a:lstStyle/>
          <a:p>
            <a:pPr defTabSz="91336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8" name="角丸四角形 97"/>
          <p:cNvSpPr/>
          <p:nvPr/>
        </p:nvSpPr>
        <p:spPr>
          <a:xfrm>
            <a:off x="318889" y="2360664"/>
            <a:ext cx="657945" cy="311614"/>
          </a:xfrm>
          <a:prstGeom prst="roundRect">
            <a:avLst>
              <a:gd name="adj" fmla="val 11730"/>
            </a:avLst>
          </a:prstGeom>
          <a:solidFill>
            <a:srgbClr val="C0000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t"/>
          <a:lstStyle/>
          <a:p>
            <a:pPr algn="ctr" defTabSz="914400">
              <a:defRPr/>
            </a:pPr>
            <a:r>
              <a:rPr lang="en-US" altLang="ja-JP" sz="1600" b="1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</a:t>
            </a:r>
          </a:p>
        </p:txBody>
      </p:sp>
      <p:pic>
        <p:nvPicPr>
          <p:cNvPr id="99" name="図 9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496" y="3750230"/>
            <a:ext cx="337658" cy="167175"/>
          </a:xfrm>
          <a:prstGeom prst="rect">
            <a:avLst/>
          </a:prstGeom>
        </p:spPr>
      </p:pic>
      <p:pic>
        <p:nvPicPr>
          <p:cNvPr id="100" name="図 99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020" y="3543599"/>
            <a:ext cx="192757" cy="178162"/>
          </a:xfrm>
          <a:prstGeom prst="rect">
            <a:avLst/>
          </a:prstGeom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72" y="3773740"/>
            <a:ext cx="293719" cy="129543"/>
          </a:xfrm>
          <a:prstGeom prst="rect">
            <a:avLst/>
          </a:prstGeom>
        </p:spPr>
      </p:pic>
      <p:pic>
        <p:nvPicPr>
          <p:cNvPr id="102" name="図 10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0621" y="3543599"/>
            <a:ext cx="224441" cy="185933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316" y="3541798"/>
            <a:ext cx="189729" cy="176572"/>
          </a:xfrm>
          <a:prstGeom prst="rect">
            <a:avLst/>
          </a:prstGeom>
        </p:spPr>
      </p:pic>
      <p:pic>
        <p:nvPicPr>
          <p:cNvPr id="104" name="図 10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252" y="3078448"/>
            <a:ext cx="419298" cy="237631"/>
          </a:xfrm>
          <a:prstGeom prst="rect">
            <a:avLst/>
          </a:prstGeom>
        </p:spPr>
      </p:pic>
      <p:pic>
        <p:nvPicPr>
          <p:cNvPr id="105" name="図 104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0821" y="3068958"/>
            <a:ext cx="239361" cy="250811"/>
          </a:xfrm>
          <a:prstGeom prst="rect">
            <a:avLst/>
          </a:prstGeom>
        </p:spPr>
      </p:pic>
      <p:pic>
        <p:nvPicPr>
          <p:cNvPr id="106" name="図 10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634" y="3066528"/>
            <a:ext cx="278706" cy="261750"/>
          </a:xfrm>
          <a:prstGeom prst="rect">
            <a:avLst/>
          </a:prstGeom>
        </p:spPr>
      </p:pic>
      <p:pic>
        <p:nvPicPr>
          <p:cNvPr id="107" name="図 10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5052" y="2455391"/>
            <a:ext cx="133019" cy="259754"/>
          </a:xfrm>
          <a:prstGeom prst="rect">
            <a:avLst/>
          </a:prstGeom>
        </p:spPr>
      </p:pic>
      <p:pic>
        <p:nvPicPr>
          <p:cNvPr id="108" name="図 10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5829" y="2497988"/>
            <a:ext cx="166045" cy="216580"/>
          </a:xfrm>
          <a:prstGeom prst="rect">
            <a:avLst/>
          </a:prstGeom>
        </p:spPr>
      </p:pic>
      <p:pic>
        <p:nvPicPr>
          <p:cNvPr id="109" name="図 10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291" y="2508172"/>
            <a:ext cx="213487" cy="218961"/>
          </a:xfrm>
          <a:prstGeom prst="rect">
            <a:avLst/>
          </a:prstGeom>
        </p:spPr>
      </p:pic>
      <p:pic>
        <p:nvPicPr>
          <p:cNvPr id="110" name="図 10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78" y="1345437"/>
            <a:ext cx="1093452" cy="255138"/>
          </a:xfrm>
          <a:prstGeom prst="rect">
            <a:avLst/>
          </a:prstGeom>
        </p:spPr>
      </p:pic>
      <p:sp>
        <p:nvSpPr>
          <p:cNvPr id="4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71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5-1. DORI</a:t>
            </a:r>
            <a:endParaRPr lang="ja-JP" altLang="en-US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765395" y="634730"/>
            <a:ext cx="5370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DORI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(Detect, Observe, Recognize, Identify) is a standard system (EN-62676-4) for defining the ability of a camera to distinguish persons or objects within a covered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area.</a:t>
            </a:r>
            <a:r>
              <a:rPr lang="ja-JP" altLang="en-US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This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value does not indicate the performance of the </a:t>
            </a:r>
            <a:r>
              <a:rPr lang="en-US" altLang="ja-JP" sz="8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camera.</a:t>
            </a:r>
            <a:endParaRPr lang="en-US" altLang="ja-JP" sz="8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maximum distance at which a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camera/lens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combination </a:t>
            </a:r>
            <a:r>
              <a:rPr lang="en-US" altLang="ja-JP" sz="8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meet these criteria is shown below:</a:t>
            </a:r>
          </a:p>
        </p:txBody>
      </p:sp>
      <p:graphicFrame>
        <p:nvGraphicFramePr>
          <p:cNvPr id="46" name="表 45"/>
          <p:cNvGraphicFramePr>
            <a:graphicFrameLocks noGrp="1"/>
          </p:cNvGraphicFramePr>
          <p:nvPr>
            <p:extLst/>
          </p:nvPr>
        </p:nvGraphicFramePr>
        <p:xfrm>
          <a:off x="1997670" y="111602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3840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216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157.5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516.6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206.6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15.7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51.7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48" name="正方形/長方形 47"/>
          <p:cNvSpPr/>
          <p:nvPr/>
        </p:nvSpPr>
        <p:spPr>
          <a:xfrm>
            <a:off x="511462" y="1065488"/>
            <a:ext cx="9717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4K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424900" y="2256171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MP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1598620" y="179587"/>
            <a:ext cx="48601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</a:p>
        </p:txBody>
      </p:sp>
      <p:graphicFrame>
        <p:nvGraphicFramePr>
          <p:cNvPr id="16" name="表 15"/>
          <p:cNvGraphicFramePr>
            <a:graphicFrameLocks noGrp="1"/>
          </p:cNvGraphicFramePr>
          <p:nvPr>
            <p:extLst/>
          </p:nvPr>
        </p:nvGraphicFramePr>
        <p:xfrm>
          <a:off x="1994793" y="2325197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3328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1872</a:t>
                      </a:r>
                      <a:endParaRPr lang="en-US" altLang="ja-JP" sz="105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52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101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447.7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54.9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180.0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54.6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179.1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21.9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72.0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89.5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11.0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13.6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44.8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18.0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14" name="正方形/長方形 13"/>
          <p:cNvSpPr/>
          <p:nvPr/>
        </p:nvSpPr>
        <p:spPr>
          <a:xfrm>
            <a:off x="73137" y="576854"/>
            <a:ext cx="401158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Dome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24900" y="3466820"/>
            <a:ext cx="1144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5MP model</a:t>
            </a:r>
            <a:endParaRPr lang="en-US" altLang="ja-JP" sz="1600" dirty="0" smtClean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7" name="表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948474"/>
              </p:ext>
            </p:extLst>
          </p:nvPr>
        </p:nvGraphicFramePr>
        <p:xfrm>
          <a:off x="1994793" y="3535846"/>
          <a:ext cx="6991181" cy="1065572"/>
        </p:xfrm>
        <a:graphic>
          <a:graphicData uri="http://schemas.openxmlformats.org/drawingml/2006/table">
            <a:tbl>
              <a:tblPr/>
              <a:tblGrid>
                <a:gridCol w="902919">
                  <a:extLst>
                    <a:ext uri="{9D8B030D-6E8A-4147-A177-3AD203B41FA5}">
                      <a16:colId xmlns:a16="http://schemas.microsoft.com/office/drawing/2014/main" val="89088911"/>
                    </a:ext>
                  </a:extLst>
                </a:gridCol>
                <a:gridCol w="1069786">
                  <a:extLst>
                    <a:ext uri="{9D8B030D-6E8A-4147-A177-3AD203B41FA5}">
                      <a16:colId xmlns:a16="http://schemas.microsoft.com/office/drawing/2014/main" val="580488189"/>
                    </a:ext>
                  </a:extLst>
                </a:gridCol>
                <a:gridCol w="1289846">
                  <a:extLst>
                    <a:ext uri="{9D8B030D-6E8A-4147-A177-3AD203B41FA5}">
                      <a16:colId xmlns:a16="http://schemas.microsoft.com/office/drawing/2014/main" val="700329390"/>
                    </a:ext>
                  </a:extLst>
                </a:gridCol>
                <a:gridCol w="1192294">
                  <a:extLst>
                    <a:ext uri="{9D8B030D-6E8A-4147-A177-3AD203B41FA5}">
                      <a16:colId xmlns:a16="http://schemas.microsoft.com/office/drawing/2014/main" val="634571990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4287377577"/>
                    </a:ext>
                  </a:extLst>
                </a:gridCol>
                <a:gridCol w="1268168">
                  <a:extLst>
                    <a:ext uri="{9D8B030D-6E8A-4147-A177-3AD203B41FA5}">
                      <a16:colId xmlns:a16="http://schemas.microsoft.com/office/drawing/2014/main" val="268952391"/>
                    </a:ext>
                  </a:extLst>
                </a:gridCol>
              </a:tblGrid>
              <a:tr h="217847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Resolution : 3072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x 1728</a:t>
                      </a:r>
                      <a:endParaRPr lang="en-US" altLang="ja-JP" sz="1050" b="1" i="0" u="none" strike="noStrike" dirty="0" smtClean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Tele : 33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ja-JP" altLang="en-US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Wide</a:t>
                      </a:r>
                      <a:r>
                        <a:rPr lang="ja-JP" altLang="en-US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: </a:t>
                      </a:r>
                      <a:r>
                        <a:rPr lang="en-US" altLang="ja-JP" sz="105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103</a:t>
                      </a:r>
                      <a:r>
                        <a:rPr lang="en-US" altLang="ja-JP" sz="1050" b="1" i="0" u="none" strike="noStrike" baseline="0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 deg.</a:t>
                      </a:r>
                      <a:endParaRPr lang="en-US" altLang="ja-JP" sz="105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809980"/>
                  </a:ext>
                </a:extLst>
              </a:tr>
              <a:tr h="136474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m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Unit : feet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26145"/>
                  </a:ext>
                </a:extLst>
              </a:tr>
              <a:tr h="1008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Detect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25ppm /   8ppf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207.4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680.5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48.9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160.3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176951"/>
                  </a:ext>
                </a:extLst>
              </a:tr>
              <a:tr h="16136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Observe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62.5ppm / 19ppf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83.0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272.2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19.5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64.1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823179"/>
                  </a:ext>
                </a:extLst>
              </a:tr>
              <a:tr h="91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Recognize　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125ppm / 38ppf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41.5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136.1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9.8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32.1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115325"/>
                  </a:ext>
                </a:extLst>
              </a:tr>
              <a:tr h="960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Identify</a:t>
                      </a:r>
                      <a:endParaRPr lang="en-US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250ppm / 76ppf</a:t>
                      </a:r>
                    </a:p>
                  </a:txBody>
                  <a:tcPr marL="9525" marR="36000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20.7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68.1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4.9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050" b="0" i="0" u="none" strike="noStrike" dirty="0" smtClean="0">
                          <a:solidFill>
                            <a:srgbClr val="44546A"/>
                          </a:solidFill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16.0</a:t>
                      </a:r>
                      <a:endParaRPr lang="en-US" altLang="ja-JP" sz="1050" b="0" i="0" u="none" strike="noStrike" dirty="0">
                        <a:solidFill>
                          <a:srgbClr val="44546A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9525" marR="468000" marT="9525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2284252"/>
                  </a:ext>
                </a:extLst>
              </a:tr>
            </a:tbl>
          </a:graphicData>
        </a:graphic>
      </p:graphicFrame>
      <p:sp>
        <p:nvSpPr>
          <p:cNvPr id="20" name="テキスト ボックス 19"/>
          <p:cNvSpPr txBox="1"/>
          <p:nvPr/>
        </p:nvSpPr>
        <p:spPr>
          <a:xfrm>
            <a:off x="3628787" y="3588672"/>
            <a:ext cx="3296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800" b="1" dirty="0">
                <a:solidFill>
                  <a:schemeClr val="bg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endParaRPr lang="en-US" altLang="ja-JP" sz="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1997670" y="4607216"/>
            <a:ext cx="307521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alculated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camera installed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horizontally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230572" y="4607993"/>
            <a:ext cx="17155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kumimoji="1"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resolution imaging</a:t>
            </a:r>
            <a:endParaRPr kumimoji="1" lang="ja-JP" altLang="en-US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3" y="1575983"/>
            <a:ext cx="538171" cy="47090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7" y="2804013"/>
            <a:ext cx="538171" cy="470900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27" y="3997281"/>
            <a:ext cx="538171" cy="47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48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820" y="57023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4K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5" name="表 44"/>
          <p:cNvGraphicFramePr>
            <a:graphicFrameLocks noGrp="1"/>
          </p:cNvGraphicFramePr>
          <p:nvPr>
            <p:extLst/>
          </p:nvPr>
        </p:nvGraphicFramePr>
        <p:xfrm>
          <a:off x="98910" y="898397"/>
          <a:ext cx="8947401" cy="187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087">
                  <a:extLst>
                    <a:ext uri="{9D8B030D-6E8A-4147-A177-3AD203B41FA5}">
                      <a16:colId xmlns:a16="http://schemas.microsoft.com/office/drawing/2014/main" val="39950167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013">
                <a:tc grid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3840x2160</a:t>
                      </a:r>
                      <a:endParaRPr kumimoji="1" lang="en-US" altLang="ja-JP" sz="105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</a:t>
                      </a:r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 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956">
                <a:tc rowSpan="2">
                  <a:txBody>
                    <a:bodyPr/>
                    <a:lstStyle/>
                    <a:p>
                      <a:endParaRPr kumimoji="1" lang="en-US" altLang="ja-JP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70920"/>
                  </a:ext>
                </a:extLst>
              </a:tr>
              <a:tr h="28795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049520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1503581" y="221360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503581" y="250495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782161" y="219788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60893" y="248525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148400" y="249221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359656" y="2492449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正方形/長方形 65"/>
          <p:cNvSpPr/>
          <p:nvPr/>
        </p:nvSpPr>
        <p:spPr>
          <a:xfrm>
            <a:off x="76328" y="2775660"/>
            <a:ext cx="7363541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for either Stream(1)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- 3840x2160,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can be selected in case of stream(1) is set to 2560x1440.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cannot be set for [Image rotation] when “320x180” is selected.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maximum frame rates of Stream(1) to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Stream(4)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either the combination of (A) or (B).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Under the following conditions, maximum framerate is 15fps(12.5fps).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Extension software is running.</a:t>
            </a:r>
            <a:endParaRPr lang="en-US" altLang="ja-JP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“90 deg.” or “270 deg.” is selected for [Image rotation].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- Super Dynamic level is set to 30 or more.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 When "Off is selected for each stream transmission" and "none of the conditions of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30fps(25fps).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59682" y="1331264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55668" y="115880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43912" y="163629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19005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94090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89535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178652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09185" y="2202622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718488" y="220657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78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820" y="57023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5" name="表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575839"/>
              </p:ext>
            </p:extLst>
          </p:nvPr>
        </p:nvGraphicFramePr>
        <p:xfrm>
          <a:off x="98910" y="898397"/>
          <a:ext cx="8947401" cy="1878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4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087">
                  <a:extLst>
                    <a:ext uri="{9D8B030D-6E8A-4147-A177-3AD203B41FA5}">
                      <a16:colId xmlns:a16="http://schemas.microsoft.com/office/drawing/2014/main" val="39950167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8013">
                <a:tc grid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3328x1872</a:t>
                      </a:r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3328x1872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3328x1872</a:t>
                      </a:r>
                      <a:endParaRPr kumimoji="1" lang="en-US" altLang="ja-JP" sz="1050" b="0" i="0" u="none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</a:t>
                      </a:r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 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956">
                <a:tc rowSpan="2">
                  <a:txBody>
                    <a:bodyPr/>
                    <a:lstStyle/>
                    <a:p>
                      <a:endParaRPr kumimoji="1" lang="en-US" altLang="ja-JP" sz="105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(A)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870920"/>
                  </a:ext>
                </a:extLst>
              </a:tr>
              <a:tr h="28795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15(12.5)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6049520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1503581" y="221360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1503581" y="250495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ja-JP" altLang="en-US" sz="10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782161" y="219788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960893" y="248525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5148400" y="249221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359656" y="2492449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正方形/長方形 65"/>
          <p:cNvSpPr/>
          <p:nvPr/>
        </p:nvSpPr>
        <p:spPr>
          <a:xfrm>
            <a:off x="76328" y="2775660"/>
            <a:ext cx="7363541" cy="2092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for either Stream(1)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- 3328x1872,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 of stream(2) can be selected in case of stream(1) is set to 2560x1440.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cannot be set for [Image rotation] when “320x180” is selected.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maximum frame rates of Stream(1) to Stream(4) are either the combination of (A) or (B).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Under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following conditions, maximum framerate is 15fps(12.5fps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1000" dirty="0">
              <a:solidFill>
                <a:srgbClr val="FF0000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</a:t>
            </a:r>
            <a:r>
              <a:rPr lang="en-US" altLang="ja-JP" sz="10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Extension software is running.</a:t>
            </a:r>
            <a:endParaRPr lang="en-US" altLang="ja-JP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-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“90 deg.” or “270 deg.” is selected for [Image rotation].</a:t>
            </a:r>
            <a:endParaRPr lang="en-US" altLang="ja-JP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Dynamic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level is set to 30 or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more.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 When "Off is selected for each stream transmission" and "none of the conditions of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*6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30fps(25fps).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759682" y="1331264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755668" y="115880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043912" y="163629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619005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94090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5989535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178652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09185" y="2202622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718488" y="220657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8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00080" y="3863189"/>
            <a:ext cx="7314400" cy="126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5-2.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Supported resolution 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821" y="57023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5MP model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7990" y="3863189"/>
            <a:ext cx="731440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1pPr>
            <a:lvl2pPr marL="457178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2pPr>
            <a:lvl3pPr marL="914355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3pPr>
            <a:lvl4pPr marL="1371532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4pPr>
            <a:lvl5pPr marL="1828709"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5pPr>
            <a:lvl6pPr marL="2285886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6pPr>
            <a:lvl7pPr marL="2743064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7pPr>
            <a:lvl8pPr marL="3200240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8pPr>
            <a:lvl9pPr marL="3657418" algn="l" defTabSz="914355" rtl="0" eaLnBrk="1" latinLnBrk="0" hangingPunct="1">
              <a:defRPr kumimoji="1" sz="1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HGPｺﾞｼｯｸE" pitchFamily="50" charset="-128"/>
                <a:cs typeface="+mn-cs"/>
              </a:defRPr>
            </a:lvl9pPr>
          </a:lstStyle>
          <a:p>
            <a:pPr lvl="0" algn="l"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The resolution of JPEG(1) should be set to the same resolution as Stream(1), (2), (3), (4) or JPEG(2)</a:t>
            </a:r>
          </a:p>
          <a:p>
            <a:pPr lvl="0" algn="l">
              <a:defRPr/>
            </a:pPr>
            <a:r>
              <a:rPr lang="ja-JP" altLang="en-US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320x180 cannot be selected for JPEG(1) if it is not selected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for either Stream(1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to (4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When the resolution is selected as following, maximum framerate is 15fps(12.5fps) for all streams.</a:t>
            </a:r>
          </a:p>
          <a:p>
            <a:pPr algn="l"/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- 3072x1728(3072x2304),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2560x1440(2560x1920) of stream(2)      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1280x720 of stream(4) </a:t>
            </a:r>
            <a:endParaRPr lang="ja-JP" altLang="en-US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</a:t>
            </a:r>
            <a:r>
              <a:rPr lang="ja-JP" altLang="en-US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2560x1440(2560x1920) of stream(2) can be selected in case of stream(1) is set to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2560x1440(2560x1920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</a:p>
          <a:p>
            <a:pPr algn="l"/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*4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and “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 deg.”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cannot be set for [Image rotation] when “320x180” or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“4:3”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15fps(12.5fps)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Super Dynamic level is set to 30 or more.</a:t>
            </a:r>
            <a:endParaRPr lang="en-US" altLang="ja-JP" sz="100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"Off is selected for each stream transmission" and "none of the conditions of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*5 </a:t>
            </a: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 met", maximum framerate is 30fps(25fps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).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581651"/>
              </p:ext>
            </p:extLst>
          </p:nvPr>
        </p:nvGraphicFramePr>
        <p:xfrm>
          <a:off x="100080" y="899061"/>
          <a:ext cx="8947401" cy="30281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943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Stream(1)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Stream(3)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Stream(4)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JPEG(1) 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JPEG(2)</a:t>
                      </a:r>
                      <a:endParaRPr kumimoji="1" lang="en-US" altLang="ja-JP" sz="1050" baseline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661">
                <a:tc rowSpan="2">
                  <a:txBody>
                    <a:bodyPr/>
                    <a:lstStyle/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16:9(30fps)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16:9(25fps)</a:t>
                      </a:r>
                    </a:p>
                  </a:txBody>
                  <a:tcPr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</a:t>
                      </a:r>
                    </a:p>
                    <a:p>
                      <a:r>
                        <a:rPr kumimoji="1" lang="en-US" altLang="ja-JP" sz="1050" b="1" i="1" u="sng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3072x1728</a:t>
                      </a: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2560x1440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1920x1080</a:t>
                      </a:r>
                      <a:endParaRPr kumimoji="1" lang="en-US" altLang="ja-JP" sz="1050" b="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1280x720 640x360 </a:t>
                      </a:r>
                    </a:p>
                    <a:p>
                      <a:r>
                        <a:rPr kumimoji="1" lang="en-US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320x180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1" i="1" u="sng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640x360</a:t>
                      </a: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1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E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5148575"/>
                  </a:ext>
                </a:extLst>
              </a:tr>
              <a:tr h="1011826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4:3(30fps)</a:t>
                      </a:r>
                    </a:p>
                    <a:p>
                      <a:r>
                        <a:rPr kumimoji="1" lang="en-US" altLang="ja-JP" sz="105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4:3(25fps)</a:t>
                      </a:r>
                    </a:p>
                  </a:txBody>
                  <a:tcPr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3072x2304</a:t>
                      </a: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3072x2304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800x600 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640x480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400x300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320x240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1" i="1" u="sng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640x480</a:t>
                      </a:r>
                    </a:p>
                    <a:p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320x240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640x480</a:t>
                      </a:r>
                    </a:p>
                    <a:p>
                      <a:endParaRPr kumimoji="1" lang="en-US" altLang="ja-JP" sz="1050" b="0" i="0" u="none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320x240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3072x2304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2560x1920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1280x960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800x600 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640x480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400x300</a:t>
                      </a:r>
                    </a:p>
                    <a:p>
                      <a:r>
                        <a:rPr kumimoji="1" lang="nn-NO" altLang="ja-JP" sz="1050" b="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320x240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endParaRPr kumimoji="1" lang="en-US" altLang="ja-JP" sz="1050" kern="12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  <a:p>
                      <a:r>
                        <a:rPr kumimoji="1" lang="en-US" altLang="ja-JP" sz="1050" b="0" i="0" u="none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640x480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164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  <a:endParaRPr kumimoji="1" lang="ja-JP" altLang="en-US" sz="105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kern="120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30(25)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Max 5(4.2) fps</a:t>
                      </a:r>
                      <a:endParaRPr kumimoji="1" lang="ja-JP" altLang="en-US" sz="10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C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99728"/>
                  </a:ext>
                </a:extLst>
              </a:tr>
            </a:tbl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3759682" y="1313450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156536" y="895756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solidFill>
                  <a:schemeClr val="bg1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endParaRPr kumimoji="1" lang="en-US" altLang="ja-JP" sz="1000" b="1" dirty="0" smtClean="0">
              <a:solidFill>
                <a:schemeClr val="bg1"/>
              </a:solidFill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755668" y="115880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043912" y="1636293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19005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794090" y="195702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989535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178652" y="195521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739887" y="2623699"/>
            <a:ext cx="473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 *3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35873" y="246905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31310" y="24656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29329" y="262995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kumimoji="1"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15252" y="22011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8694873" y="219920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7519209" y="3671748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698830" y="3669767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792831" y="22101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77574" y="220914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162317" y="2210181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356983" y="2202595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790849" y="367481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3975592" y="367377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160335" y="3674810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355001" y="3667224"/>
            <a:ext cx="3145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ja-JP" sz="10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</a:t>
            </a:r>
            <a:endParaRPr kumimoji="1" lang="en-US" altLang="ja-JP" sz="1000" b="1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2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5-3. Streaming Performance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316075" y="1246935"/>
            <a:ext cx="4088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Number of concurrent access : 14 user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ja-JP" dirty="0" smtClean="0"/>
              <a:t>Max</a:t>
            </a:r>
            <a:r>
              <a:rPr lang="en-US" altLang="ja-JP" dirty="0"/>
              <a:t>. Bandwidth : </a:t>
            </a:r>
            <a:r>
              <a:rPr lang="en-US" altLang="ja-JP" dirty="0" smtClean="0"/>
              <a:t>50 </a:t>
            </a:r>
            <a:r>
              <a:rPr lang="en-US" altLang="ja-JP" dirty="0"/>
              <a:t>Mbps</a:t>
            </a:r>
            <a:endParaRPr kumimoji="1" lang="ja-JP" altLang="en-US" dirty="0"/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3304923" y="243956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3460675" y="243956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3638470" y="2439568"/>
            <a:ext cx="511342" cy="391027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698476" y="2065118"/>
            <a:ext cx="8018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u="sng" dirty="0" smtClean="0"/>
              <a:t>14</a:t>
            </a:r>
            <a:r>
              <a:rPr kumimoji="1" lang="en-US" altLang="ja-JP" sz="1600" dirty="0" smtClean="0"/>
              <a:t> user</a:t>
            </a:r>
            <a:endParaRPr kumimoji="1" lang="ja-JP" altLang="en-US" sz="1600" dirty="0"/>
          </a:p>
        </p:txBody>
      </p:sp>
      <p:sp>
        <p:nvSpPr>
          <p:cNvPr id="13" name="右矢印 12"/>
          <p:cNvSpPr/>
          <p:nvPr/>
        </p:nvSpPr>
        <p:spPr>
          <a:xfrm>
            <a:off x="4175217" y="2700667"/>
            <a:ext cx="1392394" cy="1413919"/>
          </a:xfrm>
          <a:prstGeom prst="rightArrow">
            <a:avLst>
              <a:gd name="adj1" fmla="val 73164"/>
              <a:gd name="adj2" fmla="val 2827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175216" y="2886607"/>
            <a:ext cx="1087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Bandwidth</a:t>
            </a:r>
            <a:endParaRPr kumimoji="1" lang="ja-JP" altLang="en-US" sz="1600" dirty="0"/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4264113" y="322613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4273635" y="333567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4273636" y="3449974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273635" y="3557127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4276015" y="3666670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4276014" y="3773823"/>
            <a:ext cx="873386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5593016" y="2992127"/>
            <a:ext cx="152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 smtClean="0"/>
              <a:t>Total bandwidth</a:t>
            </a:r>
          </a:p>
          <a:p>
            <a:pPr algn="ctr"/>
            <a:r>
              <a:rPr lang="en-US" altLang="ja-JP" sz="1600" dirty="0"/>
              <a:t>l</a:t>
            </a:r>
            <a:r>
              <a:rPr kumimoji="1" lang="en-US" altLang="ja-JP" sz="1600" dirty="0" smtClean="0"/>
              <a:t>ess than</a:t>
            </a:r>
          </a:p>
          <a:p>
            <a:pPr algn="ctr"/>
            <a:r>
              <a:rPr lang="en-US" altLang="ja-JP" sz="1600" u="sng" dirty="0" smtClean="0"/>
              <a:t>50</a:t>
            </a:r>
            <a:r>
              <a:rPr lang="en-US" altLang="ja-JP" sz="1600" dirty="0" smtClean="0"/>
              <a:t> Mbps</a:t>
            </a:r>
            <a:endParaRPr kumimoji="1" lang="ja-JP" altLang="en-US" sz="16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48" y="2879193"/>
            <a:ext cx="1099413" cy="10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790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Application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8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25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3160321"/>
              </p:ext>
            </p:extLst>
          </p:nvPr>
        </p:nvGraphicFramePr>
        <p:xfrm>
          <a:off x="295725" y="1033876"/>
          <a:ext cx="8541469" cy="303152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664826">
                  <a:extLst>
                    <a:ext uri="{9D8B030D-6E8A-4147-A177-3AD203B41FA5}">
                      <a16:colId xmlns:a16="http://schemas.microsoft.com/office/drawing/2014/main" val="1181787571"/>
                    </a:ext>
                  </a:extLst>
                </a:gridCol>
                <a:gridCol w="1712338">
                  <a:extLst>
                    <a:ext uri="{9D8B030D-6E8A-4147-A177-3AD203B41FA5}">
                      <a16:colId xmlns:a16="http://schemas.microsoft.com/office/drawing/2014/main" val="420532411"/>
                    </a:ext>
                  </a:extLst>
                </a:gridCol>
                <a:gridCol w="1521995">
                  <a:extLst>
                    <a:ext uri="{9D8B030D-6E8A-4147-A177-3AD203B41FA5}">
                      <a16:colId xmlns:a16="http://schemas.microsoft.com/office/drawing/2014/main" val="2482299607"/>
                    </a:ext>
                  </a:extLst>
                </a:gridCol>
                <a:gridCol w="1642310">
                  <a:extLst>
                    <a:ext uri="{9D8B030D-6E8A-4147-A177-3AD203B41FA5}">
                      <a16:colId xmlns:a16="http://schemas.microsoft.com/office/drawing/2014/main" val="3950080173"/>
                    </a:ext>
                  </a:extLst>
                </a:gridCol>
              </a:tblGrid>
              <a:tr h="331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apps</a:t>
                      </a: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Pre-install</a:t>
                      </a:r>
                      <a:endParaRPr lang="ja-JP" altLang="en-US" sz="1800" b="1" i="0" dirty="0" smtClean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KMS</a:t>
                      </a:r>
                      <a:endParaRPr lang="ja-JP" altLang="en-US" sz="18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800" b="1" i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License</a:t>
                      </a:r>
                      <a:endParaRPr lang="ja-JP" altLang="en-US" sz="1800" b="1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130696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600" b="0" i="0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689392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Need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173992"/>
                  </a:ext>
                </a:extLst>
              </a:tr>
              <a:tr h="2850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6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Yes </a:t>
                      </a:r>
                      <a:r>
                        <a:rPr lang="en-US" altLang="ja-JP" sz="1200" b="0" i="0" dirty="0" smtClean="0">
                          <a:solidFill>
                            <a:srgbClr val="0000FF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12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580310"/>
                  </a:ext>
                </a:extLst>
              </a:tr>
              <a:tr h="267703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037108"/>
                  </a:ext>
                </a:extLst>
              </a:tr>
              <a:tr h="267703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6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6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933709"/>
                  </a:ext>
                </a:extLst>
              </a:tr>
              <a:tr h="254060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Non Mask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709558"/>
                  </a:ext>
                </a:extLst>
              </a:tr>
              <a:tr h="234377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Occupancy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b="0" i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/>
                          <a:cs typeface="Calibri" panose="020F0502020204030204" pitchFamily="34" charset="0"/>
                        </a:rPr>
                        <a:t>Free</a:t>
                      </a: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811166"/>
                  </a:ext>
                </a:extLst>
              </a:tr>
              <a:tr h="234629">
                <a:tc>
                  <a:txBody>
                    <a:bodyPr/>
                    <a:lstStyle/>
                    <a:p>
                      <a:r>
                        <a:rPr kumimoji="1" lang="en-US" altLang="ja-JP" sz="160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Sound</a:t>
                      </a:r>
                      <a:r>
                        <a:rPr kumimoji="1" lang="en-US" altLang="ja-JP" sz="1600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Classification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Standard feature</a:t>
                      </a:r>
                      <a:endParaRPr lang="en-US" altLang="ja-JP" sz="1600" b="0" i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1316954"/>
                  </a:ext>
                </a:extLst>
              </a:tr>
              <a:tr h="243212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Processor Activation License </a:t>
                      </a: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ja-JP" altLang="en-US" sz="1600" b="0" i="0" dirty="0" smtClean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581867"/>
                  </a:ext>
                </a:extLst>
              </a:tr>
            </a:tbl>
          </a:graphicData>
        </a:graphic>
      </p:graphicFrame>
      <p:sp>
        <p:nvSpPr>
          <p:cNvPr id="29" name="正方形/長方形 28"/>
          <p:cNvSpPr/>
          <p:nvPr/>
        </p:nvSpPr>
        <p:spPr>
          <a:xfrm>
            <a:off x="73138" y="576854"/>
            <a:ext cx="817404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About “Pre-installed AI apps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0329" y="4491976"/>
            <a:ext cx="6052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*1 For 4K/6MP </a:t>
            </a:r>
            <a:r>
              <a:rPr lang="en-US" altLang="ja-JP" sz="1200" dirty="0"/>
              <a:t>models, you need to uninstall AI People Detection to get a frame rate of 30fps.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98577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6-1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. Overview</a:t>
            </a:r>
          </a:p>
        </p:txBody>
      </p:sp>
      <p:sp>
        <p:nvSpPr>
          <p:cNvPr id="17" name="正方形/長方形 16"/>
          <p:cNvSpPr/>
          <p:nvPr/>
        </p:nvSpPr>
        <p:spPr>
          <a:xfrm>
            <a:off x="73138" y="575314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Install up to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  &amp;  Max. capacity will be 2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50MB 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385315" y="3735558"/>
            <a:ext cx="84423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 for the restrictions when installing multiple extension software applications on a camera, refer to the support information</a:t>
            </a:r>
            <a:r>
              <a:rPr lang="ja-JP" altLang="en-US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“Compatibility list for extension software &lt;C0103&gt;” at the link below.</a:t>
            </a: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  <a:hlinkClick r:id="rId2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73138" y="3185053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application combination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4037599" y="2024341"/>
            <a:ext cx="635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250MB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942237" y="1564195"/>
            <a:ext cx="677331" cy="753023"/>
            <a:chOff x="7362094" y="1642497"/>
            <a:chExt cx="687752" cy="564766"/>
          </a:xfrm>
        </p:grpSpPr>
        <p:sp>
          <p:nvSpPr>
            <p:cNvPr id="14" name="円柱 13"/>
            <p:cNvSpPr/>
            <p:nvPr/>
          </p:nvSpPr>
          <p:spPr>
            <a:xfrm>
              <a:off x="7365647" y="1963509"/>
              <a:ext cx="684199" cy="243754"/>
            </a:xfrm>
            <a:prstGeom prst="can">
              <a:avLst>
                <a:gd name="adj" fmla="val 50000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bg1">
                  <a:lumMod val="6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  <p:sp>
          <p:nvSpPr>
            <p:cNvPr id="15" name="円柱 14"/>
            <p:cNvSpPr/>
            <p:nvPr/>
          </p:nvSpPr>
          <p:spPr>
            <a:xfrm>
              <a:off x="7362094" y="1642497"/>
              <a:ext cx="687752" cy="474146"/>
            </a:xfrm>
            <a:prstGeom prst="can">
              <a:avLst>
                <a:gd name="adj" fmla="val 3818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6000" tIns="48000" rIns="48000" bIns="48000" rtlCol="0" anchor="t" anchorCtr="0"/>
            <a:lstStyle/>
            <a:p>
              <a:pPr algn="ctr"/>
              <a:endParaRPr lang="ja-JP" altLang="en-US" sz="1867" b="1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endParaRPr>
            </a:p>
          </p:txBody>
        </p:sp>
      </p:grpSp>
      <p:sp>
        <p:nvSpPr>
          <p:cNvPr id="16" name="右中かっこ 15"/>
          <p:cNvSpPr/>
          <p:nvPr/>
        </p:nvSpPr>
        <p:spPr>
          <a:xfrm>
            <a:off x="3619568" y="1610670"/>
            <a:ext cx="199732" cy="50567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2206390" y="1330121"/>
            <a:ext cx="621849" cy="197768"/>
          </a:xfrm>
          <a:prstGeom prst="wedgeRoundRectCallout">
            <a:avLst>
              <a:gd name="adj1" fmla="val 82120"/>
              <a:gd name="adj2" fmla="val 200154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AI-VMD</a:t>
            </a:r>
            <a:endParaRPr lang="ja-JP" altLang="en-US" sz="12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2" name="角丸四角形吹き出し 21"/>
          <p:cNvSpPr/>
          <p:nvPr/>
        </p:nvSpPr>
        <p:spPr>
          <a:xfrm>
            <a:off x="949564" y="1952826"/>
            <a:ext cx="1792941" cy="375677"/>
          </a:xfrm>
          <a:prstGeom prst="wedgeRoundRectCallout">
            <a:avLst>
              <a:gd name="adj1" fmla="val 65275"/>
              <a:gd name="adj2" fmla="val 18296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(Standard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feature)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右中かっこ 22"/>
          <p:cNvSpPr/>
          <p:nvPr/>
        </p:nvSpPr>
        <p:spPr>
          <a:xfrm flipH="1">
            <a:off x="1316591" y="1276882"/>
            <a:ext cx="206827" cy="593827"/>
          </a:xfrm>
          <a:prstGeom prst="rightBrace">
            <a:avLst>
              <a:gd name="adj1" fmla="val 27723"/>
              <a:gd name="adj2" fmla="val 50000"/>
            </a:avLst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368305" y="1430092"/>
            <a:ext cx="9375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Max. 3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apps</a:t>
            </a:r>
            <a:endParaRPr lang="ja-JP" altLang="en-US" sz="12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角丸四角形吹き出し 24"/>
          <p:cNvSpPr/>
          <p:nvPr/>
        </p:nvSpPr>
        <p:spPr>
          <a:xfrm>
            <a:off x="1523419" y="1616896"/>
            <a:ext cx="1304822" cy="197768"/>
          </a:xfrm>
          <a:prstGeom prst="wedgeRoundRectCallout">
            <a:avLst>
              <a:gd name="adj1" fmla="val 75207"/>
              <a:gd name="adj2" fmla="val 151745"/>
              <a:gd name="adj3" fmla="val 16667"/>
            </a:avLst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t" anchorCtr="0"/>
          <a:lstStyle/>
          <a:p>
            <a:pPr lvl="0"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solidFill>
                  <a:schemeClr val="tx1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People Detection</a:t>
            </a:r>
            <a:endParaRPr lang="ja-JP" altLang="en-US" sz="1200" dirty="0">
              <a:solidFill>
                <a:schemeClr val="tx1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角丸四角形吹き出し 25"/>
          <p:cNvSpPr/>
          <p:nvPr/>
        </p:nvSpPr>
        <p:spPr>
          <a:xfrm>
            <a:off x="1212903" y="2446865"/>
            <a:ext cx="1400013" cy="375677"/>
          </a:xfrm>
          <a:prstGeom prst="wedgeRoundRectCallout">
            <a:avLst>
              <a:gd name="adj1" fmla="val 98160"/>
              <a:gd name="adj2" fmla="val -91207"/>
              <a:gd name="adj3" fmla="val 16667"/>
            </a:avLst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Processor</a:t>
            </a:r>
          </a:p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Activation License </a:t>
            </a: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599" y="1429005"/>
            <a:ext cx="635110" cy="61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3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6-1. Overview</a:t>
            </a:r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13405"/>
              </p:ext>
            </p:extLst>
          </p:nvPr>
        </p:nvGraphicFramePr>
        <p:xfrm>
          <a:off x="294514" y="1000871"/>
          <a:ext cx="8414270" cy="25640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450446">
                  <a:extLst>
                    <a:ext uri="{9D8B030D-6E8A-4147-A177-3AD203B41FA5}">
                      <a16:colId xmlns:a16="http://schemas.microsoft.com/office/drawing/2014/main" val="4146935437"/>
                    </a:ext>
                  </a:extLst>
                </a:gridCol>
                <a:gridCol w="2504598">
                  <a:extLst>
                    <a:ext uri="{9D8B030D-6E8A-4147-A177-3AD203B41FA5}">
                      <a16:colId xmlns:a16="http://schemas.microsoft.com/office/drawing/2014/main" val="4089252133"/>
                    </a:ext>
                  </a:extLst>
                </a:gridCol>
                <a:gridCol w="2459226">
                  <a:extLst>
                    <a:ext uri="{9D8B030D-6E8A-4147-A177-3AD203B41FA5}">
                      <a16:colId xmlns:a16="http://schemas.microsoft.com/office/drawing/2014/main" val="2684791199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sz="18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apps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err="1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Web</a:t>
                      </a:r>
                      <a:r>
                        <a:rPr lang="en-US" sz="1800" b="1" u="none" strike="noStrike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browser</a:t>
                      </a:r>
                      <a:endParaRPr lang="en-US" sz="1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6160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kumimoji="1" lang="en-US" altLang="ja-JP" sz="160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AI-VMD</a:t>
                      </a:r>
                      <a:endParaRPr kumimoji="1" lang="ja-JP" altLang="en-US" sz="16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837097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Face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55578728"/>
                  </a:ext>
                </a:extLst>
              </a:tr>
              <a:tr h="29417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People Detection</a:t>
                      </a:r>
                      <a:endParaRPr kumimoji="1" lang="ja-JP" altLang="en-US" sz="1600" b="0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1293226"/>
                  </a:ext>
                </a:extLst>
              </a:tr>
              <a:tr h="312821">
                <a:tc>
                  <a:txBody>
                    <a:bodyPr/>
                    <a:lstStyle/>
                    <a:p>
                      <a:r>
                        <a:rPr kumimoji="1" lang="en-US" altLang="ja-JP" sz="16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Vehicle Detection</a:t>
                      </a:r>
                      <a:endParaRPr kumimoji="1" lang="ja-JP" altLang="en-US" sz="16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7600" marR="0" marT="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600" u="none" strike="noStrike" dirty="0">
                          <a:effectLst/>
                          <a:latin typeface="Calibri"/>
                          <a:cs typeface="Calibri"/>
                        </a:rPr>
                        <a:t>‐</a:t>
                      </a:r>
                      <a:endParaRPr kumimoji="1" lang="en-US" altLang="ja-J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3186393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r>
                        <a:rPr lang="en-US" altLang="ja-JP" sz="16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AI Privacy</a:t>
                      </a:r>
                      <a:r>
                        <a:rPr lang="en-US" altLang="ja-JP" sz="16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600" baseline="0" dirty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Guard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8955710"/>
                  </a:ext>
                </a:extLst>
              </a:tr>
              <a:tr h="284610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Non Mask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No settings is required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No settings is required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03554472"/>
                  </a:ext>
                </a:extLst>
              </a:tr>
              <a:tr h="299586">
                <a:tc>
                  <a:txBody>
                    <a:bodyPr/>
                    <a:lstStyle/>
                    <a:p>
                      <a:r>
                        <a:rPr lang="en-US" altLang="ja-JP" sz="1600" u="none" strike="noStrike" dirty="0" smtClean="0">
                          <a:effectLst/>
                          <a:latin typeface="Calibri"/>
                          <a:cs typeface="Calibri"/>
                        </a:rPr>
                        <a:t>AI Occupancy Detection</a:t>
                      </a:r>
                      <a:endParaRPr lang="ja-JP" altLang="en-US" sz="16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56125" marR="56125" marT="28063" marB="28063"/>
                </a:tc>
                <a:tc>
                  <a:txBody>
                    <a:bodyPr/>
                    <a:lstStyle/>
                    <a:p>
                      <a:pPr marL="285750" marR="0" lvl="0" indent="-28575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</a:pPr>
                      <a:r>
                        <a:rPr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285750" marR="0" lvl="0" indent="-285750" algn="ctr" defTabSz="91440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1" lang="en-US" altLang="ja-JP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endParaRPr kumimoji="1" lang="en-US" altLang="ja-JP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Meiryo UI"/>
                        <a:cs typeface="Calibri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79227957"/>
                  </a:ext>
                </a:extLst>
              </a:tr>
            </a:tbl>
          </a:graphicData>
        </a:graphic>
      </p:graphicFrame>
      <p:sp>
        <p:nvSpPr>
          <p:cNvPr id="8" name="正方形/長方形 7"/>
          <p:cNvSpPr/>
          <p:nvPr/>
        </p:nvSpPr>
        <p:spPr>
          <a:xfrm>
            <a:off x="73138" y="575314"/>
            <a:ext cx="859353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up tools for AI apps</a:t>
            </a:r>
          </a:p>
        </p:txBody>
      </p:sp>
    </p:spTree>
    <p:extLst>
      <p:ext uri="{BB962C8B-B14F-4D97-AF65-F5344CB8AC3E}">
        <p14:creationId xmlns:p14="http://schemas.microsoft.com/office/powerpoint/2010/main" val="3659109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6" y="2521763"/>
            <a:ext cx="428309" cy="848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415" y="2542518"/>
            <a:ext cx="806817" cy="80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329" y="2587525"/>
            <a:ext cx="660471" cy="71680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59" y="3503714"/>
            <a:ext cx="508727" cy="492829"/>
          </a:xfrm>
          <a:prstGeom prst="rect">
            <a:avLst/>
          </a:prstGeom>
        </p:spPr>
      </p:pic>
      <p:pic>
        <p:nvPicPr>
          <p:cNvPr id="10" name="Picture 12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901" y="2299115"/>
            <a:ext cx="2663117" cy="139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7586" y="1398028"/>
            <a:ext cx="1325499" cy="96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4" descr="ã¯ãªãã¯ããã¨æ°ããã¦ã£ã³ãã¦ã§éãã¾ã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963" y="1111055"/>
            <a:ext cx="542407" cy="542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正方形/長方形 15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identifying specific sound by AI </a:t>
            </a:r>
            <a:endParaRPr lang="ja-JP" altLang="en-US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角丸四角形 16"/>
          <p:cNvSpPr/>
          <p:nvPr/>
        </p:nvSpPr>
        <p:spPr bwMode="auto">
          <a:xfrm>
            <a:off x="3531639" y="3704599"/>
            <a:ext cx="2351295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Identifying a specific sound </a:t>
            </a:r>
            <a:endParaRPr lang="en-US" altLang="en-US" sz="1400" dirty="0" smtClean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among </a:t>
            </a:r>
            <a:r>
              <a:rPr lang="en-US" altLang="en-US" sz="14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noises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951673" y="1967218"/>
            <a:ext cx="1421742" cy="369332"/>
          </a:xfrm>
          <a:prstGeom prst="rect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ja-JP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kumimoji="0" lang="en-US" altLang="ja-JP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951673" y="2768128"/>
            <a:ext cx="1421742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Daily noise</a:t>
            </a:r>
            <a:endParaRPr kumimoji="0" altLang="en-US" b="1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925417" y="3566088"/>
            <a:ext cx="1447998" cy="369332"/>
          </a:xfrm>
          <a:prstGeom prst="rect">
            <a:avLst/>
          </a:prstGeom>
          <a:solidFill>
            <a:schemeClr val="bg1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1706837">
              <a:defRPr/>
            </a:pPr>
            <a:r>
              <a:rPr kumimoji="0" lang="en-US" altLang="en-US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Vehicle </a:t>
            </a:r>
            <a:r>
              <a:rPr kumimoji="0" lang="en-US" altLang="en-US" b="1" kern="0" dirty="0">
                <a:solidFill>
                  <a:prstClr val="white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horn</a:t>
            </a:r>
          </a:p>
        </p:txBody>
      </p:sp>
      <p:sp>
        <p:nvSpPr>
          <p:cNvPr id="27" name="二等辺三角形 26"/>
          <p:cNvSpPr/>
          <p:nvPr/>
        </p:nvSpPr>
        <p:spPr>
          <a:xfrm rot="5400000">
            <a:off x="5834957" y="270340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二等辺三角形 27"/>
          <p:cNvSpPr/>
          <p:nvPr/>
        </p:nvSpPr>
        <p:spPr>
          <a:xfrm rot="5400000">
            <a:off x="2308680" y="2700447"/>
            <a:ext cx="1109654" cy="490959"/>
          </a:xfrm>
          <a:prstGeom prst="triangl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algn="ctr" defTabSz="1706837" fontAlgn="auto">
              <a:spcBef>
                <a:spcPts val="0"/>
              </a:spcBef>
              <a:spcAft>
                <a:spcPts val="0"/>
              </a:spcAft>
              <a:defRPr/>
            </a:pPr>
            <a:endParaRPr kumimoji="0" altLang="en-US" sz="3333" kern="0" dirty="0">
              <a:solidFill>
                <a:prstClr val="white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角丸四角形 28"/>
          <p:cNvSpPr/>
          <p:nvPr/>
        </p:nvSpPr>
        <p:spPr bwMode="auto">
          <a:xfrm>
            <a:off x="253590" y="3294189"/>
            <a:ext cx="958299" cy="481903"/>
          </a:xfrm>
          <a:prstGeom prst="roundRect">
            <a:avLst>
              <a:gd name="adj" fmla="val 504"/>
            </a:avLst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defTabSz="1706837">
              <a:defRPr/>
            </a:pPr>
            <a:r>
              <a:rPr lang="en-US" altLang="en-US" sz="14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endParaRPr altLang="en-US" sz="1400" dirty="0">
              <a:solidFill>
                <a:prstClr val="black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34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Model Transition</a:t>
            </a: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-14791" y="595908"/>
            <a:ext cx="8552242" cy="369332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b="1" dirty="0"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Integrate X &amp; S series and promote S series as a model equipped with standard AI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/>
          </p:nvPr>
        </p:nvGraphicFramePr>
        <p:xfrm>
          <a:off x="1652025" y="1174585"/>
          <a:ext cx="5778620" cy="3451859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4204519722"/>
                    </a:ext>
                  </a:extLst>
                </a:gridCol>
                <a:gridCol w="669116">
                  <a:extLst>
                    <a:ext uri="{9D8B030D-6E8A-4147-A177-3AD203B41FA5}">
                      <a16:colId xmlns:a16="http://schemas.microsoft.com/office/drawing/2014/main" val="941469860"/>
                    </a:ext>
                  </a:extLst>
                </a:gridCol>
                <a:gridCol w="688856">
                  <a:extLst>
                    <a:ext uri="{9D8B030D-6E8A-4147-A177-3AD203B41FA5}">
                      <a16:colId xmlns:a16="http://schemas.microsoft.com/office/drawing/2014/main" val="828209029"/>
                    </a:ext>
                  </a:extLst>
                </a:gridCol>
                <a:gridCol w="6888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8856">
                  <a:extLst>
                    <a:ext uri="{9D8B030D-6E8A-4147-A177-3AD203B41FA5}">
                      <a16:colId xmlns:a16="http://schemas.microsoft.com/office/drawing/2014/main" val="2160885387"/>
                    </a:ext>
                  </a:extLst>
                </a:gridCol>
                <a:gridCol w="688856">
                  <a:extLst>
                    <a:ext uri="{9D8B030D-6E8A-4147-A177-3AD203B41FA5}">
                      <a16:colId xmlns:a16="http://schemas.microsoft.com/office/drawing/2014/main" val="2360921636"/>
                    </a:ext>
                  </a:extLst>
                </a:gridCol>
                <a:gridCol w="1725430">
                  <a:extLst>
                    <a:ext uri="{9D8B030D-6E8A-4147-A177-3AD203B41FA5}">
                      <a16:colId xmlns:a16="http://schemas.microsoft.com/office/drawing/2014/main" val="2302884121"/>
                    </a:ext>
                  </a:extLst>
                </a:gridCol>
              </a:tblGrid>
              <a:tr h="378605">
                <a:tc>
                  <a:txBody>
                    <a:bodyPr/>
                    <a:lstStyle/>
                    <a:p>
                      <a:endParaRPr lang="ja-JP" altLang="en-US" sz="21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5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lang="ja-JP" altLang="en-US" sz="15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FY18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534970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1069937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604909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2139882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674854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3209821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744795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4279768" algn="l" defTabSz="534970" rtl="0" eaLnBrk="1" latinLnBrk="0" hangingPunct="1">
                        <a:defRPr kumimoji="1" sz="21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FY19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FY20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 algn="l" defTabSz="457189" rtl="0" eaLnBrk="1" latinLnBrk="0" hangingPunct="1">
                        <a:defRPr kumimoji="1"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FY21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FY22</a:t>
                      </a:r>
                      <a:endParaRPr lang="ja-JP" alt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4418">
                <a:tc>
                  <a:txBody>
                    <a:bodyPr/>
                    <a:lstStyle/>
                    <a:p>
                      <a:pPr algn="ctr"/>
                      <a:endParaRPr lang="ja-JP" altLang="en-US" sz="20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Vari</a:t>
                      </a:r>
                      <a:r>
                        <a:rPr lang="en-US" altLang="ja-J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lens</a:t>
                      </a:r>
                    </a:p>
                  </a:txBody>
                  <a:tcPr marL="10438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100" b="1" i="0" u="none" strike="noStrike" dirty="0" smtClean="0">
                        <a:solidFill>
                          <a:srgbClr val="00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100" b="1" i="0" u="none" strike="noStrike" dirty="0" smtClean="0">
                        <a:solidFill>
                          <a:srgbClr val="00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8381617"/>
                  </a:ext>
                </a:extLst>
              </a:tr>
              <a:tr h="1024418">
                <a:tc rowSpan="2"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en-US" altLang="ja-JP" sz="2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8664" marR="38664" marT="386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Vari</a:t>
                      </a: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lens</a:t>
                      </a:r>
                      <a:endParaRPr kumimoji="1" lang="ja-JP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0438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100" b="1" i="0" u="none" strike="noStrike" dirty="0" smtClean="0">
                        <a:solidFill>
                          <a:srgbClr val="00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100" b="1" i="0" u="none" strike="noStrike" dirty="0" smtClean="0">
                        <a:solidFill>
                          <a:srgbClr val="00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1800193"/>
                  </a:ext>
                </a:extLst>
              </a:tr>
              <a:tr h="102441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Fix lens</a:t>
                      </a:r>
                      <a:endParaRPr kumimoji="1" lang="ja-JP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04380" marR="0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100" b="1" i="0" u="none" strike="noStrike" dirty="0" smtClean="0">
                        <a:solidFill>
                          <a:srgbClr val="00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2100" b="1" i="0" u="none" strike="noStrike" dirty="0" smtClean="0">
                        <a:solidFill>
                          <a:srgbClr val="000000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2100" b="1" i="0" u="sng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en-US" altLang="ja-JP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glow rad="127000">
                            <a:schemeClr val="bg1"/>
                          </a:glow>
                        </a:effectLst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292263" marR="0" marT="38664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63363"/>
                  </a:ext>
                </a:extLst>
              </a:tr>
            </a:tbl>
          </a:graphicData>
        </a:graphic>
      </p:graphicFrame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467" y="1663500"/>
            <a:ext cx="589333" cy="78346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189" y="3214199"/>
            <a:ext cx="561600" cy="762667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040" y="2836080"/>
            <a:ext cx="178408" cy="157168"/>
          </a:xfrm>
          <a:prstGeom prst="rect">
            <a:avLst/>
          </a:prstGeom>
        </p:spPr>
      </p:pic>
      <p:pic>
        <p:nvPicPr>
          <p:cNvPr id="14" name="図 13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232" y="3033578"/>
            <a:ext cx="183501" cy="166431"/>
          </a:xfrm>
          <a:prstGeom prst="rect">
            <a:avLst/>
          </a:prstGeom>
        </p:spPr>
      </p:pic>
      <p:sp>
        <p:nvSpPr>
          <p:cNvPr id="15" name="角丸四角形 14"/>
          <p:cNvSpPr/>
          <p:nvPr/>
        </p:nvSpPr>
        <p:spPr>
          <a:xfrm>
            <a:off x="3156955" y="2622819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pic>
        <p:nvPicPr>
          <p:cNvPr id="16" name="Picture 2" descr="Image result for WV-S1531L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7843" y="3109815"/>
            <a:ext cx="426481" cy="2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725" y="2776112"/>
            <a:ext cx="178408" cy="157168"/>
          </a:xfrm>
          <a:prstGeom prst="rect">
            <a:avLst/>
          </a:prstGeom>
        </p:spPr>
      </p:pic>
      <p:pic>
        <p:nvPicPr>
          <p:cNvPr id="18" name="図 17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917" y="2962943"/>
            <a:ext cx="183501" cy="166431"/>
          </a:xfrm>
          <a:prstGeom prst="rect">
            <a:avLst/>
          </a:prstGeom>
        </p:spPr>
      </p:pic>
      <p:sp>
        <p:nvSpPr>
          <p:cNvPr id="19" name="角丸四角形 18"/>
          <p:cNvSpPr/>
          <p:nvPr/>
        </p:nvSpPr>
        <p:spPr>
          <a:xfrm>
            <a:off x="3763177" y="2606817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98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4804129" y="2605801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98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4565869" y="2606817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pic>
        <p:nvPicPr>
          <p:cNvPr id="22" name="Picture 2" descr="Image result for WV-S1531L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09504" y="2089541"/>
            <a:ext cx="426481" cy="2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85" y="1755837"/>
            <a:ext cx="178408" cy="157168"/>
          </a:xfrm>
          <a:prstGeom prst="rect">
            <a:avLst/>
          </a:prstGeom>
        </p:spPr>
      </p:pic>
      <p:pic>
        <p:nvPicPr>
          <p:cNvPr id="24" name="図 23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7" y="1949780"/>
            <a:ext cx="183501" cy="166431"/>
          </a:xfrm>
          <a:prstGeom prst="rect">
            <a:avLst/>
          </a:prstGeom>
        </p:spPr>
      </p:pic>
      <p:sp>
        <p:nvSpPr>
          <p:cNvPr id="25" name="角丸四角形 24"/>
          <p:cNvSpPr/>
          <p:nvPr/>
        </p:nvSpPr>
        <p:spPr>
          <a:xfrm>
            <a:off x="4614837" y="1586542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98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008" y="1541504"/>
            <a:ext cx="240813" cy="228771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角丸四角形 26"/>
          <p:cNvSpPr/>
          <p:nvPr/>
        </p:nvSpPr>
        <p:spPr>
          <a:xfrm>
            <a:off x="6213534" y="2613113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7030A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4K</a:t>
            </a:r>
            <a:endParaRPr lang="en-US" altLang="ja-JP" sz="98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5955730" y="2613113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00B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5700033" y="2613113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cxnSp>
        <p:nvCxnSpPr>
          <p:cNvPr id="30" name="直線矢印コネクタ 29"/>
          <p:cNvCxnSpPr>
            <a:stCxn id="17" idx="3"/>
          </p:cNvCxnSpPr>
          <p:nvPr/>
        </p:nvCxnSpPr>
        <p:spPr>
          <a:xfrm>
            <a:off x="3978132" y="2854695"/>
            <a:ext cx="3452512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>
            <a:stCxn id="18" idx="3"/>
          </p:cNvCxnSpPr>
          <p:nvPr/>
        </p:nvCxnSpPr>
        <p:spPr>
          <a:xfrm>
            <a:off x="3976418" y="3046158"/>
            <a:ext cx="3454227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3567496" y="3266022"/>
            <a:ext cx="3863149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2947426" y="2921946"/>
            <a:ext cx="4483219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2947426" y="3108385"/>
            <a:ext cx="4483219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線矢印コネクタ 34"/>
          <p:cNvCxnSpPr/>
          <p:nvPr/>
        </p:nvCxnSpPr>
        <p:spPr>
          <a:xfrm>
            <a:off x="3277982" y="3321331"/>
            <a:ext cx="4152663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角丸四角形 35"/>
          <p:cNvSpPr/>
          <p:nvPr/>
        </p:nvSpPr>
        <p:spPr>
          <a:xfrm>
            <a:off x="6502250" y="3656813"/>
            <a:ext cx="242054" cy="139651"/>
          </a:xfrm>
          <a:prstGeom prst="roundRect">
            <a:avLst>
              <a:gd name="adj" fmla="val 24008"/>
            </a:avLst>
          </a:prstGeom>
          <a:solidFill>
            <a:srgbClr val="92D050"/>
          </a:solidFill>
          <a:ln w="381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/>
          <a:lstStyle/>
          <a:p>
            <a:pPr algn="ctr" defTabSz="1280128">
              <a:defRPr/>
            </a:pPr>
            <a:r>
              <a:rPr lang="en-US" altLang="ja-JP" sz="98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5M</a:t>
            </a:r>
          </a:p>
        </p:txBody>
      </p:sp>
      <p:pic>
        <p:nvPicPr>
          <p:cNvPr id="37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478" y="2561780"/>
            <a:ext cx="240813" cy="228771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15" y="3590756"/>
            <a:ext cx="240813" cy="228771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77" y="2778638"/>
            <a:ext cx="178408" cy="157168"/>
          </a:xfrm>
          <a:prstGeom prst="rect">
            <a:avLst/>
          </a:prstGeom>
        </p:spPr>
      </p:pic>
      <p:pic>
        <p:nvPicPr>
          <p:cNvPr id="40" name="図 39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69" y="2972581"/>
            <a:ext cx="183501" cy="166431"/>
          </a:xfrm>
          <a:prstGeom prst="rect">
            <a:avLst/>
          </a:prstGeom>
        </p:spPr>
      </p:pic>
      <p:pic>
        <p:nvPicPr>
          <p:cNvPr id="41" name="Picture 2" descr="Image result for WV-S1531L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82492" y="3219582"/>
            <a:ext cx="426481" cy="2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954" y="2841414"/>
            <a:ext cx="178408" cy="157168"/>
          </a:xfrm>
          <a:prstGeom prst="rect">
            <a:avLst/>
          </a:prstGeom>
        </p:spPr>
      </p:pic>
      <p:pic>
        <p:nvPicPr>
          <p:cNvPr id="43" name="図 42" descr="画面の領域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146" y="3038912"/>
            <a:ext cx="183501" cy="166431"/>
          </a:xfrm>
          <a:prstGeom prst="rect">
            <a:avLst/>
          </a:prstGeom>
        </p:spPr>
      </p:pic>
      <p:cxnSp>
        <p:nvCxnSpPr>
          <p:cNvPr id="44" name="直線矢印コネクタ 43"/>
          <p:cNvCxnSpPr/>
          <p:nvPr/>
        </p:nvCxnSpPr>
        <p:spPr>
          <a:xfrm>
            <a:off x="5795514" y="1660717"/>
            <a:ext cx="390492" cy="910176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矢印コネクタ 44"/>
          <p:cNvCxnSpPr/>
          <p:nvPr/>
        </p:nvCxnSpPr>
        <p:spPr>
          <a:xfrm>
            <a:off x="4857403" y="1663500"/>
            <a:ext cx="939512" cy="3884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non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図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078" y="2971289"/>
            <a:ext cx="181090" cy="175489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4" y="3088377"/>
            <a:ext cx="181090" cy="175489"/>
          </a:xfrm>
          <a:prstGeom prst="rect">
            <a:avLst/>
          </a:prstGeom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402" y="3058698"/>
            <a:ext cx="181090" cy="175489"/>
          </a:xfrm>
          <a:prstGeom prst="rect">
            <a:avLst/>
          </a:prstGeom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017" y="2823209"/>
            <a:ext cx="219866" cy="193577"/>
          </a:xfrm>
          <a:prstGeom prst="rect">
            <a:avLst/>
          </a:prstGeom>
        </p:spPr>
      </p:pic>
      <p:pic>
        <p:nvPicPr>
          <p:cNvPr id="50" name="図 4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907" r="7812" b="10133"/>
          <a:stretch/>
        </p:blipFill>
        <p:spPr>
          <a:xfrm>
            <a:off x="5692027" y="3244778"/>
            <a:ext cx="413385" cy="210353"/>
          </a:xfrm>
          <a:prstGeom prst="rect">
            <a:avLst/>
          </a:prstGeom>
        </p:spPr>
      </p:pic>
      <p:sp>
        <p:nvSpPr>
          <p:cNvPr id="51" name="角丸四角形 50"/>
          <p:cNvSpPr/>
          <p:nvPr/>
        </p:nvSpPr>
        <p:spPr>
          <a:xfrm>
            <a:off x="6237136" y="3744171"/>
            <a:ext cx="527492" cy="255889"/>
          </a:xfrm>
          <a:prstGeom prst="roundRect">
            <a:avLst>
              <a:gd name="adj" fmla="val 24008"/>
            </a:avLst>
          </a:prstGeom>
          <a:noFill/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>
            <a:spAutoFit/>
          </a:bodyPr>
          <a:lstStyle/>
          <a:p>
            <a:pPr defTabSz="1280128">
              <a:defRPr/>
            </a:pPr>
            <a:r>
              <a:rPr lang="en-US" altLang="ja-JP" sz="84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3.2mm</a:t>
            </a:r>
            <a:endParaRPr lang="en-US" altLang="ja-JP" sz="84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92" y="2764248"/>
            <a:ext cx="219866" cy="193577"/>
          </a:xfrm>
          <a:prstGeom prst="rect">
            <a:avLst/>
          </a:prstGeom>
        </p:spPr>
      </p:pic>
      <p:pic>
        <p:nvPicPr>
          <p:cNvPr id="53" name="Picture 2" descr="Image result for WV-S1531L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98795" y="3105230"/>
            <a:ext cx="426481" cy="2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4" name="直線矢印コネクタ 53"/>
          <p:cNvCxnSpPr/>
          <p:nvPr/>
        </p:nvCxnSpPr>
        <p:spPr>
          <a:xfrm>
            <a:off x="6710710" y="4248135"/>
            <a:ext cx="719695" cy="7999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6666026" y="4308514"/>
            <a:ext cx="767545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角丸四角形 55"/>
          <p:cNvSpPr/>
          <p:nvPr/>
        </p:nvSpPr>
        <p:spPr>
          <a:xfrm>
            <a:off x="5457753" y="2451191"/>
            <a:ext cx="1972652" cy="2184261"/>
          </a:xfrm>
          <a:prstGeom prst="roundRect">
            <a:avLst>
              <a:gd name="adj" fmla="val 2298"/>
            </a:avLst>
          </a:prstGeom>
          <a:noFill/>
          <a:ln w="31750">
            <a:solidFill>
              <a:srgbClr val="0000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0800" tIns="50400" rIns="50400" bIns="50400" rtlCol="0" anchor="t" anchorCtr="0"/>
          <a:lstStyle/>
          <a:p>
            <a:pPr algn="ctr" defTabSz="640064">
              <a:defRPr/>
            </a:pPr>
            <a:endParaRPr lang="ja-JP" altLang="en-US" sz="168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674397" y="2375394"/>
            <a:ext cx="818564" cy="262679"/>
          </a:xfrm>
          <a:prstGeom prst="rect">
            <a:avLst/>
          </a:prstGeom>
          <a:solidFill>
            <a:srgbClr val="0000CC"/>
          </a:solidFill>
          <a:ln w="19050">
            <a:noFill/>
          </a:ln>
        </p:spPr>
        <p:txBody>
          <a:bodyPr wrap="none" lIns="50400" tIns="50400" rIns="50400" bIns="50400" rtlCol="0" anchor="ctr" anchorCtr="0">
            <a:noAutofit/>
          </a:bodyPr>
          <a:lstStyle/>
          <a:p>
            <a:pPr marL="122235" indent="-122235" algn="ctr" defTabSz="640064">
              <a:defRPr/>
            </a:pPr>
            <a:r>
              <a:rPr lang="en-US" altLang="ja-JP" sz="1540" b="1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</a:t>
            </a:r>
            <a:endParaRPr lang="ja-JP" altLang="en-US" sz="1540" b="1" dirty="0">
              <a:solidFill>
                <a:schemeClr val="bg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58" name="直線矢印コネクタ 57"/>
          <p:cNvCxnSpPr/>
          <p:nvPr/>
        </p:nvCxnSpPr>
        <p:spPr>
          <a:xfrm>
            <a:off x="6662049" y="4009518"/>
            <a:ext cx="768356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6650049" y="4556832"/>
            <a:ext cx="789977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6649349" y="4493332"/>
            <a:ext cx="790677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6659332" y="4061532"/>
            <a:ext cx="771073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2" name="図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19" y="4166406"/>
            <a:ext cx="181090" cy="175489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234" y="3934473"/>
            <a:ext cx="219866" cy="193577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138" y="4179874"/>
            <a:ext cx="181090" cy="175489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752" y="3947941"/>
            <a:ext cx="219866" cy="193577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94" r="-6302"/>
          <a:stretch/>
        </p:blipFill>
        <p:spPr>
          <a:xfrm>
            <a:off x="6451832" y="4322602"/>
            <a:ext cx="497840" cy="263144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794" r="-6302"/>
          <a:stretch/>
        </p:blipFill>
        <p:spPr>
          <a:xfrm>
            <a:off x="6589488" y="4360167"/>
            <a:ext cx="497840" cy="263144"/>
          </a:xfrm>
          <a:prstGeom prst="rect">
            <a:avLst/>
          </a:prstGeom>
        </p:spPr>
      </p:pic>
      <p:cxnSp>
        <p:nvCxnSpPr>
          <p:cNvPr id="68" name="直線矢印コネクタ 67"/>
          <p:cNvCxnSpPr/>
          <p:nvPr/>
        </p:nvCxnSpPr>
        <p:spPr>
          <a:xfrm>
            <a:off x="6076758" y="3146777"/>
            <a:ext cx="1363268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>
            <a:off x="6067137" y="2968715"/>
            <a:ext cx="1363268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>
            <a:off x="6070303" y="3381511"/>
            <a:ext cx="1363268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headEnd type="none"/>
            <a:tailEnd type="triangle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1" name="図 7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907" r="7812" b="10133"/>
          <a:stretch/>
        </p:blipFill>
        <p:spPr>
          <a:xfrm>
            <a:off x="5900819" y="3249090"/>
            <a:ext cx="413385" cy="210353"/>
          </a:xfrm>
          <a:prstGeom prst="rect">
            <a:avLst/>
          </a:prstGeom>
        </p:spPr>
      </p:pic>
      <p:pic>
        <p:nvPicPr>
          <p:cNvPr id="72" name="図 7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2017" y="2846627"/>
            <a:ext cx="219866" cy="193577"/>
          </a:xfrm>
          <a:prstGeom prst="rect">
            <a:avLst/>
          </a:prstGeom>
        </p:spPr>
      </p:pic>
      <p:pic>
        <p:nvPicPr>
          <p:cNvPr id="73" name="Picture 2" descr="Image result for WV-S1531LN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6493" y="3214248"/>
            <a:ext cx="426481" cy="2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図 7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8" t="2907" r="7812" b="10133"/>
          <a:stretch/>
        </p:blipFill>
        <p:spPr>
          <a:xfrm>
            <a:off x="6209476" y="3136292"/>
            <a:ext cx="413385" cy="210353"/>
          </a:xfrm>
          <a:prstGeom prst="rect">
            <a:avLst/>
          </a:prstGeom>
        </p:spPr>
      </p:pic>
      <p:sp>
        <p:nvSpPr>
          <p:cNvPr id="75" name="正方形/長方形 74"/>
          <p:cNvSpPr/>
          <p:nvPr/>
        </p:nvSpPr>
        <p:spPr>
          <a:xfrm>
            <a:off x="2319798" y="1783468"/>
            <a:ext cx="621586" cy="6121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ja-JP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</a:t>
            </a:r>
            <a:endParaRPr lang="en-US" altLang="ja-JP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正方形/長方形 75"/>
          <p:cNvSpPr/>
          <p:nvPr/>
        </p:nvSpPr>
        <p:spPr>
          <a:xfrm>
            <a:off x="2313330" y="2830219"/>
            <a:ext cx="621586" cy="6121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ja-JP" sz="1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</a:t>
            </a:r>
            <a:endParaRPr lang="en-US" altLang="ja-JP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2295594" y="3819527"/>
            <a:ext cx="621586" cy="6121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US" altLang="ja-JP" sz="15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</a:p>
        </p:txBody>
      </p:sp>
      <p:sp>
        <p:nvSpPr>
          <p:cNvPr id="78" name="角丸四角形 77"/>
          <p:cNvSpPr/>
          <p:nvPr/>
        </p:nvSpPr>
        <p:spPr>
          <a:xfrm>
            <a:off x="6663983" y="3743160"/>
            <a:ext cx="448179" cy="255889"/>
          </a:xfrm>
          <a:prstGeom prst="roundRect">
            <a:avLst>
              <a:gd name="adj" fmla="val 24008"/>
            </a:avLst>
          </a:prstGeom>
          <a:noFill/>
          <a:ln w="9525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rtlCol="0" anchor="ctr">
            <a:spAutoFit/>
          </a:bodyPr>
          <a:lstStyle/>
          <a:p>
            <a:pPr defTabSz="1280128">
              <a:defRPr/>
            </a:pPr>
            <a:r>
              <a:rPr lang="en-US" altLang="ja-JP" sz="84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6mm</a:t>
            </a:r>
            <a:endParaRPr lang="en-US" altLang="ja-JP" sz="84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78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comparison</a:t>
            </a:r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686392"/>
              </p:ext>
            </p:extLst>
          </p:nvPr>
        </p:nvGraphicFramePr>
        <p:xfrm>
          <a:off x="392831" y="995216"/>
          <a:ext cx="8406112" cy="14970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71013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026597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008502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</a:tblGrid>
              <a:tr h="294324"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Function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New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Conventional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232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AI Sound classification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180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SD card recording triggered by Audio Detection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kumimoji="1" lang="ja-JP" altLang="en-US" sz="1400" b="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400" b="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正方形/長方形 5"/>
          <p:cNvSpPr/>
          <p:nvPr/>
        </p:nvSpPr>
        <p:spPr>
          <a:xfrm>
            <a:off x="70261" y="2547776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 of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</a:p>
        </p:txBody>
      </p:sp>
      <p:graphicFrame>
        <p:nvGraphicFramePr>
          <p:cNvPr id="8" name="表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650900"/>
              </p:ext>
            </p:extLst>
          </p:nvPr>
        </p:nvGraphicFramePr>
        <p:xfrm>
          <a:off x="392832" y="2957968"/>
          <a:ext cx="8406111" cy="183085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60919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2942940">
                  <a:extLst>
                    <a:ext uri="{9D8B030D-6E8A-4147-A177-3AD203B41FA5}">
                      <a16:colId xmlns:a16="http://schemas.microsoft.com/office/drawing/2014/main" val="2351352253"/>
                    </a:ext>
                  </a:extLst>
                </a:gridCol>
                <a:gridCol w="2802252">
                  <a:extLst>
                    <a:ext uri="{9D8B030D-6E8A-4147-A177-3AD203B41FA5}">
                      <a16:colId xmlns:a16="http://schemas.microsoft.com/office/drawing/2014/main" val="836126021"/>
                    </a:ext>
                  </a:extLst>
                </a:gridCol>
              </a:tblGrid>
              <a:tr h="28123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Item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Content</a:t>
                      </a:r>
                      <a:endParaRPr kumimoji="1" lang="ja-JP" altLang="en-US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371434">
                <a:tc row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 target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Examples</a:t>
                      </a:r>
                      <a:endParaRPr kumimoji="1" lang="ja-JP" altLang="en-US" sz="14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Gunshot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3. Vehicle Horn</a:t>
                      </a: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621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2.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Yell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4. 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Glass break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8738640"/>
                  </a:ext>
                </a:extLst>
              </a:tr>
              <a:tr h="58348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Classification</a:t>
                      </a:r>
                      <a:r>
                        <a:rPr kumimoji="1" lang="ja-JP" alt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condition</a:t>
                      </a:r>
                      <a:endParaRPr kumimoji="1" lang="en-US" altLang="ja-JP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The level of target sound is 6dB larger than ambient sound. 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       (sound classification can be used in indoor and outdoor environments)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Target sound continues more than a second. (except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for gunshot)</a:t>
                      </a:r>
                      <a:endParaRPr kumimoji="1" lang="en-US" altLang="ja-JP" sz="14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</a:tbl>
          </a:graphicData>
        </a:graphic>
      </p:graphicFrame>
      <p:pic>
        <p:nvPicPr>
          <p:cNvPr id="17" name="銃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4094" y="3327768"/>
            <a:ext cx="323093" cy="298213"/>
          </a:xfrm>
          <a:prstGeom prst="rect">
            <a:avLst/>
          </a:prstGeom>
        </p:spPr>
      </p:pic>
      <p:pic>
        <p:nvPicPr>
          <p:cNvPr id="18" name="叫び声（女性2）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53744" y="3718965"/>
            <a:ext cx="323443" cy="248536"/>
          </a:xfrm>
          <a:prstGeom prst="rect">
            <a:avLst/>
          </a:prstGeom>
        </p:spPr>
      </p:pic>
      <p:pic>
        <p:nvPicPr>
          <p:cNvPr id="19" name="クラクション（長め）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7" y="3340873"/>
            <a:ext cx="281941" cy="281941"/>
          </a:xfrm>
          <a:prstGeom prst="rect">
            <a:avLst/>
          </a:prstGeom>
        </p:spPr>
      </p:pic>
      <p:pic>
        <p:nvPicPr>
          <p:cNvPr id="20" name="glass-break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4708" y="3724706"/>
            <a:ext cx="284818" cy="261236"/>
          </a:xfrm>
          <a:prstGeom prst="rect">
            <a:avLst/>
          </a:prstGeom>
        </p:spPr>
      </p:pic>
      <p:sp>
        <p:nvSpPr>
          <p:cNvPr id="11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1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3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7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distance for AI </a:t>
            </a: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</a:t>
            </a: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 </a:t>
            </a: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905678"/>
              </p:ext>
            </p:extLst>
          </p:nvPr>
        </p:nvGraphicFramePr>
        <p:xfrm>
          <a:off x="280329" y="957777"/>
          <a:ext cx="8593378" cy="24268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56382">
                  <a:extLst>
                    <a:ext uri="{9D8B030D-6E8A-4147-A177-3AD203B41FA5}">
                      <a16:colId xmlns:a16="http://schemas.microsoft.com/office/drawing/2014/main" val="3518416125"/>
                    </a:ext>
                  </a:extLst>
                </a:gridCol>
                <a:gridCol w="3012540">
                  <a:extLst>
                    <a:ext uri="{9D8B030D-6E8A-4147-A177-3AD203B41FA5}">
                      <a16:colId xmlns:a16="http://schemas.microsoft.com/office/drawing/2014/main" val="3390314828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2619622836"/>
                    </a:ext>
                  </a:extLst>
                </a:gridCol>
                <a:gridCol w="2162228">
                  <a:extLst>
                    <a:ext uri="{9D8B030D-6E8A-4147-A177-3AD203B41FA5}">
                      <a16:colId xmlns:a16="http://schemas.microsoft.com/office/drawing/2014/main" val="1356711609"/>
                    </a:ext>
                  </a:extLst>
                </a:gridCol>
              </a:tblGrid>
              <a:tr h="303462"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Ambient noise level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Example of scene</a:t>
                      </a:r>
                      <a:endParaRPr kumimoji="1" lang="ja-JP" alt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Detectable distance</a:t>
                      </a:r>
                      <a:r>
                        <a:rPr lang="ja-JP" altLang="en-US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4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(Guideline)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797197079"/>
                  </a:ext>
                </a:extLst>
              </a:tr>
              <a:tr h="466117"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ja-JP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en-US" sz="1100" b="1" kern="1200" dirty="0" smtClean="0">
                        <a:solidFill>
                          <a:schemeClr val="lt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Yell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/ Glass break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(90 - 110 dB)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Gunshot / Vehicle horn</a:t>
                      </a:r>
                    </a:p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(110</a:t>
                      </a:r>
                      <a:r>
                        <a:rPr kumimoji="1" lang="en-US" altLang="ja-JP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- 130 dB)</a:t>
                      </a:r>
                      <a:endParaRPr kumimoji="1" lang="en-US" altLang="ja-JP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1754601"/>
                  </a:ext>
                </a:extLst>
              </a:tr>
              <a:tr h="2787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70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Noisy streets, main roads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m (13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 m (49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0181694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60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Ordinary conversation, quiet car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 m (26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 m (98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793498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50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area, office in the daytime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 m (52 feet)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706653"/>
                  </a:ext>
                </a:extLst>
              </a:tr>
              <a:tr h="3215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40 dB</a:t>
                      </a: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Residential area at night, library</a:t>
                      </a:r>
                      <a:endParaRPr kumimoji="1" lang="ja-JP" altLang="en-US" sz="1400" b="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8467" marR="8467" marT="846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 m (105</a:t>
                      </a:r>
                      <a:r>
                        <a:rPr kumimoji="1" lang="en-US" altLang="ja-JP" sz="14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feet</a:t>
                      </a: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14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50 m (164 feet)</a:t>
                      </a:r>
                      <a:r>
                        <a:rPr kumimoji="1" lang="ja-JP" altLang="en-US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0000" marR="160000" marT="83115" marB="831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483489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276265" y="3632824"/>
            <a:ext cx="6654800" cy="1206468"/>
          </a:xfrm>
          <a:prstGeom prst="rect">
            <a:avLst/>
          </a:prstGeom>
          <a:noFill/>
        </p:spPr>
        <p:txBody>
          <a:bodyPr wrap="square" lIns="64000" tIns="64000" rIns="64000" bIns="64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Microphone requirements for AI Sound classification </a:t>
            </a:r>
            <a:endParaRPr lang="en-US" altLang="ja-JP" sz="14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Frequency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characteristics: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support 200 Hz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 KHz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Omnidirectional microphone</a:t>
            </a: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onfirmed microphone (may </a:t>
            </a: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not be available in your region)</a:t>
            </a:r>
            <a:endParaRPr lang="en-US" altLang="ja-JP" sz="1400" b="1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ECM-CS3 (SONY), AT9904 (audio-</a:t>
            </a:r>
            <a:r>
              <a:rPr lang="en-US" altLang="ja-JP" sz="1400" dirty="0" err="1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technica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  <a:endParaRPr lang="en-US" altLang="ja-JP" sz="14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80329" y="3363385"/>
            <a:ext cx="78295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detectable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distance may change depending on the surrounding environment, such as when the building blocks it.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2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933741"/>
            <a:ext cx="814597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 the following cases, target sound may not be detected by AI sound identification.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short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Multiple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types of target sounds occur at the same time (only one of them is detected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It's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raining (especially when rain drops hit the microphone directly)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is too quiet or too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loud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80329" y="2275115"/>
            <a:ext cx="814597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Other sounds that are very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similar to the target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sound may be detected.</a:t>
            </a:r>
          </a:p>
          <a:p>
            <a:pPr defTabSz="1219170">
              <a:defRPr/>
            </a:pPr>
            <a:endParaRPr lang="en-US" altLang="ja-JP" sz="8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1219170"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[Example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]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tire puncture as "gunshot"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If the sound of glass breaking and the impact sound is strong, it is detected as "gunshot".</a:t>
            </a: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bird calls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an emergency vehicle siren as a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“yell"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380990" indent="-380990" defTabSz="1219170">
              <a:buFont typeface="Arial" panose="020B0604020202020204" pitchFamily="34" charset="0"/>
              <a:buChar char="•"/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Detects the sound of tableware breaking as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"glass break“</a:t>
            </a: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71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6-2.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AI Sound Classification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3139" y="575314"/>
            <a:ext cx="5879088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Setting screen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20914"/>
          <a:stretch/>
        </p:blipFill>
        <p:spPr>
          <a:xfrm>
            <a:off x="120649" y="962764"/>
            <a:ext cx="4271939" cy="3459709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2378754" y="1063856"/>
            <a:ext cx="642209" cy="12652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99720" y="3376205"/>
            <a:ext cx="3578671" cy="1878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03268" y="3564045"/>
            <a:ext cx="3575124" cy="1872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499726" y="3756521"/>
            <a:ext cx="3578666" cy="26521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6000" tIns="48000" rIns="48000" bIns="48000" rtlCol="0" anchor="t" anchorCtr="0"/>
          <a:lstStyle/>
          <a:p>
            <a:pPr algn="ctr"/>
            <a:endParaRPr lang="ja-JP" altLang="en-US" sz="1600" b="1" dirty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7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670192"/>
            <a:ext cx="4472150" cy="333102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On/Off.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139667"/>
            <a:ext cx="4472150" cy="50141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3600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detection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sensitivity for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</a:t>
            </a:r>
            <a:r>
              <a:rPr lang="ja-JP" altLang="en-US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volume from Low/Middle/High.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0000000-0008-0000-0300-000012000000}"/>
              </a:ext>
            </a:extLst>
          </p:cNvPr>
          <p:cNvSpPr txBox="1"/>
          <p:nvPr/>
        </p:nvSpPr>
        <p:spPr>
          <a:xfrm>
            <a:off x="4561909" y="1777459"/>
            <a:ext cx="4472150" cy="2642999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tIns="0" bIns="0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Select sound for the target of alarm.</a:t>
            </a:r>
          </a:p>
        </p:txBody>
      </p:sp>
      <p:cxnSp>
        <p:nvCxnSpPr>
          <p:cNvPr id="16" name="直線コネクタ 15"/>
          <p:cNvCxnSpPr>
            <a:stCxn id="8" idx="3"/>
            <a:endCxn id="12" idx="1"/>
          </p:cNvCxnSpPr>
          <p:nvPr/>
        </p:nvCxnSpPr>
        <p:spPr>
          <a:xfrm flipV="1">
            <a:off x="4078391" y="836743"/>
            <a:ext cx="483518" cy="26333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>
            <a:stCxn id="10" idx="3"/>
            <a:endCxn id="13" idx="1"/>
          </p:cNvCxnSpPr>
          <p:nvPr/>
        </p:nvCxnSpPr>
        <p:spPr>
          <a:xfrm flipV="1">
            <a:off x="4078392" y="1390377"/>
            <a:ext cx="483517" cy="226728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>
            <a:endCxn id="14" idx="1"/>
          </p:cNvCxnSpPr>
          <p:nvPr/>
        </p:nvCxnSpPr>
        <p:spPr>
          <a:xfrm flipV="1">
            <a:off x="4078392" y="3098959"/>
            <a:ext cx="483517" cy="848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97087" y="4403219"/>
            <a:ext cx="8746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 smtClean="0"/>
              <a:t>*In </a:t>
            </a:r>
            <a:r>
              <a:rPr lang="en-US" altLang="ja-JP" sz="1200" dirty="0"/>
              <a:t>order to link the alarm with the NX recorder or ASM300, it is necessary to register the message ID of the alarm</a:t>
            </a:r>
            <a:r>
              <a:rPr lang="en-US" altLang="ja-JP" sz="1200" dirty="0" smtClean="0"/>
              <a:t>.</a:t>
            </a:r>
          </a:p>
          <a:p>
            <a:r>
              <a:rPr lang="en-US" altLang="ja-JP" sz="1200" dirty="0" smtClean="0"/>
              <a:t> 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See next page.</a:t>
            </a:r>
            <a:endParaRPr lang="en-US" altLang="ja-JP" sz="1200" dirty="0">
              <a:solidFill>
                <a:prstClr val="black"/>
              </a:solidFill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580018" y="2050999"/>
            <a:ext cx="4454041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is detected by volume.</a:t>
            </a:r>
          </a:p>
          <a:p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 Select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there is no sound to be classified in the setting items.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endParaRPr lang="en-US" altLang="ja-JP" sz="8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is not recommended to select "Other" in duplicate with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other analytics target </a:t>
            </a:r>
            <a:r>
              <a:rPr lang="en-US" altLang="ja-JP" sz="11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(such as a </a:t>
            </a:r>
            <a:r>
              <a:rPr lang="en-US" altLang="ja-JP" sz="11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“Gunshot”).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When a gunshot actually occurs,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and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“Other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are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detected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and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two alarms are notified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.</a:t>
            </a:r>
          </a:p>
          <a:p>
            <a:r>
              <a:rPr lang="ja-JP" altLang="en-US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particular, when linking an alarm with the NX recorder, it is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possible </a:t>
            </a: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that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“Gunshot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" detection cannot be received because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the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NX recorder has set a period during which notifications are not </a:t>
            </a:r>
            <a:endParaRPr lang="en-US" altLang="ja-JP" sz="1100" dirty="0" smtClean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   continuously accepted 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(Alarm disarm duration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d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efault : 2 seconds]).</a:t>
            </a:r>
          </a:p>
          <a:p>
            <a:endParaRPr lang="en-US" altLang="ja-JP" sz="8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In </a:t>
            </a:r>
            <a:r>
              <a:rPr lang="en-US" altLang="ja-JP" sz="1100" dirty="0" err="1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iCT</a:t>
            </a:r>
            <a:r>
              <a:rPr lang="en-US" altLang="ja-JP" sz="11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V2.0 or later, you can adjust the judgment threshold of </a:t>
            </a:r>
            <a:r>
              <a:rPr lang="en-US" altLang="ja-JP" sz="11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Gunshot/Yell/Vehicle horn/Glass break.</a:t>
            </a:r>
            <a:endParaRPr lang="ja-JP" altLang="en-US" sz="11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8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34297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[Ref.]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</a:t>
            </a:r>
            <a:r>
              <a:rPr lang="en-US" altLang="ja-JP" sz="2400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setting - </a:t>
            </a: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Recorder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t="-1" r="43782" b="45650"/>
          <a:stretch/>
        </p:blipFill>
        <p:spPr>
          <a:xfrm>
            <a:off x="633578" y="2595822"/>
            <a:ext cx="2958356" cy="173046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r="44128" b="58280"/>
          <a:stretch/>
        </p:blipFill>
        <p:spPr>
          <a:xfrm>
            <a:off x="633578" y="1121825"/>
            <a:ext cx="2958356" cy="1437299"/>
          </a:xfrm>
          <a:prstGeom prst="rect">
            <a:avLst/>
          </a:prstGeom>
        </p:spPr>
      </p:pic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719706" y="2144314"/>
            <a:ext cx="2090571" cy="13360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758736" y="3271098"/>
            <a:ext cx="392722" cy="95285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線吹き出し 2 (枠付き) 7"/>
          <p:cNvSpPr/>
          <p:nvPr/>
        </p:nvSpPr>
        <p:spPr>
          <a:xfrm>
            <a:off x="3934549" y="1175956"/>
            <a:ext cx="4607466" cy="832647"/>
          </a:xfrm>
          <a:prstGeom prst="borderCallout2">
            <a:avLst>
              <a:gd name="adj1" fmla="val 21076"/>
              <a:gd name="adj2" fmla="val -248"/>
              <a:gd name="adj3" fmla="val 21625"/>
              <a:gd name="adj4" fmla="val -10754"/>
              <a:gd name="adj5" fmla="val 116526"/>
              <a:gd name="adj6" fmla="val -2908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35501" y="1177606"/>
            <a:ext cx="460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Go to [REC &amp; event]-&gt; [Advanced setup] tab -&gt; [Extension software alarm], and click “Setup” to open the [Extension software alarm] setup screen.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線吹き出し 2 (枠付き) 9"/>
          <p:cNvSpPr/>
          <p:nvPr/>
        </p:nvSpPr>
        <p:spPr>
          <a:xfrm>
            <a:off x="3934544" y="3052421"/>
            <a:ext cx="4607301" cy="595802"/>
          </a:xfrm>
          <a:prstGeom prst="borderCallout2">
            <a:avLst>
              <a:gd name="adj1" fmla="val 29680"/>
              <a:gd name="adj2" fmla="val -122"/>
              <a:gd name="adj3" fmla="val 31128"/>
              <a:gd name="adj4" fmla="val -33557"/>
              <a:gd name="adj5" fmla="val 131669"/>
              <a:gd name="adj6" fmla="val -50026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934540" y="3016202"/>
            <a:ext cx="4606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線吹き出し 2 (枠付き) 11"/>
          <p:cNvSpPr/>
          <p:nvPr/>
        </p:nvSpPr>
        <p:spPr>
          <a:xfrm>
            <a:off x="3934540" y="3683033"/>
            <a:ext cx="4607307" cy="623889"/>
          </a:xfrm>
          <a:prstGeom prst="borderCallout2">
            <a:avLst>
              <a:gd name="adj1" fmla="val 72330"/>
              <a:gd name="adj2" fmla="val 180"/>
              <a:gd name="adj3" fmla="val 72895"/>
              <a:gd name="adj4" fmla="val -17097"/>
              <a:gd name="adj5" fmla="val 43358"/>
              <a:gd name="adj6" fmla="val -22193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4541" y="3660592"/>
            <a:ext cx="455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 smtClean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  <a:endParaRPr lang="en-US" altLang="ja-JP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線吹き出し 2 (枠付き) 13"/>
          <p:cNvSpPr/>
          <p:nvPr/>
        </p:nvSpPr>
        <p:spPr>
          <a:xfrm>
            <a:off x="3934540" y="2371646"/>
            <a:ext cx="4607477" cy="647981"/>
          </a:xfrm>
          <a:prstGeom prst="borderCallout2">
            <a:avLst>
              <a:gd name="adj1" fmla="val 65577"/>
              <a:gd name="adj2" fmla="val 3"/>
              <a:gd name="adj3" fmla="val 67906"/>
              <a:gd name="adj4" fmla="val -50244"/>
              <a:gd name="adj5" fmla="val 140151"/>
              <a:gd name="adj6" fmla="val -63278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35494" y="2350855"/>
            <a:ext cx="4606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1174906" y="3836135"/>
            <a:ext cx="1189894" cy="1189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388248" y="3841886"/>
            <a:ext cx="539260" cy="11807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3876064" y="2109033"/>
            <a:ext cx="5095408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Classification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694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[Ref.] </a:t>
            </a:r>
            <a:r>
              <a:rPr lang="en-US" altLang="ja-JP" sz="2400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software alarm setting - </a:t>
            </a:r>
            <a:r>
              <a:rPr lang="en-US" altLang="ja-JP" sz="24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ASM300 </a:t>
            </a:r>
            <a:r>
              <a:rPr lang="en-US" altLang="ja-JP" sz="2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Setting</a:t>
            </a:r>
            <a:endParaRPr lang="ja-JP" altLang="en-US" sz="20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5" name="正方形/長方形 114"/>
          <p:cNvSpPr>
            <a:spLocks noChangeArrowheads="1"/>
          </p:cNvSpPr>
          <p:nvPr/>
        </p:nvSpPr>
        <p:spPr bwMode="auto">
          <a:xfrm>
            <a:off x="11574" y="721715"/>
            <a:ext cx="5152291" cy="40011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285736" lvl="0" indent="-285736" defTabSz="9144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en-US" altLang="ja-JP" sz="2000" b="1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Extension software alarm setting</a:t>
            </a:r>
          </a:p>
        </p:txBody>
      </p:sp>
      <p:grpSp>
        <p:nvGrpSpPr>
          <p:cNvPr id="19" name="グループ化 18"/>
          <p:cNvGrpSpPr/>
          <p:nvPr/>
        </p:nvGrpSpPr>
        <p:grpSpPr>
          <a:xfrm>
            <a:off x="100899" y="1160376"/>
            <a:ext cx="4733118" cy="2719161"/>
            <a:chOff x="3544595" y="4301159"/>
            <a:chExt cx="4733118" cy="2719161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4595" y="4301159"/>
              <a:ext cx="4733118" cy="2719161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4441" y="5325207"/>
              <a:ext cx="541527" cy="1695113"/>
            </a:xfrm>
            <a:prstGeom prst="rect">
              <a:avLst/>
            </a:prstGeom>
          </p:spPr>
        </p:pic>
        <p:sp>
          <p:nvSpPr>
            <p:cNvPr id="22" name="正方形/長方形 21"/>
            <p:cNvSpPr/>
            <p:nvPr/>
          </p:nvSpPr>
          <p:spPr>
            <a:xfrm>
              <a:off x="6133836" y="5316489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Intruder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151884" y="5530537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Loitering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6151884" y="5741476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Direction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6165901" y="5955405"/>
              <a:ext cx="682052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Cross</a:t>
              </a:r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 Line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6115951" y="617635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1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6117956" y="6388915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2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6117954" y="6599468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3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6117956" y="6810024"/>
              <a:ext cx="972000" cy="157248"/>
            </a:xfrm>
            <a:prstGeom prst="rect">
              <a:avLst/>
            </a:prstGeom>
            <a:noFill/>
            <a:ln w="317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00" dirty="0" smtClean="0">
                  <a:solidFill>
                    <a:schemeClr val="bg1">
                      <a:lumMod val="85000"/>
                    </a:schemeClr>
                  </a:solidFill>
                </a:rPr>
                <a:t>User-defined 4</a:t>
              </a:r>
              <a:endParaRPr lang="en-GB" sz="7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30" name="正方形/長方形 29"/>
          <p:cNvSpPr/>
          <p:nvPr/>
        </p:nvSpPr>
        <p:spPr>
          <a:xfrm>
            <a:off x="2372223" y="1861034"/>
            <a:ext cx="411836" cy="197639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1" name="正方形/長方形 30"/>
          <p:cNvSpPr/>
          <p:nvPr/>
        </p:nvSpPr>
        <p:spPr>
          <a:xfrm>
            <a:off x="2804192" y="3018883"/>
            <a:ext cx="674766" cy="21684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503022" y="3018882"/>
            <a:ext cx="1062963" cy="21684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00038" y="2222952"/>
            <a:ext cx="380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Name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the name of alarm.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Ex. </a:t>
            </a:r>
            <a:r>
              <a:rPr lang="en-US" altLang="ja-JP" sz="1200" dirty="0" smtClean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(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Gunshot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)”</a:t>
            </a:r>
            <a:endParaRPr lang="ja-JP" altLang="en-US" sz="12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線吹き出し 2 (枠付き) 33"/>
          <p:cNvSpPr/>
          <p:nvPr/>
        </p:nvSpPr>
        <p:spPr>
          <a:xfrm>
            <a:off x="4899081" y="2912963"/>
            <a:ext cx="4156994" cy="613234"/>
          </a:xfrm>
          <a:prstGeom prst="borderCallout2">
            <a:avLst>
              <a:gd name="adj1" fmla="val 79825"/>
              <a:gd name="adj2" fmla="val 54"/>
              <a:gd name="adj3" fmla="val 80374"/>
              <a:gd name="adj4" fmla="val -4134"/>
              <a:gd name="adj5" fmla="val 51668"/>
              <a:gd name="adj6" fmla="val -821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4899080" y="2879866"/>
            <a:ext cx="400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Message ID</a:t>
            </a:r>
            <a:endParaRPr lang="ja-JP" altLang="en-US" sz="1200" b="1" u="sng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Enter an ID (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Gunshot:70 / Glass break:71 / Vehicle Horn:72 / Yell:73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)</a:t>
            </a:r>
            <a:r>
              <a:rPr lang="en-US" altLang="ja-JP" sz="1200" dirty="0">
                <a:solidFill>
                  <a:srgbClr val="FF0000"/>
                </a:solidFill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alarm.</a:t>
            </a:r>
          </a:p>
        </p:txBody>
      </p:sp>
      <p:sp>
        <p:nvSpPr>
          <p:cNvPr id="36" name="線吹き出し 2 (枠付き) 35"/>
          <p:cNvSpPr/>
          <p:nvPr/>
        </p:nvSpPr>
        <p:spPr>
          <a:xfrm>
            <a:off x="4899081" y="1535501"/>
            <a:ext cx="4156994" cy="647981"/>
          </a:xfrm>
          <a:prstGeom prst="borderCallout2">
            <a:avLst>
              <a:gd name="adj1" fmla="val 15646"/>
              <a:gd name="adj2" fmla="val 151"/>
              <a:gd name="adj3" fmla="val 17111"/>
              <a:gd name="adj4" fmla="val -47464"/>
              <a:gd name="adj5" fmla="val 49911"/>
              <a:gd name="adj6" fmla="val -531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900033" y="1537151"/>
            <a:ext cx="4156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b="1" u="sng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No.1-4: reserved for AI-VMD </a:t>
            </a:r>
          </a:p>
          <a:p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No.5-8: available</a:t>
            </a: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4840604" y="1093015"/>
            <a:ext cx="4063070" cy="31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42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8647" tIns="34324" rIns="68647" bIns="34324" anchor="t"/>
          <a:lstStyle/>
          <a:p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Set </a:t>
            </a:r>
            <a:r>
              <a:rPr lang="en-US" altLang="ja-JP" sz="1200" dirty="0" smtClean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 ID for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Sound Classification</a:t>
            </a:r>
            <a:r>
              <a:rPr lang="en-US" altLang="ja-JP" sz="12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</a:rPr>
              <a:t> alarm in an available line from </a:t>
            </a:r>
            <a:r>
              <a:rPr lang="en-US" altLang="ja-JP" sz="1200" dirty="0">
                <a:solidFill>
                  <a:prstClr val="black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No.5 to 8.</a:t>
            </a:r>
          </a:p>
        </p:txBody>
      </p:sp>
      <p:sp>
        <p:nvSpPr>
          <p:cNvPr id="39" name="線吹き出し 2 (枠付き) 38"/>
          <p:cNvSpPr/>
          <p:nvPr/>
        </p:nvSpPr>
        <p:spPr>
          <a:xfrm>
            <a:off x="4899085" y="2221302"/>
            <a:ext cx="4156989" cy="647981"/>
          </a:xfrm>
          <a:prstGeom prst="borderCallout2">
            <a:avLst>
              <a:gd name="adj1" fmla="val 11924"/>
              <a:gd name="adj2" fmla="val -248"/>
              <a:gd name="adj3" fmla="val 11585"/>
              <a:gd name="adj4" fmla="val -27200"/>
              <a:gd name="adj5" fmla="val 121347"/>
              <a:gd name="adj6" fmla="val -3925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1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311872" y="4152097"/>
            <a:ext cx="8128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M</a:t>
            </a:r>
            <a:r>
              <a:rPr lang="en-GB" sz="1200" dirty="0" smtClean="0"/>
              <a:t>atch the setting order of each message ID of No. 1 to No. 8 on the Extension software alarm setting screen of the recorder, and No. 1 to No. 8 of this setting screen.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20866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1" y="2880755"/>
            <a:ext cx="2948495" cy="162545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97" y="2880527"/>
            <a:ext cx="2894276" cy="162568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1" y="924955"/>
            <a:ext cx="2944345" cy="1649601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2" y="932805"/>
            <a:ext cx="2894271" cy="1625678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6-3. AI-VMD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33966" y="2871862"/>
            <a:ext cx="4047035" cy="1944669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33967" y="919708"/>
            <a:ext cx="4047035" cy="1950358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745206" y="920644"/>
            <a:ext cx="4047035" cy="1946465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64516" y="2537875"/>
            <a:ext cx="3265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an alarm when a moving object enters the configured area.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9144" y="4485968"/>
            <a:ext cx="3887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 moving object enters and stays at the configured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area for a specified pe</a:t>
            </a: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riod.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809388" y="2519777"/>
            <a:ext cx="399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a moving object enters the configured area and moves to the specified direction.</a:t>
            </a: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37481" y="4470437"/>
            <a:ext cx="3906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Issues an alarm when an object moving to the specified direction crosses</a:t>
            </a:r>
            <a:r>
              <a:rPr kumimoji="1" lang="en-US" altLang="ja-JP" sz="900" b="0" i="0" u="none" strike="noStrike" kern="1200" cap="none" spc="0" normalizeH="0" noProof="0" dirty="0" smtClean="0">
                <a:ln>
                  <a:noFill/>
                </a:ln>
                <a:solidFill>
                  <a:srgbClr val="0A54A0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the configured line.</a:t>
            </a:r>
            <a:endParaRPr kumimoji="1" lang="ja-JP" altLang="en-US" sz="900" b="0" i="0" u="none" strike="noStrike" kern="1200" cap="none" spc="0" normalizeH="0" baseline="0" noProof="0" dirty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4" name="フリーフォーム 13"/>
          <p:cNvSpPr/>
          <p:nvPr/>
        </p:nvSpPr>
        <p:spPr>
          <a:xfrm>
            <a:off x="1415299" y="1747278"/>
            <a:ext cx="1660358" cy="799749"/>
          </a:xfrm>
          <a:custGeom>
            <a:avLst/>
            <a:gdLst>
              <a:gd name="connsiteX0" fmla="*/ 1660358 w 1660358"/>
              <a:gd name="connsiteY0" fmla="*/ 0 h 842211"/>
              <a:gd name="connsiteX1" fmla="*/ 1461837 w 1660358"/>
              <a:gd name="connsiteY1" fmla="*/ 842211 h 842211"/>
              <a:gd name="connsiteX2" fmla="*/ 0 w 1660358"/>
              <a:gd name="connsiteY2" fmla="*/ 824163 h 842211"/>
              <a:gd name="connsiteX3" fmla="*/ 1106906 w 1660358"/>
              <a:gd name="connsiteY3" fmla="*/ 18048 h 842211"/>
              <a:gd name="connsiteX4" fmla="*/ 1660358 w 1660358"/>
              <a:gd name="connsiteY4" fmla="*/ 0 h 842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0358" h="842211">
                <a:moveTo>
                  <a:pt x="1660358" y="0"/>
                </a:moveTo>
                <a:lnTo>
                  <a:pt x="1461837" y="842211"/>
                </a:lnTo>
                <a:lnTo>
                  <a:pt x="0" y="824163"/>
                </a:lnTo>
                <a:lnTo>
                  <a:pt x="1106906" y="18048"/>
                </a:lnTo>
                <a:lnTo>
                  <a:pt x="1660358" y="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3966" y="914513"/>
            <a:ext cx="1386435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Intruder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270386" y="3248240"/>
            <a:ext cx="287168" cy="8690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フリーフォーム 17"/>
          <p:cNvSpPr/>
          <p:nvPr/>
        </p:nvSpPr>
        <p:spPr>
          <a:xfrm>
            <a:off x="1493505" y="3780413"/>
            <a:ext cx="1949115" cy="715879"/>
          </a:xfrm>
          <a:custGeom>
            <a:avLst/>
            <a:gdLst>
              <a:gd name="connsiteX0" fmla="*/ 60157 w 1949115"/>
              <a:gd name="connsiteY0" fmla="*/ 715879 h 715879"/>
              <a:gd name="connsiteX1" fmla="*/ 1949115 w 1949115"/>
              <a:gd name="connsiteY1" fmla="*/ 715879 h 715879"/>
              <a:gd name="connsiteX2" fmla="*/ 1010652 w 1949115"/>
              <a:gd name="connsiteY2" fmla="*/ 0 h 715879"/>
              <a:gd name="connsiteX3" fmla="*/ 0 w 1949115"/>
              <a:gd name="connsiteY3" fmla="*/ 264695 h 715879"/>
              <a:gd name="connsiteX4" fmla="*/ 60157 w 1949115"/>
              <a:gd name="connsiteY4" fmla="*/ 715879 h 71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9115" h="715879">
                <a:moveTo>
                  <a:pt x="60157" y="715879"/>
                </a:moveTo>
                <a:lnTo>
                  <a:pt x="1949115" y="715879"/>
                </a:lnTo>
                <a:lnTo>
                  <a:pt x="1010652" y="0"/>
                </a:lnTo>
                <a:lnTo>
                  <a:pt x="0" y="264695"/>
                </a:lnTo>
                <a:lnTo>
                  <a:pt x="60157" y="715879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33967" y="2876972"/>
            <a:ext cx="1386435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Loitering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フリーフォーム 20"/>
          <p:cNvSpPr/>
          <p:nvPr/>
        </p:nvSpPr>
        <p:spPr>
          <a:xfrm>
            <a:off x="5283452" y="1037253"/>
            <a:ext cx="2279984" cy="1419726"/>
          </a:xfrm>
          <a:custGeom>
            <a:avLst/>
            <a:gdLst>
              <a:gd name="connsiteX0" fmla="*/ 2279984 w 2279984"/>
              <a:gd name="connsiteY0" fmla="*/ 42110 h 1419726"/>
              <a:gd name="connsiteX1" fmla="*/ 2087479 w 2279984"/>
              <a:gd name="connsiteY1" fmla="*/ 0 h 1419726"/>
              <a:gd name="connsiteX2" fmla="*/ 0 w 2279984"/>
              <a:gd name="connsiteY2" fmla="*/ 944479 h 1419726"/>
              <a:gd name="connsiteX3" fmla="*/ 24063 w 2279984"/>
              <a:gd name="connsiteY3" fmla="*/ 1419726 h 1419726"/>
              <a:gd name="connsiteX4" fmla="*/ 2279984 w 2279984"/>
              <a:gd name="connsiteY4" fmla="*/ 42110 h 14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9984" h="1419726">
                <a:moveTo>
                  <a:pt x="2279984" y="42110"/>
                </a:moveTo>
                <a:lnTo>
                  <a:pt x="2087479" y="0"/>
                </a:lnTo>
                <a:lnTo>
                  <a:pt x="0" y="944479"/>
                </a:lnTo>
                <a:lnTo>
                  <a:pt x="24063" y="1419726"/>
                </a:lnTo>
                <a:lnTo>
                  <a:pt x="2279984" y="42110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フリーフォーム 21"/>
          <p:cNvSpPr/>
          <p:nvPr/>
        </p:nvSpPr>
        <p:spPr>
          <a:xfrm>
            <a:off x="5385720" y="1103427"/>
            <a:ext cx="2526632" cy="1422691"/>
          </a:xfrm>
          <a:custGeom>
            <a:avLst/>
            <a:gdLst>
              <a:gd name="connsiteX0" fmla="*/ 0 w 2526632"/>
              <a:gd name="connsiteY0" fmla="*/ 1395663 h 1467852"/>
              <a:gd name="connsiteX1" fmla="*/ 2267953 w 2526632"/>
              <a:gd name="connsiteY1" fmla="*/ 0 h 1467852"/>
              <a:gd name="connsiteX2" fmla="*/ 2526632 w 2526632"/>
              <a:gd name="connsiteY2" fmla="*/ 36094 h 1467852"/>
              <a:gd name="connsiteX3" fmla="*/ 1810753 w 2526632"/>
              <a:gd name="connsiteY3" fmla="*/ 974558 h 1467852"/>
              <a:gd name="connsiteX4" fmla="*/ 1931069 w 2526632"/>
              <a:gd name="connsiteY4" fmla="*/ 1467852 h 1467852"/>
              <a:gd name="connsiteX5" fmla="*/ 0 w 2526632"/>
              <a:gd name="connsiteY5" fmla="*/ 1395663 h 146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6632" h="1467852">
                <a:moveTo>
                  <a:pt x="0" y="1395663"/>
                </a:moveTo>
                <a:lnTo>
                  <a:pt x="2267953" y="0"/>
                </a:lnTo>
                <a:lnTo>
                  <a:pt x="2526632" y="36094"/>
                </a:lnTo>
                <a:lnTo>
                  <a:pt x="1810753" y="974558"/>
                </a:lnTo>
                <a:lnTo>
                  <a:pt x="1931069" y="1467852"/>
                </a:lnTo>
                <a:lnTo>
                  <a:pt x="0" y="1395663"/>
                </a:lnTo>
                <a:close/>
              </a:path>
            </a:pathLst>
          </a:custGeom>
          <a:noFill/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cxnSp>
        <p:nvCxnSpPr>
          <p:cNvPr id="23" name="直線矢印コネクタ 22"/>
          <p:cNvCxnSpPr/>
          <p:nvPr/>
        </p:nvCxnSpPr>
        <p:spPr>
          <a:xfrm flipV="1">
            <a:off x="6423444" y="1894182"/>
            <a:ext cx="385259" cy="32908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5957269" y="1607790"/>
            <a:ext cx="372984" cy="29772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4745205" y="921757"/>
            <a:ext cx="1442897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Direction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cxnSp>
        <p:nvCxnSpPr>
          <p:cNvPr id="27" name="直線コネクタ 26"/>
          <p:cNvCxnSpPr/>
          <p:nvPr/>
        </p:nvCxnSpPr>
        <p:spPr>
          <a:xfrm>
            <a:off x="6035424" y="3842047"/>
            <a:ext cx="628977" cy="2406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 flipV="1">
            <a:off x="6375697" y="3774266"/>
            <a:ext cx="288704" cy="327764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4749555" y="2874958"/>
            <a:ext cx="1450271" cy="276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altLang="ja-JP" sz="1200" b="1" dirty="0">
                <a:solidFill>
                  <a:prstClr val="white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Cross line detection</a:t>
            </a: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Detection mode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746536" y="2871660"/>
            <a:ext cx="4046656" cy="1946465"/>
          </a:xfrm>
          <a:prstGeom prst="rect">
            <a:avLst/>
          </a:prstGeom>
          <a:noFill/>
          <a:ln>
            <a:solidFill>
              <a:srgbClr val="4989AF"/>
            </a:solidFill>
          </a:ln>
        </p:spPr>
        <p:txBody>
          <a:bodyPr wrap="square" rtlCol="0" anchor="t" anchorCtr="1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2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86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6-3. AI-VMD</a:t>
            </a:r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238694"/>
              </p:ext>
            </p:extLst>
          </p:nvPr>
        </p:nvGraphicFramePr>
        <p:xfrm>
          <a:off x="286080" y="973625"/>
          <a:ext cx="7431686" cy="24596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53316">
                  <a:extLst>
                    <a:ext uri="{9D8B030D-6E8A-4147-A177-3AD203B41FA5}">
                      <a16:colId xmlns:a16="http://schemas.microsoft.com/office/drawing/2014/main" val="1163098179"/>
                    </a:ext>
                  </a:extLst>
                </a:gridCol>
                <a:gridCol w="3778370">
                  <a:extLst>
                    <a:ext uri="{9D8B030D-6E8A-4147-A177-3AD203B41FA5}">
                      <a16:colId xmlns:a16="http://schemas.microsoft.com/office/drawing/2014/main" val="2995568616"/>
                    </a:ext>
                  </a:extLst>
                </a:gridCol>
              </a:tblGrid>
              <a:tr h="29091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Detection object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Human, Vehicle, Bicycle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243866305"/>
                  </a:ext>
                </a:extLst>
              </a:tr>
              <a:tr h="29091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number of simultaneous detection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kumimoji="1" lang="en-US" altLang="ja-JP" sz="12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104263345"/>
                  </a:ext>
                </a:extLst>
              </a:tr>
              <a:tr h="290912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detection size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 pix</a:t>
                      </a:r>
                      <a:endParaRPr kumimoji="1" lang="en-US" altLang="ja-JP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560" marR="162560" marT="81280" marB="81280" anchor="ctr"/>
                </a:tc>
                <a:extLst>
                  <a:ext uri="{0D108BD9-81ED-4DB2-BD59-A6C34878D82A}">
                    <a16:rowId xmlns:a16="http://schemas.microsoft.com/office/drawing/2014/main" val="2591884013"/>
                  </a:ext>
                </a:extLst>
              </a:tr>
              <a:tr h="342191">
                <a:tc>
                  <a:txBody>
                    <a:bodyPr/>
                    <a:lstStyle/>
                    <a:p>
                      <a:pPr marL="0" marR="0" lvl="0" indent="0" algn="l" defTabSz="457178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detection condition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*3</a:t>
                      </a:r>
                      <a:endParaRPr lang="en-US" altLang="ja-JP" sz="1000" b="0" i="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altLang="ja-JP" sz="1200" b="0" kern="100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775303138"/>
                  </a:ext>
                </a:extLst>
              </a:tr>
              <a:tr h="345056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detection area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200" kern="1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in total</a:t>
                      </a:r>
                      <a:endParaRPr 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2856283184"/>
                  </a:ext>
                </a:extLst>
              </a:tr>
              <a:tr h="368061">
                <a:tc>
                  <a:txBody>
                    <a:bodyPr/>
                    <a:lstStyle/>
                    <a:p>
                      <a:pPr algn="l" fontAlgn="ctr"/>
                      <a:r>
                        <a:rPr kumimoji="1" lang="en-US" altLang="ja-JP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number of mask area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 for each detection criteria,</a:t>
                      </a:r>
                      <a:r>
                        <a:rPr lang="en-US" altLang="ja-JP" sz="1200" kern="10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16 in total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983880887"/>
                  </a:ext>
                </a:extLst>
              </a:tr>
              <a:tr h="368061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Supported version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(AI-VMD)</a:t>
                      </a:r>
                      <a:endParaRPr lang="en-US" altLang="ja-JP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altLang="ja-JP" sz="1200" kern="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Ver.2.31 or later</a:t>
                      </a:r>
                      <a:endParaRPr lang="ja-JP" altLang="ja-JP" sz="1200" b="0" kern="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62000" marR="90000" marT="46800" marB="46800" anchor="ctr"/>
                </a:tc>
                <a:extLst>
                  <a:ext uri="{0D108BD9-81ED-4DB2-BD59-A6C34878D82A}">
                    <a16:rowId xmlns:a16="http://schemas.microsoft.com/office/drawing/2014/main" val="3549398844"/>
                  </a:ext>
                </a:extLst>
              </a:tr>
            </a:tbl>
          </a:graphicData>
        </a:graphic>
      </p:graphicFrame>
      <p:sp>
        <p:nvSpPr>
          <p:cNvPr id="5" name="正方形/長方形 4"/>
          <p:cNvSpPr/>
          <p:nvPr/>
        </p:nvSpPr>
        <p:spPr>
          <a:xfrm>
            <a:off x="176812" y="4129199"/>
            <a:ext cx="8967188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414" indent="-116414"/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 Depending on the size of moving object, the detecting situation and other conditions, it may not detect the objects up to the maximum number of detection.</a:t>
            </a:r>
          </a:p>
          <a:p>
            <a:pPr marL="116414" indent="-116414"/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Minimum size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a theoretical value and does not guarantee the detection of objects of this size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 marL="116414" indent="-116414"/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 The detection condition can be configured by setting the combination of "Detection area", "Detection object" and "Detection mode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".</a:t>
            </a:r>
            <a:endParaRPr lang="en-US" altLang="ja-JP" sz="105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96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6-3. AI-VMD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80329" y="933741"/>
            <a:ext cx="814597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accuracy of image analysis may be affected by the environmental causes listed below.</a:t>
            </a:r>
          </a:p>
          <a:p>
            <a:pPr lvl="0" defTabSz="914400">
              <a:defRPr/>
            </a:pP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Although the performance has been remarkably improved by AI technology, </a:t>
            </a:r>
            <a:r>
              <a:rPr lang="en-US" altLang="ja-JP" sz="1400" dirty="0">
                <a:solidFill>
                  <a:srgbClr val="FF0000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causes of false positives / false negatives listed below are not 100 percent eliminated.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difference in brightness between the background and the moving object is small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when the brightness of the image is low such as nighttime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too small or too large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Shooting under the changeable light conditions such as outdoors or near windows and so forth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External lights such as sunlight or car headlights come into the shooting area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Flickering fluorescent lamps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dome of the camera is sweating or has dirt on it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straight toward the camera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object is moving too fast or too slow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Too many moving objects are in the shooting area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camera is shaking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weather is extremely bad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Reflected light from a puddle or glass comes into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shooting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Flags or vinyl and so forth are fluttering in the wind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Insects or animals come into the shooting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area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 on posters may be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alarmed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80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6-4.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AI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Privacy Guard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188970" y="698491"/>
            <a:ext cx="87882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Performs Blurring or Block processing to mask the face or person detected on the image in order to protect privacy.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9392" y="3254296"/>
            <a:ext cx="2851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algn="l" defTabSz="914378">
              <a:defRPr sz="1200">
                <a:solidFill>
                  <a:srgbClr val="0A54A0"/>
                </a:solidFill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defRPr>
            </a:lvl1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olidFill>
                  <a:schemeClr val="tx1"/>
                </a:solidFill>
              </a:rPr>
              <a:t>Original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graphicFrame>
        <p:nvGraphicFramePr>
          <p:cNvPr id="9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223662"/>
              </p:ext>
            </p:extLst>
          </p:nvPr>
        </p:nvGraphicFramePr>
        <p:xfrm>
          <a:off x="506207" y="3835470"/>
          <a:ext cx="2936071" cy="505524"/>
        </p:xfrm>
        <a:graphic>
          <a:graphicData uri="http://schemas.openxmlformats.org/drawingml/2006/table">
            <a:tbl>
              <a:tblPr/>
              <a:tblGrid>
                <a:gridCol w="141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6060">
                  <a:extLst>
                    <a:ext uri="{9D8B030D-6E8A-4147-A177-3AD203B41FA5}">
                      <a16:colId xmlns:a16="http://schemas.microsoft.com/office/drawing/2014/main" val="2530052273"/>
                    </a:ext>
                  </a:extLst>
                </a:gridCol>
              </a:tblGrid>
              <a:tr h="2324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1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Face/</a:t>
                      </a:r>
                      <a:r>
                        <a:rPr kumimoji="1" lang="en-US" altLang="ja-JP" sz="110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Human</a:t>
                      </a:r>
                      <a:endParaRPr kumimoji="1" lang="ja-JP" altLang="en-US" sz="11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045400"/>
                  </a:ext>
                </a:extLst>
              </a:tr>
              <a:tr h="16393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Blurring </a:t>
                      </a:r>
                      <a:r>
                        <a:rPr kumimoji="1" lang="en-US" altLang="ja-JP" sz="1100" b="0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/ Block</a:t>
                      </a:r>
                    </a:p>
                  </a:txBody>
                  <a:tcPr marL="90000" marR="90000" marT="46752" marB="46752" anchor="ctr" horzOverflow="overflow">
                    <a:lnL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曲折矢印 9"/>
          <p:cNvSpPr/>
          <p:nvPr/>
        </p:nvSpPr>
        <p:spPr>
          <a:xfrm>
            <a:off x="3735805" y="1644588"/>
            <a:ext cx="1257676" cy="837699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228753" y="2482287"/>
            <a:ext cx="749981" cy="29425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曲折矢印 11"/>
          <p:cNvSpPr/>
          <p:nvPr/>
        </p:nvSpPr>
        <p:spPr>
          <a:xfrm flipV="1">
            <a:off x="3734137" y="2748519"/>
            <a:ext cx="1257676" cy="856441"/>
          </a:xfrm>
          <a:prstGeom prst="bentArrow">
            <a:avLst>
              <a:gd name="adj1" fmla="val 28875"/>
              <a:gd name="adj2" fmla="val 25000"/>
              <a:gd name="adj3" fmla="val 44375"/>
              <a:gd name="adj4" fmla="val 4375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18187" y="1403949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Face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442278" y="3593362"/>
            <a:ext cx="196362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Privacy Guard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target : Human</a:t>
            </a:r>
            <a:endParaRPr lang="en-US" altLang="ja-JP" sz="10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276836" y="2755663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502717" y="1094883"/>
            <a:ext cx="16334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Block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285189" y="4450984"/>
            <a:ext cx="3378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AI Privacy Guard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5632216" y="1100792"/>
            <a:ext cx="16599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Masking </a:t>
            </a:r>
            <a:r>
              <a:rPr lang="en-US" altLang="ja-JP" sz="10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method : Blurring</a:t>
            </a:r>
            <a:endParaRPr kumimoji="1" lang="en-US" altLang="ja-JP" sz="1000" b="0" i="0" u="none" strike="noStrike" kern="1200" cap="none" spc="0" normalizeH="0" baseline="0" noProof="0" dirty="0" smtClean="0">
              <a:ln>
                <a:noFill/>
              </a:ln>
              <a:solidFill>
                <a:srgbClr val="0A54A0"/>
              </a:solidFill>
              <a:effectLst/>
              <a:uLnTx/>
              <a:uFillTx/>
              <a:latin typeface="Calibri" panose="020F0502020204030204" pitchFamily="34" charset="0"/>
              <a:ea typeface="meiryo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30" y="1786088"/>
            <a:ext cx="2543976" cy="142920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380" y="1334044"/>
            <a:ext cx="2526269" cy="141925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73" y="3032661"/>
            <a:ext cx="2513984" cy="1418877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7" y="1341104"/>
            <a:ext cx="629930" cy="142211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568" y="3032662"/>
            <a:ext cx="606240" cy="1414560"/>
          </a:xfrm>
          <a:prstGeom prst="rect">
            <a:avLst/>
          </a:prstGeom>
        </p:spPr>
      </p:pic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6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9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1-3. Product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Concept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194382" y="633934"/>
            <a:ext cx="5895481" cy="305944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rgbClr val="006AB0"/>
            </a:solidFill>
            <a:prstDash val="solid"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Key features</a:t>
            </a:r>
            <a:endParaRPr kumimoji="0" lang="en-US" altLang="ja-JP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ＭＳ Ｐゴシック" pitchFamily="50" charset="-128"/>
              <a:cs typeface="Calibri" panose="020F0502020204030204" pitchFamily="34" charset="0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193073" y="2490690"/>
            <a:ext cx="896353" cy="1013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Visibility</a:t>
            </a:r>
            <a:endParaRPr kumimoji="0" lang="ja-JP" altLang="en-US" sz="14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193073" y="3535241"/>
            <a:ext cx="897662" cy="610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Simplicity</a:t>
            </a:r>
            <a:endParaRPr kumimoji="0" lang="ja-JP" altLang="en-US" sz="1400" b="1" kern="0" dirty="0">
              <a:ln>
                <a:prstDash val="solid"/>
              </a:ln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4134094" y="3534801"/>
            <a:ext cx="4954988" cy="6107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133111" y="2490690"/>
            <a:ext cx="4955443" cy="10134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4139743" y="3497596"/>
            <a:ext cx="494933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Easy Kitting</a:t>
            </a:r>
          </a:p>
          <a:p>
            <a:pPr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Easy Kitting package allows you to configure IP settings without taking the camera out of the carton box.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4132784" y="2457695"/>
            <a:ext cx="4955442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image quality / High compression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intelligent auto (</a:t>
            </a:r>
            <a:r>
              <a:rPr lang="en-US" altLang="ja-JP" sz="12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iA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) function adjusts the image quality optimally depending on the environment.</a:t>
            </a:r>
            <a:endParaRPr lang="en-US" altLang="ja-JP" sz="12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Smart coding provides high quality video at a low bit rate.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dynamic range is </a:t>
            </a:r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132 dB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which is higher than competitors.</a:t>
            </a:r>
          </a:p>
        </p:txBody>
      </p:sp>
      <p:sp>
        <p:nvSpPr>
          <p:cNvPr id="22" name="正方形/長方形 21"/>
          <p:cNvSpPr/>
          <p:nvPr/>
        </p:nvSpPr>
        <p:spPr>
          <a:xfrm>
            <a:off x="3194382" y="1825117"/>
            <a:ext cx="896353" cy="6246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Analytics</a:t>
            </a:r>
            <a:endParaRPr kumimoji="0" lang="ja-JP" altLang="en-US" sz="14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134502" y="1826026"/>
            <a:ext cx="4954579" cy="6237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4134505" y="1782194"/>
            <a:ext cx="497863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Analytics</a:t>
            </a:r>
          </a:p>
          <a:p>
            <a:pPr defTabSz="914400"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Equipped with an AI engine inside the camera for AI processing on the edge side. </a:t>
            </a:r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Up to 3 AI apps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can be operated at the same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time.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>
            <a:off x="3195077" y="4185883"/>
            <a:ext cx="895659" cy="5992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1739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Security</a:t>
            </a:r>
            <a:endParaRPr kumimoji="0" lang="ja-JP" altLang="en-US" sz="1400" b="1" kern="0" dirty="0">
              <a:ln>
                <a:prstDash val="solid"/>
              </a:ln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134093" y="4185861"/>
            <a:ext cx="4956993" cy="5992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139744" y="4148820"/>
            <a:ext cx="49513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High security</a:t>
            </a:r>
          </a:p>
          <a:p>
            <a:pPr defTabSz="914400">
              <a:defRPr/>
            </a:pPr>
            <a:r>
              <a:rPr kumimoji="0" lang="en-US" altLang="ja-JP" sz="12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Equipped </a:t>
            </a:r>
            <a:r>
              <a:rPr kumimoji="0" lang="en-US" altLang="ja-JP" sz="1200" kern="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FIPS 140-2 level3 </a:t>
            </a:r>
            <a:r>
              <a:rPr kumimoji="0" lang="en-US" altLang="ja-JP" sz="12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certified </a:t>
            </a:r>
            <a:r>
              <a:rPr kumimoji="0" lang="en-US" altLang="ja-JP" sz="12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hardware.</a:t>
            </a:r>
            <a:endParaRPr kumimoji="0" lang="en-US" altLang="ja-JP" sz="1200" kern="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>
              <a:defRPr/>
            </a:pPr>
            <a:r>
              <a:rPr kumimoji="0" lang="en-US" altLang="ja-JP" sz="1200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Pre-installed digital certificates issued by Global </a:t>
            </a:r>
            <a:r>
              <a:rPr kumimoji="0" lang="en-US" altLang="ja-JP" sz="1200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Sign.</a:t>
            </a:r>
            <a:endParaRPr kumimoji="0" lang="en-US" altLang="ja-JP" sz="1200" kern="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196384" y="979709"/>
            <a:ext cx="896353" cy="8050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5883" tIns="0" rIns="47942" bIns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ln>
                  <a:prstDash val="solid"/>
                </a:ln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Line-up </a:t>
            </a:r>
            <a:endParaRPr kumimoji="0" lang="ja-JP" altLang="en-US" sz="1400" b="1" i="0" u="none" strike="noStrike" kern="0" cap="none" spc="0" normalizeH="0" baseline="0" noProof="0" dirty="0">
              <a:ln>
                <a:prstDash val="solid"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4134094" y="979708"/>
            <a:ext cx="4957772" cy="8050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rgbClr val="118FBA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Ins="0" anchor="ctr"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4136095" y="940534"/>
            <a:ext cx="495544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camera line-up </a:t>
            </a:r>
            <a:r>
              <a:rPr kumimoji="0" lang="en-US" altLang="ja-JP" sz="1400" b="1" u="sng" kern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meets </a:t>
            </a:r>
            <a:r>
              <a:rPr kumimoji="0" lang="en-US" altLang="ja-JP" sz="1400" b="1" u="sng" kern="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various needs</a:t>
            </a:r>
          </a:p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the release of a total </a:t>
            </a:r>
            <a:r>
              <a:rPr lang="en-US" altLang="ja-JP" sz="12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34 models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including </a:t>
            </a:r>
            <a:r>
              <a:rPr lang="en-US" altLang="ja-JP" sz="1200" dirty="0" err="1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varifocal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, fixed focus lenses (3.2mm and 6mm), black body, smoke dome, heavy salt damage resistant model, etc., enables to meet requirement  in various on-site scenes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3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1123789"/>
              </p:ext>
            </p:extLst>
          </p:nvPr>
        </p:nvGraphicFramePr>
        <p:xfrm>
          <a:off x="61456" y="3384497"/>
          <a:ext cx="3021445" cy="1247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354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851138">
                  <a:extLst>
                    <a:ext uri="{9D8B030D-6E8A-4147-A177-3AD203B41FA5}">
                      <a16:colId xmlns:a16="http://schemas.microsoft.com/office/drawing/2014/main" val="3907013407"/>
                    </a:ext>
                  </a:extLst>
                </a:gridCol>
                <a:gridCol w="844881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  <a:gridCol w="801072">
                  <a:extLst>
                    <a:ext uri="{9D8B030D-6E8A-4147-A177-3AD203B41FA5}">
                      <a16:colId xmlns:a16="http://schemas.microsoft.com/office/drawing/2014/main" val="1908729423"/>
                    </a:ext>
                  </a:extLst>
                </a:gridCol>
              </a:tblGrid>
              <a:tr h="311335">
                <a:tc>
                  <a:txBody>
                    <a:bodyPr/>
                    <a:lstStyle/>
                    <a:p>
                      <a:endParaRPr kumimoji="1" lang="ja-JP" altLang="en-US" sz="12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Indoor Dome</a:t>
                      </a: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200" dirty="0" smtClean="0"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Outdoor</a:t>
                      </a:r>
                      <a:endParaRPr kumimoji="1" lang="en-US" altLang="ja-JP" sz="12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Bullet</a:t>
                      </a: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Outdoor Dome</a:t>
                      </a: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200583237"/>
                  </a:ext>
                </a:extLst>
              </a:tr>
              <a:tr h="311335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4K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models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 models</a:t>
                      </a:r>
                      <a:endParaRPr kumimoji="1" lang="ja-JP" altLang="en-US" sz="1200" b="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 models</a:t>
                      </a:r>
                      <a:endParaRPr kumimoji="1" lang="ja-JP" altLang="en-US" sz="1200" b="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264046">
                <a:tc>
                  <a:txBody>
                    <a:bodyPr/>
                    <a:lstStyle/>
                    <a:p>
                      <a:r>
                        <a:rPr kumimoji="1" lang="en-US" altLang="ja-JP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6MP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models</a:t>
                      </a:r>
                      <a:endParaRPr lang="en-US" altLang="ja-JP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292122">
                <a:tc>
                  <a:txBody>
                    <a:bodyPr/>
                    <a:lstStyle/>
                    <a:p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 models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models</a:t>
                      </a:r>
                      <a:endParaRPr lang="en-US" altLang="ja-JP" sz="120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r>
                        <a:rPr kumimoji="1" lang="en-US" altLang="ja-JP" sz="1200" b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models</a:t>
                      </a:r>
                      <a:endParaRPr kumimoji="1" lang="ja-JP" altLang="en-US" sz="12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 anchor="ctr" anchorCtr="1"/>
                </a:tc>
                <a:extLst>
                  <a:ext uri="{0D108BD9-81ED-4DB2-BD59-A6C34878D82A}">
                    <a16:rowId xmlns:a16="http://schemas.microsoft.com/office/drawing/2014/main" val="3587035447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55482" y="3116527"/>
            <a:ext cx="2820066" cy="270380"/>
          </a:xfrm>
          <a:prstGeom prst="rect">
            <a:avLst/>
          </a:prstGeom>
          <a:noFill/>
        </p:spPr>
        <p:txBody>
          <a:bodyPr wrap="square" lIns="0" tIns="0" rIns="0" bIns="72000" rtlCol="0" anchor="ctr" anchorCtr="0">
            <a:noAutofit/>
          </a:bodyPr>
          <a:lstStyle/>
          <a:p>
            <a:pPr marL="285750" indent="-285750" algn="l">
              <a:lnSpc>
                <a:spcPts val="3000"/>
              </a:lnSpc>
              <a:buFont typeface="Wingdings" panose="05000000000000000000" pitchFamily="2" charset="2"/>
              <a:buChar char="n"/>
            </a:pP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LINE UP: </a:t>
            </a:r>
            <a:r>
              <a:rPr lang="en-US" altLang="ja-JP" sz="1400" b="1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34</a:t>
            </a:r>
            <a:r>
              <a:rPr lang="ja-JP" altLang="en-US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models</a:t>
            </a:r>
            <a:endParaRPr lang="en-US" altLang="ja-JP" sz="1400" b="1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3370" y="905514"/>
            <a:ext cx="33494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i-PRO </a:t>
            </a:r>
            <a:r>
              <a:rPr lang="en-US" altLang="ja-JP" sz="16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 series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with </a:t>
            </a:r>
            <a:r>
              <a:rPr lang="en-US" altLang="ja-JP" sz="160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AI </a:t>
            </a:r>
            <a:r>
              <a:rPr lang="en-US" altLang="ja-JP" sz="16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engine</a:t>
            </a:r>
          </a:p>
          <a:p>
            <a:r>
              <a:rPr lang="en-US" altLang="ja-JP" sz="1600" dirty="0" smtClean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4K/6MP/5MP high </a:t>
            </a:r>
            <a:r>
              <a:rPr lang="en-US" altLang="ja-JP" sz="1600" dirty="0">
                <a:solidFill>
                  <a:srgbClr val="0000FF"/>
                </a:solidFill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 </a:t>
            </a:r>
            <a:r>
              <a:rPr lang="en-US" altLang="ja-JP" sz="16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</a:t>
            </a:r>
            <a:endParaRPr lang="en-US" altLang="ja-JP" sz="16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1961548" y="2421934"/>
            <a:ext cx="12019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Vandal resistant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312" y="650152"/>
            <a:ext cx="6375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i="1" u="sng" dirty="0" smtClean="0">
                <a:solidFill>
                  <a:srgbClr val="FF0000"/>
                </a:solidFill>
              </a:rPr>
              <a:t>New</a:t>
            </a:r>
            <a:endParaRPr kumimoji="1" lang="ja-JP" altLang="en-US" sz="1600" i="1" u="sng" dirty="0">
              <a:solidFill>
                <a:srgbClr val="FF0000"/>
              </a:solidFill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1124274" y="2415649"/>
            <a:ext cx="898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Bullet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457" y="1726300"/>
            <a:ext cx="836606" cy="547639"/>
          </a:xfrm>
          <a:prstGeom prst="rect">
            <a:avLst/>
          </a:prstGeom>
        </p:spPr>
      </p:pic>
      <p:sp>
        <p:nvSpPr>
          <p:cNvPr id="46" name="正方形/長方形 45"/>
          <p:cNvSpPr/>
          <p:nvPr/>
        </p:nvSpPr>
        <p:spPr>
          <a:xfrm>
            <a:off x="13370" y="2421671"/>
            <a:ext cx="11675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Vandal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resistant 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</a:t>
            </a:r>
            <a:r>
              <a:rPr lang="en-US" altLang="ja-JP" sz="120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Dome</a:t>
            </a:r>
            <a:endParaRPr lang="en-US" altLang="ja-JP" sz="120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3" name="図 6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51" y="1726300"/>
            <a:ext cx="659541" cy="641221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971" y="1729532"/>
            <a:ext cx="729130" cy="637989"/>
          </a:xfrm>
          <a:prstGeom prst="rect">
            <a:avLst/>
          </a:prstGeom>
        </p:spPr>
      </p:pic>
      <p:pic>
        <p:nvPicPr>
          <p:cNvPr id="65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38" y="1727997"/>
            <a:ext cx="240813" cy="228771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16" y="1729532"/>
            <a:ext cx="240813" cy="228771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9" y="1729532"/>
            <a:ext cx="240813" cy="228771"/>
          </a:xfrm>
          <a:prstGeom prst="rect">
            <a:avLst/>
          </a:prstGeom>
          <a:noFill/>
          <a:ln>
            <a:noFill/>
          </a:ln>
          <a:effectLst>
            <a:outerShdw blurRad="1016000" dist="330200" dir="3840000" sx="55000" sy="55000" algn="ctr" rotWithShape="0">
              <a:sysClr val="windowText" lastClr="000000">
                <a:lumMod val="50000"/>
                <a:lumOff val="50000"/>
              </a:sys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165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6-4. AI Privacy Guard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Specification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314639"/>
              </p:ext>
            </p:extLst>
          </p:nvPr>
        </p:nvGraphicFramePr>
        <p:xfrm>
          <a:off x="285479" y="970708"/>
          <a:ext cx="8575779" cy="307305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0521">
                  <a:extLst>
                    <a:ext uri="{9D8B030D-6E8A-4147-A177-3AD203B41FA5}">
                      <a16:colId xmlns:a16="http://schemas.microsoft.com/office/drawing/2014/main" val="1163098179"/>
                    </a:ext>
                  </a:extLst>
                </a:gridCol>
                <a:gridCol w="1653396">
                  <a:extLst>
                    <a:ext uri="{9D8B030D-6E8A-4147-A177-3AD203B41FA5}">
                      <a16:colId xmlns:a16="http://schemas.microsoft.com/office/drawing/2014/main" val="580128932"/>
                    </a:ext>
                  </a:extLst>
                </a:gridCol>
                <a:gridCol w="4921862">
                  <a:extLst>
                    <a:ext uri="{9D8B030D-6E8A-4147-A177-3AD203B41FA5}">
                      <a16:colId xmlns:a16="http://schemas.microsoft.com/office/drawing/2014/main" val="2995568616"/>
                    </a:ext>
                  </a:extLst>
                </a:gridCol>
              </a:tblGrid>
              <a:tr h="29258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Privacy Guard target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Face / Human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341153667"/>
                  </a:ext>
                </a:extLst>
              </a:tr>
              <a:tr h="281566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Target stream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Stream(1</a:t>
                      </a:r>
                      <a:r>
                        <a:rPr kumimoji="1" lang="en-US" altLang="ja-JP" sz="10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/ (</a:t>
                      </a:r>
                      <a:r>
                        <a:rPr kumimoji="1" lang="en-US" altLang="ja-JP" sz="105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kumimoji="1" lang="en-US" altLang="ja-JP" sz="10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/ (</a:t>
                      </a:r>
                      <a:r>
                        <a:rPr kumimoji="1" lang="en-US" altLang="ja-JP" sz="105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r>
                        <a:rPr kumimoji="1" lang="en-US" altLang="ja-JP" sz="10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/ (</a:t>
                      </a:r>
                      <a:r>
                        <a:rPr kumimoji="1" lang="en-US" altLang="ja-JP" sz="105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r>
                        <a:rPr kumimoji="1" lang="en-US" altLang="ja-JP" sz="105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/ Stream(2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&amp; (4)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105085125"/>
                  </a:ext>
                </a:extLst>
              </a:tr>
              <a:tr h="250201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Masking method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Blurring / Block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882631674"/>
                  </a:ext>
                </a:extLst>
              </a:tr>
              <a:tr h="246739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Size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*1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4K model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 </a:t>
                      </a:r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2800 pixels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26390"/>
                  </a:ext>
                </a:extLst>
              </a:tr>
              <a:tr h="28875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6MP model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55 - 2426 pixels</a:t>
                      </a:r>
                      <a:endParaRPr kumimoji="1" lang="ja-JP" altLang="en-US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889430"/>
                  </a:ext>
                </a:extLst>
              </a:tr>
              <a:tr h="288758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  <a:sym typeface="Wingdings" pitchFamily="2" charset="2"/>
                        </a:rPr>
                        <a:t>5MP model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42 - 1866 pixels   *</a:t>
                      </a:r>
                      <a:r>
                        <a:rPr kumimoji="1" lang="en-US" altLang="ja-JP" sz="1050" b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Super </a:t>
                      </a:r>
                      <a:r>
                        <a:rPr kumimoji="1" lang="en-US" altLang="ja-JP" sz="1050" b="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 imaging: </a:t>
                      </a:r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51 - 2240 pixels</a:t>
                      </a:r>
                      <a:endParaRPr kumimoji="1" lang="en-US" altLang="ja-JP" sz="1050" b="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67979784"/>
                  </a:ext>
                </a:extLst>
              </a:tr>
              <a:tr h="16888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Maximum number of 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algn="l"/>
                      <a:r>
                        <a:rPr kumimoji="1" lang="en-US" altLang="ja-JP" sz="105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</a:t>
                      </a:r>
                      <a:r>
                        <a:rPr kumimoji="1" lang="ja-JP" altLang="en-US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5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persons</a:t>
                      </a:r>
                      <a:endParaRPr kumimoji="1" lang="ja-JP" altLang="en-US" sz="105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2894874847"/>
                  </a:ext>
                </a:extLst>
              </a:tr>
              <a:tr h="173233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Range in the </a:t>
                      </a: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camera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more than 2/3 of guard target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89579228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Direction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*3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Horizontal: within 90 </a:t>
                      </a: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degrees / Vertical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: within 45 degrees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1044703782"/>
                  </a:ext>
                </a:extLst>
              </a:tr>
              <a:tr h="25020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Rotation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*4</a:t>
                      </a:r>
                      <a:endParaRPr kumimoji="1" lang="en-US" altLang="ja-JP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±within ±90</a:t>
                      </a:r>
                      <a:r>
                        <a:rPr kumimoji="1" lang="ja-JP" altLang="en-US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degrees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3141338696"/>
                  </a:ext>
                </a:extLst>
              </a:tr>
              <a:tr h="27411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kumimoji="1" sz="2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kumimoji="1" sz="24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kumimoji="1" sz="20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 sz="1800" kern="1200">
                          <a:solidFill>
                            <a:schemeClr val="tx1"/>
                          </a:solidFill>
                          <a:latin typeface="Arial" charset="0"/>
                          <a:ea typeface="ＭＳ Ｐゴシック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Color / Monochrome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1pPr>
                      <a:lvl2pPr marL="45717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2pPr>
                      <a:lvl3pPr marL="914355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3pPr>
                      <a:lvl4pPr marL="1371532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4pPr>
                      <a:lvl5pPr marL="1828709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5pPr>
                      <a:lvl6pPr marL="2285886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6pPr>
                      <a:lvl7pPr marL="2743064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7pPr>
                      <a:lvl8pPr marL="3200240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8pPr>
                      <a:lvl9pPr marL="3657418" algn="l" defTabSz="457178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Times New Roman"/>
                          <a:ea typeface="ＭＳ Ｐゴシック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Support both</a:t>
                      </a:r>
                      <a:r>
                        <a:rPr kumimoji="1" lang="ja-JP" altLang="en-US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 </a:t>
                      </a:r>
                      <a:r>
                        <a:rPr kumimoji="1" lang="en-US" altLang="ja-JP" sz="105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Wingdings" pitchFamily="2" charset="2"/>
                        </a:rPr>
                        <a:t>(including IR-LED)</a:t>
                      </a:r>
                      <a:endParaRPr kumimoji="1" lang="en-US" altLang="ja-JP" sz="105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  <a:sym typeface="Wingdings" pitchFamily="2" charset="2"/>
                      </a:endParaRPr>
                    </a:p>
                  </a:txBody>
                  <a:tcPr marL="120000" marR="120000" marT="62336" marB="62336" anchor="ctr" horzOverflow="overflow"/>
                </a:tc>
                <a:extLst>
                  <a:ext uri="{0D108BD9-81ED-4DB2-BD59-A6C34878D82A}">
                    <a16:rowId xmlns:a16="http://schemas.microsoft.com/office/drawing/2014/main" val="3593156285"/>
                  </a:ext>
                </a:extLst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176211" y="4129220"/>
            <a:ext cx="6824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When 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=“Face”</a:t>
            </a:r>
            <a:r>
              <a:rPr kumimoji="1" lang="en-US" altLang="ja-JP" sz="105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: Facial</a:t>
            </a:r>
            <a:r>
              <a:rPr kumimoji="1" lang="en-US" altLang="ja-JP" sz="105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width,</a:t>
            </a:r>
            <a:r>
              <a:rPr lang="ja-JP" altLang="en-US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Guard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target] =“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Human”: Body width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The upper body including face needs to be captured on the image 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[Privacy Guard target] is set to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“Human”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  <a:sym typeface="Wingdings" pitchFamily="2" charset="2"/>
            </a:endParaRPr>
          </a:p>
          <a:p>
            <a:pPr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angle of camera optical axis and a target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object</a:t>
            </a:r>
          </a:p>
          <a:p>
            <a:pPr lvl="0" algn="l">
              <a:defRPr/>
            </a:pP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*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4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regarding the vertical line of an image as 0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degree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1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6-4. AI Privacy Guard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73138" y="575314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Restrictions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1701" y="924860"/>
            <a:ext cx="8697499" cy="1669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p"/>
              <a:defRPr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Software specification </a:t>
            </a:r>
            <a:r>
              <a:rPr lang="en-US" altLang="ja-JP" sz="14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Target stream for AI Privacy Guard can be selected from Stream(1) to (4) or Stream(2)&amp;Stream(4).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“Stream(2) &amp; Stream(4)” needs to be selected for [Target stream] when using AI Privacy Guard linked to NX recorder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WV-ASM300.</a:t>
            </a:r>
            <a:endParaRPr lang="ja-JP" altLang="en-US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　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*When “Stream(2) &amp; Stream(4)” is selected, "Stream (1)" and "Stream (2)" of the camera will have the same resolution. </a:t>
            </a:r>
          </a:p>
          <a:p>
            <a:pPr>
              <a:lnSpc>
                <a:spcPts val="2133"/>
              </a:lnSpc>
              <a:defRPr/>
            </a:pP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Also, "Stream (3)" and "Stream (4)" will have the same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resolution.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lvl="0" algn="l">
              <a:lnSpc>
                <a:spcPct val="150000"/>
              </a:lnSpc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JPEG(2) is NOT available when AI Privacy Guard is enabled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   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*JPEG(1) is available as an original image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41701" y="2584486"/>
            <a:ext cx="878542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Wingdings" panose="05000000000000000000" pitchFamily="2" charset="2"/>
              <a:buChar char="p"/>
              <a:defRPr/>
            </a:pP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Performance</a:t>
            </a:r>
            <a:r>
              <a:rPr lang="ja-JP" altLang="en-US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4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related</a:t>
            </a:r>
            <a:endParaRPr lang="en-US" altLang="ja-JP" sz="14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>
              <a:lnSpc>
                <a:spcPts val="2133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be applied on the area without “face” or “person”.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Blurring or Block may be applied on dolls or posters.</a:t>
            </a:r>
          </a:p>
          <a:p>
            <a:pPr lvl="0" algn="l">
              <a:lnSpc>
                <a:spcPct val="150000"/>
              </a:lnSpc>
              <a:defRPr/>
            </a:pP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- The size of the area where Blurring or Block performed may be larger than the actual size of a target object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-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Blurring or Block</a:t>
            </a:r>
            <a:r>
              <a:rPr lang="ja-JP" altLang="en-US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may NOT be performed in the following cases even if the conditions described above are 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met: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target object is out of focus.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target object is blurred.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object is overexposed or underexposed. </a:t>
            </a:r>
          </a:p>
          <a:p>
            <a:pPr marL="628650" lvl="1" indent="-171450">
              <a:buFont typeface="Wingdings" panose="05000000000000000000" pitchFamily="2" charset="2"/>
              <a:buChar char="Ø"/>
              <a:defRPr/>
            </a:pP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The </a:t>
            </a:r>
            <a:r>
              <a:rPr lang="en-US" altLang="ja-JP" sz="12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target object is lying down or felled</a:t>
            </a:r>
            <a:r>
              <a:rPr lang="en-US" altLang="ja-JP" sz="12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2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4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6-5. Frame rate 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limitation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4776207"/>
              </p:ext>
            </p:extLst>
          </p:nvPr>
        </p:nvGraphicFramePr>
        <p:xfrm>
          <a:off x="202995" y="2469306"/>
          <a:ext cx="8739722" cy="1432560"/>
        </p:xfrm>
        <a:graphic>
          <a:graphicData uri="http://schemas.openxmlformats.org/drawingml/2006/table">
            <a:tbl>
              <a:tblPr/>
              <a:tblGrid>
                <a:gridCol w="694152">
                  <a:extLst>
                    <a:ext uri="{9D8B030D-6E8A-4147-A177-3AD203B41FA5}">
                      <a16:colId xmlns:a16="http://schemas.microsoft.com/office/drawing/2014/main" val="1505557162"/>
                    </a:ext>
                  </a:extLst>
                </a:gridCol>
                <a:gridCol w="1170659">
                  <a:extLst>
                    <a:ext uri="{9D8B030D-6E8A-4147-A177-3AD203B41FA5}">
                      <a16:colId xmlns:a16="http://schemas.microsoft.com/office/drawing/2014/main" val="157271064"/>
                    </a:ext>
                  </a:extLst>
                </a:gridCol>
                <a:gridCol w="2097994">
                  <a:extLst>
                    <a:ext uri="{9D8B030D-6E8A-4147-A177-3AD203B41FA5}">
                      <a16:colId xmlns:a16="http://schemas.microsoft.com/office/drawing/2014/main" val="1169171710"/>
                    </a:ext>
                  </a:extLst>
                </a:gridCol>
                <a:gridCol w="2476540">
                  <a:extLst>
                    <a:ext uri="{9D8B030D-6E8A-4147-A177-3AD203B41FA5}">
                      <a16:colId xmlns:a16="http://schemas.microsoft.com/office/drawing/2014/main" val="2192643945"/>
                    </a:ext>
                  </a:extLst>
                </a:gridCol>
                <a:gridCol w="2300377">
                  <a:extLst>
                    <a:ext uri="{9D8B030D-6E8A-4147-A177-3AD203B41FA5}">
                      <a16:colId xmlns:a16="http://schemas.microsoft.com/office/drawing/2014/main" val="679480296"/>
                    </a:ext>
                  </a:extLst>
                </a:gridCol>
              </a:tblGrid>
              <a:tr h="228600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5MP model 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14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Privacy Guard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61172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94063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946"/>
                  </a:ext>
                </a:extLst>
              </a:tr>
              <a:tr h="29976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2257"/>
                  </a:ext>
                </a:extLst>
              </a:tr>
              <a:tr h="2636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Installed </a:t>
                      </a:r>
                      <a:r>
                        <a:rPr lang="en-US" altLang="ja-JP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61049"/>
                  </a:ext>
                </a:extLst>
              </a:tr>
            </a:tbl>
          </a:graphicData>
        </a:graphic>
      </p:graphicFrame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921984"/>
              </p:ext>
            </p:extLst>
          </p:nvPr>
        </p:nvGraphicFramePr>
        <p:xfrm>
          <a:off x="202995" y="822982"/>
          <a:ext cx="8739722" cy="1432560"/>
        </p:xfrm>
        <a:graphic>
          <a:graphicData uri="http://schemas.openxmlformats.org/drawingml/2006/table">
            <a:tbl>
              <a:tblPr/>
              <a:tblGrid>
                <a:gridCol w="694152">
                  <a:extLst>
                    <a:ext uri="{9D8B030D-6E8A-4147-A177-3AD203B41FA5}">
                      <a16:colId xmlns:a16="http://schemas.microsoft.com/office/drawing/2014/main" val="1505557162"/>
                    </a:ext>
                  </a:extLst>
                </a:gridCol>
                <a:gridCol w="1170659">
                  <a:extLst>
                    <a:ext uri="{9D8B030D-6E8A-4147-A177-3AD203B41FA5}">
                      <a16:colId xmlns:a16="http://schemas.microsoft.com/office/drawing/2014/main" val="157271064"/>
                    </a:ext>
                  </a:extLst>
                </a:gridCol>
                <a:gridCol w="2097994">
                  <a:extLst>
                    <a:ext uri="{9D8B030D-6E8A-4147-A177-3AD203B41FA5}">
                      <a16:colId xmlns:a16="http://schemas.microsoft.com/office/drawing/2014/main" val="1169171710"/>
                    </a:ext>
                  </a:extLst>
                </a:gridCol>
                <a:gridCol w="2476540">
                  <a:extLst>
                    <a:ext uri="{9D8B030D-6E8A-4147-A177-3AD203B41FA5}">
                      <a16:colId xmlns:a16="http://schemas.microsoft.com/office/drawing/2014/main" val="2192643945"/>
                    </a:ext>
                  </a:extLst>
                </a:gridCol>
                <a:gridCol w="2300377">
                  <a:extLst>
                    <a:ext uri="{9D8B030D-6E8A-4147-A177-3AD203B41FA5}">
                      <a16:colId xmlns:a16="http://schemas.microsoft.com/office/drawing/2014/main" val="679480296"/>
                    </a:ext>
                  </a:extLst>
                </a:gridCol>
              </a:tblGrid>
              <a:tr h="228600">
                <a:tc rowSpan="3"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4K</a:t>
                      </a:r>
                      <a:r>
                        <a:rPr lang="en-US" altLang="ja-JP" sz="14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/ 6MP model</a:t>
                      </a:r>
                      <a:r>
                        <a:rPr lang="en-US" altLang="ja-JP" sz="1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</a:t>
                      </a:r>
                      <a:r>
                        <a:rPr lang="en-US" altLang="ja-JP" sz="140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Privacy Guard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0561172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394063"/>
                  </a:ext>
                </a:extLst>
              </a:tr>
              <a:tr h="228600">
                <a:tc gridSpan="2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Function = </a:t>
                      </a:r>
                      <a:r>
                        <a:rPr lang="en-US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OFF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5509946"/>
                  </a:ext>
                </a:extLst>
              </a:tr>
              <a:tr h="299766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AI-VMD</a:t>
                      </a:r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Not installed</a:t>
                      </a:r>
                      <a:endParaRPr lang="ja-JP" alt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30fps </a:t>
                      </a:r>
                      <a:r>
                        <a:rPr lang="en-US" altLang="ja-JP" sz="105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endParaRPr lang="en-US" altLang="ja-JP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 </a:t>
                      </a:r>
                      <a:r>
                        <a:rPr lang="en-US" altLang="ja-JP" sz="105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*3</a:t>
                      </a:r>
                      <a:endParaRPr lang="en-US" altLang="ja-JP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 </a:t>
                      </a:r>
                      <a:r>
                        <a:rPr lang="en-US" sz="105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*2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82257"/>
                  </a:ext>
                </a:extLst>
              </a:tr>
              <a:tr h="263671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40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Installed </a:t>
                      </a:r>
                      <a:r>
                        <a:rPr lang="en-US" altLang="ja-JP" sz="105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*1</a:t>
                      </a:r>
                      <a:endParaRPr lang="ja-JP" alt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4A6DB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endParaRPr lang="en-US" altLang="ja-JP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8CE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              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15fps</a:t>
                      </a:r>
                      <a: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en-US" altLang="ja-JP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AI Privacy Guard image</a:t>
                      </a:r>
                      <a:r>
                        <a:rPr lang="ja-JP" altLang="en-US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10fps </a:t>
                      </a:r>
                      <a:r>
                        <a:rPr lang="en-US" altLang="ja-JP" sz="105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*3</a:t>
                      </a:r>
                      <a:endParaRPr lang="en-US" altLang="ja-JP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50F24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l" fontAlgn="ctr"/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Original image :</a:t>
                      </a:r>
                      <a:r>
                        <a:rPr lang="en-US" altLang="ja-JP" sz="1200" u="none" strike="noStrike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Max.</a:t>
                      </a:r>
                      <a:r>
                        <a:rPr lang="ja-JP" alt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altLang="ja-JP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r>
                        <a:rPr lang="en-US" sz="12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fps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marL="7620" marR="7620" marT="762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C8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261049"/>
                  </a:ext>
                </a:extLst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219129" y="4262591"/>
            <a:ext cx="784311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1: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After pressing "Use AI-VMD" on the AI-VMD setup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screen</a:t>
            </a:r>
            <a:endParaRPr lang="en-US" altLang="ja-JP" sz="1050" dirty="0" smtClean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2: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15fps in maximum 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90°”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“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270°”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 for [Image rotation], or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depending </a:t>
            </a:r>
            <a:r>
              <a:rPr lang="en-US" altLang="ja-JP" sz="105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resolution and Super Dynamic level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algn="l"/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*3: 7.5fps in maximum when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“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90°”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or “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270°” </a:t>
            </a:r>
            <a:r>
              <a:rPr lang="en-US" altLang="ja-JP" sz="1050" dirty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is selected for [Image </a:t>
            </a:r>
            <a:r>
              <a:rPr lang="en-US" altLang="ja-JP" sz="105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rotation].</a:t>
            </a:r>
            <a:endParaRPr kumimoji="1" lang="ja-JP" altLang="en-US" sz="1050" dirty="0">
              <a:effectLst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04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6-6. </a:t>
            </a:r>
            <a:r>
              <a:rPr lang="en-GB" altLang="ja-JP" sz="2400" dirty="0">
                <a:solidFill>
                  <a:sysClr val="window" lastClr="FFFFFF"/>
                </a:solidFill>
                <a:latin typeface="Calibri"/>
              </a:rPr>
              <a:t>Easy installation with Grid </a:t>
            </a:r>
            <a:r>
              <a:rPr lang="en-GB" altLang="ja-JP" sz="2400" dirty="0" smtClean="0">
                <a:solidFill>
                  <a:sysClr val="window" lastClr="FFFFFF"/>
                </a:solidFill>
                <a:latin typeface="Calibri"/>
              </a:rPr>
              <a:t>display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58673" y="642508"/>
            <a:ext cx="6571085" cy="503590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87313" indent="-87313"/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Add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grid display switching to the live image of the browser. </a:t>
            </a:r>
            <a:endParaRPr lang="en-US" altLang="ja-JP" sz="1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3" indent="-87313"/>
            <a:r>
              <a:rPr lang="en-US" altLang="ja-JP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ja-JP" sz="1400" dirty="0">
                <a:latin typeface="Calibri" panose="020F0502020204030204" pitchFamily="34" charset="0"/>
                <a:cs typeface="Calibri" panose="020F0502020204030204" pitchFamily="34" charset="0"/>
              </a:rPr>
              <a:t>grid display is effective when adjusting the angle of view of some extended software.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58673" y="4137292"/>
            <a:ext cx="8685681" cy="71903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marL="87313" indent="-87313"/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 for appropriate object 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size,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refer to the support information “How to adjust viewing angle for extension software &lt;</a:t>
            </a:r>
            <a:r>
              <a:rPr lang="en-US" altLang="ja-JP" sz="14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C0320&gt;” </a:t>
            </a:r>
            <a:r>
              <a:rPr lang="en-US" altLang="ja-JP" sz="14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at the link below. </a:t>
            </a:r>
            <a:endParaRPr lang="en-US" altLang="ja-JP" sz="14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r>
              <a:rPr lang="en-US" altLang="ja-JP" sz="1400" dirty="0">
                <a:latin typeface="Calibri" panose="020F0502020204030204" pitchFamily="34" charset="0"/>
                <a:ea typeface="Yu Gothic UI" panose="020B0500000000000000" pitchFamily="50" charset="-128"/>
                <a:cs typeface="Calibri" panose="020F0502020204030204" pitchFamily="34" charset="0"/>
                <a:hlinkClick r:id="rId2"/>
              </a:rPr>
              <a:t>https://i-pro.com/global/en/surveillance/training-support/support/technical-information</a:t>
            </a:r>
            <a:endParaRPr lang="en-US" altLang="ja-JP" sz="1400" dirty="0">
              <a:latin typeface="Calibri" panose="020F0502020204030204" pitchFamily="34" charset="0"/>
              <a:ea typeface="Yu Gothic UI" panose="020B0500000000000000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8" name="表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218926"/>
              </p:ext>
            </p:extLst>
          </p:nvPr>
        </p:nvGraphicFramePr>
        <p:xfrm>
          <a:off x="5958382" y="2752606"/>
          <a:ext cx="2866782" cy="457200"/>
        </p:xfrm>
        <a:graphic>
          <a:graphicData uri="http://schemas.openxmlformats.org/drawingml/2006/table">
            <a:tbl>
              <a:tblPr/>
              <a:tblGrid>
                <a:gridCol w="924660">
                  <a:extLst>
                    <a:ext uri="{9D8B030D-6E8A-4147-A177-3AD203B41FA5}">
                      <a16:colId xmlns:a16="http://schemas.microsoft.com/office/drawing/2014/main" val="1666976029"/>
                    </a:ext>
                  </a:extLst>
                </a:gridCol>
                <a:gridCol w="924660">
                  <a:extLst>
                    <a:ext uri="{9D8B030D-6E8A-4147-A177-3AD203B41FA5}">
                      <a16:colId xmlns:a16="http://schemas.microsoft.com/office/drawing/2014/main" val="3486316007"/>
                    </a:ext>
                  </a:extLst>
                </a:gridCol>
                <a:gridCol w="1017462">
                  <a:extLst>
                    <a:ext uri="{9D8B030D-6E8A-4147-A177-3AD203B41FA5}">
                      <a16:colId xmlns:a16="http://schemas.microsoft.com/office/drawing/2014/main" val="2914862176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4K models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MP 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models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5MP models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958212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200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173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/>
                          <a:ea typeface="Meiryo UI"/>
                        </a:rPr>
                        <a:t>133 pixels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/>
                        <a:ea typeface="Meiryo U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3291671"/>
                  </a:ext>
                </a:extLst>
              </a:tr>
            </a:tbl>
          </a:graphicData>
        </a:graphic>
      </p:graphicFrame>
      <p:sp>
        <p:nvSpPr>
          <p:cNvPr id="19" name="テキスト ボックス 18"/>
          <p:cNvSpPr txBox="1"/>
          <p:nvPr/>
        </p:nvSpPr>
        <p:spPr>
          <a:xfrm>
            <a:off x="5958382" y="2378246"/>
            <a:ext cx="2212776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ja-JP" sz="1400" dirty="0"/>
              <a:t>Number of pixels per grid</a:t>
            </a:r>
            <a:endParaRPr lang="en-US" altLang="ja-JP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70" y="1139974"/>
            <a:ext cx="5208311" cy="2983452"/>
          </a:xfrm>
          <a:prstGeom prst="rect">
            <a:avLst/>
          </a:prstGeom>
        </p:spPr>
      </p:pic>
      <p:sp>
        <p:nvSpPr>
          <p:cNvPr id="13" name="楕円 12"/>
          <p:cNvSpPr/>
          <p:nvPr/>
        </p:nvSpPr>
        <p:spPr>
          <a:xfrm>
            <a:off x="349475" y="3611649"/>
            <a:ext cx="1013658" cy="50023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36000" bIns="36000" rtlCol="0" anchor="t" anchorCtr="0"/>
          <a:lstStyle/>
          <a:p>
            <a:pPr algn="ctr"/>
            <a:endParaRPr kumimoji="1" lang="ja-JP" altLang="en-US" sz="1200" b="1" dirty="0" smtClean="0">
              <a:solidFill>
                <a:srgbClr val="C00000"/>
              </a:solidFill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6-6. </a:t>
            </a:r>
            <a:r>
              <a:rPr lang="en-GB" altLang="ja-JP" sz="2400" dirty="0">
                <a:solidFill>
                  <a:sysClr val="window" lastClr="FFFFFF"/>
                </a:solidFill>
                <a:latin typeface="Calibri"/>
              </a:rPr>
              <a:t>Easy installation with Grid display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3138" y="624741"/>
            <a:ext cx="769638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When is the grid display used?</a:t>
            </a:r>
          </a:p>
        </p:txBody>
      </p:sp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810384"/>
              </p:ext>
            </p:extLst>
          </p:nvPr>
        </p:nvGraphicFramePr>
        <p:xfrm>
          <a:off x="120316" y="1070757"/>
          <a:ext cx="8895729" cy="36219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0968">
                  <a:extLst>
                    <a:ext uri="{9D8B030D-6E8A-4147-A177-3AD203B41FA5}">
                      <a16:colId xmlns:a16="http://schemas.microsoft.com/office/drawing/2014/main" val="4221305242"/>
                    </a:ext>
                  </a:extLst>
                </a:gridCol>
                <a:gridCol w="2616329">
                  <a:extLst>
                    <a:ext uri="{9D8B030D-6E8A-4147-A177-3AD203B41FA5}">
                      <a16:colId xmlns:a16="http://schemas.microsoft.com/office/drawing/2014/main" val="1274718101"/>
                    </a:ext>
                  </a:extLst>
                </a:gridCol>
                <a:gridCol w="2574216">
                  <a:extLst>
                    <a:ext uri="{9D8B030D-6E8A-4147-A177-3AD203B41FA5}">
                      <a16:colId xmlns:a16="http://schemas.microsoft.com/office/drawing/2014/main" val="4169918797"/>
                    </a:ext>
                  </a:extLst>
                </a:gridCol>
                <a:gridCol w="2574216">
                  <a:extLst>
                    <a:ext uri="{9D8B030D-6E8A-4147-A177-3AD203B41FA5}">
                      <a16:colId xmlns:a16="http://schemas.microsoft.com/office/drawing/2014/main" val="1936208912"/>
                    </a:ext>
                  </a:extLst>
                </a:gridCol>
              </a:tblGrid>
              <a:tr h="270767">
                <a:tc rowSpan="2">
                  <a:txBody>
                    <a:bodyPr/>
                    <a:lstStyle/>
                    <a:p>
                      <a:pPr algn="l"/>
                      <a:r>
                        <a:rPr kumimoji="1" lang="en-US" altLang="ja-JP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process</a:t>
                      </a:r>
                      <a:endParaRPr kumimoji="1" lang="ja-JP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design</a:t>
                      </a:r>
                      <a:endParaRPr kumimoji="1" lang="ja-JP" altLang="en-US" sz="16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installation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Camera settings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182804"/>
                  </a:ext>
                </a:extLst>
              </a:tr>
              <a:tr h="3656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Design the position of cameras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Adjust angle of view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Set application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9336661"/>
                  </a:ext>
                </a:extLst>
              </a:tr>
              <a:tr h="333368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Who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Integrator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Installer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Integrator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255950"/>
                  </a:ext>
                </a:extLst>
              </a:tr>
              <a:tr h="164086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Tool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Grid</a:t>
                      </a:r>
                      <a:r>
                        <a:rPr kumimoji="1" lang="en-US" altLang="ja-JP" sz="14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display (browser)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n"/>
                      </a:pPr>
                      <a:r>
                        <a:rPr kumimoji="1" lang="en-US" altLang="ja-JP" sz="14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165106"/>
                  </a:ext>
                </a:extLst>
              </a:tr>
              <a:tr h="916005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Benefit</a:t>
                      </a:r>
                      <a:endParaRPr kumimoji="1" lang="ja-JP" alt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By immediately reflecting the settings in the simulation results, the work spent on system design can be reduced.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Effective when adjusting the angle of view of some extension software.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System Integrator can centrally manage settings related to the camera and apps.</a:t>
                      </a:r>
                      <a:endParaRPr kumimoji="1" lang="ja-JP" altLang="en-US" sz="1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460880051"/>
                  </a:ext>
                </a:extLst>
              </a:tr>
            </a:tbl>
          </a:graphicData>
        </a:graphic>
      </p:graphicFrame>
      <p:pic>
        <p:nvPicPr>
          <p:cNvPr id="22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503" y="2424364"/>
            <a:ext cx="2442902" cy="1217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668" y="2427127"/>
            <a:ext cx="2021152" cy="12144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正方形/長方形 23"/>
          <p:cNvSpPr/>
          <p:nvPr/>
        </p:nvSpPr>
        <p:spPr>
          <a:xfrm>
            <a:off x="3862920" y="1078386"/>
            <a:ext cx="2567960" cy="361433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右矢印 24"/>
          <p:cNvSpPr/>
          <p:nvPr/>
        </p:nvSpPr>
        <p:spPr>
          <a:xfrm>
            <a:off x="3742309" y="1209501"/>
            <a:ext cx="333799" cy="38923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右矢印 25"/>
          <p:cNvSpPr/>
          <p:nvPr/>
        </p:nvSpPr>
        <p:spPr>
          <a:xfrm>
            <a:off x="6313065" y="1211505"/>
            <a:ext cx="333799" cy="38923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18" y="2424363"/>
            <a:ext cx="2124887" cy="12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07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Appearance</a:t>
            </a:r>
          </a:p>
        </p:txBody>
      </p:sp>
    </p:spTree>
    <p:extLst>
      <p:ext uri="{BB962C8B-B14F-4D97-AF65-F5344CB8AC3E}">
        <p14:creationId xmlns:p14="http://schemas.microsoft.com/office/powerpoint/2010/main" val="6873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1107929"/>
            <a:ext cx="1418024" cy="1378636"/>
          </a:xfrm>
          <a:prstGeom prst="rect">
            <a:avLst/>
          </a:prstGeom>
        </p:spPr>
      </p:pic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67654" y="576704"/>
            <a:ext cx="3865991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3178" y="2811927"/>
            <a:ext cx="5155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i-PRO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white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Black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[Main body]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cast 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[Dome cover]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Polycarbonate resin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ø129.5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102.5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(H) 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ø5-3/32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4-1/32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41.5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{1-5/8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800 g {1.77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76" y="618252"/>
            <a:ext cx="4536283" cy="4195287"/>
          </a:xfrm>
          <a:prstGeom prst="rect">
            <a:avLst/>
          </a:prstGeom>
        </p:spPr>
      </p:pic>
      <p:sp>
        <p:nvSpPr>
          <p:cNvPr id="8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20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67654" y="576704"/>
            <a:ext cx="5918057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Bullet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230" y="1152720"/>
            <a:ext cx="1804787" cy="118140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178" y="2811927"/>
            <a:ext cx="46013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i-PRO white / Black 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cast and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Size :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133 mm (W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133 mm (H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383 mm (D)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{5-1/4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W) x 5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-1/4 inches (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H) x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15-3/32 inches (D)}</a:t>
            </a:r>
            <a:endParaRPr lang="pt-BR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2.4 kg {5.3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191" y="1005685"/>
            <a:ext cx="2191515" cy="147547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881" y="979770"/>
            <a:ext cx="4195119" cy="3724036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4139843" y="2043824"/>
            <a:ext cx="11400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GND line</a:t>
            </a:r>
          </a:p>
          <a:p>
            <a:r>
              <a:rPr lang="en-US" altLang="ja-JP" sz="1050" dirty="0"/>
              <a:t>(locally procured)</a:t>
            </a:r>
            <a:endParaRPr kumimoji="1" lang="ja-JP" altLang="en-US" sz="1050" dirty="0"/>
          </a:p>
        </p:txBody>
      </p:sp>
      <p:sp>
        <p:nvSpPr>
          <p:cNvPr id="16" name="楕円 15"/>
          <p:cNvSpPr/>
          <p:nvPr/>
        </p:nvSpPr>
        <p:spPr>
          <a:xfrm>
            <a:off x="3138616" y="2038865"/>
            <a:ext cx="247135" cy="216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026682" y="2608855"/>
            <a:ext cx="181972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Add M3×8 </a:t>
            </a:r>
            <a:r>
              <a:rPr lang="en-US" altLang="ja-JP" sz="1050" dirty="0"/>
              <a:t>mm {5/16 inches}</a:t>
            </a:r>
          </a:p>
          <a:p>
            <a:r>
              <a:rPr lang="en-US" altLang="ja-JP" sz="1050" dirty="0"/>
              <a:t>with spring washer</a:t>
            </a:r>
            <a:endParaRPr kumimoji="1" lang="ja-JP" altLang="en-US" sz="1050" dirty="0"/>
          </a:p>
        </p:txBody>
      </p:sp>
      <p:cxnSp>
        <p:nvCxnSpPr>
          <p:cNvPr id="19" name="直線コネクタ 18"/>
          <p:cNvCxnSpPr>
            <a:stCxn id="16" idx="4"/>
          </p:cNvCxnSpPr>
          <p:nvPr/>
        </p:nvCxnSpPr>
        <p:spPr>
          <a:xfrm>
            <a:off x="3262184" y="2255108"/>
            <a:ext cx="67962" cy="33076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4285736" y="1649211"/>
            <a:ext cx="119449" cy="43908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64162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85" y="901318"/>
            <a:ext cx="3775893" cy="3789443"/>
          </a:xfrm>
          <a:prstGeom prst="rect">
            <a:avLst/>
          </a:prstGeom>
        </p:spPr>
      </p:pic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78" y="2811927"/>
            <a:ext cx="460130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Color</a:t>
            </a:r>
          </a:p>
          <a:p>
            <a:pPr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i-PRO white / Black 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Finish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[Main body] </a:t>
            </a: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Aluminum die cast </a:t>
            </a:r>
            <a:endParaRPr lang="en-US" altLang="ja-JP" sz="1200" b="1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[Dome cover] Polycarbonate resin</a:t>
            </a:r>
            <a:endParaRPr lang="en-US" altLang="ja-JP" sz="1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Dimensions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: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ø154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105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(H) {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ø6-1/16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x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4-1/8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 (H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)}</a:t>
            </a:r>
          </a:p>
          <a:p>
            <a:pPr>
              <a:defRPr/>
            </a:pP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: Dome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radius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 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{1-21/32 </a:t>
            </a:r>
            <a:r>
              <a:rPr lang="pt-B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inches</a:t>
            </a:r>
            <a:r>
              <a:rPr lang="pt-B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}</a:t>
            </a:r>
          </a:p>
          <a:p>
            <a:pPr marL="285750" indent="-285750">
              <a:buFont typeface="Wingdings" panose="05000000000000000000" pitchFamily="2" charset="2"/>
              <a:buChar char="n"/>
              <a:defRPr/>
            </a:pP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Weight</a:t>
            </a:r>
          </a:p>
          <a:p>
            <a:pPr>
              <a:defRPr/>
            </a:pPr>
            <a:r>
              <a:rPr lang="en-US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n-US" altLang="ja-JP" sz="1200" b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Approx. </a:t>
            </a:r>
            <a:r>
              <a:rPr lang="fr-FR" altLang="ja-JP" sz="1200" b="1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1.1 kg {2.43 </a:t>
            </a:r>
            <a:r>
              <a:rPr lang="fr-FR" altLang="ja-JP" sz="1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lbs}</a:t>
            </a:r>
            <a:endParaRPr lang="ja-JP" altLang="en-US" sz="1200" b="1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906" y="976814"/>
            <a:ext cx="1839758" cy="247415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2562943" y="1375380"/>
            <a:ext cx="114005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/>
              <a:t>GND line</a:t>
            </a:r>
          </a:p>
          <a:p>
            <a:r>
              <a:rPr lang="en-US" altLang="ja-JP" sz="1050" dirty="0"/>
              <a:t>(locally procured)</a:t>
            </a:r>
            <a:endParaRPr kumimoji="1" lang="ja-JP" altLang="en-US" sz="105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272623" y="2369311"/>
            <a:ext cx="106792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 smtClean="0"/>
              <a:t>Add </a:t>
            </a:r>
            <a:r>
              <a:rPr lang="en-US" altLang="ja-JP" sz="1050" dirty="0"/>
              <a:t>M3×6 </a:t>
            </a:r>
            <a:r>
              <a:rPr lang="en-US" altLang="ja-JP" sz="1050" dirty="0" smtClean="0"/>
              <a:t>mm</a:t>
            </a:r>
          </a:p>
          <a:p>
            <a:r>
              <a:rPr lang="en-US" altLang="ja-JP" sz="1050" dirty="0" smtClean="0"/>
              <a:t>{</a:t>
            </a:r>
            <a:r>
              <a:rPr lang="en-US" altLang="ja-JP" sz="1050" dirty="0"/>
              <a:t>1/4 inches}</a:t>
            </a:r>
            <a:endParaRPr kumimoji="1" lang="ja-JP" altLang="en-US" sz="1050" dirty="0"/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3400703" y="1401548"/>
            <a:ext cx="841141" cy="9840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H="1">
            <a:off x="3326732" y="2240170"/>
            <a:ext cx="752130" cy="256383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楕円 15"/>
          <p:cNvSpPr/>
          <p:nvPr/>
        </p:nvSpPr>
        <p:spPr>
          <a:xfrm>
            <a:off x="4077081" y="2062929"/>
            <a:ext cx="247135" cy="2162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7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Appearance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86" y="1134041"/>
            <a:ext cx="1516887" cy="132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95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Standard Accessories</a:t>
            </a:r>
          </a:p>
        </p:txBody>
      </p:sp>
    </p:spTree>
    <p:extLst>
      <p:ext uri="{BB962C8B-B14F-4D97-AF65-F5344CB8AC3E}">
        <p14:creationId xmlns:p14="http://schemas.microsoft.com/office/powerpoint/2010/main" val="315226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Key F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eatures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7655" y="576704"/>
            <a:ext cx="4817166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40777" y="2757507"/>
            <a:ext cx="378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2374279"/>
              </p:ext>
            </p:extLst>
          </p:nvPr>
        </p:nvGraphicFramePr>
        <p:xfrm>
          <a:off x="181128" y="936954"/>
          <a:ext cx="4301000" cy="22165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01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procedure leaflet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009229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 I/O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terminal plug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 A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sheet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Power cord plug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 size 6.35 mm {1/4 inches} T10)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78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67655" y="576704"/>
            <a:ext cx="4678803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Bullet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663072" y="3928212"/>
            <a:ext cx="3786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4833316"/>
              </p:ext>
            </p:extLst>
          </p:nvPr>
        </p:nvGraphicFramePr>
        <p:xfrm>
          <a:off x="178768" y="937422"/>
          <a:ext cx="4301000" cy="339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8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0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procedure leaflet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Adapter box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Adapter box mounting pin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7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Mounting screw (M4 x 8mm {5/16 inches})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Grommet cover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Grommet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89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cap 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43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wash coating label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&lt;only WV-S15700-V2LN / WV-S15700-V2LK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WV-S15600-V2LN / WV-S15500-V3LN / WV-S15500-V3LN1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WV-S15500-V3LK&gt;</a:t>
                      </a:r>
                      <a:endParaRPr kumimoji="1" lang="ja-JP" altLang="en-US" sz="10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pc.</a:t>
                      </a:r>
                      <a:endParaRPr kumimoji="1" lang="ja-JP" altLang="en-US" sz="1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13028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26431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7654" y="576704"/>
            <a:ext cx="4179493" cy="400110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6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8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Standard 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497921"/>
              </p:ext>
            </p:extLst>
          </p:nvPr>
        </p:nvGraphicFramePr>
        <p:xfrm>
          <a:off x="178769" y="937986"/>
          <a:ext cx="4301000" cy="37352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7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5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15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022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accessories</a:t>
                      </a:r>
                      <a:endParaRPr kumimoji="1" lang="en-US" altLang="ja-JP" sz="105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A54A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Qt.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Guide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Installation procedure leaflet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Important Safety Instructions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04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Code label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107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plate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02863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Fixing screw for attachment plate </a:t>
                      </a: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(M4 x 8mm {5/16 inches})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 pcs.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Template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sheet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478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Attachment for the conduit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Cable for easy kitting 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59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Bit (Hex wrench, screw size 6.35 mm {1/4 inches} T20)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9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Grommet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pcs.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618955"/>
                  </a:ext>
                </a:extLst>
              </a:tr>
              <a:tr h="204537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cap </a:t>
                      </a:r>
                      <a:endParaRPr kumimoji="1" lang="ja-JP" altLang="en-US" sz="10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2343980"/>
                  </a:ext>
                </a:extLst>
              </a:tr>
              <a:tr h="50211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Rain wash coating label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&lt;only WV-S25700-V2LN / WV-S25700-V2LN1 /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WV-S25600-V2LN / WV-S25500-V3LN / WV-S25500-V3LN1&gt;</a:t>
                      </a:r>
                      <a:endParaRPr kumimoji="1" lang="ja-JP" altLang="en-US" sz="1000" dirty="0" smtClean="0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kumimoji="1" lang="en-US" altLang="ja-JP" sz="10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pc.</a:t>
                      </a:r>
                      <a:endParaRPr kumimoji="1" lang="ja-JP" altLang="en-US" sz="1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8647415"/>
                  </a:ext>
                </a:extLst>
              </a:tr>
            </a:tbl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4682901" y="3811454"/>
            <a:ext cx="43107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00" dirty="0">
                <a:effectLst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[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Abolition Parts]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000" noProof="0" dirty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ja-JP" altLang="en-US" sz="1000" noProof="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</a:t>
            </a:r>
            <a:r>
              <a:rPr kumimoji="1" lang="en-US" altLang="ja-JP" sz="1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- CD-ROM</a:t>
            </a:r>
          </a:p>
          <a:p>
            <a:pPr defTabSz="914400">
              <a:defRPr/>
            </a:pPr>
            <a:r>
              <a:rPr lang="en-US" altLang="ja-JP" sz="1000" dirty="0" smtClean="0">
                <a:latin typeface="Calibri" panose="020F0502020204030204" pitchFamily="34" charset="0"/>
                <a:ea typeface="meiryo" panose="020B0604030504040204" pitchFamily="50" charset="-128"/>
                <a:cs typeface="Calibri" panose="020F0502020204030204" pitchFamily="34" charset="0"/>
              </a:rPr>
              <a:t>  - </a:t>
            </a: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 </a:t>
            </a:r>
            <a:r>
              <a:rPr lang="en-US" altLang="ja-JP" sz="1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bracket</a:t>
            </a:r>
          </a:p>
          <a:p>
            <a:pPr defTabSz="914400">
              <a:defRPr/>
            </a:pP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--&gt;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hich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was a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Standard Accessories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conventional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model, is now </a:t>
            </a:r>
            <a:endParaRPr lang="en-US" altLang="ja-JP" sz="1000" dirty="0" smtClean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  <a:p>
            <a:pPr defTabSz="914400">
              <a:defRPr/>
            </a:pP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         available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as an </a:t>
            </a:r>
            <a:r>
              <a:rPr lang="en-US" altLang="ja-JP" sz="1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Optional Accessories “WV-QJB501-W”</a:t>
            </a:r>
            <a:r>
              <a:rPr lang="en-US" altLang="ja-JP" sz="10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on the new model.</a:t>
            </a:r>
            <a:endParaRPr lang="ja-JP" altLang="en-US" sz="10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6825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14623"/>
            <a:ext cx="7356132" cy="111287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9.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Optional Accessories</a:t>
            </a:r>
          </a:p>
        </p:txBody>
      </p:sp>
    </p:spTree>
    <p:extLst>
      <p:ext uri="{BB962C8B-B14F-4D97-AF65-F5344CB8AC3E}">
        <p14:creationId xmlns:p14="http://schemas.microsoft.com/office/powerpoint/2010/main" val="177063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Indoor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69376"/>
              </p:ext>
            </p:extLst>
          </p:nvPr>
        </p:nvGraphicFramePr>
        <p:xfrm>
          <a:off x="6350" y="954587"/>
          <a:ext cx="4559300" cy="37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WV-Q124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WV-Q186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WV-QSR501F-W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white/ISO/Female screw)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WV-QSR501M-W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white/ISO/Male screw)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WV-QSR501F1-W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white/ANSI/Female screw) *1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WV-QSR501M1-W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white/ANSI/Male screw) *1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WV-QSR501-B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(Black)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WV-Q105A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3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WV-Q174B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(White)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847959"/>
                  </a:ext>
                </a:extLst>
              </a:tr>
            </a:tbl>
          </a:graphicData>
        </a:graphic>
      </p:graphicFrame>
      <p:sp>
        <p:nvSpPr>
          <p:cNvPr id="20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1" y="1895297"/>
            <a:ext cx="357557" cy="313458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21" y="1227108"/>
            <a:ext cx="348349" cy="30512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370" y="1572558"/>
            <a:ext cx="321473" cy="282896"/>
          </a:xfrm>
          <a:prstGeom prst="rect">
            <a:avLst/>
          </a:prstGeom>
        </p:spPr>
      </p:pic>
      <p:pic>
        <p:nvPicPr>
          <p:cNvPr id="52" name="Picture 186" descr="wv-q10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98" y="3900019"/>
            <a:ext cx="432803" cy="417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665" y="4334613"/>
            <a:ext cx="499946" cy="30074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07" y="2192028"/>
            <a:ext cx="480812" cy="37935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239" y="2563939"/>
            <a:ext cx="443733" cy="3328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77" y="2891685"/>
            <a:ext cx="436438" cy="3579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305" y="3236079"/>
            <a:ext cx="373039" cy="35175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65" y="3613239"/>
            <a:ext cx="365154" cy="31879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7990745" y="739030"/>
            <a:ext cx="10516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Sold only in 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USA.</a:t>
            </a:r>
            <a:endParaRPr kumimoji="1" lang="en-US" altLang="ja-JP" sz="8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071756"/>
              </p:ext>
            </p:extLst>
          </p:nvPr>
        </p:nvGraphicFramePr>
        <p:xfrm>
          <a:off x="4574514" y="957764"/>
          <a:ext cx="4559300" cy="37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r>
                        <a:rPr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WV-QEM100-B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(Black)</a:t>
                      </a:r>
                      <a:r>
                        <a:rPr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white/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ISO)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white/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ANSI)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Black/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ISO)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WV-QCL101-B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Black/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ANSI) *1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Black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3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WV-CR1S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847959"/>
                  </a:ext>
                </a:extLst>
              </a:tr>
            </a:tbl>
          </a:graphicData>
        </a:graphic>
      </p:graphicFrame>
      <p:pic>
        <p:nvPicPr>
          <p:cNvPr id="29" name="図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29" y="1255437"/>
            <a:ext cx="402547" cy="25920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21" y="1888352"/>
            <a:ext cx="370363" cy="318512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07" y="2241925"/>
            <a:ext cx="361085" cy="31053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62" y="3293499"/>
            <a:ext cx="380129" cy="25088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43" y="3637714"/>
            <a:ext cx="389314" cy="260840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239" y="4323226"/>
            <a:ext cx="481622" cy="323522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873" y="2570527"/>
            <a:ext cx="364380" cy="312552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512" y="2914391"/>
            <a:ext cx="364380" cy="312552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37" y="3983494"/>
            <a:ext cx="413837" cy="274223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641" y="1470795"/>
            <a:ext cx="616122" cy="4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99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598921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Bullet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191195"/>
              </p:ext>
            </p:extLst>
          </p:nvPr>
        </p:nvGraphicFramePr>
        <p:xfrm>
          <a:off x="6350" y="954587"/>
          <a:ext cx="4559300" cy="3352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(Black)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WV-QCA500A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Ethernet cable</a:t>
                      </a:r>
                      <a:endParaRPr lang="ja-JP" altLang="en-US" sz="9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WV-QCA501A 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I/O cable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</a:tbl>
          </a:graphicData>
        </a:graphic>
      </p:graphicFrame>
      <p:pic>
        <p:nvPicPr>
          <p:cNvPr id="16" name="図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48" y="1902781"/>
            <a:ext cx="259003" cy="294228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70" y="1199587"/>
            <a:ext cx="306371" cy="34199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1550742"/>
            <a:ext cx="278843" cy="316867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524" y="3270359"/>
            <a:ext cx="263693" cy="301939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687" y="2529845"/>
            <a:ext cx="338201" cy="386079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62" y="2915924"/>
            <a:ext cx="276737" cy="314474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62" y="3626941"/>
            <a:ext cx="465236" cy="28363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BF5ECFB-E728-4A36-AA50-B6E30E17F1C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894" y="3966551"/>
            <a:ext cx="451418" cy="318641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142" y="2241566"/>
            <a:ext cx="272701" cy="3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1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439472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828445" y="618380"/>
            <a:ext cx="420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lvl="0" defTabSz="914400">
              <a:defRPr/>
            </a:pP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</a:t>
            </a: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Sold only in USA.</a:t>
            </a:r>
            <a:endParaRPr kumimoji="1" lang="en-US" altLang="ja-JP" sz="8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36" name="表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259839"/>
              </p:ext>
            </p:extLst>
          </p:nvPr>
        </p:nvGraphicFramePr>
        <p:xfrm>
          <a:off x="6350" y="954587"/>
          <a:ext cx="4559300" cy="37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WV-Q121B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WV-Q178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WV-QCL501-W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WV-Q122A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WV-Q185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WV-QWL501-B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Wall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(Black)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WV-Q123A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silver/ISO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WV-QAT501-S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silver/ANSI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 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3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WV-Q179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847959"/>
                  </a:ext>
                </a:extLst>
              </a:tr>
            </a:tbl>
          </a:graphicData>
        </a:graphic>
      </p:graphicFrame>
      <p:graphicFrame>
        <p:nvGraphicFramePr>
          <p:cNvPr id="56" name="表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822305"/>
              </p:ext>
            </p:extLst>
          </p:nvPr>
        </p:nvGraphicFramePr>
        <p:xfrm>
          <a:off x="4574514" y="957764"/>
          <a:ext cx="4559300" cy="37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WV-QAT500-W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Pipe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WV-Q124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WV-Q186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WV-QSR501F-W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white/ISO/Female screw)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WV-QSR501M-W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white/ISO/Male screw)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WV-QSR501F1-W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white/ANSI/Female screw)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WV-QSR501M1-W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(i-PRO white/ANSI/Male screw)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*2</a:t>
                      </a: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19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WV-QSR501-B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Mount bracket (Black)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3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WV-QJB500-S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Adaptor box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847959"/>
                  </a:ext>
                </a:extLst>
              </a:tr>
            </a:tbl>
          </a:graphicData>
        </a:graphic>
      </p:graphicFrame>
      <p:pic>
        <p:nvPicPr>
          <p:cNvPr id="72" name="図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27" y="1898909"/>
            <a:ext cx="205785" cy="299687"/>
          </a:xfrm>
          <a:prstGeom prst="rect">
            <a:avLst/>
          </a:prstGeom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347" y="1226583"/>
            <a:ext cx="209422" cy="288858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40" y="1570943"/>
            <a:ext cx="224217" cy="286076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01" y="2246193"/>
            <a:ext cx="234534" cy="266768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235" y="2929349"/>
            <a:ext cx="257791" cy="292944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056" y="2581833"/>
            <a:ext cx="246956" cy="287158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12" y="3282651"/>
            <a:ext cx="256271" cy="286633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4474" y="3599743"/>
            <a:ext cx="239534" cy="355744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78612" y="3945670"/>
            <a:ext cx="239534" cy="355744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97" y="4316934"/>
            <a:ext cx="241738" cy="355004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492" y="1228574"/>
            <a:ext cx="184419" cy="292729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48" y="2229413"/>
            <a:ext cx="357557" cy="313458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348" y="1561224"/>
            <a:ext cx="348349" cy="305123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397" y="1906674"/>
            <a:ext cx="321473" cy="282896"/>
          </a:xfrm>
          <a:prstGeom prst="rect">
            <a:avLst/>
          </a:prstGeom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334" y="2526144"/>
            <a:ext cx="480812" cy="379356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266" y="2898055"/>
            <a:ext cx="443733" cy="332800"/>
          </a:xfrm>
          <a:prstGeom prst="rect">
            <a:avLst/>
          </a:prstGeom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04" y="3225801"/>
            <a:ext cx="436438" cy="357965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32" y="3587781"/>
            <a:ext cx="373039" cy="351756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92" y="3959079"/>
            <a:ext cx="365154" cy="318792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056" y="4316174"/>
            <a:ext cx="327145" cy="34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8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439472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4828445" y="612030"/>
            <a:ext cx="42041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*1</a:t>
            </a:r>
            <a:r>
              <a:rPr kumimoji="1" lang="en-US" altLang="ja-JP" sz="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 Refer to the Support Information page for the accessary combination required for installation.</a:t>
            </a:r>
          </a:p>
          <a:p>
            <a:pPr defTabSz="914400">
              <a:defRPr/>
            </a:pPr>
            <a:r>
              <a:rPr lang="en-US" altLang="ja-JP" sz="800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*2 it is “for indoor use only” when installing on the ceiling</a:t>
            </a:r>
            <a:r>
              <a:rPr lang="en-US" altLang="ja-JP" sz="80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</a:t>
            </a:r>
            <a:endParaRPr lang="en-US" altLang="ja-JP" sz="800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29" name="表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8603365"/>
              </p:ext>
            </p:extLst>
          </p:nvPr>
        </p:nvGraphicFramePr>
        <p:xfrm>
          <a:off x="6350" y="954587"/>
          <a:ext cx="4559300" cy="37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WV-QJB500-G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Adaptor box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*1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Adaptor box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WV-QPL500-B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Pole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(Black) *1</a:t>
                      </a:r>
                      <a:endParaRPr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WV-Q189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WV-Q183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29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WV-QCN500-W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Corner mount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white)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3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WV-Q193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kumimoji="1"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ight gray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847959"/>
                  </a:ext>
                </a:extLst>
              </a:tr>
            </a:tbl>
          </a:graphicData>
        </a:graphic>
      </p:graphicFrame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7824"/>
              </p:ext>
            </p:extLst>
          </p:nvPr>
        </p:nvGraphicFramePr>
        <p:xfrm>
          <a:off x="4574514" y="957764"/>
          <a:ext cx="4559300" cy="371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WV-QJB501-W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WV-QJB501-B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Base bracket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(Black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WV-Q7118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</a:t>
                      </a:r>
                      <a:r>
                        <a:rPr kumimoji="1" lang="ja-JP" altLang="en-US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 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WV-QSR500-W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Sun shade (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i-PRO white)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85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35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WV-Q169A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Fine silver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585379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36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WV-QEM500-W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Ceiling Mount Bracket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(i-PRO white</a:t>
                      </a:r>
                      <a:r>
                        <a:rPr kumimoji="1"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  <a:r>
                        <a:rPr kumimoji="1" lang="ja-JP" altLang="en-US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*2</a:t>
                      </a:r>
                      <a:endParaRPr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030088"/>
                  </a:ext>
                </a:extLst>
              </a:tr>
              <a:tr h="35858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37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WV-QWL500-G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Light gray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086857"/>
                  </a:ext>
                </a:extLst>
              </a:tr>
              <a:tr h="34065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38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WV-QWL500-W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(i-PRO white)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8947247"/>
                  </a:ext>
                </a:extLst>
              </a:tr>
              <a:tr h="36307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39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WV-QWL500-B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Wall Mount Bracket (</a:t>
                      </a:r>
                      <a:r>
                        <a:rPr lang="en-US" altLang="ja-JP" sz="9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Black</a:t>
                      </a:r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6261408"/>
                  </a:ext>
                </a:extLst>
              </a:tr>
              <a:tr h="36307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40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WV-CW7CN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(Clear type with </a:t>
                      </a:r>
                      <a:r>
                        <a:rPr lang="en-US" altLang="ja-JP" sz="9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coating)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03847959"/>
                  </a:ext>
                </a:extLst>
              </a:tr>
            </a:tbl>
          </a:graphicData>
        </a:graphic>
      </p:graphicFrame>
      <p:pic>
        <p:nvPicPr>
          <p:cNvPr id="72" name="図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17" y="1537218"/>
            <a:ext cx="334107" cy="355433"/>
          </a:xfrm>
          <a:prstGeom prst="rect">
            <a:avLst/>
          </a:prstGeom>
        </p:spPr>
      </p:pic>
      <p:pic>
        <p:nvPicPr>
          <p:cNvPr id="73" name="図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714" y="1206808"/>
            <a:ext cx="300072" cy="319226"/>
          </a:xfrm>
          <a:prstGeom prst="rect">
            <a:avLst/>
          </a:prstGeom>
        </p:spPr>
      </p:pic>
      <p:pic>
        <p:nvPicPr>
          <p:cNvPr id="74" name="図 7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98" y="2582717"/>
            <a:ext cx="259003" cy="294228"/>
          </a:xfrm>
          <a:prstGeom prst="rect">
            <a:avLst/>
          </a:prstGeom>
        </p:spPr>
      </p:pic>
      <p:pic>
        <p:nvPicPr>
          <p:cNvPr id="75" name="図 7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20" y="1879523"/>
            <a:ext cx="306371" cy="341996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92" y="2230678"/>
            <a:ext cx="278843" cy="316867"/>
          </a:xfrm>
          <a:prstGeom prst="rect">
            <a:avLst/>
          </a:prstGeom>
        </p:spPr>
      </p:pic>
      <p:pic>
        <p:nvPicPr>
          <p:cNvPr id="77" name="図 7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792" y="2921502"/>
            <a:ext cx="272701" cy="310951"/>
          </a:xfrm>
          <a:prstGeom prst="rect">
            <a:avLst/>
          </a:prstGeom>
        </p:spPr>
      </p:pic>
      <p:pic>
        <p:nvPicPr>
          <p:cNvPr id="78" name="図 7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174" y="3967888"/>
            <a:ext cx="263693" cy="301939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37" y="3227374"/>
            <a:ext cx="338201" cy="386079"/>
          </a:xfrm>
          <a:prstGeom prst="rect">
            <a:avLst/>
          </a:prstGeom>
        </p:spPr>
      </p:pic>
      <p:pic>
        <p:nvPicPr>
          <p:cNvPr id="80" name="図 7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312" y="3613453"/>
            <a:ext cx="276737" cy="314474"/>
          </a:xfrm>
          <a:prstGeom prst="rect">
            <a:avLst/>
          </a:prstGeom>
        </p:spPr>
      </p:pic>
      <p:pic>
        <p:nvPicPr>
          <p:cNvPr id="81" name="図 8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372" y="4333331"/>
            <a:ext cx="399296" cy="295479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18" y="1238391"/>
            <a:ext cx="399296" cy="279507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97" y="1892651"/>
            <a:ext cx="343275" cy="309141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76" y="2232978"/>
            <a:ext cx="358566" cy="335240"/>
          </a:xfrm>
          <a:prstGeom prst="rect">
            <a:avLst/>
          </a:prstGeom>
        </p:spPr>
      </p:pic>
      <p:pic>
        <p:nvPicPr>
          <p:cNvPr id="85" name="図 8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18" y="2599404"/>
            <a:ext cx="412664" cy="305371"/>
          </a:xfrm>
          <a:prstGeom prst="rect">
            <a:avLst/>
          </a:prstGeom>
        </p:spPr>
      </p:pic>
      <p:pic>
        <p:nvPicPr>
          <p:cNvPr id="86" name="図 8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17" y="2942708"/>
            <a:ext cx="405313" cy="291825"/>
          </a:xfrm>
          <a:prstGeom prst="rect">
            <a:avLst/>
          </a:prstGeom>
        </p:spPr>
      </p:pic>
      <p:pic>
        <p:nvPicPr>
          <p:cNvPr id="87" name="図 8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62" y="3293499"/>
            <a:ext cx="380129" cy="250885"/>
          </a:xfrm>
          <a:prstGeom prst="rect">
            <a:avLst/>
          </a:prstGeom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943" y="3637714"/>
            <a:ext cx="389314" cy="260840"/>
          </a:xfrm>
          <a:prstGeom prst="rect">
            <a:avLst/>
          </a:prstGeom>
        </p:spPr>
      </p:pic>
      <p:pic>
        <p:nvPicPr>
          <p:cNvPr id="89" name="図 8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37" y="3983494"/>
            <a:ext cx="413837" cy="274223"/>
          </a:xfrm>
          <a:prstGeom prst="rect">
            <a:avLst/>
          </a:prstGeom>
        </p:spPr>
      </p:pic>
      <p:pic>
        <p:nvPicPr>
          <p:cNvPr id="90" name="図 8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228" y="4346522"/>
            <a:ext cx="403137" cy="282196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96" y="1569784"/>
            <a:ext cx="340059" cy="26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1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9</a:t>
            </a: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. Optional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Accessories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67654" y="576704"/>
            <a:ext cx="4394725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Outdoor Dome</a:t>
            </a:r>
            <a:endParaRPr lang="en-US" altLang="ja-JP" sz="2000" b="1" dirty="0"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8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329490"/>
              </p:ext>
            </p:extLst>
          </p:nvPr>
        </p:nvGraphicFramePr>
        <p:xfrm>
          <a:off x="6350" y="954587"/>
          <a:ext cx="4559300" cy="1602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5503448"/>
                    </a:ext>
                  </a:extLst>
                </a:gridCol>
                <a:gridCol w="2603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310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Model No.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Image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Description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01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41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853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42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WV-CW7SN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ja-JP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Dome cover (Smoke type with </a:t>
                      </a:r>
                      <a:r>
                        <a:rPr lang="en-US" altLang="ja-JP" sz="900" b="0" i="0" u="none" strike="noStrike" kern="1200" baseline="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ClearSight</a:t>
                      </a:r>
                      <a:r>
                        <a:rPr lang="en-US" altLang="ja-JP" sz="900" b="0" i="0" u="none" strike="noStrike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coating)</a:t>
                      </a:r>
                      <a:endParaRPr kumimoji="1" lang="ja-JP" altLang="en-US" sz="9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93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43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WV-QCA500A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RJ45 Ethernet cable</a:t>
                      </a:r>
                      <a:endParaRPr lang="ja-JP" altLang="en-US" sz="9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6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44</a:t>
                      </a:r>
                      <a:endParaRPr kumimoji="1" lang="ja-JP" altLang="en-US" sz="9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WV-QCA501A 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9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I/O cable</a:t>
                      </a:r>
                      <a:endParaRPr lang="ja-JP" altLang="en-US" sz="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図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408" y="1237017"/>
            <a:ext cx="417918" cy="293848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71" y="1575619"/>
            <a:ext cx="403137" cy="283456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838" y="1903648"/>
            <a:ext cx="465236" cy="28363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BF5ECFB-E728-4A36-AA50-B6E30E17F1C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870" y="2231534"/>
            <a:ext cx="451418" cy="3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624083" y="2089416"/>
            <a:ext cx="6938407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System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Schedule</a:t>
            </a:r>
          </a:p>
        </p:txBody>
      </p:sp>
    </p:spTree>
    <p:extLst>
      <p:ext uri="{BB962C8B-B14F-4D97-AF65-F5344CB8AC3E}">
        <p14:creationId xmlns:p14="http://schemas.microsoft.com/office/powerpoint/2010/main" val="311888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2-1.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Camera L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ineup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137" y="576854"/>
            <a:ext cx="4011584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Indoor Dome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1" y="976964"/>
            <a:ext cx="758607" cy="737536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548152" y="683849"/>
            <a:ext cx="1376668" cy="210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491248" y="683849"/>
            <a:ext cx="1376668" cy="210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7434351" y="683849"/>
            <a:ext cx="1376668" cy="210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823986"/>
              </p:ext>
            </p:extLst>
          </p:nvPr>
        </p:nvGraphicFramePr>
        <p:xfrm>
          <a:off x="1142999" y="959868"/>
          <a:ext cx="7667369" cy="3177540"/>
        </p:xfrm>
        <a:graphic>
          <a:graphicData uri="http://schemas.openxmlformats.org/drawingml/2006/table">
            <a:tbl>
              <a:tblPr/>
              <a:tblGrid>
                <a:gridCol w="1287380">
                  <a:extLst>
                    <a:ext uri="{9D8B030D-6E8A-4147-A177-3AD203B41FA5}">
                      <a16:colId xmlns:a16="http://schemas.microsoft.com/office/drawing/2014/main" val="432536049"/>
                    </a:ext>
                  </a:extLst>
                </a:gridCol>
                <a:gridCol w="583532">
                  <a:extLst>
                    <a:ext uri="{9D8B030D-6E8A-4147-A177-3AD203B41FA5}">
                      <a16:colId xmlns:a16="http://schemas.microsoft.com/office/drawing/2014/main" val="4141687860"/>
                    </a:ext>
                  </a:extLst>
                </a:gridCol>
                <a:gridCol w="499310">
                  <a:extLst>
                    <a:ext uri="{9D8B030D-6E8A-4147-A177-3AD203B41FA5}">
                      <a16:colId xmlns:a16="http://schemas.microsoft.com/office/drawing/2014/main" val="149809350"/>
                    </a:ext>
                  </a:extLst>
                </a:gridCol>
                <a:gridCol w="721579">
                  <a:extLst>
                    <a:ext uri="{9D8B030D-6E8A-4147-A177-3AD203B41FA5}">
                      <a16:colId xmlns:a16="http://schemas.microsoft.com/office/drawing/2014/main" val="168516991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1256682761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1696187706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4013481299"/>
                    </a:ext>
                  </a:extLst>
                </a:gridCol>
                <a:gridCol w="876617">
                  <a:extLst>
                    <a:ext uri="{9D8B030D-6E8A-4147-A177-3AD203B41FA5}">
                      <a16:colId xmlns:a16="http://schemas.microsoft.com/office/drawing/2014/main" val="44929498"/>
                    </a:ext>
                  </a:extLst>
                </a:gridCol>
                <a:gridCol w="641065">
                  <a:extLst>
                    <a:ext uri="{9D8B030D-6E8A-4147-A177-3AD203B41FA5}">
                      <a16:colId xmlns:a16="http://schemas.microsoft.com/office/drawing/2014/main" val="3608998067"/>
                    </a:ext>
                  </a:extLst>
                </a:gridCol>
                <a:gridCol w="636373">
                  <a:extLst>
                    <a:ext uri="{9D8B030D-6E8A-4147-A177-3AD203B41FA5}">
                      <a16:colId xmlns:a16="http://schemas.microsoft.com/office/drawing/2014/main" val="357023456"/>
                    </a:ext>
                  </a:extLst>
                </a:gridCol>
              </a:tblGrid>
              <a:tr h="1584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Model </a:t>
                      </a:r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Differences between each model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Destination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11774"/>
                  </a:ext>
                </a:extLst>
              </a:tr>
              <a:tr h="2799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Basic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Clear Sight</a:t>
                      </a:r>
                    </a:p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coating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Smoke</a:t>
                      </a:r>
                    </a:p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dome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Black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Salt damage</a:t>
                      </a:r>
                    </a:p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USA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WW</a:t>
                      </a:r>
                      <a:b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global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66148"/>
                  </a:ext>
                </a:extLst>
              </a:tr>
              <a:tr h="1283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WV-S22700-V2L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408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WV-S22700-V2L1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6060779"/>
                  </a:ext>
                </a:extLst>
              </a:tr>
              <a:tr h="1839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WV-S22700-V2LG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496665"/>
                  </a:ext>
                </a:extLst>
              </a:tr>
              <a:tr h="1839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WV-S22600-V2L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211445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WV-S22600-V2LG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888984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WV-S22500-V3L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069582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WV-S22500-V3L1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320407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WV-S22500-V3LG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829646"/>
                  </a:ext>
                </a:extLst>
              </a:tr>
              <a:tr h="217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WV-S22500-F3L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Fixed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262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WV-S22500-F6L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Fixed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816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830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4"/>
          <p:cNvSpPr txBox="1">
            <a:spLocks/>
          </p:cNvSpPr>
          <p:nvPr/>
        </p:nvSpPr>
        <p:spPr>
          <a:xfrm>
            <a:off x="280330" y="70061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defTabSz="342892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10. System </a:t>
            </a:r>
            <a:r>
              <a:rPr lang="en-US" altLang="ja-JP" sz="2400" dirty="0">
                <a:solidFill>
                  <a:sysClr val="window" lastClr="FFFFFF"/>
                </a:solidFill>
                <a:latin typeface="Calibri" panose="020F0502020204030204" pitchFamily="34" charset="0"/>
                <a:ea typeface="Yu Gothic UI Semibold" panose="020B0700000000000000" pitchFamily="50" charset="-128"/>
                <a:cs typeface="Calibri" panose="020F0502020204030204" pitchFamily="34" charset="0"/>
              </a:rPr>
              <a:t>Support Schedule</a:t>
            </a:r>
            <a:endParaRPr lang="ja-JP" altLang="en-US" sz="2400" dirty="0">
              <a:solidFill>
                <a:sysClr val="window" lastClr="FFFFFF"/>
              </a:solidFill>
              <a:latin typeface="Calibri" panose="020F0502020204030204" pitchFamily="34" charset="0"/>
              <a:ea typeface="Yu Gothic UI Semibold" panose="020B0700000000000000" pitchFamily="50" charset="-128"/>
              <a:cs typeface="Calibri" panose="020F0502020204030204" pitchFamily="34" charset="0"/>
            </a:endParaRPr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137952" y="4938311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28575">
            <a:solidFill>
              <a:schemeClr val="accent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Indoor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895268"/>
              </p:ext>
            </p:extLst>
          </p:nvPr>
        </p:nvGraphicFramePr>
        <p:xfrm>
          <a:off x="137953" y="811849"/>
          <a:ext cx="8867685" cy="377662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370391">
                  <a:extLst>
                    <a:ext uri="{9D8B030D-6E8A-4147-A177-3AD203B41FA5}">
                      <a16:colId xmlns:a16="http://schemas.microsoft.com/office/drawing/2014/main" val="3497384078"/>
                    </a:ext>
                  </a:extLst>
                </a:gridCol>
                <a:gridCol w="2499098">
                  <a:extLst>
                    <a:ext uri="{9D8B030D-6E8A-4147-A177-3AD203B41FA5}">
                      <a16:colId xmlns:a16="http://schemas.microsoft.com/office/drawing/2014/main" val="4359136"/>
                    </a:ext>
                  </a:extLst>
                </a:gridCol>
                <a:gridCol w="2499098">
                  <a:extLst>
                    <a:ext uri="{9D8B030D-6E8A-4147-A177-3AD203B41FA5}">
                      <a16:colId xmlns:a16="http://schemas.microsoft.com/office/drawing/2014/main" val="1332462214"/>
                    </a:ext>
                  </a:extLst>
                </a:gridCol>
                <a:gridCol w="2499098">
                  <a:extLst>
                    <a:ext uri="{9D8B030D-6E8A-4147-A177-3AD203B41FA5}">
                      <a16:colId xmlns:a16="http://schemas.microsoft.com/office/drawing/2014/main" val="3310484573"/>
                    </a:ext>
                  </a:extLst>
                </a:gridCol>
              </a:tblGrid>
              <a:tr h="281011">
                <a:tc rowSpan="2">
                  <a:txBody>
                    <a:bodyPr/>
                    <a:lstStyle/>
                    <a:p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model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Black body, Smoke dome,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Heavy salt damage resistant model, etc.</a:t>
                      </a:r>
                      <a:endParaRPr kumimoji="1" lang="ja-JP" altLang="en-US" sz="11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5MP </a:t>
                      </a:r>
                      <a:r>
                        <a:rPr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fixed focus lens</a:t>
                      </a:r>
                      <a:r>
                        <a:rPr lang="en-US" altLang="ja-JP" sz="11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model</a:t>
                      </a:r>
                      <a:r>
                        <a:rPr lang="en-US" altLang="ja-JP" sz="11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endParaRPr kumimoji="1" lang="ja-JP" altLang="en-US" sz="1100" b="1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675171"/>
                  </a:ext>
                </a:extLst>
              </a:tr>
              <a:tr h="301473">
                <a:tc vMerge="1">
                  <a:txBody>
                    <a:bodyPr/>
                    <a:lstStyle/>
                    <a:p>
                      <a:endParaRPr kumimoji="1" lang="ja-JP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ja-JP" sz="11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WV-S22700-V2L</a:t>
                      </a:r>
                    </a:p>
                    <a:p>
                      <a:pPr algn="ctr" rtl="0" fontAlgn="ctr"/>
                      <a:r>
                        <a:rPr lang="en-US" altLang="ja-JP" sz="11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etc.</a:t>
                      </a:r>
                      <a:endParaRPr lang="en-US" altLang="ja-JP" sz="110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WV-S22700-V2L1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WV-S15500-F3L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etc.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1292"/>
                  </a:ext>
                </a:extLst>
              </a:tr>
              <a:tr h="234616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release 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Jun. 2022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Jul.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489691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NVR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V5.00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V5.00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V5.10 / E. Jun. 2022 (T.B.D.)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538192"/>
                  </a:ext>
                </a:extLst>
              </a:tr>
              <a:tr h="270310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ASM300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V5.00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V5.00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V5.10 / E. Jun. 2022 (T.B.D.)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0529823"/>
                  </a:ext>
                </a:extLst>
              </a:tr>
              <a:tr h="287956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None/>
                      </a:pPr>
                      <a:r>
                        <a:rPr lang="en-US" altLang="ja-JP" sz="1100" dirty="0" smtClean="0">
                          <a:effectLst/>
                          <a:latin typeface="Calibri" pitchFamily="34" charset="0"/>
                        </a:rPr>
                        <a:t>i-PRO</a:t>
                      </a:r>
                      <a:r>
                        <a:rPr lang="en-US" altLang="ja-JP" sz="1100" baseline="0" dirty="0" smtClean="0">
                          <a:effectLst/>
                          <a:latin typeface="Calibri" pitchFamily="34" charset="0"/>
                        </a:rPr>
                        <a:t> Active Guard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aseline="0" dirty="0" smtClean="0">
                          <a:effectLst/>
                          <a:latin typeface="Calibri" pitchFamily="34" charset="0"/>
                        </a:rPr>
                        <a:t>(</a:t>
                      </a:r>
                      <a:r>
                        <a:rPr lang="en-US" altLang="ja-JP" sz="1100" dirty="0" smtClean="0">
                          <a:latin typeface="Calibri" pitchFamily="34" charset="0"/>
                        </a:rPr>
                        <a:t>Multi-AI server</a:t>
                      </a:r>
                      <a:r>
                        <a:rPr lang="en-US" altLang="ja-JP" sz="1100" baseline="0" dirty="0" smtClean="0">
                          <a:effectLst/>
                          <a:latin typeface="Calibri" pitchFamily="34" charset="0"/>
                        </a:rPr>
                        <a:t>)</a:t>
                      </a:r>
                      <a:endParaRPr lang="en-US" altLang="ja-JP" sz="1100" dirty="0" smtClean="0">
                        <a:effectLst/>
                        <a:latin typeface="Calibri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V1.3.1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V1.3.1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V1.4.0 / Jun. 2022 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6818510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iMA</a:t>
                      </a:r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(PSV)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V10.0 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dirty="0">
                          <a:latin typeface="Calibri"/>
                          <a:cs typeface="Calibri"/>
                        </a:rPr>
                        <a:t>V11.0</a:t>
                      </a:r>
                      <a:r>
                        <a:rPr kumimoji="1" lang="en-US" altLang="ja-JP" sz="1100" dirty="0">
                          <a:latin typeface="Calibri"/>
                          <a:cs typeface="Calibri"/>
                        </a:rPr>
                        <a:t> / </a:t>
                      </a:r>
                      <a:r>
                        <a:rPr lang="en-US" altLang="ja-JP" sz="110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kumimoji="1" lang="en-US" altLang="ja-JP" sz="1100" dirty="0">
                          <a:latin typeface="Calibri"/>
                          <a:cs typeface="Calibri"/>
                        </a:rPr>
                        <a:t>. </a:t>
                      </a:r>
                      <a:r>
                        <a:rPr lang="en-US" altLang="ja-JP" sz="1100" dirty="0">
                          <a:latin typeface="Calibri"/>
                          <a:cs typeface="Calibri"/>
                        </a:rPr>
                        <a:t>May</a:t>
                      </a:r>
                      <a:r>
                        <a:rPr kumimoji="1" lang="en-US" altLang="ja-JP" sz="1100" dirty="0">
                          <a:latin typeface="Calibri"/>
                          <a:cs typeface="Calibri"/>
                        </a:rPr>
                        <a:t>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latin typeface="Calibri"/>
                        </a:rPr>
                        <a:t>V11.0 </a:t>
                      </a:r>
                      <a:r>
                        <a:rPr kumimoji="1" lang="en-US" sz="1100" b="0" i="0" u="none" strike="noStrike" noProof="0" dirty="0">
                          <a:latin typeface="Calibri"/>
                        </a:rPr>
                        <a:t>/</a:t>
                      </a:r>
                      <a:r>
                        <a:rPr lang="en-US" sz="1100" b="0" i="0" u="none" strike="noStrike" noProof="0" dirty="0">
                          <a:latin typeface="Calibri"/>
                        </a:rPr>
                        <a:t> E</a:t>
                      </a:r>
                      <a:r>
                        <a:rPr kumimoji="1" lang="en-US" sz="1100" b="0" i="0" u="none" strike="noStrike" noProof="0" dirty="0">
                          <a:latin typeface="Calibri"/>
                        </a:rPr>
                        <a:t>.</a:t>
                      </a:r>
                      <a:r>
                        <a:rPr lang="en-US" sz="1100" b="0" i="0" u="none" strike="noStrike" noProof="0" dirty="0">
                          <a:latin typeface="Calibri"/>
                        </a:rPr>
                        <a:t> May</a:t>
                      </a:r>
                      <a:r>
                        <a:rPr kumimoji="1" lang="en-US" sz="1100" b="0" i="0" u="none" strike="noStrike" noProof="0" dirty="0">
                          <a:latin typeface="Calibri"/>
                        </a:rPr>
                        <a:t>. 2022</a:t>
                      </a:r>
                      <a:endParaRPr kumimoji="1" lang="ja-JP" b="0" i="0" u="none" strike="noStrike" noProof="0" dirty="0">
                        <a:latin typeface="Calibri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056144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iCT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V3.00 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V3.10 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B. Jul.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V3.10 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B. Jul.</a:t>
                      </a:r>
                      <a:r>
                        <a:rPr kumimoji="1" lang="en-US" altLang="ja-JP" sz="11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29710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SDT</a:t>
                      </a:r>
                      <a:endParaRPr kumimoji="1" lang="ja-JP" altLang="en-US" sz="11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V3.00 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V3.00 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B. Apr.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V3.20 </a:t>
                      </a:r>
                      <a:r>
                        <a:rPr kumimoji="1" lang="en-US" altLang="ja-JP" sz="11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E. Jun. 2022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589169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V7.9.2 / B. Apr. 2022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V7.9.2 / B. Apr. 2022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V7.9.2 / B. Apr. 2022 (T.B.D.)</a:t>
                      </a:r>
                      <a:endParaRPr kumimoji="1" lang="ja-JP" altLang="en-US" sz="1100" dirty="0" smtClean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8207339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Genetec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SC 5.10.4.0 / Apr. 2022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(T.B.D.)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SC 5.10.4.0 / Apr. 2022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(T.B.D.)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SC 5.10.4.0 / Apr. 2022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(T.B.D.)</a:t>
                      </a:r>
                      <a:endParaRPr kumimoji="1" lang="ja-JP" altLang="en-US" sz="1100" dirty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9954803"/>
                  </a:ext>
                </a:extLst>
              </a:tr>
              <a:tr h="281011">
                <a:tc>
                  <a:txBody>
                    <a:bodyPr/>
                    <a:lstStyle/>
                    <a:p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Milestone</a:t>
                      </a:r>
                      <a:endParaRPr kumimoji="1" lang="ja-JP" alt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DP 12.1</a:t>
                      </a:r>
                      <a:r>
                        <a:rPr lang="en-US" altLang="ja-JP" sz="1100" b="0" i="0" baseline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/ Apr. 2022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(T.B.D.)</a:t>
                      </a:r>
                      <a:endParaRPr kumimoji="1" lang="ja-JP" altLang="en-US" sz="11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DP 12.1</a:t>
                      </a:r>
                      <a:r>
                        <a:rPr lang="en-US" altLang="ja-JP" sz="1100" b="0" i="0" baseline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/ Apr. 2022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(T.B.D.)</a:t>
                      </a:r>
                      <a:endParaRPr kumimoji="1" lang="ja-JP" altLang="en-US" sz="11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DP 12.1</a:t>
                      </a:r>
                      <a:r>
                        <a:rPr lang="en-US" altLang="ja-JP" sz="1100" b="0" i="0" baseline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 </a:t>
                      </a:r>
                      <a:r>
                        <a:rPr lang="en-US" altLang="ja-JP" sz="1100" b="0" i="0" dirty="0" smtClean="0">
                          <a:solidFill>
                            <a:srgbClr val="172B4D"/>
                          </a:solidFill>
                          <a:effectLst/>
                          <a:latin typeface="-apple-system"/>
                        </a:rPr>
                        <a:t>/ Apr. 2022 </a:t>
                      </a:r>
                      <a:r>
                        <a:rPr kumimoji="1" lang="en-US" altLang="ja-JP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(T.B.D.)</a:t>
                      </a:r>
                      <a:endParaRPr kumimoji="1" lang="ja-JP" altLang="en-US" sz="1100" dirty="0" smtClean="0">
                        <a:solidFill>
                          <a:srgbClr val="FF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920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2014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(4K model)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5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12288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1424" y="743392"/>
            <a:ext cx="3692929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S25700-V2L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08527" y="2964755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8192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357362" y="2729081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XND-9082RV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08527" y="1969132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53403" y="1738639"/>
            <a:ext cx="3690951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P3248-LVE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1508649"/>
              </p:ext>
            </p:extLst>
          </p:nvPr>
        </p:nvGraphicFramePr>
        <p:xfrm>
          <a:off x="0" y="612359"/>
          <a:ext cx="5357362" cy="3904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99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3" name="タイトル 4"/>
          <p:cNvSpPr txBox="1">
            <a:spLocks/>
          </p:cNvSpPr>
          <p:nvPr/>
        </p:nvSpPr>
        <p:spPr>
          <a:xfrm>
            <a:off x="5463975" y="71008"/>
            <a:ext cx="362559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1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6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S25700-V2L</a:t>
            </a: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P3248-LVE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XND-9082RV</a:t>
            </a: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255855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1" y="459582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5434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2" y="1026153"/>
            <a:ext cx="2912485" cy="164026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381" y="1026153"/>
            <a:ext cx="2915507" cy="1640261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12" y="1026153"/>
            <a:ext cx="2916019" cy="1640261"/>
          </a:xfrm>
          <a:prstGeom prst="rect">
            <a:avLst/>
          </a:prstGeom>
        </p:spPr>
      </p:pic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3278659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8" y="4593769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7045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754697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5036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66" y="1607882"/>
            <a:ext cx="836271" cy="18771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61" y="1607883"/>
            <a:ext cx="781761" cy="187716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84" y="1607882"/>
            <a:ext cx="818959" cy="187716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3" name="正方形/長方形 52"/>
          <p:cNvSpPr/>
          <p:nvPr/>
        </p:nvSpPr>
        <p:spPr>
          <a:xfrm>
            <a:off x="1221844" y="1763633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4231749" y="1843843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7355956" y="1857878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085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937947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1458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375177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2080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9154704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S25700-V2L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P3248-LVE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XND-9082RV</a:t>
            </a:r>
          </a:p>
        </p:txBody>
      </p:sp>
      <p:sp>
        <p:nvSpPr>
          <p:cNvPr id="2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30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150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250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" y="1026967"/>
            <a:ext cx="2911855" cy="163944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83" y="1027982"/>
            <a:ext cx="2932349" cy="164540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71" y="1027982"/>
            <a:ext cx="2917918" cy="163843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36" y="1544994"/>
            <a:ext cx="656634" cy="19425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2" y="2516266"/>
            <a:ext cx="1707028" cy="678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5" name="正方形/長方形 34"/>
          <p:cNvSpPr/>
          <p:nvPr/>
        </p:nvSpPr>
        <p:spPr>
          <a:xfrm>
            <a:off x="1336145" y="1649332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正方形/長方形 35"/>
          <p:cNvSpPr/>
          <p:nvPr/>
        </p:nvSpPr>
        <p:spPr>
          <a:xfrm>
            <a:off x="1057037" y="2053729"/>
            <a:ext cx="368705" cy="22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804" y="1549400"/>
            <a:ext cx="661552" cy="192952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95" y="2517932"/>
            <a:ext cx="1646063" cy="62489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4334017" y="1765636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4042878" y="2170033"/>
            <a:ext cx="368705" cy="22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758" y="1552578"/>
            <a:ext cx="683736" cy="192635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20" y="2508490"/>
            <a:ext cx="1493649" cy="61727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7446192" y="1767640"/>
            <a:ext cx="260967" cy="507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7173097" y="2117896"/>
            <a:ext cx="368705" cy="22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384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94761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5251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0759010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7726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/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4286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S25700-V2L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P3248-LVE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XND-9082RV</a:t>
            </a: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3326733" y="71008"/>
            <a:ext cx="576283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6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0000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6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" y="1026153"/>
            <a:ext cx="2909074" cy="16422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03" y="1027982"/>
            <a:ext cx="2911603" cy="164259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665" y="1032298"/>
            <a:ext cx="2912726" cy="163583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50" y="991496"/>
            <a:ext cx="987291" cy="11710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200025" y="1659844"/>
            <a:ext cx="245445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1428681" y="1626506"/>
            <a:ext cx="350805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6" y="2222096"/>
            <a:ext cx="812045" cy="131810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r="5511"/>
          <a:stretch/>
        </p:blipFill>
        <p:spPr>
          <a:xfrm>
            <a:off x="5125454" y="2217526"/>
            <a:ext cx="830179" cy="131810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88" y="991497"/>
            <a:ext cx="872093" cy="11710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3" name="正方形/長方形 52"/>
          <p:cNvSpPr/>
          <p:nvPr/>
        </p:nvSpPr>
        <p:spPr>
          <a:xfrm>
            <a:off x="4217143" y="1693180"/>
            <a:ext cx="350805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3159935" y="1783668"/>
            <a:ext cx="245445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722" y="2214962"/>
            <a:ext cx="851646" cy="132066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51" y="989592"/>
            <a:ext cx="869810" cy="11730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5" name="正方形/長方形 54"/>
          <p:cNvSpPr/>
          <p:nvPr/>
        </p:nvSpPr>
        <p:spPr>
          <a:xfrm>
            <a:off x="7484239" y="1867012"/>
            <a:ext cx="350805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6434171" y="1828909"/>
            <a:ext cx="245445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14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106111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947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068702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1157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016974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236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S25700-V2L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P3248-LVE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XND-9082RV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33" name="タイトル 4"/>
          <p:cNvSpPr txBox="1">
            <a:spLocks/>
          </p:cNvSpPr>
          <p:nvPr/>
        </p:nvSpPr>
        <p:spPr>
          <a:xfrm>
            <a:off x="280330" y="70060"/>
            <a:ext cx="5137162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1.0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" y="1027982"/>
            <a:ext cx="2916921" cy="164259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406" y="1032298"/>
            <a:ext cx="2920411" cy="163827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284" y="1034992"/>
            <a:ext cx="2910885" cy="163558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09" y="1607882"/>
            <a:ext cx="875264" cy="1888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1" y="2476867"/>
            <a:ext cx="1577477" cy="76968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971477" y="1769382"/>
            <a:ext cx="235818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1502500" y="2078834"/>
            <a:ext cx="326996" cy="18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329" y="1607883"/>
            <a:ext cx="813854" cy="1888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55" y="2503539"/>
            <a:ext cx="1661304" cy="71634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5" name="正方形/長方形 44"/>
          <p:cNvSpPr/>
          <p:nvPr/>
        </p:nvSpPr>
        <p:spPr>
          <a:xfrm>
            <a:off x="3938534" y="1857487"/>
            <a:ext cx="235818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476700" y="2152651"/>
            <a:ext cx="326996" cy="18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53" y="1607884"/>
            <a:ext cx="817045" cy="188849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7"/>
          <a:stretch/>
        </p:blipFill>
        <p:spPr>
          <a:xfrm>
            <a:off x="6231563" y="2514910"/>
            <a:ext cx="1486029" cy="70497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6" name="正方形/長方形 55"/>
          <p:cNvSpPr/>
          <p:nvPr/>
        </p:nvSpPr>
        <p:spPr>
          <a:xfrm>
            <a:off x="7012744" y="1909874"/>
            <a:ext cx="235818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7515192" y="2233611"/>
            <a:ext cx="326996" cy="18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947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491" y="1033040"/>
            <a:ext cx="2909676" cy="163753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447" y="1033040"/>
            <a:ext cx="2909780" cy="163753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6" y="1037489"/>
            <a:ext cx="2892902" cy="1633090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1671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/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2525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976839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1914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S25700-V2L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P3248-LVE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XND-9082RV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29" y="70060"/>
            <a:ext cx="327500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70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386570" y="1649064"/>
            <a:ext cx="235818" cy="264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1129518" y="2036722"/>
            <a:ext cx="380445" cy="166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384445" y="1729273"/>
            <a:ext cx="235818" cy="253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7355657" y="1886163"/>
            <a:ext cx="235818" cy="275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4130854" y="2146052"/>
            <a:ext cx="380445" cy="166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7092109" y="2253029"/>
            <a:ext cx="380445" cy="166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3049" y="1130313"/>
            <a:ext cx="890337" cy="97718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9273" y="2336500"/>
            <a:ext cx="878305" cy="954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8" name="テキスト ボックス 7"/>
          <p:cNvSpPr txBox="1"/>
          <p:nvPr/>
        </p:nvSpPr>
        <p:spPr>
          <a:xfrm>
            <a:off x="2200809" y="2002083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move</a:t>
            </a:r>
            <a:endParaRPr kumimoji="1" lang="ja-JP" altLang="en-US" sz="12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200809" y="3209312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stop</a:t>
            </a:r>
            <a:endParaRPr kumimoji="1" lang="ja-JP" altLang="en-US" sz="12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16" y="2542219"/>
            <a:ext cx="1516511" cy="68585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209" y="1127039"/>
            <a:ext cx="818148" cy="97521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2209" y="2299757"/>
            <a:ext cx="818148" cy="9782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3" name="テキスト ボックス 42"/>
          <p:cNvSpPr txBox="1"/>
          <p:nvPr/>
        </p:nvSpPr>
        <p:spPr>
          <a:xfrm>
            <a:off x="5235088" y="1963752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move</a:t>
            </a:r>
            <a:endParaRPr kumimoji="1" lang="ja-JP" altLang="en-US" sz="1200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235088" y="3170981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stop</a:t>
            </a:r>
            <a:endParaRPr kumimoji="1" lang="ja-JP" altLang="en-US" sz="12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0" y="2476468"/>
            <a:ext cx="1653683" cy="7773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6286" y="1116711"/>
            <a:ext cx="885825" cy="98423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30259" y="2298380"/>
            <a:ext cx="901852" cy="10164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8" name="テキスト ボックス 47"/>
          <p:cNvSpPr txBox="1"/>
          <p:nvPr/>
        </p:nvSpPr>
        <p:spPr>
          <a:xfrm>
            <a:off x="8216029" y="1964827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move</a:t>
            </a:r>
            <a:endParaRPr kumimoji="1" lang="ja-JP" altLang="en-US" sz="1200" dirty="0"/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8216029" y="3172056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stop</a:t>
            </a:r>
            <a:endParaRPr kumimoji="1" lang="ja-JP" altLang="en-US" sz="1200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6"/>
          <a:stretch/>
        </p:blipFill>
        <p:spPr>
          <a:xfrm>
            <a:off x="6232238" y="2473884"/>
            <a:ext cx="1607959" cy="80431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9037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338299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808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365558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1157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346076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2366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S25700-V2L</a:t>
            </a:r>
          </a:p>
        </p:txBody>
      </p:sp>
      <p:sp>
        <p:nvSpPr>
          <p:cNvPr id="26" name="正方形/長方形 2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P3248-LVE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XND-9082RV</a:t>
            </a: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3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" y="1037356"/>
            <a:ext cx="2898158" cy="162763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13" y="1037357"/>
            <a:ext cx="2895361" cy="162783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86" y="1037357"/>
            <a:ext cx="2894687" cy="162783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6" y="1264530"/>
            <a:ext cx="842968" cy="19979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99" y="1773193"/>
            <a:ext cx="988222" cy="17012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1320394" y="1679144"/>
            <a:ext cx="235818" cy="564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4259972" y="1761593"/>
            <a:ext cx="235818" cy="620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20" y="1256017"/>
            <a:ext cx="822726" cy="200248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63" y="1780139"/>
            <a:ext cx="878524" cy="16942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882" y="1264530"/>
            <a:ext cx="741783" cy="19979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06" y="1780139"/>
            <a:ext cx="1015234" cy="169429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45" name="正方形/長方形 44"/>
          <p:cNvSpPr/>
          <p:nvPr/>
        </p:nvSpPr>
        <p:spPr>
          <a:xfrm>
            <a:off x="7366129" y="1871881"/>
            <a:ext cx="235818" cy="620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4"/>
          <p:cNvSpPr txBox="1">
            <a:spLocks/>
          </p:cNvSpPr>
          <p:nvPr/>
        </p:nvSpPr>
        <p:spPr>
          <a:xfrm>
            <a:off x="5582653" y="71008"/>
            <a:ext cx="3506915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 lux less than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62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(6MP model)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86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2-1. </a:t>
            </a:r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Camera L</a:t>
            </a:r>
            <a:r>
              <a:rPr lang="en-US" altLang="ja-JP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ineup</a:t>
            </a:r>
            <a:endParaRPr lang="en-US" altLang="ja-JP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73137" y="576854"/>
            <a:ext cx="3391957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ja-JP" sz="2000" b="1" dirty="0" smtClean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Outdoor Bullet </a:t>
            </a:r>
            <a:endParaRPr lang="en-US" altLang="ja-JP" sz="2000" b="1" dirty="0"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52" y="1040647"/>
            <a:ext cx="888295" cy="581474"/>
          </a:xfrm>
          <a:prstGeom prst="rect">
            <a:avLst/>
          </a:prstGeom>
        </p:spPr>
      </p:pic>
      <p:sp>
        <p:nvSpPr>
          <p:cNvPr id="15" name="AutoShape 13"/>
          <p:cNvSpPr>
            <a:spLocks noChangeArrowheads="1"/>
          </p:cNvSpPr>
          <p:nvPr/>
        </p:nvSpPr>
        <p:spPr bwMode="auto">
          <a:xfrm>
            <a:off x="1692971" y="4942539"/>
            <a:ext cx="1440000" cy="14400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 w="28575">
            <a:solidFill>
              <a:schemeClr val="accent6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HGPｺﾞｼｯｸE" pitchFamily="50" charset="-128"/>
                <a:cs typeface="+mn-cs"/>
              </a:rPr>
              <a:t>Outdoor</a:t>
            </a:r>
            <a:endParaRPr kumimoji="0" lang="en-US" altLang="ja-JP" sz="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HGPｺﾞｼｯｸE" pitchFamily="50" charset="-128"/>
              <a:cs typeface="+mn-cs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548152" y="683849"/>
            <a:ext cx="1376668" cy="210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5491248" y="683849"/>
            <a:ext cx="1376668" cy="210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7434351" y="683849"/>
            <a:ext cx="1376668" cy="2105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Release in </a:t>
            </a:r>
            <a:r>
              <a:rPr lang="en-US" altLang="ja-JP" sz="1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Jul. 2022</a:t>
            </a:r>
            <a:endParaRPr lang="en-US" altLang="ja-JP" sz="1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336452"/>
              </p:ext>
            </p:extLst>
          </p:nvPr>
        </p:nvGraphicFramePr>
        <p:xfrm>
          <a:off x="1142999" y="959868"/>
          <a:ext cx="7667369" cy="3429000"/>
        </p:xfrm>
        <a:graphic>
          <a:graphicData uri="http://schemas.openxmlformats.org/drawingml/2006/table">
            <a:tbl>
              <a:tblPr/>
              <a:tblGrid>
                <a:gridCol w="1287380">
                  <a:extLst>
                    <a:ext uri="{9D8B030D-6E8A-4147-A177-3AD203B41FA5}">
                      <a16:colId xmlns:a16="http://schemas.microsoft.com/office/drawing/2014/main" val="432536049"/>
                    </a:ext>
                  </a:extLst>
                </a:gridCol>
                <a:gridCol w="583532">
                  <a:extLst>
                    <a:ext uri="{9D8B030D-6E8A-4147-A177-3AD203B41FA5}">
                      <a16:colId xmlns:a16="http://schemas.microsoft.com/office/drawing/2014/main" val="4141687860"/>
                    </a:ext>
                  </a:extLst>
                </a:gridCol>
                <a:gridCol w="499310">
                  <a:extLst>
                    <a:ext uri="{9D8B030D-6E8A-4147-A177-3AD203B41FA5}">
                      <a16:colId xmlns:a16="http://schemas.microsoft.com/office/drawing/2014/main" val="149809350"/>
                    </a:ext>
                  </a:extLst>
                </a:gridCol>
                <a:gridCol w="721579">
                  <a:extLst>
                    <a:ext uri="{9D8B030D-6E8A-4147-A177-3AD203B41FA5}">
                      <a16:colId xmlns:a16="http://schemas.microsoft.com/office/drawing/2014/main" val="168516991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1256682761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1696187706"/>
                    </a:ext>
                  </a:extLst>
                </a:gridCol>
                <a:gridCol w="807171">
                  <a:extLst>
                    <a:ext uri="{9D8B030D-6E8A-4147-A177-3AD203B41FA5}">
                      <a16:colId xmlns:a16="http://schemas.microsoft.com/office/drawing/2014/main" val="4013481299"/>
                    </a:ext>
                  </a:extLst>
                </a:gridCol>
                <a:gridCol w="876617">
                  <a:extLst>
                    <a:ext uri="{9D8B030D-6E8A-4147-A177-3AD203B41FA5}">
                      <a16:colId xmlns:a16="http://schemas.microsoft.com/office/drawing/2014/main" val="44929498"/>
                    </a:ext>
                  </a:extLst>
                </a:gridCol>
                <a:gridCol w="641065">
                  <a:extLst>
                    <a:ext uri="{9D8B030D-6E8A-4147-A177-3AD203B41FA5}">
                      <a16:colId xmlns:a16="http://schemas.microsoft.com/office/drawing/2014/main" val="3608998067"/>
                    </a:ext>
                  </a:extLst>
                </a:gridCol>
                <a:gridCol w="636373">
                  <a:extLst>
                    <a:ext uri="{9D8B030D-6E8A-4147-A177-3AD203B41FA5}">
                      <a16:colId xmlns:a16="http://schemas.microsoft.com/office/drawing/2014/main" val="357023456"/>
                    </a:ext>
                  </a:extLst>
                </a:gridCol>
              </a:tblGrid>
              <a:tr h="15842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Model </a:t>
                      </a:r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No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Lens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Differences between each model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Destination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311774"/>
                  </a:ext>
                </a:extLst>
              </a:tr>
              <a:tr h="27993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Basic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Clear Sight</a:t>
                      </a:r>
                    </a:p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coating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Smoke</a:t>
                      </a:r>
                    </a:p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dome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Black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Salt damage</a:t>
                      </a:r>
                    </a:p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resistance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USA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WW</a:t>
                      </a:r>
                      <a:b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</a:br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global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266148"/>
                  </a:ext>
                </a:extLst>
              </a:tr>
              <a:tr h="12834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WV-S15700-V2L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 smtClean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3408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WV-S15700-V2LN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060779"/>
                  </a:ext>
                </a:extLst>
              </a:tr>
              <a:tr h="1839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WV-S15700-V2LK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4K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7496665"/>
                  </a:ext>
                </a:extLst>
              </a:tr>
              <a:tr h="183967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WV-S15600-V2L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211445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WV-S15600-V2LN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6MP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7888984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WV-S15500-V3L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ＭＳ Ｐゴシック" panose="020B0600070205080204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069582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WV-S15500-V3LN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20407"/>
                  </a:ext>
                </a:extLst>
              </a:tr>
              <a:tr h="15768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WV-S15500-V3LN1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9829646"/>
                  </a:ext>
                </a:extLst>
              </a:tr>
              <a:tr h="21762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WV-S15500-V3LK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err="1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Vari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050" b="0" i="0" u="none" strike="noStrike" dirty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　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ＭＳ Ｐゴシック" panose="020B0600070205080204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2623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WV-S15500-F3L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Fixed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3816568"/>
                  </a:ext>
                </a:extLst>
              </a:tr>
              <a:tr h="150395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1050" b="0" i="0" u="none" strike="noStrike" dirty="0" smtClean="0"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WV-S15500-F6L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5MP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b="0" i="0" u="none" strike="noStrike" dirty="0" smtClean="0">
                          <a:effectLst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Fixed</a:t>
                      </a:r>
                      <a:endParaRPr 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ja-JP" altLang="en-US" sz="1050" b="0" i="0" u="none" strike="noStrike" dirty="0">
                        <a:effectLst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游ゴシック" panose="020B0400000000000000" pitchFamily="50" charset="-128"/>
                          <a:cs typeface="Calibri" panose="020F0502020204030204" pitchFamily="34" charset="0"/>
                        </a:rPr>
                        <a:t>Yes</a:t>
                      </a:r>
                      <a:endParaRPr kumimoji="1" lang="ja-JP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游ゴシック" panose="020B0400000000000000" pitchFamily="50" charset="-128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561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63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12288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1424" y="743392"/>
            <a:ext cx="3692929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S25600-V2L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08527" y="2964755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6144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357362" y="2729081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XNO-8082R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08527" y="1969132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53403" y="1738639"/>
            <a:ext cx="3690951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Q3527-LVE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3" name="グラフ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7089741"/>
              </p:ext>
            </p:extLst>
          </p:nvPr>
        </p:nvGraphicFramePr>
        <p:xfrm>
          <a:off x="1" y="592054"/>
          <a:ext cx="5357361" cy="3924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3782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300" y="1029672"/>
            <a:ext cx="2910508" cy="1637922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433" y="1031668"/>
            <a:ext cx="2898255" cy="163474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8" y="1026742"/>
            <a:ext cx="2911113" cy="1639672"/>
          </a:xfrm>
          <a:prstGeom prst="rect">
            <a:avLst/>
          </a:prstGeom>
        </p:spPr>
      </p:pic>
      <p:sp>
        <p:nvSpPr>
          <p:cNvPr id="1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3" name="タイトル 4"/>
          <p:cNvSpPr txBox="1">
            <a:spLocks/>
          </p:cNvSpPr>
          <p:nvPr/>
        </p:nvSpPr>
        <p:spPr>
          <a:xfrm>
            <a:off x="5463975" y="71008"/>
            <a:ext cx="362559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1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6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S25600-V2L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Q3527-LVE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XNO-8082R</a:t>
            </a: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1" y="4595825"/>
            <a:ext cx="17652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5434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818298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7270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/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3916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1221844" y="1763633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4279877" y="1627274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7434162" y="1985210"/>
            <a:ext cx="252161" cy="4506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937" y="1336606"/>
            <a:ext cx="961772" cy="21704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999" y="1336606"/>
            <a:ext cx="954193" cy="21704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66" y="1336607"/>
            <a:ext cx="951200" cy="217041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816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872" y="1032011"/>
            <a:ext cx="2906267" cy="163440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825" y="1027982"/>
            <a:ext cx="2904203" cy="1638433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" y="1026967"/>
            <a:ext cx="2911855" cy="1639448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1458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/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2381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/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2155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29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Indoor</a:t>
            </a:r>
          </a:p>
        </p:txBody>
      </p:sp>
      <p:sp>
        <p:nvSpPr>
          <p:cNvPr id="30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150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250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315969" y="1543049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4030846" y="1953464"/>
            <a:ext cx="368705" cy="22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7470256" y="1677401"/>
            <a:ext cx="260967" cy="5072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7173097" y="2033675"/>
            <a:ext cx="368705" cy="22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S25600-V2L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Q3527-LVE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XNO-8082R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36" y="1544994"/>
            <a:ext cx="656634" cy="19425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2" y="2516266"/>
            <a:ext cx="1707028" cy="678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1336145" y="1649332"/>
            <a:ext cx="260967" cy="577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正方形/長方形 40"/>
          <p:cNvSpPr/>
          <p:nvPr/>
        </p:nvSpPr>
        <p:spPr>
          <a:xfrm>
            <a:off x="1057037" y="2053729"/>
            <a:ext cx="368705" cy="221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265" y="1544994"/>
            <a:ext cx="667923" cy="19425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12" y="2531901"/>
            <a:ext cx="1737511" cy="65537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215" y="1543050"/>
            <a:ext cx="696104" cy="194448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93" y="2560059"/>
            <a:ext cx="1600339" cy="60965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4331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404" y="1032298"/>
            <a:ext cx="2912854" cy="163607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81" y="1032298"/>
            <a:ext cx="2902491" cy="1635834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5251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9858341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8493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686485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2914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SD Day time</a:t>
            </a: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3326733" y="71008"/>
            <a:ext cx="5762836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Illuminance: [Outside] 6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0000 lux </a:t>
            </a:r>
            <a:r>
              <a:rPr lang="fr-FR" altLang="ja-JP" dirty="0">
                <a:solidFill>
                  <a:sysClr val="window" lastClr="FFFFFF"/>
                </a:solidFill>
                <a:latin typeface="Calibri"/>
              </a:rPr>
              <a:t>/ [Inside] 6</a:t>
            </a:r>
            <a:r>
              <a:rPr lang="fr-FR" altLang="ja-JP" dirty="0" smtClean="0">
                <a:solidFill>
                  <a:sysClr val="window" lastClr="FFFFFF"/>
                </a:solidFill>
                <a:latin typeface="Calibri"/>
              </a:rPr>
              <a:t>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70" y="1026153"/>
            <a:ext cx="2909074" cy="164221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250" y="991496"/>
            <a:ext cx="987291" cy="117109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8" name="正方形/長方形 37"/>
          <p:cNvSpPr/>
          <p:nvPr/>
        </p:nvSpPr>
        <p:spPr>
          <a:xfrm>
            <a:off x="200025" y="1659844"/>
            <a:ext cx="245445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1428681" y="1626506"/>
            <a:ext cx="350805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496" y="2222096"/>
            <a:ext cx="812045" cy="131810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53" name="正方形/長方形 52"/>
          <p:cNvSpPr/>
          <p:nvPr/>
        </p:nvSpPr>
        <p:spPr>
          <a:xfrm>
            <a:off x="4469808" y="1488642"/>
            <a:ext cx="350805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3226111" y="1524984"/>
            <a:ext cx="245445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7508303" y="1867012"/>
            <a:ext cx="350805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6494330" y="1852973"/>
            <a:ext cx="245445" cy="4787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S25600-V2L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4" name="正方形/長方形 33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Q3527-LVE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XNO-8082R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1657" y="992425"/>
            <a:ext cx="937830" cy="116415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50648" y="2217205"/>
            <a:ext cx="799263" cy="13321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" r="6205" b="9939"/>
          <a:stretch/>
        </p:blipFill>
        <p:spPr>
          <a:xfrm>
            <a:off x="8097256" y="992425"/>
            <a:ext cx="872290" cy="115521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2" b="17318"/>
          <a:stretch/>
        </p:blipFill>
        <p:spPr>
          <a:xfrm>
            <a:off x="8175046" y="2228114"/>
            <a:ext cx="804156" cy="132120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7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202" y="1032338"/>
            <a:ext cx="2911714" cy="163823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53" y="1031390"/>
            <a:ext cx="2917628" cy="1639188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947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530995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349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/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1349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33" name="タイトル 4"/>
          <p:cNvSpPr txBox="1">
            <a:spLocks/>
          </p:cNvSpPr>
          <p:nvPr/>
        </p:nvSpPr>
        <p:spPr>
          <a:xfrm>
            <a:off x="280330" y="70060"/>
            <a:ext cx="5137162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Night time Outdoor </a:t>
            </a:r>
          </a:p>
        </p:txBody>
      </p:sp>
      <p:sp>
        <p:nvSpPr>
          <p:cNvPr id="34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1.0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7" y="1027982"/>
            <a:ext cx="2916921" cy="164259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09" y="1607882"/>
            <a:ext cx="875264" cy="1888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31" y="2476867"/>
            <a:ext cx="1577477" cy="76968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9" name="正方形/長方形 38"/>
          <p:cNvSpPr/>
          <p:nvPr/>
        </p:nvSpPr>
        <p:spPr>
          <a:xfrm>
            <a:off x="971477" y="1769382"/>
            <a:ext cx="235818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1502500" y="2078834"/>
            <a:ext cx="326996" cy="18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4016740" y="1701074"/>
            <a:ext cx="235818" cy="4166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/>
          <p:cNvSpPr/>
          <p:nvPr/>
        </p:nvSpPr>
        <p:spPr>
          <a:xfrm>
            <a:off x="4572954" y="2008270"/>
            <a:ext cx="326996" cy="18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/>
          <p:cNvSpPr/>
          <p:nvPr/>
        </p:nvSpPr>
        <p:spPr>
          <a:xfrm>
            <a:off x="7261056" y="2060785"/>
            <a:ext cx="186027" cy="3258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/>
          <p:cNvSpPr/>
          <p:nvPr/>
        </p:nvSpPr>
        <p:spPr>
          <a:xfrm>
            <a:off x="7755826" y="2293769"/>
            <a:ext cx="326996" cy="1810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30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S25600-V2L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Q3527-LVE</a:t>
            </a:r>
          </a:p>
        </p:txBody>
      </p:sp>
      <p:sp>
        <p:nvSpPr>
          <p:cNvPr id="35" name="正方形/長方形 34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XNO-8082R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130" y="1607883"/>
            <a:ext cx="936226" cy="1888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93" y="2467834"/>
            <a:ext cx="1454641" cy="78284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599" y="1607883"/>
            <a:ext cx="979222" cy="188850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495" y="2476868"/>
            <a:ext cx="1271493" cy="771752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94408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94" y="1033040"/>
            <a:ext cx="2910651" cy="163563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52" y="1033040"/>
            <a:ext cx="2905653" cy="163563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" y="1033040"/>
            <a:ext cx="2899413" cy="1630523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1715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6914644"/>
              </p:ext>
            </p:extLst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7324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293372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1187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3.0 points</a:t>
            </a:r>
          </a:p>
        </p:txBody>
      </p:sp>
      <p:sp>
        <p:nvSpPr>
          <p:cNvPr id="31" name="タイトル 4"/>
          <p:cNvSpPr txBox="1">
            <a:spLocks/>
          </p:cNvSpPr>
          <p:nvPr/>
        </p:nvSpPr>
        <p:spPr>
          <a:xfrm>
            <a:off x="280329" y="70060"/>
            <a:ext cx="327500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Low light </a:t>
            </a:r>
          </a:p>
        </p:txBody>
      </p:sp>
      <p:sp>
        <p:nvSpPr>
          <p:cNvPr id="32" name="タイトル 4"/>
          <p:cNvSpPr txBox="1">
            <a:spLocks/>
          </p:cNvSpPr>
          <p:nvPr/>
        </p:nvSpPr>
        <p:spPr>
          <a:xfrm>
            <a:off x="6003757" y="71008"/>
            <a:ext cx="3085811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50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70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386570" y="1649064"/>
            <a:ext cx="235818" cy="2641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正方形/長方形 41"/>
          <p:cNvSpPr/>
          <p:nvPr/>
        </p:nvSpPr>
        <p:spPr>
          <a:xfrm>
            <a:off x="1129518" y="2036722"/>
            <a:ext cx="380445" cy="166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正方形/長方形 52"/>
          <p:cNvSpPr/>
          <p:nvPr/>
        </p:nvSpPr>
        <p:spPr>
          <a:xfrm>
            <a:off x="4522809" y="1675129"/>
            <a:ext cx="235818" cy="25330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/>
          <p:cNvSpPr/>
          <p:nvPr/>
        </p:nvSpPr>
        <p:spPr>
          <a:xfrm>
            <a:off x="7409801" y="1958355"/>
            <a:ext cx="235818" cy="2753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/>
          <p:cNvSpPr/>
          <p:nvPr/>
        </p:nvSpPr>
        <p:spPr>
          <a:xfrm>
            <a:off x="4245155" y="2073861"/>
            <a:ext cx="380445" cy="166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正方形/長方形 57"/>
          <p:cNvSpPr/>
          <p:nvPr/>
        </p:nvSpPr>
        <p:spPr>
          <a:xfrm>
            <a:off x="7164300" y="2289125"/>
            <a:ext cx="380445" cy="1669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正方形/長方形 39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S25600-V2L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Q3527-LVE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XNO-8082R</a:t>
            </a: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4679" y="1117267"/>
            <a:ext cx="878307" cy="99326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9353" y="2360056"/>
            <a:ext cx="848226" cy="94261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96" y="2473381"/>
            <a:ext cx="1516511" cy="69348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1" name="テキスト ボックス 60"/>
          <p:cNvSpPr txBox="1"/>
          <p:nvPr/>
        </p:nvSpPr>
        <p:spPr>
          <a:xfrm>
            <a:off x="2200809" y="2002083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move</a:t>
            </a:r>
            <a:endParaRPr kumimoji="1" lang="ja-JP" altLang="en-US" sz="1200" dirty="0"/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2200809" y="3209312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stop</a:t>
            </a:r>
            <a:endParaRPr kumimoji="1" lang="ja-JP" altLang="en-US" sz="1200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5443" y="1111227"/>
            <a:ext cx="866275" cy="9993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6" y="2386230"/>
            <a:ext cx="878306" cy="93448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76" y="2477003"/>
            <a:ext cx="1463167" cy="70872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3" name="テキスト ボックス 62"/>
          <p:cNvSpPr txBox="1"/>
          <p:nvPr/>
        </p:nvSpPr>
        <p:spPr>
          <a:xfrm>
            <a:off x="5202865" y="2002083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move</a:t>
            </a:r>
            <a:endParaRPr kumimoji="1" lang="ja-JP" altLang="en-US" sz="1200" dirty="0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5202865" y="3209312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stop</a:t>
            </a:r>
            <a:endParaRPr kumimoji="1" lang="ja-JP" altLang="en-US" sz="1200" dirty="0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5302" y="1124303"/>
            <a:ext cx="824164" cy="98122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0" name="図 2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9211" y="2386230"/>
            <a:ext cx="854242" cy="92245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46" y="2508337"/>
            <a:ext cx="1379340" cy="678239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65" name="テキスト ボックス 64"/>
          <p:cNvSpPr txBox="1"/>
          <p:nvPr/>
        </p:nvSpPr>
        <p:spPr>
          <a:xfrm>
            <a:off x="8261949" y="2002083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smtClean="0"/>
              <a:t>move</a:t>
            </a:r>
            <a:endParaRPr kumimoji="1" lang="ja-JP" altLang="en-US" sz="1200" dirty="0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8261949" y="3209312"/>
            <a:ext cx="533544" cy="27699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 smtClean="0"/>
              <a:t>stop</a:t>
            </a:r>
            <a:endParaRPr kumimoji="1"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33698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159" y="1031389"/>
            <a:ext cx="2904730" cy="163548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655" y="1037356"/>
            <a:ext cx="2886516" cy="1627639"/>
          </a:xfrm>
          <a:prstGeom prst="rect">
            <a:avLst/>
          </a:prstGeom>
        </p:spPr>
      </p:pic>
      <p:graphicFrame>
        <p:nvGraphicFramePr>
          <p:cNvPr id="19" name="表 18"/>
          <p:cNvGraphicFramePr>
            <a:graphicFrameLocks noGrp="1"/>
          </p:cNvGraphicFramePr>
          <p:nvPr>
            <p:extLst/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7" name="正方形/長方形 26"/>
          <p:cNvSpPr/>
          <p:nvPr/>
        </p:nvSpPr>
        <p:spPr>
          <a:xfrm>
            <a:off x="983270" y="4595825"/>
            <a:ext cx="169629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808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/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+1.0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349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7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/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-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1349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.5 points</a:t>
            </a: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</a:t>
            </a:r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.0 points</a:t>
            </a: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2.5 points</a:t>
            </a:r>
          </a:p>
        </p:txBody>
      </p:sp>
      <p:sp>
        <p:nvSpPr>
          <p:cNvPr id="3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 smtClean="0">
                <a:solidFill>
                  <a:sysClr val="window" lastClr="FFFFFF"/>
                </a:solidFill>
                <a:latin typeface="Calibri"/>
              </a:rPr>
              <a:t>IR-LED</a:t>
            </a:r>
            <a:endParaRPr lang="en-US" altLang="ja-JP" sz="2400" dirty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09" y="1037356"/>
            <a:ext cx="2898158" cy="1627639"/>
          </a:xfrm>
          <a:prstGeom prst="rect">
            <a:avLst/>
          </a:prstGeom>
        </p:spPr>
      </p:pic>
      <p:sp>
        <p:nvSpPr>
          <p:cNvPr id="38" name="正方形/長方形 37"/>
          <p:cNvSpPr/>
          <p:nvPr/>
        </p:nvSpPr>
        <p:spPr>
          <a:xfrm>
            <a:off x="1320394" y="1679144"/>
            <a:ext cx="235818" cy="564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正方形/長方形 38"/>
          <p:cNvSpPr/>
          <p:nvPr/>
        </p:nvSpPr>
        <p:spPr>
          <a:xfrm>
            <a:off x="4344195" y="1605181"/>
            <a:ext cx="235818" cy="620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7474413" y="1817737"/>
            <a:ext cx="183687" cy="4983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タイトル 4"/>
          <p:cNvSpPr txBox="1">
            <a:spLocks/>
          </p:cNvSpPr>
          <p:nvPr/>
        </p:nvSpPr>
        <p:spPr>
          <a:xfrm>
            <a:off x="5582653" y="71008"/>
            <a:ext cx="3506915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1 lux less than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S25600-V2L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Q3527-LVE</a:t>
            </a:r>
          </a:p>
        </p:txBody>
      </p:sp>
      <p:sp>
        <p:nvSpPr>
          <p:cNvPr id="32" name="正方形/長方形 31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XNO-8082R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6" y="1264530"/>
            <a:ext cx="842968" cy="19979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899" y="1773193"/>
            <a:ext cx="988222" cy="17012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406" y="1264530"/>
            <a:ext cx="784239" cy="1997943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387" y="1775029"/>
            <a:ext cx="960203" cy="16994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720" y="1275116"/>
            <a:ext cx="765037" cy="197144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749" y="1782206"/>
            <a:ext cx="1028789" cy="1699407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737780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/>
          <p:cNvSpPr/>
          <p:nvPr/>
        </p:nvSpPr>
        <p:spPr>
          <a:xfrm>
            <a:off x="624084" y="1843195"/>
            <a:ext cx="7356132" cy="107721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altLang="ja-JP" sz="3200" b="1" dirty="0" smtClean="0">
                <a:solidFill>
                  <a:prstClr val="white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Appendix:</a:t>
            </a:r>
          </a:p>
          <a:p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Image </a:t>
            </a:r>
            <a:r>
              <a:rPr lang="en-US" altLang="ja-JP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comparison</a:t>
            </a:r>
            <a:r>
              <a:rPr lang="ja-JP" altLang="en-US" sz="3200" b="1" dirty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ja-JP" sz="3200" b="1" dirty="0" smtClean="0">
                <a:solidFill>
                  <a:prstClr val="white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(5MP model)</a:t>
            </a:r>
            <a:endParaRPr lang="en-US" altLang="ja-JP" sz="3200" b="1" dirty="0">
              <a:solidFill>
                <a:prstClr val="white"/>
              </a:solidFill>
              <a:latin typeface="Calibri" panose="020F0502020204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01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kumimoji="1" lang="en-US" altLang="ja-JP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Meiryo UI" panose="020B0604030504040204" pitchFamily="50" charset="-128"/>
              </a:rPr>
              <a:t>Summary</a:t>
            </a:r>
            <a:endParaRPr kumimoji="1" lang="ja-JP" alt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Meiryo UI" panose="020B0604030504040204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08136" y="4516760"/>
            <a:ext cx="54613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defRPr/>
            </a:pPr>
            <a:r>
              <a:rPr lang="en-US" altLang="ja-JP" sz="1200" dirty="0" smtClean="0"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Scoring method: Scored by deducting and adding points beginning with 3 points.</a:t>
            </a:r>
          </a:p>
        </p:txBody>
      </p:sp>
      <p:sp>
        <p:nvSpPr>
          <p:cNvPr id="6" name="正方形/長方形 5"/>
          <p:cNvSpPr/>
          <p:nvPr/>
        </p:nvSpPr>
        <p:spPr>
          <a:xfrm>
            <a:off x="5602590" y="979067"/>
            <a:ext cx="35394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iA : ON, AGC : 11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VBR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, 30fps,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MAX bitrate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12288 kbps,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3</a:t>
            </a:r>
          </a:p>
          <a:p>
            <a:pPr defTabSz="91440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Smart coding 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OFF</a:t>
            </a: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values.</a:t>
            </a:r>
            <a:endParaRPr lang="en-US" altLang="ja-JP" sz="1000" b="1" dirty="0" smtClean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1424" y="743392"/>
            <a:ext cx="3692929" cy="216000"/>
          </a:xfrm>
          <a:prstGeom prst="rect">
            <a:avLst/>
          </a:prstGeom>
          <a:solidFill>
            <a:srgbClr val="6666FF"/>
          </a:solidFill>
          <a:ln w="38100" cap="flat" cmpd="sng" algn="ctr">
            <a:solidFill>
              <a:srgbClr val="6666FF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i-PRO</a:t>
            </a: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S25500-V3L</a:t>
            </a:r>
            <a:endParaRPr kumimoji="0" lang="en-US" altLang="ja-JP" sz="14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5608527" y="2964755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high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MAX bitrate :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4608 kbps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WiseStream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357362" y="2729081"/>
            <a:ext cx="3686992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Hanwha XNV-8081RE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608527" y="1969132"/>
            <a:ext cx="35394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SD : ON, AGC : 48dB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 eaLnBrk="0" hangingPunct="0"/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H265, VBR, 30fps,</a:t>
            </a:r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image quality : 3</a:t>
            </a:r>
          </a:p>
          <a:p>
            <a:pPr defTabSz="914400" eaLnBrk="0" hangingPunct="0"/>
            <a:r>
              <a:rPr lang="en-US" altLang="ja-JP" sz="1000" b="1" dirty="0" err="1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Zipstream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 : OFF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  <a:p>
            <a:pPr defTabSz="914400"/>
            <a:r>
              <a:rPr lang="en-US" altLang="ja-JP" sz="1000" b="1" dirty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* Other setting parameters are default values</a:t>
            </a:r>
            <a:r>
              <a:rPr lang="en-US" altLang="ja-JP" sz="1000" b="1" dirty="0" smtClean="0">
                <a:solidFill>
                  <a:srgbClr val="0A54A0"/>
                </a:solidFill>
                <a:latin typeface="Calibri" panose="020F0502020204030204" pitchFamily="34" charset="0"/>
                <a:ea typeface="HGPｺﾞｼｯｸE" pitchFamily="50" charset="-128"/>
                <a:cs typeface="Calibri" panose="020F0502020204030204" pitchFamily="34" charset="0"/>
              </a:rPr>
              <a:t>.</a:t>
            </a:r>
            <a:endParaRPr lang="en-US" altLang="ja-JP" sz="1000" b="1" dirty="0">
              <a:solidFill>
                <a:srgbClr val="0A54A0"/>
              </a:solidFill>
              <a:latin typeface="Calibri" panose="020F0502020204030204" pitchFamily="34" charset="0"/>
              <a:ea typeface="HGPｺﾞｼｯｸE" pitchFamily="50" charset="-128"/>
              <a:cs typeface="Calibri" panose="020F0502020204030204" pitchFamily="34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53403" y="1738639"/>
            <a:ext cx="3690951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AXIS</a:t>
            </a:r>
            <a:r>
              <a:rPr kumimoji="0" lang="en-US" altLang="ja-JP" sz="14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0" lang="en-US" altLang="ja-JP" sz="1400" b="1" kern="0" noProof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P3247-LVE</a:t>
            </a:r>
            <a:endParaRPr kumimoji="0" lang="en-US" altLang="ja-JP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2" name="グラフ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4882877"/>
              </p:ext>
            </p:extLst>
          </p:nvPr>
        </p:nvGraphicFramePr>
        <p:xfrm>
          <a:off x="1" y="601287"/>
          <a:ext cx="5357362" cy="3915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423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4"/>
          <p:cNvSpPr txBox="1">
            <a:spLocks/>
          </p:cNvSpPr>
          <p:nvPr/>
        </p:nvSpPr>
        <p:spPr>
          <a:xfrm>
            <a:off x="280329" y="70060"/>
            <a:ext cx="846407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l">
              <a:defRPr/>
            </a:pPr>
            <a:r>
              <a:rPr lang="en-US" altLang="ja-JP" sz="2400" dirty="0">
                <a:solidFill>
                  <a:sysClr val="window" lastClr="FFFFFF"/>
                </a:solidFill>
                <a:latin typeface="Calibri"/>
              </a:rPr>
              <a:t>Day time Outdoor</a:t>
            </a:r>
          </a:p>
        </p:txBody>
      </p:sp>
      <p:sp>
        <p:nvSpPr>
          <p:cNvPr id="13" name="タイトル 4"/>
          <p:cNvSpPr txBox="1">
            <a:spLocks/>
          </p:cNvSpPr>
          <p:nvPr/>
        </p:nvSpPr>
        <p:spPr>
          <a:xfrm>
            <a:off x="5463975" y="71008"/>
            <a:ext cx="3625593" cy="5312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1800" b="1" kern="1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342900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3429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6858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0287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371600" algn="ctr" defTabSz="342900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lvl="0" algn="r">
              <a:defRPr/>
            </a:pP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Illuminance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: 1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0000 </a:t>
            </a:r>
            <a:r>
              <a:rPr lang="en-US" altLang="ja-JP" dirty="0">
                <a:solidFill>
                  <a:sysClr val="window" lastClr="FFFFFF"/>
                </a:solidFill>
                <a:latin typeface="Calibri"/>
              </a:rPr>
              <a:t>– 6</a:t>
            </a:r>
            <a:r>
              <a:rPr lang="en-US" altLang="ja-JP" dirty="0" smtClean="0">
                <a:solidFill>
                  <a:sysClr val="window" lastClr="FFFFFF"/>
                </a:solidFill>
                <a:latin typeface="Calibri"/>
              </a:rPr>
              <a:t>0000 lux</a:t>
            </a:r>
            <a:endParaRPr lang="en-US" altLang="ja-JP" dirty="0">
              <a:solidFill>
                <a:sysClr val="window" lastClr="FFFFFF"/>
              </a:solidFill>
              <a:latin typeface="Calibri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611340" y="709976"/>
            <a:ext cx="1833147" cy="216000"/>
          </a:xfrm>
          <a:prstGeom prst="rect">
            <a:avLst/>
          </a:prstGeom>
          <a:solidFill>
            <a:srgbClr val="6464E6"/>
          </a:solidFill>
          <a:ln w="38100" cap="flat" cmpd="sng" algn="ctr">
            <a:solidFill>
              <a:srgbClr val="6464E6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i-PRO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S25500-V3L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595791" y="701463"/>
            <a:ext cx="1833148" cy="216000"/>
          </a:xfrm>
          <a:prstGeom prst="rect">
            <a:avLst/>
          </a:prstGeom>
          <a:solidFill>
            <a:schemeClr val="accent4"/>
          </a:solidFill>
          <a:ln w="38100" cap="flat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AXIS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P3247-LVE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6693548" y="705779"/>
            <a:ext cx="1833146" cy="216000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400" b="1" kern="0" dirty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Hanwha </a:t>
            </a:r>
            <a:r>
              <a:rPr kumimoji="0" lang="en-US" altLang="ja-JP" sz="1400" b="1" kern="0" dirty="0" smtClean="0">
                <a:solidFill>
                  <a:prstClr val="white"/>
                </a:solidFill>
                <a:latin typeface="Calibri" panose="020F0502020204030204" pitchFamily="34" charset="0"/>
                <a:ea typeface="ＭＳ Ｐゴシック" panose="020B0600070205080204" pitchFamily="50" charset="-128"/>
              </a:rPr>
              <a:t>XNV-8081RE</a:t>
            </a:r>
            <a:endParaRPr kumimoji="0" lang="en-US" altLang="ja-JP" sz="1400" b="1" kern="0" dirty="0">
              <a:solidFill>
                <a:prstClr val="white"/>
              </a:solidFill>
              <a:latin typeface="Calibri" panose="020F0502020204030204" pitchFamily="34" charset="0"/>
              <a:ea typeface="ＭＳ Ｐゴシック" panose="020B0600070205080204" pitchFamily="50" charset="-128"/>
            </a:endParaRPr>
          </a:p>
        </p:txBody>
      </p:sp>
      <p:graphicFrame>
        <p:nvGraphicFramePr>
          <p:cNvPr id="19" name="表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19836"/>
              </p:ext>
            </p:extLst>
          </p:nvPr>
        </p:nvGraphicFramePr>
        <p:xfrm>
          <a:off x="437777" y="3589229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23" name="テキスト ボックス 22"/>
          <p:cNvSpPr txBox="1"/>
          <p:nvPr/>
        </p:nvSpPr>
        <p:spPr>
          <a:xfrm>
            <a:off x="376257" y="3250675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4.0 points</a:t>
            </a:r>
          </a:p>
        </p:txBody>
      </p:sp>
      <p:sp>
        <p:nvSpPr>
          <p:cNvPr id="27" name="正方形/長方形 26"/>
          <p:cNvSpPr/>
          <p:nvPr/>
        </p:nvSpPr>
        <p:spPr>
          <a:xfrm>
            <a:off x="914340" y="4595825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2823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4" name="表 43"/>
          <p:cNvGraphicFramePr>
            <a:graphicFrameLocks noGrp="1"/>
          </p:cNvGraphicFramePr>
          <p:nvPr>
            <p:extLst/>
          </p:nvPr>
        </p:nvGraphicFramePr>
        <p:xfrm>
          <a:off x="3469304" y="3587173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+1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5" name="テキスト ボックス 44"/>
          <p:cNvSpPr txBox="1"/>
          <p:nvPr/>
        </p:nvSpPr>
        <p:spPr>
          <a:xfrm>
            <a:off x="3407784" y="3248619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4.5 points</a:t>
            </a:r>
          </a:p>
        </p:txBody>
      </p:sp>
      <p:sp>
        <p:nvSpPr>
          <p:cNvPr id="46" name="正方形/長方形 45"/>
          <p:cNvSpPr/>
          <p:nvPr/>
        </p:nvSpPr>
        <p:spPr>
          <a:xfrm>
            <a:off x="3945867" y="4593769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2488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graphicFrame>
        <p:nvGraphicFramePr>
          <p:cNvPr id="47" name="表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691244"/>
              </p:ext>
            </p:extLst>
          </p:nvPr>
        </p:nvGraphicFramePr>
        <p:xfrm>
          <a:off x="6550263" y="3585111"/>
          <a:ext cx="2180271" cy="10190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7026">
                  <a:extLst>
                    <a:ext uri="{9D8B030D-6E8A-4147-A177-3AD203B41FA5}">
                      <a16:colId xmlns:a16="http://schemas.microsoft.com/office/drawing/2014/main" val="1334915459"/>
                    </a:ext>
                  </a:extLst>
                </a:gridCol>
                <a:gridCol w="483245">
                  <a:extLst>
                    <a:ext uri="{9D8B030D-6E8A-4147-A177-3AD203B41FA5}">
                      <a16:colId xmlns:a16="http://schemas.microsoft.com/office/drawing/2014/main" val="2037820307"/>
                    </a:ext>
                  </a:extLst>
                </a:gridCol>
              </a:tblGrid>
              <a:tr h="16893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Evaluation item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05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Score</a:t>
                      </a:r>
                      <a:endParaRPr kumimoji="1" lang="ja-JP" altLang="en-US" sz="105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3336457154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Face visibility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+0.5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49022871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Sensitivity,</a:t>
                      </a:r>
                      <a:r>
                        <a:rPr kumimoji="1" lang="en-US" altLang="ja-JP" sz="1000" baseline="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 </a:t>
                      </a: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S/N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94882529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Brightness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394534581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Resolution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2148746832"/>
                  </a:ext>
                </a:extLst>
              </a:tr>
              <a:tr h="168935">
                <a:tc>
                  <a:txBody>
                    <a:bodyPr/>
                    <a:lstStyle/>
                    <a:p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Color reproduction</a:t>
                      </a:r>
                      <a:endParaRPr kumimoji="1" lang="ja-JP" altLang="en-US" sz="1000" dirty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000" dirty="0" smtClean="0">
                          <a:latin typeface="Calibri" panose="020F0502020204030204" pitchFamily="34" charset="0"/>
                          <a:ea typeface="Meiryo UI" panose="020B0604030504040204" pitchFamily="50" charset="-128"/>
                          <a:cs typeface="Calibri" panose="020F0502020204030204" pitchFamily="34" charset="0"/>
                        </a:rPr>
                        <a:t>+0</a:t>
                      </a:r>
                      <a:endParaRPr kumimoji="1" lang="ja-JP" altLang="en-US" sz="1000" dirty="0" smtClean="0">
                        <a:latin typeface="Calibri" panose="020F0502020204030204" pitchFamily="34" charset="0"/>
                        <a:ea typeface="Meiryo UI" panose="020B0604030504040204" pitchFamily="50" charset="-128"/>
                        <a:cs typeface="Calibri" panose="020F0502020204030204" pitchFamily="34" charset="0"/>
                      </a:endParaRPr>
                    </a:p>
                  </a:txBody>
                  <a:tcPr marL="36000" marR="36000" marT="7200" marB="7200"/>
                </a:tc>
                <a:extLst>
                  <a:ext uri="{0D108BD9-81ED-4DB2-BD59-A6C34878D82A}">
                    <a16:rowId xmlns:a16="http://schemas.microsoft.com/office/drawing/2014/main" val="167744591"/>
                  </a:ext>
                </a:extLst>
              </a:tr>
            </a:tbl>
          </a:graphicData>
        </a:graphic>
      </p:graphicFrame>
      <p:sp>
        <p:nvSpPr>
          <p:cNvPr id="48" name="テキスト ボックス 47"/>
          <p:cNvSpPr txBox="1"/>
          <p:nvPr/>
        </p:nvSpPr>
        <p:spPr>
          <a:xfrm>
            <a:off x="6488743" y="3246557"/>
            <a:ext cx="1403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1600" b="1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3.5 points</a:t>
            </a:r>
          </a:p>
        </p:txBody>
      </p:sp>
      <p:sp>
        <p:nvSpPr>
          <p:cNvPr id="49" name="正方形/長方形 48"/>
          <p:cNvSpPr/>
          <p:nvPr/>
        </p:nvSpPr>
        <p:spPr>
          <a:xfrm>
            <a:off x="7026826" y="4591707"/>
            <a:ext cx="176522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Measured bit rate: </a:t>
            </a:r>
            <a:r>
              <a:rPr lang="en-US" altLang="ja-JP" sz="1050" noProof="0" dirty="0" smtClean="0"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4155</a:t>
            </a:r>
            <a:r>
              <a:rPr lang="en-US" altLang="ja-JP" sz="1050" noProof="0" dirty="0" smtClean="0">
                <a:effectLst/>
                <a:latin typeface="Calibri" panose="020F0502020204030204" pitchFamily="34" charset="0"/>
                <a:ea typeface="Meiryo UI" panose="020B0604030504040204" pitchFamily="50" charset="-128"/>
                <a:cs typeface="Calibri" panose="020F0502020204030204" pitchFamily="34" charset="0"/>
              </a:rPr>
              <a:t>kbps</a:t>
            </a:r>
            <a:endParaRPr kumimoji="1" lang="en-US" altLang="ja-JP" sz="105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Meiryo UI" panose="020B0604030504040204" pitchFamily="50" charset="-128"/>
              <a:cs typeface="Calibri" panose="020F0502020204030204" pitchFamily="34" charset="0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4" y="1022243"/>
            <a:ext cx="2923735" cy="164417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30" y="1017640"/>
            <a:ext cx="2931892" cy="164877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104" y="1023677"/>
            <a:ext cx="2913400" cy="164273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2"/>
          <a:stretch/>
        </p:blipFill>
        <p:spPr>
          <a:xfrm>
            <a:off x="1779487" y="2044680"/>
            <a:ext cx="1135478" cy="111962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718" y="2037030"/>
            <a:ext cx="1165961" cy="1112616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9"/>
          <a:stretch/>
        </p:blipFill>
        <p:spPr>
          <a:xfrm>
            <a:off x="7721438" y="2019468"/>
            <a:ext cx="1249788" cy="11700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31" name="正方形/長方形 30"/>
          <p:cNvSpPr/>
          <p:nvPr/>
        </p:nvSpPr>
        <p:spPr>
          <a:xfrm>
            <a:off x="1302346" y="1768642"/>
            <a:ext cx="235818" cy="276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正方形/長方形 31"/>
          <p:cNvSpPr/>
          <p:nvPr/>
        </p:nvSpPr>
        <p:spPr>
          <a:xfrm>
            <a:off x="4203965" y="1632283"/>
            <a:ext cx="235818" cy="276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7298092" y="1694444"/>
            <a:ext cx="235818" cy="2769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01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A4_コンテンツ-マスタ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ユーザー定義 1">
      <a:majorFont>
        <a:latin typeface="Yu Gothic UI Semibold"/>
        <a:ea typeface="Yu Gothic UI Semibold"/>
        <a:cs typeface=""/>
      </a:majorFont>
      <a:minorFont>
        <a:latin typeface="Yu Gothic UI"/>
        <a:ea typeface="Yu Gothic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CC"/>
        </a:solidFill>
        <a:ln w="9525">
          <a:solidFill>
            <a:schemeClr val="bg1">
              <a:lumMod val="65000"/>
            </a:schemeClr>
          </a:solidFill>
        </a:ln>
      </a:spPr>
      <a:bodyPr lIns="72000" tIns="36000" rIns="36000" bIns="36000" rtlCol="0" anchor="t" anchorCtr="0"/>
      <a:lstStyle>
        <a:defPPr>
          <a:defRPr sz="1200" b="1" dirty="0" smtClean="0">
            <a:solidFill>
              <a:srgbClr val="C00000"/>
            </a:solidFill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 marL="87313" indent="-87313">
          <a:defRPr kumimoji="1" sz="1200" dirty="0" smtClean="0">
            <a:latin typeface="Meiryo UI" panose="020B0604030504040204" pitchFamily="50" charset="-128"/>
            <a:ea typeface="Meiryo UI" panose="020B0604030504040204" pitchFamily="50" charset="-128"/>
            <a:cs typeface="Meiryo UI" panose="020B0604030504040204" pitchFamily="50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6_9_PPT_template_PIPS_2020.potx[読み取り専用]" id="{C89B24D3-ECF6-43B7-AE24-4643BAAB208D}" vid="{174F52FC-0016-4D99-943B-D5E2D90CB15F}"/>
    </a:ext>
  </a:extLst>
</a:theme>
</file>

<file path=ppt/theme/theme2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5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2_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4_3_pips_templateB_Tentative_青</Template>
  <TotalTime>0</TotalTime>
  <Words>13382</Words>
  <Application>Microsoft Office PowerPoint</Application>
  <PresentationFormat>画面に合わせる (16:9)</PresentationFormat>
  <Paragraphs>3951</Paragraphs>
  <Slides>107</Slides>
  <Notes>4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20</vt:i4>
      </vt:variant>
      <vt:variant>
        <vt:lpstr>スライド タイトル</vt:lpstr>
      </vt:variant>
      <vt:variant>
        <vt:i4>107</vt:i4>
      </vt:variant>
    </vt:vector>
  </HeadingPairs>
  <TitlesOfParts>
    <vt:vector size="145" baseType="lpstr">
      <vt:lpstr>-apple-system</vt:lpstr>
      <vt:lpstr>HGPｺﾞｼｯｸE</vt:lpstr>
      <vt:lpstr>meiryo</vt:lpstr>
      <vt:lpstr>Meiryo UI</vt:lpstr>
      <vt:lpstr>Microsoft YaHei UI</vt:lpstr>
      <vt:lpstr>ＭＳ Ｐゴシック</vt:lpstr>
      <vt:lpstr>ＭＳ 明朝</vt:lpstr>
      <vt:lpstr>Yu Gothic UI</vt:lpstr>
      <vt:lpstr>Yu Gothic UI Semibold</vt:lpstr>
      <vt:lpstr>游ゴシック</vt:lpstr>
      <vt:lpstr>游ゴシック Light</vt:lpstr>
      <vt:lpstr>Arial</vt:lpstr>
      <vt:lpstr>Calibri</vt:lpstr>
      <vt:lpstr>Calibri Light</vt:lpstr>
      <vt:lpstr>Century</vt:lpstr>
      <vt:lpstr>Rockwell</vt:lpstr>
      <vt:lpstr>Tahoma</vt:lpstr>
      <vt:lpstr>Wingdings</vt:lpstr>
      <vt:lpstr>デザインの設定</vt:lpstr>
      <vt:lpstr>10_デザインの設定</vt:lpstr>
      <vt:lpstr>4_デザインの設定</vt:lpstr>
      <vt:lpstr>6_デザインの設定</vt:lpstr>
      <vt:lpstr>3_デザインの設定</vt:lpstr>
      <vt:lpstr>1_デザインの設定</vt:lpstr>
      <vt:lpstr>7_デザインの設定</vt:lpstr>
      <vt:lpstr>15_デザインの設定</vt:lpstr>
      <vt:lpstr>12_デザインの設定</vt:lpstr>
      <vt:lpstr>9_デザインの設定</vt:lpstr>
      <vt:lpstr>14_デザインの設定</vt:lpstr>
      <vt:lpstr>11_デザインの設定</vt:lpstr>
      <vt:lpstr>13_デザインの設定</vt:lpstr>
      <vt:lpstr>8_デザインの設定</vt:lpstr>
      <vt:lpstr>16_デザインの設定</vt:lpstr>
      <vt:lpstr>18_デザインの設定</vt:lpstr>
      <vt:lpstr>17_デザインの設定</vt:lpstr>
      <vt:lpstr>2_デザインの設定</vt:lpstr>
      <vt:lpstr>5_デザインの設定</vt:lpstr>
      <vt:lpstr>A4_コンテンツ-マスタ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2022-08-10T02:40:55Z</dcterms:created>
  <dcterms:modified xsi:type="dcterms:W3CDTF">2022-08-10T02:41:02Z</dcterms:modified>
</cp:coreProperties>
</file>