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81" r:id="rId2"/>
    <p:sldMasterId id="2147485085" r:id="rId3"/>
    <p:sldMasterId id="2147485093" r:id="rId4"/>
    <p:sldMasterId id="2147485083" r:id="rId5"/>
    <p:sldMasterId id="2147485087" r:id="rId6"/>
    <p:sldMasterId id="2147485089" r:id="rId7"/>
    <p:sldMasterId id="2147485091" r:id="rId8"/>
    <p:sldMasterId id="2147485073" r:id="rId9"/>
    <p:sldMasterId id="2147485070" r:id="rId10"/>
  </p:sldMasterIdLst>
  <p:notesMasterIdLst>
    <p:notesMasterId r:id="rId42"/>
  </p:notesMasterIdLst>
  <p:handoutMasterIdLst>
    <p:handoutMasterId r:id="rId43"/>
  </p:handoutMasterIdLst>
  <p:sldIdLst>
    <p:sldId id="302" r:id="rId11"/>
    <p:sldId id="386" r:id="rId12"/>
    <p:sldId id="395" r:id="rId13"/>
    <p:sldId id="383" r:id="rId14"/>
    <p:sldId id="359" r:id="rId15"/>
    <p:sldId id="374" r:id="rId16"/>
    <p:sldId id="385" r:id="rId17"/>
    <p:sldId id="377" r:id="rId18"/>
    <p:sldId id="381" r:id="rId19"/>
    <p:sldId id="387" r:id="rId20"/>
    <p:sldId id="391" r:id="rId21"/>
    <p:sldId id="397" r:id="rId22"/>
    <p:sldId id="389" r:id="rId23"/>
    <p:sldId id="399" r:id="rId24"/>
    <p:sldId id="388" r:id="rId25"/>
    <p:sldId id="394" r:id="rId26"/>
    <p:sldId id="382" r:id="rId27"/>
    <p:sldId id="364" r:id="rId28"/>
    <p:sldId id="361" r:id="rId29"/>
    <p:sldId id="368" r:id="rId30"/>
    <p:sldId id="371" r:id="rId31"/>
    <p:sldId id="366" r:id="rId32"/>
    <p:sldId id="392" r:id="rId33"/>
    <p:sldId id="373" r:id="rId34"/>
    <p:sldId id="365" r:id="rId35"/>
    <p:sldId id="367" r:id="rId36"/>
    <p:sldId id="360" r:id="rId37"/>
    <p:sldId id="396" r:id="rId38"/>
    <p:sldId id="348" r:id="rId39"/>
    <p:sldId id="349" r:id="rId40"/>
    <p:sldId id="309" r:id="rId41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E6"/>
    <a:srgbClr val="FFFF99"/>
    <a:srgbClr val="EAEFF7"/>
    <a:srgbClr val="BFBFBF"/>
    <a:srgbClr val="0000FF"/>
    <a:srgbClr val="D2DEEF"/>
    <a:srgbClr val="5B9BD5"/>
    <a:srgbClr val="A9B1BC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5923" autoAdjust="0"/>
  </p:normalViewPr>
  <p:slideViewPr>
    <p:cSldViewPr snapToGrid="0" snapToObjects="1">
      <p:cViewPr varScale="1">
        <p:scale>
          <a:sx n="110" d="100"/>
          <a:sy n="110" d="100"/>
        </p:scale>
        <p:origin x="7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9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2022/7/15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2022/7/15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78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797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91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17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3294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17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716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48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86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219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522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213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50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40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33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34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11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43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59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65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27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ページ・ロゴ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6" name="正方形/長方形 45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0" name="グループ化 9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2" name="正方形/長方形 11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7" name="グループ化 16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8" name="グループ化 17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8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20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68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44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56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60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94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67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4" y="425093"/>
            <a:ext cx="1965764" cy="4576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 userDrawn="1"/>
        </p:nvSpPr>
        <p:spPr>
          <a:xfrm>
            <a:off x="7539989" y="4876459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13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547088" y="4869996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771501" y="390780"/>
            <a:ext cx="7605760" cy="4344710"/>
            <a:chOff x="771501" y="390780"/>
            <a:chExt cx="7605760" cy="4344710"/>
          </a:xfrm>
        </p:grpSpPr>
        <p:pic>
          <p:nvPicPr>
            <p:cNvPr id="5" name="図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445" y="2264512"/>
              <a:ext cx="2639111" cy="614477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 userDrawn="1"/>
          </p:nvGrpSpPr>
          <p:grpSpPr>
            <a:xfrm>
              <a:off x="771501" y="39078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8" name="正方形/長方形 37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2" name="正方形/長方形 41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3" name="正方形/長方形 42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4" name="正方形/長方形 43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45" name="正方形/長方形 44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7" name="グループ化 6"/>
            <p:cNvGrpSpPr/>
            <p:nvPr userDrawn="1"/>
          </p:nvGrpSpPr>
          <p:grpSpPr>
            <a:xfrm>
              <a:off x="771501" y="1469660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30" name="正方形/長方形 29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1" name="正方形/長方形 30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2" name="正方形/長方形 31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3" name="正方形/長方形 32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4" name="正方形/長方形 33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5" name="正方形/長方形 34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sp>
          <p:nvSpPr>
            <p:cNvPr id="8" name="正方形/長方形 7"/>
            <p:cNvSpPr>
              <a:spLocks noChangeAspect="1"/>
            </p:cNvSpPr>
            <p:nvPr userDrawn="1"/>
          </p:nvSpPr>
          <p:spPr>
            <a:xfrm flipH="1" flipV="1">
              <a:off x="771501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9" name="正方形/長方形 8"/>
            <p:cNvSpPr>
              <a:spLocks noChangeAspect="1"/>
            </p:cNvSpPr>
            <p:nvPr userDrawn="1"/>
          </p:nvSpPr>
          <p:spPr>
            <a:xfrm>
              <a:off x="1853140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0" name="正方形/長方形 9"/>
            <p:cNvSpPr>
              <a:spLocks noChangeAspect="1"/>
            </p:cNvSpPr>
            <p:nvPr userDrawn="1"/>
          </p:nvSpPr>
          <p:spPr>
            <a:xfrm>
              <a:off x="7261334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sp>
          <p:nvSpPr>
            <p:cNvPr id="11" name="正方形/長方形 10"/>
            <p:cNvSpPr>
              <a:spLocks noChangeAspect="1"/>
            </p:cNvSpPr>
            <p:nvPr userDrawn="1"/>
          </p:nvSpPr>
          <p:spPr>
            <a:xfrm>
              <a:off x="8342972" y="2554114"/>
              <a:ext cx="34289" cy="34769"/>
            </a:xfrm>
            <a:prstGeom prst="rect">
              <a:avLst/>
            </a:prstGeom>
            <a:solidFill>
              <a:srgbClr val="646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13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>
              <a:off x="771501" y="3627418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22" name="正方形/長方形 21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3" name="正方形/長方形 22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4" name="正方形/長方形 23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5" name="正方形/長方形 24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6" name="正方形/長方形 25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7" name="正方形/長方形 26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8" name="正方形/長方形 27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9" name="正方形/長方形 28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71501" y="4700721"/>
              <a:ext cx="7605760" cy="34769"/>
              <a:chOff x="1028668" y="521040"/>
              <a:chExt cx="10141013" cy="46358"/>
            </a:xfrm>
            <a:solidFill>
              <a:srgbClr val="6464E6"/>
            </a:solidFill>
          </p:grpSpPr>
          <p:sp>
            <p:nvSpPr>
              <p:cNvPr id="14" name="正方形/長方形 13"/>
              <p:cNvSpPr>
                <a:spLocks noChangeAspect="1"/>
              </p:cNvSpPr>
              <p:nvPr userDrawn="1"/>
            </p:nvSpPr>
            <p:spPr>
              <a:xfrm flipH="1" flipV="1">
                <a:off x="102866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5" name="正方形/長方形 14"/>
              <p:cNvSpPr>
                <a:spLocks noChangeAspect="1"/>
              </p:cNvSpPr>
              <p:nvPr userDrawn="1"/>
            </p:nvSpPr>
            <p:spPr>
              <a:xfrm>
                <a:off x="247085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6" name="正方形/長方形 15"/>
              <p:cNvSpPr>
                <a:spLocks noChangeAspect="1"/>
              </p:cNvSpPr>
              <p:nvPr userDrawn="1"/>
            </p:nvSpPr>
            <p:spPr>
              <a:xfrm>
                <a:off x="679740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7" name="正方形/長方形 16"/>
              <p:cNvSpPr>
                <a:spLocks noChangeAspect="1"/>
              </p:cNvSpPr>
              <p:nvPr userDrawn="1"/>
            </p:nvSpPr>
            <p:spPr>
              <a:xfrm>
                <a:off x="823959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8" name="正方形/長方形 17"/>
              <p:cNvSpPr>
                <a:spLocks noChangeAspect="1"/>
              </p:cNvSpPr>
              <p:nvPr userDrawn="1"/>
            </p:nvSpPr>
            <p:spPr>
              <a:xfrm>
                <a:off x="968177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19" name="正方形/長方形 18"/>
              <p:cNvSpPr>
                <a:spLocks noChangeAspect="1"/>
              </p:cNvSpPr>
              <p:nvPr userDrawn="1"/>
            </p:nvSpPr>
            <p:spPr>
              <a:xfrm>
                <a:off x="11123962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0" name="正方形/長方形 19"/>
              <p:cNvSpPr>
                <a:spLocks noChangeAspect="1"/>
              </p:cNvSpPr>
              <p:nvPr userDrawn="1"/>
            </p:nvSpPr>
            <p:spPr>
              <a:xfrm>
                <a:off x="3913038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  <p:sp>
            <p:nvSpPr>
              <p:cNvPr id="21" name="正方形/長方形 20"/>
              <p:cNvSpPr>
                <a:spLocks noChangeAspect="1"/>
              </p:cNvSpPr>
              <p:nvPr userDrawn="1"/>
            </p:nvSpPr>
            <p:spPr>
              <a:xfrm>
                <a:off x="5355223" y="521040"/>
                <a:ext cx="45719" cy="4635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8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3098" y="4915445"/>
            <a:ext cx="146926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" y="4926424"/>
            <a:ext cx="724506" cy="168690"/>
          </a:xfrm>
          <a:prstGeom prst="rect">
            <a:avLst/>
          </a:prstGeom>
        </p:spPr>
      </p:pic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3582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05717"/>
          </a:xfrm>
          <a:prstGeom prst="rect">
            <a:avLst/>
          </a:prstGeom>
          <a:solidFill>
            <a:srgbClr val="E2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0" y="4860039"/>
            <a:ext cx="9144000" cy="0"/>
          </a:xfrm>
          <a:prstGeom prst="line">
            <a:avLst/>
          </a:prstGeom>
          <a:ln w="38100">
            <a:solidFill>
              <a:srgbClr val="E2E3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09" y="142798"/>
            <a:ext cx="1387844" cy="323138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7633096" y="4932487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410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orient="horz" pos="2981">
          <p15:clr>
            <a:srgbClr val="F26B43"/>
          </p15:clr>
        </p15:guide>
        <p15:guide id="3" orient="horz" pos="3049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81" y="4528425"/>
            <a:ext cx="1387844" cy="3231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74725" y="46976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99753" y="-1256"/>
            <a:ext cx="1646063" cy="1639966"/>
          </a:xfrm>
          <a:prstGeom prst="rect">
            <a:avLst/>
          </a:prstGeom>
        </p:spPr>
      </p:pic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576232" y="18297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8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90" y="4506743"/>
            <a:ext cx="1507770" cy="3510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158496" y="4693212"/>
            <a:ext cx="1596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/>
            </a:pPr>
            <a:r>
              <a:rPr kumimoji="1" lang="en-US" altLang="ja-JP" sz="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i-PRO | All Rights</a:t>
            </a:r>
            <a:r>
              <a:rPr kumimoji="1" lang="en-US" altLang="ja-JP" sz="9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Reserved.</a:t>
            </a:r>
            <a:endParaRPr kumimoji="1" lang="ja-JP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170739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0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55">
          <p15:clr>
            <a:srgbClr val="F26B43"/>
          </p15:clr>
        </p15:guide>
        <p15:guide id="2" pos="46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-pro.com/global/en/surveillance/training-support/support/technical-informat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-pro.com/global/en/surveillance/training-supportsupport/technical-inform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-pro.com/global/en/surveillance/training-supportsupport/technical-inform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i-pro.com/global/en/surveillance/training-support/support/technical-information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7837" y="1814947"/>
            <a:ext cx="767199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NW camera Extension Software version up</a:t>
            </a:r>
          </a:p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[Jul. 2022]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4085" y="4311607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Jul. 2022</a:t>
            </a:r>
            <a:endParaRPr lang="en-US" altLang="ja-JP" sz="16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4085" y="3916219"/>
            <a:ext cx="1840282" cy="338554"/>
          </a:xfrm>
          <a:prstGeom prst="rect">
            <a:avLst/>
          </a:prstGeom>
        </p:spPr>
        <p:txBody>
          <a:bodyPr wrap="square" lIns="91440" tIns="45720" rIns="91440" bIns="45720" anchor="b">
            <a:spAutoFit/>
          </a:bodyPr>
          <a:lstStyle/>
          <a:p>
            <a:r>
              <a:rPr lang="en-US" altLang="ja-JP" sz="1600" dirty="0" smtClean="0">
                <a:latin typeface="Calibri Light"/>
                <a:ea typeface="Tahoma"/>
                <a:cs typeface="Calibri Light"/>
              </a:rPr>
              <a:t>Document Ver.1.01</a:t>
            </a:r>
          </a:p>
        </p:txBody>
      </p:sp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1-6.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Count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accuracy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37862"/>
              </p:ext>
            </p:extLst>
          </p:nvPr>
        </p:nvGraphicFramePr>
        <p:xfrm>
          <a:off x="174455" y="1783864"/>
          <a:ext cx="8801103" cy="1930299"/>
        </p:xfrm>
        <a:graphic>
          <a:graphicData uri="http://schemas.openxmlformats.org/drawingml/2006/table">
            <a:tbl>
              <a:tblPr firstRow="1" bandRow="1"/>
              <a:tblGrid>
                <a:gridCol w="2147640">
                  <a:extLst>
                    <a:ext uri="{9D8B030D-6E8A-4147-A177-3AD203B41FA5}">
                      <a16:colId xmlns:a16="http://schemas.microsoft.com/office/drawing/2014/main" val="1730099064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2070251158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949062080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3748531562"/>
                    </a:ext>
                  </a:extLst>
                </a:gridCol>
              </a:tblGrid>
              <a:tr h="3421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Normal angle mode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Perpendicular angle mode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08350"/>
                  </a:ext>
                </a:extLst>
              </a:tr>
              <a:tr h="3421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People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</a:t>
                      </a:r>
                      <a:r>
                        <a:rPr lang="en-US" altLang="ja-JP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/ Bicycle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25922"/>
                  </a:ext>
                </a:extLst>
              </a:tr>
              <a:tr h="33169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Count accuracy *1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Not recommend *2</a:t>
                      </a:r>
                      <a:endParaRPr kumimoji="1" lang="ja-JP" altLang="en-US" sz="1200" b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± 10%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± 5%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13985"/>
                  </a:ext>
                </a:extLst>
              </a:tr>
              <a:tr h="33169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Maximum countable number of</a:t>
                      </a:r>
                      <a:r>
                        <a:rPr kumimoji="1" lang="en-US" altLang="ja-JP" sz="12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object</a:t>
                      </a: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per hour (approx.)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1000 Vehicles / h</a:t>
                      </a:r>
                    </a:p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*per lane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5000 people / h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65544"/>
                  </a:ext>
                </a:extLst>
              </a:tr>
              <a:tr h="34494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Countable object</a:t>
                      </a:r>
                      <a:r>
                        <a:rPr kumimoji="1" lang="en-US" altLang="ja-JP" sz="12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density per meter square (approx.)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N/A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 people / ㎡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3176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2637" y="1442163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Reference value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6319" y="4421597"/>
            <a:ext cx="6994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</a:t>
            </a:r>
            <a:r>
              <a:rPr lang="ja-JP" altLang="en-US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50" dirty="0"/>
              <a:t>Accuracy figures are reference values based on in-house evaluations. Accuracy is not guaranteed.</a:t>
            </a:r>
            <a:endPara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*2 It can be used in scenes that cross the count line one by one.</a:t>
            </a:r>
            <a:endPara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1-7.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standard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6795"/>
              </p:ext>
            </p:extLst>
          </p:nvPr>
        </p:nvGraphicFramePr>
        <p:xfrm>
          <a:off x="174455" y="1783864"/>
          <a:ext cx="8801103" cy="1964366"/>
        </p:xfrm>
        <a:graphic>
          <a:graphicData uri="http://schemas.openxmlformats.org/drawingml/2006/table">
            <a:tbl>
              <a:tblPr firstRow="1" bandRow="1"/>
              <a:tblGrid>
                <a:gridCol w="2147640">
                  <a:extLst>
                    <a:ext uri="{9D8B030D-6E8A-4147-A177-3AD203B41FA5}">
                      <a16:colId xmlns:a16="http://schemas.microsoft.com/office/drawing/2014/main" val="1730099064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2070251158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949062080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3748531562"/>
                    </a:ext>
                  </a:extLst>
                </a:gridCol>
              </a:tblGrid>
              <a:tr h="3421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Normal angle mode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Perpendicular angle mode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08350"/>
                  </a:ext>
                </a:extLst>
              </a:tr>
              <a:tr h="3421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People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</a:t>
                      </a:r>
                      <a:r>
                        <a:rPr lang="en-US" altLang="ja-JP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/ Bicycle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25922"/>
                  </a:ext>
                </a:extLst>
              </a:tr>
              <a:tr h="26309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Environment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Indoor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Indoor / Outdoor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Indoor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13985"/>
                  </a:ext>
                </a:extLst>
              </a:tr>
              <a:tr h="33169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Installation height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N/A</a:t>
                      </a:r>
                      <a:endParaRPr kumimoji="1" lang="ja-JP" altLang="en-US" sz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N/A</a:t>
                      </a:r>
                      <a:endParaRPr kumimoji="1" lang="ja-JP" altLang="en-US" sz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2.5 m or more *1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(8.2 feet or more)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6554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Minimum illuminance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50lux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5lux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50lux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31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IR-LED</a:t>
                      </a:r>
                      <a:endParaRPr kumimoji="1" lang="ja-JP" altLang="en-US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Not support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Not support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Not support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97361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46319" y="4421597"/>
            <a:ext cx="7914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 Since the standard of installation height differs depending on the </a:t>
            </a:r>
            <a:r>
              <a:rPr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model </a:t>
            </a:r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zoom magnification</a:t>
            </a:r>
            <a:r>
              <a:rPr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,</a:t>
            </a:r>
          </a:p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so be sure to check with SDT </a:t>
            </a:r>
            <a:r>
              <a:rPr lang="en-US" altLang="ja-JP" sz="1050" dirty="0"/>
              <a:t>before actual installation</a:t>
            </a:r>
            <a:r>
              <a:rPr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1-7-1.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standard - People Counting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8445" y="1246776"/>
            <a:ext cx="7934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Follow below conditions if high accuracy is </a:t>
            </a:r>
            <a:r>
              <a:rPr lang="en-US" altLang="ja-JP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required.</a:t>
            </a:r>
            <a:endParaRPr lang="en-US" altLang="ja-JP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447" y="1697595"/>
            <a:ext cx="5444960" cy="276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of view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mode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: </a:t>
            </a: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Perpendicular </a:t>
            </a: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mode</a:t>
            </a:r>
          </a:p>
          <a:p>
            <a:pPr lvl="0">
              <a:defRPr/>
            </a:pP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Height from floor :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2.5 m</a:t>
            </a:r>
            <a:r>
              <a:rPr lang="ja-JP" alt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or more</a:t>
            </a:r>
            <a:r>
              <a:rPr lang="ja-JP" altLang="en-US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b="1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(8.2 </a:t>
            </a:r>
            <a:r>
              <a:rPr lang="en-US" altLang="ja-JP" sz="1400" b="1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feet </a:t>
            </a:r>
            <a:r>
              <a:rPr lang="en-US" altLang="ja-JP" sz="1400" b="1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or more) *1</a:t>
            </a:r>
            <a:endParaRPr lang="en-US" altLang="ja-JP" sz="1400" b="1" dirty="0" smtClean="0">
              <a:solidFill>
                <a:srgbClr val="FF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>
              <a:defRPr/>
            </a:pP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Distance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from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entrance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(a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 :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1.0 m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(3.3 feet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 or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more</a:t>
            </a:r>
            <a:endParaRPr lang="en-US" altLang="ja-JP" sz="1050" b="1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>
              <a:defRPr/>
            </a:pP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should be adjusted so that it becomes entrance (door)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is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located at either top/bottom/left/right of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image.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altLang="ja-JP" sz="7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Counting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line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Distance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from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: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Should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be set directly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below the camera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6719922" y="2525173"/>
            <a:ext cx="1243591" cy="6678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6731250" y="2592419"/>
            <a:ext cx="262438" cy="320981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62" name="直線矢印コネクタ 61"/>
          <p:cNvCxnSpPr>
            <a:endCxn id="73" idx="7"/>
          </p:cNvCxnSpPr>
          <p:nvPr/>
        </p:nvCxnSpPr>
        <p:spPr>
          <a:xfrm flipH="1">
            <a:off x="7418205" y="2215461"/>
            <a:ext cx="342163" cy="274176"/>
          </a:xfrm>
          <a:prstGeom prst="straightConnector1">
            <a:avLst/>
          </a:prstGeom>
          <a:noFill/>
          <a:ln w="1905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sp>
        <p:nvSpPr>
          <p:cNvPr id="63" name="Text Box 14"/>
          <p:cNvSpPr txBox="1">
            <a:spLocks noChangeArrowheads="1"/>
          </p:cNvSpPr>
          <p:nvPr/>
        </p:nvSpPr>
        <p:spPr bwMode="auto">
          <a:xfrm rot="16200000">
            <a:off x="7907662" y="1929613"/>
            <a:ext cx="369332" cy="5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SzPct val="100000"/>
              <a:buFontTx/>
              <a:buNone/>
            </a:pPr>
            <a:r>
              <a:rPr lang="en-US" altLang="ja-JP" sz="1200" dirty="0" smtClean="0">
                <a:solidFill>
                  <a:srgbClr val="44546A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</a:t>
            </a:r>
            <a:endParaRPr lang="en-US" altLang="ja-JP" sz="1200" dirty="0">
              <a:solidFill>
                <a:srgbClr val="44546A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 flipV="1">
            <a:off x="6029796" y="3785705"/>
            <a:ext cx="2662830" cy="424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5" name="Text Box 14"/>
          <p:cNvSpPr txBox="1">
            <a:spLocks noChangeArrowheads="1"/>
          </p:cNvSpPr>
          <p:nvPr/>
        </p:nvSpPr>
        <p:spPr bwMode="auto">
          <a:xfrm rot="16200000">
            <a:off x="7049747" y="3547668"/>
            <a:ext cx="590931" cy="106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buSzPct val="100000"/>
              <a:buFontTx/>
              <a:buNone/>
              <a:defRPr/>
            </a:pPr>
            <a:r>
              <a:rPr lang="en-US" altLang="ja-JP" sz="1200" dirty="0">
                <a:solidFill>
                  <a:srgbClr val="FF6699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Entrance (door</a:t>
            </a:r>
            <a:r>
              <a:rPr lang="en-US" altLang="ja-JP" sz="1200" dirty="0" smtClean="0">
                <a:solidFill>
                  <a:srgbClr val="FF6699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)</a:t>
            </a:r>
          </a:p>
          <a:p>
            <a:pPr algn="ctr" eaLnBrk="1" hangingPunct="1">
              <a:buSzPct val="100000"/>
              <a:buFontTx/>
              <a:buNone/>
              <a:defRPr/>
            </a:pPr>
            <a:r>
              <a:rPr lang="en-US" altLang="ja-JP" sz="1200" dirty="0" smtClean="0">
                <a:solidFill>
                  <a:srgbClr val="FF6699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&lt;bottom&gt;</a:t>
            </a:r>
            <a:endParaRPr lang="en-US" altLang="ja-JP" sz="1200" dirty="0">
              <a:solidFill>
                <a:srgbClr val="FF6699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8369751" y="3516807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indoor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8369750" y="3783493"/>
            <a:ext cx="692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outdoor</a:t>
            </a:r>
            <a:endParaRPr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7363709" y="3746757"/>
            <a:ext cx="614235" cy="77897"/>
          </a:xfrm>
          <a:prstGeom prst="rect">
            <a:avLst/>
          </a:prstGeom>
          <a:solidFill>
            <a:srgbClr val="FF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7974107" y="3711625"/>
            <a:ext cx="0" cy="1566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6723072" y="3746757"/>
            <a:ext cx="614235" cy="77897"/>
          </a:xfrm>
          <a:prstGeom prst="rect">
            <a:avLst/>
          </a:prstGeom>
          <a:solidFill>
            <a:srgbClr val="FFCC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6723072" y="3711625"/>
            <a:ext cx="0" cy="1566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 Box 14"/>
          <p:cNvSpPr txBox="1">
            <a:spLocks noChangeArrowheads="1"/>
          </p:cNvSpPr>
          <p:nvPr/>
        </p:nvSpPr>
        <p:spPr bwMode="auto">
          <a:xfrm rot="16200000">
            <a:off x="6406537" y="2609492"/>
            <a:ext cx="369332" cy="9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SzPct val="100000"/>
              <a:buFontTx/>
              <a:buNone/>
            </a:pPr>
            <a:r>
              <a:rPr lang="en-US" altLang="ja-JP" sz="12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Counting line</a:t>
            </a:r>
          </a:p>
        </p:txBody>
      </p:sp>
      <p:sp>
        <p:nvSpPr>
          <p:cNvPr id="73" name="フローチャート : 結合子 18"/>
          <p:cNvSpPr/>
          <p:nvPr/>
        </p:nvSpPr>
        <p:spPr>
          <a:xfrm>
            <a:off x="7233168" y="2459160"/>
            <a:ext cx="216784" cy="208107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44546A">
                <a:lumMod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>
            <a:off x="7337306" y="2565427"/>
            <a:ext cx="4881" cy="1222064"/>
          </a:xfrm>
          <a:prstGeom prst="line">
            <a:avLst/>
          </a:prstGeom>
          <a:noFill/>
          <a:ln w="19050">
            <a:solidFill>
              <a:sysClr val="windowText" lastClr="000000">
                <a:lumMod val="85000"/>
              </a:sysClr>
            </a:solidFill>
            <a:prstDash val="sysDot"/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80" name="左中かっこ 79"/>
          <p:cNvSpPr/>
          <p:nvPr/>
        </p:nvSpPr>
        <p:spPr>
          <a:xfrm rot="10800000">
            <a:off x="7462609" y="2612947"/>
            <a:ext cx="204240" cy="1119260"/>
          </a:xfrm>
          <a:prstGeom prst="leftBrace">
            <a:avLst>
              <a:gd name="adj1" fmla="val 8333"/>
              <a:gd name="adj2" fmla="val 64860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 rot="16200000">
            <a:off x="7762643" y="2878364"/>
            <a:ext cx="369332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SzPct val="100000"/>
              <a:buFontTx/>
              <a:buNone/>
            </a:pP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6319" y="4421597"/>
            <a:ext cx="7914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 Since the standard of installation height differs depending on the camera model and zoom magnification,</a:t>
            </a:r>
          </a:p>
          <a:p>
            <a:r>
              <a:rPr lang="en-US" altLang="ja-JP" sz="105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so be sure to check with SDT </a:t>
            </a:r>
            <a:r>
              <a:rPr lang="en-US" altLang="ja-JP" sz="1050" dirty="0"/>
              <a:t>before actual installation</a:t>
            </a:r>
            <a:r>
              <a:rPr lang="en-US" altLang="ja-JP" sz="105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1-7-2.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standard -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Vehicle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Counting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4447" y="1697595"/>
            <a:ext cx="4620689" cy="292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of view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mode : </a:t>
            </a: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Normal angle </a:t>
            </a: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mode</a:t>
            </a:r>
            <a:endParaRPr lang="en-US" altLang="ja-JP" sz="1600" b="1" dirty="0" smtClean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>
              <a:defRPr/>
            </a:pP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angle should be adjusted so that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direction of travel of the </a:t>
            </a:r>
            <a:r>
              <a:rPr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vehicle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is the vertical direction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of the camera image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altLang="ja-JP" sz="800" dirty="0" smtClean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If the vehicle moves horizontally with respect to the camera image, the vehicles will overlap in the case of multiple lanes and the accuracy will decrease.</a:t>
            </a:r>
            <a:endParaRPr lang="en-US" altLang="ja-JP" sz="1400" dirty="0" smtClean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altLang="ja-JP" sz="7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Counting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line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position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: </a:t>
            </a:r>
            <a:r>
              <a:rPr lang="en-US" altLang="ja-JP" sz="14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Near the center of the camera image</a:t>
            </a:r>
            <a:endParaRPr lang="en-US" altLang="ja-JP" sz="1400" b="1" dirty="0" smtClean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>
          <a:xfrm>
            <a:off x="5195043" y="2023978"/>
            <a:ext cx="3750436" cy="2132933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5480383" y="3170026"/>
            <a:ext cx="1104411" cy="216000"/>
          </a:xfrm>
          <a:prstGeom prst="wedgeRoundRectCallout">
            <a:avLst>
              <a:gd name="adj1" fmla="val 29156"/>
              <a:gd name="adj2" fmla="val -163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accent5">
                    <a:lumMod val="75000"/>
                  </a:schemeClr>
                </a:solidFill>
              </a:rPr>
              <a:t>Recommend</a:t>
            </a:r>
            <a:endParaRPr kumimoji="1" lang="ja-JP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7039466" y="4096708"/>
            <a:ext cx="757001" cy="210598"/>
          </a:xfrm>
          <a:prstGeom prst="wedgeRoundRectCallout">
            <a:avLst>
              <a:gd name="adj1" fmla="val -56063"/>
              <a:gd name="adj2" fmla="val -209058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984332" y="4096708"/>
            <a:ext cx="1212042" cy="210598"/>
          </a:xfrm>
          <a:prstGeom prst="wedgeRoundRectCallout">
            <a:avLst>
              <a:gd name="adj1" fmla="val 2798"/>
              <a:gd name="adj2" fmla="val -135274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rgbClr val="C00000"/>
                </a:solidFill>
              </a:rPr>
              <a:t>Not recommend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8445" y="1246776"/>
            <a:ext cx="7934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Follow below conditions if high accuracy is </a:t>
            </a:r>
            <a:r>
              <a:rPr lang="en-US" altLang="ja-JP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required.</a:t>
            </a:r>
            <a:endParaRPr lang="en-US" altLang="ja-JP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1-8. </a:t>
            </a:r>
            <a:r>
              <a:rPr lang="en-US" altLang="ja-JP" sz="3200" dirty="0"/>
              <a:t>Appropriate object size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637" y="1289810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Appropriate object size in </a:t>
            </a:r>
            <a:r>
              <a:rPr lang="en-US" altLang="ja-JP" sz="1600" dirty="0" smtClean="0"/>
              <a:t>grid display</a:t>
            </a:r>
            <a:endParaRPr lang="en-US" altLang="ja-JP" sz="16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29283"/>
              </p:ext>
            </p:extLst>
          </p:nvPr>
        </p:nvGraphicFramePr>
        <p:xfrm>
          <a:off x="107193" y="1656677"/>
          <a:ext cx="543891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456">
                  <a:extLst>
                    <a:ext uri="{9D8B030D-6E8A-4147-A177-3AD203B41FA5}">
                      <a16:colId xmlns:a16="http://schemas.microsoft.com/office/drawing/2014/main" val="3715316168"/>
                    </a:ext>
                  </a:extLst>
                </a:gridCol>
                <a:gridCol w="662623">
                  <a:extLst>
                    <a:ext uri="{9D8B030D-6E8A-4147-A177-3AD203B41FA5}">
                      <a16:colId xmlns:a16="http://schemas.microsoft.com/office/drawing/2014/main" val="363903869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3411143744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651785816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625138994"/>
                    </a:ext>
                  </a:extLst>
                </a:gridCol>
                <a:gridCol w="621030">
                  <a:extLst>
                    <a:ext uri="{9D8B030D-6E8A-4147-A177-3AD203B41FA5}">
                      <a16:colId xmlns:a16="http://schemas.microsoft.com/office/drawing/2014/main" val="3783294622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822038398"/>
                    </a:ext>
                  </a:extLst>
                </a:gridCol>
                <a:gridCol w="651193">
                  <a:extLst>
                    <a:ext uri="{9D8B030D-6E8A-4147-A177-3AD203B41FA5}">
                      <a16:colId xmlns:a16="http://schemas.microsoft.com/office/drawing/2014/main" val="1464493558"/>
                    </a:ext>
                  </a:extLst>
                </a:gridCol>
              </a:tblGrid>
              <a:tr h="18628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n-lt"/>
                        </a:rPr>
                        <a:t>Angle mode</a:t>
                      </a:r>
                      <a:endParaRPr kumimoji="1" lang="ja-JP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n-lt"/>
                        </a:rPr>
                        <a:t>Object</a:t>
                      </a:r>
                      <a:endParaRPr kumimoji="1" lang="ja-JP" altLang="en-US" sz="1200" b="1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+mn-lt"/>
                        </a:rPr>
                        <a:t>4K/6MP</a:t>
                      </a:r>
                      <a:r>
                        <a:rPr kumimoji="1" lang="en-US" altLang="ja-JP" sz="1200" b="1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1200" b="1" dirty="0" smtClean="0">
                          <a:latin typeface="+mn-lt"/>
                        </a:rPr>
                        <a:t>Model</a:t>
                      </a:r>
                      <a:endParaRPr kumimoji="1" lang="ja-JP" altLang="en-US" sz="12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 smtClean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lt"/>
                        </a:rPr>
                        <a:t>5MP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lt"/>
                        </a:rPr>
                        <a:t>model</a:t>
                      </a:r>
                      <a:endParaRPr kumimoji="1" lang="ja-JP" altLang="en-US" sz="12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lt"/>
                        </a:rPr>
                        <a:t>4MP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lt"/>
                        </a:rPr>
                        <a:t>model</a:t>
                      </a:r>
                      <a:endParaRPr kumimoji="1" lang="ja-JP" altLang="en-US" sz="12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lt"/>
                        </a:rPr>
                        <a:t>2MP model</a:t>
                      </a:r>
                      <a:endParaRPr kumimoji="1" lang="ja-JP" altLang="en-US" sz="1200" b="1" dirty="0" smtClean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74934"/>
                  </a:ext>
                </a:extLst>
              </a:tr>
              <a:tr h="1862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Multi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Others</a:t>
                      </a:r>
                      <a:endParaRPr kumimoji="1" lang="ja-JP" altLang="en-US" sz="1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mini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Others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20823"/>
                  </a:ext>
                </a:extLst>
              </a:tr>
              <a:tr h="457200">
                <a:tc rowSpan="3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+mn-lt"/>
                        </a:rPr>
                        <a:t>Normal angle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People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1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0637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Vehicle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3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6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 to 6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2 to</a:t>
                      </a:r>
                      <a:r>
                        <a:rPr kumimoji="1" lang="en-US" altLang="ja-JP" sz="1200" baseline="0" dirty="0" smtClean="0">
                          <a:latin typeface="+mn-lt"/>
                        </a:rPr>
                        <a:t> 6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602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Bicycle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 to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200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+mn-lt"/>
                        </a:rPr>
                        <a:t>Perpendicular angle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People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3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to 3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2 to</a:t>
                      </a:r>
                      <a:r>
                        <a:rPr kumimoji="1" lang="en-US" altLang="ja-JP" sz="1200" baseline="0" dirty="0" smtClean="0">
                          <a:latin typeface="+mn-lt"/>
                        </a:rPr>
                        <a:t> 3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23597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22" y="1648303"/>
            <a:ext cx="3445477" cy="198478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8674" y="4137292"/>
            <a:ext cx="8470230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/>
            <a:r>
              <a:rPr lang="en-US" altLang="ja-JP" sz="14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As for appropriate object </a:t>
            </a:r>
            <a:r>
              <a:rPr lang="en-US" altLang="ja-JP" sz="14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size, </a:t>
            </a:r>
            <a:r>
              <a:rPr lang="en-US" altLang="ja-JP" sz="14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refer to the support information “Appropriate object size for each AI analytics in Grid display &lt;</a:t>
            </a:r>
            <a:r>
              <a:rPr lang="en-US" altLang="ja-JP" sz="14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C0320&gt;” </a:t>
            </a:r>
            <a:r>
              <a:rPr lang="en-US" altLang="ja-JP" sz="14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at the link below. </a:t>
            </a:r>
            <a:endParaRPr lang="en-US" altLang="ja-JP" sz="140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hlinkClick r:id="rId4"/>
              </a:rPr>
              <a:t>https://i-pro.com/global/en/surveillance/training-support/support/technical-information</a:t>
            </a:r>
            <a:endParaRPr lang="en-US" altLang="ja-JP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94728" y="1405748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[Unit</a:t>
            </a:r>
            <a:r>
              <a:rPr lang="en-US" altLang="ja-JP" sz="1100" dirty="0"/>
              <a:t>: </a:t>
            </a:r>
            <a:r>
              <a:rPr lang="en-US" altLang="ja-JP" sz="1100" dirty="0" smtClean="0"/>
              <a:t>cell]</a:t>
            </a:r>
            <a:endParaRPr kumimoji="1" lang="ja-JP" altLang="en-US" sz="1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2355" y="3603230"/>
            <a:ext cx="3426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ja-JP" sz="1100" dirty="0" smtClean="0"/>
              <a:t>Size Criteria</a:t>
            </a:r>
          </a:p>
          <a:p>
            <a:r>
              <a:rPr lang="en-US" altLang="ja-JP" sz="1100" dirty="0" smtClean="0"/>
              <a:t>     “People”: </a:t>
            </a:r>
            <a:r>
              <a:rPr lang="en-US" altLang="ja-JP" sz="1100" dirty="0"/>
              <a:t>body </a:t>
            </a:r>
            <a:r>
              <a:rPr lang="en-US" altLang="ja-JP" sz="1100" dirty="0" smtClean="0"/>
              <a:t>width , “Vehicle/Bicycle”: </a:t>
            </a:r>
            <a:r>
              <a:rPr lang="en-US" altLang="ja-JP" sz="1100" dirty="0"/>
              <a:t>short </a:t>
            </a:r>
            <a:r>
              <a:rPr lang="en-US" altLang="ja-JP" sz="1100" dirty="0" smtClean="0"/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2590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1-9-1.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Restriction - People Counting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172" y="1239328"/>
            <a:ext cx="864023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accuracy of image analysis may be affected by the environmental causes listed below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endParaRPr lang="ja-JP" altLang="ja-JP" sz="800" dirty="0">
              <a:latin typeface="+mn-lt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difference in brightness between the background and the moving object is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small.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Shooting when the brightness of the image is low such as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nighttime.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object is out of focus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object is blurred.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object is moving too fast or too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slow.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object is too small or too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large.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Only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part of the object is visible, hidden behind the privacy zone and other objects. (In the case of a person, 2/3 of the body from shoulder to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head)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height of the person is short.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(When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it is 120 cm or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less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person is carrying a large baggage.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(Pushing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 cart, stroller or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wheelchair)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person is not walking independently. (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Embraced toddler)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Too many moving objects are in the shooting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area.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(About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0 people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or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more)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Multiple objects intersect.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Shooting under the changeable light conditions such as outdoors or near windows and so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forth.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External lights such as sunlight or car headlights come into the shooting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Strong outside light comes in, creating shadows on the o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bject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others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Flickering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fluorescent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lamps.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Insects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or animals come into the shooting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area.</a:t>
            </a:r>
            <a:endParaRPr lang="en-US" altLang="ja-JP" sz="105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dome of the camera is sweating or has dirt on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it.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camera is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shaking.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camera is not facing downwards.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1-9-2.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Restriction - </a:t>
            </a:r>
            <a:r>
              <a:rPr lang="en-US" altLang="ja-JP" sz="3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Vehicle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Counting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172" y="1239328"/>
            <a:ext cx="864023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accuracy of image analysis may be affected by the environmental causes listed below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05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endParaRPr lang="ja-JP" altLang="ja-JP" sz="800" dirty="0">
              <a:latin typeface="+mn-lt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difference in brightness between the background and the moving object is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small.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Shooting when the brightness of the image is low such as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nighttime.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object is out of focus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object is blurred.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object is moving too fast or too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slow.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object is too small or too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large.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Only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part of the object is visible, hidden behind the privacy zone and other objects. (It is necessary to show at least 2/3 of the entire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vehicle)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Too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many moving objects are in the shooting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area.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(About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0 vehicle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or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more)</a:t>
            </a:r>
            <a:endParaRPr lang="ja-JP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Multiple objects intersect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External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lights such as sunlight or car headlights come into the shooting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area.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Strong outside light comes in, creating shadows on the o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bject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others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Flickering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fluorescent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lamps.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weather is extremely bad.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Posters and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signboard of vehicles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come into the shooting area. </a:t>
            </a:r>
            <a:endParaRPr lang="en-US" altLang="ja-JP" sz="105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 vehicle is reflected in the windscreen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If the vehicle has an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trailer</a:t>
            </a:r>
            <a:r>
              <a:rPr lang="ja-JP" altLang="en-US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attached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it. (E.g., trailer, boat, etc.)</a:t>
            </a:r>
            <a:endParaRPr lang="en-US" altLang="ja-JP" sz="105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</a:t>
            </a: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dome of the camera is sweating or has dirt on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it.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camera is </a:t>
            </a:r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shaking.</a:t>
            </a:r>
            <a:endParaRPr lang="en-US" altLang="ja-JP" sz="105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1874679"/>
            <a:ext cx="698799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version up contents</a:t>
            </a:r>
          </a:p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hapter. 2 - 9)</a:t>
            </a:r>
            <a:endParaRPr lang="en-US" altLang="ja-JP" sz="3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3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2. Support count data transmission (HTTP)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40256"/>
              </p:ext>
            </p:extLst>
          </p:nvPr>
        </p:nvGraphicFramePr>
        <p:xfrm>
          <a:off x="3862139" y="1781285"/>
          <a:ext cx="5065294" cy="2360838"/>
        </p:xfrm>
        <a:graphic>
          <a:graphicData uri="http://schemas.openxmlformats.org/drawingml/2006/table">
            <a:tbl>
              <a:tblPr firstRow="1" bandRow="1"/>
              <a:tblGrid>
                <a:gridCol w="1407694">
                  <a:extLst>
                    <a:ext uri="{9D8B030D-6E8A-4147-A177-3AD203B41FA5}">
                      <a16:colId xmlns:a16="http://schemas.microsoft.com/office/drawing/2014/main" val="269684888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47835778"/>
                    </a:ext>
                  </a:extLst>
                </a:gridCol>
              </a:tblGrid>
              <a:tr h="17612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 items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92493"/>
                  </a:ext>
                </a:extLst>
              </a:tr>
              <a:tr h="2294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Destination</a:t>
                      </a:r>
                      <a:endParaRPr kumimoji="1" lang="en-US" altLang="ja-JP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 whether to enable send.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Up to 4 destinations can be set.</a:t>
                      </a:r>
                      <a:endParaRPr lang="en-US" altLang="ja-JP" sz="1100" dirty="0">
                        <a:solidFill>
                          <a:prstClr val="black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7126"/>
                  </a:ext>
                </a:extLst>
              </a:tr>
              <a:tr h="2294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Address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HTTP server IP address or host name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7844"/>
                  </a:ext>
                </a:extLst>
              </a:tr>
              <a:tr h="17612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Directory name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Destination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path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name</a:t>
                      </a:r>
                      <a:endParaRPr kumimoji="1" lang="en-US" altLang="ja-JP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89533"/>
                  </a:ext>
                </a:extLst>
              </a:tr>
              <a:tr h="17612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SSL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 whether to enable SSL [on / off]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97755"/>
                  </a:ext>
                </a:extLst>
              </a:tr>
              <a:tr h="17612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Port number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HTTP</a:t>
                      </a:r>
                      <a:r>
                        <a:rPr lang="en-US" altLang="ja-JP" sz="1100" baseline="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server</a:t>
                      </a: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100" dirty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port </a:t>
                      </a: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</a:t>
                      </a:r>
                      <a:endParaRPr lang="ja-JP" altLang="ja-JP" sz="1100" dirty="0"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2480"/>
                  </a:ext>
                </a:extLst>
              </a:tr>
              <a:tr h="2294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User name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Username to access the</a:t>
                      </a:r>
                      <a:r>
                        <a:rPr lang="en-US" altLang="ja-JP" sz="1100" baseline="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HTTP</a:t>
                      </a: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server</a:t>
                      </a:r>
                      <a:endParaRPr lang="ja-JP" altLang="ja-JP" sz="1100" dirty="0"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55219"/>
                  </a:ext>
                </a:extLst>
              </a:tr>
              <a:tr h="2294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Password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Password to access the HTTP server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16621"/>
                  </a:ext>
                </a:extLst>
              </a:tr>
              <a:tr h="28819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Transmission interval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ja-JP" sz="11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, 5, 10, 15, 30, 60</a:t>
                      </a:r>
                      <a:r>
                        <a:rPr lang="ja-JP" altLang="en-US" sz="11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（</a:t>
                      </a:r>
                      <a:r>
                        <a:rPr lang="en-US" altLang="ja-JP" sz="11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min.</a:t>
                      </a:r>
                      <a:r>
                        <a:rPr lang="ja-JP" altLang="en-US" sz="1100" b="0" i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）</a:t>
                      </a:r>
                      <a:endParaRPr lang="ja-JP" altLang="en-US" sz="1100" dirty="0">
                        <a:effectLst/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19696"/>
                  </a:ext>
                </a:extLst>
              </a:tr>
            </a:tbl>
          </a:graphicData>
        </a:graphic>
      </p:graphicFrame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l="1149" t="1137" r="1096" b="1221"/>
          <a:stretch/>
        </p:blipFill>
        <p:spPr>
          <a:xfrm>
            <a:off x="210551" y="1792705"/>
            <a:ext cx="3369823" cy="2475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82637" y="1442163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AI-VMD Count function setting screen</a:t>
            </a:r>
            <a:endParaRPr kumimoji="1" lang="ja-JP" altLang="en-US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98521" y="4401317"/>
            <a:ext cx="624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Note: For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details </a:t>
            </a:r>
            <a:r>
              <a:rPr lang="en-US" altLang="ja-JP" sz="1200" dirty="0">
                <a:solidFill>
                  <a:prstClr val="black"/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of transmission content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,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refer to "External Interface Specifications" in the URL.</a:t>
            </a: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       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  <a:hlinkClick r:id="rId4"/>
              </a:rPr>
              <a:t>https://i-pro.com/global/en/surveillance/training-supportsupport/technical-information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).</a:t>
            </a:r>
            <a:endParaRPr lang="en-US" altLang="ja-JP" sz="1200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6620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count data </a:t>
            </a: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transmission (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MQTT)</a:t>
            </a:r>
            <a:endParaRPr lang="en-US" altLang="ja-JP" sz="32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3"/>
            <a:ext cx="1455387" cy="928399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テキスト プレースホルダー 14"/>
          <p:cNvSpPr txBox="1">
            <a:spLocks/>
          </p:cNvSpPr>
          <p:nvPr/>
        </p:nvSpPr>
        <p:spPr>
          <a:xfrm>
            <a:off x="1588168" y="672456"/>
            <a:ext cx="494561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</a:t>
            </a: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(People / Vehicle Counting</a:t>
            </a: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)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6"/>
            <a:ext cx="120588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プレースホルダー 14"/>
          <p:cNvSpPr txBox="1">
            <a:spLocks/>
          </p:cNvSpPr>
          <p:nvPr/>
        </p:nvSpPr>
        <p:spPr>
          <a:xfrm>
            <a:off x="1588168" y="1003126"/>
            <a:ext cx="4945611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AI Occupancy Detection</a:t>
            </a:r>
          </a:p>
        </p:txBody>
      </p:sp>
      <p:sp>
        <p:nvSpPr>
          <p:cNvPr id="12" name="テキスト プレースホルダー 14"/>
          <p:cNvSpPr txBox="1">
            <a:spLocks/>
          </p:cNvSpPr>
          <p:nvPr/>
        </p:nvSpPr>
        <p:spPr>
          <a:xfrm>
            <a:off x="1588169" y="1313950"/>
            <a:ext cx="4945610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/ AI People Counting for 360-degree fisheye</a:t>
            </a:r>
          </a:p>
        </p:txBody>
      </p:sp>
      <p:sp>
        <p:nvSpPr>
          <p:cNvPr id="13" name="テキスト プレースホルダー 14"/>
          <p:cNvSpPr txBox="1">
            <a:spLocks/>
          </p:cNvSpPr>
          <p:nvPr/>
        </p:nvSpPr>
        <p:spPr>
          <a:xfrm>
            <a:off x="7861313" y="1006855"/>
            <a:ext cx="1208472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V1.40</a:t>
            </a: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7863904" y="1319966"/>
            <a:ext cx="1205881" cy="2688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V1.30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1203" y="669280"/>
            <a:ext cx="1215277" cy="919542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8521" y="4401317"/>
            <a:ext cx="624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Note: For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details </a:t>
            </a:r>
            <a:r>
              <a:rPr lang="en-US" altLang="ja-JP" sz="1200" dirty="0">
                <a:solidFill>
                  <a:prstClr val="black"/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of transmission content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,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refer to "External Interface Specifications" in the URL.</a:t>
            </a: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       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  <a:hlinkClick r:id="rId3"/>
              </a:rPr>
              <a:t>https://i-pro.com/global/en/surveillance/training-supportsupport/technical-information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).</a:t>
            </a:r>
            <a:endParaRPr lang="en-US" altLang="ja-JP" sz="1200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9545"/>
              </p:ext>
            </p:extLst>
          </p:nvPr>
        </p:nvGraphicFramePr>
        <p:xfrm>
          <a:off x="4258254" y="1756703"/>
          <a:ext cx="4735356" cy="2133600"/>
        </p:xfrm>
        <a:graphic>
          <a:graphicData uri="http://schemas.openxmlformats.org/drawingml/2006/table">
            <a:tbl>
              <a:tblPr firstRow="1" bandRow="1"/>
              <a:tblGrid>
                <a:gridCol w="987519">
                  <a:extLst>
                    <a:ext uri="{9D8B030D-6E8A-4147-A177-3AD203B41FA5}">
                      <a16:colId xmlns:a16="http://schemas.microsoft.com/office/drawing/2014/main" val="2696848889"/>
                    </a:ext>
                  </a:extLst>
                </a:gridCol>
                <a:gridCol w="3747837">
                  <a:extLst>
                    <a:ext uri="{9D8B030D-6E8A-4147-A177-3AD203B41FA5}">
                      <a16:colId xmlns:a16="http://schemas.microsoft.com/office/drawing/2014/main" val="1347835778"/>
                    </a:ext>
                  </a:extLst>
                </a:gridCol>
              </a:tblGrid>
              <a:tr h="21346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 items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Settings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92493"/>
                  </a:ext>
                </a:extLst>
              </a:tr>
              <a:tr h="56603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Destination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 whether to enable send.</a:t>
                      </a:r>
                      <a:endParaRPr kumimoji="1" lang="en-US" altLang="ja-JP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To MQTT </a:t>
                      </a:r>
                      <a:r>
                        <a:rPr kumimoji="1" lang="en-US" altLang="ja-JP" sz="11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: Displays </a:t>
                      </a:r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the MQTT setting screen of camera setting. (*1)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7126"/>
                  </a:ext>
                </a:extLst>
              </a:tr>
              <a:tr h="19457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Topic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ja-JP" sz="1100" b="0" i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 the name of the MQTT topic to send.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7844"/>
                  </a:ext>
                </a:extLst>
              </a:tr>
              <a:tr h="48871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err="1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QoS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Select a level from 0, 1, 2.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Retain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Select 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to save the last notified message </a:t>
                      </a: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on 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the MQTT server.</a:t>
                      </a:r>
                      <a:endParaRPr kumimoji="1" lang="en-US" altLang="ja-JP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89533"/>
                  </a:ext>
                </a:extLst>
              </a:tr>
              <a:tr h="32370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Transmission interval</a:t>
                      </a:r>
                      <a:endParaRPr kumimoji="1" lang="ja-JP" altLang="en-US" sz="11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1100" b="0" i="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ja-JP" sz="1100" b="0" i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, 5, 10, 15, 30, 60</a:t>
                      </a:r>
                      <a:r>
                        <a:rPr lang="ja-JP" altLang="en-US" sz="1100" b="0" i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（</a:t>
                      </a:r>
                      <a:r>
                        <a:rPr lang="en-US" altLang="ja-JP" sz="1100" b="0" i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min.</a:t>
                      </a:r>
                      <a:r>
                        <a:rPr lang="ja-JP" altLang="en-US" sz="1100" b="0" i="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）</a:t>
                      </a:r>
                      <a:endParaRPr lang="ja-JP" altLang="en-US" sz="1100" dirty="0"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97755"/>
                  </a:ext>
                </a:extLst>
              </a:tr>
            </a:tbl>
          </a:graphicData>
        </a:graphic>
      </p:graphicFrame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/>
          <a:srcRect l="556" t="2155" r="1259" b="25252"/>
          <a:stretch/>
        </p:blipFill>
        <p:spPr>
          <a:xfrm>
            <a:off x="198521" y="2099513"/>
            <a:ext cx="3938820" cy="1762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F5B688-2107-4604-B2F7-4F296CA90A20}"/>
              </a:ext>
            </a:extLst>
          </p:cNvPr>
          <p:cNvSpPr txBox="1"/>
          <p:nvPr/>
        </p:nvSpPr>
        <p:spPr>
          <a:xfrm>
            <a:off x="1731101" y="2670159"/>
            <a:ext cx="769335" cy="215444"/>
          </a:xfrm>
          <a:prstGeom prst="rect">
            <a:avLst/>
          </a:prstGeom>
          <a:solidFill>
            <a:srgbClr val="F1F1F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ja-JP" sz="8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Transmission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AF20C4E-5955-4585-BDCA-45A14AEEFD7C}"/>
              </a:ext>
            </a:extLst>
          </p:cNvPr>
          <p:cNvSpPr txBox="1"/>
          <p:nvPr/>
        </p:nvSpPr>
        <p:spPr>
          <a:xfrm>
            <a:off x="2413892" y="2670159"/>
            <a:ext cx="1002038" cy="215444"/>
          </a:xfrm>
          <a:prstGeom prst="rect">
            <a:avLst/>
          </a:prstGeom>
          <a:solidFill>
            <a:srgbClr val="F1F1F1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ja-JP" sz="800" u="sng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MQTT settings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2637" y="1652718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AI-VMD Count function setting screen (e.g.)</a:t>
            </a:r>
            <a:endParaRPr kumimoji="1" lang="ja-JP" altLang="en-US" sz="1600" dirty="0"/>
          </a:p>
        </p:txBody>
      </p:sp>
      <p:sp>
        <p:nvSpPr>
          <p:cNvPr id="36" name="正方形/長方形 35"/>
          <p:cNvSpPr/>
          <p:nvPr/>
        </p:nvSpPr>
        <p:spPr>
          <a:xfrm>
            <a:off x="190021" y="3894507"/>
            <a:ext cx="887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*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1</a:t>
            </a:r>
            <a:r>
              <a:rPr lang="ja-JP" altLang="en-US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To send count data using MQTT, </a:t>
            </a:r>
            <a:r>
              <a:rPr lang="en-US" altLang="ja-JP" sz="1200" dirty="0">
                <a:solidFill>
                  <a:srgbClr val="FF00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it is necessary to enable MQTT on the setting screen of camera </a:t>
            </a:r>
            <a:r>
              <a:rPr lang="en-US" altLang="ja-JP" sz="1200" dirty="0" smtClean="0">
                <a:solidFill>
                  <a:srgbClr val="FF00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settings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     Information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such as the destination 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server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address and port number is set on camera settings. Refer to the next page for camera settings</a:t>
            </a:r>
            <a:r>
              <a:rPr lang="en-US" altLang="ja-JP" sz="1200" dirty="0" smtClean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  <a:endParaRPr lang="en-US" altLang="ja-JP" sz="1200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テキスト プレースホルダー 14"/>
          <p:cNvSpPr txBox="1">
            <a:spLocks/>
          </p:cNvSpPr>
          <p:nvPr/>
        </p:nvSpPr>
        <p:spPr>
          <a:xfrm>
            <a:off x="80254" y="1109301"/>
            <a:ext cx="6462884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AI-VMD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9" name="テキスト プレースホルダー 14"/>
          <p:cNvSpPr txBox="1">
            <a:spLocks/>
          </p:cNvSpPr>
          <p:nvPr/>
        </p:nvSpPr>
        <p:spPr>
          <a:xfrm>
            <a:off x="6594573" y="1109301"/>
            <a:ext cx="120588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33" name="テキスト プレースホルダー 14"/>
          <p:cNvSpPr txBox="1">
            <a:spLocks/>
          </p:cNvSpPr>
          <p:nvPr/>
        </p:nvSpPr>
        <p:spPr>
          <a:xfrm>
            <a:off x="80254" y="1445987"/>
            <a:ext cx="6462884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 People Detection</a:t>
            </a:r>
          </a:p>
        </p:txBody>
      </p:sp>
      <p:sp>
        <p:nvSpPr>
          <p:cNvPr id="36" name="テキスト プレースホルダー 14"/>
          <p:cNvSpPr txBox="1">
            <a:spLocks/>
          </p:cNvSpPr>
          <p:nvPr/>
        </p:nvSpPr>
        <p:spPr>
          <a:xfrm>
            <a:off x="80254" y="1756811"/>
            <a:ext cx="6462883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 Occupancy Detection</a:t>
            </a:r>
          </a:p>
        </p:txBody>
      </p:sp>
      <p:sp>
        <p:nvSpPr>
          <p:cNvPr id="38" name="テキスト プレースホルダー 14"/>
          <p:cNvSpPr txBox="1">
            <a:spLocks/>
          </p:cNvSpPr>
          <p:nvPr/>
        </p:nvSpPr>
        <p:spPr>
          <a:xfrm>
            <a:off x="6591982" y="1443700"/>
            <a:ext cx="1208472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V1.21</a:t>
            </a:r>
          </a:p>
        </p:txBody>
      </p:sp>
      <p:sp>
        <p:nvSpPr>
          <p:cNvPr id="39" name="テキスト プレースホルダー 14"/>
          <p:cNvSpPr txBox="1">
            <a:spLocks/>
          </p:cNvSpPr>
          <p:nvPr/>
        </p:nvSpPr>
        <p:spPr>
          <a:xfrm>
            <a:off x="6594573" y="1756811"/>
            <a:ext cx="1205881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V1.40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0254" y="660580"/>
            <a:ext cx="6474916" cy="416247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Target Product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85177" y="660578"/>
            <a:ext cx="1215277" cy="416249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30461" y="660578"/>
            <a:ext cx="1223996" cy="416249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Release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テキスト プレースホルダー 14"/>
          <p:cNvSpPr txBox="1">
            <a:spLocks/>
          </p:cNvSpPr>
          <p:nvPr/>
        </p:nvSpPr>
        <p:spPr>
          <a:xfrm>
            <a:off x="7837343" y="1105402"/>
            <a:ext cx="1217114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Jul. 2022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6" name="テキスト プレースホルダー 14"/>
          <p:cNvSpPr txBox="1">
            <a:spLocks/>
          </p:cNvSpPr>
          <p:nvPr/>
        </p:nvSpPr>
        <p:spPr>
          <a:xfrm>
            <a:off x="7834752" y="1445817"/>
            <a:ext cx="1224006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Jul. 2022</a:t>
            </a:r>
          </a:p>
        </p:txBody>
      </p:sp>
      <p:sp>
        <p:nvSpPr>
          <p:cNvPr id="47" name="テキスト プレースホルダー 14"/>
          <p:cNvSpPr txBox="1">
            <a:spLocks/>
          </p:cNvSpPr>
          <p:nvPr/>
        </p:nvSpPr>
        <p:spPr>
          <a:xfrm>
            <a:off x="7837343" y="1758928"/>
            <a:ext cx="1221415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Jul. 2022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094" y="2384284"/>
            <a:ext cx="2740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Supported camera versions</a:t>
            </a:r>
            <a:endParaRPr kumimoji="1" lang="ja-JP" altLang="en-US" sz="16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5110"/>
              </p:ext>
            </p:extLst>
          </p:nvPr>
        </p:nvGraphicFramePr>
        <p:xfrm>
          <a:off x="495511" y="2721175"/>
          <a:ext cx="8151395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08584">
                  <a:extLst>
                    <a:ext uri="{9D8B030D-6E8A-4147-A177-3AD203B41FA5}">
                      <a16:colId xmlns:a16="http://schemas.microsoft.com/office/drawing/2014/main" val="37403872"/>
                    </a:ext>
                  </a:extLst>
                </a:gridCol>
                <a:gridCol w="1742811">
                  <a:extLst>
                    <a:ext uri="{9D8B030D-6E8A-4147-A177-3AD203B41FA5}">
                      <a16:colId xmlns:a16="http://schemas.microsoft.com/office/drawing/2014/main" val="1241368161"/>
                    </a:ext>
                  </a:extLst>
                </a:gridCol>
              </a:tblGrid>
              <a:tr h="2366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Model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Version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21322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+mn-lt"/>
                        </a:rPr>
                        <a:t>X1551LN, X1571LN, X2251L, X2271L, X2551LN, X2571LN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V2.01 or later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51108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solidFill>
                            <a:prstClr val="black"/>
                          </a:solidFill>
                          <a:latin typeface="+mn-lt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S1136, S1536*, S2136*, S2236L, S2536*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V2.10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07838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latin typeface="+mn-lt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S15500*, S15600*, S15700*, S22500*, S22600*, S22700*, S25500*, S25600*, S25700*</a:t>
                      </a:r>
                      <a:endParaRPr lang="en-US" altLang="ja-JP" sz="1100" dirty="0" smtClean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V2.10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96473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latin typeface="+mn-lt"/>
                          <a:cs typeface="Calibri" panose="020F0502020204030204" pitchFamily="34" charset="0"/>
                        </a:rPr>
                        <a:t>S4156, S4176, S4556*, S4576*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V2.10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17024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S65340*, S61301-Z2, S61302-Z4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V1.00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959155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+mn-lt"/>
                        </a:rPr>
                        <a:t>S71300-F3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V1.10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247813"/>
                  </a:ext>
                </a:extLst>
              </a:tr>
              <a:tr h="2366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latin typeface="+mn-lt"/>
                          <a:cs typeface="Calibri" panose="020F0502020204030204" pitchFamily="34" charset="0"/>
                        </a:rPr>
                        <a:t>S8543*, S8544*, S8563L*, S8564L*, S8573L*, S8574L*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+mn-lt"/>
                        </a:rPr>
                        <a:t>V2.10 or later</a:t>
                      </a: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38197"/>
                  </a:ext>
                </a:extLst>
              </a:tr>
            </a:tbl>
          </a:graphicData>
        </a:graphic>
      </p:graphicFrame>
      <p:sp>
        <p:nvSpPr>
          <p:cNvPr id="17" name="テキスト プレースホルダー 14"/>
          <p:cNvSpPr txBox="1">
            <a:spLocks/>
          </p:cNvSpPr>
          <p:nvPr/>
        </p:nvSpPr>
        <p:spPr>
          <a:xfrm>
            <a:off x="76243" y="2071637"/>
            <a:ext cx="6462883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/ AI People Counting for 360-degree fisheye</a:t>
            </a: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6590562" y="2071637"/>
            <a:ext cx="1205881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V1.30</a:t>
            </a:r>
          </a:p>
        </p:txBody>
      </p:sp>
      <p:sp>
        <p:nvSpPr>
          <p:cNvPr id="19" name="テキスト プレースホルダー 14"/>
          <p:cNvSpPr txBox="1">
            <a:spLocks/>
          </p:cNvSpPr>
          <p:nvPr/>
        </p:nvSpPr>
        <p:spPr>
          <a:xfrm>
            <a:off x="7833332" y="2073754"/>
            <a:ext cx="1221415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Jul. 2022</a:t>
            </a:r>
          </a:p>
        </p:txBody>
      </p:sp>
    </p:spTree>
    <p:extLst>
      <p:ext uri="{BB962C8B-B14F-4D97-AF65-F5344CB8AC3E}">
        <p14:creationId xmlns:p14="http://schemas.microsoft.com/office/powerpoint/2010/main" val="14303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6620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[Ref.]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 case of MQTT setting on the camera side</a:t>
            </a:r>
            <a:endParaRPr lang="ja-JP" altLang="en-US" sz="3200" kern="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3045" y="757078"/>
            <a:ext cx="8497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dirty="0">
                <a:solidFill>
                  <a:prstClr val="black"/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To send count data using MQTT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, 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following settings are required on the camera side.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852" y="1293065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Camera setting screen</a:t>
            </a:r>
            <a:endParaRPr kumimoji="1" lang="ja-JP" altLang="en-US" sz="16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3398"/>
              </p:ext>
            </p:extLst>
          </p:nvPr>
        </p:nvGraphicFramePr>
        <p:xfrm>
          <a:off x="4481763" y="1290763"/>
          <a:ext cx="4566924" cy="3215640"/>
        </p:xfrm>
        <a:graphic>
          <a:graphicData uri="http://schemas.openxmlformats.org/drawingml/2006/table">
            <a:tbl>
              <a:tblPr firstRow="1" bandRow="1"/>
              <a:tblGrid>
                <a:gridCol w="1071749">
                  <a:extLst>
                    <a:ext uri="{9D8B030D-6E8A-4147-A177-3AD203B41FA5}">
                      <a16:colId xmlns:a16="http://schemas.microsoft.com/office/drawing/2014/main" val="2696848889"/>
                    </a:ext>
                  </a:extLst>
                </a:gridCol>
                <a:gridCol w="3495175">
                  <a:extLst>
                    <a:ext uri="{9D8B030D-6E8A-4147-A177-3AD203B41FA5}">
                      <a16:colId xmlns:a16="http://schemas.microsoft.com/office/drawing/2014/main" val="1347835778"/>
                    </a:ext>
                  </a:extLst>
                </a:gridCol>
              </a:tblGrid>
              <a:tr h="13410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 items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Settings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92493"/>
                  </a:ext>
                </a:extLst>
              </a:tr>
              <a:tr h="11853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MQTT settings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Set whether to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enable MQTT [on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off].</a:t>
                      </a:r>
                      <a:endParaRPr kumimoji="1" lang="en-US" altLang="ja-JP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7126"/>
                  </a:ext>
                </a:extLst>
              </a:tr>
              <a:tr h="41486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Server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Address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MQTT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server IP address or host name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Port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number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MQTT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server port number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Protocol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MQTT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over SSL/MQTT over TCP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User</a:t>
                      </a:r>
                      <a:r>
                        <a:rPr kumimoji="1" lang="en-US" altLang="ja-JP" sz="1100" baseline="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name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Username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to access the MQTT server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Password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Password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to access the MQTT server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7844"/>
                  </a:ext>
                </a:extLst>
              </a:tr>
              <a:tr h="63711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Root CA certificate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installation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Install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the root CA certificate issued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by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the certificate </a:t>
                      </a:r>
                      <a:endParaRPr kumimoji="1" lang="en-US" altLang="ja-JP" sz="1100" dirty="0" smtClean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authority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Information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The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root CA certificate information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is displayed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・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Server certificate verification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:</a:t>
                      </a:r>
                      <a:r>
                        <a:rPr kumimoji="1" lang="en-US" altLang="ja-JP" sz="11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If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"MQTT over SSL" is selected for [Protocol] and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1" lang="en-US" altLang="ja-JP" sz="1100" baseline="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[Server Certificate Verification] is "Valid",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the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server certificate is verified using the root CA </a:t>
                      </a:r>
                      <a:endParaRPr kumimoji="1" lang="en-US" altLang="ja-JP" sz="1100" dirty="0" smtClean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   certificate registered </a:t>
                      </a:r>
                      <a:r>
                        <a:rPr kumimoji="1" lang="en-US" altLang="ja-JP" sz="1100" dirty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at the time of SSL connection.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89533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5" y="1736532"/>
            <a:ext cx="4155234" cy="1787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76620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[Ref.]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MQTT support status</a:t>
            </a:r>
            <a:endParaRPr lang="ja-JP" altLang="en-US" sz="3200" kern="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48008"/>
              </p:ext>
            </p:extLst>
          </p:nvPr>
        </p:nvGraphicFramePr>
        <p:xfrm>
          <a:off x="90233" y="1084601"/>
          <a:ext cx="3308688" cy="1813560"/>
        </p:xfrm>
        <a:graphic>
          <a:graphicData uri="http://schemas.openxmlformats.org/drawingml/2006/table">
            <a:tbl>
              <a:tblPr firstRow="1" bandRow="1"/>
              <a:tblGrid>
                <a:gridCol w="1546062">
                  <a:extLst>
                    <a:ext uri="{9D8B030D-6E8A-4147-A177-3AD203B41FA5}">
                      <a16:colId xmlns:a16="http://schemas.microsoft.com/office/drawing/2014/main" val="2696848889"/>
                    </a:ext>
                  </a:extLst>
                </a:gridCol>
                <a:gridCol w="1762626">
                  <a:extLst>
                    <a:ext uri="{9D8B030D-6E8A-4147-A177-3AD203B41FA5}">
                      <a16:colId xmlns:a16="http://schemas.microsoft.com/office/drawing/2014/main" val="716965158"/>
                    </a:ext>
                  </a:extLst>
                </a:gridCol>
              </a:tblGrid>
              <a:tr h="226370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Alarm notification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92493"/>
                  </a:ext>
                </a:extLst>
              </a:tr>
              <a:tr h="11853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Terminal 1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Supported in Dec.</a:t>
                      </a:r>
                      <a:r>
                        <a:rPr kumimoji="1" lang="en-US" altLang="ja-JP" sz="1100" baseline="0" dirty="0" smtClean="0">
                          <a:latin typeface="+mn-lt"/>
                        </a:rPr>
                        <a:t> 2021</a:t>
                      </a:r>
                    </a:p>
                    <a:p>
                      <a:pPr algn="ctr"/>
                      <a:r>
                        <a:rPr kumimoji="1" lang="en-US" altLang="ja-JP" sz="1100" baseline="0" dirty="0" smtClean="0">
                          <a:latin typeface="+mn-lt"/>
                        </a:rPr>
                        <a:t>*1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47126"/>
                  </a:ext>
                </a:extLst>
              </a:tr>
              <a:tr h="1295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Terminal 2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784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Terminal 3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64215"/>
                  </a:ext>
                </a:extLst>
              </a:tr>
              <a:tr h="12954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VMD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8953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Audio detection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2053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Command alarm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85726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66798"/>
              </p:ext>
            </p:extLst>
          </p:nvPr>
        </p:nvGraphicFramePr>
        <p:xfrm>
          <a:off x="3687679" y="1084601"/>
          <a:ext cx="5360073" cy="2331720"/>
        </p:xfrm>
        <a:graphic>
          <a:graphicData uri="http://schemas.openxmlformats.org/drawingml/2006/table">
            <a:tbl>
              <a:tblPr firstRow="1" bandRow="1"/>
              <a:tblGrid>
                <a:gridCol w="3258682">
                  <a:extLst>
                    <a:ext uri="{9D8B030D-6E8A-4147-A177-3AD203B41FA5}">
                      <a16:colId xmlns:a16="http://schemas.microsoft.com/office/drawing/2014/main" val="2696848889"/>
                    </a:ext>
                  </a:extLst>
                </a:gridCol>
                <a:gridCol w="2101391">
                  <a:extLst>
                    <a:ext uri="{9D8B030D-6E8A-4147-A177-3AD203B41FA5}">
                      <a16:colId xmlns:a16="http://schemas.microsoft.com/office/drawing/2014/main" val="716965158"/>
                    </a:ext>
                  </a:extLst>
                </a:gridCol>
              </a:tblGrid>
              <a:tr h="129540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Alarm notification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5313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sz="1100" dirty="0" smtClean="0"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Will be supported in the future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862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Occupancy Detection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564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 / AI People Counting for 360-degree fisheye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0031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Non Mask Detection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Not supported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88463"/>
                  </a:ext>
                </a:extLst>
              </a:tr>
              <a:tr h="129540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Count data transmission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99320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Supported in Jul. 2022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649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 Occupancy Detection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6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 / AI People Counting for 360-degree fisheye</a:t>
                      </a:r>
                      <a:endParaRPr kumimoji="1" lang="ja-JP" altLang="en-US" sz="1100" dirty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6454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4667" y="714253"/>
            <a:ext cx="320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S</a:t>
            </a:r>
            <a:r>
              <a:rPr lang="en-US" altLang="ja-JP" sz="1600" dirty="0" smtClean="0"/>
              <a:t>upported </a:t>
            </a:r>
            <a:r>
              <a:rPr lang="en-US" altLang="ja-JP" sz="1600" dirty="0"/>
              <a:t>functions for camera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8098" y="714253"/>
            <a:ext cx="402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S</a:t>
            </a:r>
            <a:r>
              <a:rPr lang="en-US" altLang="ja-JP" sz="1600" dirty="0" smtClean="0"/>
              <a:t>upported </a:t>
            </a:r>
            <a:r>
              <a:rPr lang="en-US" altLang="ja-JP" sz="1600" dirty="0"/>
              <a:t>functions for </a:t>
            </a:r>
            <a:r>
              <a:rPr lang="en-US" altLang="ja-JP" sz="1600" dirty="0" smtClean="0"/>
              <a:t>application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620" y="3162405"/>
            <a:ext cx="3322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*1 </a:t>
            </a:r>
            <a:r>
              <a:rPr lang="en-US" altLang="ja-JP" sz="1050" dirty="0"/>
              <a:t>S</a:t>
            </a:r>
            <a:r>
              <a:rPr lang="en-US" altLang="ja-JP" sz="1050" dirty="0" smtClean="0"/>
              <a:t>upported </a:t>
            </a:r>
            <a:r>
              <a:rPr lang="en-US" altLang="ja-JP" sz="1050" dirty="0"/>
              <a:t>for AI 360-degree in Jul. 2022.</a:t>
            </a:r>
            <a:endParaRPr lang="en-GB" altLang="ja-JP" sz="105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4. Improve the detection accuracy of AI-VMD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</a:t>
            </a:r>
            <a:endParaRPr lang="en-US" altLang="ja-JP" sz="14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852" y="1250953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Reduced false </a:t>
            </a:r>
            <a:r>
              <a:rPr lang="en-US" altLang="ja-JP" sz="1600" dirty="0" smtClean="0"/>
              <a:t>positive alarm caused by </a:t>
            </a:r>
            <a:r>
              <a:rPr lang="en-US" altLang="ja-JP" sz="1600" dirty="0"/>
              <a:t>animals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56493" y="2575633"/>
            <a:ext cx="3710466" cy="200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07865" y="2687715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050" dirty="0"/>
          </a:p>
        </p:txBody>
      </p:sp>
      <p:pic>
        <p:nvPicPr>
          <p:cNvPr id="13" name="Picture 2" descr="座る犬のイラスト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70" y="3688091"/>
            <a:ext cx="871034" cy="8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いろいろな斜めから見た立つ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75" y="2879265"/>
            <a:ext cx="1190859" cy="16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123424" y="2879266"/>
            <a:ext cx="493054" cy="16269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161484" y="2917657"/>
            <a:ext cx="400848" cy="679783"/>
          </a:xfrm>
          <a:prstGeom prst="rect">
            <a:avLst/>
          </a:prstGeom>
          <a:noFill/>
          <a:ln w="38100">
            <a:solidFill>
              <a:srgbClr val="FA52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906910" y="3734965"/>
            <a:ext cx="692744" cy="7342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985116" y="3777915"/>
            <a:ext cx="510981" cy="345565"/>
          </a:xfrm>
          <a:prstGeom prst="rect">
            <a:avLst/>
          </a:prstGeom>
          <a:noFill/>
          <a:ln w="38100">
            <a:solidFill>
              <a:srgbClr val="FA52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56213" y="2655497"/>
            <a:ext cx="1270610" cy="228751"/>
          </a:xfrm>
          <a:prstGeom prst="rect">
            <a:avLst/>
          </a:prstGeom>
          <a:noFill/>
          <a:ln w="38100">
            <a:solidFill>
              <a:srgbClr val="FA52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/>
              <a:t>Above the scapula</a:t>
            </a:r>
            <a:endParaRPr kumimoji="1" lang="ja-JP" altLang="en-US" sz="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755625" y="2936412"/>
            <a:ext cx="1271198" cy="2251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Whole body</a:t>
            </a:r>
            <a:endParaRPr kumimoji="1" lang="ja-JP" altLang="en-US" sz="1050" dirty="0"/>
          </a:p>
        </p:txBody>
      </p:sp>
      <p:sp>
        <p:nvSpPr>
          <p:cNvPr id="21" name="正方形/長方形 20"/>
          <p:cNvSpPr/>
          <p:nvPr/>
        </p:nvSpPr>
        <p:spPr>
          <a:xfrm>
            <a:off x="307543" y="2330417"/>
            <a:ext cx="861060" cy="240746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C00000"/>
                </a:solidFill>
              </a:rPr>
              <a:t>Before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811542" y="4302220"/>
            <a:ext cx="757001" cy="216000"/>
          </a:xfrm>
          <a:prstGeom prst="wedgeRoundRectCallout">
            <a:avLst>
              <a:gd name="adj1" fmla="val 111616"/>
              <a:gd name="adj2" fmla="val -180492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587193" y="4302220"/>
            <a:ext cx="978818" cy="216000"/>
          </a:xfrm>
          <a:prstGeom prst="wedgeRoundRectCallout">
            <a:avLst>
              <a:gd name="adj1" fmla="val 123120"/>
              <a:gd name="adj2" fmla="val -47791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rgbClr val="C00000"/>
                </a:solidFill>
              </a:rPr>
              <a:t>False positive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995" y="1543961"/>
            <a:ext cx="7904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Improve </a:t>
            </a:r>
            <a:r>
              <a:rPr lang="en-US" altLang="ja-JP" sz="1400" dirty="0"/>
              <a:t>detection accuracy by the following </a:t>
            </a:r>
            <a:r>
              <a:rPr lang="en-US" altLang="ja-JP" sz="1400" dirty="0" smtClean="0"/>
              <a:t>measures.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Add </a:t>
            </a:r>
            <a:r>
              <a:rPr lang="en-US" altLang="ja-JP" sz="1400" dirty="0"/>
              <a:t>a false positive scene </a:t>
            </a:r>
            <a:r>
              <a:rPr lang="en-US" altLang="ja-JP" sz="1400" dirty="0" smtClean="0"/>
              <a:t>in </a:t>
            </a:r>
            <a:r>
              <a:rPr lang="en-US" altLang="ja-JP" sz="1400" dirty="0"/>
              <a:t>the </a:t>
            </a:r>
            <a:r>
              <a:rPr lang="en-US" altLang="ja-JP" sz="1400" dirty="0" smtClean="0"/>
              <a:t>training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1400" dirty="0" smtClean="0"/>
              <a:t>Enhance </a:t>
            </a:r>
            <a:r>
              <a:rPr lang="en-US" altLang="ja-JP" sz="1400" dirty="0"/>
              <a:t>learning of AI </a:t>
            </a:r>
            <a:r>
              <a:rPr lang="en-US" altLang="ja-JP" sz="1400" dirty="0" smtClean="0"/>
              <a:t>model </a:t>
            </a:r>
            <a:r>
              <a:rPr lang="en-US" altLang="ja-JP" sz="1400" dirty="0"/>
              <a:t>to exclude targets (animals, </a:t>
            </a:r>
            <a:r>
              <a:rPr lang="en-US" altLang="ja-JP" sz="1400" dirty="0" smtClean="0"/>
              <a:t>birds) </a:t>
            </a:r>
            <a:r>
              <a:rPr lang="en-US" altLang="ja-JP" sz="1400" dirty="0"/>
              <a:t>that were falsely detected as </a:t>
            </a:r>
            <a:r>
              <a:rPr lang="en-US" altLang="ja-JP" sz="1400" dirty="0" smtClean="0"/>
              <a:t>human.</a:t>
            </a:r>
            <a:endParaRPr kumimoji="1" lang="ja-JP" altLang="en-US" sz="1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5123065" y="2575633"/>
            <a:ext cx="3710466" cy="200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74437" y="269931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050" dirty="0"/>
          </a:p>
        </p:txBody>
      </p:sp>
      <p:pic>
        <p:nvPicPr>
          <p:cNvPr id="43" name="Picture 4" descr="いろいろな斜めから見た立つ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7" y="2890860"/>
            <a:ext cx="1190859" cy="16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7589996" y="2884999"/>
            <a:ext cx="493054" cy="16269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7628056" y="2923390"/>
            <a:ext cx="400848" cy="679783"/>
          </a:xfrm>
          <a:prstGeom prst="rect">
            <a:avLst/>
          </a:prstGeom>
          <a:noFill/>
          <a:ln w="38100">
            <a:solidFill>
              <a:srgbClr val="FA52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5222785" y="2667092"/>
            <a:ext cx="1270610" cy="228751"/>
          </a:xfrm>
          <a:prstGeom prst="rect">
            <a:avLst/>
          </a:prstGeom>
          <a:noFill/>
          <a:ln w="38100">
            <a:solidFill>
              <a:srgbClr val="FA52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/>
              <a:t>Above the scapula</a:t>
            </a:r>
            <a:endParaRPr kumimoji="1" lang="ja-JP" altLang="en-US" sz="800" dirty="0"/>
          </a:p>
        </p:txBody>
      </p:sp>
      <p:sp>
        <p:nvSpPr>
          <p:cNvPr id="54" name="正方形/長方形 53"/>
          <p:cNvSpPr/>
          <p:nvPr/>
        </p:nvSpPr>
        <p:spPr>
          <a:xfrm>
            <a:off x="5222197" y="2948007"/>
            <a:ext cx="1271198" cy="2251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/>
              <a:t>Whole body</a:t>
            </a:r>
            <a:endParaRPr kumimoji="1" lang="ja-JP" altLang="en-US" sz="1050" dirty="0"/>
          </a:p>
        </p:txBody>
      </p:sp>
      <p:sp>
        <p:nvSpPr>
          <p:cNvPr id="39" name="正方形/長方形 38"/>
          <p:cNvSpPr/>
          <p:nvPr/>
        </p:nvSpPr>
        <p:spPr>
          <a:xfrm>
            <a:off x="4763028" y="2334887"/>
            <a:ext cx="861060" cy="240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After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57" name="角丸四角形吹き出し 56"/>
          <p:cNvSpPr/>
          <p:nvPr/>
        </p:nvSpPr>
        <p:spPr>
          <a:xfrm>
            <a:off x="4562995" y="3684129"/>
            <a:ext cx="1702989" cy="833655"/>
          </a:xfrm>
          <a:prstGeom prst="wedgeRoundRectCallout">
            <a:avLst>
              <a:gd name="adj1" fmla="val 67595"/>
              <a:gd name="adj2" fmla="val 1715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accent5">
                    <a:lumMod val="75000"/>
                  </a:schemeClr>
                </a:solidFill>
              </a:rPr>
              <a:t>Targets that are falsely detected as </a:t>
            </a:r>
            <a:r>
              <a:rPr lang="en-US" altLang="ja-JP" sz="1100" dirty="0" smtClean="0">
                <a:solidFill>
                  <a:schemeClr val="accent5">
                    <a:lumMod val="75000"/>
                  </a:schemeClr>
                </a:solidFill>
              </a:rPr>
              <a:t>human </a:t>
            </a:r>
            <a:r>
              <a:rPr lang="en-US" altLang="ja-JP" sz="1100" dirty="0">
                <a:solidFill>
                  <a:schemeClr val="accent5">
                    <a:lumMod val="75000"/>
                  </a:schemeClr>
                </a:solidFill>
              </a:rPr>
              <a:t>are excluded from the detection </a:t>
            </a:r>
            <a:r>
              <a:rPr lang="en-US" altLang="ja-JP" sz="1100" dirty="0" smtClean="0">
                <a:solidFill>
                  <a:schemeClr val="accent5">
                    <a:lumMod val="75000"/>
                  </a:schemeClr>
                </a:solidFill>
              </a:rPr>
              <a:t>targets.</a:t>
            </a:r>
            <a:endParaRPr kumimoji="1" lang="ja-JP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8" name="Picture 2" descr="座る犬のイラスト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72" y="3684128"/>
            <a:ext cx="871034" cy="8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4. Improve the detection accuracy of AI-VMD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</a:t>
            </a:r>
            <a:endParaRPr lang="en-US" altLang="ja-JP" sz="14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852" y="1250953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Reduced false </a:t>
            </a:r>
            <a:r>
              <a:rPr lang="en-US" altLang="ja-JP" sz="1600" dirty="0" smtClean="0"/>
              <a:t>negative </a:t>
            </a:r>
            <a:r>
              <a:rPr lang="en-US" altLang="ja-JP" sz="1600" dirty="0"/>
              <a:t>alarm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in parking</a:t>
            </a:r>
            <a:endParaRPr kumimoji="1"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8995" y="1543961"/>
            <a:ext cx="772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Improve </a:t>
            </a:r>
            <a:r>
              <a:rPr lang="en-US" altLang="ja-JP" sz="1400" dirty="0"/>
              <a:t>detection accuracy of vehicles and people walking near </a:t>
            </a:r>
            <a:r>
              <a:rPr lang="en-US" altLang="ja-JP" sz="1400" dirty="0" smtClean="0"/>
              <a:t>vehicles by </a:t>
            </a:r>
            <a:r>
              <a:rPr lang="en-US" altLang="ja-JP" sz="1400" dirty="0"/>
              <a:t>making the training data more </a:t>
            </a:r>
            <a:r>
              <a:rPr lang="en-US" altLang="ja-JP" sz="1400" dirty="0" smtClean="0"/>
              <a:t>appropriate (</a:t>
            </a:r>
            <a:r>
              <a:rPr lang="en-US" altLang="ja-JP" sz="1400" dirty="0"/>
              <a:t>deletion of inappropriate data / addition of crowded vehicle scenes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9" y="2324093"/>
            <a:ext cx="3829332" cy="214894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0761" y="2116253"/>
            <a:ext cx="861060" cy="240746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C00000"/>
                </a:solidFill>
              </a:rPr>
              <a:t>Before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2980943" y="2613804"/>
            <a:ext cx="1241825" cy="574228"/>
          </a:xfrm>
          <a:prstGeom prst="wedgeRoundRectCallout">
            <a:avLst>
              <a:gd name="adj1" fmla="val -141448"/>
              <a:gd name="adj2" fmla="val -44633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00" dirty="0" smtClean="0">
                <a:solidFill>
                  <a:srgbClr val="C00000"/>
                </a:solidFill>
              </a:rPr>
              <a:t>False negative</a:t>
            </a:r>
          </a:p>
          <a:p>
            <a:r>
              <a:rPr lang="en-US" altLang="ja-JP" sz="1100" dirty="0" smtClean="0">
                <a:solidFill>
                  <a:srgbClr val="C00000"/>
                </a:solidFill>
              </a:rPr>
              <a:t> : People </a:t>
            </a:r>
            <a:r>
              <a:rPr lang="en-US" altLang="ja-JP" sz="1100" dirty="0">
                <a:solidFill>
                  <a:srgbClr val="C00000"/>
                </a:solidFill>
              </a:rPr>
              <a:t>walking </a:t>
            </a:r>
            <a:endParaRPr lang="en-US" altLang="ja-JP" sz="1100" dirty="0" smtClean="0">
              <a:solidFill>
                <a:srgbClr val="C00000"/>
              </a:solidFill>
            </a:endParaRPr>
          </a:p>
          <a:p>
            <a:r>
              <a:rPr lang="en-US" altLang="ja-JP" sz="1100" dirty="0">
                <a:solidFill>
                  <a:srgbClr val="C00000"/>
                </a:solidFill>
              </a:rPr>
              <a:t> </a:t>
            </a:r>
            <a:r>
              <a:rPr lang="en-US" altLang="ja-JP" sz="1100" dirty="0" smtClean="0">
                <a:solidFill>
                  <a:srgbClr val="C00000"/>
                </a:solidFill>
              </a:rPr>
              <a:t>  near </a:t>
            </a:r>
            <a:r>
              <a:rPr lang="en-US" altLang="ja-JP" sz="1100" dirty="0">
                <a:solidFill>
                  <a:srgbClr val="C00000"/>
                </a:solidFill>
              </a:rPr>
              <a:t>vehicles 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95471" y="3091775"/>
            <a:ext cx="2261839" cy="421196"/>
          </a:xfrm>
          <a:prstGeom prst="wedgeRoundRectCallout">
            <a:avLst>
              <a:gd name="adj1" fmla="val -10107"/>
              <a:gd name="adj2" fmla="val -120991"/>
              <a:gd name="adj3" fmla="val 1666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00" dirty="0" smtClean="0">
                <a:solidFill>
                  <a:srgbClr val="C00000"/>
                </a:solidFill>
              </a:rPr>
              <a:t>False negative</a:t>
            </a:r>
          </a:p>
          <a:p>
            <a:r>
              <a:rPr kumimoji="1" lang="en-US" altLang="ja-JP" sz="1100" dirty="0">
                <a:solidFill>
                  <a:srgbClr val="C00000"/>
                </a:solidFill>
              </a:rPr>
              <a:t> </a:t>
            </a:r>
            <a:r>
              <a:rPr lang="en-US" altLang="ja-JP" sz="1100" dirty="0">
                <a:solidFill>
                  <a:srgbClr val="C00000"/>
                </a:solidFill>
              </a:rPr>
              <a:t>: Vehicle in the back of the vehicle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411" y="2324092"/>
            <a:ext cx="3814369" cy="214894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719470" y="2116253"/>
            <a:ext cx="861060" cy="240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After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175959" y="3302373"/>
            <a:ext cx="1408836" cy="216000"/>
          </a:xfrm>
          <a:prstGeom prst="wedgeRoundRectCallout">
            <a:avLst>
              <a:gd name="adj1" fmla="val -14965"/>
              <a:gd name="adj2" fmla="val -2862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accent5">
                    <a:lumMod val="75000"/>
                  </a:schemeClr>
                </a:solidFill>
              </a:rPr>
              <a:t>True positive</a:t>
            </a:r>
            <a:endParaRPr kumimoji="1" lang="ja-JP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03638" y="4597758"/>
            <a:ext cx="322590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/>
            <a:r>
              <a:rPr lang="en-US" altLang="ja-JP" sz="12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*The </a:t>
            </a:r>
            <a:r>
              <a:rPr lang="en-US" altLang="ja-JP" sz="1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image is different from the actual product.</a:t>
            </a:r>
            <a:endParaRPr kumimoji="1" lang="ja-JP" altLang="en-US" sz="120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38517" y="2469304"/>
            <a:ext cx="283578" cy="40624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10822" y="2405426"/>
            <a:ext cx="554761" cy="40624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2" y="3579351"/>
            <a:ext cx="1620836" cy="97121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5870" b="5053"/>
          <a:stretch/>
        </p:blipFill>
        <p:spPr>
          <a:xfrm>
            <a:off x="3221831" y="3255746"/>
            <a:ext cx="800100" cy="130685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430" r="3120" b="6375"/>
          <a:stretch/>
        </p:blipFill>
        <p:spPr>
          <a:xfrm>
            <a:off x="5071253" y="3585674"/>
            <a:ext cx="1618248" cy="97203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r="6911" b="4201"/>
          <a:stretch/>
        </p:blipFill>
        <p:spPr>
          <a:xfrm>
            <a:off x="7815502" y="3265903"/>
            <a:ext cx="750364" cy="129669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33" name="正方形/長方形 32"/>
          <p:cNvSpPr/>
          <p:nvPr/>
        </p:nvSpPr>
        <p:spPr>
          <a:xfrm>
            <a:off x="6095478" y="2494629"/>
            <a:ext cx="283578" cy="40624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384837" y="2413446"/>
            <a:ext cx="554761" cy="40624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7486266" y="2983775"/>
            <a:ext cx="1408836" cy="216000"/>
          </a:xfrm>
          <a:prstGeom prst="wedgeRoundRectCallout">
            <a:avLst>
              <a:gd name="adj1" fmla="val -128548"/>
              <a:gd name="adj2" fmla="val -1831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accent5">
                    <a:lumMod val="75000"/>
                  </a:schemeClr>
                </a:solidFill>
              </a:rPr>
              <a:t>True positive</a:t>
            </a:r>
            <a:endParaRPr kumimoji="1" lang="ja-JP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6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ja-JP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30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 sensitivity / detection size / mask area settings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 Occupancy Detection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V1.40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852" y="1250953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Occupancy detection setting screen</a:t>
            </a:r>
            <a:endParaRPr kumimoji="1" lang="ja-JP" altLang="en-US" sz="1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/>
          <a:stretch/>
        </p:blipFill>
        <p:spPr>
          <a:xfrm>
            <a:off x="198369" y="1682260"/>
            <a:ext cx="3443771" cy="2215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正方形/長方形 20"/>
          <p:cNvSpPr/>
          <p:nvPr/>
        </p:nvSpPr>
        <p:spPr>
          <a:xfrm>
            <a:off x="556232" y="3681117"/>
            <a:ext cx="246649" cy="180473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223573" y="4272653"/>
            <a:ext cx="1948127" cy="463005"/>
          </a:xfrm>
          <a:prstGeom prst="wedgeRectCallout">
            <a:avLst>
              <a:gd name="adj1" fmla="val -26605"/>
              <a:gd name="adj2" fmla="val -133967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Mask area </a:t>
            </a: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setting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200" dirty="0"/>
              <a:t>Up to 8 locations can be </a:t>
            </a:r>
            <a:r>
              <a:rPr lang="en-US" altLang="ja-JP" sz="1200" dirty="0" smtClean="0"/>
              <a:t>set.</a:t>
            </a:r>
            <a:endParaRPr kumimoji="0" lang="ja-JP" altLang="en-US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6" y="1687572"/>
            <a:ext cx="2938093" cy="2580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正方形/長方形 23"/>
          <p:cNvSpPr/>
          <p:nvPr/>
        </p:nvSpPr>
        <p:spPr>
          <a:xfrm>
            <a:off x="3852112" y="2759120"/>
            <a:ext cx="2731169" cy="553453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2112" y="3372731"/>
            <a:ext cx="2731169" cy="180473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6430879" y="1422816"/>
            <a:ext cx="2638906" cy="1729458"/>
          </a:xfrm>
          <a:prstGeom prst="wedgeRectCallout">
            <a:avLst>
              <a:gd name="adj1" fmla="val -71845"/>
              <a:gd name="adj2" fmla="val 38629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Human identification sensitivity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Set the </a:t>
            </a:r>
            <a:r>
              <a:rPr kumimoji="0" lang="en-US" altLang="ja-JP" sz="1200" kern="0" dirty="0">
                <a:ea typeface="游ゴシック" panose="020B0400000000000000" pitchFamily="50" charset="-128"/>
                <a:cs typeface="Calibri" panose="020F0502020204030204" pitchFamily="34" charset="0"/>
              </a:rPr>
              <a:t>sensitivity</a:t>
            </a: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 (1 - 99) </a:t>
            </a: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to judge as the head </a:t>
            </a: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or body.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The higher the value, the less false </a:t>
            </a: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negative alarm, </a:t>
            </a: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but the more false </a:t>
            </a: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positive alarm.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200" kern="0" dirty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Please adjust while checking the detection score explained on the next page.</a:t>
            </a:r>
            <a:endParaRPr kumimoji="0" lang="ja-JP" altLang="en-US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6430878" y="3708394"/>
            <a:ext cx="2638907" cy="695739"/>
          </a:xfrm>
          <a:prstGeom prst="wedgeRectCallout">
            <a:avLst>
              <a:gd name="adj1" fmla="val -70886"/>
              <a:gd name="adj2" fmla="val -84075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Minimum size of detectable</a:t>
            </a:r>
            <a:r>
              <a:rPr kumimoji="0" lang="en-US" altLang="ja-JP" sz="1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 human</a:t>
            </a:r>
            <a:endParaRPr kumimoji="0" lang="en-US" altLang="ja-JP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200" dirty="0"/>
              <a:t>Set the minimum size of the person you want to detect in pixels.</a:t>
            </a:r>
            <a:endParaRPr kumimoji="0" lang="ja-JP" altLang="en-US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フリーフォーム 27"/>
          <p:cNvSpPr/>
          <p:nvPr/>
        </p:nvSpPr>
        <p:spPr>
          <a:xfrm>
            <a:off x="226137" y="1699297"/>
            <a:ext cx="757990" cy="838590"/>
          </a:xfrm>
          <a:custGeom>
            <a:avLst/>
            <a:gdLst>
              <a:gd name="connsiteX0" fmla="*/ 24064 w 757990"/>
              <a:gd name="connsiteY0" fmla="*/ 0 h 751973"/>
              <a:gd name="connsiteX1" fmla="*/ 757990 w 757990"/>
              <a:gd name="connsiteY1" fmla="*/ 6015 h 751973"/>
              <a:gd name="connsiteX2" fmla="*/ 679785 w 757990"/>
              <a:gd name="connsiteY2" fmla="*/ 613610 h 751973"/>
              <a:gd name="connsiteX3" fmla="*/ 0 w 757990"/>
              <a:gd name="connsiteY3" fmla="*/ 751973 h 751973"/>
              <a:gd name="connsiteX4" fmla="*/ 24064 w 757990"/>
              <a:gd name="connsiteY4" fmla="*/ 0 h 7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990" h="751973">
                <a:moveTo>
                  <a:pt x="24064" y="0"/>
                </a:moveTo>
                <a:lnTo>
                  <a:pt x="757990" y="6015"/>
                </a:lnTo>
                <a:lnTo>
                  <a:pt x="679785" y="613610"/>
                </a:lnTo>
                <a:lnTo>
                  <a:pt x="0" y="751973"/>
                </a:lnTo>
                <a:lnTo>
                  <a:pt x="24064" y="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1647091" y="1699297"/>
            <a:ext cx="1111693" cy="616011"/>
          </a:xfrm>
          <a:custGeom>
            <a:avLst/>
            <a:gdLst>
              <a:gd name="connsiteX0" fmla="*/ 0 w 1197142"/>
              <a:gd name="connsiteY0" fmla="*/ 0 h 589548"/>
              <a:gd name="connsiteX1" fmla="*/ 48126 w 1197142"/>
              <a:gd name="connsiteY1" fmla="*/ 589548 h 589548"/>
              <a:gd name="connsiteX2" fmla="*/ 950494 w 1197142"/>
              <a:gd name="connsiteY2" fmla="*/ 409074 h 589548"/>
              <a:gd name="connsiteX3" fmla="*/ 1167063 w 1197142"/>
              <a:gd name="connsiteY3" fmla="*/ 397042 h 589548"/>
              <a:gd name="connsiteX4" fmla="*/ 1197142 w 1197142"/>
              <a:gd name="connsiteY4" fmla="*/ 0 h 589548"/>
              <a:gd name="connsiteX5" fmla="*/ 0 w 1197142"/>
              <a:gd name="connsiteY5" fmla="*/ 0 h 58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142" h="589548">
                <a:moveTo>
                  <a:pt x="0" y="0"/>
                </a:moveTo>
                <a:lnTo>
                  <a:pt x="48126" y="589548"/>
                </a:lnTo>
                <a:lnTo>
                  <a:pt x="950494" y="409074"/>
                </a:lnTo>
                <a:lnTo>
                  <a:pt x="1167063" y="397042"/>
                </a:lnTo>
                <a:lnTo>
                  <a:pt x="119714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98884" y="1817678"/>
            <a:ext cx="7216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Mask area</a:t>
            </a:r>
            <a:endParaRPr kumimoji="1" lang="ja-JP" altLang="en-US" sz="1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0743" y="1929195"/>
            <a:ext cx="7216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Mask area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320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949112"/>
            <a:ext cx="4523490" cy="2451717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76621" y="4785"/>
            <a:ext cx="882472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6.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 detection score display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3"/>
            <a:ext cx="1455387" cy="928399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テキスト プレースホルダー 14"/>
          <p:cNvSpPr txBox="1">
            <a:spLocks/>
          </p:cNvSpPr>
          <p:nvPr/>
        </p:nvSpPr>
        <p:spPr>
          <a:xfrm>
            <a:off x="1588168" y="672456"/>
            <a:ext cx="494561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6"/>
            <a:ext cx="120588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プレースホルダー 14"/>
          <p:cNvSpPr txBox="1">
            <a:spLocks/>
          </p:cNvSpPr>
          <p:nvPr/>
        </p:nvSpPr>
        <p:spPr>
          <a:xfrm>
            <a:off x="1588168" y="1003126"/>
            <a:ext cx="4945611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AI Occupancy Detection</a:t>
            </a:r>
          </a:p>
        </p:txBody>
      </p:sp>
      <p:sp>
        <p:nvSpPr>
          <p:cNvPr id="12" name="テキスト プレースホルダー 14"/>
          <p:cNvSpPr txBox="1">
            <a:spLocks/>
          </p:cNvSpPr>
          <p:nvPr/>
        </p:nvSpPr>
        <p:spPr>
          <a:xfrm>
            <a:off x="1588169" y="1313950"/>
            <a:ext cx="4945610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/ AI People Counting for 360-degree fisheye</a:t>
            </a:r>
          </a:p>
        </p:txBody>
      </p:sp>
      <p:sp>
        <p:nvSpPr>
          <p:cNvPr id="13" name="テキスト プレースホルダー 14"/>
          <p:cNvSpPr txBox="1">
            <a:spLocks/>
          </p:cNvSpPr>
          <p:nvPr/>
        </p:nvSpPr>
        <p:spPr>
          <a:xfrm>
            <a:off x="7861313" y="1006855"/>
            <a:ext cx="1208472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V1.40</a:t>
            </a: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7863904" y="1319966"/>
            <a:ext cx="1205881" cy="26218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V1.30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1203" y="669280"/>
            <a:ext cx="1215277" cy="919542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852" y="1599870"/>
            <a:ext cx="439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Occupancy detection demo screen (e.g.)</a:t>
            </a:r>
            <a:endParaRPr kumimoji="1" lang="ja-JP" altLang="en-US" sz="16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4746458" y="1676478"/>
            <a:ext cx="4323328" cy="1147953"/>
          </a:xfrm>
          <a:prstGeom prst="wedgeRectCallout">
            <a:avLst>
              <a:gd name="adj1" fmla="val -53177"/>
              <a:gd name="adj2" fmla="val -17786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1200" i="0" u="none" strike="noStrike" kern="0" cap="none" spc="0" normalizeH="0" baseline="0" noProof="0" dirty="0" smtClean="0">
              <a:ln>
                <a:noFill/>
              </a:ln>
              <a:solidFill>
                <a:srgbClr val="006AB0"/>
              </a:solidFill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93367" y="1972626"/>
            <a:ext cx="908220" cy="153118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02972" y="1687190"/>
            <a:ext cx="28628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200" kern="0" dirty="0">
                <a:ea typeface="游ゴシック" panose="020B0400000000000000" pitchFamily="50" charset="-128"/>
                <a:cs typeface="Calibri" panose="020F0502020204030204" pitchFamily="34" charset="0"/>
              </a:rPr>
              <a:t>Display score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200" kern="0" dirty="0" smtClean="0">
                <a:ea typeface="游ゴシック" panose="020B0400000000000000" pitchFamily="50" charset="-128"/>
                <a:cs typeface="Calibri" panose="020F0502020204030204" pitchFamily="34" charset="0"/>
              </a:rPr>
              <a:t>By checking</a:t>
            </a:r>
            <a:r>
              <a:rPr kumimoji="0" lang="en-US" altLang="ja-JP" sz="1200" kern="0" dirty="0">
                <a:ea typeface="游ゴシック" panose="020B0400000000000000" pitchFamily="50" charset="-128"/>
                <a:cs typeface="Calibri" panose="020F0502020204030204" pitchFamily="34" charset="0"/>
              </a:rPr>
              <a:t>, </a:t>
            </a:r>
            <a:r>
              <a:rPr lang="en-US" altLang="ja-JP" sz="1200" dirty="0"/>
              <a:t>the detection score will be displayed.</a:t>
            </a:r>
            <a:endParaRPr kumimoji="0" lang="en-US" altLang="ja-JP" sz="1200" kern="0" dirty="0" smtClean="0"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ja-JP" sz="800" kern="0" dirty="0" smtClean="0"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ja-JP" sz="1200" kern="0" dirty="0" smtClean="0">
                <a:ea typeface="游ゴシック" panose="020B0400000000000000" pitchFamily="50" charset="-128"/>
                <a:cs typeface="Calibri" panose="020F0502020204030204" pitchFamily="34" charset="0"/>
              </a:rPr>
              <a:t>Detection score *1 *2</a:t>
            </a:r>
            <a:endParaRPr kumimoji="0" lang="en-US" altLang="ja-JP" sz="1200" kern="0" dirty="0">
              <a:ea typeface="游ゴシック" panose="020B0400000000000000" pitchFamily="50" charset="-128"/>
              <a:cs typeface="Calibri" panose="020F050202020403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200" kern="0" dirty="0" smtClean="0">
                <a:ea typeface="游ゴシック" panose="020B0400000000000000" pitchFamily="50" charset="-128"/>
                <a:cs typeface="Calibri" panose="020F0502020204030204" pitchFamily="34" charset="0"/>
              </a:rPr>
              <a:t>(1) Head / (2) Body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28514"/>
              </p:ext>
            </p:extLst>
          </p:nvPr>
        </p:nvGraphicFramePr>
        <p:xfrm>
          <a:off x="4785479" y="3188582"/>
          <a:ext cx="4157975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95">
                  <a:extLst>
                    <a:ext uri="{9D8B030D-6E8A-4147-A177-3AD203B41FA5}">
                      <a16:colId xmlns:a16="http://schemas.microsoft.com/office/drawing/2014/main" val="988171530"/>
                    </a:ext>
                  </a:extLst>
                </a:gridCol>
                <a:gridCol w="831595">
                  <a:extLst>
                    <a:ext uri="{9D8B030D-6E8A-4147-A177-3AD203B41FA5}">
                      <a16:colId xmlns:a16="http://schemas.microsoft.com/office/drawing/2014/main" val="115871265"/>
                    </a:ext>
                  </a:extLst>
                </a:gridCol>
                <a:gridCol w="831595">
                  <a:extLst>
                    <a:ext uri="{9D8B030D-6E8A-4147-A177-3AD203B41FA5}">
                      <a16:colId xmlns:a16="http://schemas.microsoft.com/office/drawing/2014/main" val="418439930"/>
                    </a:ext>
                  </a:extLst>
                </a:gridCol>
                <a:gridCol w="831595">
                  <a:extLst>
                    <a:ext uri="{9D8B030D-6E8A-4147-A177-3AD203B41FA5}">
                      <a16:colId xmlns:a16="http://schemas.microsoft.com/office/drawing/2014/main" val="4016218189"/>
                    </a:ext>
                  </a:extLst>
                </a:gridCol>
                <a:gridCol w="831595">
                  <a:extLst>
                    <a:ext uri="{9D8B030D-6E8A-4147-A177-3AD203B41FA5}">
                      <a16:colId xmlns:a16="http://schemas.microsoft.com/office/drawing/2014/main" val="17437470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AI-VMD</a:t>
                      </a:r>
                      <a:endParaRPr kumimoji="1" lang="ja-JP" alt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</a:rPr>
                        <a:t>AI Occupancy</a:t>
                      </a:r>
                      <a:r>
                        <a:rPr kumimoji="1" lang="en-US" altLang="ja-JP" sz="1100" b="1" baseline="0" dirty="0" smtClean="0">
                          <a:solidFill>
                            <a:schemeClr val="bg1"/>
                          </a:solidFill>
                        </a:rPr>
                        <a:t> Detection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464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AI-VMD / AI People Counting for 360-degree fisheye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81514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</a:rPr>
                        <a:t>AI-VMD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</a:rPr>
                        <a:t>Counting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</a:rPr>
                        <a:t>AI-VMD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</a:rPr>
                        <a:t>Counting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8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Yes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Yes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Yes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6290325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4699469" y="2868075"/>
            <a:ext cx="422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/>
              <a:t>Demo screen support status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2267" y="4409568"/>
            <a:ext cx="8967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*1 Detects when the detection </a:t>
            </a:r>
            <a:r>
              <a:rPr lang="en-US" altLang="ja-JP" sz="1100" dirty="0" smtClean="0"/>
              <a:t>score (1-99) </a:t>
            </a:r>
            <a:r>
              <a:rPr lang="en-US" altLang="ja-JP" sz="1100" dirty="0"/>
              <a:t>is higher than the detection threshold</a:t>
            </a:r>
            <a:r>
              <a:rPr lang="en-US" altLang="ja-JP" sz="1100" dirty="0" smtClean="0"/>
              <a:t>. Detection threshold ( = 100 - Identification sensitivity)</a:t>
            </a:r>
          </a:p>
          <a:p>
            <a:r>
              <a:rPr kumimoji="1" lang="en-US" altLang="ja-JP" sz="1100" dirty="0" smtClean="0"/>
              <a:t>*</a:t>
            </a:r>
            <a:r>
              <a:rPr lang="en-US" altLang="ja-JP" sz="1100" dirty="0"/>
              <a:t>2 For vehicle counting, the vehicle or bicycle detection score is displayed.</a:t>
            </a:r>
            <a:endParaRPr kumimoji="1" lang="ja-JP" altLang="en-US" sz="11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255" y="1769146"/>
            <a:ext cx="983065" cy="96803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831355" y="1859385"/>
            <a:ext cx="356188" cy="276999"/>
          </a:xfrm>
          <a:prstGeom prst="rect">
            <a:avLst/>
          </a:prstGeom>
          <a:solidFill>
            <a:srgbClr val="FFFF99"/>
          </a:solidFill>
          <a:ln>
            <a:solidFill>
              <a:srgbClr val="6464E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(1)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33358" y="2264450"/>
            <a:ext cx="356188" cy="276999"/>
          </a:xfrm>
          <a:prstGeom prst="rect">
            <a:avLst/>
          </a:prstGeom>
          <a:solidFill>
            <a:srgbClr val="FFFF99"/>
          </a:solidFill>
          <a:ln>
            <a:solidFill>
              <a:srgbClr val="6464E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(2)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" y="2042433"/>
            <a:ext cx="5853632" cy="2363469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76621" y="4785"/>
            <a:ext cx="8824721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Add a mode to notify the alarm only at the first detection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3"/>
            <a:ext cx="1455387" cy="928399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テキスト プレースホルダー 14"/>
          <p:cNvSpPr txBox="1">
            <a:spLocks/>
          </p:cNvSpPr>
          <p:nvPr/>
        </p:nvSpPr>
        <p:spPr>
          <a:xfrm>
            <a:off x="1588168" y="672456"/>
            <a:ext cx="494561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AI-VMD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6"/>
            <a:ext cx="1205881" cy="2983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8" name="テキスト プレースホルダー 14"/>
          <p:cNvSpPr txBox="1">
            <a:spLocks/>
          </p:cNvSpPr>
          <p:nvPr/>
        </p:nvSpPr>
        <p:spPr>
          <a:xfrm>
            <a:off x="1588168" y="1003126"/>
            <a:ext cx="4945611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AI Occupancy Detection</a:t>
            </a:r>
          </a:p>
        </p:txBody>
      </p:sp>
      <p:sp>
        <p:nvSpPr>
          <p:cNvPr id="12" name="テキスト プレースホルダー 14"/>
          <p:cNvSpPr txBox="1">
            <a:spLocks/>
          </p:cNvSpPr>
          <p:nvPr/>
        </p:nvSpPr>
        <p:spPr>
          <a:xfrm>
            <a:off x="1588169" y="1313950"/>
            <a:ext cx="4945610" cy="2748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/ AI People Counting for 360-degree fisheye</a:t>
            </a:r>
          </a:p>
        </p:txBody>
      </p:sp>
      <p:sp>
        <p:nvSpPr>
          <p:cNvPr id="13" name="テキスト プレースホルダー 14"/>
          <p:cNvSpPr txBox="1">
            <a:spLocks/>
          </p:cNvSpPr>
          <p:nvPr/>
        </p:nvSpPr>
        <p:spPr>
          <a:xfrm>
            <a:off x="7861313" y="1006855"/>
            <a:ext cx="1208472" cy="2771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V1.40</a:t>
            </a: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7863904" y="1319966"/>
            <a:ext cx="1205881" cy="26218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V1.30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1203" y="669280"/>
            <a:ext cx="1215277" cy="919542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621" y="1725483"/>
            <a:ext cx="388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AI-VMD Detailed setting screen (e.g.)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2297660" y="2527219"/>
            <a:ext cx="3206786" cy="153118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5450234" y="3029185"/>
            <a:ext cx="3242581" cy="508099"/>
          </a:xfrm>
          <a:prstGeom prst="wedgeRectCallout">
            <a:avLst>
              <a:gd name="adj1" fmla="val -50284"/>
              <a:gd name="adj2" fmla="val -113713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kern="0" dirty="0" smtClean="0">
                <a:latin typeface="+mn-lt"/>
                <a:ea typeface="游ゴシック" panose="020B0400000000000000" pitchFamily="50" charset="-128"/>
                <a:cs typeface="Calibri" panose="020F0502020204030204" pitchFamily="34" charset="0"/>
              </a:rPr>
              <a:t>Add a setting item to allow the number of alarm notifications to be limited to the first one.</a:t>
            </a:r>
            <a:endParaRPr kumimoji="0" lang="ja-JP" altLang="en-US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6" y="4785"/>
            <a:ext cx="906136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17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8</a:t>
            </a:r>
            <a:r>
              <a:rPr lang="en-US" altLang="ja-JP" sz="17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1700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Add alarm image to Occupancy detection of “AI-VMD / AI People Counting for 360-degree fisheye”</a:t>
            </a:r>
            <a:endParaRPr lang="ja-JP" altLang="en-US" sz="1700" kern="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/ AI People Counting for 360-degree fisheye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V1.30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7" y="2203971"/>
            <a:ext cx="4834222" cy="77595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3532682"/>
            <a:ext cx="4834222" cy="76820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001170" y="1871994"/>
            <a:ext cx="91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600" dirty="0" smtClean="0"/>
              <a:t>Before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01170" y="3193901"/>
            <a:ext cx="78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After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1804" y="4443364"/>
            <a:ext cx="791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*V1.5.0 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or later version of </a:t>
            </a: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“i-PRO Active Guard“ and “</a:t>
            </a:r>
            <a:r>
              <a:rPr lang="en-US" altLang="ja-JP" sz="1400" dirty="0">
                <a:solidFill>
                  <a:prstClr val="black"/>
                </a:solidFill>
                <a:ea typeface="Yu Gothic UI" panose="020B0500000000000000" pitchFamily="50" charset="-128"/>
              </a:rPr>
              <a:t>i-PRO Active </a:t>
            </a:r>
            <a:r>
              <a:rPr lang="en-US" altLang="ja-JP" sz="1400" dirty="0" smtClean="0">
                <a:solidFill>
                  <a:prstClr val="black"/>
                </a:solidFill>
                <a:ea typeface="Yu Gothic UI" panose="020B0500000000000000" pitchFamily="50" charset="-128"/>
              </a:rPr>
              <a:t>Guard </a:t>
            </a:r>
            <a:r>
              <a:rPr kumimoji="0" lang="en-US" altLang="ja-JP" sz="1400" kern="0" dirty="0">
                <a:ea typeface="游ゴシック"/>
                <a:cs typeface="Calibri"/>
              </a:rPr>
              <a:t>Plug-in for </a:t>
            </a:r>
            <a:r>
              <a:rPr kumimoji="0" lang="en-US" altLang="ja-JP" sz="1400" kern="0" dirty="0" smtClean="0">
                <a:ea typeface="游ゴシック"/>
                <a:cs typeface="Calibri"/>
              </a:rPr>
              <a:t>ASM300</a:t>
            </a: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” 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is required.</a:t>
            </a:r>
            <a:endParaRPr lang="ja-JP" altLang="en-US" sz="12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67557" y="1278796"/>
            <a:ext cx="8801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 smtClean="0">
                <a:solidFill>
                  <a:prstClr val="black"/>
                </a:solidFill>
              </a:rPr>
              <a:t>Support Occupancy </a:t>
            </a:r>
            <a:r>
              <a:rPr lang="en-US" altLang="ja-JP" sz="1600" dirty="0">
                <a:solidFill>
                  <a:prstClr val="black"/>
                </a:solidFill>
              </a:rPr>
              <a:t>detection image display of "AI-VMD / AI People Counting for 360-degree </a:t>
            </a:r>
            <a:r>
              <a:rPr lang="en-US" altLang="ja-JP" sz="1600" dirty="0" smtClean="0">
                <a:solidFill>
                  <a:prstClr val="black"/>
                </a:solidFill>
              </a:rPr>
              <a:t>fisheye“</a:t>
            </a:r>
          </a:p>
          <a:p>
            <a:pPr lvl="0"/>
            <a:r>
              <a:rPr lang="en-US" altLang="ja-JP" sz="1600" dirty="0" smtClean="0">
                <a:solidFill>
                  <a:prstClr val="black"/>
                </a:solidFill>
              </a:rPr>
              <a:t>on i-PRO Active Guard.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6" y="4785"/>
            <a:ext cx="9061364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26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9. </a:t>
            </a:r>
            <a:r>
              <a:rPr lang="en-US" altLang="ja-JP" sz="26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Change initial value of attribute (bag color / shoes color) to ON</a:t>
            </a:r>
            <a:endParaRPr lang="ja-JP" altLang="en-US" sz="2600" kern="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 People Detection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V1.21</a:t>
            </a:r>
            <a:endParaRPr lang="en-US" altLang="ja-JP" sz="16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5755" y="4097102"/>
            <a:ext cx="726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Enabling the bag and shoes attribute adds restrictions when installing multiple extension software on the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camera,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refer to the support information</a:t>
            </a:r>
            <a:r>
              <a:rPr lang="ja-JP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“Compatibility list for extension software &lt;C0103&gt;” at the link below.</a:t>
            </a:r>
          </a:p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hlinkClick r:id="rId3"/>
              </a:rPr>
              <a:t>https://i-pro.com/global/en/surveillance/training-support/support/technical-information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7557" y="1278796"/>
            <a:ext cx="5679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Bag and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shoes attributes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48746" y="1593204"/>
            <a:ext cx="102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/>
              <a:t>Before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54760" y="2349621"/>
            <a:ext cx="89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After</a:t>
            </a:r>
            <a:endParaRPr kumimoji="1" lang="ja-JP" altLang="en-US" sz="1600" dirty="0"/>
          </a:p>
        </p:txBody>
      </p:sp>
      <p:sp>
        <p:nvSpPr>
          <p:cNvPr id="25" name="正方形/長方形 24"/>
          <p:cNvSpPr/>
          <p:nvPr/>
        </p:nvSpPr>
        <p:spPr>
          <a:xfrm>
            <a:off x="6454760" y="1894014"/>
            <a:ext cx="2033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Initial value : Off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448746" y="2645260"/>
            <a:ext cx="2039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Initial value : On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238939" y="1656788"/>
            <a:ext cx="2772415" cy="1327026"/>
            <a:chOff x="310935" y="2551669"/>
            <a:chExt cx="2772415" cy="1327026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4"/>
            <a:srcRect t="66597" b="-1"/>
            <a:stretch/>
          </p:blipFill>
          <p:spPr>
            <a:xfrm>
              <a:off x="310935" y="2551669"/>
              <a:ext cx="2772415" cy="132702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712" y="3166396"/>
              <a:ext cx="1663135" cy="230682"/>
            </a:xfrm>
            <a:prstGeom prst="rect">
              <a:avLst/>
            </a:prstGeom>
          </p:spPr>
        </p:pic>
        <p:sp>
          <p:nvSpPr>
            <p:cNvPr id="32" name="正方形/長方形 31"/>
            <p:cNvSpPr/>
            <p:nvPr/>
          </p:nvSpPr>
          <p:spPr>
            <a:xfrm>
              <a:off x="2178712" y="3166396"/>
              <a:ext cx="252341" cy="230682"/>
            </a:xfrm>
            <a:prstGeom prst="rect">
              <a:avLst/>
            </a:prstGeom>
            <a:solidFill>
              <a:srgbClr val="36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712" y="3624200"/>
              <a:ext cx="1663135" cy="230682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5"/>
            <a:srcRect l="33780" t="9698"/>
            <a:stretch/>
          </p:blipFill>
          <p:spPr>
            <a:xfrm>
              <a:off x="931402" y="3648902"/>
              <a:ext cx="1101328" cy="208312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5"/>
            <a:srcRect l="87295" t="10962"/>
            <a:stretch/>
          </p:blipFill>
          <p:spPr>
            <a:xfrm>
              <a:off x="1442562" y="3647521"/>
              <a:ext cx="211304" cy="205395"/>
            </a:xfrm>
            <a:prstGeom prst="rect">
              <a:avLst/>
            </a:prstGeom>
          </p:spPr>
        </p:pic>
        <p:sp>
          <p:nvSpPr>
            <p:cNvPr id="36" name="正方形/長方形 35"/>
            <p:cNvSpPr/>
            <p:nvPr/>
          </p:nvSpPr>
          <p:spPr>
            <a:xfrm>
              <a:off x="1629669" y="3621868"/>
              <a:ext cx="914220" cy="230682"/>
            </a:xfrm>
            <a:prstGeom prst="rect">
              <a:avLst/>
            </a:prstGeom>
            <a:solidFill>
              <a:srgbClr val="36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10935" y="2561559"/>
              <a:ext cx="2772415" cy="13171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9" y="1666678"/>
            <a:ext cx="348161" cy="7920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49" y="1666678"/>
            <a:ext cx="624327" cy="7920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22" y="1666678"/>
            <a:ext cx="374558" cy="7920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65" y="1666678"/>
            <a:ext cx="397952" cy="974072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6130" y="1666678"/>
            <a:ext cx="361206" cy="97407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285755" y="3328129"/>
            <a:ext cx="791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*It is possible to change the </a:t>
            </a: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initial value 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using </a:t>
            </a:r>
            <a:r>
              <a:rPr lang="en-US" altLang="ja-JP" sz="1400" dirty="0" err="1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iCT</a:t>
            </a:r>
            <a:r>
              <a:rPr lang="ja-JP" altLang="en-US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(V3.10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or later)</a:t>
            </a: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.</a:t>
            </a:r>
            <a:endParaRPr lang="en-US" altLang="ja-JP" sz="14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  <a:p>
            <a:pPr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  However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, it cannot be changed for multiple cameras at once.</a:t>
            </a:r>
            <a:endParaRPr lang="ja-JP" altLang="en-US" sz="1200" dirty="0">
              <a:solidFill>
                <a:prstClr val="black"/>
              </a:solidFill>
              <a:latin typeface="+mn-lt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2120900"/>
            <a:ext cx="69879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History</a:t>
            </a:r>
          </a:p>
        </p:txBody>
      </p:sp>
    </p:spTree>
    <p:extLst>
      <p:ext uri="{BB962C8B-B14F-4D97-AF65-F5344CB8AC3E}">
        <p14:creationId xmlns:p14="http://schemas.microsoft.com/office/powerpoint/2010/main" val="240232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ja-JP" alt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22955"/>
              </p:ext>
            </p:extLst>
          </p:nvPr>
        </p:nvGraphicFramePr>
        <p:xfrm>
          <a:off x="83129" y="848385"/>
          <a:ext cx="8971327" cy="3483066"/>
        </p:xfrm>
        <a:graphic>
          <a:graphicData uri="http://schemas.openxmlformats.org/drawingml/2006/table">
            <a:tbl>
              <a:tblPr firstRow="1" bandRow="1"/>
              <a:tblGrid>
                <a:gridCol w="4260271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1173079">
                  <a:extLst>
                    <a:ext uri="{9D8B030D-6E8A-4147-A177-3AD203B41FA5}">
                      <a16:colId xmlns:a16="http://schemas.microsoft.com/office/drawing/2014/main" val="931687176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857296945"/>
                    </a:ext>
                  </a:extLst>
                </a:gridCol>
                <a:gridCol w="1187134">
                  <a:extLst>
                    <a:ext uri="{9D8B030D-6E8A-4147-A177-3AD203B41FA5}">
                      <a16:colId xmlns:a16="http://schemas.microsoft.com/office/drawing/2014/main" val="1136394944"/>
                    </a:ext>
                  </a:extLst>
                </a:gridCol>
                <a:gridCol w="1231906">
                  <a:extLst>
                    <a:ext uri="{9D8B030D-6E8A-4147-A177-3AD203B41FA5}">
                      <a16:colId xmlns:a16="http://schemas.microsoft.com/office/drawing/2014/main" val="1379935752"/>
                    </a:ext>
                  </a:extLst>
                </a:gridCol>
              </a:tblGrid>
              <a:tr h="43541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="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Contents</a:t>
                      </a:r>
                      <a:endParaRPr kumimoji="1" lang="ja-JP" altLang="en-US" sz="1800" b="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AI-VMD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AI People Detection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AI Occupancy Detection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 smtClean="0"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AI-VMD / AI People Counting for 360-degree fisheye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6948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1. 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People / Vehicle Counting (by Cross Line Counting)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 *1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269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count data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transmission (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HTTP)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12145"/>
                  </a:ext>
                </a:extLst>
              </a:tr>
              <a:tr h="277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count data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transmission (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MQTT)</a:t>
                      </a:r>
                      <a:endParaRPr lang="en-US" altLang="ja-JP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277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4. Improve the detection accuracy of AI-VMD *2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26492"/>
                  </a:ext>
                </a:extLst>
              </a:tr>
              <a:tr h="27490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Add sensitivity / detection size / mask area settings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 *3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游ゴシック" panose="020F0502020204030204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Done *3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6. Add detection score display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53748"/>
                  </a:ext>
                </a:extLst>
              </a:tr>
              <a:tr h="272577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r>
                        <a:rPr lang="en-US" altLang="ja-JP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Add a mode to notify the alarm only at the first detection</a:t>
                      </a:r>
                      <a:endParaRPr lang="en-US" altLang="ja-JP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43666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8. </a:t>
                      </a: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Add alarm image to Occupancy detection of “AI-VMD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    / AI People Counting for 360-degree fisheye”</a:t>
                      </a:r>
                      <a:endParaRPr kumimoji="1" lang="ja-JP" alt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35695"/>
                  </a:ext>
                </a:extLst>
              </a:tr>
              <a:tr h="24664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9. </a:t>
                      </a:r>
                      <a:r>
                        <a:rPr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Change initial value of attribute (bag color / shoes color) to ON</a:t>
                      </a:r>
                      <a:endParaRPr kumimoji="1" lang="ja-JP" altLang="en-US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47663"/>
                  </a:ext>
                </a:extLst>
              </a:tr>
            </a:tbl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77046" y="4298685"/>
            <a:ext cx="44917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*1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Vehicle count is not supported</a:t>
            </a:r>
            <a:r>
              <a:rPr lang="en-GB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r>
              <a:rPr lang="en-GB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*2 i-PRO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mini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PTZ is not supported.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It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will be supported in the future.</a:t>
            </a:r>
            <a:endParaRPr lang="en-GB" altLang="ja-JP" sz="105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GB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*3 Detection size is not supported.</a:t>
            </a:r>
            <a:endParaRPr lang="ja-JP" altLang="en-US" sz="105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6373" y="607253"/>
            <a:ext cx="4036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kern="0" dirty="0" smtClean="0">
                <a:solidFill>
                  <a:prstClr val="black"/>
                </a:solidFill>
              </a:rPr>
              <a:t>Note</a:t>
            </a:r>
            <a:r>
              <a:rPr kumimoji="0" lang="en-US" altLang="ja-JP" sz="1050" kern="0" dirty="0">
                <a:solidFill>
                  <a:prstClr val="black"/>
                </a:solidFill>
              </a:rPr>
              <a:t>: </a:t>
            </a:r>
            <a:r>
              <a:rPr lang="en-US" altLang="ja-JP" sz="1050" dirty="0"/>
              <a:t>"Done" means that it has already supported by previous version</a:t>
            </a:r>
            <a:endParaRPr kumimoji="0" lang="en-GB" altLang="ja-JP" sz="1050" kern="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45064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Version History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68218"/>
              </p:ext>
            </p:extLst>
          </p:nvPr>
        </p:nvGraphicFramePr>
        <p:xfrm>
          <a:off x="144379" y="643113"/>
          <a:ext cx="8843211" cy="3065716"/>
        </p:xfrm>
        <a:graphic>
          <a:graphicData uri="http://schemas.openxmlformats.org/drawingml/2006/table">
            <a:tbl>
              <a:tblPr firstRow="1" bandRow="1"/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Version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Jul. 2022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Added that it is not possible to change the initial value for multiple cameras at once from </a:t>
                      </a:r>
                      <a:r>
                        <a:rPr lang="en-US" altLang="ja-JP" sz="1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iCT</a:t>
                      </a:r>
                      <a:r>
                        <a:rPr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P.27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Jul. 2022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7838" y="1874679"/>
            <a:ext cx="698799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Support 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eople 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Counting</a:t>
            </a:r>
          </a:p>
          <a:p>
            <a:r>
              <a:rPr lang="en-US" altLang="ja-JP" sz="32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3200" b="1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Cross Line Counting)</a:t>
            </a:r>
          </a:p>
        </p:txBody>
      </p:sp>
    </p:spTree>
    <p:extLst>
      <p:ext uri="{BB962C8B-B14F-4D97-AF65-F5344CB8AC3E}">
        <p14:creationId xmlns:p14="http://schemas.microsoft.com/office/powerpoint/2010/main" val="26842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1-1. </a:t>
            </a: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 V</a:t>
            </a: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ehicle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</a:t>
            </a: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ounting</a:t>
            </a:r>
            <a:endParaRPr lang="en-US" altLang="ja-JP" sz="3200" kern="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  <a:endParaRPr lang="en-US" altLang="ja-JP" sz="1400" dirty="0">
              <a:solidFill>
                <a:prstClr val="black"/>
              </a:solidFill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71284" y="2147341"/>
            <a:ext cx="2875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&lt;Normal angle</a:t>
            </a:r>
            <a:r>
              <a:rPr kumimoji="0" lang="en-US" altLang="ja-JP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mode&gt;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684818" y="2143949"/>
            <a:ext cx="2998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kern="0" dirty="0" smtClean="0">
                <a:solidFill>
                  <a:prstClr val="black"/>
                </a:solidFill>
              </a:rPr>
              <a:t>&lt;Perpendicular 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angle mode&gt;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311498" y="2573258"/>
            <a:ext cx="1244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Count object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People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Vehicle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Bicycle</a:t>
            </a:r>
            <a:endParaRPr kumimoji="0" lang="en-US" altLang="ja-JP" sz="1200" kern="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788769" y="2573258"/>
            <a:ext cx="124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Count object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</a:rPr>
              <a:t>People</a:t>
            </a:r>
            <a:endParaRPr kumimoji="0" lang="en-US" altLang="ja-JP" sz="1200" kern="0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8211" y="1312664"/>
            <a:ext cx="741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Add counting function (Cross Line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Counting) to AI-VMD application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Yu Gothic UI" pitchFamily="50" charset="-128"/>
                <a:cs typeface="Calibri" panose="020F0502020204030204" pitchFamily="34" charset="0"/>
              </a:rPr>
              <a:t>.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altLang="ja-JP" sz="1600" dirty="0"/>
              <a:t>The object to be counted depends on the angle mode.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itchFamily="50" charset="-128"/>
              <a:cs typeface="Calibri" panose="020F050202020403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r="15445"/>
          <a:stretch/>
        </p:blipFill>
        <p:spPr>
          <a:xfrm>
            <a:off x="164624" y="2479322"/>
            <a:ext cx="3084991" cy="1930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4668"/>
          <a:stretch/>
        </p:blipFill>
        <p:spPr>
          <a:xfrm>
            <a:off x="4623609" y="2479322"/>
            <a:ext cx="3120454" cy="1930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4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1-2. </a:t>
            </a:r>
            <a:r>
              <a:rPr lang="en-US" altLang="ja-JP" sz="3200" kern="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Comparison of each application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</a:t>
            </a: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4564"/>
              </p:ext>
            </p:extLst>
          </p:nvPr>
        </p:nvGraphicFramePr>
        <p:xfrm>
          <a:off x="56348" y="1280374"/>
          <a:ext cx="9027494" cy="3236069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1684487">
                  <a:extLst>
                    <a:ext uri="{9D8B030D-6E8A-4147-A177-3AD203B41FA5}">
                      <a16:colId xmlns:a16="http://schemas.microsoft.com/office/drawing/2014/main" val="2741553959"/>
                    </a:ext>
                  </a:extLst>
                </a:gridCol>
                <a:gridCol w="1837317">
                  <a:extLst>
                    <a:ext uri="{9D8B030D-6E8A-4147-A177-3AD203B41FA5}">
                      <a16:colId xmlns:a16="http://schemas.microsoft.com/office/drawing/2014/main" val="156022271"/>
                    </a:ext>
                  </a:extLst>
                </a:gridCol>
                <a:gridCol w="1868411">
                  <a:extLst>
                    <a:ext uri="{9D8B030D-6E8A-4147-A177-3AD203B41FA5}">
                      <a16:colId xmlns:a16="http://schemas.microsoft.com/office/drawing/2014/main" val="931687176"/>
                    </a:ext>
                  </a:extLst>
                </a:gridCol>
                <a:gridCol w="1708483">
                  <a:extLst>
                    <a:ext uri="{9D8B030D-6E8A-4147-A177-3AD203B41FA5}">
                      <a16:colId xmlns:a16="http://schemas.microsoft.com/office/drawing/2014/main" val="857296945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1379935752"/>
                    </a:ext>
                  </a:extLst>
                </a:gridCol>
              </a:tblGrid>
              <a:tr h="240893">
                <a:tc rowSpan="2"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Application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+mn-lt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AI-VMD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endParaRPr kumimoji="1" lang="en-US" altLang="ja-JP" sz="1200" b="0" dirty="0" smtClean="0">
                        <a:latin typeface="+mn-lt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AI Occupancy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Detection</a:t>
                      </a:r>
                      <a:endParaRPr kumimoji="1" lang="ja-JP" altLang="en-US" sz="1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AI-VMD / AI People Counting for 360-degree fisheye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240893">
                <a:tc gridSpan="2"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50" b="1" dirty="0" smtClean="0">
                        <a:solidFill>
                          <a:schemeClr val="bg1"/>
                        </a:solidFill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1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Normal angle mode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Perpendicular angle mode</a:t>
                      </a:r>
                      <a:endParaRPr kumimoji="1" lang="ja-JP" alt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29111"/>
                  </a:ext>
                </a:extLst>
              </a:tr>
              <a:tr h="4968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 case of  AI-VMD</a:t>
                      </a:r>
                      <a:r>
                        <a:rPr lang="en-US" altLang="ja-JP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or V</a:t>
                      </a: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ehicle(Bicycle) Counting with normal monitoring angle of view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 case of People Counting with high accuracy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*Monitoring angle of view is narrow</a:t>
                      </a:r>
                      <a:endParaRPr kumimoji="1" lang="ja-JP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 case of  Occupancy Detection</a:t>
                      </a:r>
                      <a:r>
                        <a:rPr lang="en-US" altLang="ja-JP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or Area People</a:t>
                      </a: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Counting with normal monitoring angle of view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 case of highly accurate People Counting with a 360-degree monitoring angle of view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12816"/>
                  </a:ext>
                </a:extLst>
              </a:tr>
              <a:tr h="2408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Tilt Angle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People/Bicycle : 0 - 45 deg.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               : 0 - 90 deg.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90 deg.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0 - 45 deg.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90 deg.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12145"/>
                  </a:ext>
                </a:extLst>
              </a:tr>
              <a:tr h="2408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99604"/>
                  </a:ext>
                </a:extLst>
              </a:tr>
              <a:tr h="27455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vert="eaVert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AI-VMD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 (People/Vehicle/Bicycle)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(People/Vehicle)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82560"/>
                  </a:ext>
                </a:extLst>
              </a:tr>
              <a:tr h="2745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 smtClean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Occupancy</a:t>
                      </a:r>
                      <a:r>
                        <a:rPr lang="en-US" altLang="ja-JP" sz="1000" b="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Detection</a:t>
                      </a:r>
                      <a:endParaRPr lang="en-US" altLang="ja-JP" sz="1000" b="0" dirty="0" smtClean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26492"/>
                  </a:ext>
                </a:extLst>
              </a:tr>
              <a:tr h="271580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Cross Line Counting </a:t>
                      </a:r>
                      <a:endParaRPr kumimoji="1" lang="en-US" altLang="ja-JP" sz="10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Yes (People</a:t>
                      </a:r>
                      <a:r>
                        <a:rPr lang="ja-JP" altLang="en-US" sz="10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ja-JP" sz="100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*1</a:t>
                      </a:r>
                      <a:r>
                        <a:rPr lang="en-US" altLang="ja-JP" sz="10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/Vehicle/Bicycle)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 *1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42598"/>
                  </a:ext>
                </a:extLst>
              </a:tr>
              <a:tr h="271580">
                <a:tc v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Area</a:t>
                      </a:r>
                      <a:r>
                        <a:rPr kumimoji="1" lang="en-US" altLang="ja-JP" sz="1000" b="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Counting</a:t>
                      </a:r>
                      <a:endParaRPr kumimoji="1" lang="en-US" altLang="ja-JP" sz="1000" b="0" i="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en-US" altLang="ja-JP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53748"/>
                  </a:ext>
                </a:extLst>
              </a:tr>
              <a:tr h="269283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lvl="0" algn="l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ja-JP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Heat</a:t>
                      </a:r>
                      <a:r>
                        <a:rPr kumimoji="1" lang="en-US" altLang="ja-JP" sz="1000" b="0" baseline="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Map</a:t>
                      </a:r>
                      <a:endParaRPr kumimoji="1" lang="ja-JP" altLang="en-US" sz="1000" b="0" dirty="0" smtClean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0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lang="en-US" altLang="ja-JP" sz="1000" dirty="0" smtClean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smtClean="0">
                          <a:solidFill>
                            <a:schemeClr val="bg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Yes (People)</a:t>
                      </a:r>
                      <a:endParaRPr kumimoji="1" lang="ja-JP" alt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366"/>
                  </a:ext>
                </a:extLst>
              </a:tr>
              <a:tr h="39145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Count accuracy</a:t>
                      </a:r>
                      <a:r>
                        <a:rPr lang="ja-JP" altLang="en-US" sz="10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10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*2</a:t>
                      </a:r>
                      <a:endParaRPr kumimoji="1" lang="ja-JP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Cross Line Counting (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Vehicle/Bicycle) : 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± 10%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+mn-lt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Cross Line Counting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(People) : ± 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 Counting : ± 10%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Cross Line Counting : ± 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 Counting : ± 10%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35695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6081" y="4499805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FF0000"/>
                </a:solidFill>
              </a:rPr>
              <a:t>*1 Recommend “Perpendicular </a:t>
            </a:r>
            <a:r>
              <a:rPr lang="en-US" altLang="ja-JP" sz="900" dirty="0">
                <a:solidFill>
                  <a:srgbClr val="FF0000"/>
                </a:solidFill>
              </a:rPr>
              <a:t>angle </a:t>
            </a:r>
            <a:r>
              <a:rPr lang="en-US" altLang="ja-JP" sz="900" dirty="0" smtClean="0">
                <a:solidFill>
                  <a:srgbClr val="FF0000"/>
                </a:solidFill>
              </a:rPr>
              <a:t>mode” for People Counting.</a:t>
            </a:r>
          </a:p>
          <a:p>
            <a:r>
              <a:rPr kumimoji="1" lang="en-US" altLang="ja-JP" sz="900" dirty="0" smtClean="0"/>
              <a:t>*2 </a:t>
            </a:r>
            <a:r>
              <a:rPr lang="en-US" altLang="ja-JP" sz="900" dirty="0"/>
              <a:t>Accuracy figures are reference values based on in-house evaluations. Accuracy is not guaranteed.</a:t>
            </a:r>
            <a:endParaRPr lang="en-US" altLang="ja-JP" sz="9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57138" y="1280374"/>
            <a:ext cx="3685672" cy="3205563"/>
          </a:xfrm>
          <a:prstGeom prst="rect">
            <a:avLst/>
          </a:prstGeom>
          <a:noFill/>
          <a:ln w="31750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1-3. </a:t>
            </a: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Supported camera with AI engine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05AE4E4-497A-4AA3-8AE4-7EC83984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00493"/>
              </p:ext>
            </p:extLst>
          </p:nvPr>
        </p:nvGraphicFramePr>
        <p:xfrm>
          <a:off x="184905" y="1512402"/>
          <a:ext cx="8760572" cy="2672388"/>
        </p:xfrm>
        <a:graphic>
          <a:graphicData uri="http://schemas.openxmlformats.org/drawingml/2006/table">
            <a:tbl>
              <a:tblPr/>
              <a:tblGrid>
                <a:gridCol w="1453710">
                  <a:extLst>
                    <a:ext uri="{9D8B030D-6E8A-4147-A177-3AD203B41FA5}">
                      <a16:colId xmlns:a16="http://schemas.microsoft.com/office/drawing/2014/main" val="2707022256"/>
                    </a:ext>
                  </a:extLst>
                </a:gridCol>
                <a:gridCol w="3601850">
                  <a:extLst>
                    <a:ext uri="{9D8B030D-6E8A-4147-A177-3AD203B41FA5}">
                      <a16:colId xmlns:a16="http://schemas.microsoft.com/office/drawing/2014/main" val="102705331"/>
                    </a:ext>
                  </a:extLst>
                </a:gridCol>
                <a:gridCol w="3705012">
                  <a:extLst>
                    <a:ext uri="{9D8B030D-6E8A-4147-A177-3AD203B41FA5}">
                      <a16:colId xmlns:a16="http://schemas.microsoft.com/office/drawing/2014/main" val="175578716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Camera</a:t>
                      </a:r>
                      <a:r>
                        <a:rPr kumimoji="1" lang="en-US" altLang="zh-CN" sz="12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type</a:t>
                      </a:r>
                      <a:endParaRPr kumimoji="1" lang="zh-CN" alt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Indoor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27000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Outdoor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29250" marR="27000" marT="29250" marB="292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71968"/>
                  </a:ext>
                </a:extLst>
              </a:tr>
              <a:tr h="239781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Box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S1136</a:t>
                      </a:r>
                    </a:p>
                    <a:p>
                      <a:pPr algn="l"/>
                      <a:endParaRPr kumimoji="1" lang="en-US" altLang="ja-JP" sz="12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X1551LN / X1571LN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S1536*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S15500-F3L / </a:t>
                      </a: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S15500-F6L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S15500-V3L* / S15600-V2L* / S15700-V2L*</a:t>
                      </a: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23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Dome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X2251L / X2271L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S2136* / S2236*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S22500-F3L / </a:t>
                      </a: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S22500-F6L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S22500-V3L* / S22600-V2L* / S22700-V2L*</a:t>
                      </a:r>
                      <a:endParaRPr lang="en-US" altLang="ja-JP" sz="1200" b="0" i="0" u="none" strike="noStrike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X2551LN / X2571LN</a:t>
                      </a:r>
                    </a:p>
                    <a:p>
                      <a:pPr algn="l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S2536*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S25500-F3L / </a:t>
                      </a: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S25500-F6L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 smtClean="0">
                          <a:effectLst/>
                          <a:latin typeface="Calibri" panose="020F0502020204030204" pitchFamily="34" charset="0"/>
                          <a:ea typeface="游ゴシック" panose="020B0400000000000000" pitchFamily="50" charset="-128"/>
                          <a:cs typeface="Calibri" panose="020F0502020204030204" pitchFamily="34" charset="0"/>
                        </a:rPr>
                        <a:t>S25500-V3L* / S25600-V2L* / S25700-V2L*</a:t>
                      </a:r>
                      <a:endParaRPr lang="en-US" altLang="ja-JP" sz="1200" b="0" i="0" u="none" strike="noStrike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7154"/>
                  </a:ext>
                </a:extLst>
              </a:tr>
              <a:tr h="2484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PTZ *1</a:t>
                      </a:r>
                      <a:endParaRPr kumimoji="1" lang="ja-JP" alt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S61301-Z2 / S61302-Z4</a:t>
                      </a:r>
                      <a:endParaRPr kumimoji="1" lang="en-US" altLang="ja-JP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S65340*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29443"/>
                  </a:ext>
                </a:extLst>
              </a:tr>
              <a:tr h="26579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</a:t>
                      </a:r>
                      <a:endParaRPr kumimoji="1" lang="ja-JP" alt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游ゴシック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S71300-F3</a:t>
                      </a: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92821"/>
                  </a:ext>
                </a:extLst>
              </a:tr>
              <a:tr h="26579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Multi-Sensor *2</a:t>
                      </a:r>
                      <a:endParaRPr kumimoji="1" lang="ja-JP" alt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S8543* / S8544* / S8563L* / S8564L* / S8573L* / S8574L*</a:t>
                      </a:r>
                    </a:p>
                  </a:txBody>
                  <a:tcPr marL="39000" marR="1250" marT="39000" marB="39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2926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46319" y="4421597"/>
            <a:ext cx="6994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*</a:t>
            </a:r>
            <a:r>
              <a:rPr lang="en-US" altLang="ja-JP" sz="1050" dirty="0"/>
              <a:t>1 Up to one </a:t>
            </a:r>
            <a:r>
              <a:rPr lang="en-US" altLang="ja-JP" sz="1050" dirty="0" smtClean="0"/>
              <a:t>“count </a:t>
            </a:r>
            <a:r>
              <a:rPr lang="en-US" altLang="ja-JP" sz="1050" dirty="0"/>
              <a:t>line </a:t>
            </a:r>
            <a:r>
              <a:rPr lang="en-US" altLang="ja-JP" sz="1050" dirty="0" smtClean="0"/>
              <a:t>setting” pattern. Multiple “count </a:t>
            </a:r>
            <a:r>
              <a:rPr lang="en-US" altLang="ja-JP" sz="1050" dirty="0"/>
              <a:t>line </a:t>
            </a:r>
            <a:r>
              <a:rPr lang="en-US" altLang="ja-JP" sz="1050" dirty="0" smtClean="0"/>
              <a:t>setting” </a:t>
            </a:r>
            <a:r>
              <a:rPr lang="en-US" altLang="ja-JP" sz="1050" dirty="0"/>
              <a:t>cannot be set for each preset position</a:t>
            </a:r>
            <a:r>
              <a:rPr lang="en-US" altLang="ja-JP" sz="1050" dirty="0" smtClean="0"/>
              <a:t>.</a:t>
            </a:r>
          </a:p>
          <a:p>
            <a:r>
              <a:rPr lang="en-US" altLang="ja-JP" sz="1050" dirty="0" smtClean="0"/>
              <a:t>*2 Not supported “</a:t>
            </a:r>
            <a:r>
              <a:rPr kumimoji="0" lang="en-US" altLang="ja-JP" sz="1050" kern="0" dirty="0" smtClean="0">
                <a:solidFill>
                  <a:prstClr val="black"/>
                </a:solidFill>
              </a:rPr>
              <a:t>Perpendicular </a:t>
            </a:r>
            <a:r>
              <a:rPr kumimoji="0" lang="en-US" altLang="ja-JP" sz="1050" kern="0" dirty="0">
                <a:solidFill>
                  <a:prstClr val="black"/>
                </a:solidFill>
              </a:rPr>
              <a:t>angle </a:t>
            </a:r>
            <a:r>
              <a:rPr kumimoji="0" lang="en-US" altLang="ja-JP" sz="1050" kern="0" dirty="0" smtClean="0">
                <a:solidFill>
                  <a:prstClr val="black"/>
                </a:solidFill>
              </a:rPr>
              <a:t>mode”.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Will be supported in the future.</a:t>
            </a:r>
            <a:endParaRPr lang="en-GB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1-4. System </a:t>
            </a:r>
            <a:r>
              <a:rPr lang="en-US" altLang="ja-JP" sz="3200" kern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status 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17728"/>
              </p:ext>
            </p:extLst>
          </p:nvPr>
        </p:nvGraphicFramePr>
        <p:xfrm>
          <a:off x="257589" y="1598530"/>
          <a:ext cx="860367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24">
                  <a:extLst>
                    <a:ext uri="{9D8B030D-6E8A-4147-A177-3AD203B41FA5}">
                      <a16:colId xmlns:a16="http://schemas.microsoft.com/office/drawing/2014/main" val="3404541076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967427716"/>
                    </a:ext>
                  </a:extLst>
                </a:gridCol>
                <a:gridCol w="1568617">
                  <a:extLst>
                    <a:ext uri="{9D8B030D-6E8A-4147-A177-3AD203B41FA5}">
                      <a16:colId xmlns:a16="http://schemas.microsoft.com/office/drawing/2014/main" val="2284433972"/>
                    </a:ext>
                  </a:extLst>
                </a:gridCol>
                <a:gridCol w="1568617">
                  <a:extLst>
                    <a:ext uri="{9D8B030D-6E8A-4147-A177-3AD203B41FA5}">
                      <a16:colId xmlns:a16="http://schemas.microsoft.com/office/drawing/2014/main" val="1226772769"/>
                    </a:ext>
                  </a:extLst>
                </a:gridCol>
                <a:gridCol w="1568617">
                  <a:extLst>
                    <a:ext uri="{9D8B030D-6E8A-4147-A177-3AD203B41FA5}">
                      <a16:colId xmlns:a16="http://schemas.microsoft.com/office/drawing/2014/main" val="4181120006"/>
                    </a:ext>
                  </a:extLst>
                </a:gridCol>
                <a:gridCol w="1568617">
                  <a:extLst>
                    <a:ext uri="{9D8B030D-6E8A-4147-A177-3AD203B41FA5}">
                      <a16:colId xmlns:a16="http://schemas.microsoft.com/office/drawing/2014/main" val="12402698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Set application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Collect data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Display data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Output data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968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+mn-lt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Camera browser</a:t>
                      </a:r>
                      <a:endParaRPr kumimoji="1" lang="ja-JP" altLang="en-US" sz="1400" dirty="0" smtClean="0">
                        <a:latin typeface="+mn-lt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Yes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64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+mn-lt"/>
                        </a:rPr>
                        <a:t>iCT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 (V3.20)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+mn-lt"/>
                        </a:rPr>
                        <a:t>Yes</a:t>
                      </a:r>
                      <a:endParaRPr kumimoji="1" lang="ja-JP" altLang="en-US" sz="1400" dirty="0" smtClean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+mn-lt"/>
                        </a:rPr>
                        <a:t>Yes</a:t>
                      </a:r>
                      <a:r>
                        <a:rPr kumimoji="1" lang="ja-JP" altLang="en-US" sz="1400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(Manual)</a:t>
                      </a:r>
                      <a:endParaRPr kumimoji="1" lang="ja-JP" altLang="en-US" sz="1400" dirty="0" smtClean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kumimoji="1" lang="ja-JP" altLang="en-US" sz="14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Yes (Excel)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592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i-PRO Active Guard (V1.5.0)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Yes (Auto)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Yes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Yes (CSV/PDF)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248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VMS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VI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585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+mn-lt"/>
                        </a:rPr>
                        <a:t>Genetec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976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</a:rPr>
                        <a:t>Milestone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Yu Gothic UI"/>
                          <a:cs typeface="+mn-cs"/>
                        </a:rPr>
                        <a:t>No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Yu Gothic UI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6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82637" y="4785"/>
            <a:ext cx="8652290" cy="599104"/>
          </a:xfrm>
          <a:prstGeom prst="rect">
            <a:avLst/>
          </a:prstGeom>
        </p:spPr>
        <p:txBody>
          <a:bodyPr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1-5. </a:t>
            </a:r>
            <a:r>
              <a:rPr lang="en-US" altLang="ja-JP" sz="3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Specification</a:t>
            </a:r>
            <a:endParaRPr lang="en-US" altLang="ja-JP" sz="32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30" y="660424"/>
            <a:ext cx="1455387" cy="578934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Target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Product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テキスト プレースホルダー 14"/>
          <p:cNvSpPr txBox="1">
            <a:spLocks/>
          </p:cNvSpPr>
          <p:nvPr/>
        </p:nvSpPr>
        <p:spPr>
          <a:xfrm>
            <a:off x="1592984" y="660425"/>
            <a:ext cx="4940795" cy="576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  <a:ea typeface="游ゴシック" panose="020B0400000000000000" pitchFamily="50" charset="-128"/>
                <a:cs typeface="Calibri" panose="020F0502020204030204" pitchFamily="34" charset="0"/>
              </a:rPr>
              <a:t>AI-VMD (People / Vehicle Counting)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91203" y="669280"/>
            <a:ext cx="1215277" cy="570078"/>
          </a:xfrm>
          <a:prstGeom prst="rect">
            <a:avLst/>
          </a:prstGeom>
          <a:solidFill>
            <a:srgbClr val="4472C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Version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テキスト プレースホルダー 14"/>
          <p:cNvSpPr txBox="1">
            <a:spLocks/>
          </p:cNvSpPr>
          <p:nvPr/>
        </p:nvSpPr>
        <p:spPr>
          <a:xfrm>
            <a:off x="7863904" y="672455"/>
            <a:ext cx="1205881" cy="56396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Calibri" panose="020F0502020204030204" pitchFamily="34" charset="0"/>
              </a:rPr>
              <a:t>V3.00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94599"/>
              </p:ext>
            </p:extLst>
          </p:nvPr>
        </p:nvGraphicFramePr>
        <p:xfrm>
          <a:off x="252663" y="1601491"/>
          <a:ext cx="8638673" cy="2575940"/>
        </p:xfrm>
        <a:graphic>
          <a:graphicData uri="http://schemas.openxmlformats.org/drawingml/2006/table">
            <a:tbl>
              <a:tblPr firstRow="1" bandRow="1"/>
              <a:tblGrid>
                <a:gridCol w="3927771">
                  <a:extLst>
                    <a:ext uri="{9D8B030D-6E8A-4147-A177-3AD203B41FA5}">
                      <a16:colId xmlns:a16="http://schemas.microsoft.com/office/drawing/2014/main" val="3128553037"/>
                    </a:ext>
                  </a:extLst>
                </a:gridCol>
                <a:gridCol w="4710902">
                  <a:extLst>
                    <a:ext uri="{9D8B030D-6E8A-4147-A177-3AD203B41FA5}">
                      <a16:colId xmlns:a16="http://schemas.microsoft.com/office/drawing/2014/main" val="2707133103"/>
                    </a:ext>
                  </a:extLst>
                </a:gridCol>
              </a:tblGrid>
              <a:tr h="341612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Item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Content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09083"/>
                  </a:ext>
                </a:extLst>
              </a:tr>
              <a:tr h="31281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simultaneous detection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Max. 40 in total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People / Vehicle / Bicycle)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47094"/>
                  </a:ext>
                </a:extLst>
              </a:tr>
              <a:tr h="294773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Retention period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Max. 92 days in built-in memory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64951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Counted object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People / Vehicle / Bicycle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62823"/>
                  </a:ext>
                </a:extLst>
              </a:tr>
              <a:tr h="249054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Number of line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Max.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 8 lines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24354"/>
                  </a:ext>
                </a:extLst>
              </a:tr>
              <a:tr h="28815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Number of mask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 area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Max.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 8 areas *1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06566"/>
                  </a:ext>
                </a:extLst>
              </a:tr>
              <a:tr h="2881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" panose="020B0604030504040204" pitchFamily="50" charset="-128"/>
                          <a:cs typeface="Calibri" panose="020F0502020204030204" pitchFamily="34" charset="0"/>
                        </a:rPr>
                        <a:t>Output method</a:t>
                      </a:r>
                      <a:endParaRPr kumimoji="1" lang="ja-JP" alt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ONVIF *2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CGI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Additional information in video stream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HTTP POST</a:t>
                      </a:r>
                    </a:p>
                    <a:p>
                      <a:pPr marL="0" indent="0" algn="l">
                        <a:lnSpc>
                          <a:spcPts val="1100"/>
                        </a:lnSpc>
                        <a:buFontTx/>
                        <a:buNone/>
                      </a:pPr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 MQTT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23031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46319" y="4421597"/>
            <a:ext cx="6994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*1 Mask area is the same setting as AI-VMD.</a:t>
            </a:r>
          </a:p>
          <a:p>
            <a:r>
              <a:rPr lang="en-US" altLang="ja-JP" sz="1050" dirty="0"/>
              <a:t>*2 Data format is proprietary.</a:t>
            </a:r>
            <a:endParaRPr lang="en-US" altLang="ja-JP" sz="1050" kern="1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エンド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CF074C11-697F-48B1-95CC-C684841BE1A1}"/>
    </a:ext>
  </a:ext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3.xml><?xml version="1.0" encoding="utf-8"?>
<a:theme xmlns:a="http://schemas.openxmlformats.org/drawingml/2006/main" name="3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4.xml><?xml version="1.0" encoding="utf-8"?>
<a:theme xmlns:a="http://schemas.openxmlformats.org/drawingml/2006/main" name="5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5.xml><?xml version="1.0" encoding="utf-8"?>
<a:theme xmlns:a="http://schemas.openxmlformats.org/drawingml/2006/main" name="2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6.xml><?xml version="1.0" encoding="utf-8"?>
<a:theme xmlns:a="http://schemas.openxmlformats.org/drawingml/2006/main" name="4_メインスライド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2A06367C-CED2-4226-9E94-4D1652FAC510}"/>
    </a:ext>
  </a:extLst>
</a:theme>
</file>

<file path=ppt/theme/theme7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 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デバイダー">
  <a:themeElements>
    <a:clrScheme name="i-PRO">
      <a:dk1>
        <a:srgbClr val="000000"/>
      </a:dk1>
      <a:lt1>
        <a:srgbClr val="FFFFFF"/>
      </a:lt1>
      <a:dk2>
        <a:srgbClr val="808080"/>
      </a:dk2>
      <a:lt2>
        <a:srgbClr val="E2E3E3"/>
      </a:lt2>
      <a:accent1>
        <a:srgbClr val="6464E6"/>
      </a:accent1>
      <a:accent2>
        <a:srgbClr val="1C1F2A"/>
      </a:accent2>
      <a:accent3>
        <a:srgbClr val="BDC0BF"/>
      </a:accent3>
      <a:accent4>
        <a:srgbClr val="10A99A"/>
      </a:accent4>
      <a:accent5>
        <a:srgbClr val="0A807C"/>
      </a:accent5>
      <a:accent6>
        <a:srgbClr val="D36163"/>
      </a:accent6>
      <a:hlink>
        <a:srgbClr val="B54F53"/>
      </a:hlink>
      <a:folHlink>
        <a:srgbClr val="D36163"/>
      </a:folHlink>
    </a:clrScheme>
    <a:fontScheme name="i-PRO">
      <a:majorFont>
        <a:latin typeface="Calibri"/>
        <a:ea typeface="Yu Gothic UI"/>
        <a:cs typeface=""/>
      </a:majorFont>
      <a:minorFont>
        <a:latin typeface="Calibri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547EFCE-8FFC-4DE7-8A53-65D6050BE3A7}" vid="{1920163D-763C-4FA2-8C21-3C4C0FE062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3480</Words>
  <Application>Microsoft Office PowerPoint</Application>
  <PresentationFormat>画面に合わせる (16:9)</PresentationFormat>
  <Paragraphs>763</Paragraphs>
  <Slides>31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31</vt:i4>
      </vt:variant>
    </vt:vector>
  </HeadingPairs>
  <TitlesOfParts>
    <vt:vector size="55" baseType="lpstr">
      <vt:lpstr>HGPｺﾞｼｯｸE</vt:lpstr>
      <vt:lpstr>meiryo</vt:lpstr>
      <vt:lpstr>Meiryo UI</vt:lpstr>
      <vt:lpstr>ＭＳ Ｐゴシック</vt:lpstr>
      <vt:lpstr>Yu Gothic UI</vt:lpstr>
      <vt:lpstr>Yu Gothic UI Semibold</vt:lpstr>
      <vt:lpstr>メイリオ</vt:lpstr>
      <vt:lpstr>游ゴシック</vt:lpstr>
      <vt:lpstr>Arial</vt:lpstr>
      <vt:lpstr>Calibri</vt:lpstr>
      <vt:lpstr>Calibri Light</vt:lpstr>
      <vt:lpstr>Century Gothic</vt:lpstr>
      <vt:lpstr>Tahoma</vt:lpstr>
      <vt:lpstr>Wingdings</vt:lpstr>
      <vt:lpstr>デザインの設定</vt:lpstr>
      <vt:lpstr>1_メインスライド</vt:lpstr>
      <vt:lpstr>3_メインスライド</vt:lpstr>
      <vt:lpstr>5_メインスライド</vt:lpstr>
      <vt:lpstr>2_メインスライド</vt:lpstr>
      <vt:lpstr>4_メインスライド</vt:lpstr>
      <vt:lpstr>1_デザインの設定</vt:lpstr>
      <vt:lpstr>2_デザインの設定</vt:lpstr>
      <vt:lpstr>デバイダー</vt:lpstr>
      <vt:lpstr>エンドスライド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2022-07-15T02:49:53Z</dcterms:created>
  <dcterms:modified xsi:type="dcterms:W3CDTF">2022-07-15T02:50:18Z</dcterms:modified>
</cp:coreProperties>
</file>