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4982" r:id="rId1"/>
    <p:sldMasterId id="2147485081" r:id="rId2"/>
    <p:sldMasterId id="2147485085" r:id="rId3"/>
    <p:sldMasterId id="2147485093" r:id="rId4"/>
    <p:sldMasterId id="2147485083" r:id="rId5"/>
    <p:sldMasterId id="2147485087" r:id="rId6"/>
    <p:sldMasterId id="2147485089" r:id="rId7"/>
    <p:sldMasterId id="2147485091" r:id="rId8"/>
    <p:sldMasterId id="2147485073" r:id="rId9"/>
    <p:sldMasterId id="2147485070" r:id="rId10"/>
  </p:sldMasterIdLst>
  <p:notesMasterIdLst>
    <p:notesMasterId r:id="rId56"/>
  </p:notesMasterIdLst>
  <p:handoutMasterIdLst>
    <p:handoutMasterId r:id="rId57"/>
  </p:handoutMasterIdLst>
  <p:sldIdLst>
    <p:sldId id="302" r:id="rId11"/>
    <p:sldId id="419" r:id="rId12"/>
    <p:sldId id="393" r:id="rId13"/>
    <p:sldId id="394" r:id="rId14"/>
    <p:sldId id="408" r:id="rId15"/>
    <p:sldId id="396" r:id="rId16"/>
    <p:sldId id="412" r:id="rId17"/>
    <p:sldId id="415" r:id="rId18"/>
    <p:sldId id="414" r:id="rId19"/>
    <p:sldId id="417" r:id="rId20"/>
    <p:sldId id="413" r:id="rId21"/>
    <p:sldId id="418" r:id="rId22"/>
    <p:sldId id="420" r:id="rId23"/>
    <p:sldId id="361" r:id="rId24"/>
    <p:sldId id="409" r:id="rId25"/>
    <p:sldId id="381" r:id="rId26"/>
    <p:sldId id="407" r:id="rId27"/>
    <p:sldId id="395" r:id="rId28"/>
    <p:sldId id="397" r:id="rId29"/>
    <p:sldId id="398" r:id="rId30"/>
    <p:sldId id="399" r:id="rId31"/>
    <p:sldId id="400" r:id="rId32"/>
    <p:sldId id="401" r:id="rId33"/>
    <p:sldId id="375" r:id="rId34"/>
    <p:sldId id="376" r:id="rId35"/>
    <p:sldId id="371" r:id="rId36"/>
    <p:sldId id="362" r:id="rId37"/>
    <p:sldId id="402" r:id="rId38"/>
    <p:sldId id="410" r:id="rId39"/>
    <p:sldId id="411" r:id="rId40"/>
    <p:sldId id="416" r:id="rId41"/>
    <p:sldId id="403" r:id="rId42"/>
    <p:sldId id="404" r:id="rId43"/>
    <p:sldId id="405" r:id="rId44"/>
    <p:sldId id="406" r:id="rId45"/>
    <p:sldId id="384" r:id="rId46"/>
    <p:sldId id="385" r:id="rId47"/>
    <p:sldId id="386" r:id="rId48"/>
    <p:sldId id="363" r:id="rId49"/>
    <p:sldId id="390" r:id="rId50"/>
    <p:sldId id="389" r:id="rId51"/>
    <p:sldId id="388" r:id="rId52"/>
    <p:sldId id="348" r:id="rId53"/>
    <p:sldId id="349" r:id="rId54"/>
    <p:sldId id="309" r:id="rId55"/>
  </p:sldIdLst>
  <p:sldSz cx="9144000" cy="5143500" type="screen16x9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D2DEEF"/>
    <a:srgbClr val="0A807C"/>
    <a:srgbClr val="0099CC"/>
    <a:srgbClr val="C4F9F4"/>
    <a:srgbClr val="0000FF"/>
    <a:srgbClr val="FFFFCC"/>
    <a:srgbClr val="D9D9D9"/>
    <a:srgbClr val="2E75B6"/>
    <a:srgbClr val="009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3455" autoAdjust="0"/>
  </p:normalViewPr>
  <p:slideViewPr>
    <p:cSldViewPr snapToGrid="0" snapToObjects="1">
      <p:cViewPr varScale="1">
        <p:scale>
          <a:sx n="108" d="100"/>
          <a:sy n="108" d="100"/>
        </p:scale>
        <p:origin x="778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91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3B03E-5F20-4FE9-AE8F-91B893F34AB0}" type="datetimeFigureOut">
              <a:rPr kumimoji="1" lang="ja-JP" altLang="en-US" smtClean="0"/>
              <a:t>2022/6/10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EB71C-CB81-48F9-9CC9-1F57D1F346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3856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23280-4631-449D-B6CA-E374E1E336EF}" type="datetimeFigureOut">
              <a:rPr kumimoji="1" lang="ja-JP" altLang="en-US" smtClean="0"/>
              <a:t>2022/6/10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4F106-CE4D-4C0B-9204-00F638B8A09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5150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67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ページ・ロゴ入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771501" y="390780"/>
            <a:ext cx="7605760" cy="4344710"/>
            <a:chOff x="771501" y="390780"/>
            <a:chExt cx="7605760" cy="4344710"/>
          </a:xfrm>
        </p:grpSpPr>
        <p:pic>
          <p:nvPicPr>
            <p:cNvPr id="8" name="図 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2445" y="2264512"/>
              <a:ext cx="2639111" cy="614477"/>
            </a:xfrm>
            <a:prstGeom prst="rect">
              <a:avLst/>
            </a:prstGeom>
          </p:spPr>
        </p:pic>
        <p:grpSp>
          <p:nvGrpSpPr>
            <p:cNvPr id="9" name="グループ化 8"/>
            <p:cNvGrpSpPr/>
            <p:nvPr userDrawn="1"/>
          </p:nvGrpSpPr>
          <p:grpSpPr>
            <a:xfrm>
              <a:off x="771501" y="39078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43" name="正方形/長方形 42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4" name="正方形/長方形 43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5" name="正方形/長方形 44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6" name="正方形/長方形 45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7" name="正方形/長方形 46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8" name="正方形/長方形 47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9" name="正方形/長方形 48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50" name="正方形/長方形 49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10" name="グループ化 9"/>
            <p:cNvGrpSpPr/>
            <p:nvPr userDrawn="1"/>
          </p:nvGrpSpPr>
          <p:grpSpPr>
            <a:xfrm>
              <a:off x="771501" y="146966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35" name="正方形/長方形 34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6" name="正方形/長方形 35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7" name="正方形/長方形 36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8" name="正方形/長方形 37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9" name="正方形/長方形 38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0" name="正方形/長方形 39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1" name="正方形/長方形 40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2" name="正方形/長方形 41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sp>
          <p:nvSpPr>
            <p:cNvPr id="11" name="正方形/長方形 10"/>
            <p:cNvSpPr>
              <a:spLocks noChangeAspect="1"/>
            </p:cNvSpPr>
            <p:nvPr userDrawn="1"/>
          </p:nvSpPr>
          <p:spPr>
            <a:xfrm flipH="1" flipV="1">
              <a:off x="771501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2" name="正方形/長方形 11"/>
            <p:cNvSpPr>
              <a:spLocks noChangeAspect="1"/>
            </p:cNvSpPr>
            <p:nvPr userDrawn="1"/>
          </p:nvSpPr>
          <p:spPr>
            <a:xfrm>
              <a:off x="1853140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4" name="正方形/長方形 13"/>
            <p:cNvSpPr>
              <a:spLocks noChangeAspect="1"/>
            </p:cNvSpPr>
            <p:nvPr userDrawn="1"/>
          </p:nvSpPr>
          <p:spPr>
            <a:xfrm>
              <a:off x="7261334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5" name="正方形/長方形 14"/>
            <p:cNvSpPr>
              <a:spLocks noChangeAspect="1"/>
            </p:cNvSpPr>
            <p:nvPr userDrawn="1"/>
          </p:nvSpPr>
          <p:spPr>
            <a:xfrm>
              <a:off x="8342972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grpSp>
          <p:nvGrpSpPr>
            <p:cNvPr id="17" name="グループ化 16"/>
            <p:cNvGrpSpPr/>
            <p:nvPr userDrawn="1"/>
          </p:nvGrpSpPr>
          <p:grpSpPr>
            <a:xfrm>
              <a:off x="771501" y="3627418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27" name="正方形/長方形 26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8" name="正方形/長方形 27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9" name="正方形/長方形 28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0" name="正方形/長方形 29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1" name="正方形/長方形 30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2" name="正方形/長方形 31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3" name="正方形/長方形 32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4" name="正方形/長方形 33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18" name="グループ化 17"/>
            <p:cNvGrpSpPr/>
            <p:nvPr userDrawn="1"/>
          </p:nvGrpSpPr>
          <p:grpSpPr>
            <a:xfrm>
              <a:off x="771501" y="4700721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19" name="正方形/長方形 18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0" name="正方形/長方形 19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1" name="正方形/長方形 20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2" name="正方形/長方形 21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3" name="正方形/長方形 22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4" name="正方形/長方形 23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5" name="正方形/長方形 24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6" name="正方形/長方形 25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18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209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683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2609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1566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602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194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009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9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44" y="425093"/>
            <a:ext cx="1965764" cy="45769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99753" y="-1256"/>
            <a:ext cx="1646063" cy="163996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 userDrawn="1"/>
        </p:nvSpPr>
        <p:spPr>
          <a:xfrm>
            <a:off x="7539989" y="4876459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>
          <a:xfrm>
            <a:off x="576232" y="18297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64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13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7547088" y="4869996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771501" y="390780"/>
            <a:ext cx="7605760" cy="4344710"/>
            <a:chOff x="771501" y="390780"/>
            <a:chExt cx="7605760" cy="4344710"/>
          </a:xfrm>
        </p:grpSpPr>
        <p:pic>
          <p:nvPicPr>
            <p:cNvPr id="5" name="図 4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2445" y="2264512"/>
              <a:ext cx="2639111" cy="614477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 userDrawn="1"/>
          </p:nvGrpSpPr>
          <p:grpSpPr>
            <a:xfrm>
              <a:off x="771501" y="39078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38" name="正方形/長方形 37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9" name="正方形/長方形 38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0" name="正方形/長方形 39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1" name="正方形/長方形 40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2" name="正方形/長方形 41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3" name="正方形/長方形 42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4" name="正方形/長方形 43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5" name="正方形/長方形 44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7" name="グループ化 6"/>
            <p:cNvGrpSpPr/>
            <p:nvPr userDrawn="1"/>
          </p:nvGrpSpPr>
          <p:grpSpPr>
            <a:xfrm>
              <a:off x="771501" y="146966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30" name="正方形/長方形 29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1" name="正方形/長方形 30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2" name="正方形/長方形 31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3" name="正方形/長方形 32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4" name="正方形/長方形 33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5" name="正方形/長方形 34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6" name="正方形/長方形 35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7" name="正方形/長方形 36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sp>
          <p:nvSpPr>
            <p:cNvPr id="8" name="正方形/長方形 7"/>
            <p:cNvSpPr>
              <a:spLocks noChangeAspect="1"/>
            </p:cNvSpPr>
            <p:nvPr userDrawn="1"/>
          </p:nvSpPr>
          <p:spPr>
            <a:xfrm flipH="1" flipV="1">
              <a:off x="771501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9" name="正方形/長方形 8"/>
            <p:cNvSpPr>
              <a:spLocks noChangeAspect="1"/>
            </p:cNvSpPr>
            <p:nvPr userDrawn="1"/>
          </p:nvSpPr>
          <p:spPr>
            <a:xfrm>
              <a:off x="1853140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0" name="正方形/長方形 9"/>
            <p:cNvSpPr>
              <a:spLocks noChangeAspect="1"/>
            </p:cNvSpPr>
            <p:nvPr userDrawn="1"/>
          </p:nvSpPr>
          <p:spPr>
            <a:xfrm>
              <a:off x="7261334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1" name="正方形/長方形 10"/>
            <p:cNvSpPr>
              <a:spLocks noChangeAspect="1"/>
            </p:cNvSpPr>
            <p:nvPr userDrawn="1"/>
          </p:nvSpPr>
          <p:spPr>
            <a:xfrm>
              <a:off x="8342972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>
              <a:off x="771501" y="3627418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22" name="正方形/長方形 21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3" name="正方形/長方形 22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4" name="正方形/長方形 23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5" name="正方形/長方形 24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6" name="正方形/長方形 25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7" name="正方形/長方形 26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8" name="正方形/長方形 27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9" name="正方形/長方形 28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71501" y="4700721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14" name="正方形/長方形 13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5" name="正方形/長方形 14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6" name="正方形/長方形 15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7" name="正方形/長方形 16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8" name="正方形/長方形 17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9" name="正方形/長方形 18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0" name="正方形/長方形 19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1" name="正方形/長方形 20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884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05717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30" y="4926424"/>
            <a:ext cx="724506" cy="168690"/>
          </a:xfrm>
          <a:prstGeom prst="rect">
            <a:avLst/>
          </a:prstGeom>
        </p:spPr>
      </p:pic>
      <p:cxnSp>
        <p:nvCxnSpPr>
          <p:cNvPr id="26" name="直線コネクタ 25"/>
          <p:cNvCxnSpPr/>
          <p:nvPr userDrawn="1"/>
        </p:nvCxnSpPr>
        <p:spPr>
          <a:xfrm>
            <a:off x="0" y="486003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3098" y="4915445"/>
            <a:ext cx="1469263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7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2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05717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0" y="486003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3098" y="4915445"/>
            <a:ext cx="1469263" cy="2194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309" y="142798"/>
            <a:ext cx="1387844" cy="3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1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05717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0" y="486003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3098" y="4915445"/>
            <a:ext cx="1469263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7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05717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30" y="4926424"/>
            <a:ext cx="724506" cy="168690"/>
          </a:xfrm>
          <a:prstGeom prst="rect">
            <a:avLst/>
          </a:prstGeom>
        </p:spPr>
      </p:pic>
      <p:cxnSp>
        <p:nvCxnSpPr>
          <p:cNvPr id="26" name="直線コネクタ 25"/>
          <p:cNvCxnSpPr/>
          <p:nvPr userDrawn="1"/>
        </p:nvCxnSpPr>
        <p:spPr>
          <a:xfrm>
            <a:off x="0" y="486003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7633096" y="4932487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Internal </a:t>
            </a: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35821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4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05717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0" y="486003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309" y="142798"/>
            <a:ext cx="1387844" cy="323138"/>
          </a:xfrm>
          <a:prstGeom prst="rect">
            <a:avLst/>
          </a:prstGeom>
        </p:spPr>
      </p:pic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7633096" y="4932487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Internal </a:t>
            </a: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284102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99753" y="-1256"/>
            <a:ext cx="1646063" cy="1639966"/>
          </a:xfrm>
          <a:prstGeom prst="rect">
            <a:avLst/>
          </a:prstGeom>
        </p:spPr>
      </p:pic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>
          <a:xfrm>
            <a:off x="576232" y="18297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881" y="4528425"/>
            <a:ext cx="1387844" cy="32313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 userDrawn="1"/>
        </p:nvSpPr>
        <p:spPr>
          <a:xfrm>
            <a:off x="174725" y="4697612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99753" y="-1256"/>
            <a:ext cx="1646063" cy="1639966"/>
          </a:xfrm>
          <a:prstGeom prst="rect">
            <a:avLst/>
          </a:prstGeom>
        </p:spPr>
      </p:pic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>
          <a:xfrm>
            <a:off x="576232" y="18297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19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290" y="4506743"/>
            <a:ext cx="1507770" cy="35106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 userDrawn="1"/>
        </p:nvSpPr>
        <p:spPr>
          <a:xfrm>
            <a:off x="158496" y="4693212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/>
            </a:pPr>
            <a:r>
              <a:rPr kumimoji="1" lang="en-US" altLang="ja-JP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170739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80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55">
          <p15:clr>
            <a:srgbClr val="F26B43"/>
          </p15:clr>
        </p15:guide>
        <p15:guide id="2" pos="46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47838" y="1814947"/>
            <a:ext cx="6987996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i-PRO Active Guard </a:t>
            </a:r>
            <a:r>
              <a:rPr lang="en-US" altLang="ja-JP" sz="32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</a:t>
            </a:r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- V1.5.0 -</a:t>
            </a:r>
            <a:endParaRPr lang="en-US" altLang="ja-JP" sz="3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[Jun. 2022]</a:t>
            </a:r>
            <a:endParaRPr lang="en-US" altLang="ja-JP" sz="3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54085" y="4311607"/>
            <a:ext cx="1941223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1600" dirty="0" smtClean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Jun. 2022</a:t>
            </a:r>
            <a:endParaRPr lang="en-US" altLang="ja-JP" sz="1600" dirty="0"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54085" y="3916219"/>
            <a:ext cx="1840282" cy="338554"/>
          </a:xfrm>
          <a:prstGeom prst="rect">
            <a:avLst/>
          </a:prstGeom>
        </p:spPr>
        <p:txBody>
          <a:bodyPr wrap="square" lIns="91440" tIns="45720" rIns="91440" bIns="45720" anchor="b">
            <a:spAutoFit/>
          </a:bodyPr>
          <a:lstStyle/>
          <a:p>
            <a:r>
              <a:rPr lang="en-US" altLang="ja-JP" sz="16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Document </a:t>
            </a:r>
            <a:r>
              <a:rPr lang="en-US" altLang="ja-JP" sz="1600" dirty="0" smtClean="0">
                <a:latin typeface="Calibri Light"/>
                <a:ea typeface="Tahoma"/>
                <a:cs typeface="Calibri Light"/>
              </a:rPr>
              <a:t>Ver.1.00</a:t>
            </a:r>
          </a:p>
        </p:txBody>
      </p:sp>
    </p:spTree>
    <p:extLst>
      <p:ext uri="{BB962C8B-B14F-4D97-AF65-F5344CB8AC3E}">
        <p14:creationId xmlns:p14="http://schemas.microsoft.com/office/powerpoint/2010/main" val="15906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</a:t>
            </a: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-5.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Specification of i-PRO Active Guard server</a:t>
            </a:r>
            <a:endParaRPr lang="en-US" altLang="ja-JP" sz="32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C05AE4E4-497A-4AA3-8AE4-7EC839847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57263"/>
              </p:ext>
            </p:extLst>
          </p:nvPr>
        </p:nvGraphicFramePr>
        <p:xfrm>
          <a:off x="90608" y="1395174"/>
          <a:ext cx="8954538" cy="3324138"/>
        </p:xfrm>
        <a:graphic>
          <a:graphicData uri="http://schemas.openxmlformats.org/drawingml/2006/table">
            <a:tbl>
              <a:tblPr/>
              <a:tblGrid>
                <a:gridCol w="375572">
                  <a:extLst>
                    <a:ext uri="{9D8B030D-6E8A-4147-A177-3AD203B41FA5}">
                      <a16:colId xmlns:a16="http://schemas.microsoft.com/office/drawing/2014/main" val="2707022256"/>
                    </a:ext>
                  </a:extLst>
                </a:gridCol>
                <a:gridCol w="1368064">
                  <a:extLst>
                    <a:ext uri="{9D8B030D-6E8A-4147-A177-3AD203B41FA5}">
                      <a16:colId xmlns:a16="http://schemas.microsoft.com/office/drawing/2014/main" val="1299094456"/>
                    </a:ext>
                  </a:extLst>
                </a:gridCol>
                <a:gridCol w="1495902">
                  <a:extLst>
                    <a:ext uri="{9D8B030D-6E8A-4147-A177-3AD203B41FA5}">
                      <a16:colId xmlns:a16="http://schemas.microsoft.com/office/drawing/2014/main" val="102705331"/>
                    </a:ext>
                  </a:extLst>
                </a:gridCol>
                <a:gridCol w="1742303">
                  <a:extLst>
                    <a:ext uri="{9D8B030D-6E8A-4147-A177-3AD203B41FA5}">
                      <a16:colId xmlns:a16="http://schemas.microsoft.com/office/drawing/2014/main" val="1265675064"/>
                    </a:ext>
                  </a:extLst>
                </a:gridCol>
                <a:gridCol w="1748481">
                  <a:extLst>
                    <a:ext uri="{9D8B030D-6E8A-4147-A177-3AD203B41FA5}">
                      <a16:colId xmlns:a16="http://schemas.microsoft.com/office/drawing/2014/main" val="2765245966"/>
                    </a:ext>
                  </a:extLst>
                </a:gridCol>
                <a:gridCol w="2224216">
                  <a:extLst>
                    <a:ext uri="{9D8B030D-6E8A-4147-A177-3AD203B41FA5}">
                      <a16:colId xmlns:a16="http://schemas.microsoft.com/office/drawing/2014/main" val="3710702292"/>
                    </a:ext>
                  </a:extLst>
                </a:gridCol>
              </a:tblGrid>
              <a:tr h="222583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VI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1938" marR="20250" marT="21938" marB="219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Genetec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1938" marR="20250" marT="21938" marB="219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Milestone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1938" marR="20250" marT="21938" marB="219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ASM300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1938" marR="20250" marT="21938" marB="219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71968"/>
                  </a:ext>
                </a:extLst>
              </a:tr>
              <a:tr h="336613">
                <a:tc rowSpan="5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Scale</a:t>
                      </a:r>
                      <a:endParaRPr lang="zh-CN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Number</a:t>
                      </a:r>
                      <a:r>
                        <a:rPr kumimoji="1" lang="en-US" altLang="ja-JP" sz="1000" baseline="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of </a:t>
                      </a:r>
                      <a:r>
                        <a:rPr kumimoji="1" lang="en-US" altLang="ja-JP" sz="10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camera (CH)</a:t>
                      </a:r>
                      <a:endParaRPr kumimoji="1" lang="ja-JP" altLang="en-US" sz="10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 to 100 CH when installed with VMS server (AI Face Detection is up to 20)</a:t>
                      </a: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 to 4CH when installed with ASM300 (AI Face Detection is up to 4)</a:t>
                      </a:r>
                    </a:p>
                  </a:txBody>
                  <a:tcPr marL="29250" marR="938" marT="29250" marB="292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26870"/>
                  </a:ext>
                </a:extLst>
              </a:tr>
              <a:tr h="1779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 to 300 CH when installed in dedicated server (AI Face Detection is up to 60)</a:t>
                      </a:r>
                      <a:endParaRPr kumimoji="1" lang="en-US" altLang="ja-JP" sz="1000" baseline="0" dirty="0" smtClean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615023"/>
                  </a:ext>
                </a:extLst>
              </a:tr>
              <a:tr h="211008">
                <a:tc vMerge="1">
                  <a:txBody>
                    <a:bodyPr/>
                    <a:lstStyle/>
                    <a:p>
                      <a:pPr algn="l" fontAlgn="t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GB" altLang="ja-JP" sz="10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Number of client</a:t>
                      </a:r>
                      <a:endParaRPr kumimoji="1" lang="ja-JP" altLang="en-US" sz="10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 limitation (depending on limitation of VMS)</a:t>
                      </a:r>
                      <a:endParaRPr kumimoji="1" lang="en-US" altLang="ja-JP" sz="10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dirty="0" smtClean="0">
                          <a:latin typeface="+mn-lt"/>
                        </a:rPr>
                        <a:t>No limitation (Up to 60 for TCP alarm linkage)</a:t>
                      </a:r>
                      <a:endParaRPr kumimoji="1" lang="en-US" altLang="ja-JP" sz="10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01357"/>
                  </a:ext>
                </a:extLst>
              </a:tr>
              <a:tr h="210552">
                <a:tc vMerge="1">
                  <a:txBody>
                    <a:bodyPr/>
                    <a:lstStyle/>
                    <a:p>
                      <a:pPr algn="l" fontAlgn="t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GB" altLang="ja-JP" sz="10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Number of Recording server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12 VI IP servers</a:t>
                      </a:r>
                      <a:endParaRPr kumimoji="1" lang="en-US" altLang="ja-JP" sz="10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dirty="0" smtClean="0">
                          <a:latin typeface="+mn-lt"/>
                        </a:rPr>
                        <a:t>- (only main server should be registered)</a:t>
                      </a:r>
                      <a:endParaRPr kumimoji="1" lang="en-US" altLang="ja-JP" sz="10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- (Management server should be registered)</a:t>
                      </a:r>
                      <a:endParaRPr kumimoji="1" lang="en-US" altLang="ja-JP" sz="10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dirty="0" smtClean="0">
                          <a:latin typeface="+mn-lt"/>
                        </a:rPr>
                        <a:t>12 Network disk recorders</a:t>
                      </a:r>
                      <a:endParaRPr kumimoji="1" lang="en-US" altLang="ja-JP" sz="10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208840"/>
                  </a:ext>
                </a:extLst>
              </a:tr>
              <a:tr h="330869">
                <a:tc vMerge="1">
                  <a:txBody>
                    <a:bodyPr/>
                    <a:lstStyle/>
                    <a:p>
                      <a:pPr algn="l" fontAlgn="t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Number of i-PRO Active Guard per a client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 limitation</a:t>
                      </a:r>
                    </a:p>
                    <a:p>
                      <a:pPr algn="l"/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(depending on capability of whole system)</a:t>
                      </a:r>
                      <a:endParaRPr kumimoji="1" lang="en-US" altLang="ja-JP" sz="10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</a:t>
                      </a:r>
                      <a:endParaRPr kumimoji="1" lang="en-US" altLang="ja-JP" sz="10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100</a:t>
                      </a:r>
                      <a:endParaRPr kumimoji="1" lang="en-US" altLang="ja-JP" sz="10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171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algn="l" fontAlgn="t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Store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Retention</a:t>
                      </a: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period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Max. 31 days limitation for face, people or vehicle data</a:t>
                      </a:r>
                    </a:p>
                    <a:p>
                      <a:pPr algn="l"/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Max. 92 days limitation for people counting data (After 92 days, it can be automatically saved as CSV)</a:t>
                      </a: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868449"/>
                  </a:ext>
                </a:extLst>
              </a:tr>
              <a:tr h="3801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Number of image data 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 limitation (depending on HDD capacity)</a:t>
                      </a:r>
                    </a:p>
                    <a:p>
                      <a:pPr algn="l"/>
                      <a:endParaRPr kumimoji="1" lang="en-US" altLang="ja-JP" sz="1000" baseline="0" dirty="0" smtClean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 million when installed with ASM300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 limitation (depending on HDD capacity) when installed in dedicated server</a:t>
                      </a:r>
                    </a:p>
                  </a:txBody>
                  <a:tcPr marL="29250" marR="938" marT="29250" marB="2925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77692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Alarm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/>
                        <a:t>Watch list alarm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altLang="ja-JP" sz="1000" dirty="0" smtClean="0"/>
                        <a:t>Up to 1,000 face</a:t>
                      </a:r>
                    </a:p>
                    <a:p>
                      <a:pPr algn="l"/>
                      <a:r>
                        <a:rPr lang="en-US" altLang="ja-JP" sz="1000" dirty="0" smtClean="0"/>
                        <a:t>Up to 12 people attributes</a:t>
                      </a:r>
                      <a:endParaRPr kumimoji="1" lang="en-US" altLang="ja-JP" sz="1000" baseline="0" dirty="0" smtClean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334755"/>
                  </a:ext>
                </a:extLst>
              </a:tr>
            </a:tbl>
          </a:graphicData>
        </a:graphic>
      </p:graphicFrame>
      <p:sp>
        <p:nvSpPr>
          <p:cNvPr id="13" name="角丸四角形 12"/>
          <p:cNvSpPr/>
          <p:nvPr/>
        </p:nvSpPr>
        <p:spPr>
          <a:xfrm>
            <a:off x="5067732" y="1378549"/>
            <a:ext cx="1744579" cy="240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8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</a:t>
            </a: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-6.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PC requirement</a:t>
            </a:r>
            <a:endParaRPr lang="en-US" altLang="ja-JP" sz="32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0596" y="1246288"/>
            <a:ext cx="4261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GB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PC requirement for i-PRO Active Guard server</a:t>
            </a:r>
            <a:endParaRPr lang="en-GB" altLang="ja-JP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101781"/>
              </p:ext>
            </p:extLst>
          </p:nvPr>
        </p:nvGraphicFramePr>
        <p:xfrm>
          <a:off x="190656" y="1555469"/>
          <a:ext cx="8760839" cy="1686016"/>
        </p:xfrm>
        <a:graphic>
          <a:graphicData uri="http://schemas.openxmlformats.org/drawingml/2006/table">
            <a:tbl>
              <a:tblPr firstRow="1" firstCol="1" bandRow="1"/>
              <a:tblGrid>
                <a:gridCol w="1356185">
                  <a:extLst>
                    <a:ext uri="{9D8B030D-6E8A-4147-A177-3AD203B41FA5}">
                      <a16:colId xmlns:a16="http://schemas.microsoft.com/office/drawing/2014/main" val="167027469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286533061"/>
                    </a:ext>
                  </a:extLst>
                </a:gridCol>
                <a:gridCol w="790647">
                  <a:extLst>
                    <a:ext uri="{9D8B030D-6E8A-4147-A177-3AD203B41FA5}">
                      <a16:colId xmlns:a16="http://schemas.microsoft.com/office/drawing/2014/main" val="969563701"/>
                    </a:ext>
                  </a:extLst>
                </a:gridCol>
                <a:gridCol w="5830236">
                  <a:extLst>
                    <a:ext uri="{9D8B030D-6E8A-4147-A177-3AD203B41FA5}">
                      <a16:colId xmlns:a16="http://schemas.microsoft.com/office/drawing/2014/main" val="2422790577"/>
                    </a:ext>
                  </a:extLst>
                </a:gridCol>
              </a:tblGrid>
              <a:tr h="0">
                <a:tc rowSpan="8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 lvl="0" algn="l"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i-PRO Active Guard server 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Installed in dedicated server</a:t>
                      </a:r>
                    </a:p>
                  </a:txBody>
                  <a:tcPr marL="66494" marR="66494" marT="16476" marB="1647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Up to 100</a:t>
                      </a:r>
                      <a:r>
                        <a:rPr lang="en-US" sz="1200" b="1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 cameras</a:t>
                      </a:r>
                      <a:endParaRPr lang="en-GB" sz="1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6494" marR="66494" marT="16476" marB="1647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VI</a:t>
                      </a:r>
                      <a:endParaRPr kumimoji="1" lang="en-GB" sz="1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6494" marR="66494" marT="16476" marB="1647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/>
                        <a:t>• Intel® Core</a:t>
                      </a:r>
                      <a:r>
                        <a:rPr lang="ja-JP" altLang="en-US" sz="1000" dirty="0" smtClean="0"/>
                        <a:t>™</a:t>
                      </a:r>
                      <a:r>
                        <a:rPr lang="en-US" altLang="ja-JP" sz="1000" dirty="0" smtClean="0"/>
                        <a:t> i7-9700 (4.9 GHz, 8 core 8 thread) or better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/>
                        <a:t>• 32 GB of RAM or more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/>
                        <a:t>• 64 bit operating system Microsoft® Windows 10 Pro version 2004 or later , Microsoft® Windows 11 Pro, Microsoft® Windows Server 2016/2019 Standard Edition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/>
                        <a:t>• </a:t>
                      </a:r>
                      <a:r>
                        <a:rPr lang="en-US" altLang="ja-JP" sz="1000" dirty="0" err="1" smtClean="0"/>
                        <a:t>GbE</a:t>
                      </a:r>
                      <a:r>
                        <a:rPr lang="en-US" altLang="ja-JP" sz="1000" dirty="0" smtClean="0"/>
                        <a:t> network interface card</a:t>
                      </a:r>
                      <a:endParaRPr lang="en-GB" altLang="ja-JP" sz="1000" b="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6494" marR="66494" marT="16476" marB="1647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95422"/>
                  </a:ext>
                </a:extLst>
              </a:tr>
              <a:tr h="1324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Genetec</a:t>
                      </a:r>
                      <a:endParaRPr kumimoji="1" lang="en-GB" sz="1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6494" marR="66494" marT="16476" marB="1647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170152"/>
                  </a:ext>
                </a:extLst>
              </a:tr>
              <a:tr h="1324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en-GB" sz="1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Milestone</a:t>
                      </a:r>
                      <a:endParaRPr kumimoji="1" lang="en-GB" sz="1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6494" marR="66494" marT="16476" marB="1647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59380"/>
                  </a:ext>
                </a:extLst>
              </a:tr>
              <a:tr h="637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en-GB" sz="1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ASM300</a:t>
                      </a:r>
                      <a:endParaRPr kumimoji="1" lang="en-GB" sz="1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6494" marR="66494" marT="16476" marB="1647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39908"/>
                  </a:ext>
                </a:extLst>
              </a:tr>
              <a:tr h="93595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1000" kern="100" dirty="0"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6494" marR="66494" marT="16476" marB="16476" anchor="ctr"/>
                </a:tc>
                <a:tc rowSpan="4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Up to 300 cameras</a:t>
                      </a:r>
                    </a:p>
                  </a:txBody>
                  <a:tcPr marL="66494" marR="66494" marT="16476" marB="1647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VI</a:t>
                      </a:r>
                      <a:endParaRPr kumimoji="1" lang="en-GB" sz="1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6494" marR="66494" marT="16476" marB="1647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/>
                        <a:t>• Intel® Xeon® Silver 4208 2.1 GHz(8 core 16 thread) or better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/>
                        <a:t>• 32 GB of RAM or more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/>
                        <a:t>• 64 bit operating system Microsoft® Windows Server 2016/2019 Standard Edition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00" dirty="0" smtClean="0"/>
                        <a:t>• </a:t>
                      </a:r>
                      <a:r>
                        <a:rPr lang="en-US" altLang="ja-JP" sz="1000" dirty="0" err="1" smtClean="0"/>
                        <a:t>GbE</a:t>
                      </a:r>
                      <a:r>
                        <a:rPr lang="en-US" altLang="ja-JP" sz="1000" dirty="0" smtClean="0"/>
                        <a:t> network interface card </a:t>
                      </a:r>
                      <a:endParaRPr lang="en-GB" altLang="ja-JP" sz="1000" b="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6494" marR="66494" marT="16476" marB="1647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875004"/>
                  </a:ext>
                </a:extLst>
              </a:tr>
              <a:tr h="1324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Genetec</a:t>
                      </a:r>
                      <a:endParaRPr kumimoji="1" lang="en-GB" sz="1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6494" marR="66494" marT="16476" marB="1647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135529"/>
                  </a:ext>
                </a:extLst>
              </a:tr>
              <a:tr h="1324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en-GB" altLang="ja-JP" sz="1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Milestone</a:t>
                      </a:r>
                      <a:endParaRPr kumimoji="1" lang="en-GB" sz="1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6494" marR="66494" marT="16476" marB="1647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28034"/>
                  </a:ext>
                </a:extLst>
              </a:tr>
              <a:tr h="14112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en-GB" sz="1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ASM300</a:t>
                      </a:r>
                      <a:endParaRPr kumimoji="1" lang="en-GB" sz="1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66494" marR="66494" marT="16476" marB="1647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621577"/>
                  </a:ext>
                </a:extLst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137868"/>
              </p:ext>
            </p:extLst>
          </p:nvPr>
        </p:nvGraphicFramePr>
        <p:xfrm>
          <a:off x="190658" y="3583864"/>
          <a:ext cx="8760838" cy="1173480"/>
        </p:xfrm>
        <a:graphic>
          <a:graphicData uri="http://schemas.openxmlformats.org/drawingml/2006/table">
            <a:tbl>
              <a:tblPr firstRow="1" firstCol="1" bandRow="1"/>
              <a:tblGrid>
                <a:gridCol w="1609862">
                  <a:extLst>
                    <a:ext uri="{9D8B030D-6E8A-4147-A177-3AD203B41FA5}">
                      <a16:colId xmlns:a16="http://schemas.microsoft.com/office/drawing/2014/main" val="2355811183"/>
                    </a:ext>
                  </a:extLst>
                </a:gridCol>
                <a:gridCol w="1787744">
                  <a:extLst>
                    <a:ext uri="{9D8B030D-6E8A-4147-A177-3AD203B41FA5}">
                      <a16:colId xmlns:a16="http://schemas.microsoft.com/office/drawing/2014/main" val="1670680113"/>
                    </a:ext>
                  </a:extLst>
                </a:gridCol>
                <a:gridCol w="1787744">
                  <a:extLst>
                    <a:ext uri="{9D8B030D-6E8A-4147-A177-3AD203B41FA5}">
                      <a16:colId xmlns:a16="http://schemas.microsoft.com/office/drawing/2014/main" val="3502433539"/>
                    </a:ext>
                  </a:extLst>
                </a:gridCol>
                <a:gridCol w="1787744">
                  <a:extLst>
                    <a:ext uri="{9D8B030D-6E8A-4147-A177-3AD203B41FA5}">
                      <a16:colId xmlns:a16="http://schemas.microsoft.com/office/drawing/2014/main" val="2059461330"/>
                    </a:ext>
                  </a:extLst>
                </a:gridCol>
                <a:gridCol w="1787744">
                  <a:extLst>
                    <a:ext uri="{9D8B030D-6E8A-4147-A177-3AD203B41FA5}">
                      <a16:colId xmlns:a16="http://schemas.microsoft.com/office/drawing/2014/main" val="2641978986"/>
                    </a:ext>
                  </a:extLst>
                </a:gridCol>
              </a:tblGrid>
              <a:tr h="116325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105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1755" marR="71755" marT="17780" marB="1778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VI</a:t>
                      </a:r>
                      <a:endParaRPr lang="en-GB" sz="12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1755" marR="71755" marT="17780" marB="1778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Genetec</a:t>
                      </a:r>
                      <a:endParaRPr lang="en-GB" sz="12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1755" marR="71755" marT="17780" marB="1778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Milestone</a:t>
                      </a:r>
                      <a:endParaRPr lang="en-GB" sz="12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1755" marR="71755" marT="17780" marB="1778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ASM300</a:t>
                      </a:r>
                      <a:endParaRPr lang="en-GB" sz="1200" b="1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1755" marR="71755" marT="17780" marB="1778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353024"/>
                  </a:ext>
                </a:extLst>
              </a:tr>
              <a:tr h="116325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 b="0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Database Engines</a:t>
                      </a:r>
                      <a:endParaRPr lang="en-GB" sz="11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1755" marR="71755" marT="17780" marB="1778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SQL </a:t>
                      </a:r>
                      <a:r>
                        <a:rPr lang="en-GB" sz="1100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server </a:t>
                      </a:r>
                      <a:r>
                        <a:rPr lang="en-GB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2014/2016 Express/Standard </a:t>
                      </a:r>
                      <a:r>
                        <a:rPr lang="en-GB" sz="1100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Edition </a:t>
                      </a:r>
                      <a:endParaRPr lang="en-GB" sz="11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1755" marR="71755" marT="17780" marB="1778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105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1755" marR="71755" marT="17780" marB="1778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SQL server 2016 Express/Standard Edition </a:t>
                      </a:r>
                      <a:endParaRPr lang="en-GB" altLang="ja-JP" sz="1100" kern="100" dirty="0" smtClean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1755" marR="71755" marT="17780" marB="1778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235774"/>
                  </a:ext>
                </a:extLst>
              </a:tr>
              <a:tr h="22022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 b="0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 </a:t>
                      </a:r>
                      <a:r>
                        <a:rPr lang="en-GB" sz="1100" b="0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browser</a:t>
                      </a:r>
                      <a:endParaRPr lang="en-GB" sz="1100" b="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1755" marR="71755" marT="17780" marB="1778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Microsoft Edge</a:t>
                      </a:r>
                      <a:r>
                        <a:rPr lang="en-GB" altLang="ja-JP" sz="1100" kern="1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: Version</a:t>
                      </a:r>
                      <a:r>
                        <a:rPr lang="en-GB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100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 or later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Chrome</a:t>
                      </a:r>
                      <a:r>
                        <a:rPr lang="en-GB" altLang="ja-JP" sz="1100" kern="1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: Version</a:t>
                      </a:r>
                      <a:r>
                        <a:rPr lang="en-GB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83</a:t>
                      </a:r>
                      <a:r>
                        <a:rPr lang="en-GB" altLang="ja-JP" sz="1100" kern="1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 late</a:t>
                      </a:r>
                      <a:r>
                        <a:rPr lang="en-GB" sz="11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1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Firefox</a:t>
                      </a:r>
                      <a:r>
                        <a:rPr lang="en-GB" altLang="ja-JP" sz="1100" kern="1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: Version</a:t>
                      </a:r>
                      <a:r>
                        <a:rPr lang="en-GB" altLang="ja-JP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ja-JP" sz="110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 or later</a:t>
                      </a:r>
                      <a:endParaRPr lang="en-GB" sz="110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17780" marB="1778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17780" marB="1778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17780" marB="1778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751513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144848" y="3259243"/>
            <a:ext cx="523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software requirement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335427" y="1958402"/>
            <a:ext cx="784654" cy="240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2335427" y="2801610"/>
            <a:ext cx="784654" cy="240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5377248" y="3567963"/>
            <a:ext cx="1777314" cy="240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3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1-6</a:t>
            </a: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PC requirement</a:t>
            </a:r>
            <a:endParaRPr lang="en-US" altLang="ja-JP" sz="32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0595" y="1246288"/>
            <a:ext cx="5033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GB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Client PC </a:t>
            </a:r>
            <a:r>
              <a:rPr lang="en-GB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requirement for </a:t>
            </a:r>
            <a:r>
              <a:rPr lang="en-GB" altLang="ja-JP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i-PRO Active Guard </a:t>
            </a:r>
            <a:r>
              <a:rPr lang="en-GB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Plug-in</a:t>
            </a:r>
            <a:endParaRPr lang="en-GB" altLang="ja-JP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C05AE4E4-497A-4AA3-8AE4-7EC839847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209774"/>
              </p:ext>
            </p:extLst>
          </p:nvPr>
        </p:nvGraphicFramePr>
        <p:xfrm>
          <a:off x="192343" y="1567190"/>
          <a:ext cx="8753136" cy="3032760"/>
        </p:xfrm>
        <a:graphic>
          <a:graphicData uri="http://schemas.openxmlformats.org/drawingml/2006/table">
            <a:tbl>
              <a:tblPr/>
              <a:tblGrid>
                <a:gridCol w="1365746">
                  <a:extLst>
                    <a:ext uri="{9D8B030D-6E8A-4147-A177-3AD203B41FA5}">
                      <a16:colId xmlns:a16="http://schemas.microsoft.com/office/drawing/2014/main" val="2707022256"/>
                    </a:ext>
                  </a:extLst>
                </a:gridCol>
                <a:gridCol w="1623776">
                  <a:extLst>
                    <a:ext uri="{9D8B030D-6E8A-4147-A177-3AD203B41FA5}">
                      <a16:colId xmlns:a16="http://schemas.microsoft.com/office/drawing/2014/main" val="102705331"/>
                    </a:ext>
                  </a:extLst>
                </a:gridCol>
                <a:gridCol w="1655805">
                  <a:extLst>
                    <a:ext uri="{9D8B030D-6E8A-4147-A177-3AD203B41FA5}">
                      <a16:colId xmlns:a16="http://schemas.microsoft.com/office/drawing/2014/main" val="1623840170"/>
                    </a:ext>
                  </a:extLst>
                </a:gridCol>
                <a:gridCol w="2298357">
                  <a:extLst>
                    <a:ext uri="{9D8B030D-6E8A-4147-A177-3AD203B41FA5}">
                      <a16:colId xmlns:a16="http://schemas.microsoft.com/office/drawing/2014/main" val="2408228183"/>
                    </a:ext>
                  </a:extLst>
                </a:gridCol>
                <a:gridCol w="1809452">
                  <a:extLst>
                    <a:ext uri="{9D8B030D-6E8A-4147-A177-3AD203B41FA5}">
                      <a16:colId xmlns:a16="http://schemas.microsoft.com/office/drawing/2014/main" val="2209584710"/>
                    </a:ext>
                  </a:extLst>
                </a:gridCol>
              </a:tblGrid>
              <a:tr h="222583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VI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1938" marR="20250" marT="21938" marB="219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Genetec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1938" marR="20250" marT="21938" marB="21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Milestone *1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1938" marR="20250" marT="21938" marB="2193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ASM300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1938" marR="20250" marT="21938" marB="21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71968"/>
                  </a:ext>
                </a:extLst>
              </a:tr>
              <a:tr h="372979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0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Processor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5673" marR="95673" marT="23707" marB="23707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6th Generation or better Intel Core </a:t>
                      </a:r>
                      <a:r>
                        <a:rPr kumimoji="1" lang="en-US" altLang="ja-JP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processor (3.1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GHz quad-core+)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lvl="0"/>
                      <a:r>
                        <a:rPr kumimoji="1" lang="en-GB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Intel® Core</a:t>
                      </a:r>
                      <a:r>
                        <a:rPr kumimoji="1" lang="en-GB" altLang="ja-JP" sz="11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TM</a:t>
                      </a:r>
                      <a:r>
                        <a:rPr kumimoji="1" lang="en-GB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i7-9700</a:t>
                      </a:r>
                    </a:p>
                    <a:p>
                      <a:pPr lvl="0"/>
                      <a:r>
                        <a:rPr kumimoji="1" lang="en-GB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(4.9</a:t>
                      </a:r>
                      <a:r>
                        <a:rPr kumimoji="1" lang="en-GB" altLang="ja-JP" sz="11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GB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GHz,</a:t>
                      </a:r>
                      <a:r>
                        <a:rPr kumimoji="1" lang="en-GB" altLang="ja-JP" sz="11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GB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1" lang="en-GB" altLang="ja-JP" sz="11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GB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core 8 thread) or better</a:t>
                      </a:r>
                      <a:endParaRPr kumimoji="1" lang="ja-JP" altLang="ja-JP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Hardware acceleration with Intel® Quick Sync requires an Intel® CPU from 4th generation up to 11th generation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100" dirty="0" smtClean="0">
                          <a:latin typeface="+mn-lt"/>
                        </a:rPr>
                        <a:t>Intel® Core</a:t>
                      </a:r>
                      <a:r>
                        <a:rPr lang="ja-JP" altLang="en-US" sz="1100" dirty="0" smtClean="0">
                          <a:latin typeface="+mn-lt"/>
                        </a:rPr>
                        <a:t>™</a:t>
                      </a:r>
                      <a:r>
                        <a:rPr lang="en-US" altLang="ja-JP" sz="1100" dirty="0" smtClean="0">
                          <a:latin typeface="+mn-lt"/>
                        </a:rPr>
                        <a:t> i7-10700 (4.8 GHz, 8 core 16 thread) or better</a:t>
                      </a:r>
                      <a:endParaRPr kumimoji="1" lang="en-US" altLang="ja-JP" sz="1100" baseline="0" dirty="0" smtClean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26870"/>
                  </a:ext>
                </a:extLst>
              </a:tr>
              <a:tr h="180096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0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Memory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5673" marR="95673" marT="23707" marB="23707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 GB+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spc="15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 GB+</a:t>
                      </a:r>
                      <a:endParaRPr lang="en-GB" sz="11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lang="en-GB" sz="11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kern="0" spc="15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16 GB+</a:t>
                      </a:r>
                      <a:endParaRPr lang="en-GB" altLang="ja-JP" sz="1100" kern="1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01357"/>
                  </a:ext>
                </a:extLst>
              </a:tr>
              <a:tr h="210552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0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Video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5673" marR="95673" marT="23707" marB="23707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1GB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NVIDIA® GTX 1660 video card</a:t>
                      </a:r>
                      <a:endParaRPr lang="en-GB" sz="11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Decoding with </a:t>
                      </a:r>
                      <a:r>
                        <a:rPr kumimoji="1" lang="en-US" altLang="ja-JP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NVIDIA®</a:t>
                      </a:r>
                      <a:r>
                        <a:rPr kumimoji="1" lang="en-US" altLang="ja-JP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graphics card is supported with GPU capability version 6.x (Pascal) or newer. 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NVIDIA®</a:t>
                      </a:r>
                      <a:r>
                        <a:rPr lang="en-US" altLang="ja-JP" sz="1100" dirty="0" smtClean="0">
                          <a:latin typeface="+mn-lt"/>
                        </a:rPr>
                        <a:t> </a:t>
                      </a:r>
                      <a:r>
                        <a:rPr lang="en-US" altLang="ja-JP" sz="1100" dirty="0" err="1" smtClean="0">
                          <a:latin typeface="+mn-lt"/>
                        </a:rPr>
                        <a:t>Quadro</a:t>
                      </a:r>
                      <a:r>
                        <a:rPr lang="en-US" altLang="ja-JP" sz="1100" dirty="0" smtClean="0">
                          <a:latin typeface="+mn-lt"/>
                        </a:rPr>
                        <a:t> P1000,</a:t>
                      </a:r>
                      <a:r>
                        <a:rPr kumimoji="1" lang="en-US" altLang="ja-JP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kumimoji="1" lang="en-US" altLang="ja-JP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NVIDIA®</a:t>
                      </a:r>
                      <a:r>
                        <a:rPr lang="en-US" altLang="ja-JP" sz="1100" dirty="0" smtClean="0">
                          <a:latin typeface="+mn-lt"/>
                        </a:rPr>
                        <a:t> T1000 </a:t>
                      </a:r>
                      <a:endParaRPr kumimoji="1" lang="en-US" altLang="ja-JP" sz="11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20884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0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Network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5673" marR="95673" marT="23707" marB="23707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 Gb/s+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spc="15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 Gb/s+</a:t>
                      </a:r>
                      <a:endParaRPr lang="en-GB" sz="11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lang="en-GB" sz="11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kern="0" spc="15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 Gb/s+</a:t>
                      </a:r>
                      <a:endParaRPr lang="en-GB" altLang="ja-JP" sz="1100" kern="1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009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0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Display Resolution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5673" marR="95673" marT="23707" marB="23707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1920 x 1080</a:t>
                      </a:r>
                      <a:r>
                        <a:rPr lang="en-US" sz="1100" strike="dblStrike" kern="0" spc="15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en-GB" sz="1100" strike="dblStrike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spc="15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1920 x 1080</a:t>
                      </a:r>
                      <a:endParaRPr lang="en-GB" sz="1100" strike="dblStrike" kern="1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 strike="dblStrike" kern="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lang="en-GB" sz="1100" strike="dblStrike" kern="1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kern="0" spc="15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1920 x 1080</a:t>
                      </a:r>
                      <a:endParaRPr lang="en-GB" altLang="ja-JP" sz="1100" strike="dblStrike" kern="1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868449"/>
                  </a:ext>
                </a:extLst>
              </a:tr>
              <a:tr h="492736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0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OS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5673" marR="95673" marT="23707" marB="23707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spc="1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Windows 10 Pro (64 bit)</a:t>
                      </a:r>
                      <a:endParaRPr lang="en-GB" sz="11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kern="0" spc="1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Windows 11 Pro (64 bit)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100" kern="0" spc="1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Windows 10 Pro (64 bit)</a:t>
                      </a:r>
                      <a:endParaRPr lang="en-GB" altLang="ja-JP" sz="11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kern="0" spc="1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Windows 11 Pro (64 bit)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100" kern="0" spc="1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Windows 10 Pro</a:t>
                      </a:r>
                      <a:endParaRPr lang="en-GB" altLang="ja-JP" sz="11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kern="0" spc="1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Windows 11 Pro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kern="0" spc="1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etc.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100" dirty="0" smtClean="0">
                          <a:latin typeface="+mn-lt"/>
                        </a:rPr>
                        <a:t>Windows 10 Pro version 20H2 or later (64bit)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kern="0" spc="1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Windows 11 Pro (64 bit)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34755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92343" y="4601401"/>
            <a:ext cx="7587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*</a:t>
            </a:r>
            <a:r>
              <a:rPr lang="en-US" altLang="ja-JP" sz="1200" dirty="0" smtClean="0"/>
              <a:t>1: </a:t>
            </a:r>
            <a:r>
              <a:rPr lang="en-US" altLang="ja-JP" sz="1200" dirty="0"/>
              <a:t>For detail information , please refer </a:t>
            </a:r>
            <a:r>
              <a:rPr lang="en-US" altLang="ja-JP" sz="1200" dirty="0" smtClean="0"/>
              <a:t>milestone’ </a:t>
            </a:r>
            <a:r>
              <a:rPr lang="en-US" altLang="ja-JP" sz="1200" dirty="0"/>
              <a:t>HP (https://www.milestonesys.com/systemrequirements/).</a:t>
            </a:r>
            <a:endParaRPr lang="en-US" altLang="ja-JP" sz="1200" dirty="0" smtClean="0"/>
          </a:p>
        </p:txBody>
      </p:sp>
      <p:sp>
        <p:nvSpPr>
          <p:cNvPr id="14" name="角丸四角形 13"/>
          <p:cNvSpPr/>
          <p:nvPr/>
        </p:nvSpPr>
        <p:spPr>
          <a:xfrm>
            <a:off x="4836183" y="1567191"/>
            <a:ext cx="2293666" cy="3032760"/>
          </a:xfrm>
          <a:prstGeom prst="roundRect">
            <a:avLst>
              <a:gd name="adj" fmla="val 546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2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[Ref.] Sample screen </a:t>
            </a:r>
            <a:endParaRPr lang="en-US" altLang="ja-JP" sz="32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16" name="図 15"/>
          <p:cNvPicPr/>
          <p:nvPr/>
        </p:nvPicPr>
        <p:blipFill>
          <a:blip r:embed="rId2"/>
          <a:stretch>
            <a:fillRect/>
          </a:stretch>
        </p:blipFill>
        <p:spPr>
          <a:xfrm>
            <a:off x="379152" y="1482811"/>
            <a:ext cx="4050741" cy="2397854"/>
          </a:xfrm>
          <a:prstGeom prst="rect">
            <a:avLst/>
          </a:prstGeom>
        </p:spPr>
      </p:pic>
      <p:pic>
        <p:nvPicPr>
          <p:cNvPr id="17" name="図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856448" y="1482811"/>
            <a:ext cx="3877156" cy="2401715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379152" y="4039386"/>
            <a:ext cx="691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ja-JP" sz="1200" dirty="0" smtClean="0"/>
              <a:t>Mostly </a:t>
            </a:r>
            <a:r>
              <a:rPr lang="en-US" altLang="ja-JP" sz="1200" dirty="0"/>
              <a:t>equivalent to </a:t>
            </a:r>
            <a:r>
              <a:rPr lang="en-US" altLang="ja-JP" sz="1200" dirty="0" err="1"/>
              <a:t>Genetec</a:t>
            </a:r>
            <a:r>
              <a:rPr lang="en-US" altLang="ja-JP" sz="1200" dirty="0"/>
              <a:t> Plug-in </a:t>
            </a:r>
            <a:r>
              <a:rPr lang="en-US" altLang="ja-JP" sz="1200" dirty="0" smtClean="0"/>
              <a:t>V1.0. </a:t>
            </a:r>
            <a:r>
              <a:rPr lang="en-US" altLang="ja-JP" sz="1200" kern="100" dirty="0" smtClean="0"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Major </a:t>
            </a:r>
            <a:r>
              <a:rPr lang="en-US" altLang="ja-JP" sz="1200" kern="100" dirty="0"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functional differences will be listed in the spec sheet</a:t>
            </a:r>
            <a:r>
              <a:rPr lang="en-US" altLang="ja-JP" sz="1200" kern="100" dirty="0" smtClean="0"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altLang="ja-JP" sz="1200" kern="100" dirty="0" smtClean="0"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The</a:t>
            </a:r>
            <a:r>
              <a:rPr lang="en-US" altLang="ja-JP" sz="1200" dirty="0" smtClean="0"/>
              <a:t> </a:t>
            </a:r>
            <a:r>
              <a:rPr lang="en-US" altLang="ja-JP" sz="1200" dirty="0"/>
              <a:t>GUI design and usability details are slightly different from VI and </a:t>
            </a:r>
            <a:r>
              <a:rPr lang="en-US" altLang="ja-JP" sz="1200" dirty="0" err="1"/>
              <a:t>Genetec</a:t>
            </a:r>
            <a:r>
              <a:rPr lang="en-US" altLang="ja-JP" sz="1200" dirty="0"/>
              <a:t>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0596" y="887942"/>
            <a:ext cx="3718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i-PRO Active Guard Plug-in for XProtect</a:t>
            </a:r>
          </a:p>
        </p:txBody>
      </p:sp>
    </p:spTree>
    <p:extLst>
      <p:ext uri="{BB962C8B-B14F-4D97-AF65-F5344CB8AC3E}">
        <p14:creationId xmlns:p14="http://schemas.microsoft.com/office/powerpoint/2010/main" val="2061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2120900"/>
            <a:ext cx="698799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 &amp; Setup</a:t>
            </a:r>
            <a:endParaRPr lang="en-US" altLang="ja-JP" sz="3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6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2</a:t>
            </a: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. </a:t>
            </a:r>
            <a:r>
              <a:rPr lang="en-US" altLang="ja-JP" sz="3200" dirty="0">
                <a:cs typeface="Calibri" panose="020F0502020204030204" pitchFamily="34" charset="0"/>
              </a:rPr>
              <a:t>Improve installer</a:t>
            </a:r>
            <a:endParaRPr lang="en-US" altLang="ja-JP" sz="32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8725" y="657951"/>
            <a:ext cx="550284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VMS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48725" y="970777"/>
            <a:ext cx="550284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ASM300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7" name="図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7" y="1839180"/>
            <a:ext cx="4602859" cy="294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167557" y="1278796"/>
            <a:ext cx="6622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In order to </a:t>
            </a:r>
            <a:r>
              <a:rPr lang="en-US" altLang="ja-JP" sz="1600" dirty="0"/>
              <a:t>grasp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the usage record of i-PRO Active Guard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,</a:t>
            </a:r>
          </a:p>
          <a:p>
            <a:pPr>
              <a:defRPr/>
            </a:pP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add 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an item to enter user information in the installer.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833183" y="3616694"/>
            <a:ext cx="1564408" cy="53992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3" name="直線矢印コネクタ 22"/>
          <p:cNvCxnSpPr>
            <a:stCxn id="19" idx="3"/>
            <a:endCxn id="32" idx="1"/>
          </p:cNvCxnSpPr>
          <p:nvPr/>
        </p:nvCxnSpPr>
        <p:spPr>
          <a:xfrm flipV="1">
            <a:off x="3397591" y="2842553"/>
            <a:ext cx="1476438" cy="1044105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2" name="正方形/長方形 21"/>
          <p:cNvSpPr/>
          <p:nvPr/>
        </p:nvSpPr>
        <p:spPr>
          <a:xfrm>
            <a:off x="1833182" y="4160352"/>
            <a:ext cx="2670853" cy="26197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4" name="直線矢印コネクタ 23"/>
          <p:cNvCxnSpPr>
            <a:stCxn id="22" idx="3"/>
            <a:endCxn id="26" idx="1"/>
          </p:cNvCxnSpPr>
          <p:nvPr/>
        </p:nvCxnSpPr>
        <p:spPr>
          <a:xfrm flipV="1">
            <a:off x="4504035" y="4021640"/>
            <a:ext cx="369995" cy="269701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6" name="テキスト ボックス 25"/>
          <p:cNvSpPr txBox="1"/>
          <p:nvPr/>
        </p:nvSpPr>
        <p:spPr>
          <a:xfrm>
            <a:off x="4874030" y="3764727"/>
            <a:ext cx="4115507" cy="513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altLang="ja-JP" sz="1200" dirty="0">
                <a:solidFill>
                  <a:srgbClr val="000000"/>
                </a:solidFill>
                <a:ea typeface="Yu Gothic UI" panose="020B0500000000000000" pitchFamily="50" charset="-128"/>
              </a:rPr>
              <a:t>If you do not want to send the </a:t>
            </a:r>
            <a:r>
              <a:rPr lang="en-US" altLang="ja-JP" sz="1200" dirty="0" smtClean="0">
                <a:solidFill>
                  <a:srgbClr val="000000"/>
                </a:solidFill>
                <a:ea typeface="Yu Gothic UI" panose="020B0500000000000000" pitchFamily="50" charset="-128"/>
              </a:rPr>
              <a:t>information</a:t>
            </a:r>
            <a:r>
              <a:rPr lang="ja-JP" altLang="en-US" sz="1200" dirty="0">
                <a:solidFill>
                  <a:srgbClr val="000000"/>
                </a:solidFill>
                <a:ea typeface="Yu Gothic UI" panose="020B0500000000000000" pitchFamily="50" charset="-128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ea typeface="Yu Gothic UI" panose="020B0500000000000000" pitchFamily="50" charset="-128"/>
              </a:rPr>
              <a:t>(</a:t>
            </a:r>
            <a:r>
              <a:rPr lang="en-US" altLang="ja-JP" sz="1200" dirty="0">
                <a:solidFill>
                  <a:srgbClr val="000000"/>
                </a:solidFill>
                <a:ea typeface="Yu Gothic UI" panose="020B0500000000000000" pitchFamily="50" charset="-128"/>
              </a:rPr>
              <a:t>company name, country name, and purpose of use</a:t>
            </a:r>
            <a:r>
              <a:rPr lang="en-US" altLang="ja-JP" sz="1200" dirty="0" smtClean="0">
                <a:solidFill>
                  <a:srgbClr val="000000"/>
                </a:solidFill>
                <a:ea typeface="Yu Gothic UI" panose="020B0500000000000000" pitchFamily="50" charset="-128"/>
              </a:rPr>
              <a:t>), </a:t>
            </a:r>
            <a:r>
              <a:rPr lang="en-US" altLang="ja-JP" sz="1200" dirty="0">
                <a:solidFill>
                  <a:srgbClr val="000000"/>
                </a:solidFill>
                <a:ea typeface="Yu Gothic UI" panose="020B0500000000000000" pitchFamily="50" charset="-128"/>
              </a:rPr>
              <a:t>please remove </a:t>
            </a:r>
            <a:r>
              <a:rPr lang="en-US" altLang="ja-JP" sz="1200" dirty="0" smtClean="0">
                <a:solidFill>
                  <a:srgbClr val="000000"/>
                </a:solidFill>
                <a:ea typeface="Yu Gothic UI" panose="020B0500000000000000" pitchFamily="50" charset="-128"/>
              </a:rPr>
              <a:t>    .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081318" y="3981115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1200" dirty="0" smtClean="0"/>
              <a:t> </a:t>
            </a:r>
            <a:endParaRPr kumimoji="1" lang="ja-JP" altLang="en-US" sz="1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74029" y="2316402"/>
            <a:ext cx="4115507" cy="1052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altLang="ja-JP" sz="1200" dirty="0">
                <a:solidFill>
                  <a:srgbClr val="000000"/>
                </a:solidFill>
                <a:ea typeface="Yu Gothic UI" panose="020B0500000000000000" pitchFamily="50" charset="-128"/>
              </a:rPr>
              <a:t>Add input items for company name, country name, and purpose of use (Production O</a:t>
            </a:r>
            <a:r>
              <a:rPr lang="en-US" altLang="ja-JP" sz="1200" dirty="0" smtClean="0">
                <a:solidFill>
                  <a:srgbClr val="000000"/>
                </a:solidFill>
                <a:ea typeface="Yu Gothic UI" panose="020B0500000000000000" pitchFamily="50" charset="-128"/>
              </a:rPr>
              <a:t>peration/Demo/</a:t>
            </a:r>
            <a:r>
              <a:rPr lang="en-US" altLang="ja-JP" sz="1200" dirty="0" err="1" smtClean="0">
                <a:solidFill>
                  <a:srgbClr val="000000"/>
                </a:solidFill>
                <a:ea typeface="Yu Gothic UI" panose="020B0500000000000000" pitchFamily="50" charset="-128"/>
              </a:rPr>
              <a:t>PoC</a:t>
            </a:r>
            <a:r>
              <a:rPr lang="en-US" altLang="ja-JP" sz="1200" dirty="0" smtClean="0">
                <a:solidFill>
                  <a:srgbClr val="000000"/>
                </a:solidFill>
                <a:ea typeface="Yu Gothic UI" panose="020B0500000000000000" pitchFamily="50" charset="-128"/>
              </a:rPr>
              <a:t>/Test/Others).</a:t>
            </a:r>
          </a:p>
          <a:p>
            <a:pPr>
              <a:defRPr/>
            </a:pPr>
            <a:endParaRPr lang="en-US" altLang="ja-JP" sz="1200" dirty="0">
              <a:solidFill>
                <a:srgbClr val="000000"/>
              </a:solidFill>
              <a:ea typeface="Yu Gothic UI" panose="020B0500000000000000" pitchFamily="50" charset="-128"/>
            </a:endParaRPr>
          </a:p>
          <a:p>
            <a:pPr>
              <a:defRPr/>
            </a:pPr>
            <a:r>
              <a:rPr lang="en-US" altLang="ja-JP" sz="1200" dirty="0">
                <a:solidFill>
                  <a:srgbClr val="000000"/>
                </a:solidFill>
                <a:ea typeface="Yu Gothic UI" panose="020B0500000000000000" pitchFamily="50" charset="-128"/>
              </a:rPr>
              <a:t>*You cannot press the "Finish" button unless you enter information in all items.</a:t>
            </a:r>
            <a:endParaRPr lang="en-US" altLang="ja-JP" sz="1200" dirty="0" smtClean="0">
              <a:solidFill>
                <a:srgbClr val="000000"/>
              </a:solidFill>
              <a:ea typeface="Yu Gothic UI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2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cs typeface="Calibri" panose="020F0502020204030204" pitchFamily="34" charset="0"/>
              </a:rPr>
              <a:t>3</a:t>
            </a:r>
            <a:r>
              <a:rPr lang="en-US" altLang="ja-JP" sz="3200" dirty="0" smtClean="0">
                <a:cs typeface="Calibri" panose="020F0502020204030204" pitchFamily="34" charset="0"/>
              </a:rPr>
              <a:t>. </a:t>
            </a:r>
            <a:r>
              <a:rPr lang="en-US" altLang="ja-JP" sz="3200" dirty="0">
                <a:cs typeface="Calibri" panose="020F0502020204030204" pitchFamily="34" charset="0"/>
              </a:rPr>
              <a:t>Enhance alarm notification settings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11798" y="1653470"/>
            <a:ext cx="4782323" cy="2369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Add to Type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Yu Gothic UI" panose="020B0500000000000000" pitchFamily="50" charset="-128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IO Unit(ADAM-6256)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　</a:t>
            </a:r>
            <a:r>
              <a:rPr kumimoji="0" lang="en-US" altLang="ja-JP" sz="1200" kern="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T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he output terminal of ADAM6256</a:t>
            </a:r>
            <a:r>
              <a:rPr kumimoji="0" lang="en-US" altLang="ja-JP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 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can 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be 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controlled.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Yu Gothic UI" panose="020B0500000000000000" pitchFamily="50" charset="-128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Custom HTTP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     Arbitrary 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commands can be sent to 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devices 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controlled </a:t>
            </a: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Yu Gothic UI" panose="020B05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kern="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 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    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by 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HTTP commands (ex. </a:t>
            </a:r>
            <a:r>
              <a:rPr kumimoji="0" lang="en-US" altLang="ja-JP" sz="1200" kern="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Rotary Beacon Light 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devices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800" kern="0" dirty="0">
              <a:solidFill>
                <a:prstClr val="black"/>
              </a:solidFill>
              <a:latin typeface="+mn-lt"/>
              <a:ea typeface="Yu Gothic UI" panose="020B0500000000000000" pitchFamily="50" charset="-128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ja-JP" sz="1200" kern="0" dirty="0">
                <a:solidFill>
                  <a:prstClr val="black"/>
                </a:solidFill>
                <a:ea typeface="Yu Gothic UI" panose="020B0500000000000000" pitchFamily="50" charset="-128"/>
              </a:rPr>
              <a:t>Mobile notification tool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kern="0" dirty="0">
                <a:solidFill>
                  <a:prstClr val="black"/>
                </a:solidFill>
                <a:ea typeface="Yu Gothic UI" panose="020B0500000000000000" pitchFamily="50" charset="-128"/>
              </a:rPr>
              <a:t>     Face matching alarms, People matching alarms, etc.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ea typeface="Yu Gothic UI" panose="020B0500000000000000" pitchFamily="50" charset="-128"/>
              </a:rPr>
              <a:t>     </a:t>
            </a:r>
            <a:r>
              <a:rPr kumimoji="0" lang="en-US" altLang="ja-JP" sz="1200" kern="0" dirty="0">
                <a:solidFill>
                  <a:prstClr val="black"/>
                </a:solidFill>
                <a:ea typeface="Yu Gothic UI" panose="020B0500000000000000" pitchFamily="50" charset="-128"/>
              </a:rPr>
              <a:t>can be received on the i-PRO Mobile App.</a:t>
            </a:r>
            <a:endParaRPr kumimoji="0" lang="en-US" altLang="ja-JP" sz="1200" kern="0" dirty="0">
              <a:solidFill>
                <a:prstClr val="black"/>
              </a:solidFill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ea typeface="Yu Gothic UI" panose="020B0500000000000000" pitchFamily="50" charset="-128"/>
                <a:cs typeface="Calibri" panose="020F0502020204030204" pitchFamily="34" charset="0"/>
              </a:rPr>
              <a:t>　</a:t>
            </a:r>
            <a:r>
              <a:rPr kumimoji="0" lang="en-US" altLang="ja-JP" sz="1200" kern="0" dirty="0">
                <a:solidFill>
                  <a:prstClr val="black"/>
                </a:solidFill>
                <a:ea typeface="Yu Gothic UI" panose="020B0500000000000000" pitchFamily="50" charset="-128"/>
                <a:cs typeface="Calibri" panose="020F0502020204030204" pitchFamily="34" charset="0"/>
              </a:rPr>
              <a:t>*Mobile notification tool V1.30 or later is required</a:t>
            </a:r>
            <a:r>
              <a:rPr kumimoji="0" lang="en-US" altLang="ja-JP" sz="1200" kern="0" dirty="0" smtClean="0">
                <a:solidFill>
                  <a:prstClr val="black"/>
                </a:solidFill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  <a:endParaRPr kumimoji="0" lang="en-US" altLang="ja-JP" sz="1200" kern="0" dirty="0">
              <a:solidFill>
                <a:prstClr val="black"/>
              </a:solidFill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811799" y="4135714"/>
            <a:ext cx="478232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Add menu “Source 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C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amera”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Yu Gothic UI" panose="020B0500000000000000" pitchFamily="50" charset="-128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“All camera”  or each camera registered to server can be selected. 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73" y="1853508"/>
            <a:ext cx="2538139" cy="2133779"/>
          </a:xfrm>
          <a:prstGeom prst="rect">
            <a:avLst/>
          </a:prstGeom>
          <a:ln>
            <a:solidFill>
              <a:sysClr val="window" lastClr="FFFFFF">
                <a:lumMod val="75000"/>
              </a:sysClr>
            </a:solidFill>
          </a:ln>
        </p:spPr>
      </p:pic>
      <p:sp>
        <p:nvSpPr>
          <p:cNvPr id="30" name="正方形/長方形 29"/>
          <p:cNvSpPr/>
          <p:nvPr/>
        </p:nvSpPr>
        <p:spPr>
          <a:xfrm>
            <a:off x="492473" y="2043397"/>
            <a:ext cx="2232190" cy="1689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" name="直線矢印コネクタ 30"/>
          <p:cNvCxnSpPr>
            <a:stCxn id="32" idx="3"/>
            <a:endCxn id="28" idx="1"/>
          </p:cNvCxnSpPr>
          <p:nvPr/>
        </p:nvCxnSpPr>
        <p:spPr>
          <a:xfrm>
            <a:off x="2724663" y="2776684"/>
            <a:ext cx="1087136" cy="1651418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2" name="正方形/長方形 31"/>
          <p:cNvSpPr/>
          <p:nvPr/>
        </p:nvSpPr>
        <p:spPr>
          <a:xfrm>
            <a:off x="492473" y="2692208"/>
            <a:ext cx="2232190" cy="1689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3" name="直線矢印コネクタ 32"/>
          <p:cNvCxnSpPr>
            <a:stCxn id="30" idx="3"/>
            <a:endCxn id="27" idx="1"/>
          </p:cNvCxnSpPr>
          <p:nvPr/>
        </p:nvCxnSpPr>
        <p:spPr>
          <a:xfrm>
            <a:off x="2724663" y="2127873"/>
            <a:ext cx="1087135" cy="710537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正方形/長方形 17"/>
          <p:cNvSpPr/>
          <p:nvPr/>
        </p:nvSpPr>
        <p:spPr>
          <a:xfrm>
            <a:off x="167557" y="1278796"/>
            <a:ext cx="79199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Add a setting item to 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Alarm 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Notification 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configuration.</a:t>
            </a:r>
            <a:endParaRPr lang="en-US" altLang="ja-JP" sz="1600" dirty="0">
              <a:solidFill>
                <a:srgbClr val="000000"/>
              </a:solidFill>
              <a:latin typeface="+mn-lt"/>
              <a:ea typeface="Yu Gothic UI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0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図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8" y="1655020"/>
            <a:ext cx="2319061" cy="307992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cs typeface="Calibri" panose="020F0502020204030204" pitchFamily="34" charset="0"/>
              </a:rPr>
              <a:t>3</a:t>
            </a:r>
            <a:r>
              <a:rPr lang="en-US" altLang="ja-JP" sz="3200" dirty="0" smtClean="0">
                <a:cs typeface="Calibri" panose="020F0502020204030204" pitchFamily="34" charset="0"/>
              </a:rPr>
              <a:t>. </a:t>
            </a:r>
            <a:r>
              <a:rPr lang="en-US" altLang="ja-JP" sz="3200" dirty="0">
                <a:cs typeface="Calibri" panose="020F0502020204030204" pitchFamily="34" charset="0"/>
              </a:rPr>
              <a:t>Enhance alarm notification settings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03" y="1655020"/>
            <a:ext cx="2541782" cy="2734436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94953" y="1300473"/>
            <a:ext cx="3496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When “IO Unit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（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ADAM-6256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）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 is selected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55801" y="4436226"/>
            <a:ext cx="404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kern="0" dirty="0">
                <a:solidFill>
                  <a:prstClr val="black"/>
                </a:solidFill>
              </a:rPr>
              <a:t>*</a:t>
            </a:r>
            <a: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Custom HTTP alarm, 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</a:t>
            </a:r>
            <a: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nly HTTP GET method is supported.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kern="0" noProof="0" dirty="0">
                <a:solidFill>
                  <a:prstClr val="black"/>
                </a:solidFill>
              </a:rPr>
              <a:t>*</a:t>
            </a:r>
            <a: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Post method, HTTP authorization, HTTPS are not supported.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132490" y="2695052"/>
            <a:ext cx="2023311" cy="43088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300msec/600msec/5sec/10sec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/15sec/30sec/45sec/60sec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36327" y="2026356"/>
            <a:ext cx="2473754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Input according to the </a:t>
            </a:r>
            <a: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I/F </a:t>
            </a: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 the </a:t>
            </a:r>
            <a: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device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5481801" y="1300473"/>
            <a:ext cx="2888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When “Custom HTTP” is selected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" name="カギ線コネクタ 2"/>
          <p:cNvCxnSpPr>
            <a:stCxn id="38" idx="3"/>
            <a:endCxn id="32" idx="1"/>
          </p:cNvCxnSpPr>
          <p:nvPr/>
        </p:nvCxnSpPr>
        <p:spPr>
          <a:xfrm flipV="1">
            <a:off x="2448725" y="2157161"/>
            <a:ext cx="487602" cy="948383"/>
          </a:xfrm>
          <a:prstGeom prst="bentConnector3">
            <a:avLst>
              <a:gd name="adj1" fmla="val 5253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311866" y="2973621"/>
            <a:ext cx="2136859" cy="26384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09808" y="3533793"/>
            <a:ext cx="2136859" cy="26384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781805" y="3093069"/>
            <a:ext cx="2136859" cy="26384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785927" y="2578205"/>
            <a:ext cx="2136859" cy="26384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2" name="カギ線コネクタ 41"/>
          <p:cNvCxnSpPr>
            <a:stCxn id="41" idx="1"/>
            <a:endCxn id="32" idx="3"/>
          </p:cNvCxnSpPr>
          <p:nvPr/>
        </p:nvCxnSpPr>
        <p:spPr>
          <a:xfrm rot="10800000">
            <a:off x="5410081" y="2157162"/>
            <a:ext cx="375846" cy="552967"/>
          </a:xfrm>
          <a:prstGeom prst="bentConnector3">
            <a:avLst>
              <a:gd name="adj1" fmla="val 4835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>
            <a:stCxn id="39" idx="3"/>
          </p:cNvCxnSpPr>
          <p:nvPr/>
        </p:nvCxnSpPr>
        <p:spPr>
          <a:xfrm flipV="1">
            <a:off x="2446667" y="3045940"/>
            <a:ext cx="258226" cy="619776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カギ線コネクタ 48"/>
          <p:cNvCxnSpPr>
            <a:stCxn id="40" idx="1"/>
          </p:cNvCxnSpPr>
          <p:nvPr/>
        </p:nvCxnSpPr>
        <p:spPr>
          <a:xfrm rot="10800000">
            <a:off x="5603791" y="2710130"/>
            <a:ext cx="178014" cy="514862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307748" y="3297429"/>
            <a:ext cx="2136859" cy="226304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5785923" y="2856709"/>
            <a:ext cx="2136859" cy="226304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カギ線コネクタ 57"/>
          <p:cNvCxnSpPr>
            <a:stCxn id="29" idx="1"/>
            <a:endCxn id="55" idx="3"/>
          </p:cNvCxnSpPr>
          <p:nvPr/>
        </p:nvCxnSpPr>
        <p:spPr>
          <a:xfrm rot="10800000" flipV="1">
            <a:off x="2444608" y="2910495"/>
            <a:ext cx="687883" cy="50008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>
            <a:stCxn id="29" idx="3"/>
            <a:endCxn id="56" idx="1"/>
          </p:cNvCxnSpPr>
          <p:nvPr/>
        </p:nvCxnSpPr>
        <p:spPr>
          <a:xfrm>
            <a:off x="5155801" y="2910496"/>
            <a:ext cx="630122" cy="59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2120900"/>
            <a:ext cx="698799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&amp; Event (for ASM300)</a:t>
            </a:r>
            <a:endParaRPr lang="en-US" altLang="ja-JP" sz="3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66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4</a:t>
            </a: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Add function for batch copy registered face data</a:t>
            </a:r>
            <a:endParaRPr lang="en-US" altLang="ja-JP" sz="32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テキスト プレースホルダー 14"/>
          <p:cNvSpPr txBox="1">
            <a:spLocks/>
          </p:cNvSpPr>
          <p:nvPr/>
        </p:nvSpPr>
        <p:spPr>
          <a:xfrm>
            <a:off x="1582425" y="654513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54047" y="654512"/>
            <a:ext cx="1043208" cy="59969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テキスト プレースホルダー 14"/>
          <p:cNvSpPr txBox="1">
            <a:spLocks/>
          </p:cNvSpPr>
          <p:nvPr/>
        </p:nvSpPr>
        <p:spPr>
          <a:xfrm>
            <a:off x="2453477" y="657951"/>
            <a:ext cx="1760177" cy="5962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テキスト プレースホルダー 14"/>
          <p:cNvSpPr txBox="1">
            <a:spLocks/>
          </p:cNvSpPr>
          <p:nvPr/>
        </p:nvSpPr>
        <p:spPr>
          <a:xfrm>
            <a:off x="533764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05185" y="657951"/>
            <a:ext cx="1752566" cy="59626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ASM300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67557" y="1278796"/>
            <a:ext cx="88775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600" dirty="0">
                <a:solidFill>
                  <a:prstClr val="black"/>
                </a:solidFill>
              </a:rPr>
              <a:t>A function to batch copy the registered face matching list when adding or exchanging Active Guard server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03" y="1741323"/>
            <a:ext cx="2484408" cy="1502324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2576986" y="3091299"/>
            <a:ext cx="400989" cy="133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吹き出し 30"/>
          <p:cNvSpPr/>
          <p:nvPr/>
        </p:nvSpPr>
        <p:spPr>
          <a:xfrm>
            <a:off x="740418" y="3403511"/>
            <a:ext cx="2120777" cy="319483"/>
          </a:xfrm>
          <a:prstGeom prst="wedgeRectCallout">
            <a:avLst>
              <a:gd name="adj1" fmla="val 45496"/>
              <a:gd name="adj2" fmla="val -104002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1. Click “Copy </a:t>
            </a:r>
            <a:r>
              <a:rPr lang="en-US" altLang="ja-JP" sz="12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to other </a:t>
            </a:r>
            <a:r>
              <a:rPr lang="en-US" altLang="ja-JP" sz="120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server”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875" y="1741323"/>
            <a:ext cx="4453854" cy="1981671"/>
          </a:xfrm>
          <a:prstGeom prst="rect">
            <a:avLst/>
          </a:prstGeom>
        </p:spPr>
      </p:pic>
      <p:sp>
        <p:nvSpPr>
          <p:cNvPr id="34" name="四角形吹き出し 33"/>
          <p:cNvSpPr/>
          <p:nvPr/>
        </p:nvSpPr>
        <p:spPr>
          <a:xfrm>
            <a:off x="5369006" y="1668421"/>
            <a:ext cx="3140093" cy="319483"/>
          </a:xfrm>
          <a:prstGeom prst="wedgeRectCallout">
            <a:avLst>
              <a:gd name="adj1" fmla="val -61936"/>
              <a:gd name="adj2" fmla="val 50708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ja-JP" sz="12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2</a:t>
            </a:r>
            <a:r>
              <a:rPr lang="en-US" altLang="ja-JP" sz="120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. Select </a:t>
            </a:r>
            <a:r>
              <a:rPr lang="en-US" altLang="ja-JP" sz="12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server for “Copy from” and click “Get”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3763122" y="1973027"/>
            <a:ext cx="1253718" cy="133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吹き出し 36"/>
          <p:cNvSpPr/>
          <p:nvPr/>
        </p:nvSpPr>
        <p:spPr>
          <a:xfrm>
            <a:off x="5369006" y="2033846"/>
            <a:ext cx="3140093" cy="319483"/>
          </a:xfrm>
          <a:prstGeom prst="wedgeRectCallout">
            <a:avLst>
              <a:gd name="adj1" fmla="val -59760"/>
              <a:gd name="adj2" fmla="val 23634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altLang="ja-JP" sz="1200" dirty="0" smtClean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3. Select </a:t>
            </a:r>
            <a:r>
              <a:rPr lang="en-US" altLang="ja-JP" sz="12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server for “Copy to” and click “Copy”</a:t>
            </a:r>
            <a:endParaRPr lang="ja-JP" alt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761064" y="2224281"/>
            <a:ext cx="1253718" cy="133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3196866" y="2421906"/>
            <a:ext cx="236153" cy="65638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702653" y="3761371"/>
            <a:ext cx="51385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In the following cases, copying will not be performed (displayed in "Results</a:t>
            </a:r>
            <a:r>
              <a:rPr lang="en-US" altLang="ja-JP" sz="1200" dirty="0" smtClean="0">
                <a:solidFill>
                  <a:prstClr val="black"/>
                </a:solidFill>
              </a:rPr>
              <a:t>").</a:t>
            </a:r>
          </a:p>
          <a:p>
            <a:pPr marL="171450" lvl="0" indent="-171450">
              <a:buFontTx/>
              <a:buChar char="-"/>
              <a:defRPr/>
            </a:pPr>
            <a:r>
              <a:rPr lang="en-US" altLang="ja-JP" sz="1200" dirty="0" smtClean="0">
                <a:solidFill>
                  <a:prstClr val="black"/>
                </a:solidFill>
              </a:rPr>
              <a:t>If </a:t>
            </a:r>
            <a:r>
              <a:rPr lang="en-US" altLang="ja-JP" sz="1200" dirty="0">
                <a:solidFill>
                  <a:prstClr val="black"/>
                </a:solidFill>
              </a:rPr>
              <a:t>the face information (ID) already exists in the </a:t>
            </a:r>
            <a:r>
              <a:rPr lang="en-US" altLang="ja-JP" sz="1200" dirty="0" smtClean="0">
                <a:solidFill>
                  <a:prstClr val="black"/>
                </a:solidFill>
              </a:rPr>
              <a:t>copy </a:t>
            </a:r>
            <a:r>
              <a:rPr lang="en-US" altLang="ja-JP" sz="1200" dirty="0">
                <a:solidFill>
                  <a:prstClr val="black"/>
                </a:solidFill>
              </a:rPr>
              <a:t>destination, </a:t>
            </a:r>
            <a:r>
              <a:rPr lang="en-US" altLang="ja-JP" sz="1200" dirty="0" smtClean="0">
                <a:solidFill>
                  <a:prstClr val="black"/>
                </a:solidFill>
              </a:rPr>
              <a:t>skip </a:t>
            </a:r>
            <a:r>
              <a:rPr lang="en-US" altLang="ja-JP" sz="1200" dirty="0">
                <a:solidFill>
                  <a:prstClr val="black"/>
                </a:solidFill>
              </a:rPr>
              <a:t>the process and copy the next face </a:t>
            </a:r>
            <a:r>
              <a:rPr lang="en-US" altLang="ja-JP" sz="1200" dirty="0" smtClean="0">
                <a:solidFill>
                  <a:prstClr val="black"/>
                </a:solidFill>
              </a:rPr>
              <a:t>image</a:t>
            </a:r>
          </a:p>
          <a:p>
            <a:pPr marL="171450" lvl="0" indent="-171450">
              <a:buFontTx/>
              <a:buChar char="-"/>
              <a:defRPr/>
            </a:pPr>
            <a:r>
              <a:rPr lang="en-US" altLang="ja-JP" sz="1200" dirty="0">
                <a:solidFill>
                  <a:prstClr val="black"/>
                </a:solidFill>
              </a:rPr>
              <a:t>When the copy destination has reached the registration limit (1000 faces</a:t>
            </a:r>
            <a:r>
              <a:rPr lang="en-US" altLang="ja-JP" sz="1200" dirty="0" smtClean="0">
                <a:solidFill>
                  <a:prstClr val="black"/>
                </a:solidFill>
              </a:rPr>
              <a:t>)</a:t>
            </a:r>
          </a:p>
          <a:p>
            <a:pPr marL="171450" lvl="0" indent="-171450">
              <a:buFontTx/>
              <a:buChar char="-"/>
              <a:defRPr/>
            </a:pPr>
            <a:r>
              <a:rPr lang="en-US" altLang="ja-JP" sz="1200" dirty="0" smtClean="0">
                <a:solidFill>
                  <a:prstClr val="black"/>
                </a:solidFill>
              </a:rPr>
              <a:t>Communication error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63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 (1/3)</a:t>
            </a:r>
            <a:endParaRPr lang="ja-JP" altLang="en-US" sz="32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6952" y="710116"/>
            <a:ext cx="1455387" cy="1574752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Product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7" name="テキスト プレースホルダー 14"/>
          <p:cNvSpPr txBox="1">
            <a:spLocks/>
          </p:cNvSpPr>
          <p:nvPr/>
        </p:nvSpPr>
        <p:spPr>
          <a:xfrm>
            <a:off x="1573373" y="1028865"/>
            <a:ext cx="4955888" cy="287125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8" name="テキスト プレースホルダー 14"/>
          <p:cNvSpPr txBox="1">
            <a:spLocks/>
          </p:cNvSpPr>
          <p:nvPr/>
        </p:nvSpPr>
        <p:spPr>
          <a:xfrm>
            <a:off x="7825060" y="1033765"/>
            <a:ext cx="1224006" cy="28343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600" noProof="0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Jun</a:t>
            </a:r>
            <a:r>
              <a:rPr kumimoji="1" lang="en-US" altLang="ja-JP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. 2022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5" name="テキスト プレースホルダー 14"/>
          <p:cNvSpPr txBox="1">
            <a:spLocks/>
          </p:cNvSpPr>
          <p:nvPr/>
        </p:nvSpPr>
        <p:spPr>
          <a:xfrm>
            <a:off x="1576247" y="2008157"/>
            <a:ext cx="4953015" cy="27671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Plug-in for </a:t>
            </a:r>
            <a:r>
              <a:rPr lang="en-GB" altLang="ja-JP" sz="1600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ASM300</a:t>
            </a:r>
            <a:endParaRPr lang="en-GB" altLang="ja-JP" sz="1600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570297" y="2008918"/>
            <a:ext cx="1218867" cy="27595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7" name="テキスト プレースホルダー 14"/>
          <p:cNvSpPr txBox="1">
            <a:spLocks/>
          </p:cNvSpPr>
          <p:nvPr/>
        </p:nvSpPr>
        <p:spPr>
          <a:xfrm>
            <a:off x="7830199" y="2008917"/>
            <a:ext cx="1224006" cy="27595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Jun. 2022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2" name="テキスト プレースホルダー 14"/>
          <p:cNvSpPr txBox="1">
            <a:spLocks/>
          </p:cNvSpPr>
          <p:nvPr/>
        </p:nvSpPr>
        <p:spPr>
          <a:xfrm>
            <a:off x="1576247" y="710116"/>
            <a:ext cx="7477958" cy="281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6570297" y="1033765"/>
            <a:ext cx="121886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テキスト プレースホルダー 14"/>
          <p:cNvSpPr txBox="1">
            <a:spLocks/>
          </p:cNvSpPr>
          <p:nvPr/>
        </p:nvSpPr>
        <p:spPr>
          <a:xfrm>
            <a:off x="1578511" y="1684508"/>
            <a:ext cx="7475694" cy="281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Plug-in</a:t>
            </a:r>
          </a:p>
        </p:txBody>
      </p:sp>
      <p:sp>
        <p:nvSpPr>
          <p:cNvPr id="17" name="テキスト プレースホルダー 14"/>
          <p:cNvSpPr txBox="1">
            <a:spLocks/>
          </p:cNvSpPr>
          <p:nvPr/>
        </p:nvSpPr>
        <p:spPr>
          <a:xfrm>
            <a:off x="1573373" y="1354785"/>
            <a:ext cx="4955888" cy="287125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8" name="テキスト プレースホルダー 14"/>
          <p:cNvSpPr txBox="1">
            <a:spLocks/>
          </p:cNvSpPr>
          <p:nvPr/>
        </p:nvSpPr>
        <p:spPr>
          <a:xfrm>
            <a:off x="7825060" y="1359685"/>
            <a:ext cx="1224006" cy="28343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600" noProof="0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Jun</a:t>
            </a:r>
            <a:r>
              <a:rPr kumimoji="1" lang="en-US" altLang="ja-JP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. 2022</a:t>
            </a:r>
            <a:endParaRPr kumimoji="1" lang="en-US" altLang="ja-JP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70297" y="1359685"/>
            <a:ext cx="121886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9567"/>
              </p:ext>
            </p:extLst>
          </p:nvPr>
        </p:nvGraphicFramePr>
        <p:xfrm>
          <a:off x="70774" y="2363488"/>
          <a:ext cx="9000000" cy="2138078"/>
        </p:xfrm>
        <a:graphic>
          <a:graphicData uri="http://schemas.openxmlformats.org/drawingml/2006/table">
            <a:tbl>
              <a:tblPr firstRow="1" bandRow="1"/>
              <a:tblGrid>
                <a:gridCol w="5094350">
                  <a:extLst>
                    <a:ext uri="{9D8B030D-6E8A-4147-A177-3AD203B41FA5}">
                      <a16:colId xmlns:a16="http://schemas.microsoft.com/office/drawing/2014/main" val="3525476880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1266127899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3806440034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2461177749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2625526985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2441208425"/>
                    </a:ext>
                  </a:extLst>
                </a:gridCol>
              </a:tblGrid>
              <a:tr h="219827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Contents</a:t>
                      </a:r>
                      <a:endParaRPr kumimoji="1" lang="ja-JP" altLang="en-US" sz="18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Server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Plug-in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544521"/>
                  </a:ext>
                </a:extLst>
              </a:tr>
              <a:tr h="2312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VMS</a:t>
                      </a: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[V1.5.0]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ASM300</a:t>
                      </a: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[V1.5.0]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VI</a:t>
                      </a: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[V1.4.0]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err="1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Genetec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[V1.4.0]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ASM300</a:t>
                      </a: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[V1.5.0]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9337"/>
                  </a:ext>
                </a:extLst>
              </a:tr>
              <a:tr h="136333">
                <a:tc gridSpan="6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Support Milestone system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29111"/>
                  </a:ext>
                </a:extLst>
              </a:tr>
              <a:tr h="16736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Support Milestone system</a:t>
                      </a:r>
                      <a:endParaRPr lang="en-US" altLang="ja-JP" sz="1200" dirty="0" smtClean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01286"/>
                  </a:ext>
                </a:extLst>
              </a:tr>
              <a:tr h="252000">
                <a:tc gridSpan="6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Install</a:t>
                      </a:r>
                      <a:r>
                        <a:rPr lang="en-US" altLang="ja-JP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&amp; Setup</a:t>
                      </a: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807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705414"/>
                  </a:ext>
                </a:extLst>
              </a:tr>
              <a:tr h="276559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2. Improve</a:t>
                      </a:r>
                      <a:r>
                        <a:rPr lang="en-US" altLang="ja-JP" sz="1200" baseline="0" dirty="0" smtClean="0">
                          <a:latin typeface="+mn-lt"/>
                          <a:cs typeface="Calibri" panose="020F0502020204030204" pitchFamily="34" charset="0"/>
                        </a:rPr>
                        <a:t> installer</a:t>
                      </a:r>
                      <a:endParaRPr lang="en-US" altLang="ja-JP" sz="1200" dirty="0" smtClean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271286"/>
                  </a:ext>
                </a:extLst>
              </a:tr>
              <a:tr h="276559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3. Enhance alarm notification settings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194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0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5</a:t>
            </a: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. </a:t>
            </a: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Support sort face search result by similarity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テキスト プレースホルダー 14"/>
          <p:cNvSpPr txBox="1">
            <a:spLocks/>
          </p:cNvSpPr>
          <p:nvPr/>
        </p:nvSpPr>
        <p:spPr>
          <a:xfrm>
            <a:off x="1582425" y="654513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54047" y="654512"/>
            <a:ext cx="1043208" cy="59969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テキスト プレースホルダー 14"/>
          <p:cNvSpPr txBox="1">
            <a:spLocks/>
          </p:cNvSpPr>
          <p:nvPr/>
        </p:nvSpPr>
        <p:spPr>
          <a:xfrm>
            <a:off x="2453477" y="657951"/>
            <a:ext cx="1760177" cy="5962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テキスト プレースホルダー 14"/>
          <p:cNvSpPr txBox="1">
            <a:spLocks/>
          </p:cNvSpPr>
          <p:nvPr/>
        </p:nvSpPr>
        <p:spPr>
          <a:xfrm>
            <a:off x="533764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05185" y="657951"/>
            <a:ext cx="1752566" cy="59626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ASM300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36038" y="2001737"/>
            <a:ext cx="424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The images are displayed in descending order of </a:t>
            </a:r>
            <a:r>
              <a:rPr lang="en-US" altLang="ja-JP" sz="14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similarity </a:t>
            </a:r>
            <a:r>
              <a:rPr lang="en-US" altLang="ja-JP" sz="14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to the specified face image.</a:t>
            </a:r>
            <a:endParaRPr lang="en-US" altLang="ja-JP" sz="1400" dirty="0" smtClean="0">
              <a:solidFill>
                <a:prstClr val="black"/>
              </a:solidFill>
              <a:latin typeface="+mn-lt"/>
              <a:ea typeface="Yu Gothic UI" panose="020B0500000000000000" pitchFamily="50" charset="-128"/>
            </a:endParaRPr>
          </a:p>
          <a:p>
            <a:pPr>
              <a:defRPr/>
            </a:pPr>
            <a:endParaRPr lang="en-US" altLang="ja-JP" sz="1200" dirty="0" smtClean="0">
              <a:solidFill>
                <a:prstClr val="black"/>
              </a:solidFill>
              <a:latin typeface="+mn-lt"/>
              <a:ea typeface="Yu Gothic UI" panose="020B0500000000000000" pitchFamily="50" charset="-128"/>
            </a:endParaRPr>
          </a:p>
          <a:p>
            <a:pPr>
              <a:defRPr/>
            </a:pP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*If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you perform a face search without specifying a face image, 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you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cannot select it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altLang="ja-JP" sz="1200" dirty="0">
              <a:solidFill>
                <a:prstClr val="black"/>
              </a:solidFill>
              <a:latin typeface="+mn-lt"/>
              <a:ea typeface="Yu Gothic UI" panose="020B0500000000000000" pitchFamily="50" charset="-128"/>
            </a:endParaRPr>
          </a:p>
          <a:p>
            <a:pPr>
              <a:defRPr/>
            </a:pP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*Cannot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be 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used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when 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searching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for 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people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or vehicle at the same time 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with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the face.</a:t>
            </a:r>
            <a:endParaRPr lang="ja-JP" altLang="en-US" sz="1200" dirty="0">
              <a:solidFill>
                <a:prstClr val="black"/>
              </a:solidFill>
              <a:latin typeface="+mn-lt"/>
              <a:ea typeface="Yu Gothic UI" panose="020B05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13" y="1721718"/>
            <a:ext cx="3905433" cy="2721171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1970610" y="2266606"/>
            <a:ext cx="623074" cy="1338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67557" y="1278796"/>
            <a:ext cx="88775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After searching face, “similarity” can be selected as sort 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option.</a:t>
            </a:r>
            <a:endParaRPr lang="en-US" altLang="ja-JP" sz="1600" dirty="0">
              <a:solidFill>
                <a:srgbClr val="000000"/>
              </a:solidFill>
              <a:latin typeface="+mn-lt"/>
              <a:ea typeface="Yu Gothic UI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6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90606" y="4785"/>
            <a:ext cx="9053394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28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6</a:t>
            </a:r>
            <a:r>
              <a:rPr lang="en-US" altLang="ja-JP" sz="28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. </a:t>
            </a:r>
            <a:r>
              <a:rPr lang="en-US" altLang="ja-JP" sz="28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Support timeline display for registered face detection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Plug-in for 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67557" y="1278796"/>
            <a:ext cx="88775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600" dirty="0">
                <a:solidFill>
                  <a:prstClr val="black"/>
                </a:solidFill>
              </a:rPr>
              <a:t>Add timeline display mode to </a:t>
            </a:r>
            <a:r>
              <a:rPr lang="en-US" altLang="ja-JP" sz="1600" dirty="0" smtClean="0">
                <a:solidFill>
                  <a:srgbClr val="0000FF"/>
                </a:solidFill>
              </a:rPr>
              <a:t>Past </a:t>
            </a:r>
            <a:r>
              <a:rPr lang="en-US" altLang="ja-JP" sz="1600" dirty="0">
                <a:solidFill>
                  <a:srgbClr val="0000FF"/>
                </a:solidFill>
              </a:rPr>
              <a:t>event tab</a:t>
            </a:r>
            <a:r>
              <a:rPr lang="en-US" altLang="ja-JP" sz="1600" dirty="0">
                <a:solidFill>
                  <a:prstClr val="black"/>
                </a:solidFill>
              </a:rPr>
              <a:t>.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r="29827"/>
          <a:stretch/>
        </p:blipFill>
        <p:spPr>
          <a:xfrm>
            <a:off x="367333" y="1955136"/>
            <a:ext cx="3698040" cy="198667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496675" y="2205667"/>
            <a:ext cx="349625" cy="133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右矢印 1"/>
          <p:cNvSpPr/>
          <p:nvPr/>
        </p:nvSpPr>
        <p:spPr>
          <a:xfrm rot="5400000">
            <a:off x="4371591" y="2996729"/>
            <a:ext cx="1045851" cy="290384"/>
          </a:xfrm>
          <a:prstGeom prst="rightArrow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5245444" y="2005840"/>
            <a:ext cx="3354860" cy="290384"/>
          </a:xfrm>
          <a:prstGeom prst="rightArrow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35573" y="1830564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Time</a:t>
            </a:r>
            <a:endParaRPr kumimoji="1" lang="ja-JP" altLang="en-US" sz="1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62503" y="2332412"/>
            <a:ext cx="664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Camera</a:t>
            </a:r>
            <a:endParaRPr kumimoji="1" lang="ja-JP" altLang="en-US" sz="1200" dirty="0"/>
          </a:p>
        </p:txBody>
      </p:sp>
      <p:pic>
        <p:nvPicPr>
          <p:cNvPr id="1140" name="図 1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49" y="2405966"/>
            <a:ext cx="3642180" cy="1239278"/>
          </a:xfrm>
          <a:prstGeom prst="rect">
            <a:avLst/>
          </a:prstGeom>
        </p:spPr>
      </p:pic>
      <p:sp>
        <p:nvSpPr>
          <p:cNvPr id="192" name="テキスト ボックス 191"/>
          <p:cNvSpPr txBox="1"/>
          <p:nvPr/>
        </p:nvSpPr>
        <p:spPr>
          <a:xfrm>
            <a:off x="293964" y="4192337"/>
            <a:ext cx="3744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solidFill>
                  <a:prstClr val="black"/>
                </a:solidFill>
              </a:rPr>
              <a:t>Available when only registered face detection filter is On.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93" name="右矢印 192"/>
          <p:cNvSpPr/>
          <p:nvPr/>
        </p:nvSpPr>
        <p:spPr>
          <a:xfrm>
            <a:off x="4314875" y="2644328"/>
            <a:ext cx="236153" cy="65638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90605" y="4785"/>
            <a:ext cx="8954541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28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7</a:t>
            </a:r>
            <a:r>
              <a:rPr lang="en-US" altLang="ja-JP" sz="28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. </a:t>
            </a:r>
            <a:r>
              <a:rPr lang="en-US" altLang="ja-JP" sz="28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Support to Occupancy detection alarm image display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テキスト プレースホルダー 14"/>
          <p:cNvSpPr txBox="1">
            <a:spLocks/>
          </p:cNvSpPr>
          <p:nvPr/>
        </p:nvSpPr>
        <p:spPr>
          <a:xfrm>
            <a:off x="1582425" y="654513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54047" y="654512"/>
            <a:ext cx="1043208" cy="59969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テキスト プレースホルダー 14"/>
          <p:cNvSpPr txBox="1">
            <a:spLocks/>
          </p:cNvSpPr>
          <p:nvPr/>
        </p:nvSpPr>
        <p:spPr>
          <a:xfrm>
            <a:off x="2453477" y="657951"/>
            <a:ext cx="1760177" cy="5962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テキスト プレースホルダー 14"/>
          <p:cNvSpPr txBox="1">
            <a:spLocks/>
          </p:cNvSpPr>
          <p:nvPr/>
        </p:nvSpPr>
        <p:spPr>
          <a:xfrm>
            <a:off x="533764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05185" y="657951"/>
            <a:ext cx="1752566" cy="59626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ASM300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79" name="図 1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7" y="2203971"/>
            <a:ext cx="4834222" cy="775959"/>
          </a:xfrm>
          <a:prstGeom prst="rect">
            <a:avLst/>
          </a:prstGeom>
        </p:spPr>
      </p:pic>
      <p:pic>
        <p:nvPicPr>
          <p:cNvPr id="180" name="図 1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6" y="3532682"/>
            <a:ext cx="4834222" cy="768200"/>
          </a:xfrm>
          <a:prstGeom prst="rect">
            <a:avLst/>
          </a:prstGeom>
        </p:spPr>
      </p:pic>
      <p:sp>
        <p:nvSpPr>
          <p:cNvPr id="181" name="テキスト ボックス 180"/>
          <p:cNvSpPr txBox="1"/>
          <p:nvPr/>
        </p:nvSpPr>
        <p:spPr>
          <a:xfrm>
            <a:off x="1001170" y="1871994"/>
            <a:ext cx="910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600" dirty="0" smtClean="0"/>
              <a:t>Before</a:t>
            </a:r>
            <a:endParaRPr kumimoji="1" lang="ja-JP" altLang="en-US" sz="1600" dirty="0"/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1001170" y="3193901"/>
            <a:ext cx="78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After</a:t>
            </a:r>
            <a:endParaRPr kumimoji="1" lang="ja-JP" altLang="en-US" sz="1600" dirty="0"/>
          </a:p>
        </p:txBody>
      </p:sp>
      <p:sp>
        <p:nvSpPr>
          <p:cNvPr id="183" name="正方形/長方形 182"/>
          <p:cNvSpPr/>
          <p:nvPr/>
        </p:nvSpPr>
        <p:spPr>
          <a:xfrm>
            <a:off x="167557" y="1278796"/>
            <a:ext cx="88775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600" dirty="0" smtClean="0">
                <a:solidFill>
                  <a:prstClr val="black"/>
                </a:solidFill>
              </a:rPr>
              <a:t>Support Occupancy </a:t>
            </a:r>
            <a:r>
              <a:rPr lang="en-US" altLang="ja-JP" sz="1600" dirty="0">
                <a:solidFill>
                  <a:prstClr val="black"/>
                </a:solidFill>
              </a:rPr>
              <a:t>detection image display of "AI-VMD / AI People Counting for 360-degree fisheye".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1001170" y="4443364"/>
            <a:ext cx="700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14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*V1.30 </a:t>
            </a:r>
            <a:r>
              <a:rPr lang="en-US" altLang="ja-JP" sz="14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or later version of "AI-VMD / AI People Counting for 360-degree fisheye" is required.</a:t>
            </a:r>
            <a:endParaRPr lang="ja-JP" altLang="en-US" sz="1200" dirty="0">
              <a:solidFill>
                <a:prstClr val="black"/>
              </a:solidFill>
              <a:latin typeface="+mn-lt"/>
              <a:ea typeface="Yu Gothic UI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7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90606" y="4785"/>
            <a:ext cx="9053394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28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8</a:t>
            </a:r>
            <a:r>
              <a:rPr lang="en-US" altLang="ja-JP" sz="28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. </a:t>
            </a:r>
            <a:r>
              <a:rPr lang="en-US" altLang="ja-JP" sz="28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Interlock with ASM300 display magnification setting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Plug-in for 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1" y="1642443"/>
            <a:ext cx="3402079" cy="68314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2529" y="1278796"/>
            <a:ext cx="34406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Display magnification: 100%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694254" y="1278796"/>
            <a:ext cx="34406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Display magnification: 175%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71" y="1648156"/>
            <a:ext cx="3424879" cy="6717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1" y="2514798"/>
            <a:ext cx="3759139" cy="20383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71" y="2514798"/>
            <a:ext cx="4251251" cy="2038323"/>
          </a:xfrm>
          <a:prstGeom prst="rect">
            <a:avLst/>
          </a:prstGeom>
        </p:spPr>
      </p:pic>
      <p:sp>
        <p:nvSpPr>
          <p:cNvPr id="17" name="右矢印 16"/>
          <p:cNvSpPr/>
          <p:nvPr/>
        </p:nvSpPr>
        <p:spPr>
          <a:xfrm>
            <a:off x="4097010" y="2261288"/>
            <a:ext cx="494690" cy="154426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6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9</a:t>
            </a: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. </a:t>
            </a: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Improve search date and time setting GUI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80496" y="2646055"/>
            <a:ext cx="470077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Before</a:t>
            </a:r>
            <a:endParaRPr kumimoji="1" lang="en-US" altLang="ja-JP" sz="1600" dirty="0" smtClean="0"/>
          </a:p>
          <a:p>
            <a:r>
              <a:rPr kumimoji="1" lang="en-US" altLang="ja-JP" sz="1600" dirty="0" smtClean="0"/>
              <a:t> Start time : </a:t>
            </a:r>
            <a:r>
              <a:rPr lang="en-US" altLang="ja-JP" sz="1600" dirty="0" smtClean="0"/>
              <a:t>1 day before the </a:t>
            </a:r>
            <a:r>
              <a:rPr kumimoji="1" lang="en-US" altLang="ja-JP" sz="1600" dirty="0" smtClean="0"/>
              <a:t>time when opening tab</a:t>
            </a:r>
          </a:p>
          <a:p>
            <a:r>
              <a:rPr lang="en-US" altLang="ja-JP" sz="1600" dirty="0" smtClean="0"/>
              <a:t> End </a:t>
            </a:r>
            <a:r>
              <a:rPr lang="en-US" altLang="ja-JP" sz="1600" dirty="0"/>
              <a:t>time </a:t>
            </a:r>
            <a:r>
              <a:rPr lang="en-US" altLang="ja-JP" sz="1600" dirty="0" smtClean="0"/>
              <a:t> : the </a:t>
            </a:r>
            <a:r>
              <a:rPr lang="en-US" altLang="ja-JP" sz="1600" dirty="0"/>
              <a:t>time when opening </a:t>
            </a:r>
            <a:r>
              <a:rPr lang="en-US" altLang="ja-JP" sz="1600" dirty="0" smtClean="0"/>
              <a:t>tab</a:t>
            </a:r>
            <a:endParaRPr lang="en-US" altLang="ja-JP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80496" y="3868741"/>
            <a:ext cx="470077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/>
              <a:t>After (Example: When </a:t>
            </a:r>
            <a:r>
              <a:rPr lang="en-US" altLang="ja-JP" sz="1600" dirty="0" smtClean="0"/>
              <a:t>“Past </a:t>
            </a:r>
            <a:r>
              <a:rPr lang="en-US" altLang="ja-JP" sz="1600" dirty="0"/>
              <a:t>week" is selected)</a:t>
            </a:r>
            <a:endParaRPr kumimoji="1" lang="en-US" altLang="ja-JP" sz="1600" dirty="0" smtClean="0"/>
          </a:p>
          <a:p>
            <a:r>
              <a:rPr kumimoji="1" lang="en-US" altLang="ja-JP" sz="1600" dirty="0" smtClean="0"/>
              <a:t> Start time : </a:t>
            </a:r>
            <a:r>
              <a:rPr lang="en-US" altLang="ja-JP" sz="1600" dirty="0" smtClean="0"/>
              <a:t>1 week before the </a:t>
            </a:r>
            <a:r>
              <a:rPr kumimoji="1" lang="en-US" altLang="ja-JP" sz="1600" dirty="0" smtClean="0"/>
              <a:t>time when opening tab</a:t>
            </a:r>
          </a:p>
          <a:p>
            <a:r>
              <a:rPr lang="en-US" altLang="ja-JP" sz="1600" dirty="0" smtClean="0"/>
              <a:t> End </a:t>
            </a:r>
            <a:r>
              <a:rPr lang="en-US" altLang="ja-JP" sz="1600" dirty="0"/>
              <a:t>time </a:t>
            </a:r>
            <a:r>
              <a:rPr lang="en-US" altLang="ja-JP" sz="1600" dirty="0" smtClean="0"/>
              <a:t> : the </a:t>
            </a:r>
            <a:r>
              <a:rPr lang="en-US" altLang="ja-JP" sz="1600" dirty="0"/>
              <a:t>time when opening </a:t>
            </a:r>
            <a:r>
              <a:rPr lang="en-US" altLang="ja-JP" sz="1600" dirty="0" smtClean="0"/>
              <a:t>tab</a:t>
            </a:r>
            <a:endParaRPr lang="en-US" altLang="ja-JP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96065" y="1340693"/>
            <a:ext cx="6647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Add default search preset such as </a:t>
            </a:r>
            <a:r>
              <a:rPr lang="en-US" altLang="ja-JP" sz="1600" dirty="0" smtClean="0"/>
              <a:t>Past </a:t>
            </a:r>
            <a:r>
              <a:rPr lang="en-US" altLang="ja-JP" sz="1600" dirty="0"/>
              <a:t>24 hours/Past week/Past </a:t>
            </a:r>
            <a:r>
              <a:rPr lang="en-US" altLang="ja-JP" sz="1600" dirty="0" smtClean="0"/>
              <a:t>month.</a:t>
            </a:r>
          </a:p>
          <a:p>
            <a:endParaRPr lang="en-US" altLang="ja-JP" sz="1600" dirty="0" smtClean="0"/>
          </a:p>
          <a:p>
            <a:r>
              <a:rPr lang="en-US" altLang="ja-JP" sz="1600" dirty="0" smtClean="0"/>
              <a:t>When these are selected, user can always get the </a:t>
            </a:r>
            <a:r>
              <a:rPr lang="en-US" altLang="ja-JP" sz="1600" dirty="0"/>
              <a:t>latest results you </a:t>
            </a:r>
            <a:r>
              <a:rPr lang="en-US" altLang="ja-JP" sz="1600" dirty="0" smtClean="0"/>
              <a:t>intended without manual adjustment. </a:t>
            </a:r>
            <a:endParaRPr kumimoji="1" lang="ja-JP" altLang="en-US" sz="1600" dirty="0"/>
          </a:p>
        </p:txBody>
      </p:sp>
      <p:sp>
        <p:nvSpPr>
          <p:cNvPr id="24" name="右矢印 23"/>
          <p:cNvSpPr/>
          <p:nvPr/>
        </p:nvSpPr>
        <p:spPr>
          <a:xfrm rot="5400000">
            <a:off x="5312806" y="3344705"/>
            <a:ext cx="236153" cy="65638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Plug-in for 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0380" y="4866500"/>
            <a:ext cx="286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*VI/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Genetec</a:t>
            </a:r>
            <a:r>
              <a:rPr lang="en-US" altLang="ja-JP" sz="1200" dirty="0" smtClean="0">
                <a:solidFill>
                  <a:srgbClr val="FF0000"/>
                </a:solidFill>
              </a:rPr>
              <a:t> system </a:t>
            </a:r>
            <a:r>
              <a:rPr lang="en-US" altLang="ja-JP" sz="1200" dirty="0">
                <a:solidFill>
                  <a:srgbClr val="FF0000"/>
                </a:solidFill>
              </a:rPr>
              <a:t>is supported by V1.4.0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9" y="1381906"/>
            <a:ext cx="1930590" cy="3358140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21549" y="2323680"/>
            <a:ext cx="1930590" cy="30269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" panose="020B05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2642" y="4785"/>
            <a:ext cx="9102822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19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10. Add Message </a:t>
            </a:r>
            <a:r>
              <a:rPr lang="en-US" altLang="ja-JP" sz="19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when face image that does not meet the recommended pixel is registered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94" y="1532986"/>
            <a:ext cx="2056377" cy="305844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12" y="1532986"/>
            <a:ext cx="2777917" cy="3058445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197130" y="3882455"/>
            <a:ext cx="2032142" cy="975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509512" y="2197650"/>
            <a:ext cx="2713817" cy="11329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6" name="直線コネクタ 25"/>
          <p:cNvCxnSpPr>
            <a:stCxn id="24" idx="3"/>
          </p:cNvCxnSpPr>
          <p:nvPr/>
        </p:nvCxnSpPr>
        <p:spPr>
          <a:xfrm flipV="1">
            <a:off x="2229272" y="2569836"/>
            <a:ext cx="3331868" cy="1361389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7" name="直線コネクタ 26"/>
          <p:cNvCxnSpPr>
            <a:stCxn id="25" idx="3"/>
          </p:cNvCxnSpPr>
          <p:nvPr/>
        </p:nvCxnSpPr>
        <p:spPr>
          <a:xfrm>
            <a:off x="5223329" y="2254295"/>
            <a:ext cx="337811" cy="130467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テキスト ボックス 27"/>
          <p:cNvSpPr txBox="1"/>
          <p:nvPr/>
        </p:nvSpPr>
        <p:spPr>
          <a:xfrm>
            <a:off x="5561140" y="1849928"/>
            <a:ext cx="349647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 text.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“Recommended width of face is more than 75 pixels.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Detected width is xxx pixels.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Please consider to register other face image”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xxx depends on selected face image.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Plug-in for 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0380" y="4866500"/>
            <a:ext cx="286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*VI/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Genetec</a:t>
            </a:r>
            <a:r>
              <a:rPr lang="en-US" altLang="ja-JP" sz="1200" dirty="0" smtClean="0">
                <a:solidFill>
                  <a:srgbClr val="FF0000"/>
                </a:solidFill>
              </a:rPr>
              <a:t> system </a:t>
            </a:r>
            <a:r>
              <a:rPr lang="en-US" altLang="ja-JP" sz="1200" dirty="0">
                <a:solidFill>
                  <a:srgbClr val="FF0000"/>
                </a:solidFill>
              </a:rPr>
              <a:t>is supported by V1.4.0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 smtClean="0">
                <a:ea typeface="Meiryo UI" panose="020B0604030504040204" pitchFamily="50" charset="-128"/>
                <a:cs typeface="Calibri" panose="020F0502020204030204" pitchFamily="34" charset="0"/>
              </a:rPr>
              <a:t>11. Improve </a:t>
            </a:r>
            <a:r>
              <a:rPr lang="en-US" altLang="ja-JP" sz="3200" dirty="0">
                <a:ea typeface="Meiryo UI" panose="020B0604030504040204" pitchFamily="50" charset="-128"/>
                <a:cs typeface="Calibri" panose="020F0502020204030204" pitchFamily="34" charset="0"/>
              </a:rPr>
              <a:t>alarm status management function</a:t>
            </a:r>
            <a:endParaRPr lang="en-US" altLang="ja-JP" sz="32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テキスト プレースホルダー 14"/>
          <p:cNvSpPr txBox="1">
            <a:spLocks/>
          </p:cNvSpPr>
          <p:nvPr/>
        </p:nvSpPr>
        <p:spPr>
          <a:xfrm>
            <a:off x="1582425" y="654513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54047" y="654512"/>
            <a:ext cx="1043208" cy="59969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テキスト プレースホルダー 14"/>
          <p:cNvSpPr txBox="1">
            <a:spLocks/>
          </p:cNvSpPr>
          <p:nvPr/>
        </p:nvSpPr>
        <p:spPr>
          <a:xfrm>
            <a:off x="2453477" y="657951"/>
            <a:ext cx="1760177" cy="5962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" name="テキスト プレースホルダー 14"/>
          <p:cNvSpPr txBox="1">
            <a:spLocks/>
          </p:cNvSpPr>
          <p:nvPr/>
        </p:nvSpPr>
        <p:spPr>
          <a:xfrm>
            <a:off x="533764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 smtClean="0">
                <a:solidFill>
                  <a:prstClr val="black"/>
                </a:solidFill>
                <a:latin typeface="+mj-lt"/>
                <a:ea typeface="游ゴシック" panose="020B0400000000000000" pitchFamily="50" charset="-128"/>
                <a:cs typeface="Calibri" panose="020F0502020204030204" pitchFamily="34" charset="0"/>
              </a:rPr>
              <a:t>Plug-in</a:t>
            </a:r>
            <a:endParaRPr lang="en-GB" altLang="ja-JP" sz="1600" b="1" dirty="0">
              <a:solidFill>
                <a:prstClr val="black"/>
              </a:solidFill>
              <a:latin typeface="+mj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05185" y="657951"/>
            <a:ext cx="1752566" cy="59626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Plug-in for ASM300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741109" y="4124432"/>
            <a:ext cx="5957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Status (New/</a:t>
            </a:r>
            <a:r>
              <a: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Viewed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/Dismissed) can be changed from right click menu.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Filter button on next to “Status” label.</a:t>
            </a:r>
            <a:r>
              <a:rPr kumimoji="0" lang="ja-JP" altLang="en-US" sz="1200" kern="0" dirty="0">
                <a:solidFill>
                  <a:prstClr val="black"/>
                </a:solidFill>
              </a:rPr>
              <a:t> 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It can filter by New, </a:t>
            </a:r>
            <a:r>
              <a: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Viewed</a:t>
            </a:r>
            <a:r>
              <a: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 Dismissed.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Up to </a:t>
            </a:r>
            <a:r>
              <a:rPr kumimoji="0" lang="en-US" altLang="ja-JP" sz="1200" b="1" kern="0" dirty="0">
                <a:solidFill>
                  <a:srgbClr val="0000FF"/>
                </a:solidFill>
              </a:rPr>
              <a:t>64</a:t>
            </a:r>
            <a:r>
              <a: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lang="en-US" altLang="ja-JP" sz="1200" b="1" dirty="0">
                <a:solidFill>
                  <a:srgbClr val="0000FF"/>
                </a:solidFill>
              </a:rPr>
              <a:t>characters</a:t>
            </a:r>
            <a:r>
              <a: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can be added as comment.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167558" y="1278796"/>
            <a:ext cx="5238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User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can </a:t>
            </a:r>
            <a:r>
              <a:rPr lang="en-GB" altLang="ja-JP" sz="1600" dirty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confirm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and manage events using "Alarm Status".</a:t>
            </a:r>
            <a:endParaRPr lang="en-US" sz="1600" dirty="0" smtClean="0">
              <a:solidFill>
                <a:prstClr val="black"/>
              </a:solidFill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558" y="1617350"/>
            <a:ext cx="6456644" cy="243533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095349" y="1814877"/>
            <a:ext cx="935645" cy="22378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0380" y="4866500"/>
            <a:ext cx="286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*VI/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Genetec</a:t>
            </a:r>
            <a:r>
              <a:rPr lang="en-US" altLang="ja-JP" sz="1200" dirty="0" smtClean="0">
                <a:solidFill>
                  <a:srgbClr val="FF0000"/>
                </a:solidFill>
              </a:rPr>
              <a:t> system </a:t>
            </a:r>
            <a:r>
              <a:rPr lang="en-US" altLang="ja-JP" sz="1200" dirty="0">
                <a:solidFill>
                  <a:srgbClr val="FF0000"/>
                </a:solidFill>
              </a:rPr>
              <a:t>is supported by V1.4.0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2120900"/>
            <a:ext cx="698799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Dashboard</a:t>
            </a:r>
            <a:endParaRPr lang="en-US" altLang="ja-JP" sz="3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59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78247" y="4785"/>
            <a:ext cx="8954541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>
                <a:cs typeface="Calibri" panose="020F0502020204030204" pitchFamily="34" charset="0"/>
              </a:rPr>
              <a:t>12. </a:t>
            </a:r>
            <a:r>
              <a:rPr lang="en-US" altLang="ja-JP" sz="3200" dirty="0">
                <a:cs typeface="Calibri" panose="020F0502020204030204" pitchFamily="34" charset="0"/>
              </a:rPr>
              <a:t>Support people / vehicle count (AI-VMD V3.00)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8725" y="657951"/>
            <a:ext cx="550284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VMS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8725" y="970777"/>
            <a:ext cx="550284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ASM300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8193" y="1266498"/>
            <a:ext cx="288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altLang="ja-JP" sz="1600" noProof="0" dirty="0" smtClean="0">
                <a:solidFill>
                  <a:prstClr val="black"/>
                </a:solidFill>
              </a:rPr>
              <a:t>About people / vehicle count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75691" y="2214596"/>
            <a:ext cx="20665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&lt;Normal angle of view mode&gt;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4944349" y="2223988"/>
            <a:ext cx="2478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&lt;Directly below angle of view mode&gt;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78211" y="1529235"/>
            <a:ext cx="7410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Add counting function (Cross Line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Counting) to AI-VMD V3.00. </a:t>
            </a:r>
          </a:p>
          <a:p>
            <a:pPr lvl="0"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The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object to be counted differs depending on the angle of view of the camera.</a:t>
            </a:r>
            <a:endParaRPr kumimoji="1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311498" y="2588066"/>
            <a:ext cx="1244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Count object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200" kern="0" dirty="0" smtClean="0">
                <a:solidFill>
                  <a:prstClr val="black"/>
                </a:solidFill>
              </a:rPr>
              <a:t>People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200" kern="0" dirty="0" smtClean="0">
                <a:solidFill>
                  <a:prstClr val="black"/>
                </a:solidFill>
              </a:rPr>
              <a:t>Vehicle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200" kern="0" dirty="0" smtClean="0">
                <a:solidFill>
                  <a:prstClr val="black"/>
                </a:solidFill>
              </a:rPr>
              <a:t>Bicycle</a:t>
            </a:r>
            <a:endParaRPr kumimoji="0" lang="en-US" altLang="ja-JP" sz="1200" kern="0" dirty="0">
              <a:solidFill>
                <a:prstClr val="black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788769" y="2588066"/>
            <a:ext cx="1244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Count object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200" kern="0" dirty="0" smtClean="0">
                <a:solidFill>
                  <a:prstClr val="black"/>
                </a:solidFill>
              </a:rPr>
              <a:t>People</a:t>
            </a:r>
            <a:endParaRPr kumimoji="0" lang="en-US" altLang="ja-JP" sz="1200" kern="0" dirty="0">
              <a:solidFill>
                <a:prstClr val="black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64134" y="2494130"/>
            <a:ext cx="3089706" cy="1933161"/>
            <a:chOff x="164134" y="2494130"/>
            <a:chExt cx="3089706" cy="1933161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134" y="2494130"/>
              <a:ext cx="3089706" cy="1933161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55"/>
            <a:stretch/>
          </p:blipFill>
          <p:spPr>
            <a:xfrm>
              <a:off x="261860" y="2779039"/>
              <a:ext cx="1492799" cy="909453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4640786" y="2494130"/>
            <a:ext cx="3086100" cy="1930905"/>
            <a:chOff x="4640786" y="2494130"/>
            <a:chExt cx="3086100" cy="1930905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0786" y="2494130"/>
              <a:ext cx="3086100" cy="1930905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4" r="8396" b="13471"/>
            <a:stretch/>
          </p:blipFill>
          <p:spPr>
            <a:xfrm>
              <a:off x="4732638" y="2790723"/>
              <a:ext cx="1495168" cy="873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48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78247" y="4785"/>
            <a:ext cx="8954541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>
                <a:cs typeface="Calibri" panose="020F0502020204030204" pitchFamily="34" charset="0"/>
              </a:rPr>
              <a:t>12. </a:t>
            </a:r>
            <a:r>
              <a:rPr lang="en-US" altLang="ja-JP" sz="3200" dirty="0">
                <a:cs typeface="Calibri" panose="020F0502020204030204" pitchFamily="34" charset="0"/>
              </a:rPr>
              <a:t>Support people / vehicle count (AI-VMD V3.00)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8725" y="657951"/>
            <a:ext cx="550284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VMS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8725" y="970777"/>
            <a:ext cx="550284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ASM300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07165"/>
              </p:ext>
            </p:extLst>
          </p:nvPr>
        </p:nvGraphicFramePr>
        <p:xfrm>
          <a:off x="132115" y="1828596"/>
          <a:ext cx="3988864" cy="2865120"/>
        </p:xfrm>
        <a:graphic>
          <a:graphicData uri="http://schemas.openxmlformats.org/drawingml/2006/table">
            <a:tbl>
              <a:tblPr firstRow="1" bandRow="1"/>
              <a:tblGrid>
                <a:gridCol w="670243">
                  <a:extLst>
                    <a:ext uri="{9D8B030D-6E8A-4147-A177-3AD203B41FA5}">
                      <a16:colId xmlns:a16="http://schemas.microsoft.com/office/drawing/2014/main" val="2941565853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3461916426"/>
                    </a:ext>
                  </a:extLst>
                </a:gridCol>
                <a:gridCol w="759143">
                  <a:extLst>
                    <a:ext uri="{9D8B030D-6E8A-4147-A177-3AD203B41FA5}">
                      <a16:colId xmlns:a16="http://schemas.microsoft.com/office/drawing/2014/main" val="1493145559"/>
                    </a:ext>
                  </a:extLst>
                </a:gridCol>
                <a:gridCol w="855601">
                  <a:extLst>
                    <a:ext uri="{9D8B030D-6E8A-4147-A177-3AD203B41FA5}">
                      <a16:colId xmlns:a16="http://schemas.microsoft.com/office/drawing/2014/main" val="3637779683"/>
                    </a:ext>
                  </a:extLst>
                </a:gridCol>
                <a:gridCol w="908222">
                  <a:extLst>
                    <a:ext uri="{9D8B030D-6E8A-4147-A177-3AD203B41FA5}">
                      <a16:colId xmlns:a16="http://schemas.microsoft.com/office/drawing/2014/main" val="2567061948"/>
                    </a:ext>
                  </a:extLst>
                </a:gridCol>
              </a:tblGrid>
              <a:tr h="273268"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+mn-lt"/>
                        </a:rPr>
                        <a:t>i-PRO Active Guard function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lang="en-US" altLang="ja-JP" sz="1000" dirty="0" smtClean="0">
                          <a:latin typeface="+mn-lt"/>
                        </a:rPr>
                        <a:t>AI-VMD/</a:t>
                      </a:r>
                    </a:p>
                    <a:p>
                      <a:pPr algn="ctr"/>
                      <a:r>
                        <a:rPr lang="en-US" altLang="ja-JP" sz="1000" dirty="0" smtClean="0">
                          <a:latin typeface="+mn-lt"/>
                        </a:rPr>
                        <a:t>AI People Counting for 360-degree fisheye</a:t>
                      </a:r>
                      <a:endParaRPr kumimoji="1" lang="ja-JP" altLang="en-US" sz="1000" dirty="0" smtClean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+mn-lt"/>
                        </a:rPr>
                        <a:t>AI-VMD</a:t>
                      </a:r>
                    </a:p>
                    <a:p>
                      <a:pPr algn="ctr"/>
                      <a:r>
                        <a:rPr kumimoji="1" lang="en-US" altLang="ja-JP" sz="1050" dirty="0" smtClean="0">
                          <a:latin typeface="+mn-lt"/>
                        </a:rPr>
                        <a:t>(V3.00)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651938"/>
                  </a:ext>
                </a:extLst>
              </a:tr>
              <a:tr h="204951">
                <a:tc rowSpan="6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People</a:t>
                      </a:r>
                    </a:p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counting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Statistics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Line cross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+mn-lt"/>
                        </a:rPr>
                        <a:t>Yes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84614"/>
                  </a:ext>
                </a:extLst>
              </a:tr>
              <a:tr h="204951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Area 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Yes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023756"/>
                  </a:ext>
                </a:extLst>
              </a:tr>
              <a:tr h="204951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Occupancy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Line cross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Yes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20971"/>
                  </a:ext>
                </a:extLst>
              </a:tr>
              <a:tr h="204951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Area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Yes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532680"/>
                  </a:ext>
                </a:extLst>
              </a:tr>
              <a:tr h="204951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Heat map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endParaRPr kumimoji="1" lang="ja-JP" altLang="en-US" sz="9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Yes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208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Image with line count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endParaRPr kumimoji="1" lang="ja-JP" altLang="en-US" sz="9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Yes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077951"/>
                  </a:ext>
                </a:extLst>
              </a:tr>
              <a:tr h="204951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Vehicle</a:t>
                      </a:r>
                    </a:p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counting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Statistics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Line cross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+mn-lt"/>
                        </a:rPr>
                        <a:t>No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717461"/>
                  </a:ext>
                </a:extLst>
              </a:tr>
              <a:tr h="204951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Occupancy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Line cross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dirty="0" smtClean="0">
                          <a:latin typeface="+mn-lt"/>
                        </a:rPr>
                        <a:t>No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kumimoji="1" lang="ja-JP" altLang="en-US" sz="105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462036"/>
                  </a:ext>
                </a:extLst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44233" y="1435777"/>
            <a:ext cx="3725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altLang="ja-JP" sz="1600" dirty="0" smtClean="0">
                <a:solidFill>
                  <a:prstClr val="black"/>
                </a:solidFill>
              </a:rPr>
              <a:t>Functional </a:t>
            </a:r>
            <a:r>
              <a:rPr lang="en-US" altLang="ja-JP" sz="1600" dirty="0">
                <a:solidFill>
                  <a:prstClr val="black"/>
                </a:solidFill>
              </a:rPr>
              <a:t>comparison about counting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/>
          <a:srcRect b="12306"/>
          <a:stretch/>
        </p:blipFill>
        <p:spPr>
          <a:xfrm>
            <a:off x="7074512" y="2262488"/>
            <a:ext cx="1928996" cy="1473646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7196395" y="3062689"/>
            <a:ext cx="1392892" cy="2286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50484" y="1438839"/>
            <a:ext cx="3725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altLang="ja-JP" sz="1600" dirty="0">
                <a:solidFill>
                  <a:prstClr val="black"/>
                </a:solidFill>
              </a:rPr>
              <a:t>Changes in the camera selection menu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21" y="2262487"/>
            <a:ext cx="1960516" cy="1279320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>
          <a:xfrm>
            <a:off x="6699898" y="2556045"/>
            <a:ext cx="236153" cy="65638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06090" y="1971199"/>
            <a:ext cx="954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1400" dirty="0" smtClean="0"/>
              <a:t>Before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97209" y="1968688"/>
            <a:ext cx="84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1400" dirty="0" smtClean="0"/>
              <a:t>After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519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Overview </a:t>
            </a: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(2/3</a:t>
            </a:r>
            <a:r>
              <a:rPr lang="en-US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ja-JP" altLang="en-US" sz="32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78" name="表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03584"/>
              </p:ext>
            </p:extLst>
          </p:nvPr>
        </p:nvGraphicFramePr>
        <p:xfrm>
          <a:off x="70774" y="703552"/>
          <a:ext cx="9000000" cy="3413760"/>
        </p:xfrm>
        <a:graphic>
          <a:graphicData uri="http://schemas.openxmlformats.org/drawingml/2006/table">
            <a:tbl>
              <a:tblPr firstRow="1" bandRow="1"/>
              <a:tblGrid>
                <a:gridCol w="5094350">
                  <a:extLst>
                    <a:ext uri="{9D8B030D-6E8A-4147-A177-3AD203B41FA5}">
                      <a16:colId xmlns:a16="http://schemas.microsoft.com/office/drawing/2014/main" val="3525476880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1266127899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3806440034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2461177749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2625526985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2441208425"/>
                    </a:ext>
                  </a:extLst>
                </a:gridCol>
              </a:tblGrid>
              <a:tr h="219827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Contents</a:t>
                      </a:r>
                      <a:endParaRPr kumimoji="1" lang="ja-JP" altLang="en-US" sz="18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Server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Plug-in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544521"/>
                  </a:ext>
                </a:extLst>
              </a:tr>
              <a:tr h="2312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VMS</a:t>
                      </a: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[V1.5.0]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ASM300</a:t>
                      </a: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[V1.5.0]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VI</a:t>
                      </a: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[V1.4.0]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err="1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Genetec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[V1.4.0]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ASM300</a:t>
                      </a: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[V1.5.0]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9337"/>
                  </a:ext>
                </a:extLst>
              </a:tr>
              <a:tr h="136333">
                <a:tc gridSpan="6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Search &amp; Event (for ASM300)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29111"/>
                  </a:ext>
                </a:extLst>
              </a:tr>
              <a:tr h="16736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Add function for batch copy registered face data</a:t>
                      </a:r>
                      <a:endParaRPr lang="en-US" altLang="ja-JP" sz="1200" dirty="0" smtClean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01286"/>
                  </a:ext>
                </a:extLst>
              </a:tr>
              <a:tr h="24776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5. Support sort face search result by similarity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18256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6. Support timeline display for registered face detection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497296"/>
                  </a:ext>
                </a:extLst>
              </a:tr>
              <a:tr h="250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7. Support to Occupancy detection alarm image display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2598"/>
                  </a:ext>
                </a:extLst>
              </a:tr>
              <a:tr h="258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8. Interlock with ASM300 display magnification setting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98366"/>
                  </a:ext>
                </a:extLst>
              </a:tr>
              <a:tr h="210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9. Improve search date and time setting GUI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latin typeface="+mn-lt"/>
                        </a:rPr>
                        <a:t>Done</a:t>
                      </a:r>
                      <a:endParaRPr kumimoji="1" lang="ja-JP" altLang="en-US" sz="12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latin typeface="+mn-lt"/>
                        </a:rPr>
                        <a:t>Done</a:t>
                      </a:r>
                      <a:endParaRPr kumimoji="1" lang="ja-JP" altLang="en-US" sz="12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03411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10. Add message when face image that does not meet the recommended pixel is registered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latin typeface="+mn-lt"/>
                        </a:rPr>
                        <a:t>Done</a:t>
                      </a:r>
                      <a:endParaRPr kumimoji="1" lang="ja-JP" altLang="en-US" sz="12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latin typeface="+mn-lt"/>
                        </a:rPr>
                        <a:t>Done</a:t>
                      </a:r>
                      <a:endParaRPr kumimoji="1" lang="ja-JP" altLang="en-US" sz="12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48773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11. Improve alarm status management function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latin typeface="+mn-lt"/>
                        </a:rPr>
                        <a:t>Done</a:t>
                      </a:r>
                      <a:endParaRPr kumimoji="1" lang="ja-JP" altLang="en-US" sz="1200" b="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Done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45734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7528" y="4885405"/>
            <a:ext cx="40126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Note: </a:t>
            </a:r>
            <a:r>
              <a:rPr lang="en-US" altLang="ja-JP" sz="1050" dirty="0"/>
              <a:t>"Done" means that it has already supported by previous version</a:t>
            </a:r>
            <a:endParaRPr kumimoji="0" lang="en-GB" altLang="ja-JP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78247" y="4785"/>
            <a:ext cx="8954541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>
                <a:cs typeface="Calibri" panose="020F0502020204030204" pitchFamily="34" charset="0"/>
              </a:rPr>
              <a:t>12. </a:t>
            </a:r>
            <a:r>
              <a:rPr lang="en-US" altLang="ja-JP" sz="3200" dirty="0">
                <a:cs typeface="Calibri" panose="020F0502020204030204" pitchFamily="34" charset="0"/>
              </a:rPr>
              <a:t>Support people / vehicle count (AI-VMD V3.00)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8725" y="657951"/>
            <a:ext cx="550284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VMS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8725" y="970777"/>
            <a:ext cx="550284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ASM300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l="1215" t="513" r="29384" b="1"/>
          <a:stretch/>
        </p:blipFill>
        <p:spPr>
          <a:xfrm>
            <a:off x="139809" y="3245330"/>
            <a:ext cx="2338530" cy="1058622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78247" y="1832563"/>
            <a:ext cx="1248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GB" altLang="ja-JP" sz="1400" dirty="0" smtClean="0">
                <a:solidFill>
                  <a:srgbClr val="242424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Live mode</a:t>
            </a:r>
            <a:endParaRPr lang="en-GB" sz="1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09352" y="1841475"/>
            <a:ext cx="1537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GB" altLang="ja-JP" sz="1400" dirty="0" smtClean="0">
                <a:solidFill>
                  <a:srgbClr val="242424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Search mode</a:t>
            </a:r>
            <a:endParaRPr lang="en-GB" sz="1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333" y="2140340"/>
            <a:ext cx="2420770" cy="158889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810822" y="4510344"/>
            <a:ext cx="4060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242424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same with People counting by crossline</a:t>
            </a:r>
            <a:endParaRPr lang="en-GB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233" y="1435777"/>
            <a:ext cx="3548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altLang="ja-JP" sz="1600" dirty="0">
                <a:solidFill>
                  <a:prstClr val="black"/>
                </a:solidFill>
              </a:rPr>
              <a:t>Selection menus for Vehicle counting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" y="2141304"/>
            <a:ext cx="2344765" cy="1024412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5357821" y="1841475"/>
            <a:ext cx="3407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1200" dirty="0" smtClean="0">
                <a:solidFill>
                  <a:srgbClr val="242424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“Live Default - People counting” and </a:t>
            </a:r>
          </a:p>
          <a:p>
            <a:r>
              <a:rPr lang="en-GB" altLang="ja-JP" sz="1200" dirty="0" smtClean="0">
                <a:solidFill>
                  <a:srgbClr val="242424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“Live Default - Vehicle counting” </a:t>
            </a:r>
          </a:p>
          <a:p>
            <a:r>
              <a:rPr lang="en-GB" altLang="ja-JP" sz="1200" dirty="0" smtClean="0">
                <a:solidFill>
                  <a:srgbClr val="242424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will be shown when AI-VMD is installed to cameras.</a:t>
            </a:r>
            <a:endParaRPr lang="en-GB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294109" y="1435777"/>
            <a:ext cx="1889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altLang="ja-JP" sz="1600" dirty="0">
                <a:solidFill>
                  <a:prstClr val="black"/>
                </a:solidFill>
              </a:rPr>
              <a:t>Selectable layout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69" y="2554950"/>
            <a:ext cx="2865368" cy="1889924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5555052" y="4075351"/>
            <a:ext cx="2125907" cy="369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3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78247" y="4785"/>
            <a:ext cx="8954541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>
                <a:cs typeface="Calibri" panose="020F0502020204030204" pitchFamily="34" charset="0"/>
              </a:rPr>
              <a:t>12. </a:t>
            </a:r>
            <a:r>
              <a:rPr lang="en-US" altLang="ja-JP" sz="3200" dirty="0">
                <a:cs typeface="Calibri" panose="020F0502020204030204" pitchFamily="34" charset="0"/>
              </a:rPr>
              <a:t>Support people / vehicle count (AI-VMD V3.00)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8725" y="657951"/>
            <a:ext cx="550284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VMS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8725" y="970777"/>
            <a:ext cx="550284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ASM300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36196"/>
              </p:ext>
            </p:extLst>
          </p:nvPr>
        </p:nvGraphicFramePr>
        <p:xfrm>
          <a:off x="301750" y="2142121"/>
          <a:ext cx="5252613" cy="1737360"/>
        </p:xfrm>
        <a:graphic>
          <a:graphicData uri="http://schemas.openxmlformats.org/drawingml/2006/table">
            <a:tbl>
              <a:tblPr/>
              <a:tblGrid>
                <a:gridCol w="502355">
                  <a:extLst>
                    <a:ext uri="{9D8B030D-6E8A-4147-A177-3AD203B41FA5}">
                      <a16:colId xmlns:a16="http://schemas.microsoft.com/office/drawing/2014/main" val="1279402483"/>
                    </a:ext>
                  </a:extLst>
                </a:gridCol>
                <a:gridCol w="2186230">
                  <a:extLst>
                    <a:ext uri="{9D8B030D-6E8A-4147-A177-3AD203B41FA5}">
                      <a16:colId xmlns:a16="http://schemas.microsoft.com/office/drawing/2014/main" val="3314171606"/>
                    </a:ext>
                  </a:extLst>
                </a:gridCol>
                <a:gridCol w="854676">
                  <a:extLst>
                    <a:ext uri="{9D8B030D-6E8A-4147-A177-3AD203B41FA5}">
                      <a16:colId xmlns:a16="http://schemas.microsoft.com/office/drawing/2014/main" val="233033299"/>
                    </a:ext>
                  </a:extLst>
                </a:gridCol>
                <a:gridCol w="854676">
                  <a:extLst>
                    <a:ext uri="{9D8B030D-6E8A-4147-A177-3AD203B41FA5}">
                      <a16:colId xmlns:a16="http://schemas.microsoft.com/office/drawing/2014/main" val="2884447210"/>
                    </a:ext>
                  </a:extLst>
                </a:gridCol>
                <a:gridCol w="854676">
                  <a:extLst>
                    <a:ext uri="{9D8B030D-6E8A-4147-A177-3AD203B41FA5}">
                      <a16:colId xmlns:a16="http://schemas.microsoft.com/office/drawing/2014/main" val="680549061"/>
                    </a:ext>
                  </a:extLst>
                </a:gridCol>
              </a:tblGrid>
              <a:tr h="177544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</a:t>
                      </a:r>
                      <a:endParaRPr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lang="en-US" altLang="ja-JP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lang="en-US" altLang="ja-JP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Genetec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ASM300</a:t>
                      </a:r>
                      <a:endParaRPr lang="en-US" altLang="ja-JP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645194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AI Face Detection</a:t>
                      </a:r>
                      <a:endParaRPr kumimoji="1" lang="en-US" altLang="ja-JP" sz="14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32432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AI People Detection</a:t>
                      </a:r>
                      <a:endParaRPr kumimoji="1" lang="en-US" altLang="ja-JP" sz="14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83930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AI Vehicle Detection</a:t>
                      </a:r>
                      <a:endParaRPr kumimoji="1" lang="en-US" altLang="ja-JP" sz="14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55362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AI-VMD</a:t>
                      </a:r>
                      <a:endParaRPr kumimoji="1" lang="en-US" altLang="ja-JP" sz="14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62863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AI Sound Classification</a:t>
                      </a:r>
                      <a:endParaRPr kumimoji="1" lang="en-US" altLang="ja-JP" sz="14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07986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6</a:t>
                      </a:r>
                      <a:endParaRPr kumimoji="1" lang="en-US" altLang="ja-JP" sz="14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AI-VMD/AI People Counting for 360-degree fisheye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605256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21799"/>
              </p:ext>
            </p:extLst>
          </p:nvPr>
        </p:nvGraphicFramePr>
        <p:xfrm>
          <a:off x="6292714" y="2142121"/>
          <a:ext cx="2564028" cy="1744080"/>
        </p:xfrm>
        <a:graphic>
          <a:graphicData uri="http://schemas.openxmlformats.org/drawingml/2006/table">
            <a:tbl>
              <a:tblPr/>
              <a:tblGrid>
                <a:gridCol w="854676">
                  <a:extLst>
                    <a:ext uri="{9D8B030D-6E8A-4147-A177-3AD203B41FA5}">
                      <a16:colId xmlns:a16="http://schemas.microsoft.com/office/drawing/2014/main" val="233033299"/>
                    </a:ext>
                  </a:extLst>
                </a:gridCol>
                <a:gridCol w="854676">
                  <a:extLst>
                    <a:ext uri="{9D8B030D-6E8A-4147-A177-3AD203B41FA5}">
                      <a16:colId xmlns:a16="http://schemas.microsoft.com/office/drawing/2014/main" val="2884447210"/>
                    </a:ext>
                  </a:extLst>
                </a:gridCol>
                <a:gridCol w="854676">
                  <a:extLst>
                    <a:ext uri="{9D8B030D-6E8A-4147-A177-3AD203B41FA5}">
                      <a16:colId xmlns:a16="http://schemas.microsoft.com/office/drawing/2014/main" val="680549061"/>
                    </a:ext>
                  </a:extLst>
                </a:gridCol>
              </a:tblGrid>
              <a:tr h="177544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lang="en-US" altLang="ja-JP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lang="en-US" altLang="ja-JP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Genetec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ASM300</a:t>
                      </a:r>
                      <a:endParaRPr lang="en-US" altLang="ja-JP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645194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32432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83930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55362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62863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07986"/>
                  </a:ext>
                </a:extLst>
              </a:tr>
              <a:tr h="43344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605256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44233" y="1435777"/>
            <a:ext cx="4259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altLang="ja-JP" sz="1600" dirty="0">
                <a:solidFill>
                  <a:prstClr val="black"/>
                </a:solidFill>
              </a:rPr>
              <a:t>How to count number of </a:t>
            </a:r>
            <a:r>
              <a:rPr lang="en-US" altLang="ja-JP" sz="1600" dirty="0" smtClean="0">
                <a:solidFill>
                  <a:prstClr val="black"/>
                </a:solidFill>
              </a:rPr>
              <a:t>cameras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en-US" altLang="ja-JP" sz="1600" dirty="0">
                <a:solidFill>
                  <a:prstClr val="black"/>
                </a:solidFill>
              </a:rPr>
              <a:t>with AI app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23279" y="1850265"/>
            <a:ext cx="954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1400" dirty="0" smtClean="0"/>
              <a:t>Before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77582" y="1847754"/>
            <a:ext cx="84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1400" dirty="0" smtClean="0"/>
              <a:t>After</a:t>
            </a:r>
            <a:endParaRPr kumimoji="1" lang="ja-JP" altLang="en-US" sz="1400" dirty="0"/>
          </a:p>
        </p:txBody>
      </p:sp>
      <p:sp>
        <p:nvSpPr>
          <p:cNvPr id="17" name="右矢印 16"/>
          <p:cNvSpPr/>
          <p:nvPr/>
        </p:nvSpPr>
        <p:spPr>
          <a:xfrm>
            <a:off x="5805462" y="2682609"/>
            <a:ext cx="236153" cy="65638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133118" y="3015191"/>
            <a:ext cx="881177" cy="2286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77669" y="4247271"/>
            <a:ext cx="674960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Add </a:t>
            </a:r>
            <a:r>
              <a:rPr lang="en-US" altLang="ja-JP" sz="1200" dirty="0"/>
              <a:t>to the count target because the dashboard supports AI-VMD V3.00 (People count / Vehicle count)</a:t>
            </a:r>
            <a:r>
              <a:rPr lang="en-US" altLang="ja-JP" sz="1200" dirty="0" smtClean="0"/>
              <a:t>.</a:t>
            </a:r>
            <a:endParaRPr kumimoji="1" lang="ja-JP" altLang="en-US" sz="1200" dirty="0"/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6635578" y="3243793"/>
            <a:ext cx="599303" cy="1003478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1724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5432295" y="1642443"/>
            <a:ext cx="3285397" cy="250625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7" y="1611553"/>
            <a:ext cx="1776714" cy="2537148"/>
          </a:xfrm>
          <a:prstGeom prst="rect">
            <a:avLst/>
          </a:prstGeom>
        </p:spPr>
      </p:pic>
      <p:sp>
        <p:nvSpPr>
          <p:cNvPr id="25" name="四角形吹き出し 24"/>
          <p:cNvSpPr/>
          <p:nvPr/>
        </p:nvSpPr>
        <p:spPr>
          <a:xfrm>
            <a:off x="2216827" y="2284319"/>
            <a:ext cx="2750589" cy="1305319"/>
          </a:xfrm>
          <a:prstGeom prst="wedgeRectCallout">
            <a:avLst>
              <a:gd name="adj1" fmla="val -65242"/>
              <a:gd name="adj2" fmla="val 26162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8247" y="4785"/>
            <a:ext cx="8954541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 smtClean="0">
                <a:cs typeface="Calibri" panose="020F0502020204030204" pitchFamily="34" charset="0"/>
              </a:rPr>
              <a:t>13. </a:t>
            </a:r>
            <a:r>
              <a:rPr lang="en-US" altLang="ja-JP" sz="2800" dirty="0">
                <a:cs typeface="Calibri" panose="020F0502020204030204" pitchFamily="34" charset="0"/>
              </a:rPr>
              <a:t>Support display for automatically backed up CSV </a:t>
            </a:r>
            <a:r>
              <a:rPr lang="en-US" altLang="ja-JP" sz="2800" dirty="0" smtClean="0">
                <a:cs typeface="Calibri" panose="020F0502020204030204" pitchFamily="34" charset="0"/>
              </a:rPr>
              <a:t>file</a:t>
            </a:r>
            <a:endParaRPr lang="en-US" altLang="ja-JP" sz="2800" dirty="0"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8725" y="657951"/>
            <a:ext cx="550284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VMS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8725" y="970777"/>
            <a:ext cx="550284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ASM300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7558" y="1278796"/>
            <a:ext cx="7697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Data older than the 92-day data retention period can be used for comparison.</a:t>
            </a:r>
            <a:endParaRPr lang="en-US" sz="1600" dirty="0" smtClean="0">
              <a:solidFill>
                <a:prstClr val="black"/>
              </a:solidFill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35361" y="2333303"/>
            <a:ext cx="2552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noProof="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Click when backed up data is needed. </a:t>
            </a:r>
            <a:endParaRPr lang="en-US" altLang="ja-JP" sz="1200" dirty="0" smtClean="0">
              <a:solidFill>
                <a:prstClr val="black"/>
              </a:solidFill>
              <a:latin typeface="+mn-lt"/>
              <a:ea typeface="Yu Gothic UI" panose="020B05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51022" y="3165593"/>
            <a:ext cx="1305110" cy="2214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" panose="020B0500000000000000" pitchFamily="50" charset="-128"/>
              <a:ea typeface="Yu Gothic UI" panose="020B05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6816" y="4258786"/>
            <a:ext cx="87107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ja-JP" sz="1050" dirty="0" smtClean="0">
                <a:solidFill>
                  <a:srgbClr val="FF0000"/>
                </a:solidFill>
                <a:latin typeface="+mn-lt"/>
                <a:ea typeface="Yu Gothic UI" panose="020B0500000000000000" pitchFamily="50" charset="-128"/>
              </a:rPr>
              <a:t>*It </a:t>
            </a:r>
            <a:r>
              <a:rPr lang="en-US" altLang="ja-JP" sz="1050" dirty="0">
                <a:solidFill>
                  <a:srgbClr val="FF0000"/>
                </a:solidFill>
                <a:latin typeface="+mn-lt"/>
                <a:ea typeface="Yu Gothic UI" panose="020B0500000000000000" pitchFamily="50" charset="-128"/>
              </a:rPr>
              <a:t>can be used only when "1 day" (search mode) is selected for “display duration“ </a:t>
            </a:r>
            <a:endParaRPr lang="en-US" altLang="ja-JP" sz="1050" dirty="0" smtClean="0">
              <a:solidFill>
                <a:srgbClr val="FF0000"/>
              </a:solidFill>
              <a:latin typeface="+mn-lt"/>
              <a:ea typeface="Yu Gothic UI" panose="020B0500000000000000" pitchFamily="50" charset="-128"/>
            </a:endParaRPr>
          </a:p>
          <a:p>
            <a:pPr lvl="0">
              <a:defRPr/>
            </a:pPr>
            <a:r>
              <a:rPr lang="en-US" altLang="ja-JP" sz="105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*CSV </a:t>
            </a:r>
            <a:r>
              <a:rPr lang="en-US" altLang="ja-JP" sz="105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files downloaded manually from the statistics display screen and CSV files downloaded with a camera or </a:t>
            </a:r>
            <a:r>
              <a:rPr lang="en-US" altLang="ja-JP" sz="1050" dirty="0" err="1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iCT</a:t>
            </a:r>
            <a:r>
              <a:rPr lang="en-US" altLang="ja-JP" sz="105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 are not applicable</a:t>
            </a:r>
            <a:r>
              <a:rPr lang="en-US" altLang="ja-JP" sz="105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.</a:t>
            </a:r>
          </a:p>
          <a:p>
            <a:pPr lvl="0">
              <a:defRPr/>
            </a:pPr>
            <a:r>
              <a:rPr lang="en-US" altLang="ja-JP" sz="105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*You </a:t>
            </a:r>
            <a:r>
              <a:rPr lang="en-US" altLang="ja-JP" sz="105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can compare CSV files with data in the database (up to 92 days). You cannot compare CSV files with each other.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Yu Gothic UI" panose="020B05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75" y="2673810"/>
            <a:ext cx="2019475" cy="518205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5488339" y="1677544"/>
            <a:ext cx="301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ja-JP" sz="1200" noProof="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*Backup configuration is required in 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advance on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the "System configuration" 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screen.</a:t>
            </a:r>
            <a:endParaRPr lang="en-US" altLang="ja-JP" sz="1200" noProof="0" dirty="0" smtClean="0">
              <a:solidFill>
                <a:prstClr val="black"/>
              </a:solidFill>
              <a:latin typeface="+mn-lt"/>
              <a:ea typeface="Yu Gothic UI" panose="020B05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241430" y="3275511"/>
            <a:ext cx="2714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Show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the duration the backup file 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exist.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1" y="2139209"/>
            <a:ext cx="3092690" cy="1835007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7838890" y="3714405"/>
            <a:ext cx="668739" cy="2214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" panose="020B0500000000000000" pitchFamily="50" charset="-128"/>
              <a:ea typeface="Yu Gothic UI" panose="020B05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78247" y="4785"/>
            <a:ext cx="9022504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 smtClean="0">
                <a:cs typeface="Calibri" panose="020F0502020204030204" pitchFamily="34" charset="0"/>
              </a:rPr>
              <a:t>14. </a:t>
            </a:r>
            <a:r>
              <a:rPr lang="en-US" altLang="ja-JP" sz="2600" dirty="0">
                <a:cs typeface="Calibri" panose="020F0502020204030204" pitchFamily="34" charset="0"/>
              </a:rPr>
              <a:t>Support to specify any number of days for “display duration”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8725" y="657951"/>
            <a:ext cx="550284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VMS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8725" y="970777"/>
            <a:ext cx="550284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ASM300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58421" y="1491304"/>
            <a:ext cx="59425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Selectable items </a:t>
            </a:r>
            <a:r>
              <a:rPr lang="en-US" altLang="ja-JP" sz="16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for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“display duration“</a:t>
            </a:r>
          </a:p>
          <a:p>
            <a:pPr>
              <a:defRPr/>
            </a:pPr>
            <a:endParaRPr lang="en-US" altLang="ja-JP" sz="1600" dirty="0" smtClean="0">
              <a:solidFill>
                <a:prstClr val="black"/>
              </a:solidFill>
              <a:latin typeface="+mn-lt"/>
              <a:ea typeface="Yu Gothic UI" panose="020B05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Before</a:t>
            </a:r>
          </a:p>
          <a:p>
            <a:pPr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Live mode</a:t>
            </a:r>
            <a:r>
              <a:rPr lang="ja-JP" altLang="en-US" sz="16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    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: Last 1 hour, Today, Last 1 week, Last 1 month(5 weeks)</a:t>
            </a:r>
          </a:p>
          <a:p>
            <a:pPr>
              <a:defRPr/>
            </a:pPr>
            <a:endParaRPr lang="en-US" altLang="ja-JP" sz="800" dirty="0" smtClean="0">
              <a:solidFill>
                <a:prstClr val="black"/>
              </a:solidFill>
              <a:latin typeface="+mn-lt"/>
              <a:ea typeface="Yu Gothic UI" panose="020B0500000000000000" pitchFamily="50" charset="-128"/>
            </a:endParaRPr>
          </a:p>
          <a:p>
            <a:pPr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Search mode</a:t>
            </a:r>
            <a:r>
              <a:rPr lang="ja-JP" altLang="en-US" sz="16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: 1 </a:t>
            </a:r>
            <a:r>
              <a:rPr lang="en-US" altLang="ja-JP" sz="16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hour, Today,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1 </a:t>
            </a:r>
            <a:r>
              <a:rPr lang="en-US" altLang="ja-JP" sz="16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week,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1 </a:t>
            </a:r>
            <a:r>
              <a:rPr lang="en-US" altLang="ja-JP" sz="16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month(5 weeks)</a:t>
            </a:r>
          </a:p>
          <a:p>
            <a:pPr>
              <a:defRPr/>
            </a:pPr>
            <a:endParaRPr lang="en-US" altLang="ja-JP" sz="1600" dirty="0" smtClean="0">
              <a:solidFill>
                <a:prstClr val="black"/>
              </a:solidFill>
              <a:latin typeface="+mn-lt"/>
              <a:ea typeface="Yu Gothic UI" panose="020B05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After</a:t>
            </a:r>
          </a:p>
          <a:p>
            <a:pPr>
              <a:defRPr/>
            </a:pPr>
            <a:r>
              <a:rPr lang="en-US" altLang="ja-JP" sz="16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Live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mode</a:t>
            </a:r>
            <a:r>
              <a:rPr lang="ja-JP" altLang="en-US" sz="16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    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: Last </a:t>
            </a:r>
            <a:r>
              <a:rPr lang="en-US" altLang="ja-JP" sz="16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1 hour, Today,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Last </a:t>
            </a:r>
            <a:r>
              <a:rPr lang="en-US" altLang="ja-JP" sz="16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1 week,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Last </a:t>
            </a:r>
            <a:r>
              <a:rPr lang="en-US" altLang="ja-JP" sz="16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1 month(5 weeks)</a:t>
            </a:r>
          </a:p>
          <a:p>
            <a:pPr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                          </a:t>
            </a:r>
            <a:r>
              <a:rPr lang="en-US" altLang="ja-JP" sz="1600" dirty="0" smtClean="0">
                <a:solidFill>
                  <a:srgbClr val="0000FF"/>
                </a:solidFill>
                <a:latin typeface="+mn-lt"/>
                <a:ea typeface="Yu Gothic UI" panose="020B0500000000000000" pitchFamily="50" charset="-128"/>
              </a:rPr>
              <a:t>Custom(day) [1 to 31]</a:t>
            </a:r>
          </a:p>
          <a:p>
            <a:pPr>
              <a:defRPr/>
            </a:pPr>
            <a:endParaRPr lang="en-US" altLang="ja-JP" sz="800" dirty="0" smtClean="0">
              <a:solidFill>
                <a:srgbClr val="0000FF"/>
              </a:solidFill>
              <a:latin typeface="+mn-lt"/>
              <a:ea typeface="Yu Gothic UI" panose="020B0500000000000000" pitchFamily="50" charset="-128"/>
            </a:endParaRPr>
          </a:p>
          <a:p>
            <a:pPr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Search mode</a:t>
            </a:r>
            <a:r>
              <a:rPr lang="ja-JP" altLang="en-US" sz="16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: 1 hour, Today, 1 week, 1 month(5 weeks)</a:t>
            </a:r>
          </a:p>
          <a:p>
            <a:pPr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                          </a:t>
            </a:r>
            <a:r>
              <a:rPr lang="en-US" altLang="ja-JP" sz="1600" dirty="0" smtClean="0">
                <a:solidFill>
                  <a:srgbClr val="0000FF"/>
                </a:solidFill>
                <a:latin typeface="+mn-lt"/>
                <a:ea typeface="Yu Gothic UI" panose="020B0500000000000000" pitchFamily="50" charset="-128"/>
              </a:rPr>
              <a:t>Custom(day</a:t>
            </a:r>
            <a:r>
              <a:rPr lang="en-US" altLang="ja-JP" sz="1600" dirty="0">
                <a:solidFill>
                  <a:srgbClr val="0000FF"/>
                </a:solidFill>
                <a:latin typeface="+mn-lt"/>
                <a:ea typeface="Yu Gothic UI" panose="020B0500000000000000" pitchFamily="50" charset="-128"/>
              </a:rPr>
              <a:t>) [</a:t>
            </a:r>
            <a:r>
              <a:rPr lang="en-US" altLang="ja-JP" sz="1600" dirty="0" smtClean="0">
                <a:solidFill>
                  <a:srgbClr val="0000FF"/>
                </a:solidFill>
                <a:latin typeface="+mn-lt"/>
                <a:ea typeface="Yu Gothic UI" panose="020B0500000000000000" pitchFamily="50" charset="-128"/>
              </a:rPr>
              <a:t>1 </a:t>
            </a:r>
            <a:r>
              <a:rPr lang="en-US" altLang="ja-JP" sz="1600" dirty="0">
                <a:solidFill>
                  <a:srgbClr val="0000FF"/>
                </a:solidFill>
                <a:latin typeface="+mn-lt"/>
                <a:ea typeface="Yu Gothic UI" panose="020B0500000000000000" pitchFamily="50" charset="-128"/>
              </a:rPr>
              <a:t>to </a:t>
            </a:r>
            <a:r>
              <a:rPr lang="en-US" altLang="ja-JP" sz="1600" dirty="0" smtClean="0">
                <a:solidFill>
                  <a:srgbClr val="0000FF"/>
                </a:solidFill>
                <a:latin typeface="+mn-lt"/>
                <a:ea typeface="Yu Gothic UI" panose="020B0500000000000000" pitchFamily="50" charset="-128"/>
              </a:rPr>
              <a:t>31]</a:t>
            </a:r>
            <a:endParaRPr lang="en-US" altLang="ja-JP" sz="1600" dirty="0">
              <a:solidFill>
                <a:srgbClr val="0000FF"/>
              </a:solidFill>
              <a:latin typeface="+mn-lt"/>
              <a:ea typeface="Yu Gothic UI" panose="020B05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26" y="1435184"/>
            <a:ext cx="2108845" cy="3159228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230009" y="1881843"/>
            <a:ext cx="1786516" cy="673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" panose="020B05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4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78247" y="4785"/>
            <a:ext cx="9022504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>
                <a:cs typeface="Calibri" panose="020F0502020204030204" pitchFamily="34" charset="0"/>
              </a:rPr>
              <a:t>15. </a:t>
            </a:r>
            <a:r>
              <a:rPr lang="en-US" altLang="ja-JP" sz="3200" dirty="0">
                <a:cs typeface="Calibri" panose="020F0502020204030204" pitchFamily="34" charset="0"/>
              </a:rPr>
              <a:t>Support enlarge view of heat map </a:t>
            </a:r>
            <a:r>
              <a:rPr lang="en-US" altLang="ja-JP" sz="3200" dirty="0" smtClean="0">
                <a:cs typeface="Calibri" panose="020F0502020204030204" pitchFamily="34" charset="0"/>
              </a:rPr>
              <a:t>image</a:t>
            </a:r>
            <a:endParaRPr lang="en-US" altLang="ja-JP" sz="3200" dirty="0"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8725" y="657951"/>
            <a:ext cx="550284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VMS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8725" y="970777"/>
            <a:ext cx="550284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ASM300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7558" y="1278796"/>
            <a:ext cx="7697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600" dirty="0">
                <a:solidFill>
                  <a:prstClr val="black"/>
                </a:solidFill>
              </a:rPr>
              <a:t>The heat map image is also displayed larger </a:t>
            </a:r>
            <a:r>
              <a:rPr lang="en-US" altLang="ja-JP" sz="1600" dirty="0"/>
              <a:t>along with</a:t>
            </a:r>
            <a:r>
              <a:rPr lang="en-US" altLang="ja-JP" sz="1600" dirty="0" smtClean="0">
                <a:solidFill>
                  <a:prstClr val="black"/>
                </a:solidFill>
              </a:rPr>
              <a:t> </a:t>
            </a:r>
            <a:r>
              <a:rPr lang="en-US" altLang="ja-JP" sz="1600" dirty="0">
                <a:solidFill>
                  <a:prstClr val="black"/>
                </a:solidFill>
              </a:rPr>
              <a:t>the display size of the chart.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7" y="2398441"/>
            <a:ext cx="1159731" cy="111431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98193" y="1779302"/>
            <a:ext cx="1025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altLang="ja-JP" sz="1600" dirty="0" smtClean="0">
                <a:solidFill>
                  <a:prstClr val="black"/>
                </a:solidFill>
              </a:rPr>
              <a:t>Before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2881" y="2148634"/>
            <a:ext cx="1133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Initial display size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45069" y="2157208"/>
            <a:ext cx="2143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ja-JP" sz="1050" dirty="0">
                <a:solidFill>
                  <a:prstClr val="black"/>
                </a:solidFill>
              </a:rPr>
              <a:t>When expanding the displayed area</a:t>
            </a:r>
            <a:endParaRPr lang="ja-JP" altLang="en-US" sz="1050" dirty="0">
              <a:solidFill>
                <a:prstClr val="black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446" y="2398441"/>
            <a:ext cx="2254563" cy="2135589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4776770" y="1781612"/>
            <a:ext cx="895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altLang="ja-JP" sz="1600" dirty="0" smtClean="0">
                <a:solidFill>
                  <a:prstClr val="black"/>
                </a:solidFill>
              </a:rPr>
              <a:t>After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22" y="2433319"/>
            <a:ext cx="938496" cy="857471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327" y="2398441"/>
            <a:ext cx="2219020" cy="208771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100959" y="2150944"/>
            <a:ext cx="2143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When expanding the displayed area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479" y="2398441"/>
            <a:ext cx="938496" cy="85747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412" y="2411124"/>
            <a:ext cx="1159731" cy="1114311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817536" y="2161317"/>
            <a:ext cx="1133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Initial display size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477" y="2446002"/>
            <a:ext cx="938496" cy="857471"/>
          </a:xfrm>
          <a:prstGeom prst="rect">
            <a:avLst/>
          </a:prstGeom>
        </p:spPr>
      </p:pic>
      <p:sp>
        <p:nvSpPr>
          <p:cNvPr id="29" name="右矢印 28"/>
          <p:cNvSpPr/>
          <p:nvPr/>
        </p:nvSpPr>
        <p:spPr>
          <a:xfrm>
            <a:off x="1592503" y="2627404"/>
            <a:ext cx="236153" cy="65638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6237158" y="2627403"/>
            <a:ext cx="236153" cy="65638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1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78246" y="4785"/>
            <a:ext cx="9065753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>
                <a:cs typeface="Calibri" panose="020F0502020204030204" pitchFamily="34" charset="0"/>
              </a:rPr>
              <a:t>16. </a:t>
            </a:r>
            <a:r>
              <a:rPr lang="en-US" altLang="ja-JP" sz="3200" dirty="0">
                <a:cs typeface="Calibri" panose="020F0502020204030204" pitchFamily="34" charset="0"/>
              </a:rPr>
              <a:t>Add adjustment function for display character size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8725" y="657951"/>
            <a:ext cx="550284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VMS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8725" y="970777"/>
            <a:ext cx="5502847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</a:t>
            </a:r>
            <a:r>
              <a:rPr lang="en-GB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 for ASM300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01939" y="654005"/>
            <a:ext cx="1043208" cy="28343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01939" y="970004"/>
            <a:ext cx="1043208" cy="2781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341244" y="3132153"/>
            <a:ext cx="138306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100</a:t>
            </a:r>
            <a:r>
              <a:rPr lang="ja-JP" altLang="en-US" sz="1200" dirty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to 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300</a:t>
            </a:r>
            <a:r>
              <a:rPr lang="en-US" altLang="ja-JP" sz="1200" dirty="0" smtClean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%</a:t>
            </a:r>
            <a:r>
              <a:rPr lang="ja-JP" altLang="en-US" sz="1200" dirty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 </a:t>
            </a:r>
            <a:endParaRPr lang="en-US" altLang="ja-JP" sz="1200" dirty="0" smtClean="0">
              <a:solidFill>
                <a:srgbClr val="000000"/>
              </a:solidFill>
              <a:latin typeface="+mn-lt"/>
              <a:ea typeface="Yu Gothic UI" panose="020B0500000000000000" pitchFamily="50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[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default</a:t>
            </a:r>
            <a:r>
              <a:rPr lang="ja-JP" altLang="en-US" sz="1200" dirty="0" smtClean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: 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100</a:t>
            </a:r>
            <a:r>
              <a:rPr lang="en-US" altLang="ja-JP" sz="1200" dirty="0" smtClean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%</a:t>
            </a:r>
            <a:r>
              <a:rPr lang="en-US" altLang="ja-JP" sz="1200" dirty="0">
                <a:solidFill>
                  <a:srgbClr val="000000"/>
                </a:solidFill>
                <a:latin typeface="+mn-lt"/>
                <a:ea typeface="Yu Gothic UI" panose="020B0500000000000000" pitchFamily="50" charset="-128"/>
              </a:rPr>
              <a:t>]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</a:rPr>
              <a:t> 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Yu Gothic UI" panose="020B05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414872" y="1309913"/>
            <a:ext cx="2751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altLang="ja-JP" sz="1600" dirty="0" smtClean="0">
                <a:latin typeface="+mn-lt"/>
              </a:rPr>
              <a:t>Before</a:t>
            </a:r>
            <a:r>
              <a:rPr lang="ja-JP" altLang="en-US" sz="1600" dirty="0">
                <a:latin typeface="+mn-lt"/>
              </a:rPr>
              <a:t> </a:t>
            </a:r>
            <a:r>
              <a:rPr lang="en-US" altLang="ja-JP" sz="1600" dirty="0" smtClean="0">
                <a:latin typeface="+mn-lt"/>
              </a:rPr>
              <a:t>(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font size is</a:t>
            </a:r>
            <a:r>
              <a:rPr kumimoji="1" lang="en-US" altLang="ja-JP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fixed</a:t>
            </a:r>
            <a:r>
              <a:rPr lang="en-US" altLang="ja-JP" sz="1600" dirty="0">
                <a:latin typeface="+mn-lt"/>
              </a:rPr>
              <a:t>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57360" y="4344664"/>
            <a:ext cx="4366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*Target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: Graph titles, legends, 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x-axis 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labels and others, numbers, and other characters and numbers in the chart display area.</a:t>
            </a:r>
            <a:endParaRPr kumimoji="1" lang="ja-JP" alt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Yu Gothic UI" panose="020B05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414872" y="3125204"/>
            <a:ext cx="3729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n"/>
              <a:defRPr/>
            </a:pPr>
            <a:r>
              <a:rPr lang="en-US" altLang="ja-JP" sz="1600" dirty="0" smtClean="0">
                <a:latin typeface="+mn-lt"/>
              </a:rPr>
              <a:t>After</a:t>
            </a:r>
            <a:r>
              <a:rPr lang="ja-JP" altLang="en-US" sz="1600" dirty="0">
                <a:latin typeface="+mn-lt"/>
              </a:rPr>
              <a:t> </a:t>
            </a:r>
            <a:r>
              <a:rPr lang="en-US" altLang="ja-JP" sz="1600" dirty="0" smtClean="0">
                <a:latin typeface="+mn-lt"/>
              </a:rPr>
              <a:t>(When 300% is used for</a:t>
            </a:r>
            <a:r>
              <a:rPr lang="ja-JP" altLang="en-US" sz="1600" dirty="0" smtClean="0">
                <a:latin typeface="+mn-lt"/>
              </a:rPr>
              <a:t> </a:t>
            </a:r>
            <a:r>
              <a:rPr lang="en-US" altLang="ja-JP" sz="1600" dirty="0" smtClean="0">
                <a:latin typeface="+mn-lt"/>
              </a:rPr>
              <a:t>the size)</a:t>
            </a:r>
            <a:endParaRPr lang="ja-JP" altLang="en-US" sz="1600" dirty="0">
              <a:latin typeface="+mn-lt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2" y="1629713"/>
            <a:ext cx="2483731" cy="2408049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437652" y="3467625"/>
            <a:ext cx="2483731" cy="2785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>
            <a:stCxn id="23" idx="3"/>
            <a:endCxn id="14" idx="1"/>
          </p:cNvCxnSpPr>
          <p:nvPr/>
        </p:nvCxnSpPr>
        <p:spPr>
          <a:xfrm flipV="1">
            <a:off x="2921383" y="3362986"/>
            <a:ext cx="419861" cy="243919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89" y="1622739"/>
            <a:ext cx="1298449" cy="1359124"/>
          </a:xfrm>
          <a:prstGeom prst="rect">
            <a:avLst/>
          </a:prstGeom>
          <a:ln>
            <a:noFill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89" y="3441976"/>
            <a:ext cx="1334475" cy="1352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2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78247" y="4785"/>
            <a:ext cx="8954541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 smtClean="0">
                <a:cs typeface="Calibri" panose="020F0502020204030204" pitchFamily="34" charset="0"/>
              </a:rPr>
              <a:t>17. </a:t>
            </a:r>
            <a:r>
              <a:rPr lang="en-US" altLang="ja-JP" sz="2800" dirty="0">
                <a:cs typeface="Calibri" panose="020F0502020204030204" pitchFamily="34" charset="0"/>
              </a:rPr>
              <a:t>Add function for display the conditions set for each chart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60" y="1736343"/>
            <a:ext cx="3593132" cy="287450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591" y="1736342"/>
            <a:ext cx="2384852" cy="288169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4" name="正方形/長方形 13"/>
          <p:cNvSpPr/>
          <p:nvPr/>
        </p:nvSpPr>
        <p:spPr>
          <a:xfrm>
            <a:off x="4491680" y="2113805"/>
            <a:ext cx="507224" cy="147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67558" y="1278796"/>
            <a:ext cx="7475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Select the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“Info</a:t>
            </a:r>
            <a:r>
              <a:rPr lang="en-US" altLang="ja-JP" sz="1600" dirty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" menu to display the chart setting conditions.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0380" y="4866500"/>
            <a:ext cx="286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*VI/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Genetec</a:t>
            </a:r>
            <a:r>
              <a:rPr lang="en-US" altLang="ja-JP" sz="1200" dirty="0" smtClean="0">
                <a:solidFill>
                  <a:srgbClr val="FF0000"/>
                </a:solidFill>
              </a:rPr>
              <a:t> system </a:t>
            </a:r>
            <a:r>
              <a:rPr lang="en-US" altLang="ja-JP" sz="1200" dirty="0">
                <a:solidFill>
                  <a:srgbClr val="FF0000"/>
                </a:solidFill>
              </a:rPr>
              <a:t>is supported by V1.4.0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4429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>
                <a:cs typeface="Calibri" panose="020F0502020204030204" pitchFamily="34" charset="0"/>
              </a:rPr>
              <a:t>18. </a:t>
            </a:r>
            <a:r>
              <a:rPr lang="en-US" altLang="ja-JP" sz="3200" dirty="0">
                <a:cs typeface="Calibri" panose="020F0502020204030204" pitchFamily="34" charset="0"/>
              </a:rPr>
              <a:t>Add options for comparison data on Live mode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67558" y="1278796"/>
            <a:ext cx="7475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Add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options “Mode” </a:t>
            </a:r>
            <a:r>
              <a:rPr lang="en-US" altLang="ja-JP" sz="1600" dirty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for comparison data on Live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mode.</a:t>
            </a:r>
            <a:endParaRPr lang="en-US" altLang="ja-JP" sz="1600" dirty="0"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66664" y="1972266"/>
            <a:ext cx="5599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example, when “Today” is selected for “Display Duration”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specified date/time is selected for “Comparison” (e.g. 7</a:t>
            </a:r>
            <a:r>
              <a:rPr kumimoji="0" lang="en-US" altLang="ja-JP" sz="12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April, 0:00),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 for Today will be always compared to 7</a:t>
            </a:r>
            <a:r>
              <a:rPr kumimoji="0" lang="en-US" altLang="ja-JP" sz="12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April </a:t>
            </a: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ｎ</a:t>
            </a: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matter how much time passes.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63" y="1892055"/>
            <a:ext cx="1686007" cy="94336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 rot="5400000">
            <a:off x="1509475" y="2846914"/>
            <a:ext cx="194381" cy="238301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5195" y="1611911"/>
            <a:ext cx="2776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400" kern="0" dirty="0" smtClean="0">
                <a:solidFill>
                  <a:prstClr val="black"/>
                </a:solidFill>
              </a:rPr>
              <a:t>Before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(only specified date/time)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5195" y="3011436"/>
            <a:ext cx="320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n"/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After (specified date/time  or  Auto)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66" y="3290064"/>
            <a:ext cx="2047875" cy="1495425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786502" y="4138975"/>
            <a:ext cx="2025843" cy="64651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/>
          <a:srcRect l="349"/>
          <a:stretch/>
        </p:blipFill>
        <p:spPr>
          <a:xfrm>
            <a:off x="2965621" y="4037776"/>
            <a:ext cx="4958415" cy="723859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154" y="4145117"/>
            <a:ext cx="199565" cy="233973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2966664" y="3353952"/>
            <a:ext cx="5812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 matter how much time passes, users can always compare today's and yesterday's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when “Auto” is selected.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0380" y="4866500"/>
            <a:ext cx="286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*VI/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Genetec</a:t>
            </a:r>
            <a:r>
              <a:rPr lang="en-US" altLang="ja-JP" sz="1200" dirty="0" smtClean="0">
                <a:solidFill>
                  <a:srgbClr val="FF0000"/>
                </a:solidFill>
              </a:rPr>
              <a:t> system </a:t>
            </a:r>
            <a:r>
              <a:rPr lang="en-US" altLang="ja-JP" sz="1200" dirty="0">
                <a:solidFill>
                  <a:srgbClr val="FF0000"/>
                </a:solidFill>
              </a:rPr>
              <a:t>is supported by V1.4.0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4430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>
                <a:cs typeface="Calibri" panose="020F0502020204030204" pitchFamily="34" charset="0"/>
              </a:rPr>
              <a:t>19. </a:t>
            </a:r>
            <a:r>
              <a:rPr lang="en-US" altLang="ja-JP" sz="3200" dirty="0">
                <a:cs typeface="Calibri" panose="020F0502020204030204" pitchFamily="34" charset="0"/>
              </a:rPr>
              <a:t>Add option “Time transition” for </a:t>
            </a:r>
            <a:r>
              <a:rPr lang="en-US" altLang="ja-JP" sz="3200" dirty="0" smtClean="0">
                <a:cs typeface="Calibri" panose="020F0502020204030204" pitchFamily="34" charset="0"/>
              </a:rPr>
              <a:t>Occupancy</a:t>
            </a:r>
            <a:endParaRPr lang="en-US" altLang="ja-JP" sz="3200" dirty="0"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791" y="3286927"/>
            <a:ext cx="4304419" cy="1421822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307503" y="4147964"/>
            <a:ext cx="854884" cy="1432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" y="1617441"/>
            <a:ext cx="1469016" cy="1474225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353107" y="131050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400" kern="0" dirty="0" smtClean="0">
                <a:solidFill>
                  <a:prstClr val="black"/>
                </a:solidFill>
              </a:rPr>
              <a:t>Before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(only current occupancy)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4265841" y="1917869"/>
            <a:ext cx="639766" cy="87230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+mn-ea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808856" y="1315515"/>
            <a:ext cx="3643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400" kern="0" noProof="0" dirty="0" smtClean="0">
                <a:solidFill>
                  <a:prstClr val="black"/>
                </a:solidFill>
              </a:rPr>
              <a:t>After</a:t>
            </a:r>
            <a:r>
              <a:rPr kumimoji="0" lang="en-US" altLang="ja-JP" sz="1400" kern="0" dirty="0">
                <a:solidFill>
                  <a:prstClr val="black"/>
                </a:solidFill>
              </a:rPr>
              <a:t> (Occupancy by time also can be shown)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/>
          <a:srcRect b="2854"/>
          <a:stretch/>
        </p:blipFill>
        <p:spPr>
          <a:xfrm>
            <a:off x="2271800" y="1612153"/>
            <a:ext cx="1479330" cy="149375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318" y="1623292"/>
            <a:ext cx="2421023" cy="151638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90380" y="4866500"/>
            <a:ext cx="286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*VI/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Genetec</a:t>
            </a:r>
            <a:r>
              <a:rPr lang="en-US" altLang="ja-JP" sz="1200" dirty="0" smtClean="0">
                <a:solidFill>
                  <a:srgbClr val="FF0000"/>
                </a:solidFill>
              </a:rPr>
              <a:t> system </a:t>
            </a:r>
            <a:r>
              <a:rPr lang="en-US" altLang="ja-JP" sz="1200" dirty="0">
                <a:solidFill>
                  <a:srgbClr val="FF0000"/>
                </a:solidFill>
              </a:rPr>
              <a:t>is supported by V1.4.0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2120900"/>
            <a:ext cx="698799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Others</a:t>
            </a:r>
            <a:endParaRPr lang="en-US" altLang="ja-JP" sz="3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9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Overview </a:t>
            </a: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(3/3</a:t>
            </a:r>
            <a:r>
              <a:rPr lang="en-US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ja-JP" altLang="en-US" sz="32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78" name="表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348"/>
              </p:ext>
            </p:extLst>
          </p:nvPr>
        </p:nvGraphicFramePr>
        <p:xfrm>
          <a:off x="70774" y="703552"/>
          <a:ext cx="9000000" cy="4053840"/>
        </p:xfrm>
        <a:graphic>
          <a:graphicData uri="http://schemas.openxmlformats.org/drawingml/2006/table">
            <a:tbl>
              <a:tblPr firstRow="1" bandRow="1"/>
              <a:tblGrid>
                <a:gridCol w="5094350">
                  <a:extLst>
                    <a:ext uri="{9D8B030D-6E8A-4147-A177-3AD203B41FA5}">
                      <a16:colId xmlns:a16="http://schemas.microsoft.com/office/drawing/2014/main" val="3525476880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1266127899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3806440034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2461177749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2625526985"/>
                    </a:ext>
                  </a:extLst>
                </a:gridCol>
                <a:gridCol w="781130">
                  <a:extLst>
                    <a:ext uri="{9D8B030D-6E8A-4147-A177-3AD203B41FA5}">
                      <a16:colId xmlns:a16="http://schemas.microsoft.com/office/drawing/2014/main" val="2441208425"/>
                    </a:ext>
                  </a:extLst>
                </a:gridCol>
              </a:tblGrid>
              <a:tr h="219827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Contents</a:t>
                      </a:r>
                      <a:endParaRPr kumimoji="1" lang="ja-JP" altLang="en-US" sz="18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Server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Plug-in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544521"/>
                  </a:ext>
                </a:extLst>
              </a:tr>
              <a:tr h="2312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VMS</a:t>
                      </a: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[V1.5.0]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ASM300</a:t>
                      </a: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[V1.5.0]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VI</a:t>
                      </a: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[V1.4.0]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err="1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Genetec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[V1.4.0]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ASM300</a:t>
                      </a:r>
                    </a:p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[V1.5.0]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9337"/>
                  </a:ext>
                </a:extLst>
              </a:tr>
              <a:tr h="136333">
                <a:tc gridSpan="6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Dashboard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2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29111"/>
                  </a:ext>
                </a:extLst>
              </a:tr>
              <a:tr h="16736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12. Support people / vehicle count (AI-VMD V3.00)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01286"/>
                  </a:ext>
                </a:extLst>
              </a:tr>
              <a:tr h="247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13. Support display for automatically backed up CSV file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18256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14. Support to specify any number of days for “display duration”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49729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15. Support enlarge view of heat map image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2598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16. Add adjustment function for display character size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9836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17. Add function for display the conditions set for each chart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Done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034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18. Add options for comparison data on Live mode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Done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48773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19. Add option “Time transition” for Occupancy (Occupancy by time)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Done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45734"/>
                  </a:ext>
                </a:extLst>
              </a:tr>
              <a:tr h="252000">
                <a:tc gridSpan="6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705414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lvl="0" algn="l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20. Support avoiding warning display when connecting via HTTPS</a:t>
                      </a:r>
                      <a:endParaRPr lang="en-US" altLang="ja-JP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Done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271286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200" dirty="0" smtClean="0"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21. Support for browser version 100 or later</a:t>
                      </a:r>
                      <a:endParaRPr lang="en-US" altLang="ja-JP" sz="1200" dirty="0"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Done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988811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7528" y="4885405"/>
            <a:ext cx="40126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Note: </a:t>
            </a:r>
            <a:r>
              <a:rPr lang="en-US" altLang="ja-JP" sz="1050" dirty="0"/>
              <a:t>"Done" means that it has already supported by previous version</a:t>
            </a:r>
            <a:endParaRPr kumimoji="0" lang="en-GB" altLang="ja-JP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3130" y="0"/>
            <a:ext cx="8973077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 smtClean="0">
                <a:cs typeface="Calibri" panose="020F0502020204030204" pitchFamily="34" charset="0"/>
              </a:rPr>
              <a:t>20. </a:t>
            </a:r>
            <a:r>
              <a:rPr lang="en-US" altLang="ja-JP" sz="2600" dirty="0">
                <a:cs typeface="Calibri" panose="020F0502020204030204" pitchFamily="34" charset="0"/>
              </a:rPr>
              <a:t>Support avoiding warning display when connecting via HTTPS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b="22517"/>
          <a:stretch/>
        </p:blipFill>
        <p:spPr>
          <a:xfrm>
            <a:off x="328727" y="1351101"/>
            <a:ext cx="2012879" cy="88837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21000" y="1291770"/>
            <a:ext cx="6202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+mn-lt"/>
              </a:rPr>
              <a:t>Currently, </a:t>
            </a:r>
            <a:r>
              <a:rPr lang="en-US" altLang="ja-JP" sz="1400" dirty="0" smtClean="0">
                <a:latin typeface="+mn-lt"/>
              </a:rPr>
              <a:t>warning </a:t>
            </a:r>
            <a:r>
              <a:rPr lang="en-US" altLang="ja-JP" sz="1400" dirty="0">
                <a:latin typeface="+mn-lt"/>
              </a:rPr>
              <a:t>screen is </a:t>
            </a:r>
            <a:r>
              <a:rPr lang="en-US" altLang="ja-JP" sz="1400" dirty="0" smtClean="0">
                <a:latin typeface="+mn-lt"/>
              </a:rPr>
              <a:t>displayed </a:t>
            </a:r>
            <a:r>
              <a:rPr lang="en-US" altLang="ja-JP" sz="1400" dirty="0">
                <a:latin typeface="+mn-lt"/>
              </a:rPr>
              <a:t>when accessing the server with a </a:t>
            </a:r>
            <a:r>
              <a:rPr lang="en-US" altLang="ja-JP" sz="1400" dirty="0" smtClean="0">
                <a:latin typeface="+mn-lt"/>
              </a:rPr>
              <a:t>browser.</a:t>
            </a:r>
          </a:p>
          <a:p>
            <a:r>
              <a:rPr lang="en-US" altLang="ja-JP" sz="1400" dirty="0">
                <a:latin typeface="+mn-lt"/>
                <a:ea typeface="Yu Gothic UI" panose="020B0500000000000000" pitchFamily="50" charset="-128"/>
              </a:rPr>
              <a:t>After install or upgrading to Active Guard server </a:t>
            </a:r>
            <a:r>
              <a:rPr lang="en-US" altLang="ja-JP" sz="1400" dirty="0" smtClean="0">
                <a:latin typeface="+mn-lt"/>
                <a:ea typeface="Yu Gothic UI" panose="020B0500000000000000" pitchFamily="50" charset="-128"/>
              </a:rPr>
              <a:t>V1.4.0 </a:t>
            </a:r>
            <a:r>
              <a:rPr lang="en-US" altLang="ja-JP" sz="1400" dirty="0">
                <a:latin typeface="+mn-lt"/>
                <a:ea typeface="Yu Gothic UI" panose="020B0500000000000000" pitchFamily="50" charset="-128"/>
              </a:rPr>
              <a:t>and do following procedure for each client PC, </a:t>
            </a:r>
            <a:r>
              <a:rPr lang="en-US" altLang="ja-JP" sz="1400" dirty="0">
                <a:solidFill>
                  <a:srgbClr val="0000FF"/>
                </a:solidFill>
                <a:latin typeface="+mn-lt"/>
                <a:ea typeface="Yu Gothic UI" panose="020B0500000000000000" pitchFamily="50" charset="-128"/>
              </a:rPr>
              <a:t>security warning screen will not be shown</a:t>
            </a:r>
            <a:r>
              <a:rPr lang="en-US" altLang="ja-JP" sz="1400" dirty="0" smtClean="0">
                <a:latin typeface="+mn-lt"/>
                <a:ea typeface="Yu Gothic UI" panose="020B0500000000000000" pitchFamily="50" charset="-128"/>
              </a:rPr>
              <a:t>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21000" y="1990181"/>
            <a:ext cx="3131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n-lt"/>
                <a:ea typeface="Yu Gothic UI" panose="020B0500000000000000" pitchFamily="50" charset="-128"/>
              </a:rPr>
              <a:t>*Following procedure wil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l be shown on manual</a:t>
            </a:r>
            <a:endParaRPr kumimoji="1" lang="en-US" altLang="ja-JP" sz="1050" dirty="0" smtClean="0">
              <a:latin typeface="+mn-lt"/>
              <a:ea typeface="Yu Gothic UI" panose="020B05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30" y="2355563"/>
            <a:ext cx="6113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It is possible to prevent the warning display by performing the following procedure for each client PC 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to 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be accessed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.</a:t>
            </a: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1) Copy 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“C:\</a:t>
            </a:r>
            <a:r>
              <a:rPr lang="en-US" altLang="ja-JP" sz="1200" dirty="0" err="1">
                <a:latin typeface="+mn-lt"/>
                <a:ea typeface="Yu Gothic UI" panose="020B0500000000000000" pitchFamily="50" charset="-128"/>
              </a:rPr>
              <a:t>MultiAI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\apache24\</a:t>
            </a:r>
            <a:r>
              <a:rPr lang="en-US" altLang="ja-JP" sz="1200" dirty="0" err="1">
                <a:latin typeface="+mn-lt"/>
                <a:ea typeface="Yu Gothic UI" panose="020B0500000000000000" pitchFamily="50" charset="-128"/>
              </a:rPr>
              <a:t>conf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\server.crt” in i-PRO Active Guard server PC to client PC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.</a:t>
            </a: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2) Double click the file and click “Install Certificate”.</a:t>
            </a: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3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) Select “Local Machine” for Store Location</a:t>
            </a: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4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) Select “Place all certificates in the following store and “Trusted Root Certification Authorities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”.</a:t>
            </a:r>
          </a:p>
        </p:txBody>
      </p:sp>
      <p:pic>
        <p:nvPicPr>
          <p:cNvPr id="14" name="図 13"/>
          <p:cNvPicPr/>
          <p:nvPr/>
        </p:nvPicPr>
        <p:blipFill>
          <a:blip r:embed="rId3"/>
          <a:stretch>
            <a:fillRect/>
          </a:stretch>
        </p:blipFill>
        <p:spPr>
          <a:xfrm>
            <a:off x="6350336" y="2378391"/>
            <a:ext cx="2694811" cy="2351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正方形/長方形 16"/>
          <p:cNvSpPr/>
          <p:nvPr/>
        </p:nvSpPr>
        <p:spPr>
          <a:xfrm>
            <a:off x="6757534" y="3402912"/>
            <a:ext cx="1132255" cy="1432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819318" y="3620744"/>
            <a:ext cx="1182621" cy="1432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82811" y="4473146"/>
            <a:ext cx="2611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u="sng" dirty="0"/>
              <a:t>Continue on to the next page</a:t>
            </a:r>
            <a:endParaRPr kumimoji="1" lang="ja-JP" altLang="en-US" sz="1600" u="sng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0380" y="4866500"/>
            <a:ext cx="286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*VI/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Genetec</a:t>
            </a:r>
            <a:r>
              <a:rPr lang="en-US" altLang="ja-JP" sz="1200" dirty="0" smtClean="0">
                <a:solidFill>
                  <a:srgbClr val="FF0000"/>
                </a:solidFill>
              </a:rPr>
              <a:t> system </a:t>
            </a:r>
            <a:r>
              <a:rPr lang="en-US" altLang="ja-JP" sz="1200" dirty="0">
                <a:solidFill>
                  <a:srgbClr val="FF0000"/>
                </a:solidFill>
              </a:rPr>
              <a:t>is supported by V1.4.0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3130" y="0"/>
            <a:ext cx="8973077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 smtClean="0">
                <a:cs typeface="Calibri" panose="020F0502020204030204" pitchFamily="34" charset="0"/>
              </a:rPr>
              <a:t>20. </a:t>
            </a:r>
            <a:r>
              <a:rPr lang="en-US" altLang="ja-JP" sz="2600" dirty="0">
                <a:cs typeface="Calibri" panose="020F0502020204030204" pitchFamily="34" charset="0"/>
              </a:rPr>
              <a:t>Support avoiding warning display when connecting via HTTPS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30" y="1329954"/>
            <a:ext cx="810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5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) Confirm “Subject Alternative Name” from “Details”. DNS Name=</a:t>
            </a:r>
            <a:r>
              <a:rPr lang="en-US" altLang="ja-JP" sz="1200" dirty="0" err="1">
                <a:latin typeface="+mn-lt"/>
                <a:ea typeface="Yu Gothic UI" panose="020B0500000000000000" pitchFamily="50" charset="-128"/>
              </a:rPr>
              <a:t>xxxx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 is shown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.</a:t>
            </a: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endParaRPr lang="en-US" altLang="ja-JP" sz="1200" dirty="0" smtClean="0">
              <a:latin typeface="+mn-lt"/>
              <a:ea typeface="Yu Gothic UI" panose="020B0500000000000000" pitchFamily="50" charset="-128"/>
            </a:endParaRPr>
          </a:p>
          <a:p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6) Open “C:\Windows\System32\drivers\</a:t>
            </a:r>
            <a:r>
              <a:rPr lang="en-US" altLang="ja-JP" sz="1200" dirty="0" err="1">
                <a:latin typeface="+mn-lt"/>
                <a:ea typeface="Yu Gothic UI" panose="020B0500000000000000" pitchFamily="50" charset="-128"/>
              </a:rPr>
              <a:t>etc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\hosts” and add IP address of i-PRO Active Guard 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server 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and </a:t>
            </a:r>
            <a:r>
              <a:rPr lang="en-US" altLang="ja-JP" sz="1200" dirty="0" err="1">
                <a:latin typeface="+mn-lt"/>
                <a:ea typeface="Yu Gothic UI" panose="020B0500000000000000" pitchFamily="50" charset="-128"/>
              </a:rPr>
              <a:t>xxxx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(DNS Name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).  </a:t>
            </a:r>
          </a:p>
          <a:p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     ex</a:t>
            </a:r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. 192.168.0.125 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PC-PA1909C1044R</a:t>
            </a:r>
          </a:p>
          <a:p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  <a:p>
            <a:r>
              <a:rPr lang="en-US" altLang="ja-JP" sz="1200" dirty="0">
                <a:latin typeface="+mn-lt"/>
                <a:ea typeface="Yu Gothic UI" panose="020B0500000000000000" pitchFamily="50" charset="-128"/>
              </a:rPr>
              <a:t>7) Access https://xxxx:8092 using web browser</a:t>
            </a:r>
            <a:r>
              <a:rPr lang="en-US" altLang="ja-JP" sz="1200" dirty="0" smtClean="0">
                <a:latin typeface="+mn-lt"/>
                <a:ea typeface="Yu Gothic UI" panose="020B0500000000000000" pitchFamily="50" charset="-128"/>
              </a:rPr>
              <a:t>.</a:t>
            </a:r>
            <a:endParaRPr lang="en-US" altLang="ja-JP" sz="1200" dirty="0">
              <a:latin typeface="+mn-lt"/>
              <a:ea typeface="Yu Gothic UI" panose="020B0500000000000000" pitchFamily="50" charset="-128"/>
            </a:endParaRPr>
          </a:p>
        </p:txBody>
      </p:sp>
      <p:pic>
        <p:nvPicPr>
          <p:cNvPr id="16" name="図 15"/>
          <p:cNvPicPr/>
          <p:nvPr/>
        </p:nvPicPr>
        <p:blipFill rotWithShape="1">
          <a:blip r:embed="rId2"/>
          <a:srcRect b="34437"/>
          <a:stretch/>
        </p:blipFill>
        <p:spPr>
          <a:xfrm>
            <a:off x="1087394" y="1595316"/>
            <a:ext cx="2421925" cy="22599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正方形/長方形 16"/>
          <p:cNvSpPr/>
          <p:nvPr/>
        </p:nvSpPr>
        <p:spPr>
          <a:xfrm>
            <a:off x="1153746" y="3443630"/>
            <a:ext cx="1033400" cy="1432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0380" y="4866500"/>
            <a:ext cx="286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*VI/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Genetec</a:t>
            </a:r>
            <a:r>
              <a:rPr lang="en-US" altLang="ja-JP" sz="1200" dirty="0" smtClean="0">
                <a:solidFill>
                  <a:srgbClr val="FF0000"/>
                </a:solidFill>
              </a:rPr>
              <a:t> system </a:t>
            </a:r>
            <a:r>
              <a:rPr lang="en-US" altLang="ja-JP" sz="1200" dirty="0">
                <a:solidFill>
                  <a:srgbClr val="FF0000"/>
                </a:solidFill>
              </a:rPr>
              <a:t>is supported by V1.4.0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90609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>
                <a:ea typeface="Yu Gothic UI" panose="020B0500000000000000" pitchFamily="50" charset="-128"/>
                <a:cs typeface="Calibri" panose="020F0502020204030204" pitchFamily="34" charset="0"/>
              </a:rPr>
              <a:t>21. </a:t>
            </a:r>
            <a:r>
              <a:rPr lang="en-US" altLang="ja-JP" sz="3200" dirty="0">
                <a:ea typeface="Yu Gothic UI" panose="020B0500000000000000" pitchFamily="50" charset="-128"/>
                <a:cs typeface="Calibri" panose="020F0502020204030204" pitchFamily="34" charset="0"/>
              </a:rPr>
              <a:t>Support for browser version 100 or later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ASM300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8194" y="1439434"/>
            <a:ext cx="3267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u="sng" dirty="0" smtClean="0"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Support web browser</a:t>
            </a:r>
            <a:endParaRPr lang="en-US" altLang="ja-JP" sz="1600" u="sng" dirty="0"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3743" y="1829489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600" kern="0" dirty="0" smtClean="0">
                <a:solidFill>
                  <a:prstClr val="black"/>
                </a:solidFill>
              </a:rPr>
              <a:t>Before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1748" y="2095934"/>
            <a:ext cx="2827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altLang="ja-JP" sz="1600" kern="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</a:t>
            </a:r>
            <a:r>
              <a:rPr lang="en-GB" altLang="ja-JP" sz="1600" kern="1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 : Version 85 </a:t>
            </a:r>
            <a:r>
              <a:rPr lang="en-GB" altLang="ja-JP" sz="1600" kern="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altLang="ja-JP" sz="1600" kern="1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99</a:t>
            </a:r>
            <a:endParaRPr lang="en-GB" altLang="ja-JP" sz="1600" kern="1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altLang="ja-JP" sz="1600" kern="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Chrome : </a:t>
            </a:r>
            <a:r>
              <a:rPr lang="en-GB" altLang="ja-JP" sz="1600" kern="1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</a:t>
            </a:r>
            <a:r>
              <a:rPr lang="en-GB" altLang="ja-JP" sz="1600" kern="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 </a:t>
            </a:r>
            <a:r>
              <a:rPr lang="en-GB" altLang="ja-JP" sz="1600" kern="1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- 99</a:t>
            </a:r>
            <a:endParaRPr lang="en-GB" altLang="ja-JP" sz="16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altLang="ja-JP" sz="1600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Firefox</a:t>
            </a:r>
            <a:r>
              <a:rPr lang="en-GB" altLang="ja-JP" sz="1600" kern="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GB" altLang="ja-JP" sz="1600" kern="1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</a:t>
            </a:r>
            <a:r>
              <a:rPr lang="en-US" altLang="ja-JP" sz="1600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600" kern="100" dirty="0">
                <a:latin typeface="Calibri" panose="020F0502020204030204" pitchFamily="34" charset="0"/>
                <a:cs typeface="Calibri" panose="020F0502020204030204" pitchFamily="34" charset="0"/>
              </a:rPr>
              <a:t>95 </a:t>
            </a:r>
            <a:r>
              <a:rPr lang="en-US" altLang="ja-JP" sz="1600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- 99</a:t>
            </a:r>
            <a:endParaRPr lang="en-GB" altLang="ja-JP" sz="16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3743" y="3172646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600" kern="0" dirty="0" smtClean="0">
                <a:solidFill>
                  <a:prstClr val="black"/>
                </a:solidFill>
              </a:rPr>
              <a:t>After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1748" y="3439091"/>
            <a:ext cx="3167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altLang="ja-JP" sz="1600" kern="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Edge : </a:t>
            </a:r>
            <a:r>
              <a:rPr lang="en-GB" altLang="ja-JP" sz="1600" kern="1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</a:t>
            </a:r>
            <a:r>
              <a:rPr lang="en-GB" altLang="ja-JP" sz="1600" kern="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 or later</a:t>
            </a:r>
          </a:p>
          <a:p>
            <a:pPr>
              <a:spcAft>
                <a:spcPts val="0"/>
              </a:spcAft>
            </a:pPr>
            <a:r>
              <a:rPr lang="en-GB" altLang="ja-JP" sz="1600" kern="1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Chrome </a:t>
            </a:r>
            <a:r>
              <a:rPr lang="en-GB" altLang="ja-JP" sz="1600" kern="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ja-JP" sz="1600" kern="1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83 </a:t>
            </a:r>
            <a:r>
              <a:rPr lang="en-GB" altLang="ja-JP" sz="1600" kern="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late</a:t>
            </a:r>
            <a:r>
              <a:rPr lang="en-GB" altLang="ja-JP" sz="1600" kern="1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  <a:p>
            <a:pPr>
              <a:spcAft>
                <a:spcPts val="0"/>
              </a:spcAft>
            </a:pPr>
            <a:r>
              <a:rPr lang="en-US" altLang="ja-JP" sz="1600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Firefox</a:t>
            </a:r>
            <a:r>
              <a:rPr lang="en-GB" altLang="ja-JP" sz="1600" kern="1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Version</a:t>
            </a:r>
            <a:r>
              <a:rPr lang="en-US" altLang="ja-JP" sz="1600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600" kern="100" dirty="0">
                <a:latin typeface="Calibri" panose="020F0502020204030204" pitchFamily="34" charset="0"/>
                <a:cs typeface="Calibri" panose="020F0502020204030204" pitchFamily="34" charset="0"/>
              </a:rPr>
              <a:t>95 or later</a:t>
            </a:r>
            <a:endParaRPr lang="en-GB" altLang="ja-JP" sz="16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0380" y="4866500"/>
            <a:ext cx="286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*VI/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Genetec</a:t>
            </a:r>
            <a:r>
              <a:rPr lang="en-US" altLang="ja-JP" sz="1200" dirty="0" smtClean="0">
                <a:solidFill>
                  <a:srgbClr val="FF0000"/>
                </a:solidFill>
              </a:rPr>
              <a:t> system </a:t>
            </a:r>
            <a:r>
              <a:rPr lang="en-US" altLang="ja-JP" sz="1200" dirty="0">
                <a:solidFill>
                  <a:srgbClr val="FF0000"/>
                </a:solidFill>
              </a:rPr>
              <a:t>is supported by V1.4.0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2120900"/>
            <a:ext cx="698799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History</a:t>
            </a:r>
          </a:p>
        </p:txBody>
      </p:sp>
    </p:spTree>
    <p:extLst>
      <p:ext uri="{BB962C8B-B14F-4D97-AF65-F5344CB8AC3E}">
        <p14:creationId xmlns:p14="http://schemas.microsoft.com/office/powerpoint/2010/main" val="2402325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Version History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70901"/>
              </p:ext>
            </p:extLst>
          </p:nvPr>
        </p:nvGraphicFramePr>
        <p:xfrm>
          <a:off x="144379" y="643113"/>
          <a:ext cx="8843211" cy="2929746"/>
        </p:xfrm>
        <a:graphic>
          <a:graphicData uri="http://schemas.openxmlformats.org/drawingml/2006/table">
            <a:tbl>
              <a:tblPr firstRow="1" bandRow="1"/>
              <a:tblGrid>
                <a:gridCol w="738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9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476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 contents</a:t>
                      </a:r>
                      <a:endParaRPr kumimoji="1" lang="ja-JP" alt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No.</a:t>
                      </a:r>
                      <a:endParaRPr kumimoji="1" lang="ja-JP" alt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Version</a:t>
                      </a:r>
                      <a:endParaRPr kumimoji="1" lang="ja-JP" alt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</a:t>
                      </a:r>
                      <a:endParaRPr kumimoji="1" lang="ja-JP" alt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1" lang="en-US" altLang="ja-JP" sz="100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Version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 Jun. 2022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28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8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2120900"/>
            <a:ext cx="698799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Milestone system</a:t>
            </a:r>
          </a:p>
        </p:txBody>
      </p:sp>
    </p:spTree>
    <p:extLst>
      <p:ext uri="{BB962C8B-B14F-4D97-AF65-F5344CB8AC3E}">
        <p14:creationId xmlns:p14="http://schemas.microsoft.com/office/powerpoint/2010/main" val="77042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</a:t>
            </a: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-1.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System </a:t>
            </a:r>
            <a:r>
              <a:rPr lang="en-US" altLang="ja-JP" sz="3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architecture</a:t>
            </a:r>
            <a:endParaRPr lang="en-US" altLang="ja-JP" sz="3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10" name="図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9" y="1627082"/>
            <a:ext cx="7543120" cy="24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733909" y="4098792"/>
            <a:ext cx="7365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Restriction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+mj-lt"/>
              <a:buAutoNum type="alphaUcParenR"/>
            </a:pPr>
            <a:r>
              <a:rPr lang="en-US" altLang="ja-JP" sz="1400" dirty="0" smtClean="0">
                <a:solidFill>
                  <a:prstClr val="black"/>
                </a:solidFill>
              </a:rPr>
              <a:t>i-PRO </a:t>
            </a:r>
            <a:r>
              <a:rPr lang="en-US" altLang="ja-JP" sz="1400" dirty="0">
                <a:solidFill>
                  <a:prstClr val="black"/>
                </a:solidFill>
              </a:rPr>
              <a:t>Active Guard sever need to be installed to dedicated PC</a:t>
            </a:r>
            <a:r>
              <a:rPr lang="en-US" altLang="ja-JP" sz="14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 typeface="+mj-lt"/>
              <a:buAutoNum type="alphaUcParenR"/>
            </a:pPr>
            <a:r>
              <a:rPr lang="en-US" altLang="ja-JP" sz="14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XProtect Management server and XProtect Event server </a:t>
            </a:r>
            <a:r>
              <a:rPr lang="en-US" altLang="ja-JP" sz="14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need to </a:t>
            </a:r>
            <a:r>
              <a:rPr lang="en-US" altLang="ja-JP" sz="14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be installed on the same PC</a:t>
            </a:r>
            <a:r>
              <a:rPr lang="en-US" altLang="ja-JP" sz="14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.</a:t>
            </a:r>
            <a:endParaRPr lang="en-GB" altLang="ja-JP" sz="14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499905" y="3063026"/>
            <a:ext cx="2091523" cy="97145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54861" y="3741309"/>
            <a:ext cx="388248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A)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237905" y="2110784"/>
            <a:ext cx="1279387" cy="34774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33354" y="1769353"/>
            <a:ext cx="380232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3909" y="1285242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GB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Milestone system</a:t>
            </a:r>
          </a:p>
        </p:txBody>
      </p:sp>
    </p:spTree>
    <p:extLst>
      <p:ext uri="{BB962C8B-B14F-4D97-AF65-F5344CB8AC3E}">
        <p14:creationId xmlns:p14="http://schemas.microsoft.com/office/powerpoint/2010/main" val="15912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</a:t>
            </a: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-2.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System </a:t>
            </a:r>
            <a:r>
              <a:rPr lang="en-US" altLang="ja-JP" sz="3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lineup</a:t>
            </a:r>
            <a:endParaRPr lang="en-US" altLang="ja-JP" sz="3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242858"/>
              </p:ext>
            </p:extLst>
          </p:nvPr>
        </p:nvGraphicFramePr>
        <p:xfrm>
          <a:off x="161138" y="2590525"/>
          <a:ext cx="4469019" cy="1912516"/>
        </p:xfrm>
        <a:graphic>
          <a:graphicData uri="http://schemas.openxmlformats.org/drawingml/2006/table">
            <a:tbl>
              <a:tblPr/>
              <a:tblGrid>
                <a:gridCol w="2112828">
                  <a:extLst>
                    <a:ext uri="{9D8B030D-6E8A-4147-A177-3AD203B41FA5}">
                      <a16:colId xmlns:a16="http://schemas.microsoft.com/office/drawing/2014/main" val="663953205"/>
                    </a:ext>
                  </a:extLst>
                </a:gridCol>
                <a:gridCol w="2356191">
                  <a:extLst>
                    <a:ext uri="{9D8B030D-6E8A-4147-A177-3AD203B41FA5}">
                      <a16:colId xmlns:a16="http://schemas.microsoft.com/office/drawing/2014/main" val="3832534841"/>
                    </a:ext>
                  </a:extLst>
                </a:gridCol>
              </a:tblGrid>
              <a:tr h="21446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algn="ctr"/>
                      <a:r>
                        <a:rPr lang="en-GB" altLang="ja-JP" sz="1200" dirty="0">
                          <a:latin typeface="+mn-lt"/>
                          <a:cs typeface="Calibri" panose="020F0502020204030204" pitchFamily="34" charset="0"/>
                        </a:rPr>
                        <a:t> Extension software</a:t>
                      </a:r>
                      <a:endParaRPr lang="ja-JP" altLang="en-US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28063" marB="2806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Version</a:t>
                      </a:r>
                      <a:endParaRPr lang="en-US" altLang="ja-JP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28063" marB="2806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44235"/>
                  </a:ext>
                </a:extLst>
              </a:tr>
              <a:tr h="27349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 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Face Detection</a:t>
                      </a:r>
                      <a:endParaRPr kumimoji="1" lang="en-US" altLang="ja-JP" sz="1200" kern="12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2000" marR="0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V1.10</a:t>
                      </a: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ja-JP" sz="1200" dirty="0" smtClean="0">
                          <a:latin typeface="+mn-lt"/>
                        </a:rPr>
                        <a:t>or later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*Required for age and gender statistics dashboard</a:t>
                      </a:r>
                    </a:p>
                  </a:txBody>
                  <a:tcPr marL="72000" marR="0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689392"/>
                  </a:ext>
                </a:extLst>
              </a:tr>
              <a:tr h="17836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 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People Detection</a:t>
                      </a:r>
                      <a:endParaRPr kumimoji="1" lang="en-US" altLang="ja-JP" sz="1200" kern="12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2000" marR="0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V1.00 </a:t>
                      </a:r>
                      <a:r>
                        <a:rPr lang="en-US" altLang="ja-JP" sz="1200" dirty="0" smtClean="0">
                          <a:latin typeface="+mn-lt"/>
                        </a:rPr>
                        <a:t>or later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2000" marR="0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73992"/>
                  </a:ext>
                </a:extLst>
              </a:tr>
              <a:tr h="157915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 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Vehicle Detection</a:t>
                      </a:r>
                      <a:endParaRPr kumimoji="1" lang="en-US" altLang="ja-JP" sz="1200" kern="12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2000" marR="0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V1.00 </a:t>
                      </a:r>
                      <a:r>
                        <a:rPr lang="en-US" altLang="ja-JP" sz="1200" dirty="0" smtClean="0">
                          <a:latin typeface="+mn-lt"/>
                        </a:rPr>
                        <a:t>or later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2000" marR="0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580310"/>
                  </a:ext>
                </a:extLst>
              </a:tr>
              <a:tr h="174882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AI-VMD</a:t>
                      </a:r>
                      <a:endParaRPr kumimoji="1" lang="en-US" altLang="ja-JP" sz="1200" kern="12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2000" marR="0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V2.00 </a:t>
                      </a:r>
                      <a:r>
                        <a:rPr lang="en-US" altLang="ja-JP" sz="1200" dirty="0" smtClean="0">
                          <a:latin typeface="+mn-lt"/>
                        </a:rPr>
                        <a:t>or later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2000" marR="0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89607"/>
                  </a:ext>
                </a:extLst>
              </a:tr>
              <a:tr h="165242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AI-VMD/AI People Counting  for 360-degree fisheye</a:t>
                      </a:r>
                      <a:endParaRPr kumimoji="1" lang="en-US" altLang="ja-JP" sz="1200" kern="12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2000" marR="0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V1.20 </a:t>
                      </a:r>
                      <a:r>
                        <a:rPr lang="en-US" altLang="ja-JP" sz="1200" dirty="0" smtClean="0">
                          <a:latin typeface="+mn-lt"/>
                        </a:rPr>
                        <a:t>or later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2000" marR="0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316808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26811"/>
              </p:ext>
            </p:extLst>
          </p:nvPr>
        </p:nvGraphicFramePr>
        <p:xfrm>
          <a:off x="4838996" y="3646176"/>
          <a:ext cx="4154609" cy="683118"/>
        </p:xfrm>
        <a:graphic>
          <a:graphicData uri="http://schemas.openxmlformats.org/drawingml/2006/table">
            <a:tbl>
              <a:tblPr/>
              <a:tblGrid>
                <a:gridCol w="2840728">
                  <a:extLst>
                    <a:ext uri="{9D8B030D-6E8A-4147-A177-3AD203B41FA5}">
                      <a16:colId xmlns:a16="http://schemas.microsoft.com/office/drawing/2014/main" val="663953205"/>
                    </a:ext>
                  </a:extLst>
                </a:gridCol>
                <a:gridCol w="1313881">
                  <a:extLst>
                    <a:ext uri="{9D8B030D-6E8A-4147-A177-3AD203B41FA5}">
                      <a16:colId xmlns:a16="http://schemas.microsoft.com/office/drawing/2014/main" val="3294582963"/>
                    </a:ext>
                  </a:extLst>
                </a:gridCol>
              </a:tblGrid>
              <a:tr h="196776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>
                          <a:latin typeface="+mn-lt"/>
                          <a:cs typeface="Calibri" panose="020F0502020204030204" pitchFamily="34" charset="0"/>
                        </a:rPr>
                        <a:t>Software</a:t>
                      </a:r>
                      <a:endParaRPr lang="ja-JP" altLang="en-US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2094" marR="42094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 smtClean="0">
                          <a:latin typeface="+mn-lt"/>
                          <a:cs typeface="Calibri" panose="020F0502020204030204" pitchFamily="34" charset="0"/>
                        </a:rPr>
                        <a:t>Version</a:t>
                      </a:r>
                      <a:endParaRPr lang="ja-JP" altLang="en-US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2094" marR="42094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129977"/>
                  </a:ext>
                </a:extLst>
              </a:tr>
              <a:tr h="159892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i-PRO Active Guard Server</a:t>
                      </a:r>
                    </a:p>
                  </a:txBody>
                  <a:tcPr marL="72000" marR="42094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V1.5.0</a:t>
                      </a: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ja-JP" sz="1200" dirty="0" smtClean="0">
                          <a:latin typeface="+mn-lt"/>
                        </a:rPr>
                        <a:t>or later</a:t>
                      </a:r>
                      <a:endParaRPr lang="en-US" altLang="ja-JP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2000" marR="42094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689392"/>
                  </a:ext>
                </a:extLst>
              </a:tr>
              <a:tr h="2331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i-PRO Active Guard Plug-in for XProtect *1 </a:t>
                      </a:r>
                    </a:p>
                  </a:txBody>
                  <a:tcPr marL="72000" marR="42094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V1.0.0</a:t>
                      </a: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ja-JP" sz="1200" dirty="0" smtClean="0">
                          <a:latin typeface="+mn-lt"/>
                        </a:rPr>
                        <a:t>or later</a:t>
                      </a:r>
                      <a:endParaRPr lang="en-US" altLang="ja-JP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2000" marR="42094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920311"/>
                  </a:ext>
                </a:extLst>
              </a:tr>
            </a:tbl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627" y="1957887"/>
            <a:ext cx="618887" cy="41968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73" y="1904327"/>
            <a:ext cx="506002" cy="53223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44" y="2072921"/>
            <a:ext cx="1031943" cy="31953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5"/>
          <a:srcRect l="74142" t="43510" r="4189" b="34797"/>
          <a:stretch/>
        </p:blipFill>
        <p:spPr>
          <a:xfrm>
            <a:off x="7799138" y="1945204"/>
            <a:ext cx="1003354" cy="557035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27313" y="1456484"/>
            <a:ext cx="2136891" cy="241980"/>
          </a:xfrm>
          <a:prstGeom prst="rect">
            <a:avLst/>
          </a:prstGeom>
          <a:solidFill>
            <a:srgbClr val="CCECFF"/>
          </a:solidFill>
          <a:ln>
            <a:solidFill>
              <a:srgbClr val="4F81BD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87313" marR="0" lvl="0" indent="-87313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Camera + AI</a:t>
            </a:r>
            <a:r>
              <a:rPr kumimoji="0" lang="ja-JP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0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application</a:t>
            </a:r>
            <a:endParaRPr kumimoji="0" lang="ja-JP" alt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41678" y="1458246"/>
            <a:ext cx="1288876" cy="411257"/>
          </a:xfrm>
          <a:prstGeom prst="rect">
            <a:avLst/>
          </a:prstGeom>
          <a:solidFill>
            <a:srgbClr val="CCECFF"/>
          </a:solidFill>
          <a:ln>
            <a:solidFill>
              <a:srgbClr val="4F81BD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87313" marR="0" lvl="0" indent="-87313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kern="0" noProof="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i-PRO Active Guard</a:t>
            </a: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 server</a:t>
            </a:r>
            <a:endParaRPr kumimoji="0" lang="ja-JP" alt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74853" y="1449677"/>
            <a:ext cx="1288876" cy="411257"/>
          </a:xfrm>
          <a:prstGeom prst="rect">
            <a:avLst/>
          </a:prstGeom>
          <a:solidFill>
            <a:srgbClr val="CCECFF"/>
          </a:solidFill>
          <a:ln>
            <a:solidFill>
              <a:srgbClr val="4F81BD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87313" marR="0" lvl="0" indent="-87313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kern="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XProtect</a:t>
            </a:r>
          </a:p>
          <a:p>
            <a:pPr marL="87313" marR="0" lvl="0" indent="-87313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kern="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Smart client</a:t>
            </a:r>
            <a:endParaRPr kumimoji="0" lang="en-US" altLang="ja-JP" sz="1100" b="1" kern="0" dirty="0">
              <a:solidFill>
                <a:prstClr val="black"/>
              </a:solidFill>
              <a:latin typeface="+mn-lt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08027" y="1449677"/>
            <a:ext cx="1385577" cy="411257"/>
          </a:xfrm>
          <a:prstGeom prst="rect">
            <a:avLst/>
          </a:prstGeom>
          <a:solidFill>
            <a:srgbClr val="CCECFF"/>
          </a:solidFill>
          <a:ln>
            <a:solidFill>
              <a:srgbClr val="4F81BD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87313" marR="0" lvl="0" indent="-87313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kern="0" dirty="0">
                <a:solidFill>
                  <a:prstClr val="black"/>
                </a:solidFill>
                <a:ea typeface="Meiryo UI" panose="020B0604030504040204" pitchFamily="50" charset="-128"/>
                <a:cs typeface="Calibri" panose="020F0502020204030204" pitchFamily="34" charset="0"/>
              </a:rPr>
              <a:t>i-PRO Active </a:t>
            </a:r>
            <a:r>
              <a:rPr kumimoji="0" lang="en-US" altLang="ja-JP" sz="1100" b="1" kern="0" dirty="0" smtClean="0">
                <a:solidFill>
                  <a:prstClr val="black"/>
                </a:solidFill>
                <a:ea typeface="Meiryo UI" panose="020B0604030504040204" pitchFamily="50" charset="-128"/>
                <a:cs typeface="Calibri" panose="020F0502020204030204" pitchFamily="34" charset="0"/>
              </a:rPr>
              <a:t>Guard</a:t>
            </a: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 Plug-in for</a:t>
            </a:r>
            <a:r>
              <a:rPr kumimoji="0" lang="en-US" altLang="ja-JP" sz="11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0" lang="en-US" altLang="ja-JP" sz="1100" b="1" kern="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XProtect</a:t>
            </a:r>
            <a:endParaRPr kumimoji="0" lang="ja-JP" alt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708503" y="1461399"/>
            <a:ext cx="1288876" cy="241980"/>
          </a:xfrm>
          <a:prstGeom prst="rect">
            <a:avLst/>
          </a:prstGeom>
          <a:solidFill>
            <a:srgbClr val="CCECFF"/>
          </a:solidFill>
          <a:ln>
            <a:solidFill>
              <a:srgbClr val="4F81BD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87313" marR="0" lvl="0" indent="-87313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kern="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XProtect</a:t>
            </a:r>
            <a:r>
              <a:rPr kumimoji="0" lang="ja-JP" altLang="en-US" sz="1100" b="1" kern="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0" lang="en-US" altLang="ja-JP" sz="1100" b="1" kern="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Server</a:t>
            </a:r>
            <a:endParaRPr kumimoji="0" lang="en-US" altLang="ja-JP" sz="1100" b="1" kern="0" dirty="0">
              <a:solidFill>
                <a:prstClr val="black"/>
              </a:solidFill>
              <a:latin typeface="+mn-lt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29302"/>
              </p:ext>
            </p:extLst>
          </p:nvPr>
        </p:nvGraphicFramePr>
        <p:xfrm>
          <a:off x="4838996" y="2590525"/>
          <a:ext cx="4163431" cy="875257"/>
        </p:xfrm>
        <a:graphic>
          <a:graphicData uri="http://schemas.openxmlformats.org/drawingml/2006/table">
            <a:tbl>
              <a:tblPr/>
              <a:tblGrid>
                <a:gridCol w="2828372">
                  <a:extLst>
                    <a:ext uri="{9D8B030D-6E8A-4147-A177-3AD203B41FA5}">
                      <a16:colId xmlns:a16="http://schemas.microsoft.com/office/drawing/2014/main" val="663953205"/>
                    </a:ext>
                  </a:extLst>
                </a:gridCol>
                <a:gridCol w="1335059">
                  <a:extLst>
                    <a:ext uri="{9D8B030D-6E8A-4147-A177-3AD203B41FA5}">
                      <a16:colId xmlns:a16="http://schemas.microsoft.com/office/drawing/2014/main" val="3294582963"/>
                    </a:ext>
                  </a:extLst>
                </a:gridCol>
              </a:tblGrid>
              <a:tr h="232996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VMS</a:t>
                      </a:r>
                      <a:endParaRPr lang="ja-JP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094" marR="42094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Version</a:t>
                      </a:r>
                      <a:endParaRPr lang="ja-JP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094" marR="42094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129977"/>
                  </a:ext>
                </a:extLst>
              </a:tr>
              <a:tr h="234407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XProtect Corporate / Expert / Professional+ / Express+</a:t>
                      </a:r>
                    </a:p>
                  </a:txBody>
                  <a:tcPr marL="72000" marR="42094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Yu Gothic UI"/>
                          <a:ea typeface="Yu Gothic UI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2022 R1 or later</a:t>
                      </a:r>
                      <a:endParaRPr kumimoji="1" lang="en-US" altLang="ja-JP" sz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2000" marR="42094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89392"/>
                  </a:ext>
                </a:extLst>
              </a:tr>
              <a:tr h="2344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XProtect Smart client</a:t>
                      </a:r>
                    </a:p>
                  </a:txBody>
                  <a:tcPr marL="72000" marR="42094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72000" marR="42094" marT="21047" marB="210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518674"/>
                  </a:ext>
                </a:extLst>
              </a:tr>
            </a:tbl>
          </a:graphicData>
        </a:graphic>
      </p:graphicFrame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69" y="2068222"/>
            <a:ext cx="1031943" cy="3195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76" y="1923352"/>
            <a:ext cx="724829" cy="60154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1138" y="4562610"/>
            <a:ext cx="8494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*1: i-PRO Active Guard Plug-in can be downloaded on “Marketplace of Milestone” from June 1st.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425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</a:t>
            </a: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-3.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Supported AI </a:t>
            </a:r>
            <a:r>
              <a:rPr lang="en-US" altLang="ja-JP" sz="3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Application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C05AE4E4-497A-4AA3-8AE4-7EC839847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710283"/>
              </p:ext>
            </p:extLst>
          </p:nvPr>
        </p:nvGraphicFramePr>
        <p:xfrm>
          <a:off x="192343" y="1407537"/>
          <a:ext cx="8766311" cy="2468880"/>
        </p:xfrm>
        <a:graphic>
          <a:graphicData uri="http://schemas.openxmlformats.org/drawingml/2006/table">
            <a:tbl>
              <a:tblPr/>
              <a:tblGrid>
                <a:gridCol w="3502327">
                  <a:extLst>
                    <a:ext uri="{9D8B030D-6E8A-4147-A177-3AD203B41FA5}">
                      <a16:colId xmlns:a16="http://schemas.microsoft.com/office/drawing/2014/main" val="2707022256"/>
                    </a:ext>
                  </a:extLst>
                </a:gridCol>
                <a:gridCol w="1315996">
                  <a:extLst>
                    <a:ext uri="{9D8B030D-6E8A-4147-A177-3AD203B41FA5}">
                      <a16:colId xmlns:a16="http://schemas.microsoft.com/office/drawing/2014/main" val="102705331"/>
                    </a:ext>
                  </a:extLst>
                </a:gridCol>
                <a:gridCol w="1315996">
                  <a:extLst>
                    <a:ext uri="{9D8B030D-6E8A-4147-A177-3AD203B41FA5}">
                      <a16:colId xmlns:a16="http://schemas.microsoft.com/office/drawing/2014/main" val="1623840170"/>
                    </a:ext>
                  </a:extLst>
                </a:gridCol>
                <a:gridCol w="1315996">
                  <a:extLst>
                    <a:ext uri="{9D8B030D-6E8A-4147-A177-3AD203B41FA5}">
                      <a16:colId xmlns:a16="http://schemas.microsoft.com/office/drawing/2014/main" val="3460227988"/>
                    </a:ext>
                  </a:extLst>
                </a:gridCol>
                <a:gridCol w="1315996">
                  <a:extLst>
                    <a:ext uri="{9D8B030D-6E8A-4147-A177-3AD203B41FA5}">
                      <a16:colId xmlns:a16="http://schemas.microsoft.com/office/drawing/2014/main" val="2209584710"/>
                    </a:ext>
                  </a:extLst>
                </a:gridCol>
              </a:tblGrid>
              <a:tr h="222583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Application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VI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1938" marR="20250" marT="21938" marB="219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Genetec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1938" marR="20250" marT="21938" marB="21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Milestone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1938" marR="20250" marT="21938" marB="2193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ASM300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1938" marR="20250" marT="21938" marB="21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71968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 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Face 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Detection *1</a:t>
                      </a:r>
                      <a:endParaRPr kumimoji="1" lang="en-US" altLang="ja-JP" sz="12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26870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 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People Detection</a:t>
                      </a:r>
                      <a:endParaRPr kumimoji="1" lang="en-US" altLang="ja-JP" sz="12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01357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 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Vehicle Detection</a:t>
                      </a:r>
                      <a:endParaRPr kumimoji="1" lang="en-US" altLang="ja-JP" sz="12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208840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AI-VMD *2</a:t>
                      </a:r>
                      <a:endParaRPr kumimoji="1" lang="en-US" altLang="ja-JP" sz="12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(by Security Desk)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(by XProtect)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 Sound Classification</a:t>
                      </a:r>
                      <a:endParaRPr kumimoji="1" lang="en-US" altLang="ja-JP" sz="12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(by Security Desk)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29250" marR="938" marT="29250" marB="292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8684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 Non Mask Detection</a:t>
                      </a:r>
                      <a:endParaRPr kumimoji="1" lang="en-US" altLang="ja-JP" sz="12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 (VCA)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29250" marR="938" marT="29250" marB="292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Yu Gothic UI"/>
                          <a:cs typeface="+mn-cs"/>
                        </a:rPr>
                        <a:t>(by ASM300)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F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384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 Occupancy Detection</a:t>
                      </a:r>
                      <a:endParaRPr kumimoji="1" lang="en-US" altLang="ja-JP" sz="1200" kern="1200" baseline="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 (VCA)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(by Security Desk)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29250" marR="938" marT="29250" marB="292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Yu Gothic UI"/>
                          <a:cs typeface="+mn-cs"/>
                        </a:rPr>
                        <a:t>(by ASM300)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F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48815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AI-VMD/AI People Counting for 360-degree fisheye *3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 (VCA)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(by Security Desk)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(by XProtect) *4</a:t>
                      </a:r>
                      <a:endParaRPr kumimoji="1" lang="en-US" altLang="ja-JP" sz="1200" baseline="0" dirty="0" smtClean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938" marT="29250" marB="292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29250" marR="938" marT="29250" marB="292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34755"/>
                  </a:ext>
                </a:extLst>
              </a:tr>
            </a:tbl>
          </a:graphicData>
        </a:graphic>
      </p:graphicFrame>
      <p:sp>
        <p:nvSpPr>
          <p:cNvPr id="13" name="角丸四角形 12"/>
          <p:cNvSpPr/>
          <p:nvPr/>
        </p:nvSpPr>
        <p:spPr>
          <a:xfrm>
            <a:off x="6301947" y="1376647"/>
            <a:ext cx="1359244" cy="2515739"/>
          </a:xfrm>
          <a:prstGeom prst="roundRect">
            <a:avLst>
              <a:gd name="adj" fmla="val 803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5064" y="4000720"/>
            <a:ext cx="3998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*</a:t>
            </a:r>
            <a:r>
              <a:rPr lang="en-US" altLang="ja-JP" sz="1200" dirty="0" smtClean="0"/>
              <a:t>1: </a:t>
            </a:r>
            <a:r>
              <a:rPr lang="en-US" altLang="ja-JP" sz="1200" dirty="0"/>
              <a:t>V1.10 is required for age and gender statistics dashboard</a:t>
            </a:r>
            <a:r>
              <a:rPr lang="en-US" altLang="ja-JP" sz="1200" dirty="0" smtClean="0"/>
              <a:t>.</a:t>
            </a:r>
          </a:p>
          <a:p>
            <a:r>
              <a:rPr lang="en-US" altLang="ja-JP" sz="1200" dirty="0" smtClean="0"/>
              <a:t>*2: </a:t>
            </a:r>
            <a:r>
              <a:rPr lang="en-US" altLang="ja-JP" sz="1200" dirty="0"/>
              <a:t>V2.00 or later is </a:t>
            </a:r>
            <a:r>
              <a:rPr lang="en-US" altLang="ja-JP" sz="1200" dirty="0" smtClean="0"/>
              <a:t>supported.</a:t>
            </a:r>
          </a:p>
          <a:p>
            <a:r>
              <a:rPr lang="en-US" altLang="ja-JP" sz="1200" dirty="0" smtClean="0"/>
              <a:t>*3: </a:t>
            </a:r>
            <a:r>
              <a:rPr lang="en-US" altLang="ja-JP" sz="1200" dirty="0"/>
              <a:t>V1.20 or later is </a:t>
            </a:r>
            <a:r>
              <a:rPr lang="en-US" altLang="ja-JP" sz="1200" dirty="0" smtClean="0"/>
              <a:t>supported.</a:t>
            </a:r>
          </a:p>
          <a:p>
            <a:r>
              <a:rPr lang="en-US" altLang="ja-JP" sz="1200" dirty="0" smtClean="0"/>
              <a:t>*4: Occupancy Detection is not supported.</a:t>
            </a:r>
          </a:p>
        </p:txBody>
      </p:sp>
    </p:spTree>
    <p:extLst>
      <p:ext uri="{BB962C8B-B14F-4D97-AF65-F5344CB8AC3E}">
        <p14:creationId xmlns:p14="http://schemas.microsoft.com/office/powerpoint/2010/main" val="40514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3130" y="648386"/>
            <a:ext cx="1455387" cy="612003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プレースホルダー 14"/>
          <p:cNvSpPr txBox="1">
            <a:spLocks/>
          </p:cNvSpPr>
          <p:nvPr/>
        </p:nvSpPr>
        <p:spPr>
          <a:xfrm>
            <a:off x="1581188" y="654005"/>
            <a:ext cx="827144" cy="59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ja-JP" sz="1600" b="1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8725" y="657951"/>
            <a:ext cx="5502848" cy="5957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i-PRO Active Guard for 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VMS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1939" y="654005"/>
            <a:ext cx="1043208" cy="59969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kern="0" dirty="0" smtClean="0">
                <a:latin typeface="+mj-lt"/>
                <a:ea typeface="游ゴシック"/>
                <a:cs typeface="Calibri"/>
              </a:rPr>
              <a:t>V1.5.0</a:t>
            </a:r>
            <a:endParaRPr kumimoji="0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60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</a:t>
            </a:r>
            <a:r>
              <a:rPr lang="en-US" altLang="ja-JP" sz="3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-4.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How to count number of </a:t>
            </a:r>
            <a:r>
              <a:rPr lang="en-US" altLang="ja-JP" sz="3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cameras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42961"/>
              </p:ext>
            </p:extLst>
          </p:nvPr>
        </p:nvGraphicFramePr>
        <p:xfrm>
          <a:off x="981371" y="1766281"/>
          <a:ext cx="7188069" cy="1524000"/>
        </p:xfrm>
        <a:graphic>
          <a:graphicData uri="http://schemas.openxmlformats.org/drawingml/2006/table">
            <a:tbl>
              <a:tblPr/>
              <a:tblGrid>
                <a:gridCol w="659519">
                  <a:extLst>
                    <a:ext uri="{9D8B030D-6E8A-4147-A177-3AD203B41FA5}">
                      <a16:colId xmlns:a16="http://schemas.microsoft.com/office/drawing/2014/main" val="1279402483"/>
                    </a:ext>
                  </a:extLst>
                </a:gridCol>
                <a:gridCol w="5397086">
                  <a:extLst>
                    <a:ext uri="{9D8B030D-6E8A-4147-A177-3AD203B41FA5}">
                      <a16:colId xmlns:a16="http://schemas.microsoft.com/office/drawing/2014/main" val="3314171606"/>
                    </a:ext>
                  </a:extLst>
                </a:gridCol>
                <a:gridCol w="1131464">
                  <a:extLst>
                    <a:ext uri="{9D8B030D-6E8A-4147-A177-3AD203B41FA5}">
                      <a16:colId xmlns:a16="http://schemas.microsoft.com/office/drawing/2014/main" val="680549061"/>
                    </a:ext>
                  </a:extLst>
                </a:gridCol>
              </a:tblGrid>
              <a:tr h="177544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</a:t>
                      </a:r>
                      <a:endParaRPr lang="ja-JP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Milestone</a:t>
                      </a:r>
                      <a:endParaRPr lang="en-US" altLang="ja-JP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645194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AI Face Detection</a:t>
                      </a:r>
                      <a:endParaRPr kumimoji="1" lang="en-US" altLang="ja-JP" sz="14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32432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AI People Detection</a:t>
                      </a:r>
                      <a:endParaRPr kumimoji="1" lang="en-US" altLang="ja-JP" sz="14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83930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AI Vehicle Detection</a:t>
                      </a:r>
                      <a:endParaRPr kumimoji="1" lang="en-US" altLang="ja-JP" sz="14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55362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AI-VMD</a:t>
                      </a:r>
                      <a:endParaRPr kumimoji="1" lang="en-US" altLang="ja-JP" sz="14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62863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AI Sound Classification</a:t>
                      </a:r>
                      <a:endParaRPr kumimoji="1" lang="en-US" altLang="ja-JP" sz="14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07986"/>
                  </a:ext>
                </a:extLst>
              </a:tr>
              <a:tr h="15535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6</a:t>
                      </a:r>
                      <a:endParaRPr kumimoji="1" lang="en-US" altLang="ja-JP" sz="14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AI-VMD/AI People Counting for 360-degree fisheye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ja-JP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605256"/>
                  </a:ext>
                </a:extLst>
              </a:tr>
            </a:tbl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456569" y="1331445"/>
            <a:ext cx="7291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rPr>
              <a:t>Milestone : 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rPr>
              <a:t>Count the number of cameras which application #</a:t>
            </a: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rPr>
              <a:t>1-4, #6 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rPr>
              <a:t>is </a:t>
            </a: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meiryo" panose="020B0604030504040204" pitchFamily="50" charset="-128"/>
                <a:cs typeface="Calibri" panose="020F0502020204030204" pitchFamily="34" charset="0"/>
              </a:rPr>
              <a:t>installed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81371" y="3331034"/>
            <a:ext cx="5153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*Multi-sensor </a:t>
            </a:r>
            <a:r>
              <a:rPr lang="en-US" altLang="ja-JP" sz="1200" dirty="0"/>
              <a:t>camera : </a:t>
            </a:r>
            <a:r>
              <a:rPr lang="en-US" altLang="ja-JP" sz="1200" dirty="0" smtClean="0"/>
              <a:t>Count </a:t>
            </a:r>
            <a:r>
              <a:rPr lang="en-US" altLang="ja-JP" sz="1200" dirty="0"/>
              <a:t>by camera unit where the application is </a:t>
            </a:r>
            <a:r>
              <a:rPr lang="en-US" altLang="ja-JP" sz="1200" dirty="0" smtClean="0"/>
              <a:t>installed.</a:t>
            </a:r>
            <a:endParaRPr lang="en-US" altLang="ja-JP" sz="1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981371" y="3608033"/>
            <a:ext cx="7188069" cy="1157695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209017" y="3896693"/>
            <a:ext cx="2007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number </a:t>
            </a:r>
            <a:r>
              <a:rPr kumimoji="0" lang="en-US" altLang="ja-JP" sz="1000" b="0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 camera will be </a:t>
            </a:r>
            <a:r>
              <a:rPr kumimoji="0" lang="en-US" altLang="ja-JP" sz="1000" b="0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endParaRPr kumimoji="0" lang="en-US" altLang="ja-JP" sz="1000" b="0" i="1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4654211" y="3905518"/>
            <a:ext cx="363829" cy="23127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13111" y="3633557"/>
            <a:ext cx="293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Example 1</a:t>
            </a:r>
            <a:endParaRPr kumimoji="0" lang="en-US" altLang="ja-JP" sz="1000" b="0" i="1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there is </a:t>
            </a:r>
            <a:r>
              <a:rPr kumimoji="0" lang="en-US" altLang="ja-JP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</a:t>
            </a:r>
            <a:r>
              <a:rPr kumimoji="0" lang="en-US" altLang="ja-JP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cameras</a:t>
            </a:r>
            <a:r>
              <a:rPr kumimoji="0" lang="en-US" altLang="ja-JP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</a:t>
            </a:r>
            <a:endParaRPr kumimoji="0" lang="en-US" altLang="ja-JP" sz="1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- </a:t>
            </a:r>
            <a:r>
              <a:rPr kumimoji="0" lang="en-US" altLang="ja-JP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cam1 </a:t>
            </a:r>
            <a:r>
              <a:rPr kumimoji="0" lang="en-US" altLang="ja-JP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for AI People Detection and </a:t>
            </a:r>
            <a:r>
              <a:rPr kumimoji="0" lang="en-US" altLang="ja-JP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AI-VMD</a:t>
            </a:r>
            <a:endParaRPr kumimoji="0" lang="en-US" altLang="ja-JP" sz="1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- </a:t>
            </a:r>
            <a:r>
              <a:rPr kumimoji="0" lang="en-US" altLang="ja-JP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cam2 </a:t>
            </a:r>
            <a:r>
              <a:rPr kumimoji="0" lang="en-US" altLang="ja-JP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for AI Sound </a:t>
            </a:r>
            <a:r>
              <a:rPr kumimoji="0" lang="en-US" altLang="ja-JP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Classification                                      </a:t>
            </a:r>
            <a:endParaRPr kumimoji="0" lang="ja-JP" altLang="en-US" sz="1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13110" y="4340907"/>
            <a:ext cx="3404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Example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all camera units(4CH)</a:t>
            </a:r>
            <a:r>
              <a:rPr kumimoji="0" lang="en-US" altLang="ja-JP" sz="10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</a:t>
            </a:r>
            <a:r>
              <a:rPr kumimoji="0" lang="en-US" altLang="ja-JP" sz="1000" i="1" kern="0" noProof="0" dirty="0" smtClean="0">
                <a:solidFill>
                  <a:prstClr val="black"/>
                </a:solidFill>
              </a:rPr>
              <a:t>m</a:t>
            </a:r>
            <a:r>
              <a:rPr kumimoji="0" lang="en-US" altLang="ja-JP" sz="1000" i="1" kern="0" dirty="0" err="1" smtClean="0">
                <a:solidFill>
                  <a:prstClr val="black"/>
                </a:solidFill>
              </a:rPr>
              <a:t>ulti</a:t>
            </a:r>
            <a:r>
              <a:rPr kumimoji="0" lang="en-US" altLang="ja-JP" sz="1000" i="1" kern="0" dirty="0" smtClean="0">
                <a:solidFill>
                  <a:prstClr val="black"/>
                </a:solidFill>
              </a:rPr>
              <a:t>-sensor</a:t>
            </a:r>
            <a:r>
              <a:rPr kumimoji="0" lang="en-US" altLang="ja-JP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ja-JP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camera install </a:t>
            </a:r>
            <a:r>
              <a:rPr kumimoji="0" lang="en-US" altLang="ja-JP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AI-VMD </a:t>
            </a:r>
            <a:endParaRPr kumimoji="0" lang="en-US" altLang="ja-JP" sz="1000" b="0" i="1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4654211" y="4445088"/>
            <a:ext cx="363829" cy="23127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209017" y="4435560"/>
            <a:ext cx="2007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number </a:t>
            </a:r>
            <a:r>
              <a:rPr kumimoji="0" lang="en-US" altLang="ja-JP" sz="1000" b="0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 camera will be </a:t>
            </a:r>
            <a:r>
              <a:rPr kumimoji="0" lang="en-US" altLang="ja-JP" sz="1000" i="1" u="sng" kern="0" dirty="0" smtClean="0">
                <a:solidFill>
                  <a:prstClr val="black"/>
                </a:solidFill>
              </a:rPr>
              <a:t>4</a:t>
            </a:r>
            <a:endParaRPr kumimoji="0" lang="en-US" altLang="ja-JP" sz="1000" b="0" i="1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19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 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エンド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CF074C11-697F-48B1-95CC-C684841BE1A1}"/>
    </a:ext>
  </a:ext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3.xml><?xml version="1.0" encoding="utf-8"?>
<a:theme xmlns:a="http://schemas.openxmlformats.org/drawingml/2006/main" name="3_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4.xml><?xml version="1.0" encoding="utf-8"?>
<a:theme xmlns:a="http://schemas.openxmlformats.org/drawingml/2006/main" name="5_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5.xml><?xml version="1.0" encoding="utf-8"?>
<a:theme xmlns:a="http://schemas.openxmlformats.org/drawingml/2006/main" name="2_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6.xml><?xml version="1.0" encoding="utf-8"?>
<a:theme xmlns:a="http://schemas.openxmlformats.org/drawingml/2006/main" name="4_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7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 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 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デバイダー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1920163D-763C-4FA2-8C21-3C4C0FE062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4_3_pips_templateB_Tentative_青</Template>
  <TotalTime>0</TotalTime>
  <Words>3899</Words>
  <Application>Microsoft Office PowerPoint</Application>
  <PresentationFormat>画面に合わせる (16:9)</PresentationFormat>
  <Paragraphs>956</Paragraphs>
  <Slides>45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45</vt:i4>
      </vt:variant>
    </vt:vector>
  </HeadingPairs>
  <TitlesOfParts>
    <vt:vector size="70" baseType="lpstr">
      <vt:lpstr>HGPｺﾞｼｯｸE</vt:lpstr>
      <vt:lpstr>meiryo</vt:lpstr>
      <vt:lpstr>Meiryo UI</vt:lpstr>
      <vt:lpstr>ＭＳ Ｐゴシック</vt:lpstr>
      <vt:lpstr>Yu Gothic UI</vt:lpstr>
      <vt:lpstr>Yu Gothic UI Semibold</vt:lpstr>
      <vt:lpstr>メイリオ</vt:lpstr>
      <vt:lpstr>游ゴシック</vt:lpstr>
      <vt:lpstr>游明朝</vt:lpstr>
      <vt:lpstr>Arial</vt:lpstr>
      <vt:lpstr>Calibri</vt:lpstr>
      <vt:lpstr>Calibri Light</vt:lpstr>
      <vt:lpstr>Tahoma</vt:lpstr>
      <vt:lpstr>Times New Roman</vt:lpstr>
      <vt:lpstr>Wingdings</vt:lpstr>
      <vt:lpstr>デザインの設定</vt:lpstr>
      <vt:lpstr>1_メインスライド</vt:lpstr>
      <vt:lpstr>3_メインスライド</vt:lpstr>
      <vt:lpstr>5_メインスライド</vt:lpstr>
      <vt:lpstr>2_メインスライド</vt:lpstr>
      <vt:lpstr>4_メインスライド</vt:lpstr>
      <vt:lpstr>1_デザインの設定</vt:lpstr>
      <vt:lpstr>2_デザインの設定</vt:lpstr>
      <vt:lpstr>デバイダー</vt:lpstr>
      <vt:lpstr>エンドスライド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2022-06-10T07:59:53Z</dcterms:created>
  <dcterms:modified xsi:type="dcterms:W3CDTF">2022-06-10T07:59:59Z</dcterms:modified>
</cp:coreProperties>
</file>