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4982" r:id="rId1"/>
    <p:sldMasterId id="2147485081" r:id="rId2"/>
    <p:sldMasterId id="2147485085" r:id="rId3"/>
    <p:sldMasterId id="2147485083" r:id="rId4"/>
    <p:sldMasterId id="2147485087" r:id="rId5"/>
    <p:sldMasterId id="2147485073" r:id="rId6"/>
    <p:sldMasterId id="2147485070" r:id="rId7"/>
    <p:sldMasterId id="2147485089" r:id="rId8"/>
  </p:sldMasterIdLst>
  <p:notesMasterIdLst>
    <p:notesMasterId r:id="rId16"/>
  </p:notesMasterIdLst>
  <p:handoutMasterIdLst>
    <p:handoutMasterId r:id="rId17"/>
  </p:handoutMasterIdLst>
  <p:sldIdLst>
    <p:sldId id="302" r:id="rId9"/>
    <p:sldId id="562" r:id="rId10"/>
    <p:sldId id="565" r:id="rId11"/>
    <p:sldId id="561" r:id="rId12"/>
    <p:sldId id="537" r:id="rId13"/>
    <p:sldId id="534" r:id="rId14"/>
    <p:sldId id="309" r:id="rId15"/>
  </p:sldIdLst>
  <p:sldSz cx="9144000" cy="5143500" type="screen16x9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BC8CE"/>
    <a:srgbClr val="6464E6"/>
    <a:srgbClr val="4472C4"/>
    <a:srgbClr val="EAEFF7"/>
    <a:srgbClr val="F2F8EE"/>
    <a:srgbClr val="D2DEEF"/>
    <a:srgbClr val="DAE9F6"/>
    <a:srgbClr val="006AB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88" autoAdjust="0"/>
    <p:restoredTop sz="93715" autoAdjust="0"/>
  </p:normalViewPr>
  <p:slideViewPr>
    <p:cSldViewPr snapToGrid="0" snapToObjects="1">
      <p:cViewPr varScale="1">
        <p:scale>
          <a:sx n="70" d="100"/>
          <a:sy n="70" d="100"/>
        </p:scale>
        <p:origin x="658" y="53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6" d="100"/>
          <a:sy n="76" d="100"/>
        </p:scale>
        <p:origin x="2918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3B03E-5F20-4FE9-AE8F-91B893F34AB0}" type="datetimeFigureOut">
              <a:rPr kumimoji="1" lang="ja-JP" altLang="en-US" smtClean="0"/>
              <a:t>2022/6/20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EB71C-CB81-48F9-9CC9-1F57D1F34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38561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23280-4631-449D-B6CA-E374E1E336EF}" type="datetimeFigureOut">
              <a:rPr kumimoji="1" lang="ja-JP" altLang="en-US" smtClean="0"/>
              <a:t>2022/6/20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4F106-CE4D-4C0B-9204-00F638B8A09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51502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4F106-CE4D-4C0B-9204-00F638B8A095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7337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4F106-CE4D-4C0B-9204-00F638B8A095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0417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4F106-CE4D-4C0B-9204-00F638B8A095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73729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表紙-メイン_サブタイトル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 userDrawn="1"/>
        </p:nvSpPr>
        <p:spPr>
          <a:xfrm>
            <a:off x="6115719" y="12658"/>
            <a:ext cx="2990769" cy="253916"/>
          </a:xfrm>
          <a:prstGeom prst="rect">
            <a:avLst/>
          </a:prstGeom>
          <a:noFill/>
        </p:spPr>
        <p:txBody>
          <a:bodyPr wrap="square" lIns="27000" rIns="27000" rtlCol="0" anchor="ctr" anchorCtr="0">
            <a:spAutoFit/>
          </a:bodyPr>
          <a:lstStyle/>
          <a:p>
            <a:pPr marL="0" marR="0" lvl="0" indent="0" algn="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767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672099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906838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015661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29602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2391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ページ・ロゴ入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 userDrawn="1"/>
        </p:nvGrpSpPr>
        <p:grpSpPr>
          <a:xfrm>
            <a:off x="771501" y="390780"/>
            <a:ext cx="7605760" cy="4344710"/>
            <a:chOff x="771501" y="390780"/>
            <a:chExt cx="7605760" cy="4344710"/>
          </a:xfrm>
        </p:grpSpPr>
        <p:pic>
          <p:nvPicPr>
            <p:cNvPr id="8" name="図 7"/>
            <p:cNvPicPr>
              <a:picLocks noChangeAspect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52445" y="2264512"/>
              <a:ext cx="2639111" cy="614477"/>
            </a:xfrm>
            <a:prstGeom prst="rect">
              <a:avLst/>
            </a:prstGeom>
          </p:spPr>
        </p:pic>
        <p:grpSp>
          <p:nvGrpSpPr>
            <p:cNvPr id="9" name="グループ化 8"/>
            <p:cNvGrpSpPr/>
            <p:nvPr userDrawn="1"/>
          </p:nvGrpSpPr>
          <p:grpSpPr>
            <a:xfrm>
              <a:off x="771501" y="39078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43" name="正方形/長方形 42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4" name="正方形/長方形 43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5" name="正方形/長方形 44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6" name="正方形/長方形 45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7" name="正方形/長方形 46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8" name="正方形/長方形 47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9" name="正方形/長方形 48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50" name="正方形/長方形 49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</p:grpSp>
        <p:grpSp>
          <p:nvGrpSpPr>
            <p:cNvPr id="10" name="グループ化 9"/>
            <p:cNvGrpSpPr/>
            <p:nvPr userDrawn="1"/>
          </p:nvGrpSpPr>
          <p:grpSpPr>
            <a:xfrm>
              <a:off x="771501" y="146966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35" name="正方形/長方形 34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6" name="正方形/長方形 35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7" name="正方形/長方形 36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8" name="正方形/長方形 37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9" name="正方形/長方形 38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0" name="正方形/長方形 39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1" name="正方形/長方形 40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2" name="正方形/長方形 41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</p:grpSp>
        <p:sp>
          <p:nvSpPr>
            <p:cNvPr id="11" name="正方形/長方形 10"/>
            <p:cNvSpPr>
              <a:spLocks noChangeAspect="1"/>
            </p:cNvSpPr>
            <p:nvPr userDrawn="1"/>
          </p:nvSpPr>
          <p:spPr>
            <a:xfrm flipH="1" flipV="1">
              <a:off x="771501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 dirty="0"/>
            </a:p>
          </p:txBody>
        </p:sp>
        <p:sp>
          <p:nvSpPr>
            <p:cNvPr id="12" name="正方形/長方形 11"/>
            <p:cNvSpPr>
              <a:spLocks noChangeAspect="1"/>
            </p:cNvSpPr>
            <p:nvPr userDrawn="1"/>
          </p:nvSpPr>
          <p:spPr>
            <a:xfrm>
              <a:off x="1853140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 dirty="0"/>
            </a:p>
          </p:txBody>
        </p:sp>
        <p:sp>
          <p:nvSpPr>
            <p:cNvPr id="14" name="正方形/長方形 13"/>
            <p:cNvSpPr>
              <a:spLocks noChangeAspect="1"/>
            </p:cNvSpPr>
            <p:nvPr userDrawn="1"/>
          </p:nvSpPr>
          <p:spPr>
            <a:xfrm>
              <a:off x="7261334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 dirty="0"/>
            </a:p>
          </p:txBody>
        </p:sp>
        <p:sp>
          <p:nvSpPr>
            <p:cNvPr id="15" name="正方形/長方形 14"/>
            <p:cNvSpPr>
              <a:spLocks noChangeAspect="1"/>
            </p:cNvSpPr>
            <p:nvPr userDrawn="1"/>
          </p:nvSpPr>
          <p:spPr>
            <a:xfrm>
              <a:off x="8342972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 dirty="0"/>
            </a:p>
          </p:txBody>
        </p:sp>
        <p:grpSp>
          <p:nvGrpSpPr>
            <p:cNvPr id="17" name="グループ化 16"/>
            <p:cNvGrpSpPr/>
            <p:nvPr userDrawn="1"/>
          </p:nvGrpSpPr>
          <p:grpSpPr>
            <a:xfrm>
              <a:off x="771501" y="3627418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27" name="正方形/長方形 26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8" name="正方形/長方形 27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9" name="正方形/長方形 28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0" name="正方形/長方形 29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1" name="正方形/長方形 30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2" name="正方形/長方形 31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3" name="正方形/長方形 32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4" name="正方形/長方形 33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</p:grpSp>
        <p:grpSp>
          <p:nvGrpSpPr>
            <p:cNvPr id="18" name="グループ化 17"/>
            <p:cNvGrpSpPr/>
            <p:nvPr userDrawn="1"/>
          </p:nvGrpSpPr>
          <p:grpSpPr>
            <a:xfrm>
              <a:off x="771501" y="4700721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19" name="正方形/長方形 18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0" name="正方形/長方形 19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1" name="正方形/長方形 20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2" name="正方形/長方形 21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3" name="正方形/長方形 22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4" name="正方形/長方形 23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5" name="正方形/長方形 24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6" name="正方形/長方形 25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41807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4062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-メイン_サブタイトル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 userDrawn="1"/>
        </p:nvSpPr>
        <p:spPr>
          <a:xfrm>
            <a:off x="6115719" y="12658"/>
            <a:ext cx="2990769" cy="253916"/>
          </a:xfrm>
          <a:prstGeom prst="rect">
            <a:avLst/>
          </a:prstGeom>
          <a:noFill/>
        </p:spPr>
        <p:txBody>
          <a:bodyPr wrap="square" lIns="27000" rIns="27000" rtlCol="0" anchor="ctr" anchorCtr="0">
            <a:spAutoFit/>
          </a:bodyPr>
          <a:lstStyle/>
          <a:p>
            <a:pPr marL="0" marR="0" lvl="0" indent="0" algn="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1847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3" descr="logo_white_stacked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8013" y="948386"/>
            <a:ext cx="1834103" cy="58393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644" y="425093"/>
            <a:ext cx="1965764" cy="457698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499753" y="-1256"/>
            <a:ext cx="1646063" cy="1639966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 userDrawn="1"/>
        </p:nvSpPr>
        <p:spPr>
          <a:xfrm>
            <a:off x="7539989" y="4876459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9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タイトル プレースホルダー 2"/>
          <p:cNvSpPr>
            <a:spLocks noGrp="1"/>
          </p:cNvSpPr>
          <p:nvPr>
            <p:ph type="title"/>
          </p:nvPr>
        </p:nvSpPr>
        <p:spPr>
          <a:xfrm>
            <a:off x="576232" y="1829700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464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86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>
          <a:xfrm>
            <a:off x="0" y="0"/>
            <a:ext cx="9144000" cy="605717"/>
          </a:xfrm>
          <a:prstGeom prst="rect">
            <a:avLst/>
          </a:prstGeom>
          <a:solidFill>
            <a:srgbClr val="E2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>
                <a:noFill/>
              </a:ln>
            </a:endParaRPr>
          </a:p>
        </p:txBody>
      </p:sp>
      <p:pic>
        <p:nvPicPr>
          <p:cNvPr id="24" name="図 2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830" y="4926424"/>
            <a:ext cx="724506" cy="168690"/>
          </a:xfrm>
          <a:prstGeom prst="rect">
            <a:avLst/>
          </a:prstGeom>
        </p:spPr>
      </p:pic>
      <p:cxnSp>
        <p:nvCxnSpPr>
          <p:cNvPr id="26" name="直線コネクタ 25"/>
          <p:cNvCxnSpPr/>
          <p:nvPr userDrawn="1"/>
        </p:nvCxnSpPr>
        <p:spPr>
          <a:xfrm>
            <a:off x="0" y="4860039"/>
            <a:ext cx="9144000" cy="0"/>
          </a:xfrm>
          <a:prstGeom prst="line">
            <a:avLst/>
          </a:prstGeom>
          <a:ln w="38100">
            <a:solidFill>
              <a:srgbClr val="E2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スライド番号プレースホルダー 3"/>
          <p:cNvSpPr txBox="1">
            <a:spLocks/>
          </p:cNvSpPr>
          <p:nvPr userDrawn="1"/>
        </p:nvSpPr>
        <p:spPr>
          <a:xfrm>
            <a:off x="4304624" y="4916384"/>
            <a:ext cx="534753" cy="18941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27000" tIns="27000" rIns="27000" bIns="27000" rtlCol="0" anchor="ctr" anchorCtr="1"/>
          <a:lstStyle>
            <a:defPPr>
              <a:defRPr lang="ja-JP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kumimoji="1" sz="1100" kern="120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fld id="{EE88B8E2-C3DB-4B2A-ADFB-45BB59B1B2E8}" type="slidenum">
              <a:rPr lang="ja-JP" altLang="en-US" sz="900" b="1" smtClean="0">
                <a:solidFill>
                  <a:schemeClr val="tx1"/>
                </a:solidFill>
              </a:rPr>
              <a:pPr algn="ctr"/>
              <a:t>‹#›</a:t>
            </a:fld>
            <a:endParaRPr lang="ja-JP" altLang="en-US" sz="900" b="1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623098" y="4915445"/>
            <a:ext cx="1469263" cy="2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170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82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04">
          <p15:clr>
            <a:srgbClr val="F26B43"/>
          </p15:clr>
        </p15:guide>
        <p15:guide id="2" orient="horz" pos="2981">
          <p15:clr>
            <a:srgbClr val="F26B43"/>
          </p15:clr>
        </p15:guide>
        <p15:guide id="3" orient="horz" pos="3049">
          <p15:clr>
            <a:srgbClr val="F26B43"/>
          </p15:clr>
        </p15:guide>
        <p15:guide id="4" orient="horz" pos="316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>
          <a:xfrm>
            <a:off x="0" y="0"/>
            <a:ext cx="9144000" cy="605717"/>
          </a:xfrm>
          <a:prstGeom prst="rect">
            <a:avLst/>
          </a:prstGeom>
          <a:solidFill>
            <a:srgbClr val="E2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>
                <a:noFill/>
              </a:ln>
            </a:endParaRPr>
          </a:p>
        </p:txBody>
      </p:sp>
      <p:cxnSp>
        <p:nvCxnSpPr>
          <p:cNvPr id="26" name="直線コネクタ 25"/>
          <p:cNvCxnSpPr/>
          <p:nvPr userDrawn="1"/>
        </p:nvCxnSpPr>
        <p:spPr>
          <a:xfrm>
            <a:off x="0" y="4860039"/>
            <a:ext cx="9144000" cy="0"/>
          </a:xfrm>
          <a:prstGeom prst="line">
            <a:avLst/>
          </a:prstGeom>
          <a:ln w="38100">
            <a:solidFill>
              <a:srgbClr val="E2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スライド番号プレースホルダー 3"/>
          <p:cNvSpPr txBox="1">
            <a:spLocks/>
          </p:cNvSpPr>
          <p:nvPr userDrawn="1"/>
        </p:nvSpPr>
        <p:spPr>
          <a:xfrm>
            <a:off x="4304624" y="4916384"/>
            <a:ext cx="534753" cy="18941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27000" tIns="27000" rIns="27000" bIns="27000" rtlCol="0" anchor="ctr" anchorCtr="1"/>
          <a:lstStyle>
            <a:defPPr>
              <a:defRPr lang="ja-JP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kumimoji="1" sz="1100" kern="120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fld id="{EE88B8E2-C3DB-4B2A-ADFB-45BB59B1B2E8}" type="slidenum">
              <a:rPr lang="ja-JP" altLang="en-US" sz="900" b="1" smtClean="0">
                <a:solidFill>
                  <a:schemeClr val="tx1"/>
                </a:solidFill>
              </a:rPr>
              <a:pPr algn="ctr"/>
              <a:t>‹#›</a:t>
            </a:fld>
            <a:endParaRPr lang="ja-JP" altLang="en-US" sz="900" b="1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23098" y="4915445"/>
            <a:ext cx="1469263" cy="21947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4309" y="142798"/>
            <a:ext cx="1387844" cy="323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313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86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04">
          <p15:clr>
            <a:srgbClr val="F26B43"/>
          </p15:clr>
        </p15:guide>
        <p15:guide id="2" orient="horz" pos="2981">
          <p15:clr>
            <a:srgbClr val="F26B43"/>
          </p15:clr>
        </p15:guide>
        <p15:guide id="3" orient="horz" pos="3049">
          <p15:clr>
            <a:srgbClr val="F26B43"/>
          </p15:clr>
        </p15:guide>
        <p15:guide id="4" orient="horz" pos="3162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>
          <a:xfrm>
            <a:off x="0" y="0"/>
            <a:ext cx="9144000" cy="605717"/>
          </a:xfrm>
          <a:prstGeom prst="rect">
            <a:avLst/>
          </a:prstGeom>
          <a:solidFill>
            <a:srgbClr val="E2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>
                <a:noFill/>
              </a:ln>
            </a:endParaRPr>
          </a:p>
        </p:txBody>
      </p:sp>
      <p:pic>
        <p:nvPicPr>
          <p:cNvPr id="24" name="図 2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830" y="4926424"/>
            <a:ext cx="724506" cy="168690"/>
          </a:xfrm>
          <a:prstGeom prst="rect">
            <a:avLst/>
          </a:prstGeom>
        </p:spPr>
      </p:pic>
      <p:cxnSp>
        <p:nvCxnSpPr>
          <p:cNvPr id="26" name="直線コネクタ 25"/>
          <p:cNvCxnSpPr/>
          <p:nvPr userDrawn="1"/>
        </p:nvCxnSpPr>
        <p:spPr>
          <a:xfrm>
            <a:off x="0" y="4860039"/>
            <a:ext cx="9144000" cy="0"/>
          </a:xfrm>
          <a:prstGeom prst="line">
            <a:avLst/>
          </a:prstGeom>
          <a:ln w="38100">
            <a:solidFill>
              <a:srgbClr val="E2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スライド番号プレースホルダー 3"/>
          <p:cNvSpPr txBox="1">
            <a:spLocks/>
          </p:cNvSpPr>
          <p:nvPr userDrawn="1"/>
        </p:nvSpPr>
        <p:spPr>
          <a:xfrm>
            <a:off x="4304624" y="4916384"/>
            <a:ext cx="534753" cy="18941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27000" tIns="27000" rIns="27000" bIns="27000" rtlCol="0" anchor="ctr" anchorCtr="1"/>
          <a:lstStyle>
            <a:defPPr>
              <a:defRPr lang="ja-JP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kumimoji="1" sz="1100" kern="120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fld id="{EE88B8E2-C3DB-4B2A-ADFB-45BB59B1B2E8}" type="slidenum">
              <a:rPr lang="ja-JP" altLang="en-US" sz="900" b="1" smtClean="0">
                <a:solidFill>
                  <a:schemeClr val="tx1"/>
                </a:solidFill>
              </a:rPr>
              <a:pPr algn="ctr"/>
              <a:t>‹#›</a:t>
            </a:fld>
            <a:endParaRPr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7" name="AutoShape 13"/>
          <p:cNvSpPr>
            <a:spLocks noChangeArrowheads="1"/>
          </p:cNvSpPr>
          <p:nvPr userDrawn="1"/>
        </p:nvSpPr>
        <p:spPr bwMode="auto">
          <a:xfrm>
            <a:off x="7633096" y="4932487"/>
            <a:ext cx="1440000" cy="1440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3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FF5050"/>
                </a:solidFill>
                <a:effectLst/>
                <a:uLnTx/>
                <a:uFillTx/>
                <a:latin typeface="Calibri" panose="020F0502020204030204" pitchFamily="34" charset="0"/>
                <a:ea typeface="HGPｺﾞｼｯｸE" pitchFamily="50" charset="-128"/>
                <a:cs typeface="+mn-cs"/>
              </a:rPr>
              <a:t>Internal </a:t>
            </a:r>
            <a:r>
              <a:rPr kumimoji="0" lang="en-US" altLang="ja-JP" sz="900" b="1" i="0" u="none" strike="noStrike" kern="0" cap="none" spc="0" normalizeH="0" baseline="0" noProof="0" dirty="0">
                <a:ln>
                  <a:noFill/>
                </a:ln>
                <a:solidFill>
                  <a:srgbClr val="FF5050"/>
                </a:solidFill>
                <a:effectLst/>
                <a:uLnTx/>
                <a:uFillTx/>
                <a:latin typeface="Calibri" panose="020F0502020204030204" pitchFamily="34" charset="0"/>
                <a:ea typeface="HGPｺﾞｼｯｸE" pitchFamily="50" charset="-128"/>
                <a:cs typeface="+mn-cs"/>
              </a:rPr>
              <a:t>use only</a:t>
            </a:r>
          </a:p>
        </p:txBody>
      </p:sp>
    </p:spTree>
    <p:extLst>
      <p:ext uri="{BB962C8B-B14F-4D97-AF65-F5344CB8AC3E}">
        <p14:creationId xmlns:p14="http://schemas.microsoft.com/office/powerpoint/2010/main" val="35821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84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04">
          <p15:clr>
            <a:srgbClr val="F26B43"/>
          </p15:clr>
        </p15:guide>
        <p15:guide id="2" orient="horz" pos="2981">
          <p15:clr>
            <a:srgbClr val="F26B43"/>
          </p15:clr>
        </p15:guide>
        <p15:guide id="3" orient="horz" pos="3049">
          <p15:clr>
            <a:srgbClr val="F26B43"/>
          </p15:clr>
        </p15:guide>
        <p15:guide id="4" orient="horz" pos="3162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>
          <a:xfrm>
            <a:off x="0" y="0"/>
            <a:ext cx="9144000" cy="605717"/>
          </a:xfrm>
          <a:prstGeom prst="rect">
            <a:avLst/>
          </a:prstGeom>
          <a:solidFill>
            <a:srgbClr val="E2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>
                <a:noFill/>
              </a:ln>
            </a:endParaRPr>
          </a:p>
        </p:txBody>
      </p:sp>
      <p:cxnSp>
        <p:nvCxnSpPr>
          <p:cNvPr id="26" name="直線コネクタ 25"/>
          <p:cNvCxnSpPr/>
          <p:nvPr userDrawn="1"/>
        </p:nvCxnSpPr>
        <p:spPr>
          <a:xfrm>
            <a:off x="0" y="4860039"/>
            <a:ext cx="9144000" cy="0"/>
          </a:xfrm>
          <a:prstGeom prst="line">
            <a:avLst/>
          </a:prstGeom>
          <a:ln w="38100">
            <a:solidFill>
              <a:srgbClr val="E2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スライド番号プレースホルダー 3"/>
          <p:cNvSpPr txBox="1">
            <a:spLocks/>
          </p:cNvSpPr>
          <p:nvPr userDrawn="1"/>
        </p:nvSpPr>
        <p:spPr>
          <a:xfrm>
            <a:off x="4304624" y="4916384"/>
            <a:ext cx="534753" cy="18941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27000" tIns="27000" rIns="27000" bIns="27000" rtlCol="0" anchor="ctr" anchorCtr="1"/>
          <a:lstStyle>
            <a:defPPr>
              <a:defRPr lang="ja-JP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kumimoji="1" sz="1100" kern="120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fld id="{EE88B8E2-C3DB-4B2A-ADFB-45BB59B1B2E8}" type="slidenum">
              <a:rPr lang="ja-JP" altLang="en-US" sz="900" b="1" smtClean="0">
                <a:solidFill>
                  <a:schemeClr val="tx1"/>
                </a:solidFill>
              </a:rPr>
              <a:pPr algn="ctr"/>
              <a:t>‹#›</a:t>
            </a:fld>
            <a:endParaRPr lang="ja-JP" altLang="en-US" sz="900" b="1" dirty="0">
              <a:solidFill>
                <a:schemeClr val="tx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4309" y="142798"/>
            <a:ext cx="1387844" cy="323138"/>
          </a:xfrm>
          <a:prstGeom prst="rect">
            <a:avLst/>
          </a:prstGeom>
        </p:spPr>
      </p:pic>
      <p:sp>
        <p:nvSpPr>
          <p:cNvPr id="8" name="AutoShape 13"/>
          <p:cNvSpPr>
            <a:spLocks noChangeArrowheads="1"/>
          </p:cNvSpPr>
          <p:nvPr userDrawn="1"/>
        </p:nvSpPr>
        <p:spPr bwMode="auto">
          <a:xfrm>
            <a:off x="7633096" y="4932487"/>
            <a:ext cx="1440000" cy="1440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3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FF5050"/>
                </a:solidFill>
                <a:effectLst/>
                <a:uLnTx/>
                <a:uFillTx/>
                <a:latin typeface="Calibri" panose="020F0502020204030204" pitchFamily="34" charset="0"/>
                <a:ea typeface="HGPｺﾞｼｯｸE" pitchFamily="50" charset="-128"/>
                <a:cs typeface="+mn-cs"/>
              </a:rPr>
              <a:t>Internal </a:t>
            </a:r>
            <a:r>
              <a:rPr kumimoji="0" lang="en-US" altLang="ja-JP" sz="900" b="1" i="0" u="none" strike="noStrike" kern="0" cap="none" spc="0" normalizeH="0" baseline="0" noProof="0" dirty="0">
                <a:ln>
                  <a:noFill/>
                </a:ln>
                <a:solidFill>
                  <a:srgbClr val="FF5050"/>
                </a:solidFill>
                <a:effectLst/>
                <a:uLnTx/>
                <a:uFillTx/>
                <a:latin typeface="Calibri" panose="020F0502020204030204" pitchFamily="34" charset="0"/>
                <a:ea typeface="HGPｺﾞｼｯｸE" pitchFamily="50" charset="-128"/>
                <a:cs typeface="+mn-cs"/>
              </a:rPr>
              <a:t>use only</a:t>
            </a:r>
          </a:p>
        </p:txBody>
      </p:sp>
    </p:spTree>
    <p:extLst>
      <p:ext uri="{BB962C8B-B14F-4D97-AF65-F5344CB8AC3E}">
        <p14:creationId xmlns:p14="http://schemas.microsoft.com/office/powerpoint/2010/main" val="2841024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04">
          <p15:clr>
            <a:srgbClr val="F26B43"/>
          </p15:clr>
        </p15:guide>
        <p15:guide id="2" orient="horz" pos="2981">
          <p15:clr>
            <a:srgbClr val="F26B43"/>
          </p15:clr>
        </p15:guide>
        <p15:guide id="3" orient="horz" pos="3049">
          <p15:clr>
            <a:srgbClr val="F26B43"/>
          </p15:clr>
        </p15:guide>
        <p15:guide id="4" orient="horz" pos="3162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4290" y="4506743"/>
            <a:ext cx="1507770" cy="351061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 userDrawn="1"/>
        </p:nvSpPr>
        <p:spPr>
          <a:xfrm>
            <a:off x="158496" y="4693212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tabLst/>
            </a:pPr>
            <a:r>
              <a:rPr kumimoji="1" lang="en-US" altLang="ja-JP" sz="9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1707390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8026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74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055">
          <p15:clr>
            <a:srgbClr val="F26B43"/>
          </p15:clr>
        </p15:guide>
        <p15:guide id="2" pos="462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13" dirty="0"/>
          </a:p>
        </p:txBody>
      </p:sp>
      <p:sp>
        <p:nvSpPr>
          <p:cNvPr id="3" name="テキスト ボックス 2"/>
          <p:cNvSpPr txBox="1"/>
          <p:nvPr userDrawn="1"/>
        </p:nvSpPr>
        <p:spPr>
          <a:xfrm>
            <a:off x="7547088" y="4869996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9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" name="グループ化 3"/>
          <p:cNvGrpSpPr/>
          <p:nvPr userDrawn="1"/>
        </p:nvGrpSpPr>
        <p:grpSpPr>
          <a:xfrm>
            <a:off x="771501" y="390780"/>
            <a:ext cx="7605760" cy="4344710"/>
            <a:chOff x="771501" y="390780"/>
            <a:chExt cx="7605760" cy="4344710"/>
          </a:xfrm>
        </p:grpSpPr>
        <p:pic>
          <p:nvPicPr>
            <p:cNvPr id="5" name="図 4"/>
            <p:cNvPicPr>
              <a:picLocks noChangeAspect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52445" y="2264512"/>
              <a:ext cx="2639111" cy="614477"/>
            </a:xfrm>
            <a:prstGeom prst="rect">
              <a:avLst/>
            </a:prstGeom>
          </p:spPr>
        </p:pic>
        <p:grpSp>
          <p:nvGrpSpPr>
            <p:cNvPr id="6" name="グループ化 5"/>
            <p:cNvGrpSpPr/>
            <p:nvPr userDrawn="1"/>
          </p:nvGrpSpPr>
          <p:grpSpPr>
            <a:xfrm>
              <a:off x="771501" y="39078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38" name="正方形/長方形 37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9" name="正方形/長方形 38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0" name="正方形/長方形 39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1" name="正方形/長方形 40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2" name="正方形/長方形 41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3" name="正方形/長方形 42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4" name="正方形/長方形 43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45" name="正方形/長方形 44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</p:grpSp>
        <p:grpSp>
          <p:nvGrpSpPr>
            <p:cNvPr id="7" name="グループ化 6"/>
            <p:cNvGrpSpPr/>
            <p:nvPr userDrawn="1"/>
          </p:nvGrpSpPr>
          <p:grpSpPr>
            <a:xfrm>
              <a:off x="771501" y="146966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30" name="正方形/長方形 29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1" name="正方形/長方形 30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2" name="正方形/長方形 31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3" name="正方形/長方形 32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4" name="正方形/長方形 33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5" name="正方形/長方形 34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6" name="正方形/長方形 35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37" name="正方形/長方形 36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</p:grpSp>
        <p:sp>
          <p:nvSpPr>
            <p:cNvPr id="8" name="正方形/長方形 7"/>
            <p:cNvSpPr>
              <a:spLocks noChangeAspect="1"/>
            </p:cNvSpPr>
            <p:nvPr userDrawn="1"/>
          </p:nvSpPr>
          <p:spPr>
            <a:xfrm flipH="1" flipV="1">
              <a:off x="771501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 dirty="0"/>
            </a:p>
          </p:txBody>
        </p:sp>
        <p:sp>
          <p:nvSpPr>
            <p:cNvPr id="9" name="正方形/長方形 8"/>
            <p:cNvSpPr>
              <a:spLocks noChangeAspect="1"/>
            </p:cNvSpPr>
            <p:nvPr userDrawn="1"/>
          </p:nvSpPr>
          <p:spPr>
            <a:xfrm>
              <a:off x="1853140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 dirty="0"/>
            </a:p>
          </p:txBody>
        </p:sp>
        <p:sp>
          <p:nvSpPr>
            <p:cNvPr id="10" name="正方形/長方形 9"/>
            <p:cNvSpPr>
              <a:spLocks noChangeAspect="1"/>
            </p:cNvSpPr>
            <p:nvPr userDrawn="1"/>
          </p:nvSpPr>
          <p:spPr>
            <a:xfrm>
              <a:off x="7261334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 dirty="0"/>
            </a:p>
          </p:txBody>
        </p:sp>
        <p:sp>
          <p:nvSpPr>
            <p:cNvPr id="11" name="正方形/長方形 10"/>
            <p:cNvSpPr>
              <a:spLocks noChangeAspect="1"/>
            </p:cNvSpPr>
            <p:nvPr userDrawn="1"/>
          </p:nvSpPr>
          <p:spPr>
            <a:xfrm>
              <a:off x="8342972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 dirty="0"/>
            </a:p>
          </p:txBody>
        </p:sp>
        <p:grpSp>
          <p:nvGrpSpPr>
            <p:cNvPr id="12" name="グループ化 11"/>
            <p:cNvGrpSpPr/>
            <p:nvPr userDrawn="1"/>
          </p:nvGrpSpPr>
          <p:grpSpPr>
            <a:xfrm>
              <a:off x="771501" y="3627418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22" name="正方形/長方形 21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3" name="正方形/長方形 22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4" name="正方形/長方形 23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5" name="正方形/長方形 24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6" name="正方形/長方形 25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7" name="正方形/長方形 26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8" name="正方形/長方形 27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9" name="正方形/長方形 28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</p:grpSp>
        <p:grpSp>
          <p:nvGrpSpPr>
            <p:cNvPr id="13" name="グループ化 12"/>
            <p:cNvGrpSpPr/>
            <p:nvPr userDrawn="1"/>
          </p:nvGrpSpPr>
          <p:grpSpPr>
            <a:xfrm>
              <a:off x="771501" y="4700721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14" name="正方形/長方形 13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15" name="正方形/長方形 14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16" name="正方形/長方形 15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17" name="正方形/長方形 16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18" name="正方形/長方形 17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19" name="正方形/長方形 18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0" name="正方形/長方形 19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  <p:sp>
            <p:nvSpPr>
              <p:cNvPr id="21" name="正方形/長方形 20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68845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71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/>
          <p:nvPr userDrawn="1"/>
        </p:nvSpPr>
        <p:spPr>
          <a:xfrm>
            <a:off x="0" y="14790"/>
            <a:ext cx="9144000" cy="611511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1" name="スライド番号プレースホルダー 3"/>
          <p:cNvSpPr txBox="1">
            <a:spLocks/>
          </p:cNvSpPr>
          <p:nvPr userDrawn="1"/>
        </p:nvSpPr>
        <p:spPr>
          <a:xfrm>
            <a:off x="4304624" y="4916384"/>
            <a:ext cx="534753" cy="18941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27000" tIns="27000" rIns="27000" bIns="27000" rtlCol="0" anchor="ctr" anchorCtr="1"/>
          <a:lstStyle>
            <a:defPPr>
              <a:defRPr lang="ja-JP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kumimoji="1" sz="1100" kern="120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fld id="{EE88B8E2-C3DB-4B2A-ADFB-45BB59B1B2E8}" type="slidenum">
              <a:rPr lang="ja-JP" altLang="en-US" sz="900" b="1" smtClean="0">
                <a:solidFill>
                  <a:schemeClr val="tx1"/>
                </a:solidFill>
              </a:rPr>
              <a:pPr algn="ctr"/>
              <a:t>‹#›</a:t>
            </a:fld>
            <a:endParaRPr lang="ja-JP" altLang="en-US" sz="900" b="1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65" y="198228"/>
            <a:ext cx="1220649" cy="284209"/>
          </a:xfrm>
          <a:prstGeom prst="rect">
            <a:avLst/>
          </a:prstGeom>
        </p:spPr>
      </p:pic>
      <p:cxnSp>
        <p:nvCxnSpPr>
          <p:cNvPr id="5" name="直線コネクタ 4"/>
          <p:cNvCxnSpPr/>
          <p:nvPr userDrawn="1"/>
        </p:nvCxnSpPr>
        <p:spPr>
          <a:xfrm>
            <a:off x="0" y="4858328"/>
            <a:ext cx="9144000" cy="0"/>
          </a:xfrm>
          <a:prstGeom prst="line">
            <a:avLst/>
          </a:prstGeom>
          <a:ln w="57150">
            <a:solidFill>
              <a:srgbClr val="6464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図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70" y="4915096"/>
            <a:ext cx="1917474" cy="186720"/>
          </a:xfrm>
          <a:prstGeom prst="rect">
            <a:avLst/>
          </a:prstGeom>
        </p:spPr>
      </p:pic>
      <p:sp>
        <p:nvSpPr>
          <p:cNvPr id="14" name="AutoShape 13"/>
          <p:cNvSpPr>
            <a:spLocks noChangeArrowheads="1"/>
          </p:cNvSpPr>
          <p:nvPr userDrawn="1"/>
        </p:nvSpPr>
        <p:spPr bwMode="auto">
          <a:xfrm>
            <a:off x="7566049" y="4938311"/>
            <a:ext cx="1440000" cy="1440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 pitchFamily="34" charset="0"/>
                <a:ea typeface="HGPｺﾞｼｯｸE" pitchFamily="50" charset="-128"/>
                <a:cs typeface="+mn-cs"/>
              </a:rPr>
              <a:t>Authorized Partner</a:t>
            </a:r>
            <a:endParaRPr kumimoji="0" lang="en-US" altLang="ja-JP" sz="800" b="1" i="0" u="none" strike="noStrike" kern="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Calibri" panose="020F0502020204030204" pitchFamily="34" charset="0"/>
              <a:ea typeface="HGPｺﾞｼｯｸE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945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90" r:id="rId1"/>
    <p:sldLayoutId id="2147485091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647837" y="1568726"/>
            <a:ext cx="8096535" cy="1323439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r>
              <a:rPr lang="en-GB" altLang="ja-JP" sz="2800" b="1" dirty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Video Surveillance Software </a:t>
            </a:r>
            <a:br>
              <a:rPr lang="en-GB" altLang="ja-JP" sz="2800" b="1" dirty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altLang="ja-JP" sz="2800" b="1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WV-ASM300 </a:t>
            </a:r>
            <a:r>
              <a:rPr lang="en-GB" altLang="ja-JP" sz="2800" b="1" dirty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series </a:t>
            </a:r>
            <a:r>
              <a:rPr lang="en-GB" altLang="ja-JP" sz="2800" b="1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Ver.5.1 version up contents</a:t>
            </a:r>
            <a:br>
              <a:rPr lang="en-GB" altLang="ja-JP" sz="2800" b="1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altLang="ja-JP" sz="2400" b="1" dirty="0" smtClean="0"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Jun 2022 -</a:t>
            </a:r>
            <a:endParaRPr lang="en-GB" altLang="ja-JP" sz="2400" b="1" dirty="0">
              <a:latin typeface="Calibri" panose="020F0502020204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47838" y="4039376"/>
            <a:ext cx="3539675" cy="584775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 smtClean="0">
                <a:solidFill>
                  <a:prstClr val="black"/>
                </a:solidFill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Document Version : 1.00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Tahoma" panose="020B0604030504040204" pitchFamily="34" charset="0"/>
              <a:cs typeface="Calibri Light" panose="020F030202020403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Jun. 2022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 pitchFamily="34" charset="0"/>
              <a:ea typeface="Tahoma" panose="020B060403050404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65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 txBox="1">
            <a:spLocks/>
          </p:cNvSpPr>
          <p:nvPr/>
        </p:nvSpPr>
        <p:spPr>
          <a:xfrm>
            <a:off x="245064" y="4785"/>
            <a:ext cx="8542732" cy="599104"/>
          </a:xfrm>
          <a:prstGeom prst="rect">
            <a:avLst/>
          </a:prstGeom>
        </p:spPr>
        <p:txBody>
          <a:bodyPr bIns="0"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ja-JP" sz="3200" dirty="0" smtClean="0"/>
              <a:t>Contents</a:t>
            </a:r>
            <a:endParaRPr lang="en-US" sz="32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95228"/>
              </p:ext>
            </p:extLst>
          </p:nvPr>
        </p:nvGraphicFramePr>
        <p:xfrm>
          <a:off x="460494" y="927699"/>
          <a:ext cx="8111872" cy="2687698"/>
        </p:xfrm>
        <a:graphic>
          <a:graphicData uri="http://schemas.openxmlformats.org/drawingml/2006/table">
            <a:tbl>
              <a:tblPr firstRow="1" bandRow="1"/>
              <a:tblGrid>
                <a:gridCol w="726563">
                  <a:extLst>
                    <a:ext uri="{9D8B030D-6E8A-4147-A177-3AD203B41FA5}">
                      <a16:colId xmlns:a16="http://schemas.microsoft.com/office/drawing/2014/main" val="921576716"/>
                    </a:ext>
                  </a:extLst>
                </a:gridCol>
                <a:gridCol w="6500909">
                  <a:extLst>
                    <a:ext uri="{9D8B030D-6E8A-4147-A177-3AD203B41FA5}">
                      <a16:colId xmlns:a16="http://schemas.microsoft.com/office/drawing/2014/main" val="1333545701"/>
                    </a:ext>
                  </a:extLst>
                </a:gridCol>
                <a:gridCol w="884400">
                  <a:extLst>
                    <a:ext uri="{9D8B030D-6E8A-4147-A177-3AD203B41FA5}">
                      <a16:colId xmlns:a16="http://schemas.microsoft.com/office/drawing/2014/main" val="3632273933"/>
                    </a:ext>
                  </a:extLst>
                </a:gridCol>
              </a:tblGrid>
              <a:tr h="338098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r>
                        <a:rPr kumimoji="1" lang="en-US" altLang="ja-JP" sz="1400" b="1" dirty="0"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No.</a:t>
                      </a:r>
                      <a:endParaRPr kumimoji="1" lang="ja-JP" altLang="en-US" sz="1400" b="1" dirty="0"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108000" marR="108000" marT="36000" marB="3600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r>
                        <a:rPr kumimoji="1" lang="en-US" altLang="ja-JP" sz="1400" b="1" dirty="0" smtClean="0"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Items</a:t>
                      </a:r>
                      <a:endParaRPr kumimoji="1" lang="ja-JP" altLang="en-US" sz="1400" b="1" dirty="0"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108000" marR="108000" marT="36000" marB="360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pages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lt"/>
                        <a:ea typeface="+mn-ea"/>
                      </a:endParaRPr>
                    </a:p>
                  </a:txBody>
                  <a:tcPr marL="108000" marR="108000" marT="36000" marB="3600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7895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108000" marR="108000" marT="36000" marB="3600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New product / firmware</a:t>
                      </a:r>
                      <a:r>
                        <a:rPr lang="en-GB" altLang="ja-JP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support</a:t>
                      </a:r>
                    </a:p>
                    <a:p>
                      <a:pPr algn="l" rtl="0" fontAlgn="ctr"/>
                      <a:endParaRPr lang="en-US" altLang="ja-JP" sz="14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algn="l" rtl="0" fontAlgn="ctr"/>
                      <a:endParaRPr lang="en-US" altLang="ja-JP" sz="14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algn="l" rtl="0" fontAlgn="ctr"/>
                      <a:endParaRPr lang="en-US" altLang="ja-JP" sz="14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algn="l" rtl="0" fontAlgn="ctr"/>
                      <a:endParaRPr lang="en-US" altLang="ja-JP" sz="14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algn="l" rtl="0" fontAlgn="ctr"/>
                      <a:endParaRPr lang="en-US" altLang="ja-JP" sz="14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algn="l" rtl="0" fontAlgn="ctr"/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algn="l" rtl="0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108000" marR="108000" marT="36000" marB="3600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latin typeface="+mn-lt"/>
                          <a:ea typeface="+mn-ea"/>
                        </a:rPr>
                        <a:t>1</a:t>
                      </a:r>
                      <a:endParaRPr kumimoji="1" lang="ja-JP" altLang="en-US" sz="1400" b="0" dirty="0">
                        <a:latin typeface="+mn-lt"/>
                        <a:ea typeface="+mn-ea"/>
                      </a:endParaRPr>
                    </a:p>
                  </a:txBody>
                  <a:tcPr marL="108000" marR="108000" marT="36000" marB="3600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7202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108000" marR="108000" marT="36000" marB="3600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Support electronic zoom for fixed camera by the mouse</a:t>
                      </a:r>
                      <a:r>
                        <a:rPr lang="ja-JP" alt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control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108000" marR="108000" marT="36000" marB="3600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b="0" dirty="0" smtClean="0">
                          <a:latin typeface="+mn-lt"/>
                          <a:ea typeface="+mn-ea"/>
                        </a:rPr>
                        <a:t>2</a:t>
                      </a:r>
                      <a:endParaRPr kumimoji="1" lang="ja-JP" altLang="en-US" sz="1400" b="0" dirty="0">
                        <a:latin typeface="+mn-lt"/>
                        <a:ea typeface="+mn-ea"/>
                      </a:endParaRPr>
                    </a:p>
                  </a:txBody>
                  <a:tcPr marL="108000" marR="108000" marT="36000" marB="3600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37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3</a:t>
                      </a:r>
                    </a:p>
                  </a:txBody>
                  <a:tcPr marL="108000" marR="108000" marT="36000" marB="3600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Suppress ASM300 installation when i-PRO Active Guard is installed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 on the same PC.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108000" marR="108000" marT="36000" marB="3600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36000" marB="3600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34033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649189" y="4317677"/>
            <a:ext cx="47488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defTabSz="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ja-JP" sz="1400" dirty="0" smtClean="0">
                <a:solidFill>
                  <a:prstClr val="black"/>
                </a:solidFill>
                <a:latin typeface="+mn-lt"/>
              </a:rPr>
              <a:t>Software version: </a:t>
            </a:r>
            <a:r>
              <a:rPr lang="ja-JP" altLang="en-US" sz="1400" dirty="0" smtClean="0">
                <a:solidFill>
                  <a:prstClr val="black"/>
                </a:solidFill>
                <a:latin typeface="+mn-lt"/>
              </a:rPr>
              <a:t>V</a:t>
            </a:r>
            <a:r>
              <a:rPr lang="en-US" altLang="ja-JP" sz="1400" dirty="0" smtClean="0">
                <a:solidFill>
                  <a:prstClr val="black"/>
                </a:solidFill>
                <a:latin typeface="+mn-lt"/>
              </a:rPr>
              <a:t>5.10</a:t>
            </a:r>
            <a:endParaRPr lang="en-US" altLang="ja-JP" sz="1400" dirty="0">
              <a:solidFill>
                <a:prstClr val="black"/>
              </a:solidFill>
              <a:latin typeface="+mn-lt"/>
            </a:endParaRPr>
          </a:p>
          <a:p>
            <a:pPr marL="171450" indent="-171450" defTabSz="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GB" sz="1400" dirty="0" smtClean="0">
                <a:latin typeface="+mn-lt"/>
              </a:rPr>
              <a:t>Release </a:t>
            </a:r>
            <a:r>
              <a:rPr lang="en-GB" sz="1400" dirty="0">
                <a:latin typeface="+mn-lt"/>
              </a:rPr>
              <a:t>date on the global site : </a:t>
            </a:r>
            <a:r>
              <a:rPr lang="en-GB" sz="1400" dirty="0" smtClean="0">
                <a:latin typeface="+mn-lt"/>
              </a:rPr>
              <a:t>Jun. </a:t>
            </a:r>
            <a:r>
              <a:rPr lang="en-GB" sz="1400" dirty="0">
                <a:latin typeface="+mn-lt"/>
              </a:rPr>
              <a:t>2022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149070" y="1576594"/>
            <a:ext cx="6511730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1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Calibri" pitchFamily="34" charset="0"/>
              </a:rPr>
              <a:t>Support New PTZ cameras</a:t>
            </a:r>
          </a:p>
          <a:p>
            <a:pPr lvl="0">
              <a:defRPr/>
            </a:pPr>
            <a:r>
              <a:rPr kumimoji="1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Calibri" pitchFamily="34" charset="0"/>
              </a:rPr>
              <a:t>        WV-S65340-Z4N</a:t>
            </a:r>
            <a:r>
              <a:rPr lang="en-GB" sz="1200" dirty="0">
                <a:solidFill>
                  <a:prstClr val="black"/>
                </a:solidFill>
                <a:latin typeface="+mn-lt"/>
                <a:cs typeface="Calibri" pitchFamily="34" charset="0"/>
              </a:rPr>
              <a:t>, </a:t>
            </a:r>
            <a:r>
              <a:rPr lang="en-GB" sz="1200" dirty="0" smtClean="0">
                <a:solidFill>
                  <a:prstClr val="black"/>
                </a:solidFill>
                <a:latin typeface="+mn-lt"/>
                <a:cs typeface="Calibri" pitchFamily="34" charset="0"/>
              </a:rPr>
              <a:t>WV-S65340-Z2N</a:t>
            </a:r>
            <a:r>
              <a:rPr lang="en-GB" sz="1200" dirty="0">
                <a:solidFill>
                  <a:prstClr val="black"/>
                </a:solidFill>
                <a:latin typeface="+mn-lt"/>
                <a:cs typeface="Calibri" pitchFamily="34" charset="0"/>
              </a:rPr>
              <a:t>, </a:t>
            </a:r>
            <a:r>
              <a:rPr lang="en-GB" sz="1200" dirty="0" smtClean="0">
                <a:solidFill>
                  <a:prstClr val="black"/>
                </a:solidFill>
                <a:latin typeface="+mn-lt"/>
                <a:cs typeface="Calibri" pitchFamily="34" charset="0"/>
              </a:rPr>
              <a:t>WV-S65340-Z4K, WV-S65340-Z2K</a:t>
            </a:r>
            <a:endParaRPr kumimoji="1" lang="en-GB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Calibri" pitchFamily="34" charset="0"/>
            </a:endParaRPr>
          </a:p>
          <a:p>
            <a:pPr lvl="0">
              <a:defRPr/>
            </a:pPr>
            <a:r>
              <a:rPr kumimoji="1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Calibri" pitchFamily="34" charset="0"/>
              </a:rPr>
              <a:t>        </a:t>
            </a:r>
            <a:r>
              <a:rPr lang="en-GB" sz="1200" dirty="0" smtClean="0">
                <a:solidFill>
                  <a:prstClr val="black"/>
                </a:solidFill>
                <a:latin typeface="+mn-lt"/>
                <a:cs typeface="Calibri" pitchFamily="34" charset="0"/>
              </a:rPr>
              <a:t>WV-U65302-Z2,   WV-U65301-Z1,   WV-U65300-ZY</a:t>
            </a:r>
          </a:p>
          <a:p>
            <a:pPr lvl="0">
              <a:defRPr/>
            </a:pPr>
            <a:r>
              <a:rPr lang="en-GB" sz="1200" dirty="0">
                <a:solidFill>
                  <a:prstClr val="black"/>
                </a:solidFill>
                <a:latin typeface="+mn-lt"/>
                <a:cs typeface="Calibri" pitchFamily="34" charset="0"/>
              </a:rPr>
              <a:t> </a:t>
            </a:r>
            <a:r>
              <a:rPr lang="en-GB" sz="1200" dirty="0" smtClean="0">
                <a:solidFill>
                  <a:prstClr val="black"/>
                </a:solidFill>
                <a:latin typeface="+mn-lt"/>
                <a:cs typeface="Calibri" pitchFamily="34" charset="0"/>
              </a:rPr>
              <a:t>       WV-S61302-Z4,    WV-S61301-Z2,    WV-U61301-Z2,   WV-U61301-Z1,   WV-U61300-ZY</a:t>
            </a:r>
            <a:endParaRPr kumimoji="1" lang="en-GB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Calibri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GB" sz="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Calibri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n"/>
              <a:defRPr/>
            </a:pPr>
            <a:r>
              <a:rPr lang="en-GB" sz="1600" dirty="0"/>
              <a:t>Support new firmware v5.10 of  NX series </a:t>
            </a:r>
            <a:r>
              <a:rPr lang="en-GB" sz="1600" dirty="0" smtClean="0"/>
              <a:t>Recorder</a:t>
            </a:r>
          </a:p>
          <a:p>
            <a:pPr lvl="0">
              <a:defRPr/>
            </a:pP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Yu Gothic UI"/>
              </a:rPr>
              <a:t>         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Yu Gothic UI"/>
              </a:rPr>
              <a:t>WJ-NX400/NX300/NX200/NX100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83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6775" y="1471420"/>
            <a:ext cx="4779740" cy="3317557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83130" y="748352"/>
            <a:ext cx="1455387" cy="57914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Target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Product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charset="0"/>
              <a:ea typeface="ＭＳ Ｐゴシック" charset="0"/>
            </a:endParaRPr>
          </a:p>
        </p:txBody>
      </p:sp>
      <p:sp>
        <p:nvSpPr>
          <p:cNvPr id="8" name="テキスト プレースホルダー 14"/>
          <p:cNvSpPr txBox="1">
            <a:spLocks/>
          </p:cNvSpPr>
          <p:nvPr/>
        </p:nvSpPr>
        <p:spPr>
          <a:xfrm>
            <a:off x="1592985" y="748353"/>
            <a:ext cx="4700798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tIns="46800" bIns="4680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游ゴシック" panose="020B0400000000000000" pitchFamily="50" charset="-128"/>
                <a:cs typeface="Calibri" panose="020F0502020204030204" pitchFamily="34" charset="0"/>
              </a:rPr>
              <a:t>Video Surveillance Software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游ゴシック" panose="020B0400000000000000" pitchFamily="50" charset="-128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游ゴシック" panose="020B0400000000000000" pitchFamily="50" charset="-128"/>
                <a:cs typeface="Calibri" panose="020F0502020204030204" pitchFamily="34" charset="0"/>
              </a:rPr>
              <a:t>[ASM300]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游ゴシック" panose="020B04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334817" y="748352"/>
            <a:ext cx="1455387" cy="57914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Version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charset="0"/>
              <a:ea typeface="ＭＳ Ｐゴシック" charset="0"/>
            </a:endParaRPr>
          </a:p>
        </p:txBody>
      </p:sp>
      <p:sp>
        <p:nvSpPr>
          <p:cNvPr id="12" name="テキスト プレースホルダー 14"/>
          <p:cNvSpPr txBox="1">
            <a:spLocks/>
          </p:cNvSpPr>
          <p:nvPr/>
        </p:nvSpPr>
        <p:spPr>
          <a:xfrm>
            <a:off x="7831238" y="748353"/>
            <a:ext cx="1215277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游ゴシック" panose="020B0400000000000000" pitchFamily="50" charset="-128"/>
                <a:cs typeface="Calibri" panose="020F0502020204030204" pitchFamily="34" charset="0"/>
              </a:rPr>
              <a:t>V5.10</a:t>
            </a:r>
          </a:p>
        </p:txBody>
      </p:sp>
      <p:sp>
        <p:nvSpPr>
          <p:cNvPr id="13" name="タイトル 4"/>
          <p:cNvSpPr txBox="1">
            <a:spLocks/>
          </p:cNvSpPr>
          <p:nvPr/>
        </p:nvSpPr>
        <p:spPr>
          <a:xfrm>
            <a:off x="280329" y="70060"/>
            <a:ext cx="8863671" cy="531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lvl="0" algn="l">
              <a:defRPr/>
            </a:pPr>
            <a:r>
              <a:rPr lang="en-GB" altLang="ja-JP" sz="2400" b="0" dirty="0">
                <a:solidFill>
                  <a:srgbClr val="6464E6"/>
                </a:solidFill>
                <a:latin typeface="Calibri"/>
              </a:rPr>
              <a:t>2. Support electronic zoom for fixed camera by the </a:t>
            </a:r>
            <a:r>
              <a:rPr lang="en-GB" altLang="ja-JP" sz="2400" b="0" dirty="0" smtClean="0">
                <a:solidFill>
                  <a:srgbClr val="6464E6"/>
                </a:solidFill>
                <a:latin typeface="Calibri"/>
              </a:rPr>
              <a:t>mouse</a:t>
            </a:r>
            <a:endParaRPr lang="en-GB" altLang="ja-JP" sz="2400" b="0" dirty="0">
              <a:solidFill>
                <a:srgbClr val="6464E6"/>
              </a:solidFill>
              <a:latin typeface="Calibri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775778"/>
              </p:ext>
            </p:extLst>
          </p:nvPr>
        </p:nvGraphicFramePr>
        <p:xfrm>
          <a:off x="139124" y="3524057"/>
          <a:ext cx="4107880" cy="126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172">
                  <a:extLst>
                    <a:ext uri="{9D8B030D-6E8A-4147-A177-3AD203B41FA5}">
                      <a16:colId xmlns:a16="http://schemas.microsoft.com/office/drawing/2014/main" val="928891074"/>
                    </a:ext>
                  </a:extLst>
                </a:gridCol>
                <a:gridCol w="860293">
                  <a:extLst>
                    <a:ext uri="{9D8B030D-6E8A-4147-A177-3AD203B41FA5}">
                      <a16:colId xmlns:a16="http://schemas.microsoft.com/office/drawing/2014/main" val="2710323595"/>
                    </a:ext>
                  </a:extLst>
                </a:gridCol>
                <a:gridCol w="892758">
                  <a:extLst>
                    <a:ext uri="{9D8B030D-6E8A-4147-A177-3AD203B41FA5}">
                      <a16:colId xmlns:a16="http://schemas.microsoft.com/office/drawing/2014/main" val="3999313844"/>
                    </a:ext>
                  </a:extLst>
                </a:gridCol>
                <a:gridCol w="865704">
                  <a:extLst>
                    <a:ext uri="{9D8B030D-6E8A-4147-A177-3AD203B41FA5}">
                      <a16:colId xmlns:a16="http://schemas.microsoft.com/office/drawing/2014/main" val="219278591"/>
                    </a:ext>
                  </a:extLst>
                </a:gridCol>
                <a:gridCol w="893953">
                  <a:extLst>
                    <a:ext uri="{9D8B030D-6E8A-4147-A177-3AD203B41FA5}">
                      <a16:colId xmlns:a16="http://schemas.microsoft.com/office/drawing/2014/main" val="3701608557"/>
                    </a:ext>
                  </a:extLst>
                </a:gridCol>
              </a:tblGrid>
              <a:tr h="192974">
                <a:tc gridSpan="3">
                  <a:txBody>
                    <a:bodyPr/>
                    <a:lstStyle/>
                    <a:p>
                      <a:pPr algn="l"/>
                      <a:r>
                        <a:rPr lang="en-GB" sz="1050" dirty="0" smtClean="0">
                          <a:effectLst/>
                          <a:latin typeface="+mn-lt"/>
                        </a:rPr>
                        <a:t>Camera type</a:t>
                      </a:r>
                      <a:endParaRPr lang="en-GB" sz="1050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50" dirty="0" smtClean="0">
                          <a:effectLst/>
                          <a:latin typeface="+mn-lt"/>
                        </a:rPr>
                        <a:t>Drag zoom</a:t>
                      </a:r>
                      <a:endParaRPr lang="en-GB" sz="1050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effectLst/>
                          <a:latin typeface="+mn-lt"/>
                        </a:rPr>
                        <a:t>Mouse wheel zoom</a:t>
                      </a:r>
                      <a:endParaRPr lang="en-GB" sz="1000" dirty="0"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414341"/>
                  </a:ext>
                </a:extLst>
              </a:tr>
              <a:tr h="175431">
                <a:tc rowSpan="3">
                  <a:txBody>
                    <a:bodyPr/>
                    <a:lstStyle/>
                    <a:p>
                      <a:r>
                        <a:rPr lang="en-GB" sz="900" dirty="0" smtClean="0">
                          <a:effectLst/>
                          <a:latin typeface="+mn-lt"/>
                        </a:rPr>
                        <a:t>Fixed camera</a:t>
                      </a:r>
                      <a:endParaRPr lang="en-GB" sz="900" dirty="0">
                        <a:effectLst/>
                        <a:latin typeface="+mn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GB" altLang="ja-JP" sz="900" dirty="0" smtClean="0">
                          <a:latin typeface="+mn-lt"/>
                          <a:ea typeface="Meiryo UI" panose="020B0604030504040204" pitchFamily="50" charset="-128"/>
                        </a:rPr>
                        <a:t>Users who can control the camera</a:t>
                      </a:r>
                      <a:endParaRPr kumimoji="1" lang="ja-JP" altLang="en-US" sz="9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+mn-lt"/>
                          <a:ea typeface="Meiryo UI" panose="020B0604030504040204" pitchFamily="50" charset="-128"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kumimoji="1" lang="en-US" altLang="ja-JP" sz="900" baseline="0" dirty="0" smtClean="0">
                          <a:latin typeface="+mn-lt"/>
                          <a:ea typeface="Meiryo UI" panose="020B0604030504040204" pitchFamily="50" charset="-128"/>
                          <a:sym typeface="Wingdings 2" panose="05020102010507070707" pitchFamily="18" charset="2"/>
                        </a:rPr>
                        <a:t> (</a:t>
                      </a:r>
                      <a:r>
                        <a:rPr kumimoji="1" lang="en-GB" altLang="ja-JP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EL-zoom)</a:t>
                      </a:r>
                      <a:endParaRPr kumimoji="1" lang="ja-JP" altLang="en-US" sz="9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+mn-lt"/>
                          <a:ea typeface="Meiryo UI" panose="020B0604030504040204" pitchFamily="50" charset="-128"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kumimoji="1" lang="en-US" altLang="ja-JP" sz="900" baseline="0" dirty="0" smtClean="0">
                          <a:latin typeface="+mn-lt"/>
                          <a:ea typeface="Meiryo UI" panose="020B0604030504040204" pitchFamily="50" charset="-128"/>
                          <a:sym typeface="Wingdings 2" panose="05020102010507070707" pitchFamily="18" charset="2"/>
                        </a:rPr>
                        <a:t> (</a:t>
                      </a:r>
                      <a:r>
                        <a:rPr kumimoji="1" lang="en-GB" altLang="ja-JP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EL-zoom)</a:t>
                      </a:r>
                      <a:endParaRPr kumimoji="1" lang="ja-JP" altLang="en-US" sz="9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929004"/>
                  </a:ext>
                </a:extLst>
              </a:tr>
              <a:tr h="175431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en-GB" altLang="ja-JP" sz="900" dirty="0" smtClean="0">
                          <a:latin typeface="+mn-lt"/>
                          <a:ea typeface="Meiryo UI" panose="020B0604030504040204" pitchFamily="50" charset="-128"/>
                        </a:rPr>
                        <a:t>Users who can not control the camera</a:t>
                      </a:r>
                      <a:endParaRPr kumimoji="1" lang="ja-JP" altLang="en-US" sz="9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GB" altLang="ja-JP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EL-zoom: Off</a:t>
                      </a:r>
                      <a:endParaRPr kumimoji="1" lang="ja-JP" altLang="en-US" sz="9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latin typeface="+mn-lt"/>
                          <a:ea typeface="Meiryo UI" panose="020B0604030504040204" pitchFamily="50" charset="-128"/>
                        </a:rPr>
                        <a:t>-</a:t>
                      </a:r>
                      <a:endParaRPr kumimoji="1" lang="ja-JP" altLang="en-US" sz="9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Meiryo UI" panose="020B0604030504040204" pitchFamily="50" charset="-128"/>
                          <a:cs typeface="+mn-cs"/>
                        </a:rPr>
                        <a:t>-</a:t>
                      </a:r>
                      <a:endParaRPr kumimoji="1" lang="ja-JP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6637891"/>
                  </a:ext>
                </a:extLst>
              </a:tr>
              <a:tr h="175431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GB" altLang="ja-JP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EL-zoom: On</a:t>
                      </a:r>
                      <a:endParaRPr kumimoji="1" lang="ja-JP" altLang="en-US" sz="9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libri"/>
                          <a:ea typeface="Meiryo UI" panose="020B0604030504040204" pitchFamily="50" charset="-128"/>
                          <a:cs typeface="+mn-cs"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kumimoji="1" lang="en-US" altLang="ja-JP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libri"/>
                          <a:ea typeface="Meiryo UI" panose="020B0604030504040204" pitchFamily="50" charset="-128"/>
                          <a:cs typeface="+mn-cs"/>
                          <a:sym typeface="Wingdings 2" panose="05020102010507070707" pitchFamily="18" charset="2"/>
                        </a:rPr>
                        <a:t> (</a:t>
                      </a:r>
                      <a:r>
                        <a:rPr kumimoji="1" lang="en-GB" altLang="ja-JP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libri"/>
                          <a:ea typeface="Yu Gothic UI"/>
                          <a:cs typeface="+mn-cs"/>
                        </a:rPr>
                        <a:t>EL-zoom)</a:t>
                      </a:r>
                      <a:endParaRPr kumimoji="1" lang="ja-JP" alt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libri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libri"/>
                          <a:ea typeface="Meiryo UI" panose="020B0604030504040204" pitchFamily="50" charset="-128"/>
                          <a:cs typeface="+mn-cs"/>
                          <a:sym typeface="Wingdings 2" panose="05020102010507070707" pitchFamily="18" charset="2"/>
                        </a:rPr>
                        <a:t></a:t>
                      </a:r>
                      <a:r>
                        <a:rPr kumimoji="1" lang="en-US" altLang="ja-JP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libri"/>
                          <a:ea typeface="Meiryo UI" panose="020B0604030504040204" pitchFamily="50" charset="-128"/>
                          <a:cs typeface="+mn-cs"/>
                          <a:sym typeface="Wingdings 2" panose="05020102010507070707" pitchFamily="18" charset="2"/>
                        </a:rPr>
                        <a:t> (</a:t>
                      </a:r>
                      <a:r>
                        <a:rPr kumimoji="1" lang="en-GB" altLang="ja-JP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libri"/>
                          <a:ea typeface="Yu Gothic UI"/>
                          <a:cs typeface="+mn-cs"/>
                        </a:rPr>
                        <a:t>EL-zoom)</a:t>
                      </a:r>
                      <a:endParaRPr kumimoji="1" lang="ja-JP" alt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libri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482979"/>
                  </a:ext>
                </a:extLst>
              </a:tr>
            </a:tbl>
          </a:graphicData>
        </a:graphic>
      </p:graphicFrame>
      <p:sp>
        <p:nvSpPr>
          <p:cNvPr id="20" name="テキスト プレースホルダー 2"/>
          <p:cNvSpPr txBox="1">
            <a:spLocks/>
          </p:cNvSpPr>
          <p:nvPr/>
        </p:nvSpPr>
        <p:spPr>
          <a:xfrm>
            <a:off x="139124" y="1570145"/>
            <a:ext cx="4107879" cy="1854875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GB" altLang="ja-JP" sz="1050" dirty="0">
                <a:ea typeface="+mj-ea"/>
              </a:rPr>
              <a:t>In "System"-"Drawing and audio setup"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en-GB" altLang="ja-JP" sz="1050" dirty="0" smtClean="0">
                <a:ea typeface="+mj-ea"/>
              </a:rPr>
              <a:t>“The EL-zoom </a:t>
            </a:r>
            <a:r>
              <a:rPr lang="en-GB" altLang="ja-JP" sz="1050" dirty="0">
                <a:ea typeface="+mj-ea"/>
              </a:rPr>
              <a:t>function for fixed cameras (when </a:t>
            </a:r>
            <a:r>
              <a:rPr lang="en-GB" altLang="ja-JP" sz="1050" dirty="0" smtClean="0">
                <a:ea typeface="+mj-ea"/>
              </a:rPr>
              <a:t>“Camera control” </a:t>
            </a:r>
            <a:r>
              <a:rPr lang="en-GB" altLang="ja-JP" sz="1050" dirty="0"/>
              <a:t>is not selected </a:t>
            </a:r>
            <a:r>
              <a:rPr lang="en-GB" altLang="ja-JP" sz="1050" dirty="0" smtClean="0">
                <a:ea typeface="+mj-ea"/>
              </a:rPr>
              <a:t>in user level setup”)</a:t>
            </a:r>
          </a:p>
          <a:p>
            <a:pPr marL="0" indent="0" fontAlgn="auto">
              <a:lnSpc>
                <a:spcPts val="1000"/>
              </a:lnSpc>
              <a:spcAft>
                <a:spcPts val="0"/>
              </a:spcAft>
              <a:buNone/>
            </a:pPr>
            <a:r>
              <a:rPr lang="en-US" altLang="ja-JP" sz="1050" dirty="0" smtClean="0">
                <a:ea typeface="+mj-ea"/>
              </a:rPr>
              <a:t>   On: Both Drag zoom and Mouse wheel zoom are available</a:t>
            </a:r>
          </a:p>
          <a:p>
            <a:pPr marL="0" indent="0" fontAlgn="auto">
              <a:lnSpc>
                <a:spcPts val="1000"/>
              </a:lnSpc>
              <a:spcAft>
                <a:spcPts val="0"/>
              </a:spcAft>
              <a:buNone/>
            </a:pPr>
            <a:r>
              <a:rPr lang="en-US" altLang="ja-JP" sz="1050" dirty="0" smtClean="0">
                <a:ea typeface="+mj-ea"/>
              </a:rPr>
              <a:t>   Off: Both are Not available   </a:t>
            </a:r>
            <a:r>
              <a:rPr lang="en-GB" altLang="ja-JP" sz="1050" dirty="0" smtClean="0">
                <a:ea typeface="+mj-ea"/>
              </a:rPr>
              <a:t>(</a:t>
            </a:r>
            <a:r>
              <a:rPr lang="en-GB" altLang="ja-JP" sz="1050" dirty="0">
                <a:ea typeface="+mj-ea"/>
              </a:rPr>
              <a:t>Default: Off)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en-GB" altLang="ja-JP" sz="200" dirty="0" smtClean="0">
              <a:ea typeface="+mj-ea"/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lang="en-GB" altLang="ja-JP" sz="1050" dirty="0" smtClean="0">
                <a:ea typeface="+mj-ea"/>
              </a:rPr>
              <a:t>* </a:t>
            </a:r>
            <a:r>
              <a:rPr lang="en-GB" altLang="ja-JP" sz="1050" dirty="0">
                <a:ea typeface="+mj-ea"/>
              </a:rPr>
              <a:t>This function applies to all cameras such as the cameras directly registered to </a:t>
            </a:r>
            <a:r>
              <a:rPr lang="en-GB" altLang="ja-JP" sz="1050" dirty="0" smtClean="0">
                <a:ea typeface="+mj-ea"/>
              </a:rPr>
              <a:t>ASM300, </a:t>
            </a:r>
            <a:r>
              <a:rPr lang="en-GB" altLang="ja-JP" sz="1050" dirty="0">
                <a:ea typeface="+mj-ea"/>
              </a:rPr>
              <a:t>cameras installed in recorder and cameras during playback.</a:t>
            </a:r>
            <a:endParaRPr lang="ja-JP" altLang="en-US" sz="1050" dirty="0">
              <a:ea typeface="+mj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306317" y="4453432"/>
            <a:ext cx="4740197" cy="17675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926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3130" y="748352"/>
            <a:ext cx="1455387" cy="57914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Target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Product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charset="0"/>
              <a:ea typeface="ＭＳ Ｐゴシック" charset="0"/>
            </a:endParaRPr>
          </a:p>
        </p:txBody>
      </p:sp>
      <p:sp>
        <p:nvSpPr>
          <p:cNvPr id="8" name="テキスト プレースホルダー 14"/>
          <p:cNvSpPr txBox="1">
            <a:spLocks/>
          </p:cNvSpPr>
          <p:nvPr/>
        </p:nvSpPr>
        <p:spPr>
          <a:xfrm>
            <a:off x="1592985" y="748353"/>
            <a:ext cx="4700798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tIns="46800" bIns="4680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游ゴシック" panose="020B0400000000000000" pitchFamily="50" charset="-128"/>
                <a:cs typeface="Calibri" panose="020F0502020204030204" pitchFamily="34" charset="0"/>
              </a:rPr>
              <a:t>Video Surveillance Software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游ゴシック" panose="020B0400000000000000" pitchFamily="50" charset="-128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游ゴシック" panose="020B0400000000000000" pitchFamily="50" charset="-128"/>
                <a:cs typeface="Calibri" panose="020F0502020204030204" pitchFamily="34" charset="0"/>
              </a:rPr>
              <a:t>[ASM300]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游ゴシック" panose="020B04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334817" y="748352"/>
            <a:ext cx="1455387" cy="579145"/>
          </a:xfrm>
          <a:prstGeom prst="rect">
            <a:avLst/>
          </a:prstGeom>
          <a:solidFill>
            <a:srgbClr val="4472C4"/>
          </a:solidFill>
        </p:spPr>
        <p:txBody>
          <a:bodyPr wrap="none" rtlCol="0" anchor="ctr"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Version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charset="0"/>
              <a:ea typeface="ＭＳ Ｐゴシック" charset="0"/>
            </a:endParaRPr>
          </a:p>
        </p:txBody>
      </p:sp>
      <p:sp>
        <p:nvSpPr>
          <p:cNvPr id="12" name="テキスト プレースホルダー 14"/>
          <p:cNvSpPr txBox="1">
            <a:spLocks/>
          </p:cNvSpPr>
          <p:nvPr/>
        </p:nvSpPr>
        <p:spPr>
          <a:xfrm>
            <a:off x="7831238" y="748353"/>
            <a:ext cx="1215277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游ゴシック" panose="020B0400000000000000" pitchFamily="50" charset="-128"/>
                <a:cs typeface="Calibri" panose="020F0502020204030204" pitchFamily="34" charset="0"/>
              </a:rPr>
              <a:t>V5.10</a:t>
            </a:r>
          </a:p>
        </p:txBody>
      </p:sp>
      <p:sp>
        <p:nvSpPr>
          <p:cNvPr id="14" name="タイトル 4"/>
          <p:cNvSpPr txBox="1">
            <a:spLocks/>
          </p:cNvSpPr>
          <p:nvPr/>
        </p:nvSpPr>
        <p:spPr>
          <a:xfrm>
            <a:off x="0" y="104381"/>
            <a:ext cx="9144000" cy="531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lvl="0" algn="l">
              <a:defRPr/>
            </a:pPr>
            <a:r>
              <a:rPr lang="en-GB" altLang="ja-JP" sz="2000" b="0" dirty="0">
                <a:solidFill>
                  <a:srgbClr val="6464E6"/>
                </a:solidFill>
                <a:latin typeface="Calibri"/>
              </a:rPr>
              <a:t>3. Suppress ASM300 installation </a:t>
            </a:r>
            <a:r>
              <a:rPr lang="en-GB" altLang="ja-JP" sz="2000" b="0" dirty="0" smtClean="0">
                <a:solidFill>
                  <a:srgbClr val="6464E6"/>
                </a:solidFill>
                <a:latin typeface="Calibri"/>
              </a:rPr>
              <a:t>when </a:t>
            </a:r>
            <a:r>
              <a:rPr lang="en-GB" altLang="ja-JP" sz="2000" b="0" dirty="0">
                <a:solidFill>
                  <a:srgbClr val="6464E6"/>
                </a:solidFill>
                <a:latin typeface="Calibri"/>
              </a:rPr>
              <a:t>i-PRO </a:t>
            </a:r>
            <a:r>
              <a:rPr lang="en-GB" altLang="ja-JP" sz="2000" b="0" dirty="0" smtClean="0">
                <a:solidFill>
                  <a:srgbClr val="6464E6"/>
                </a:solidFill>
                <a:latin typeface="Calibri"/>
              </a:rPr>
              <a:t>Active Guard </a:t>
            </a:r>
            <a:r>
              <a:rPr lang="en-GB" altLang="ja-JP" sz="2000" b="0" dirty="0">
                <a:solidFill>
                  <a:srgbClr val="6464E6"/>
                </a:solidFill>
                <a:latin typeface="Calibri"/>
              </a:rPr>
              <a:t>is </a:t>
            </a:r>
            <a:r>
              <a:rPr lang="en-GB" altLang="ja-JP" sz="2000" b="0" dirty="0" smtClean="0">
                <a:solidFill>
                  <a:srgbClr val="6464E6"/>
                </a:solidFill>
                <a:latin typeface="Calibri"/>
              </a:rPr>
              <a:t>installed on the same PC</a:t>
            </a:r>
            <a:endParaRPr lang="en-GB" altLang="ja-JP" sz="2000" b="0" dirty="0">
              <a:solidFill>
                <a:srgbClr val="6464E6"/>
              </a:solidFill>
              <a:latin typeface="Calibri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79045" y="1436782"/>
            <a:ext cx="8572007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altLang="ja-JP" sz="1600" dirty="0" smtClean="0">
                <a:latin typeface="+mn-lt"/>
                <a:ea typeface="+mj-ea"/>
              </a:rPr>
              <a:t>Install </a:t>
            </a:r>
            <a:r>
              <a:rPr lang="en-GB" altLang="ja-JP" sz="1600" dirty="0">
                <a:latin typeface="+mn-lt"/>
                <a:ea typeface="+mj-ea"/>
              </a:rPr>
              <a:t>the software using the correct installation procedure when installing ASM300 and </a:t>
            </a:r>
            <a:r>
              <a:rPr lang="en-GB" altLang="ja-JP" sz="1600" dirty="0" err="1" smtClean="0">
                <a:latin typeface="+mn-lt"/>
                <a:ea typeface="+mj-ea"/>
              </a:rPr>
              <a:t>i</a:t>
            </a:r>
            <a:r>
              <a:rPr lang="en-GB" altLang="ja-JP" sz="1600" dirty="0" smtClean="0">
                <a:latin typeface="+mn-lt"/>
                <a:ea typeface="+mj-ea"/>
              </a:rPr>
              <a:t>-PRO </a:t>
            </a:r>
            <a:r>
              <a:rPr lang="en-GB" altLang="ja-JP" sz="1600" dirty="0">
                <a:latin typeface="+mn-lt"/>
                <a:ea typeface="+mj-ea"/>
              </a:rPr>
              <a:t>Active Guard on the same PC.</a:t>
            </a:r>
            <a:endParaRPr lang="en-GB" sz="1600" dirty="0" smtClean="0">
              <a:latin typeface="+mn-lt"/>
              <a:ea typeface="+mj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13136" y="3985307"/>
            <a:ext cx="73181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ja-JP" sz="1400" dirty="0">
                <a:solidFill>
                  <a:srgbClr val="252423"/>
                </a:solidFill>
                <a:latin typeface="+mn-lt"/>
                <a:ea typeface="+mn-ea"/>
              </a:rPr>
              <a:t>From this version, if you do not install in the above order, the ASM300 installation will be </a:t>
            </a:r>
            <a:r>
              <a:rPr lang="en-GB" altLang="ja-JP" sz="1400" dirty="0" smtClean="0">
                <a:solidFill>
                  <a:srgbClr val="252423"/>
                </a:solidFill>
                <a:latin typeface="+mn-lt"/>
                <a:ea typeface="+mn-ea"/>
              </a:rPr>
              <a:t>aborted</a:t>
            </a:r>
            <a:r>
              <a:rPr lang="en-GB" altLang="ja-JP" sz="1400" dirty="0">
                <a:solidFill>
                  <a:srgbClr val="252423"/>
                </a:solidFill>
                <a:latin typeface="+mn-lt"/>
                <a:ea typeface="+mn-ea"/>
              </a:rPr>
              <a:t>.</a:t>
            </a:r>
            <a:endParaRPr lang="en-GB" sz="1400" dirty="0">
              <a:latin typeface="+mn-lt"/>
              <a:ea typeface="+mn-ea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714827" y="2390212"/>
            <a:ext cx="296635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 smtClean="0">
                <a:latin typeface="+mj-ea"/>
                <a:ea typeface="+mj-ea"/>
              </a:rPr>
              <a:t>① </a:t>
            </a:r>
            <a:r>
              <a:rPr lang="en-US" altLang="ja-JP" sz="1100" dirty="0" smtClean="0">
                <a:latin typeface="+mj-ea"/>
                <a:ea typeface="+mj-ea"/>
              </a:rPr>
              <a:t>Install ASM300</a:t>
            </a:r>
          </a:p>
          <a:p>
            <a:endParaRPr lang="en-US" sz="1100" dirty="0">
              <a:latin typeface="+mj-ea"/>
              <a:ea typeface="+mj-ea"/>
            </a:endParaRPr>
          </a:p>
          <a:p>
            <a:r>
              <a:rPr lang="ja-JP" altLang="en-US" sz="1100" dirty="0" smtClean="0">
                <a:latin typeface="+mj-ea"/>
                <a:ea typeface="+mj-ea"/>
              </a:rPr>
              <a:t>②</a:t>
            </a:r>
            <a:r>
              <a:rPr lang="en-US" altLang="ja-JP" sz="1100" dirty="0">
                <a:latin typeface="+mj-ea"/>
                <a:ea typeface="+mj-ea"/>
              </a:rPr>
              <a:t> </a:t>
            </a:r>
            <a:r>
              <a:rPr lang="en-US" altLang="ja-JP" sz="1100" dirty="0" smtClean="0">
                <a:latin typeface="+mj-ea"/>
                <a:ea typeface="+mj-ea"/>
              </a:rPr>
              <a:t>Install i-PRO </a:t>
            </a:r>
            <a:r>
              <a:rPr lang="en-US" altLang="ja-JP" sz="1100" dirty="0">
                <a:latin typeface="+mj-ea"/>
                <a:ea typeface="+mj-ea"/>
              </a:rPr>
              <a:t>Active </a:t>
            </a:r>
            <a:r>
              <a:rPr lang="en-US" altLang="ja-JP" sz="1100" dirty="0" smtClean="0">
                <a:latin typeface="+mj-ea"/>
                <a:ea typeface="+mj-ea"/>
              </a:rPr>
              <a:t>Guard</a:t>
            </a:r>
          </a:p>
          <a:p>
            <a:endParaRPr lang="en-US" sz="1100" dirty="0">
              <a:latin typeface="+mj-ea"/>
              <a:ea typeface="+mj-ea"/>
            </a:endParaRPr>
          </a:p>
          <a:p>
            <a:r>
              <a:rPr lang="ja-JP" altLang="en-US" sz="1100" dirty="0" smtClean="0">
                <a:latin typeface="+mj-ea"/>
                <a:ea typeface="+mj-ea"/>
              </a:rPr>
              <a:t>③</a:t>
            </a:r>
            <a:r>
              <a:rPr lang="ja-JP" altLang="en-US" sz="1100" dirty="0">
                <a:latin typeface="+mj-ea"/>
                <a:ea typeface="+mj-ea"/>
              </a:rPr>
              <a:t> </a:t>
            </a:r>
            <a:r>
              <a:rPr lang="en-US" altLang="ja-JP" sz="1100" dirty="0" smtClean="0">
                <a:latin typeface="+mj-ea"/>
                <a:ea typeface="+mj-ea"/>
              </a:rPr>
              <a:t>Successful installation</a:t>
            </a:r>
          </a:p>
          <a:p>
            <a:endParaRPr lang="en-GB" sz="1100" dirty="0" smtClean="0">
              <a:latin typeface="+mj-ea"/>
              <a:ea typeface="+mj-ea"/>
            </a:endParaRPr>
          </a:p>
        </p:txBody>
      </p:sp>
      <p:pic>
        <p:nvPicPr>
          <p:cNvPr id="20" name="図 19" descr="C:\Users\5136893\AppData\Local\Microsoft\Windows\INetCache\Content.MSO\4D89E8A3.t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86" y="2437706"/>
            <a:ext cx="751205" cy="8978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図 20" descr="C:\Users\5136893\AppData\Local\Microsoft\Windows\INetCache\Content.MSO\48668DA9.tmp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186" y="2634236"/>
            <a:ext cx="328613" cy="19288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図 21" descr="C:\Users\5136893\AppData\Local\Microsoft\Windows\INetCache\Content.MSO\48668DA9.tmp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185" y="2965329"/>
            <a:ext cx="328613" cy="19288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291759"/>
              </p:ext>
            </p:extLst>
          </p:nvPr>
        </p:nvGraphicFramePr>
        <p:xfrm>
          <a:off x="1297242" y="3327710"/>
          <a:ext cx="3463284" cy="358140"/>
        </p:xfrm>
        <a:graphic>
          <a:graphicData uri="http://schemas.openxmlformats.org/drawingml/2006/table">
            <a:tbl>
              <a:tblPr/>
              <a:tblGrid>
                <a:gridCol w="3463284">
                  <a:extLst>
                    <a:ext uri="{9D8B030D-6E8A-4147-A177-3AD203B41FA5}">
                      <a16:colId xmlns:a16="http://schemas.microsoft.com/office/drawing/2014/main" val="2120545004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GB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* The number of registered cameras in i-PRO Active Guard is limited to four.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9405565"/>
                  </a:ext>
                </a:extLst>
              </a:tr>
            </a:tbl>
          </a:graphicData>
        </a:graphic>
      </p:graphicFrame>
      <p:sp>
        <p:nvSpPr>
          <p:cNvPr id="24" name="角丸四角形 23"/>
          <p:cNvSpPr/>
          <p:nvPr/>
        </p:nvSpPr>
        <p:spPr>
          <a:xfrm>
            <a:off x="654289" y="2325627"/>
            <a:ext cx="4233973" cy="14169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正方形/長方形 24"/>
          <p:cNvSpPr/>
          <p:nvPr/>
        </p:nvSpPr>
        <p:spPr>
          <a:xfrm>
            <a:off x="818199" y="2187128"/>
            <a:ext cx="2764050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altLang="ja-JP" sz="1200" dirty="0"/>
              <a:t>Note: Correct installation procedure</a:t>
            </a:r>
            <a:endParaRPr lang="en-GB" sz="1200" dirty="0" smtClean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1782" y="2317168"/>
            <a:ext cx="3444538" cy="158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54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47838" y="2061168"/>
            <a:ext cx="6987996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altLang="ja-JP" sz="3200" b="1" dirty="0">
                <a:solidFill>
                  <a:prstClr val="white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Version History</a:t>
            </a:r>
          </a:p>
        </p:txBody>
      </p:sp>
    </p:spTree>
    <p:extLst>
      <p:ext uri="{BB962C8B-B14F-4D97-AF65-F5344CB8AC3E}">
        <p14:creationId xmlns:p14="http://schemas.microsoft.com/office/powerpoint/2010/main" val="314107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007975"/>
              </p:ext>
            </p:extLst>
          </p:nvPr>
        </p:nvGraphicFramePr>
        <p:xfrm>
          <a:off x="144379" y="643113"/>
          <a:ext cx="8843211" cy="4144407"/>
        </p:xfrm>
        <a:graphic>
          <a:graphicData uri="http://schemas.openxmlformats.org/drawingml/2006/table">
            <a:tbl>
              <a:tblPr firstRow="1" bandRow="1"/>
              <a:tblGrid>
                <a:gridCol w="738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9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0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1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24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3476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kumimoji="1" lang="ja-JP" alt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Update contents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Page No.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Version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Update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kumimoji="1" lang="en-US" altLang="ja-JP" sz="1000" baseline="30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</a:t>
                      </a:r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Version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-</a:t>
                      </a:r>
                      <a:endParaRPr kumimoji="1" lang="ja-JP" altLang="en-US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1.00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20.Jun.2022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l" defTabSz="457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40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8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270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9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0815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4009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52963"/>
                  </a:ext>
                </a:extLst>
              </a:tr>
              <a:tr h="164664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en-US" altLang="ja-JP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124967"/>
                  </a:ext>
                </a:extLst>
              </a:tr>
              <a:tr h="255731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游ゴシック" panose="020B0400000000000000" pitchFamily="50" charset="-128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509143"/>
                  </a:ext>
                </a:extLst>
              </a:tr>
              <a:tr h="242165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95039"/>
                  </a:ext>
                </a:extLst>
              </a:tr>
              <a:tr h="242165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onstantia" panose="02030602050306030303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619629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45064" y="4785"/>
            <a:ext cx="8542732" cy="599104"/>
          </a:xfrm>
          <a:prstGeom prst="rect">
            <a:avLst/>
          </a:prstGeom>
        </p:spPr>
        <p:txBody>
          <a:bodyPr bIns="0" anchor="ctr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ja-JP" sz="3200" dirty="0"/>
              <a:t>Version History</a:t>
            </a:r>
          </a:p>
        </p:txBody>
      </p:sp>
    </p:spTree>
    <p:extLst>
      <p:ext uri="{BB962C8B-B14F-4D97-AF65-F5344CB8AC3E}">
        <p14:creationId xmlns:p14="http://schemas.microsoft.com/office/powerpoint/2010/main" val="210985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600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 Calibri Light-Constantia">
      <a:majorFont>
        <a:latin typeface="Calibri Light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メイン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2A06367C-CED2-4226-9E94-4D1652FAC510}"/>
    </a:ext>
  </a:extLst>
</a:theme>
</file>

<file path=ppt/theme/theme3.xml><?xml version="1.0" encoding="utf-8"?>
<a:theme xmlns:a="http://schemas.openxmlformats.org/drawingml/2006/main" name="3_メイン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2A06367C-CED2-4226-9E94-4D1652FAC510}"/>
    </a:ext>
  </a:extLst>
</a:theme>
</file>

<file path=ppt/theme/theme4.xml><?xml version="1.0" encoding="utf-8"?>
<a:theme xmlns:a="http://schemas.openxmlformats.org/drawingml/2006/main" name="2_メイン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2A06367C-CED2-4226-9E94-4D1652FAC510}"/>
    </a:ext>
  </a:extLst>
</a:theme>
</file>

<file path=ppt/theme/theme5.xml><?xml version="1.0" encoding="utf-8"?>
<a:theme xmlns:a="http://schemas.openxmlformats.org/drawingml/2006/main" name="4_メイン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2A06367C-CED2-4226-9E94-4D1652FAC510}"/>
    </a:ext>
  </a:extLst>
</a:theme>
</file>

<file path=ppt/theme/theme6.xml><?xml version="1.0" encoding="utf-8"?>
<a:theme xmlns:a="http://schemas.openxmlformats.org/drawingml/2006/main" name="デバイダー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1920163D-763C-4FA2-8C21-3C4C0FE0627D}"/>
    </a:ext>
  </a:extLst>
</a:theme>
</file>

<file path=ppt/theme/theme7.xml><?xml version="1.0" encoding="utf-8"?>
<a:theme xmlns:a="http://schemas.openxmlformats.org/drawingml/2006/main" name="エンド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CF074C11-697F-48B1-95CC-C684841BE1A1}"/>
    </a:ext>
  </a:extLst>
</a:theme>
</file>

<file path=ppt/theme/theme8.xml><?xml version="1.0" encoding="utf-8"?>
<a:theme xmlns:a="http://schemas.openxmlformats.org/drawingml/2006/main" name="7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4_3_pips_templateB_Tentative_青</Template>
  <TotalTime>0</TotalTime>
  <Words>397</Words>
  <Application>Microsoft Office PowerPoint</Application>
  <PresentationFormat>画面に合わせる (16:9)</PresentationFormat>
  <Paragraphs>102</Paragraphs>
  <Slides>7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7</vt:i4>
      </vt:variant>
    </vt:vector>
  </HeadingPairs>
  <TitlesOfParts>
    <vt:vector size="27" baseType="lpstr">
      <vt:lpstr>HGPｺﾞｼｯｸE</vt:lpstr>
      <vt:lpstr>Meiryo UI</vt:lpstr>
      <vt:lpstr>ＭＳ Ｐゴシック</vt:lpstr>
      <vt:lpstr>Yu Gothic UI</vt:lpstr>
      <vt:lpstr>メイリオ</vt:lpstr>
      <vt:lpstr>游ゴシック</vt:lpstr>
      <vt:lpstr>Arial</vt:lpstr>
      <vt:lpstr>Calibri</vt:lpstr>
      <vt:lpstr>Calibri Light</vt:lpstr>
      <vt:lpstr>Tahoma</vt:lpstr>
      <vt:lpstr>Wingdings</vt:lpstr>
      <vt:lpstr>Wingdings 2</vt:lpstr>
      <vt:lpstr>デザインの設定</vt:lpstr>
      <vt:lpstr>1_メインスライド</vt:lpstr>
      <vt:lpstr>3_メインスライド</vt:lpstr>
      <vt:lpstr>2_メインスライド</vt:lpstr>
      <vt:lpstr>4_メインスライド</vt:lpstr>
      <vt:lpstr>デバイダー</vt:lpstr>
      <vt:lpstr>エンドスライド</vt:lpstr>
      <vt:lpstr>7_デザインの設定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2022-06-20T08:53:09Z</dcterms:created>
  <dcterms:modified xsi:type="dcterms:W3CDTF">2022-06-20T08:53:15Z</dcterms:modified>
</cp:coreProperties>
</file>