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4982" r:id="rId1"/>
    <p:sldMasterId id="2147485081" r:id="rId2"/>
    <p:sldMasterId id="2147485085" r:id="rId3"/>
    <p:sldMasterId id="2147485083" r:id="rId4"/>
    <p:sldMasterId id="2147485087" r:id="rId5"/>
    <p:sldMasterId id="2147485073" r:id="rId6"/>
    <p:sldMasterId id="2147485070" r:id="rId7"/>
    <p:sldMasterId id="2147485089" r:id="rId8"/>
  </p:sldMasterIdLst>
  <p:notesMasterIdLst>
    <p:notesMasterId r:id="rId16"/>
  </p:notesMasterIdLst>
  <p:handoutMasterIdLst>
    <p:handoutMasterId r:id="rId17"/>
  </p:handoutMasterIdLst>
  <p:sldIdLst>
    <p:sldId id="559" r:id="rId9"/>
    <p:sldId id="552" r:id="rId10"/>
    <p:sldId id="553" r:id="rId11"/>
    <p:sldId id="554" r:id="rId12"/>
    <p:sldId id="569" r:id="rId13"/>
    <p:sldId id="567" r:id="rId14"/>
    <p:sldId id="309" r:id="rId15"/>
  </p:sldIdLst>
  <p:sldSz cx="9144000" cy="5143500" type="screen16x9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0000FF"/>
    <a:srgbClr val="EAEFF7"/>
    <a:srgbClr val="6464E6"/>
    <a:srgbClr val="FBC8CE"/>
    <a:srgbClr val="F2F8EE"/>
    <a:srgbClr val="DAE9F6"/>
    <a:srgbClr val="006AB0"/>
    <a:srgbClr val="FFFFCC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5" autoAdjust="0"/>
    <p:restoredTop sz="95147" autoAdjust="0"/>
  </p:normalViewPr>
  <p:slideViewPr>
    <p:cSldViewPr snapToGrid="0" snapToObjects="1">
      <p:cViewPr varScale="1">
        <p:scale>
          <a:sx n="116" d="100"/>
          <a:sy n="116" d="100"/>
        </p:scale>
        <p:origin x="710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91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B03E-5F20-4FE9-AE8F-91B893F34AB0}" type="datetimeFigureOut">
              <a:rPr kumimoji="1" lang="ja-JP" altLang="en-US" smtClean="0"/>
              <a:t>2022/6/27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B71C-CB81-48F9-9CC9-1F57D1F34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561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3280-4631-449D-B6CA-E374E1E336EF}" type="datetimeFigureOut">
              <a:rPr kumimoji="1" lang="ja-JP" altLang="en-US" smtClean="0"/>
              <a:t>2022/6/27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F106-CE4D-4C0B-9204-00F638B8A09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1502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767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7209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0683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15661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9602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391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18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33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99753" y="-1256"/>
            <a:ext cx="1646063" cy="163996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 userDrawn="1"/>
        </p:nvSpPr>
        <p:spPr>
          <a:xfrm>
            <a:off x="7539989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576232" y="18297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6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30" y="4926424"/>
            <a:ext cx="724506" cy="168690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23098" y="4915445"/>
            <a:ext cx="1469263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7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2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3098" y="4915445"/>
            <a:ext cx="1469263" cy="2194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4309" y="142798"/>
            <a:ext cx="1387844" cy="32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6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30" y="4926424"/>
            <a:ext cx="724506" cy="168690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7" name="AutoShape 13"/>
          <p:cNvSpPr>
            <a:spLocks noChangeArrowheads="1"/>
          </p:cNvSpPr>
          <p:nvPr userDrawn="1"/>
        </p:nvSpPr>
        <p:spPr bwMode="auto">
          <a:xfrm>
            <a:off x="7633096" y="4932487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</a:t>
            </a: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use only</a:t>
            </a:r>
          </a:p>
        </p:txBody>
      </p:sp>
    </p:spTree>
    <p:extLst>
      <p:ext uri="{BB962C8B-B14F-4D97-AF65-F5344CB8AC3E}">
        <p14:creationId xmlns:p14="http://schemas.microsoft.com/office/powerpoint/2010/main" val="35821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4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4309" y="142798"/>
            <a:ext cx="1387844" cy="323138"/>
          </a:xfrm>
          <a:prstGeom prst="rect">
            <a:avLst/>
          </a:prstGeom>
        </p:spPr>
      </p:pic>
      <p:sp>
        <p:nvSpPr>
          <p:cNvPr id="8" name="AutoShape 13"/>
          <p:cNvSpPr>
            <a:spLocks noChangeArrowheads="1"/>
          </p:cNvSpPr>
          <p:nvPr userDrawn="1"/>
        </p:nvSpPr>
        <p:spPr bwMode="auto">
          <a:xfrm>
            <a:off x="7633096" y="4932487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</a:t>
            </a: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use only</a:t>
            </a:r>
          </a:p>
        </p:txBody>
      </p:sp>
    </p:spTree>
    <p:extLst>
      <p:ext uri="{BB962C8B-B14F-4D97-AF65-F5344CB8AC3E}">
        <p14:creationId xmlns:p14="http://schemas.microsoft.com/office/powerpoint/2010/main" val="284102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170739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02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55">
          <p15:clr>
            <a:srgbClr val="F26B43"/>
          </p15:clr>
        </p15:guide>
        <p15:guide id="2" pos="462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5" name="図 4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6" name="グループ化 5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7" name="グループ化 6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8" name="正方形/長方形 7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9" name="正方形/長方形 8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0" name="正方形/長方形 9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2" name="グループ化 11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3" name="グループ化 12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4" name="正方形/長方形 13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15" name="正方形/長方形 14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16" name="正方形/長方形 15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17" name="正方形/長方形 16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18" name="正方形/長方形 17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884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1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99753" y="-1256"/>
            <a:ext cx="1646063" cy="1639966"/>
          </a:xfrm>
          <a:prstGeom prst="rect">
            <a:avLst/>
          </a:prstGeom>
        </p:spPr>
      </p:pic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576232" y="18297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61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40055" y="1876502"/>
            <a:ext cx="8658225" cy="1015663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 Disk Recorder WJ-NX Series version </a:t>
            </a:r>
            <a:r>
              <a:rPr lang="en-US" altLang="ja-JP" sz="28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contents</a:t>
            </a:r>
            <a:r>
              <a:rPr lang="en-US" altLang="ja-JP" sz="3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ja-JP" sz="3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ja-JP" sz="3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Jun. 2022 -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03688" y="3452197"/>
            <a:ext cx="5053050" cy="830997"/>
          </a:xfrm>
          <a:prstGeom prst="rect">
            <a:avLst/>
          </a:prstGeom>
        </p:spPr>
        <p:txBody>
          <a:bodyPr wrap="square" lIns="91440" tIns="45720" rIns="91440" bIns="45720" anchor="b">
            <a:spAutoFit/>
          </a:bodyPr>
          <a:lstStyle/>
          <a:p>
            <a:r>
              <a:rPr lang="en-US" altLang="ja-JP" sz="1600" dirty="0">
                <a:latin typeface="+mj-lt"/>
                <a:ea typeface="Tahoma" panose="020B0604030504040204" pitchFamily="34" charset="0"/>
                <a:cs typeface="Calibri Light" panose="020F0302020204030204" pitchFamily="34" charset="0"/>
              </a:rPr>
              <a:t>Model : WJ-NX400, WJ-NX300, WJ-NX200 , </a:t>
            </a:r>
            <a:r>
              <a:rPr lang="en-US" altLang="ja-JP" sz="1600" dirty="0" smtClean="0">
                <a:latin typeface="+mj-lt"/>
                <a:ea typeface="Tahoma" panose="020B0604030504040204" pitchFamily="34" charset="0"/>
                <a:cs typeface="Calibri Light" panose="020F0302020204030204" pitchFamily="34" charset="0"/>
              </a:rPr>
              <a:t>WJ-NX100</a:t>
            </a:r>
            <a:endParaRPr lang="en-US" altLang="ja-JP" sz="1600" dirty="0">
              <a:latin typeface="+mj-lt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+mj-lt"/>
                <a:ea typeface="Tahoma"/>
                <a:cs typeface="Calibri Light"/>
              </a:rPr>
              <a:t>Document Version : 1.00</a:t>
            </a:r>
            <a:endParaRPr lang="en-US" altLang="ja-JP" sz="1600" dirty="0">
              <a:latin typeface="+mj-lt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+mj-lt"/>
                <a:ea typeface="Tahoma" panose="020B0604030504040204" pitchFamily="34" charset="0"/>
                <a:cs typeface="Calibri Light" panose="020F0302020204030204" pitchFamily="34" charset="0"/>
              </a:rPr>
              <a:t>Jun. 2022</a:t>
            </a:r>
            <a:endParaRPr lang="en-US" altLang="ja-JP" sz="1600" dirty="0">
              <a:latin typeface="+mj-lt"/>
              <a:ea typeface="Tahoma" panose="020B060403050404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 smtClean="0"/>
              <a:t>Contents</a:t>
            </a:r>
            <a:endParaRPr lang="en-US" sz="3200" dirty="0"/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409508"/>
              </p:ext>
            </p:extLst>
          </p:nvPr>
        </p:nvGraphicFramePr>
        <p:xfrm>
          <a:off x="245066" y="986375"/>
          <a:ext cx="8636044" cy="942986"/>
        </p:xfrm>
        <a:graphic>
          <a:graphicData uri="http://schemas.openxmlformats.org/drawingml/2006/table">
            <a:tbl>
              <a:tblPr firstRow="1" bandRow="1"/>
              <a:tblGrid>
                <a:gridCol w="572302">
                  <a:extLst>
                    <a:ext uri="{9D8B030D-6E8A-4147-A177-3AD203B41FA5}">
                      <a16:colId xmlns:a16="http://schemas.microsoft.com/office/drawing/2014/main" val="3525476880"/>
                    </a:ext>
                  </a:extLst>
                </a:gridCol>
                <a:gridCol w="5617722">
                  <a:extLst>
                    <a:ext uri="{9D8B030D-6E8A-4147-A177-3AD203B41FA5}">
                      <a16:colId xmlns:a16="http://schemas.microsoft.com/office/drawing/2014/main" val="3838889529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4979129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428736695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95247016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40223621"/>
                    </a:ext>
                  </a:extLst>
                </a:gridCol>
              </a:tblGrid>
              <a:tr h="29425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No.</a:t>
                      </a:r>
                      <a:endParaRPr kumimoji="1" lang="ja-JP" altLang="en-US" sz="1400" dirty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Items​</a:t>
                      </a:r>
                      <a:endParaRPr kumimoji="1" lang="ja-JP" altLang="en-US" sz="1400" dirty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NX400</a:t>
                      </a:r>
                      <a:endParaRPr kumimoji="1" lang="ja-JP" altLang="en-US" sz="1400" b="1" dirty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NX300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NX200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NX100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44521"/>
                  </a:ext>
                </a:extLst>
              </a:tr>
              <a:tr h="33338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+mn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sz="1400" dirty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Support New Cameras 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( New PTZ Camera, New 5M Camera with AI engine)</a:t>
                      </a:r>
                      <a:endParaRPr kumimoji="1" lang="ja-JP" altLang="en-US" sz="1400" b="0" u="none" dirty="0">
                        <a:latin typeface="+mj-lt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+mn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dirty="0" smtClean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801286"/>
                  </a:ext>
                </a:extLst>
              </a:tr>
              <a:tr h="256227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+mn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sz="1400" dirty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Function improvement (HDD hour meter warning )</a:t>
                      </a:r>
                      <a:endParaRPr kumimoji="1" lang="ja-JP" altLang="en-US" sz="1400" b="0" u="none" dirty="0">
                        <a:latin typeface="+mj-lt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+mn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dirty="0" smtClean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+mn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dirty="0" smtClean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+mn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--</a:t>
                      </a:r>
                      <a:endParaRPr kumimoji="1" lang="ja-JP" altLang="en-US" sz="1400" dirty="0" smtClean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+mn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--</a:t>
                      </a:r>
                      <a:endParaRPr kumimoji="1" lang="ja-JP" altLang="en-US" sz="1400" dirty="0" smtClean="0">
                        <a:latin typeface="+mn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T="36000" marB="288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789963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80328" y="2846786"/>
            <a:ext cx="6786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Firmware Version : V5.10</a:t>
            </a: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 smtClean="0"/>
              <a:t>Release </a:t>
            </a:r>
            <a:r>
              <a:rPr lang="en-US" altLang="ja-JP" sz="1400" dirty="0"/>
              <a:t>date on the global </a:t>
            </a:r>
            <a:r>
              <a:rPr lang="en-US" altLang="ja-JP" sz="1400" dirty="0" smtClean="0"/>
              <a:t>site </a:t>
            </a: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: 30 Jun. 2022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 smtClean="0"/>
              <a:t>1. Support </a:t>
            </a:r>
            <a:r>
              <a:rPr lang="en-US" altLang="ja-JP" sz="3200" dirty="0"/>
              <a:t>New </a:t>
            </a:r>
            <a:r>
              <a:rPr lang="en-US" altLang="ja-JP" sz="3200" dirty="0" smtClean="0"/>
              <a:t>Cameras </a:t>
            </a:r>
            <a:endParaRPr 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Target</a:t>
            </a:r>
          </a:p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Product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133" y="1364237"/>
            <a:ext cx="1455387" cy="314760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</a:rPr>
              <a:t>Contents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1" name="テキスト プレースホルダー 14"/>
          <p:cNvSpPr txBox="1">
            <a:spLocks/>
          </p:cNvSpPr>
          <p:nvPr/>
        </p:nvSpPr>
        <p:spPr>
          <a:xfrm>
            <a:off x="1592984" y="748352"/>
            <a:ext cx="4700799" cy="57600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WJ-NX200, WJ-NX100</a:t>
            </a:r>
            <a:endParaRPr lang="en-US" altLang="ja-JP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147605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Version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游ゴシック" panose="020B0400000000000000" pitchFamily="50" charset="-128"/>
                <a:cs typeface="Calibri" panose="020F0502020204030204" pitchFamily="34" charset="0"/>
              </a:rPr>
              <a:t>V5.10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25378" y="1439187"/>
            <a:ext cx="72784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anose="05000000000000000000" pitchFamily="2" charset="2"/>
              <a:buChar char="n"/>
            </a:pPr>
            <a:r>
              <a:rPr lang="it-IT" altLang="ja-JP" sz="1600" b="1" dirty="0">
                <a:ea typeface="Meiryo UI" panose="020B0604030504040204" pitchFamily="50" charset="-128"/>
                <a:cs typeface="Calibri" panose="020F0502020204030204" pitchFamily="34" charset="0"/>
              </a:rPr>
              <a:t>Support </a:t>
            </a:r>
            <a:r>
              <a:rPr lang="en-US" altLang="ja-JP" sz="1600" b="1" dirty="0" smtClean="0">
                <a:ea typeface="Meiryo UI" panose="020B0604030504040204" pitchFamily="50" charset="-128"/>
                <a:cs typeface="Calibri" panose="020F0502020204030204" pitchFamily="34" charset="0"/>
              </a:rPr>
              <a:t>New </a:t>
            </a:r>
            <a:r>
              <a:rPr lang="en-US" altLang="ja-JP" sz="1600" b="1" dirty="0">
                <a:ea typeface="Meiryo UI" panose="020B0604030504040204" pitchFamily="50" charset="-128"/>
                <a:cs typeface="Calibri" panose="020F0502020204030204" pitchFamily="34" charset="0"/>
              </a:rPr>
              <a:t>PTZ </a:t>
            </a:r>
            <a:r>
              <a:rPr lang="en-US" altLang="ja-JP" sz="1600" b="1" dirty="0" smtClean="0">
                <a:ea typeface="Meiryo UI" panose="020B0604030504040204" pitchFamily="50" charset="-128"/>
                <a:cs typeface="Calibri" panose="020F0502020204030204" pitchFamily="34" charset="0"/>
              </a:rPr>
              <a:t>Camera </a:t>
            </a:r>
          </a:p>
          <a:p>
            <a:r>
              <a:rPr lang="en-US" altLang="ja-JP" sz="12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    </a:t>
            </a:r>
          </a:p>
          <a:p>
            <a:r>
              <a:rPr lang="en-US" altLang="ja-JP" sz="1200" dirty="0"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2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  Model : </a:t>
            </a:r>
            <a:r>
              <a:rPr lang="en-US" altLang="ja-JP" sz="1200" dirty="0"/>
              <a:t>WV-S61301-Z2, WV-S61302-Z4, WV-S65340-Z2/Z2K , WV-S65340-Z4/Z4K, </a:t>
            </a:r>
          </a:p>
          <a:p>
            <a:pPr marL="176213" lvl="1" indent="0">
              <a:buNone/>
            </a:pPr>
            <a:r>
              <a:rPr lang="en-US" altLang="ja-JP" sz="12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             </a:t>
            </a:r>
            <a:r>
              <a:rPr lang="en-US" altLang="ja-JP" sz="1200" dirty="0" smtClean="0"/>
              <a:t>WV-U61300-ZY, WV-U61301-Z1/Z2, WV-U65300-ZY, WV-U65301-Z1, WV-U65302-Z2</a:t>
            </a:r>
          </a:p>
          <a:p>
            <a:pPr marL="176213" lvl="1" indent="0">
              <a:buNone/>
            </a:pPr>
            <a:r>
              <a:rPr lang="ja-JP" altLang="en-US" sz="1100" dirty="0" smtClean="0"/>
              <a:t>      </a:t>
            </a:r>
            <a:endParaRPr lang="en-US" altLang="ja-JP" sz="1100" dirty="0" smtClean="0"/>
          </a:p>
          <a:p>
            <a:r>
              <a:rPr lang="ja-JP" altLang="en-US" sz="1100" dirty="0" smtClean="0"/>
              <a:t>      </a:t>
            </a:r>
            <a:r>
              <a:rPr lang="en-US" altLang="ja-JP" sz="1100" dirty="0"/>
              <a:t>Limitations </a:t>
            </a:r>
          </a:p>
          <a:p>
            <a:pPr marL="268288" indent="92075">
              <a:buFont typeface="Wingdings" panose="05000000000000000000" pitchFamily="2" charset="2"/>
              <a:buChar char="ü"/>
            </a:pPr>
            <a:r>
              <a:rPr lang="ja-JP" altLang="en-US" sz="1100" dirty="0" smtClean="0"/>
              <a:t>  </a:t>
            </a:r>
            <a:r>
              <a:rPr lang="en-US" altLang="ja-JP" sz="1100" dirty="0" smtClean="0"/>
              <a:t>If </a:t>
            </a:r>
            <a:r>
              <a:rPr lang="en-US" altLang="ja-JP" sz="1100" dirty="0"/>
              <a:t>the recording frame rate is set to 60 ips/50 ips, the frame rate of the multi-screen display </a:t>
            </a:r>
            <a:r>
              <a:rPr lang="en-US" altLang="ja-JP" sz="1100" dirty="0" smtClean="0"/>
              <a:t>will drop </a:t>
            </a:r>
            <a:r>
              <a:rPr lang="en-US" altLang="ja-JP" sz="1100" dirty="0"/>
              <a:t>to 10 ips/8.3 ips.</a:t>
            </a:r>
          </a:p>
          <a:p>
            <a:pPr marL="268288" indent="92075">
              <a:buFont typeface="Wingdings" panose="05000000000000000000" pitchFamily="2" charset="2"/>
              <a:buChar char="ü"/>
            </a:pPr>
            <a:r>
              <a:rPr lang="ja-JP" altLang="en-US" sz="1100" dirty="0" smtClean="0"/>
              <a:t>  </a:t>
            </a:r>
            <a:r>
              <a:rPr lang="en-US" altLang="ja-JP" sz="1100" dirty="0" smtClean="0"/>
              <a:t>If </a:t>
            </a:r>
            <a:r>
              <a:rPr lang="en-US" altLang="ja-JP" sz="1100" dirty="0"/>
              <a:t>the recording frame rate is set to 60 ips/50 ips, SD backup cannot be used</a:t>
            </a:r>
            <a:r>
              <a:rPr lang="en-US" altLang="ja-JP" sz="1100" dirty="0" smtClean="0"/>
              <a:t>.</a:t>
            </a:r>
          </a:p>
          <a:p>
            <a:pPr marL="268288" indent="92075">
              <a:buFont typeface="Wingdings" panose="05000000000000000000" pitchFamily="2" charset="2"/>
              <a:buChar char="ü"/>
            </a:pPr>
            <a:r>
              <a:rPr lang="en-US" altLang="ja-JP" sz="11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When </a:t>
            </a:r>
            <a:r>
              <a:rPr lang="en-US" altLang="ja-JP" sz="1100" dirty="0">
                <a:ea typeface="Meiryo UI" panose="020B0604030504040204" pitchFamily="50" charset="-128"/>
                <a:cs typeface="Calibri" panose="020F0502020204030204" pitchFamily="34" charset="0"/>
              </a:rPr>
              <a:t>using AI privacy guard recording, the upper limit of the recording frame rate is </a:t>
            </a:r>
            <a:r>
              <a:rPr lang="en-US" altLang="ja-JP" sz="1100" dirty="0" smtClean="0">
                <a:ea typeface="Meiryo UI" panose="020B0604030504040204" pitchFamily="50" charset="-128"/>
                <a:cs typeface="Calibri" panose="020F0502020204030204" pitchFamily="34" charset="0"/>
              </a:rPr>
              <a:t>10ips. (S Series PTZ only)</a:t>
            </a:r>
          </a:p>
          <a:p>
            <a:pPr marL="268288" indent="92075">
              <a:buFont typeface="Wingdings" panose="05000000000000000000" pitchFamily="2" charset="2"/>
              <a:buChar char="ü"/>
            </a:pPr>
            <a:r>
              <a:rPr lang="en-US" altLang="ja-JP" sz="11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When </a:t>
            </a:r>
            <a:r>
              <a:rPr lang="en-US" altLang="ja-JP" sz="1100" dirty="0">
                <a:ea typeface="Meiryo UI" panose="020B0604030504040204" pitchFamily="50" charset="-128"/>
                <a:cs typeface="Calibri" panose="020F0502020204030204" pitchFamily="34" charset="0"/>
              </a:rPr>
              <a:t>using AI privacy guard recording, the frame rate of the multi-screen display </a:t>
            </a:r>
            <a:r>
              <a:rPr lang="en-US" altLang="ja-JP" sz="1100" dirty="0" smtClean="0">
                <a:ea typeface="Meiryo UI" panose="020B0604030504040204" pitchFamily="50" charset="-128"/>
                <a:cs typeface="Calibri" panose="020F0502020204030204" pitchFamily="34" charset="0"/>
              </a:rPr>
              <a:t>will drop </a:t>
            </a:r>
            <a:r>
              <a:rPr lang="en-US" altLang="ja-JP" sz="1100" dirty="0">
                <a:ea typeface="Meiryo UI" panose="020B0604030504040204" pitchFamily="50" charset="-128"/>
                <a:cs typeface="Calibri" panose="020F0502020204030204" pitchFamily="34" charset="0"/>
              </a:rPr>
              <a:t>to 10 </a:t>
            </a:r>
            <a:r>
              <a:rPr lang="en-US" altLang="ja-JP" sz="1100" dirty="0" smtClean="0">
                <a:ea typeface="Meiryo UI" panose="020B0604030504040204" pitchFamily="50" charset="-128"/>
                <a:cs typeface="Calibri" panose="020F0502020204030204" pitchFamily="34" charset="0"/>
              </a:rPr>
              <a:t>ips.</a:t>
            </a:r>
          </a:p>
          <a:p>
            <a:pPr marL="268288"/>
            <a:r>
              <a:rPr lang="en-US" altLang="ja-JP" sz="1100" dirty="0"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1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                                                                                                                                                                     (</a:t>
            </a:r>
            <a:r>
              <a:rPr lang="en-US" altLang="ja-JP" sz="1100" dirty="0">
                <a:ea typeface="Meiryo UI" panose="020B0604030504040204" pitchFamily="50" charset="-128"/>
                <a:cs typeface="Calibri" panose="020F0502020204030204" pitchFamily="34" charset="0"/>
              </a:rPr>
              <a:t>S Series PTZ only)</a:t>
            </a:r>
          </a:p>
          <a:p>
            <a:pPr marL="268288" indent="92075">
              <a:buFont typeface="Wingdings" panose="05000000000000000000" pitchFamily="2" charset="2"/>
              <a:buChar char="ü"/>
            </a:pPr>
            <a:endParaRPr lang="en-US" altLang="ja-JP" sz="1100" dirty="0"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66700" indent="-266700">
              <a:buFont typeface="Wingdings" panose="05000000000000000000" pitchFamily="2" charset="2"/>
              <a:buChar char="n"/>
            </a:pPr>
            <a:r>
              <a:rPr lang="en-US" altLang="ja-JP" sz="1600" b="1" dirty="0">
                <a:ea typeface="Meiryo UI" panose="020B0604030504040204" pitchFamily="50" charset="-128"/>
                <a:cs typeface="Calibri" panose="020F0502020204030204" pitchFamily="34" charset="0"/>
              </a:rPr>
              <a:t>Support New </a:t>
            </a:r>
            <a:r>
              <a:rPr lang="en-US" altLang="ja-JP" sz="1600" b="1" dirty="0" smtClean="0">
                <a:ea typeface="Meiryo UI" panose="020B0604030504040204" pitchFamily="50" charset="-128"/>
                <a:cs typeface="Calibri" panose="020F0502020204030204" pitchFamily="34" charset="0"/>
              </a:rPr>
              <a:t>5M </a:t>
            </a:r>
            <a:r>
              <a:rPr lang="en-US" altLang="ja-JP" sz="1600" b="1" dirty="0">
                <a:ea typeface="Meiryo UI" panose="020B0604030504040204" pitchFamily="50" charset="-128"/>
                <a:cs typeface="Calibri" panose="020F0502020204030204" pitchFamily="34" charset="0"/>
              </a:rPr>
              <a:t>Camera with AI engine</a:t>
            </a:r>
          </a:p>
          <a:p>
            <a:r>
              <a:rPr lang="en-US" altLang="ja-JP" sz="12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   </a:t>
            </a:r>
          </a:p>
          <a:p>
            <a:r>
              <a:rPr lang="en-US" altLang="ja-JP" sz="1200" dirty="0"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200" dirty="0" smtClean="0">
                <a:ea typeface="Meiryo UI" panose="020B0604030504040204" pitchFamily="50" charset="-128"/>
                <a:cs typeface="Calibri" panose="020F0502020204030204" pitchFamily="34" charset="0"/>
              </a:rPr>
              <a:t>    Model </a:t>
            </a:r>
            <a:r>
              <a:rPr lang="en-US" altLang="ja-JP" sz="1200" dirty="0">
                <a:ea typeface="Meiryo UI" panose="020B0604030504040204" pitchFamily="50" charset="-128"/>
                <a:cs typeface="Calibri" panose="020F0502020204030204" pitchFamily="34" charset="0"/>
              </a:rPr>
              <a:t>: WV-S15500-F3/F6, WV-S22500-F3/F6, </a:t>
            </a:r>
            <a:r>
              <a:rPr lang="en-US" altLang="ja-JP" sz="1200" dirty="0" smtClean="0">
                <a:ea typeface="Meiryo UI" panose="020B0604030504040204" pitchFamily="50" charset="-128"/>
                <a:cs typeface="Calibri" panose="020F0502020204030204" pitchFamily="34" charset="0"/>
              </a:rPr>
              <a:t>WV-S25500-F3/F6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103787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 smtClean="0"/>
              <a:t>2</a:t>
            </a:r>
            <a:r>
              <a:rPr lang="en-US" altLang="ja-JP" sz="3200" dirty="0"/>
              <a:t>. Function </a:t>
            </a:r>
            <a:r>
              <a:rPr lang="en-US" altLang="ja-JP" sz="3200" dirty="0" smtClean="0"/>
              <a:t>improvement </a:t>
            </a:r>
            <a:endParaRPr lang="en-US" sz="3200" dirty="0"/>
          </a:p>
        </p:txBody>
      </p:sp>
      <p:sp>
        <p:nvSpPr>
          <p:cNvPr id="7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147605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en-US" altLang="ja-JP" sz="1600" dirty="0">
                <a:solidFill>
                  <a:prstClr val="black"/>
                </a:solidFill>
                <a:ea typeface="游ゴシック" panose="020B0400000000000000" pitchFamily="50" charset="-128"/>
                <a:cs typeface="Calibri" panose="020F0502020204030204" pitchFamily="34" charset="0"/>
              </a:rPr>
              <a:t>V5.10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22369" y="1439367"/>
            <a:ext cx="62386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b="1" dirty="0">
                <a:solidFill>
                  <a:prstClr val="black"/>
                </a:solidFill>
              </a:rPr>
              <a:t>Detect HDD hour meter warning during RAID5 / RAID6 operation for all slots of HDDs</a:t>
            </a:r>
            <a:r>
              <a:rPr lang="en-US" altLang="ja-JP" sz="600" dirty="0" smtClean="0"/>
              <a:t>      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/>
              <a:t> </a:t>
            </a:r>
            <a:r>
              <a:rPr lang="en-US" altLang="ja-JP" sz="1400" dirty="0" smtClean="0"/>
              <a:t>       </a:t>
            </a:r>
          </a:p>
          <a:p>
            <a:pPr defTabSz="45720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 smtClean="0"/>
              <a:t>        Notice : </a:t>
            </a:r>
          </a:p>
          <a:p>
            <a:pPr>
              <a:lnSpc>
                <a:spcPts val="15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     </a:t>
            </a:r>
            <a:r>
              <a:rPr lang="en-US" altLang="ja-JP" sz="1200" dirty="0"/>
              <a:t>HDD hour meter warning  is used for error logs and TCP alarm notifications</a:t>
            </a:r>
            <a:r>
              <a:rPr lang="en-US" altLang="ja-JP" sz="1200" dirty="0" smtClean="0"/>
              <a:t>.</a:t>
            </a:r>
            <a:r>
              <a:rPr lang="en-US" altLang="ja-JP" sz="1600" dirty="0" smtClean="0"/>
              <a:t>  </a:t>
            </a:r>
            <a:endParaRPr lang="ja-JP" altLang="en-US" sz="1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Target</a:t>
            </a:r>
          </a:p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Product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133" y="1364237"/>
            <a:ext cx="1455387" cy="314760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</a:rPr>
              <a:t>Contents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Version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7" name="テキスト プレースホルダー 14"/>
          <p:cNvSpPr txBox="1">
            <a:spLocks/>
          </p:cNvSpPr>
          <p:nvPr/>
        </p:nvSpPr>
        <p:spPr>
          <a:xfrm>
            <a:off x="1592984" y="748352"/>
            <a:ext cx="4700799" cy="57600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WJ-NX400, </a:t>
            </a:r>
            <a:r>
              <a:rPr lang="en-US" altLang="ja-JP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WJ-NX300</a:t>
            </a:r>
            <a:endParaRPr lang="en-US" altLang="ja-JP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632" y="2662708"/>
            <a:ext cx="3035808" cy="170764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4751" y="3888766"/>
            <a:ext cx="3035808" cy="481584"/>
          </a:xfrm>
          <a:prstGeom prst="rect">
            <a:avLst/>
          </a:prstGeom>
          <a:ln w="9525">
            <a:solidFill>
              <a:srgbClr val="6464E6"/>
            </a:solidFill>
          </a:ln>
        </p:spPr>
      </p:pic>
      <p:sp>
        <p:nvSpPr>
          <p:cNvPr id="20" name="正方形/長方形 19"/>
          <p:cNvSpPr/>
          <p:nvPr/>
        </p:nvSpPr>
        <p:spPr>
          <a:xfrm>
            <a:off x="5481590" y="4136010"/>
            <a:ext cx="804272" cy="182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>
            <a:off x="5070559" y="3888766"/>
            <a:ext cx="367073" cy="24724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070559" y="4318890"/>
            <a:ext cx="367073" cy="5146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013653" y="3865958"/>
            <a:ext cx="3079766" cy="51010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67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7838" y="2061168"/>
            <a:ext cx="6987996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296021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568472"/>
              </p:ext>
            </p:extLst>
          </p:nvPr>
        </p:nvGraphicFramePr>
        <p:xfrm>
          <a:off x="144379" y="643113"/>
          <a:ext cx="8843211" cy="4144407"/>
        </p:xfrm>
        <a:graphic>
          <a:graphicData uri="http://schemas.openxmlformats.org/drawingml/2006/table">
            <a:tbl>
              <a:tblPr firstRow="1" bandRow="1"/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1" lang="en-US" altLang="ja-JP" sz="1000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Version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24.Jun.2022</a:t>
                      </a: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4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1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00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52963"/>
                  </a:ext>
                </a:extLst>
              </a:tr>
              <a:tr h="164664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24967"/>
                  </a:ext>
                </a:extLst>
              </a:tr>
              <a:tr h="25573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09143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5039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19629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/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23363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 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3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4.xml><?xml version="1.0" encoding="utf-8"?>
<a:theme xmlns:a="http://schemas.openxmlformats.org/drawingml/2006/main" name="2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5.xml><?xml version="1.0" encoding="utf-8"?>
<a:theme xmlns:a="http://schemas.openxmlformats.org/drawingml/2006/main" name="4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6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7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8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 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4_3_pips_templateB_Tentative_青</Template>
  <TotalTime>0</TotalTime>
  <Words>328</Words>
  <Application>Microsoft Office PowerPoint</Application>
  <PresentationFormat>画面に合わせる (16:9)</PresentationFormat>
  <Paragraphs>84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7</vt:i4>
      </vt:variant>
    </vt:vector>
  </HeadingPairs>
  <TitlesOfParts>
    <vt:vector size="27" baseType="lpstr">
      <vt:lpstr>Calibri 見出し</vt:lpstr>
      <vt:lpstr>HGPｺﾞｼｯｸE</vt:lpstr>
      <vt:lpstr>Meiryo UI</vt:lpstr>
      <vt:lpstr>ＭＳ Ｐゴシック</vt:lpstr>
      <vt:lpstr>Yu Gothic UI</vt:lpstr>
      <vt:lpstr>メイリオ</vt:lpstr>
      <vt:lpstr>游ゴシック</vt:lpstr>
      <vt:lpstr>Arial</vt:lpstr>
      <vt:lpstr>Calibri</vt:lpstr>
      <vt:lpstr>Calibri Light</vt:lpstr>
      <vt:lpstr>Tahoma</vt:lpstr>
      <vt:lpstr>Wingdings</vt:lpstr>
      <vt:lpstr>デザインの設定</vt:lpstr>
      <vt:lpstr>1_メインスライド</vt:lpstr>
      <vt:lpstr>3_メインスライド</vt:lpstr>
      <vt:lpstr>2_メインスライド</vt:lpstr>
      <vt:lpstr>4_メインスライド</vt:lpstr>
      <vt:lpstr>デバイダー</vt:lpstr>
      <vt:lpstr>エンドスライド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2022-06-27T07:42:45Z</dcterms:created>
  <dcterms:modified xsi:type="dcterms:W3CDTF">2022-06-27T07:43:10Z</dcterms:modified>
</cp:coreProperties>
</file>