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 autoCompressPictures="0">
  <p:sldMasterIdLst>
    <p:sldMasterId id="2147484982" r:id="rId1"/>
    <p:sldMasterId id="2147485081" r:id="rId2"/>
    <p:sldMasterId id="2147485085" r:id="rId3"/>
    <p:sldMasterId id="2147485083" r:id="rId4"/>
    <p:sldMasterId id="2147485087" r:id="rId5"/>
    <p:sldMasterId id="2147485089" r:id="rId6"/>
    <p:sldMasterId id="2147485091" r:id="rId7"/>
    <p:sldMasterId id="2147485073" r:id="rId8"/>
    <p:sldMasterId id="2147485070" r:id="rId9"/>
  </p:sldMasterIdLst>
  <p:notesMasterIdLst>
    <p:notesMasterId r:id="rId44"/>
  </p:notesMasterIdLst>
  <p:handoutMasterIdLst>
    <p:handoutMasterId r:id="rId45"/>
  </p:handoutMasterIdLst>
  <p:sldIdLst>
    <p:sldId id="302" r:id="rId10"/>
    <p:sldId id="354" r:id="rId11"/>
    <p:sldId id="355" r:id="rId12"/>
    <p:sldId id="357" r:id="rId13"/>
    <p:sldId id="359" r:id="rId14"/>
    <p:sldId id="369" r:id="rId15"/>
    <p:sldId id="372" r:id="rId16"/>
    <p:sldId id="373" r:id="rId17"/>
    <p:sldId id="391" r:id="rId18"/>
    <p:sldId id="377" r:id="rId19"/>
    <p:sldId id="370" r:id="rId20"/>
    <p:sldId id="375" r:id="rId21"/>
    <p:sldId id="376" r:id="rId22"/>
    <p:sldId id="360" r:id="rId23"/>
    <p:sldId id="371" r:id="rId24"/>
    <p:sldId id="378" r:id="rId25"/>
    <p:sldId id="379" r:id="rId26"/>
    <p:sldId id="380" r:id="rId27"/>
    <p:sldId id="361" r:id="rId28"/>
    <p:sldId id="381" r:id="rId29"/>
    <p:sldId id="382" r:id="rId30"/>
    <p:sldId id="383" r:id="rId31"/>
    <p:sldId id="362" r:id="rId32"/>
    <p:sldId id="384" r:id="rId33"/>
    <p:sldId id="385" r:id="rId34"/>
    <p:sldId id="386" r:id="rId35"/>
    <p:sldId id="363" r:id="rId36"/>
    <p:sldId id="387" r:id="rId37"/>
    <p:sldId id="390" r:id="rId38"/>
    <p:sldId id="389" r:id="rId39"/>
    <p:sldId id="388" r:id="rId40"/>
    <p:sldId id="348" r:id="rId41"/>
    <p:sldId id="349" r:id="rId42"/>
    <p:sldId id="309" r:id="rId43"/>
  </p:sldIdLst>
  <p:sldSz cx="9144000" cy="5143500" type="screen16x9"/>
  <p:notesSz cx="6858000" cy="9144000"/>
  <p:defaultTextStyle>
    <a:defPPr>
      <a:defRPr lang="ja-JP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472C4"/>
    <a:srgbClr val="363636"/>
    <a:srgbClr val="EAEFF7"/>
    <a:srgbClr val="D2DEEF"/>
    <a:srgbClr val="2E75B6"/>
    <a:srgbClr val="0099CC"/>
    <a:srgbClr val="ED7D31"/>
    <a:srgbClr val="DEEBF7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3455" autoAdjust="0"/>
  </p:normalViewPr>
  <p:slideViewPr>
    <p:cSldViewPr snapToGrid="0" snapToObjects="1">
      <p:cViewPr varScale="1">
        <p:scale>
          <a:sx n="70" d="100"/>
          <a:sy n="70" d="100"/>
        </p:scale>
        <p:origin x="542" y="53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291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3B03E-5F20-4FE9-AE8F-91B893F34AB0}" type="datetimeFigureOut">
              <a:rPr kumimoji="1" lang="ja-JP" altLang="en-US" smtClean="0"/>
              <a:t>2022/5/20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EB71C-CB81-48F9-9CC9-1F57D1F346E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38561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23280-4631-449D-B6CA-E374E1E336EF}" type="datetimeFigureOut">
              <a:rPr kumimoji="1" lang="ja-JP" altLang="en-US" smtClean="0"/>
              <a:t>2022/5/20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4F106-CE4D-4C0B-9204-00F638B8A09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51502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表紙-メイン_サブタイトル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 userDrawn="1"/>
        </p:nvSpPr>
        <p:spPr>
          <a:xfrm>
            <a:off x="6115719" y="12658"/>
            <a:ext cx="2990769" cy="253916"/>
          </a:xfrm>
          <a:prstGeom prst="rect">
            <a:avLst/>
          </a:prstGeom>
          <a:noFill/>
        </p:spPr>
        <p:txBody>
          <a:bodyPr wrap="square" lIns="27000" rIns="27000" rtlCol="0" anchor="ctr" anchorCtr="0">
            <a:spAutoFit/>
          </a:bodyPr>
          <a:lstStyle/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en-US" altLang="ja-JP" sz="105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7678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7209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0683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1566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9602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-メイン_サブタイトル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 userDrawn="1"/>
        </p:nvSpPr>
        <p:spPr>
          <a:xfrm>
            <a:off x="6115719" y="12658"/>
            <a:ext cx="2990769" cy="253916"/>
          </a:xfrm>
          <a:prstGeom prst="rect">
            <a:avLst/>
          </a:prstGeom>
          <a:noFill/>
        </p:spPr>
        <p:txBody>
          <a:bodyPr wrap="square" lIns="27000" rIns="27000" rtlCol="0" anchor="ctr" anchorCtr="0">
            <a:spAutoFit/>
          </a:bodyPr>
          <a:lstStyle/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en-US" altLang="ja-JP" sz="105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1940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-メイン_サブタイトル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 userDrawn="1"/>
        </p:nvSpPr>
        <p:spPr>
          <a:xfrm>
            <a:off x="6115719" y="12658"/>
            <a:ext cx="2990769" cy="253916"/>
          </a:xfrm>
          <a:prstGeom prst="rect">
            <a:avLst/>
          </a:prstGeom>
          <a:noFill/>
        </p:spPr>
        <p:txBody>
          <a:bodyPr wrap="square" lIns="27000" rIns="27000" rtlCol="0" anchor="ctr" anchorCtr="0">
            <a:spAutoFit/>
          </a:bodyPr>
          <a:lstStyle/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en-US" altLang="ja-JP" sz="105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0092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391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ページ・ロゴ入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 userDrawn="1"/>
        </p:nvGrpSpPr>
        <p:grpSpPr>
          <a:xfrm>
            <a:off x="771501" y="390780"/>
            <a:ext cx="7605760" cy="4344710"/>
            <a:chOff x="771501" y="390780"/>
            <a:chExt cx="7605760" cy="4344710"/>
          </a:xfrm>
        </p:grpSpPr>
        <p:pic>
          <p:nvPicPr>
            <p:cNvPr id="8" name="図 7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2445" y="2264512"/>
              <a:ext cx="2639111" cy="614477"/>
            </a:xfrm>
            <a:prstGeom prst="rect">
              <a:avLst/>
            </a:prstGeom>
          </p:spPr>
        </p:pic>
        <p:grpSp>
          <p:nvGrpSpPr>
            <p:cNvPr id="9" name="グループ化 8"/>
            <p:cNvGrpSpPr/>
            <p:nvPr userDrawn="1"/>
          </p:nvGrpSpPr>
          <p:grpSpPr>
            <a:xfrm>
              <a:off x="771501" y="390780"/>
              <a:ext cx="7605760" cy="34769"/>
              <a:chOff x="1028668" y="521040"/>
              <a:chExt cx="10141013" cy="46358"/>
            </a:xfrm>
            <a:solidFill>
              <a:srgbClr val="6464E6"/>
            </a:solidFill>
          </p:grpSpPr>
          <p:sp>
            <p:nvSpPr>
              <p:cNvPr id="43" name="正方形/長方形 42"/>
              <p:cNvSpPr>
                <a:spLocks noChangeAspect="1"/>
              </p:cNvSpPr>
              <p:nvPr userDrawn="1"/>
            </p:nvSpPr>
            <p:spPr>
              <a:xfrm flipH="1" flipV="1">
                <a:off x="102866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4" name="正方形/長方形 43"/>
              <p:cNvSpPr>
                <a:spLocks noChangeAspect="1"/>
              </p:cNvSpPr>
              <p:nvPr userDrawn="1"/>
            </p:nvSpPr>
            <p:spPr>
              <a:xfrm>
                <a:off x="247085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5" name="正方形/長方形 44"/>
              <p:cNvSpPr>
                <a:spLocks noChangeAspect="1"/>
              </p:cNvSpPr>
              <p:nvPr userDrawn="1"/>
            </p:nvSpPr>
            <p:spPr>
              <a:xfrm>
                <a:off x="679740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6" name="正方形/長方形 45"/>
              <p:cNvSpPr>
                <a:spLocks noChangeAspect="1"/>
              </p:cNvSpPr>
              <p:nvPr userDrawn="1"/>
            </p:nvSpPr>
            <p:spPr>
              <a:xfrm>
                <a:off x="823959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7" name="正方形/長方形 46"/>
              <p:cNvSpPr>
                <a:spLocks noChangeAspect="1"/>
              </p:cNvSpPr>
              <p:nvPr userDrawn="1"/>
            </p:nvSpPr>
            <p:spPr>
              <a:xfrm>
                <a:off x="968177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8" name="正方形/長方形 47"/>
              <p:cNvSpPr>
                <a:spLocks noChangeAspect="1"/>
              </p:cNvSpPr>
              <p:nvPr userDrawn="1"/>
            </p:nvSpPr>
            <p:spPr>
              <a:xfrm>
                <a:off x="11123962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9" name="正方形/長方形 48"/>
              <p:cNvSpPr>
                <a:spLocks noChangeAspect="1"/>
              </p:cNvSpPr>
              <p:nvPr userDrawn="1"/>
            </p:nvSpPr>
            <p:spPr>
              <a:xfrm>
                <a:off x="391303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50" name="正方形/長方形 49"/>
              <p:cNvSpPr>
                <a:spLocks noChangeAspect="1"/>
              </p:cNvSpPr>
              <p:nvPr userDrawn="1"/>
            </p:nvSpPr>
            <p:spPr>
              <a:xfrm>
                <a:off x="535522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</p:grpSp>
        <p:grpSp>
          <p:nvGrpSpPr>
            <p:cNvPr id="10" name="グループ化 9"/>
            <p:cNvGrpSpPr/>
            <p:nvPr userDrawn="1"/>
          </p:nvGrpSpPr>
          <p:grpSpPr>
            <a:xfrm>
              <a:off x="771501" y="1469660"/>
              <a:ext cx="7605760" cy="34769"/>
              <a:chOff x="1028668" y="521040"/>
              <a:chExt cx="10141013" cy="46358"/>
            </a:xfrm>
            <a:solidFill>
              <a:srgbClr val="6464E6"/>
            </a:solidFill>
          </p:grpSpPr>
          <p:sp>
            <p:nvSpPr>
              <p:cNvPr id="35" name="正方形/長方形 34"/>
              <p:cNvSpPr>
                <a:spLocks noChangeAspect="1"/>
              </p:cNvSpPr>
              <p:nvPr userDrawn="1"/>
            </p:nvSpPr>
            <p:spPr>
              <a:xfrm flipH="1" flipV="1">
                <a:off x="102866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6" name="正方形/長方形 35"/>
              <p:cNvSpPr>
                <a:spLocks noChangeAspect="1"/>
              </p:cNvSpPr>
              <p:nvPr userDrawn="1"/>
            </p:nvSpPr>
            <p:spPr>
              <a:xfrm>
                <a:off x="247085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7" name="正方形/長方形 36"/>
              <p:cNvSpPr>
                <a:spLocks noChangeAspect="1"/>
              </p:cNvSpPr>
              <p:nvPr userDrawn="1"/>
            </p:nvSpPr>
            <p:spPr>
              <a:xfrm>
                <a:off x="679740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8" name="正方形/長方形 37"/>
              <p:cNvSpPr>
                <a:spLocks noChangeAspect="1"/>
              </p:cNvSpPr>
              <p:nvPr userDrawn="1"/>
            </p:nvSpPr>
            <p:spPr>
              <a:xfrm>
                <a:off x="823959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9" name="正方形/長方形 38"/>
              <p:cNvSpPr>
                <a:spLocks noChangeAspect="1"/>
              </p:cNvSpPr>
              <p:nvPr userDrawn="1"/>
            </p:nvSpPr>
            <p:spPr>
              <a:xfrm>
                <a:off x="968177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0" name="正方形/長方形 39"/>
              <p:cNvSpPr>
                <a:spLocks noChangeAspect="1"/>
              </p:cNvSpPr>
              <p:nvPr userDrawn="1"/>
            </p:nvSpPr>
            <p:spPr>
              <a:xfrm>
                <a:off x="11123962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1" name="正方形/長方形 40"/>
              <p:cNvSpPr>
                <a:spLocks noChangeAspect="1"/>
              </p:cNvSpPr>
              <p:nvPr userDrawn="1"/>
            </p:nvSpPr>
            <p:spPr>
              <a:xfrm>
                <a:off x="391303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2" name="正方形/長方形 41"/>
              <p:cNvSpPr>
                <a:spLocks noChangeAspect="1"/>
              </p:cNvSpPr>
              <p:nvPr userDrawn="1"/>
            </p:nvSpPr>
            <p:spPr>
              <a:xfrm>
                <a:off x="535522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</p:grpSp>
        <p:sp>
          <p:nvSpPr>
            <p:cNvPr id="11" name="正方形/長方形 10"/>
            <p:cNvSpPr>
              <a:spLocks noChangeAspect="1"/>
            </p:cNvSpPr>
            <p:nvPr userDrawn="1"/>
          </p:nvSpPr>
          <p:spPr>
            <a:xfrm flipH="1" flipV="1">
              <a:off x="771501" y="2554114"/>
              <a:ext cx="34289" cy="34769"/>
            </a:xfrm>
            <a:prstGeom prst="rect">
              <a:avLst/>
            </a:prstGeom>
            <a:solidFill>
              <a:srgbClr val="6464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13"/>
            </a:p>
          </p:txBody>
        </p:sp>
        <p:sp>
          <p:nvSpPr>
            <p:cNvPr id="12" name="正方形/長方形 11"/>
            <p:cNvSpPr>
              <a:spLocks noChangeAspect="1"/>
            </p:cNvSpPr>
            <p:nvPr userDrawn="1"/>
          </p:nvSpPr>
          <p:spPr>
            <a:xfrm>
              <a:off x="1853140" y="2554114"/>
              <a:ext cx="34289" cy="34769"/>
            </a:xfrm>
            <a:prstGeom prst="rect">
              <a:avLst/>
            </a:prstGeom>
            <a:solidFill>
              <a:srgbClr val="6464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13"/>
            </a:p>
          </p:txBody>
        </p:sp>
        <p:sp>
          <p:nvSpPr>
            <p:cNvPr id="14" name="正方形/長方形 13"/>
            <p:cNvSpPr>
              <a:spLocks noChangeAspect="1"/>
            </p:cNvSpPr>
            <p:nvPr userDrawn="1"/>
          </p:nvSpPr>
          <p:spPr>
            <a:xfrm>
              <a:off x="7261334" y="2554114"/>
              <a:ext cx="34289" cy="34769"/>
            </a:xfrm>
            <a:prstGeom prst="rect">
              <a:avLst/>
            </a:prstGeom>
            <a:solidFill>
              <a:srgbClr val="6464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13"/>
            </a:p>
          </p:txBody>
        </p:sp>
        <p:sp>
          <p:nvSpPr>
            <p:cNvPr id="15" name="正方形/長方形 14"/>
            <p:cNvSpPr>
              <a:spLocks noChangeAspect="1"/>
            </p:cNvSpPr>
            <p:nvPr userDrawn="1"/>
          </p:nvSpPr>
          <p:spPr>
            <a:xfrm>
              <a:off x="8342972" y="2554114"/>
              <a:ext cx="34289" cy="34769"/>
            </a:xfrm>
            <a:prstGeom prst="rect">
              <a:avLst/>
            </a:prstGeom>
            <a:solidFill>
              <a:srgbClr val="6464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13"/>
            </a:p>
          </p:txBody>
        </p:sp>
        <p:grpSp>
          <p:nvGrpSpPr>
            <p:cNvPr id="17" name="グループ化 16"/>
            <p:cNvGrpSpPr/>
            <p:nvPr userDrawn="1"/>
          </p:nvGrpSpPr>
          <p:grpSpPr>
            <a:xfrm>
              <a:off x="771501" y="3627418"/>
              <a:ext cx="7605760" cy="34769"/>
              <a:chOff x="1028668" y="521040"/>
              <a:chExt cx="10141013" cy="46358"/>
            </a:xfrm>
            <a:solidFill>
              <a:srgbClr val="6464E6"/>
            </a:solidFill>
          </p:grpSpPr>
          <p:sp>
            <p:nvSpPr>
              <p:cNvPr id="27" name="正方形/長方形 26"/>
              <p:cNvSpPr>
                <a:spLocks noChangeAspect="1"/>
              </p:cNvSpPr>
              <p:nvPr userDrawn="1"/>
            </p:nvSpPr>
            <p:spPr>
              <a:xfrm flipH="1" flipV="1">
                <a:off x="102866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8" name="正方形/長方形 27"/>
              <p:cNvSpPr>
                <a:spLocks noChangeAspect="1"/>
              </p:cNvSpPr>
              <p:nvPr userDrawn="1"/>
            </p:nvSpPr>
            <p:spPr>
              <a:xfrm>
                <a:off x="247085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9" name="正方形/長方形 28"/>
              <p:cNvSpPr>
                <a:spLocks noChangeAspect="1"/>
              </p:cNvSpPr>
              <p:nvPr userDrawn="1"/>
            </p:nvSpPr>
            <p:spPr>
              <a:xfrm>
                <a:off x="679740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0" name="正方形/長方形 29"/>
              <p:cNvSpPr>
                <a:spLocks noChangeAspect="1"/>
              </p:cNvSpPr>
              <p:nvPr userDrawn="1"/>
            </p:nvSpPr>
            <p:spPr>
              <a:xfrm>
                <a:off x="823959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1" name="正方形/長方形 30"/>
              <p:cNvSpPr>
                <a:spLocks noChangeAspect="1"/>
              </p:cNvSpPr>
              <p:nvPr userDrawn="1"/>
            </p:nvSpPr>
            <p:spPr>
              <a:xfrm>
                <a:off x="968177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2" name="正方形/長方形 31"/>
              <p:cNvSpPr>
                <a:spLocks noChangeAspect="1"/>
              </p:cNvSpPr>
              <p:nvPr userDrawn="1"/>
            </p:nvSpPr>
            <p:spPr>
              <a:xfrm>
                <a:off x="11123962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3" name="正方形/長方形 32"/>
              <p:cNvSpPr>
                <a:spLocks noChangeAspect="1"/>
              </p:cNvSpPr>
              <p:nvPr userDrawn="1"/>
            </p:nvSpPr>
            <p:spPr>
              <a:xfrm>
                <a:off x="391303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4" name="正方形/長方形 33"/>
              <p:cNvSpPr>
                <a:spLocks noChangeAspect="1"/>
              </p:cNvSpPr>
              <p:nvPr userDrawn="1"/>
            </p:nvSpPr>
            <p:spPr>
              <a:xfrm>
                <a:off x="535522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</p:grpSp>
        <p:grpSp>
          <p:nvGrpSpPr>
            <p:cNvPr id="18" name="グループ化 17"/>
            <p:cNvGrpSpPr/>
            <p:nvPr userDrawn="1"/>
          </p:nvGrpSpPr>
          <p:grpSpPr>
            <a:xfrm>
              <a:off x="771501" y="4700721"/>
              <a:ext cx="7605760" cy="34769"/>
              <a:chOff x="1028668" y="521040"/>
              <a:chExt cx="10141013" cy="46358"/>
            </a:xfrm>
            <a:solidFill>
              <a:srgbClr val="6464E6"/>
            </a:solidFill>
          </p:grpSpPr>
          <p:sp>
            <p:nvSpPr>
              <p:cNvPr id="19" name="正方形/長方形 18"/>
              <p:cNvSpPr>
                <a:spLocks noChangeAspect="1"/>
              </p:cNvSpPr>
              <p:nvPr userDrawn="1"/>
            </p:nvSpPr>
            <p:spPr>
              <a:xfrm flipH="1" flipV="1">
                <a:off x="102866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0" name="正方形/長方形 19"/>
              <p:cNvSpPr>
                <a:spLocks noChangeAspect="1"/>
              </p:cNvSpPr>
              <p:nvPr userDrawn="1"/>
            </p:nvSpPr>
            <p:spPr>
              <a:xfrm>
                <a:off x="247085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1" name="正方形/長方形 20"/>
              <p:cNvSpPr>
                <a:spLocks noChangeAspect="1"/>
              </p:cNvSpPr>
              <p:nvPr userDrawn="1"/>
            </p:nvSpPr>
            <p:spPr>
              <a:xfrm>
                <a:off x="679740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2" name="正方形/長方形 21"/>
              <p:cNvSpPr>
                <a:spLocks noChangeAspect="1"/>
              </p:cNvSpPr>
              <p:nvPr userDrawn="1"/>
            </p:nvSpPr>
            <p:spPr>
              <a:xfrm>
                <a:off x="823959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3" name="正方形/長方形 22"/>
              <p:cNvSpPr>
                <a:spLocks noChangeAspect="1"/>
              </p:cNvSpPr>
              <p:nvPr userDrawn="1"/>
            </p:nvSpPr>
            <p:spPr>
              <a:xfrm>
                <a:off x="968177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4" name="正方形/長方形 23"/>
              <p:cNvSpPr>
                <a:spLocks noChangeAspect="1"/>
              </p:cNvSpPr>
              <p:nvPr userDrawn="1"/>
            </p:nvSpPr>
            <p:spPr>
              <a:xfrm>
                <a:off x="11123962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5" name="正方形/長方形 24"/>
              <p:cNvSpPr>
                <a:spLocks noChangeAspect="1"/>
              </p:cNvSpPr>
              <p:nvPr userDrawn="1"/>
            </p:nvSpPr>
            <p:spPr>
              <a:xfrm>
                <a:off x="391303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6" name="正方形/長方形 25"/>
              <p:cNvSpPr>
                <a:spLocks noChangeAspect="1"/>
              </p:cNvSpPr>
              <p:nvPr userDrawn="1"/>
            </p:nvSpPr>
            <p:spPr>
              <a:xfrm>
                <a:off x="535522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1807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logo_white_stacke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013" y="948386"/>
            <a:ext cx="1834103" cy="58393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44" y="425093"/>
            <a:ext cx="1965764" cy="45769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99753" y="-1256"/>
            <a:ext cx="1646063" cy="1639966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 userDrawn="1"/>
        </p:nvSpPr>
        <p:spPr>
          <a:xfrm>
            <a:off x="7539989" y="4876459"/>
            <a:ext cx="15969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i-PRO | All Rights</a:t>
            </a:r>
            <a:r>
              <a:rPr kumimoji="1" lang="en-US" altLang="ja-JP" sz="900" baseline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Reserved.</a:t>
            </a:r>
            <a:endParaRPr kumimoji="1" lang="ja-JP" altLang="en-US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タイトル プレースホルダー 2"/>
          <p:cNvSpPr>
            <a:spLocks noGrp="1"/>
          </p:cNvSpPr>
          <p:nvPr>
            <p:ph type="title"/>
          </p:nvPr>
        </p:nvSpPr>
        <p:spPr>
          <a:xfrm>
            <a:off x="576232" y="182970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464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9144000" cy="605717"/>
          </a:xfrm>
          <a:prstGeom prst="rect">
            <a:avLst/>
          </a:prstGeom>
          <a:solidFill>
            <a:srgbClr val="E2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noFill/>
              </a:ln>
            </a:endParaRPr>
          </a:p>
        </p:txBody>
      </p:sp>
      <p:pic>
        <p:nvPicPr>
          <p:cNvPr id="24" name="図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30" y="4926424"/>
            <a:ext cx="724506" cy="168690"/>
          </a:xfrm>
          <a:prstGeom prst="rect">
            <a:avLst/>
          </a:prstGeom>
        </p:spPr>
      </p:pic>
      <p:cxnSp>
        <p:nvCxnSpPr>
          <p:cNvPr id="26" name="直線コネクタ 25"/>
          <p:cNvCxnSpPr/>
          <p:nvPr userDrawn="1"/>
        </p:nvCxnSpPr>
        <p:spPr>
          <a:xfrm>
            <a:off x="0" y="4860039"/>
            <a:ext cx="9144000" cy="0"/>
          </a:xfrm>
          <a:prstGeom prst="line">
            <a:avLst/>
          </a:prstGeom>
          <a:ln w="38100">
            <a:solidFill>
              <a:srgbClr val="E2E3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スライド番号プレースホルダー 3"/>
          <p:cNvSpPr txBox="1">
            <a:spLocks/>
          </p:cNvSpPr>
          <p:nvPr userDrawn="1"/>
        </p:nvSpPr>
        <p:spPr>
          <a:xfrm>
            <a:off x="4304624" y="4916384"/>
            <a:ext cx="534753" cy="18941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27000" tIns="27000" rIns="27000" bIns="27000" rtlCol="0" anchor="ctr" anchorCtr="1"/>
          <a:lstStyle>
            <a:defPPr>
              <a:defRPr lang="ja-JP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EE88B8E2-C3DB-4B2A-ADFB-45BB59B1B2E8}" type="slidenum">
              <a:rPr lang="ja-JP" altLang="en-US" sz="900" b="1" smtClean="0">
                <a:solidFill>
                  <a:schemeClr val="tx1"/>
                </a:solidFill>
              </a:rPr>
              <a:pPr algn="ctr"/>
              <a:t>‹#›</a:t>
            </a:fld>
            <a:endParaRPr lang="ja-JP" altLang="en-US" sz="900" b="1" dirty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23098" y="4915445"/>
            <a:ext cx="1469263" cy="2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7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2" r:id="rId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4">
          <p15:clr>
            <a:srgbClr val="F26B43"/>
          </p15:clr>
        </p15:guide>
        <p15:guide id="2" orient="horz" pos="2981">
          <p15:clr>
            <a:srgbClr val="F26B43"/>
          </p15:clr>
        </p15:guide>
        <p15:guide id="3" orient="horz" pos="3049">
          <p15:clr>
            <a:srgbClr val="F26B43"/>
          </p15:clr>
        </p15:guide>
        <p15:guide id="4" orient="horz" pos="316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9144000" cy="605717"/>
          </a:xfrm>
          <a:prstGeom prst="rect">
            <a:avLst/>
          </a:prstGeom>
          <a:solidFill>
            <a:srgbClr val="E2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noFill/>
              </a:ln>
            </a:endParaRPr>
          </a:p>
        </p:txBody>
      </p:sp>
      <p:cxnSp>
        <p:nvCxnSpPr>
          <p:cNvPr id="26" name="直線コネクタ 25"/>
          <p:cNvCxnSpPr/>
          <p:nvPr userDrawn="1"/>
        </p:nvCxnSpPr>
        <p:spPr>
          <a:xfrm>
            <a:off x="0" y="4860039"/>
            <a:ext cx="9144000" cy="0"/>
          </a:xfrm>
          <a:prstGeom prst="line">
            <a:avLst/>
          </a:prstGeom>
          <a:ln w="38100">
            <a:solidFill>
              <a:srgbClr val="E2E3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スライド番号プレースホルダー 3"/>
          <p:cNvSpPr txBox="1">
            <a:spLocks/>
          </p:cNvSpPr>
          <p:nvPr userDrawn="1"/>
        </p:nvSpPr>
        <p:spPr>
          <a:xfrm>
            <a:off x="4304624" y="4916384"/>
            <a:ext cx="534753" cy="18941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27000" tIns="27000" rIns="27000" bIns="27000" rtlCol="0" anchor="ctr" anchorCtr="1"/>
          <a:lstStyle>
            <a:defPPr>
              <a:defRPr lang="ja-JP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EE88B8E2-C3DB-4B2A-ADFB-45BB59B1B2E8}" type="slidenum">
              <a:rPr lang="ja-JP" altLang="en-US" sz="900" b="1" smtClean="0">
                <a:solidFill>
                  <a:schemeClr val="tx1"/>
                </a:solidFill>
              </a:rPr>
              <a:pPr algn="ctr"/>
              <a:t>‹#›</a:t>
            </a:fld>
            <a:endParaRPr lang="ja-JP" altLang="en-US" sz="900" b="1" dirty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3098" y="4915445"/>
            <a:ext cx="1469263" cy="21947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309" y="142798"/>
            <a:ext cx="1387844" cy="32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1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6" r:id="rId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4">
          <p15:clr>
            <a:srgbClr val="F26B43"/>
          </p15:clr>
        </p15:guide>
        <p15:guide id="2" orient="horz" pos="2981">
          <p15:clr>
            <a:srgbClr val="F26B43"/>
          </p15:clr>
        </p15:guide>
        <p15:guide id="3" orient="horz" pos="3049">
          <p15:clr>
            <a:srgbClr val="F26B43"/>
          </p15:clr>
        </p15:guide>
        <p15:guide id="4" orient="horz" pos="316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9144000" cy="605717"/>
          </a:xfrm>
          <a:prstGeom prst="rect">
            <a:avLst/>
          </a:prstGeom>
          <a:solidFill>
            <a:srgbClr val="E2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noFill/>
              </a:ln>
            </a:endParaRPr>
          </a:p>
        </p:txBody>
      </p:sp>
      <p:pic>
        <p:nvPicPr>
          <p:cNvPr id="24" name="図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30" y="4926424"/>
            <a:ext cx="724506" cy="168690"/>
          </a:xfrm>
          <a:prstGeom prst="rect">
            <a:avLst/>
          </a:prstGeom>
        </p:spPr>
      </p:pic>
      <p:cxnSp>
        <p:nvCxnSpPr>
          <p:cNvPr id="26" name="直線コネクタ 25"/>
          <p:cNvCxnSpPr/>
          <p:nvPr userDrawn="1"/>
        </p:nvCxnSpPr>
        <p:spPr>
          <a:xfrm>
            <a:off x="0" y="4860039"/>
            <a:ext cx="9144000" cy="0"/>
          </a:xfrm>
          <a:prstGeom prst="line">
            <a:avLst/>
          </a:prstGeom>
          <a:ln w="38100">
            <a:solidFill>
              <a:srgbClr val="E2E3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スライド番号プレースホルダー 3"/>
          <p:cNvSpPr txBox="1">
            <a:spLocks/>
          </p:cNvSpPr>
          <p:nvPr userDrawn="1"/>
        </p:nvSpPr>
        <p:spPr>
          <a:xfrm>
            <a:off x="4304624" y="4916384"/>
            <a:ext cx="534753" cy="18941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27000" tIns="27000" rIns="27000" bIns="27000" rtlCol="0" anchor="ctr" anchorCtr="1"/>
          <a:lstStyle>
            <a:defPPr>
              <a:defRPr lang="ja-JP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EE88B8E2-C3DB-4B2A-ADFB-45BB59B1B2E8}" type="slidenum">
              <a:rPr lang="ja-JP" altLang="en-US" sz="900" b="1" smtClean="0">
                <a:solidFill>
                  <a:schemeClr val="tx1"/>
                </a:solidFill>
              </a:rPr>
              <a:pPr algn="ctr"/>
              <a:t>‹#›</a:t>
            </a:fld>
            <a:endParaRPr lang="ja-JP" altLang="en-US" sz="900" b="1" dirty="0">
              <a:solidFill>
                <a:schemeClr val="tx1"/>
              </a:solidFill>
            </a:endParaRPr>
          </a:p>
        </p:txBody>
      </p:sp>
      <p:sp>
        <p:nvSpPr>
          <p:cNvPr id="7" name="AutoShape 13"/>
          <p:cNvSpPr>
            <a:spLocks noChangeArrowheads="1"/>
          </p:cNvSpPr>
          <p:nvPr userDrawn="1"/>
        </p:nvSpPr>
        <p:spPr bwMode="auto">
          <a:xfrm>
            <a:off x="7633096" y="4932487"/>
            <a:ext cx="1440000" cy="144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 pitchFamily="34" charset="0"/>
                <a:ea typeface="HGPｺﾞｼｯｸE" pitchFamily="50" charset="-128"/>
                <a:cs typeface="+mn-cs"/>
              </a:rPr>
              <a:t>Internal </a:t>
            </a:r>
            <a:r>
              <a:rPr kumimoji="0" lang="en-US" altLang="ja-JP" sz="9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 pitchFamily="34" charset="0"/>
                <a:ea typeface="HGPｺﾞｼｯｸE" pitchFamily="50" charset="-128"/>
                <a:cs typeface="+mn-cs"/>
              </a:rPr>
              <a:t>use only</a:t>
            </a:r>
          </a:p>
        </p:txBody>
      </p:sp>
    </p:spTree>
    <p:extLst>
      <p:ext uri="{BB962C8B-B14F-4D97-AF65-F5344CB8AC3E}">
        <p14:creationId xmlns:p14="http://schemas.microsoft.com/office/powerpoint/2010/main" val="35821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4" r:id="rId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4">
          <p15:clr>
            <a:srgbClr val="F26B43"/>
          </p15:clr>
        </p15:guide>
        <p15:guide id="2" orient="horz" pos="2981">
          <p15:clr>
            <a:srgbClr val="F26B43"/>
          </p15:clr>
        </p15:guide>
        <p15:guide id="3" orient="horz" pos="3049">
          <p15:clr>
            <a:srgbClr val="F26B43"/>
          </p15:clr>
        </p15:guide>
        <p15:guide id="4" orient="horz" pos="316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9144000" cy="605717"/>
          </a:xfrm>
          <a:prstGeom prst="rect">
            <a:avLst/>
          </a:prstGeom>
          <a:solidFill>
            <a:srgbClr val="E2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noFill/>
              </a:ln>
            </a:endParaRPr>
          </a:p>
        </p:txBody>
      </p:sp>
      <p:cxnSp>
        <p:nvCxnSpPr>
          <p:cNvPr id="26" name="直線コネクタ 25"/>
          <p:cNvCxnSpPr/>
          <p:nvPr userDrawn="1"/>
        </p:nvCxnSpPr>
        <p:spPr>
          <a:xfrm>
            <a:off x="0" y="4860039"/>
            <a:ext cx="9144000" cy="0"/>
          </a:xfrm>
          <a:prstGeom prst="line">
            <a:avLst/>
          </a:prstGeom>
          <a:ln w="38100">
            <a:solidFill>
              <a:srgbClr val="E2E3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スライド番号プレースホルダー 3"/>
          <p:cNvSpPr txBox="1">
            <a:spLocks/>
          </p:cNvSpPr>
          <p:nvPr userDrawn="1"/>
        </p:nvSpPr>
        <p:spPr>
          <a:xfrm>
            <a:off x="4304624" y="4916384"/>
            <a:ext cx="534753" cy="18941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27000" tIns="27000" rIns="27000" bIns="27000" rtlCol="0" anchor="ctr" anchorCtr="1"/>
          <a:lstStyle>
            <a:defPPr>
              <a:defRPr lang="ja-JP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EE88B8E2-C3DB-4B2A-ADFB-45BB59B1B2E8}" type="slidenum">
              <a:rPr lang="ja-JP" altLang="en-US" sz="900" b="1" smtClean="0">
                <a:solidFill>
                  <a:schemeClr val="tx1"/>
                </a:solidFill>
              </a:rPr>
              <a:pPr algn="ctr"/>
              <a:t>‹#›</a:t>
            </a:fld>
            <a:endParaRPr lang="ja-JP" altLang="en-US" sz="900" b="1" dirty="0">
              <a:solidFill>
                <a:schemeClr val="tx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309" y="142798"/>
            <a:ext cx="1387844" cy="323138"/>
          </a:xfrm>
          <a:prstGeom prst="rect">
            <a:avLst/>
          </a:prstGeom>
        </p:spPr>
      </p:pic>
      <p:sp>
        <p:nvSpPr>
          <p:cNvPr id="8" name="AutoShape 13"/>
          <p:cNvSpPr>
            <a:spLocks noChangeArrowheads="1"/>
          </p:cNvSpPr>
          <p:nvPr userDrawn="1"/>
        </p:nvSpPr>
        <p:spPr bwMode="auto">
          <a:xfrm>
            <a:off x="7633096" y="4932487"/>
            <a:ext cx="1440000" cy="144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 pitchFamily="34" charset="0"/>
                <a:ea typeface="HGPｺﾞｼｯｸE" pitchFamily="50" charset="-128"/>
                <a:cs typeface="+mn-cs"/>
              </a:rPr>
              <a:t>Internal </a:t>
            </a:r>
            <a:r>
              <a:rPr kumimoji="0" lang="en-US" altLang="ja-JP" sz="9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 pitchFamily="34" charset="0"/>
                <a:ea typeface="HGPｺﾞｼｯｸE" pitchFamily="50" charset="-128"/>
                <a:cs typeface="+mn-cs"/>
              </a:rPr>
              <a:t>use only</a:t>
            </a:r>
          </a:p>
        </p:txBody>
      </p:sp>
    </p:spTree>
    <p:extLst>
      <p:ext uri="{BB962C8B-B14F-4D97-AF65-F5344CB8AC3E}">
        <p14:creationId xmlns:p14="http://schemas.microsoft.com/office/powerpoint/2010/main" val="284102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8" r:id="rId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4">
          <p15:clr>
            <a:srgbClr val="F26B43"/>
          </p15:clr>
        </p15:guide>
        <p15:guide id="2" orient="horz" pos="2981">
          <p15:clr>
            <a:srgbClr val="F26B43"/>
          </p15:clr>
        </p15:guide>
        <p15:guide id="3" orient="horz" pos="3049">
          <p15:clr>
            <a:srgbClr val="F26B43"/>
          </p15:clr>
        </p15:guide>
        <p15:guide id="4" orient="horz" pos="316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logo_white_stacke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013" y="948386"/>
            <a:ext cx="1834103" cy="58393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99753" y="-1256"/>
            <a:ext cx="1646063" cy="1639966"/>
          </a:xfrm>
          <a:prstGeom prst="rect">
            <a:avLst/>
          </a:prstGeom>
        </p:spPr>
      </p:pic>
      <p:sp>
        <p:nvSpPr>
          <p:cNvPr id="3" name="タイトル プレースホルダー 2"/>
          <p:cNvSpPr>
            <a:spLocks noGrp="1"/>
          </p:cNvSpPr>
          <p:nvPr>
            <p:ph type="title"/>
          </p:nvPr>
        </p:nvSpPr>
        <p:spPr>
          <a:xfrm>
            <a:off x="576232" y="182970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881" y="4528425"/>
            <a:ext cx="1387844" cy="323138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 userDrawn="1"/>
        </p:nvSpPr>
        <p:spPr>
          <a:xfrm>
            <a:off x="174725" y="4697612"/>
            <a:ext cx="15969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i-PRO | All Rights</a:t>
            </a:r>
            <a:r>
              <a:rPr kumimoji="1" lang="en-US" altLang="ja-JP" sz="900" baseline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Reserved.</a:t>
            </a:r>
            <a:endParaRPr kumimoji="1" lang="ja-JP" altLang="en-US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75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0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logo_white_stacke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013" y="948386"/>
            <a:ext cx="1834103" cy="58393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99753" y="-1256"/>
            <a:ext cx="1646063" cy="1639966"/>
          </a:xfrm>
          <a:prstGeom prst="rect">
            <a:avLst/>
          </a:prstGeom>
        </p:spPr>
      </p:pic>
      <p:sp>
        <p:nvSpPr>
          <p:cNvPr id="3" name="タイトル プレースホルダー 2"/>
          <p:cNvSpPr>
            <a:spLocks noGrp="1"/>
          </p:cNvSpPr>
          <p:nvPr>
            <p:ph type="title"/>
          </p:nvPr>
        </p:nvSpPr>
        <p:spPr>
          <a:xfrm>
            <a:off x="576232" y="182970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192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2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4290" y="4506743"/>
            <a:ext cx="1507770" cy="35106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 userDrawn="1"/>
        </p:nvSpPr>
        <p:spPr>
          <a:xfrm>
            <a:off x="158496" y="4693212"/>
            <a:ext cx="15969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tabLst/>
            </a:pPr>
            <a:r>
              <a:rPr kumimoji="1" lang="en-US" altLang="ja-JP" sz="9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i-PRO | All Rights</a:t>
            </a:r>
            <a:r>
              <a:rPr kumimoji="1" lang="en-US" altLang="ja-JP" sz="900" baseline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Reserved.</a:t>
            </a:r>
            <a:endParaRPr kumimoji="1" lang="ja-JP" altLang="en-US" sz="9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170739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802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4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55">
          <p15:clr>
            <a:srgbClr val="F26B43"/>
          </p15:clr>
        </p15:guide>
        <p15:guide id="2" pos="4627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13"/>
          </a:p>
        </p:txBody>
      </p:sp>
      <p:sp>
        <p:nvSpPr>
          <p:cNvPr id="3" name="テキスト ボックス 2"/>
          <p:cNvSpPr txBox="1"/>
          <p:nvPr userDrawn="1"/>
        </p:nvSpPr>
        <p:spPr>
          <a:xfrm>
            <a:off x="7547088" y="4869996"/>
            <a:ext cx="15969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9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i-PRO | All Rights</a:t>
            </a:r>
            <a:r>
              <a:rPr kumimoji="1" lang="en-US" altLang="ja-JP" sz="900" baseline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Reserved.</a:t>
            </a:r>
            <a:endParaRPr kumimoji="1" lang="ja-JP" altLang="en-US" sz="9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グループ化 3"/>
          <p:cNvGrpSpPr/>
          <p:nvPr userDrawn="1"/>
        </p:nvGrpSpPr>
        <p:grpSpPr>
          <a:xfrm>
            <a:off x="771501" y="390780"/>
            <a:ext cx="7605760" cy="4344710"/>
            <a:chOff x="771501" y="390780"/>
            <a:chExt cx="7605760" cy="4344710"/>
          </a:xfrm>
        </p:grpSpPr>
        <p:pic>
          <p:nvPicPr>
            <p:cNvPr id="5" name="図 4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2445" y="2264512"/>
              <a:ext cx="2639111" cy="614477"/>
            </a:xfrm>
            <a:prstGeom prst="rect">
              <a:avLst/>
            </a:prstGeom>
          </p:spPr>
        </p:pic>
        <p:grpSp>
          <p:nvGrpSpPr>
            <p:cNvPr id="6" name="グループ化 5"/>
            <p:cNvGrpSpPr/>
            <p:nvPr userDrawn="1"/>
          </p:nvGrpSpPr>
          <p:grpSpPr>
            <a:xfrm>
              <a:off x="771501" y="390780"/>
              <a:ext cx="7605760" cy="34769"/>
              <a:chOff x="1028668" y="521040"/>
              <a:chExt cx="10141013" cy="46358"/>
            </a:xfrm>
            <a:solidFill>
              <a:srgbClr val="6464E6"/>
            </a:solidFill>
          </p:grpSpPr>
          <p:sp>
            <p:nvSpPr>
              <p:cNvPr id="38" name="正方形/長方形 37"/>
              <p:cNvSpPr>
                <a:spLocks noChangeAspect="1"/>
              </p:cNvSpPr>
              <p:nvPr userDrawn="1"/>
            </p:nvSpPr>
            <p:spPr>
              <a:xfrm flipH="1" flipV="1">
                <a:off x="102866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9" name="正方形/長方形 38"/>
              <p:cNvSpPr>
                <a:spLocks noChangeAspect="1"/>
              </p:cNvSpPr>
              <p:nvPr userDrawn="1"/>
            </p:nvSpPr>
            <p:spPr>
              <a:xfrm>
                <a:off x="247085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0" name="正方形/長方形 39"/>
              <p:cNvSpPr>
                <a:spLocks noChangeAspect="1"/>
              </p:cNvSpPr>
              <p:nvPr userDrawn="1"/>
            </p:nvSpPr>
            <p:spPr>
              <a:xfrm>
                <a:off x="679740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1" name="正方形/長方形 40"/>
              <p:cNvSpPr>
                <a:spLocks noChangeAspect="1"/>
              </p:cNvSpPr>
              <p:nvPr userDrawn="1"/>
            </p:nvSpPr>
            <p:spPr>
              <a:xfrm>
                <a:off x="823959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2" name="正方形/長方形 41"/>
              <p:cNvSpPr>
                <a:spLocks noChangeAspect="1"/>
              </p:cNvSpPr>
              <p:nvPr userDrawn="1"/>
            </p:nvSpPr>
            <p:spPr>
              <a:xfrm>
                <a:off x="968177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3" name="正方形/長方形 42"/>
              <p:cNvSpPr>
                <a:spLocks noChangeAspect="1"/>
              </p:cNvSpPr>
              <p:nvPr userDrawn="1"/>
            </p:nvSpPr>
            <p:spPr>
              <a:xfrm>
                <a:off x="11123962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4" name="正方形/長方形 43"/>
              <p:cNvSpPr>
                <a:spLocks noChangeAspect="1"/>
              </p:cNvSpPr>
              <p:nvPr userDrawn="1"/>
            </p:nvSpPr>
            <p:spPr>
              <a:xfrm>
                <a:off x="391303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5" name="正方形/長方形 44"/>
              <p:cNvSpPr>
                <a:spLocks noChangeAspect="1"/>
              </p:cNvSpPr>
              <p:nvPr userDrawn="1"/>
            </p:nvSpPr>
            <p:spPr>
              <a:xfrm>
                <a:off x="535522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</p:grpSp>
        <p:grpSp>
          <p:nvGrpSpPr>
            <p:cNvPr id="7" name="グループ化 6"/>
            <p:cNvGrpSpPr/>
            <p:nvPr userDrawn="1"/>
          </p:nvGrpSpPr>
          <p:grpSpPr>
            <a:xfrm>
              <a:off x="771501" y="1469660"/>
              <a:ext cx="7605760" cy="34769"/>
              <a:chOff x="1028668" y="521040"/>
              <a:chExt cx="10141013" cy="46358"/>
            </a:xfrm>
            <a:solidFill>
              <a:srgbClr val="6464E6"/>
            </a:solidFill>
          </p:grpSpPr>
          <p:sp>
            <p:nvSpPr>
              <p:cNvPr id="30" name="正方形/長方形 29"/>
              <p:cNvSpPr>
                <a:spLocks noChangeAspect="1"/>
              </p:cNvSpPr>
              <p:nvPr userDrawn="1"/>
            </p:nvSpPr>
            <p:spPr>
              <a:xfrm flipH="1" flipV="1">
                <a:off x="102866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1" name="正方形/長方形 30"/>
              <p:cNvSpPr>
                <a:spLocks noChangeAspect="1"/>
              </p:cNvSpPr>
              <p:nvPr userDrawn="1"/>
            </p:nvSpPr>
            <p:spPr>
              <a:xfrm>
                <a:off x="247085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2" name="正方形/長方形 31"/>
              <p:cNvSpPr>
                <a:spLocks noChangeAspect="1"/>
              </p:cNvSpPr>
              <p:nvPr userDrawn="1"/>
            </p:nvSpPr>
            <p:spPr>
              <a:xfrm>
                <a:off x="679740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3" name="正方形/長方形 32"/>
              <p:cNvSpPr>
                <a:spLocks noChangeAspect="1"/>
              </p:cNvSpPr>
              <p:nvPr userDrawn="1"/>
            </p:nvSpPr>
            <p:spPr>
              <a:xfrm>
                <a:off x="823959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4" name="正方形/長方形 33"/>
              <p:cNvSpPr>
                <a:spLocks noChangeAspect="1"/>
              </p:cNvSpPr>
              <p:nvPr userDrawn="1"/>
            </p:nvSpPr>
            <p:spPr>
              <a:xfrm>
                <a:off x="968177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5" name="正方形/長方形 34"/>
              <p:cNvSpPr>
                <a:spLocks noChangeAspect="1"/>
              </p:cNvSpPr>
              <p:nvPr userDrawn="1"/>
            </p:nvSpPr>
            <p:spPr>
              <a:xfrm>
                <a:off x="11123962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6" name="正方形/長方形 35"/>
              <p:cNvSpPr>
                <a:spLocks noChangeAspect="1"/>
              </p:cNvSpPr>
              <p:nvPr userDrawn="1"/>
            </p:nvSpPr>
            <p:spPr>
              <a:xfrm>
                <a:off x="391303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7" name="正方形/長方形 36"/>
              <p:cNvSpPr>
                <a:spLocks noChangeAspect="1"/>
              </p:cNvSpPr>
              <p:nvPr userDrawn="1"/>
            </p:nvSpPr>
            <p:spPr>
              <a:xfrm>
                <a:off x="535522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</p:grpSp>
        <p:sp>
          <p:nvSpPr>
            <p:cNvPr id="8" name="正方形/長方形 7"/>
            <p:cNvSpPr>
              <a:spLocks noChangeAspect="1"/>
            </p:cNvSpPr>
            <p:nvPr userDrawn="1"/>
          </p:nvSpPr>
          <p:spPr>
            <a:xfrm flipH="1" flipV="1">
              <a:off x="771501" y="2554114"/>
              <a:ext cx="34289" cy="34769"/>
            </a:xfrm>
            <a:prstGeom prst="rect">
              <a:avLst/>
            </a:prstGeom>
            <a:solidFill>
              <a:srgbClr val="6464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13"/>
            </a:p>
          </p:txBody>
        </p:sp>
        <p:sp>
          <p:nvSpPr>
            <p:cNvPr id="9" name="正方形/長方形 8"/>
            <p:cNvSpPr>
              <a:spLocks noChangeAspect="1"/>
            </p:cNvSpPr>
            <p:nvPr userDrawn="1"/>
          </p:nvSpPr>
          <p:spPr>
            <a:xfrm>
              <a:off x="1853140" y="2554114"/>
              <a:ext cx="34289" cy="34769"/>
            </a:xfrm>
            <a:prstGeom prst="rect">
              <a:avLst/>
            </a:prstGeom>
            <a:solidFill>
              <a:srgbClr val="6464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13"/>
            </a:p>
          </p:txBody>
        </p:sp>
        <p:sp>
          <p:nvSpPr>
            <p:cNvPr id="10" name="正方形/長方形 9"/>
            <p:cNvSpPr>
              <a:spLocks noChangeAspect="1"/>
            </p:cNvSpPr>
            <p:nvPr userDrawn="1"/>
          </p:nvSpPr>
          <p:spPr>
            <a:xfrm>
              <a:off x="7261334" y="2554114"/>
              <a:ext cx="34289" cy="34769"/>
            </a:xfrm>
            <a:prstGeom prst="rect">
              <a:avLst/>
            </a:prstGeom>
            <a:solidFill>
              <a:srgbClr val="6464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13"/>
            </a:p>
          </p:txBody>
        </p:sp>
        <p:sp>
          <p:nvSpPr>
            <p:cNvPr id="11" name="正方形/長方形 10"/>
            <p:cNvSpPr>
              <a:spLocks noChangeAspect="1"/>
            </p:cNvSpPr>
            <p:nvPr userDrawn="1"/>
          </p:nvSpPr>
          <p:spPr>
            <a:xfrm>
              <a:off x="8342972" y="2554114"/>
              <a:ext cx="34289" cy="34769"/>
            </a:xfrm>
            <a:prstGeom prst="rect">
              <a:avLst/>
            </a:prstGeom>
            <a:solidFill>
              <a:srgbClr val="6464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13"/>
            </a:p>
          </p:txBody>
        </p:sp>
        <p:grpSp>
          <p:nvGrpSpPr>
            <p:cNvPr id="12" name="グループ化 11"/>
            <p:cNvGrpSpPr/>
            <p:nvPr userDrawn="1"/>
          </p:nvGrpSpPr>
          <p:grpSpPr>
            <a:xfrm>
              <a:off x="771501" y="3627418"/>
              <a:ext cx="7605760" cy="34769"/>
              <a:chOff x="1028668" y="521040"/>
              <a:chExt cx="10141013" cy="46358"/>
            </a:xfrm>
            <a:solidFill>
              <a:srgbClr val="6464E6"/>
            </a:solidFill>
          </p:grpSpPr>
          <p:sp>
            <p:nvSpPr>
              <p:cNvPr id="22" name="正方形/長方形 21"/>
              <p:cNvSpPr>
                <a:spLocks noChangeAspect="1"/>
              </p:cNvSpPr>
              <p:nvPr userDrawn="1"/>
            </p:nvSpPr>
            <p:spPr>
              <a:xfrm flipH="1" flipV="1">
                <a:off x="102866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3" name="正方形/長方形 22"/>
              <p:cNvSpPr>
                <a:spLocks noChangeAspect="1"/>
              </p:cNvSpPr>
              <p:nvPr userDrawn="1"/>
            </p:nvSpPr>
            <p:spPr>
              <a:xfrm>
                <a:off x="247085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4" name="正方形/長方形 23"/>
              <p:cNvSpPr>
                <a:spLocks noChangeAspect="1"/>
              </p:cNvSpPr>
              <p:nvPr userDrawn="1"/>
            </p:nvSpPr>
            <p:spPr>
              <a:xfrm>
                <a:off x="679740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5" name="正方形/長方形 24"/>
              <p:cNvSpPr>
                <a:spLocks noChangeAspect="1"/>
              </p:cNvSpPr>
              <p:nvPr userDrawn="1"/>
            </p:nvSpPr>
            <p:spPr>
              <a:xfrm>
                <a:off x="823959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6" name="正方形/長方形 25"/>
              <p:cNvSpPr>
                <a:spLocks noChangeAspect="1"/>
              </p:cNvSpPr>
              <p:nvPr userDrawn="1"/>
            </p:nvSpPr>
            <p:spPr>
              <a:xfrm>
                <a:off x="968177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7" name="正方形/長方形 26"/>
              <p:cNvSpPr>
                <a:spLocks noChangeAspect="1"/>
              </p:cNvSpPr>
              <p:nvPr userDrawn="1"/>
            </p:nvSpPr>
            <p:spPr>
              <a:xfrm>
                <a:off x="11123962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8" name="正方形/長方形 27"/>
              <p:cNvSpPr>
                <a:spLocks noChangeAspect="1"/>
              </p:cNvSpPr>
              <p:nvPr userDrawn="1"/>
            </p:nvSpPr>
            <p:spPr>
              <a:xfrm>
                <a:off x="391303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9" name="正方形/長方形 28"/>
              <p:cNvSpPr>
                <a:spLocks noChangeAspect="1"/>
              </p:cNvSpPr>
              <p:nvPr userDrawn="1"/>
            </p:nvSpPr>
            <p:spPr>
              <a:xfrm>
                <a:off x="535522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</p:grpSp>
        <p:grpSp>
          <p:nvGrpSpPr>
            <p:cNvPr id="13" name="グループ化 12"/>
            <p:cNvGrpSpPr/>
            <p:nvPr userDrawn="1"/>
          </p:nvGrpSpPr>
          <p:grpSpPr>
            <a:xfrm>
              <a:off x="771501" y="4700721"/>
              <a:ext cx="7605760" cy="34769"/>
              <a:chOff x="1028668" y="521040"/>
              <a:chExt cx="10141013" cy="46358"/>
            </a:xfrm>
            <a:solidFill>
              <a:srgbClr val="6464E6"/>
            </a:solidFill>
          </p:grpSpPr>
          <p:sp>
            <p:nvSpPr>
              <p:cNvPr id="14" name="正方形/長方形 13"/>
              <p:cNvSpPr>
                <a:spLocks noChangeAspect="1"/>
              </p:cNvSpPr>
              <p:nvPr userDrawn="1"/>
            </p:nvSpPr>
            <p:spPr>
              <a:xfrm flipH="1" flipV="1">
                <a:off x="102866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15" name="正方形/長方形 14"/>
              <p:cNvSpPr>
                <a:spLocks noChangeAspect="1"/>
              </p:cNvSpPr>
              <p:nvPr userDrawn="1"/>
            </p:nvSpPr>
            <p:spPr>
              <a:xfrm>
                <a:off x="247085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16" name="正方形/長方形 15"/>
              <p:cNvSpPr>
                <a:spLocks noChangeAspect="1"/>
              </p:cNvSpPr>
              <p:nvPr userDrawn="1"/>
            </p:nvSpPr>
            <p:spPr>
              <a:xfrm>
                <a:off x="679740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17" name="正方形/長方形 16"/>
              <p:cNvSpPr>
                <a:spLocks noChangeAspect="1"/>
              </p:cNvSpPr>
              <p:nvPr userDrawn="1"/>
            </p:nvSpPr>
            <p:spPr>
              <a:xfrm>
                <a:off x="823959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18" name="正方形/長方形 17"/>
              <p:cNvSpPr>
                <a:spLocks noChangeAspect="1"/>
              </p:cNvSpPr>
              <p:nvPr userDrawn="1"/>
            </p:nvSpPr>
            <p:spPr>
              <a:xfrm>
                <a:off x="968177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19" name="正方形/長方形 18"/>
              <p:cNvSpPr>
                <a:spLocks noChangeAspect="1"/>
              </p:cNvSpPr>
              <p:nvPr userDrawn="1"/>
            </p:nvSpPr>
            <p:spPr>
              <a:xfrm>
                <a:off x="11123962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0" name="正方形/長方形 19"/>
              <p:cNvSpPr>
                <a:spLocks noChangeAspect="1"/>
              </p:cNvSpPr>
              <p:nvPr userDrawn="1"/>
            </p:nvSpPr>
            <p:spPr>
              <a:xfrm>
                <a:off x="391303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1" name="正方形/長方形 20"/>
              <p:cNvSpPr>
                <a:spLocks noChangeAspect="1"/>
              </p:cNvSpPr>
              <p:nvPr userDrawn="1"/>
            </p:nvSpPr>
            <p:spPr>
              <a:xfrm>
                <a:off x="535522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884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1" r:id="rId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-pro.com/global/en/surveillance/training-support/support/technical-information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microsoft.com/office/2007/relationships/hdphoto" Target="../media/hdphoto3.wdp"/><Relationship Id="rId26" Type="http://schemas.microsoft.com/office/2007/relationships/hdphoto" Target="../media/hdphoto7.wdp"/><Relationship Id="rId3" Type="http://schemas.openxmlformats.org/officeDocument/2006/relationships/image" Target="../media/image26.png"/><Relationship Id="rId21" Type="http://schemas.openxmlformats.org/officeDocument/2006/relationships/image" Target="../media/image40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8.png"/><Relationship Id="rId25" Type="http://schemas.openxmlformats.org/officeDocument/2006/relationships/image" Target="../media/image42.png"/><Relationship Id="rId33" Type="http://schemas.openxmlformats.org/officeDocument/2006/relationships/image" Target="../media/image47.png"/><Relationship Id="rId2" Type="http://schemas.openxmlformats.org/officeDocument/2006/relationships/image" Target="../media/image25.png"/><Relationship Id="rId16" Type="http://schemas.openxmlformats.org/officeDocument/2006/relationships/image" Target="../media/image37.png"/><Relationship Id="rId20" Type="http://schemas.microsoft.com/office/2007/relationships/hdphoto" Target="../media/hdphoto4.wdp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microsoft.com/office/2007/relationships/hdphoto" Target="../media/hdphoto6.wdp"/><Relationship Id="rId32" Type="http://schemas.microsoft.com/office/2007/relationships/hdphoto" Target="../media/hdphoto9.wdp"/><Relationship Id="rId5" Type="http://schemas.openxmlformats.org/officeDocument/2006/relationships/image" Target="../media/image27.png"/><Relationship Id="rId15" Type="http://schemas.microsoft.com/office/2007/relationships/hdphoto" Target="../media/hdphoto2.wdp"/><Relationship Id="rId23" Type="http://schemas.openxmlformats.org/officeDocument/2006/relationships/image" Target="../media/image41.png"/><Relationship Id="rId28" Type="http://schemas.microsoft.com/office/2007/relationships/hdphoto" Target="../media/hdphoto8.wdp"/><Relationship Id="rId10" Type="http://schemas.openxmlformats.org/officeDocument/2006/relationships/image" Target="../media/image32.png"/><Relationship Id="rId19" Type="http://schemas.openxmlformats.org/officeDocument/2006/relationships/image" Target="../media/image39.png"/><Relationship Id="rId31" Type="http://schemas.openxmlformats.org/officeDocument/2006/relationships/image" Target="../media/image46.png"/><Relationship Id="rId4" Type="http://schemas.microsoft.com/office/2007/relationships/hdphoto" Target="../media/hdphoto1.wdp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microsoft.com/office/2007/relationships/hdphoto" Target="../media/hdphoto5.wdp"/><Relationship Id="rId27" Type="http://schemas.openxmlformats.org/officeDocument/2006/relationships/image" Target="../media/image43.png"/><Relationship Id="rId30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647838" y="1814947"/>
            <a:ext cx="6987996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ja-JP" sz="3200" b="1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i-PRO Active Guard </a:t>
            </a:r>
            <a:r>
              <a:rPr lang="en-US" altLang="ja-JP" sz="3200" b="1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version up</a:t>
            </a:r>
          </a:p>
          <a:p>
            <a:r>
              <a:rPr lang="en-US" altLang="ja-JP" sz="3200" b="1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[May. 2022]</a:t>
            </a:r>
            <a:endParaRPr lang="en-US" altLang="ja-JP" sz="3200" b="1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54085" y="4311607"/>
            <a:ext cx="1941223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altLang="ja-JP" sz="1600" dirty="0" smtClean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May. 2022</a:t>
            </a:r>
            <a:endParaRPr lang="en-US" altLang="ja-JP" sz="1600" dirty="0"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54085" y="3916219"/>
            <a:ext cx="1840282" cy="338554"/>
          </a:xfrm>
          <a:prstGeom prst="rect">
            <a:avLst/>
          </a:prstGeom>
        </p:spPr>
        <p:txBody>
          <a:bodyPr wrap="square" lIns="91440" tIns="45720" rIns="91440" bIns="45720" anchor="b">
            <a:spAutoFit/>
          </a:bodyPr>
          <a:lstStyle/>
          <a:p>
            <a:r>
              <a:rPr lang="en-US" altLang="ja-JP" sz="16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Document </a:t>
            </a:r>
            <a:r>
              <a:rPr lang="en-US" altLang="ja-JP" sz="1600" dirty="0" smtClean="0">
                <a:latin typeface="Calibri Light"/>
                <a:ea typeface="Tahoma"/>
                <a:cs typeface="Calibri Light"/>
              </a:rPr>
              <a:t>Ver.1.00</a:t>
            </a:r>
          </a:p>
        </p:txBody>
      </p:sp>
    </p:spTree>
    <p:extLst>
      <p:ext uri="{BB962C8B-B14F-4D97-AF65-F5344CB8AC3E}">
        <p14:creationId xmlns:p14="http://schemas.microsoft.com/office/powerpoint/2010/main" val="159065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245064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ja-JP" sz="32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2. Add People attributes (bag color / </a:t>
            </a:r>
            <a:r>
              <a:rPr lang="en-US" altLang="ja-JP" sz="320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shoes </a:t>
            </a:r>
            <a:r>
              <a:rPr lang="en-US" altLang="ja-JP" sz="32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color)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テキスト プレースホルダー 14"/>
          <p:cNvSpPr txBox="1">
            <a:spLocks/>
          </p:cNvSpPr>
          <p:nvPr/>
        </p:nvSpPr>
        <p:spPr>
          <a:xfrm>
            <a:off x="1582425" y="654513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 smtClean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Server</a:t>
            </a:r>
            <a:endParaRPr lang="en-GB" altLang="ja-JP" sz="1600" b="1" dirty="0">
              <a:solidFill>
                <a:prstClr val="black"/>
              </a:solidFill>
              <a:latin typeface="+mj-lt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254047" y="654512"/>
            <a:ext cx="1043208" cy="59969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V1.4.0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001939" y="654005"/>
            <a:ext cx="1043208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V1.4.0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001939" y="970004"/>
            <a:ext cx="1043208" cy="27812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V1.4.0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テキスト プレースホルダー 14"/>
          <p:cNvSpPr txBox="1">
            <a:spLocks/>
          </p:cNvSpPr>
          <p:nvPr/>
        </p:nvSpPr>
        <p:spPr>
          <a:xfrm>
            <a:off x="2453477" y="657951"/>
            <a:ext cx="1760177" cy="59626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i-PRO Active Guard for </a:t>
            </a:r>
            <a:r>
              <a:rPr lang="en-US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VMS</a:t>
            </a:r>
            <a:endParaRPr lang="en-US" altLang="ja-JP" sz="1600" dirty="0">
              <a:solidFill>
                <a:prstClr val="black"/>
              </a:solidFill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1" name="テキスト プレースホルダー 14"/>
          <p:cNvSpPr txBox="1">
            <a:spLocks/>
          </p:cNvSpPr>
          <p:nvPr/>
        </p:nvSpPr>
        <p:spPr>
          <a:xfrm>
            <a:off x="533764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 smtClean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Plug-in</a:t>
            </a:r>
            <a:endParaRPr lang="en-GB" altLang="ja-JP" sz="1600" b="1" dirty="0">
              <a:solidFill>
                <a:prstClr val="black"/>
              </a:solidFill>
              <a:latin typeface="+mj-lt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05185" y="657951"/>
            <a:ext cx="1752566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Plug-in for VI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05186" y="970777"/>
            <a:ext cx="1752566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Plug-in for </a:t>
            </a:r>
            <a:r>
              <a:rPr kumimoji="0" lang="en-US" altLang="ja-JP" sz="1600" kern="0" dirty="0" err="1" smtClean="0">
                <a:latin typeface="+mj-lt"/>
                <a:ea typeface="游ゴシック"/>
                <a:cs typeface="Calibri"/>
              </a:rPr>
              <a:t>Genetec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66" name="図 65"/>
          <p:cNvPicPr>
            <a:picLocks noChangeAspect="1"/>
          </p:cNvPicPr>
          <p:nvPr/>
        </p:nvPicPr>
        <p:blipFill rotWithShape="1">
          <a:blip r:embed="rId2"/>
          <a:srcRect t="3783"/>
          <a:stretch/>
        </p:blipFill>
        <p:spPr>
          <a:xfrm>
            <a:off x="778676" y="1642443"/>
            <a:ext cx="3567628" cy="2328297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67" name="正方形/長方形 66"/>
          <p:cNvSpPr/>
          <p:nvPr/>
        </p:nvSpPr>
        <p:spPr>
          <a:xfrm>
            <a:off x="3074526" y="3441357"/>
            <a:ext cx="1179521" cy="1266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8" name="図 67"/>
          <p:cNvPicPr>
            <a:picLocks noChangeAspect="1"/>
          </p:cNvPicPr>
          <p:nvPr/>
        </p:nvPicPr>
        <p:blipFill rotWithShape="1">
          <a:blip r:embed="rId3"/>
          <a:srcRect b="22531"/>
          <a:stretch/>
        </p:blipFill>
        <p:spPr>
          <a:xfrm>
            <a:off x="5809382" y="1619920"/>
            <a:ext cx="2192557" cy="2377491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70" name="正方形/長方形 69"/>
          <p:cNvSpPr/>
          <p:nvPr/>
        </p:nvSpPr>
        <p:spPr>
          <a:xfrm>
            <a:off x="6794910" y="2611809"/>
            <a:ext cx="512550" cy="2242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四角形吹き出し 70"/>
          <p:cNvSpPr/>
          <p:nvPr/>
        </p:nvSpPr>
        <p:spPr>
          <a:xfrm>
            <a:off x="1062711" y="3344927"/>
            <a:ext cx="1806790" cy="319483"/>
          </a:xfrm>
          <a:prstGeom prst="wedgeRectCallout">
            <a:avLst>
              <a:gd name="adj1" fmla="val 61354"/>
              <a:gd name="adj2" fmla="val -752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ja-JP" sz="1050" dirty="0">
                <a:solidFill>
                  <a:prstClr val="black"/>
                </a:solidFill>
                <a:ea typeface="Yu Gothic UI" pitchFamily="50" charset="-128"/>
                <a:cs typeface="Calibri" pitchFamily="34" charset="0"/>
              </a:rPr>
              <a:t>Enable from the </a:t>
            </a:r>
            <a:r>
              <a:rPr lang="en-US" altLang="ja-JP" sz="1050" dirty="0" err="1">
                <a:solidFill>
                  <a:prstClr val="black"/>
                </a:solidFill>
                <a:ea typeface="Yu Gothic UI" pitchFamily="50" charset="-128"/>
                <a:cs typeface="Calibri" pitchFamily="34" charset="0"/>
              </a:rPr>
              <a:t>B</a:t>
            </a:r>
            <a:r>
              <a:rPr lang="en-US" altLang="ja-JP" sz="1050" dirty="0" err="1" smtClean="0">
                <a:solidFill>
                  <a:prstClr val="black"/>
                </a:solidFill>
                <a:ea typeface="Yu Gothic UI" pitchFamily="50" charset="-128"/>
                <a:cs typeface="Calibri" pitchFamily="34" charset="0"/>
              </a:rPr>
              <a:t>estshot</a:t>
            </a:r>
            <a:r>
              <a:rPr lang="en-US" altLang="ja-JP" sz="1050" dirty="0" smtClean="0">
                <a:solidFill>
                  <a:prstClr val="black"/>
                </a:solidFill>
                <a:ea typeface="Yu Gothic UI" pitchFamily="50" charset="-128"/>
                <a:cs typeface="Calibri" pitchFamily="34" charset="0"/>
              </a:rPr>
              <a:t> </a:t>
            </a:r>
            <a:r>
              <a:rPr lang="en-US" altLang="ja-JP" sz="1050" dirty="0">
                <a:solidFill>
                  <a:prstClr val="black"/>
                </a:solidFill>
                <a:ea typeface="Yu Gothic UI" pitchFamily="50" charset="-128"/>
                <a:cs typeface="Calibri" pitchFamily="34" charset="0"/>
              </a:rPr>
              <a:t>setting menu</a:t>
            </a:r>
            <a:r>
              <a:rPr lang="en-US" altLang="ja-JP" sz="1050" dirty="0" smtClean="0">
                <a:solidFill>
                  <a:prstClr val="black"/>
                </a:solidFill>
                <a:ea typeface="Yu Gothic UI" pitchFamily="50" charset="-128"/>
                <a:cs typeface="Calibri" pitchFamily="34" charset="0"/>
              </a:rPr>
              <a:t>.</a:t>
            </a:r>
            <a:r>
              <a:rPr lang="ja-JP" altLang="en-US" sz="1050" dirty="0">
                <a:solidFill>
                  <a:prstClr val="black"/>
                </a:solidFill>
                <a:ea typeface="Yu Gothic UI" pitchFamily="50" charset="-128"/>
                <a:cs typeface="Calibri" pitchFamily="34" charset="0"/>
              </a:rPr>
              <a:t> </a:t>
            </a:r>
            <a:r>
              <a:rPr lang="en-US" altLang="ja-JP" sz="1050" dirty="0" smtClean="0">
                <a:solidFill>
                  <a:prstClr val="black"/>
                </a:solidFill>
                <a:ea typeface="Yu Gothic UI" pitchFamily="50" charset="-128"/>
                <a:cs typeface="Calibri" pitchFamily="34" charset="0"/>
              </a:rPr>
              <a:t>(</a:t>
            </a:r>
            <a:r>
              <a:rPr lang="en-US" altLang="ja-JP" sz="1050" dirty="0" err="1" smtClean="0">
                <a:solidFill>
                  <a:prstClr val="black"/>
                </a:solidFill>
                <a:ea typeface="Yu Gothic UI" pitchFamily="50" charset="-128"/>
                <a:cs typeface="Calibri" pitchFamily="34" charset="0"/>
              </a:rPr>
              <a:t>Default:Off</a:t>
            </a:r>
            <a:r>
              <a:rPr lang="en-US" altLang="ja-JP" sz="1050" dirty="0" smtClean="0">
                <a:solidFill>
                  <a:prstClr val="black"/>
                </a:solidFill>
                <a:ea typeface="Yu Gothic UI" pitchFamily="50" charset="-128"/>
                <a:cs typeface="Calibri" pitchFamily="34" charset="0"/>
              </a:rPr>
              <a:t>)</a:t>
            </a:r>
            <a:endParaRPr kumimoji="1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itchFamily="34" charset="0"/>
            </a:endParaRPr>
          </a:p>
        </p:txBody>
      </p:sp>
      <p:sp>
        <p:nvSpPr>
          <p:cNvPr id="72" name="四角形吹き出し 71"/>
          <p:cNvSpPr/>
          <p:nvPr/>
        </p:nvSpPr>
        <p:spPr>
          <a:xfrm>
            <a:off x="6356914" y="3256421"/>
            <a:ext cx="1850050" cy="566662"/>
          </a:xfrm>
          <a:prstGeom prst="wedgeRectCallout">
            <a:avLst>
              <a:gd name="adj1" fmla="val -16012"/>
              <a:gd name="adj2" fmla="val -12085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altLang="ja-JP" sz="1050" dirty="0">
                <a:solidFill>
                  <a:prstClr val="black"/>
                </a:solidFill>
                <a:latin typeface="Calibri" panose="020F0502020204030204" pitchFamily="34" charset="0"/>
                <a:ea typeface="Meiryo UI" pitchFamily="50" charset="-128"/>
                <a:cs typeface="Calibri" panose="020F0502020204030204" pitchFamily="34" charset="0"/>
              </a:rPr>
              <a:t>Bag(with, w/o</a:t>
            </a:r>
            <a:r>
              <a:rPr kumimoji="0" lang="en-US" altLang="ja-JP" sz="1050" dirty="0" smtClean="0">
                <a:solidFill>
                  <a:prstClr val="black"/>
                </a:solidFill>
                <a:latin typeface="Calibri" panose="020F0502020204030204" pitchFamily="34" charset="0"/>
                <a:ea typeface="Meiryo UI" pitchFamily="50" charset="-128"/>
                <a:cs typeface="Calibri" panose="020F0502020204030204" pitchFamily="34" charset="0"/>
              </a:rPr>
              <a:t>)</a:t>
            </a:r>
            <a:r>
              <a:rPr lang="en-US" altLang="ja-JP" sz="1050" dirty="0" smtClean="0">
                <a:solidFill>
                  <a:prstClr val="black"/>
                </a:solidFill>
                <a:latin typeface="Calibri" pitchFamily="34" charset="0"/>
                <a:ea typeface="Yu Gothic UI" pitchFamily="50" charset="-128"/>
                <a:cs typeface="Calibri" pitchFamily="34" charset="0"/>
              </a:rPr>
              <a:t> </a:t>
            </a:r>
            <a:r>
              <a:rPr lang="en-US" altLang="ja-JP" sz="1050" dirty="0">
                <a:solidFill>
                  <a:prstClr val="black"/>
                </a:solidFill>
                <a:latin typeface="Calibri" pitchFamily="34" charset="0"/>
                <a:ea typeface="Yu Gothic UI" pitchFamily="50" charset="-128"/>
                <a:cs typeface="Calibri" pitchFamily="34" charset="0"/>
              </a:rPr>
              <a:t>/ </a:t>
            </a:r>
            <a:r>
              <a:rPr lang="en-US" altLang="ja-JP" sz="1050" dirty="0" smtClean="0">
                <a:solidFill>
                  <a:prstClr val="black"/>
                </a:solidFill>
                <a:latin typeface="Calibri" pitchFamily="34" charset="0"/>
                <a:ea typeface="Yu Gothic UI" pitchFamily="50" charset="-128"/>
                <a:cs typeface="Calibri" pitchFamily="34" charset="0"/>
              </a:rPr>
              <a:t>Bag </a:t>
            </a:r>
            <a:r>
              <a:rPr lang="en-US" altLang="ja-JP" sz="1050" dirty="0">
                <a:solidFill>
                  <a:prstClr val="black"/>
                </a:solidFill>
                <a:latin typeface="Calibri" pitchFamily="34" charset="0"/>
                <a:ea typeface="Yu Gothic UI" pitchFamily="50" charset="-128"/>
                <a:cs typeface="Calibri" pitchFamily="34" charset="0"/>
              </a:rPr>
              <a:t>color / </a:t>
            </a:r>
            <a:r>
              <a:rPr lang="en-US" altLang="ja-JP" sz="1050" dirty="0" smtClean="0">
                <a:solidFill>
                  <a:prstClr val="black"/>
                </a:solidFill>
                <a:latin typeface="Calibri" pitchFamily="34" charset="0"/>
                <a:ea typeface="Yu Gothic UI" pitchFamily="50" charset="-128"/>
                <a:cs typeface="Calibri" pitchFamily="34" charset="0"/>
              </a:rPr>
              <a:t>Shoes </a:t>
            </a:r>
            <a:r>
              <a:rPr lang="en-US" altLang="ja-JP" sz="1050" dirty="0">
                <a:solidFill>
                  <a:prstClr val="black"/>
                </a:solidFill>
                <a:latin typeface="Calibri" pitchFamily="34" charset="0"/>
                <a:ea typeface="Yu Gothic UI" pitchFamily="50" charset="-128"/>
                <a:cs typeface="Calibri" pitchFamily="34" charset="0"/>
              </a:rPr>
              <a:t>color is displayed in the attribute information</a:t>
            </a:r>
            <a:r>
              <a:rPr lang="en-US" altLang="ja-JP" sz="900" dirty="0">
                <a:solidFill>
                  <a:prstClr val="black"/>
                </a:solidFill>
                <a:latin typeface="Calibri" pitchFamily="34" charset="0"/>
                <a:ea typeface="Yu Gothic UI" pitchFamily="50" charset="-128"/>
                <a:cs typeface="Calibri" pitchFamily="34" charset="0"/>
              </a:rPr>
              <a:t>.</a:t>
            </a:r>
            <a:endParaRPr kumimoji="1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167558" y="1278796"/>
            <a:ext cx="52385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Bag and 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shoes 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attributes can be enabled from </a:t>
            </a:r>
            <a:r>
              <a:rPr lang="en-US" sz="1600" dirty="0" err="1" smtClean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iCT</a:t>
            </a:r>
            <a:r>
              <a:rPr lang="ja-JP" altLang="en-US" sz="1600" dirty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6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(V3.10)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4" name="正方形/長方形 73"/>
          <p:cNvSpPr/>
          <p:nvPr/>
        </p:nvSpPr>
        <p:spPr>
          <a:xfrm>
            <a:off x="5751750" y="1286268"/>
            <a:ext cx="29512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n"/>
              <a:defRPr/>
            </a:pPr>
            <a:r>
              <a:rPr lang="en-US" sz="1600" dirty="0" err="1" smtClean="0">
                <a:solidFill>
                  <a:prstClr val="black"/>
                </a:solidFill>
                <a:latin typeface="+mn-lt"/>
                <a:ea typeface="Yu Gothic UI" pitchFamily="50" charset="-128"/>
                <a:cs typeface="Calibri" panose="020F0502020204030204" pitchFamily="34" charset="0"/>
              </a:rPr>
              <a:t>Bestshot</a:t>
            </a:r>
            <a:r>
              <a:rPr lang="en-US" sz="1600" dirty="0" smtClean="0">
                <a:solidFill>
                  <a:prstClr val="black"/>
                </a:solidFill>
                <a:latin typeface="+mn-lt"/>
                <a:ea typeface="Yu Gothic UI" pitchFamily="50" charset="-128"/>
                <a:cs typeface="Calibri" panose="020F0502020204030204" pitchFamily="34" charset="0"/>
              </a:rPr>
              <a:t> confirmation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285755" y="4097102"/>
            <a:ext cx="85559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If the bag </a:t>
            </a:r>
            <a:r>
              <a:rPr lang="en-US" altLang="ja-JP" sz="12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and shoes </a:t>
            </a:r>
            <a:r>
              <a:rPr lang="en-US" altLang="ja-JP" sz="12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attribute is enabled, restrictions will be added when installing multiple extension software applications on a camera, refer to the support information</a:t>
            </a:r>
            <a:r>
              <a:rPr lang="ja-JP" altLang="en-US" sz="12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2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“Compatibility list for extension software &lt;C0103&gt;” at the link below.</a:t>
            </a:r>
          </a:p>
          <a:p>
            <a:r>
              <a:rPr lang="en-US" altLang="ja-JP" sz="12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  <a:hlinkClick r:id="rId4"/>
              </a:rPr>
              <a:t>https://i-pro.com/global/en/surveillance/training-support/support/technical-information</a:t>
            </a:r>
            <a:endParaRPr lang="en-US" altLang="ja-JP" sz="1200" dirty="0">
              <a:solidFill>
                <a:prstClr val="black"/>
              </a:solidFill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97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245064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ja-JP" sz="32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3. Export search &amp; alarm result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0" name="テキスト プレースホルダー 14"/>
          <p:cNvSpPr txBox="1">
            <a:spLocks/>
          </p:cNvSpPr>
          <p:nvPr/>
        </p:nvSpPr>
        <p:spPr>
          <a:xfrm>
            <a:off x="158118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 smtClean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Plug-in</a:t>
            </a:r>
            <a:endParaRPr lang="en-GB" altLang="ja-JP" sz="1600" b="1" dirty="0">
              <a:solidFill>
                <a:prstClr val="black"/>
              </a:solidFill>
              <a:latin typeface="+mj-lt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48725" y="657951"/>
            <a:ext cx="5502848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Guard </a:t>
            </a: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Plug-in for VI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48725" y="970777"/>
            <a:ext cx="5502847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Guard </a:t>
            </a: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Plug-in for </a:t>
            </a:r>
            <a:r>
              <a:rPr kumimoji="0" lang="en-US" altLang="ja-JP" sz="1600" kern="0" dirty="0" err="1" smtClean="0">
                <a:latin typeface="+mj-lt"/>
                <a:ea typeface="游ゴシック"/>
                <a:cs typeface="Calibri"/>
              </a:rPr>
              <a:t>Genetec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001939" y="654005"/>
            <a:ext cx="1043208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V1.4.0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01939" y="970004"/>
            <a:ext cx="1043208" cy="27812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V1.4.0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17" y="3520322"/>
            <a:ext cx="4685008" cy="746344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95" y="1659490"/>
            <a:ext cx="4692756" cy="815984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75" y="1659490"/>
            <a:ext cx="1139276" cy="349948"/>
          </a:xfrm>
          <a:prstGeom prst="rect">
            <a:avLst/>
          </a:prstGeom>
        </p:spPr>
      </p:pic>
      <p:sp>
        <p:nvSpPr>
          <p:cNvPr id="35" name="正方形/長方形 34"/>
          <p:cNvSpPr/>
          <p:nvPr/>
        </p:nvSpPr>
        <p:spPr>
          <a:xfrm>
            <a:off x="4284413" y="1685477"/>
            <a:ext cx="487424" cy="27526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5821" y="3519544"/>
            <a:ext cx="655865" cy="41130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992" y="1960744"/>
            <a:ext cx="2375961" cy="1432333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38" name="テキスト ボックス 37"/>
          <p:cNvSpPr txBox="1"/>
          <p:nvPr/>
        </p:nvSpPr>
        <p:spPr>
          <a:xfrm>
            <a:off x="83129" y="1294433"/>
            <a:ext cx="3142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ja-JP" dirty="0"/>
              <a:t>Export Search Result (</a:t>
            </a:r>
            <a:r>
              <a:rPr lang="en-US" altLang="ja-JP" dirty="0" smtClean="0"/>
              <a:t>HTML)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 rotWithShape="1">
          <a:blip r:embed="rId7"/>
          <a:srcRect t="7055" b="3973"/>
          <a:stretch/>
        </p:blipFill>
        <p:spPr>
          <a:xfrm>
            <a:off x="5210778" y="1626553"/>
            <a:ext cx="1905501" cy="328135"/>
          </a:xfrm>
          <a:prstGeom prst="rect">
            <a:avLst/>
          </a:prstGeom>
        </p:spPr>
      </p:pic>
      <p:sp>
        <p:nvSpPr>
          <p:cNvPr id="40" name="テキスト ボックス 39"/>
          <p:cNvSpPr txBox="1"/>
          <p:nvPr/>
        </p:nvSpPr>
        <p:spPr>
          <a:xfrm>
            <a:off x="7644803" y="2329535"/>
            <a:ext cx="14293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Exported data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can be shown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on web browser.</a:t>
            </a:r>
            <a:endParaRPr kumimoji="0" lang="ja-JP" alt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5803" y="3143566"/>
            <a:ext cx="3635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ja-JP" kern="0" dirty="0">
                <a:solidFill>
                  <a:prstClr val="black"/>
                </a:solidFill>
              </a:rPr>
              <a:t>Export Alarm Result </a:t>
            </a:r>
            <a:r>
              <a:rPr kumimoji="0" lang="en-US" altLang="ja-JP" kern="0" dirty="0" smtClean="0">
                <a:solidFill>
                  <a:prstClr val="black"/>
                </a:solidFill>
              </a:rPr>
              <a:t>(HTML / CSV</a:t>
            </a:r>
            <a:r>
              <a:rPr kumimoji="0" lang="en-US" altLang="ja-JP" kern="0" dirty="0">
                <a:solidFill>
                  <a:prstClr val="black"/>
                </a:solidFill>
              </a:rPr>
              <a:t>)</a:t>
            </a:r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0778" y="3890500"/>
            <a:ext cx="1704975" cy="238125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9992" y="4166353"/>
            <a:ext cx="3071522" cy="495097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186249" y="2484073"/>
            <a:ext cx="795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VI</a:t>
            </a:r>
          </a:p>
          <a:p>
            <a:r>
              <a:rPr lang="en-US" altLang="ja-JP" sz="1400" dirty="0" err="1" smtClean="0"/>
              <a:t>Genetec</a:t>
            </a:r>
            <a:endParaRPr kumimoji="1" lang="ja-JP" altLang="en-US" sz="14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972463" y="2484073"/>
            <a:ext cx="2361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: </a:t>
            </a:r>
            <a:r>
              <a:rPr lang="en-US" altLang="ja-JP" sz="1400" dirty="0" smtClean="0">
                <a:solidFill>
                  <a:srgbClr val="0000FF"/>
                </a:solidFill>
              </a:rPr>
              <a:t>Will be supported</a:t>
            </a:r>
            <a:r>
              <a:rPr lang="ja-JP" altLang="en-US" sz="1400" dirty="0">
                <a:solidFill>
                  <a:srgbClr val="0000FF"/>
                </a:solidFill>
              </a:rPr>
              <a:t> </a:t>
            </a:r>
            <a:r>
              <a:rPr lang="en-US" altLang="ja-JP" sz="1400" dirty="0">
                <a:solidFill>
                  <a:srgbClr val="0000FF"/>
                </a:solidFill>
              </a:rPr>
              <a:t>V1.4.0</a:t>
            </a:r>
            <a:endParaRPr kumimoji="1" lang="en-US" altLang="ja-JP" sz="1400" dirty="0" smtClean="0">
              <a:solidFill>
                <a:srgbClr val="0000FF"/>
              </a:solidFill>
            </a:endParaRPr>
          </a:p>
          <a:p>
            <a:r>
              <a:rPr lang="en-US" altLang="ja-JP" sz="1400" dirty="0"/>
              <a:t>: </a:t>
            </a:r>
            <a:r>
              <a:rPr lang="en-US" altLang="ja-JP" sz="1400" dirty="0" smtClean="0">
                <a:solidFill>
                  <a:srgbClr val="0000FF"/>
                </a:solidFill>
              </a:rPr>
              <a:t>Will </a:t>
            </a:r>
            <a:r>
              <a:rPr lang="en-US" altLang="ja-JP" sz="1400" dirty="0">
                <a:solidFill>
                  <a:srgbClr val="0000FF"/>
                </a:solidFill>
              </a:rPr>
              <a:t>be </a:t>
            </a:r>
            <a:r>
              <a:rPr lang="en-US" altLang="ja-JP" sz="1400" dirty="0" smtClean="0">
                <a:solidFill>
                  <a:srgbClr val="0000FF"/>
                </a:solidFill>
              </a:rPr>
              <a:t>supported</a:t>
            </a:r>
            <a:r>
              <a:rPr lang="ja-JP" altLang="en-US" sz="1400" dirty="0">
                <a:solidFill>
                  <a:srgbClr val="0000FF"/>
                </a:solidFill>
              </a:rPr>
              <a:t> </a:t>
            </a:r>
            <a:r>
              <a:rPr lang="en-US" altLang="ja-JP" sz="1400" dirty="0">
                <a:solidFill>
                  <a:srgbClr val="0000FF"/>
                </a:solidFill>
              </a:rPr>
              <a:t>V1.4.0</a:t>
            </a:r>
            <a:endParaRPr kumimoji="1" lang="ja-JP" altLang="en-US" sz="1400" dirty="0">
              <a:solidFill>
                <a:srgbClr val="0000FF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186249" y="4278091"/>
            <a:ext cx="795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VI</a:t>
            </a:r>
          </a:p>
          <a:p>
            <a:r>
              <a:rPr lang="en-US" altLang="ja-JP" sz="1400" dirty="0" err="1" smtClean="0"/>
              <a:t>Genetec</a:t>
            </a:r>
            <a:endParaRPr kumimoji="1" lang="ja-JP" altLang="en-US" sz="14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972463" y="4278091"/>
            <a:ext cx="2581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: </a:t>
            </a:r>
            <a:r>
              <a:rPr lang="en-US" altLang="ja-JP" sz="1400" dirty="0" smtClean="0">
                <a:solidFill>
                  <a:srgbClr val="0000FF"/>
                </a:solidFill>
              </a:rPr>
              <a:t>Will be supported V1.4.0</a:t>
            </a:r>
            <a:endParaRPr kumimoji="1" lang="en-US" altLang="ja-JP" sz="1400" dirty="0" smtClean="0">
              <a:solidFill>
                <a:srgbClr val="0000FF"/>
              </a:solidFill>
            </a:endParaRPr>
          </a:p>
          <a:p>
            <a:r>
              <a:rPr lang="en-US" altLang="ja-JP" sz="1400" dirty="0"/>
              <a:t>: </a:t>
            </a:r>
            <a:r>
              <a:rPr lang="en-US" altLang="ja-JP" sz="1400" dirty="0">
                <a:solidFill>
                  <a:srgbClr val="FF0000"/>
                </a:solidFill>
              </a:rPr>
              <a:t>N</a:t>
            </a:r>
            <a:r>
              <a:rPr lang="en-US" altLang="ja-JP" sz="1400" dirty="0" smtClean="0">
                <a:solidFill>
                  <a:srgbClr val="FF0000"/>
                </a:solidFill>
              </a:rPr>
              <a:t>ot support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5105199" y="1278923"/>
            <a:ext cx="19161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p"/>
              <a:defRPr/>
            </a:pPr>
            <a:r>
              <a:rPr lang="en-US" sz="1600" dirty="0" smtClean="0">
                <a:solidFill>
                  <a:prstClr val="black"/>
                </a:solidFill>
                <a:latin typeface="+mn-lt"/>
                <a:ea typeface="Yu Gothic UI" pitchFamily="50" charset="-128"/>
                <a:cs typeface="Calibri" panose="020F0502020204030204" pitchFamily="34" charset="0"/>
              </a:rPr>
              <a:t>HTML</a:t>
            </a:r>
          </a:p>
        </p:txBody>
      </p:sp>
      <p:sp>
        <p:nvSpPr>
          <p:cNvPr id="49" name="正方形/長方形 48"/>
          <p:cNvSpPr/>
          <p:nvPr/>
        </p:nvSpPr>
        <p:spPr>
          <a:xfrm>
            <a:off x="5105198" y="3555919"/>
            <a:ext cx="19161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p"/>
              <a:defRPr/>
            </a:pPr>
            <a:r>
              <a:rPr lang="en-US" sz="1600" dirty="0" smtClean="0">
                <a:solidFill>
                  <a:prstClr val="black"/>
                </a:solidFill>
                <a:latin typeface="+mn-lt"/>
                <a:ea typeface="Yu Gothic UI" pitchFamily="50" charset="-128"/>
                <a:cs typeface="Calibri" panose="020F0502020204030204" pitchFamily="34" charset="0"/>
              </a:rPr>
              <a:t>CSV</a:t>
            </a:r>
          </a:p>
        </p:txBody>
      </p:sp>
    </p:spTree>
    <p:extLst>
      <p:ext uri="{BB962C8B-B14F-4D97-AF65-F5344CB8AC3E}">
        <p14:creationId xmlns:p14="http://schemas.microsoft.com/office/powerpoint/2010/main" val="306889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245064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ja-JP" sz="32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4. Improve search date and time setting GUI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0" name="テキスト プレースホルダー 14"/>
          <p:cNvSpPr txBox="1">
            <a:spLocks/>
          </p:cNvSpPr>
          <p:nvPr/>
        </p:nvSpPr>
        <p:spPr>
          <a:xfrm>
            <a:off x="158118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 smtClean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Plug-in</a:t>
            </a:r>
            <a:endParaRPr lang="en-GB" altLang="ja-JP" sz="1600" b="1" dirty="0">
              <a:solidFill>
                <a:prstClr val="black"/>
              </a:solidFill>
              <a:latin typeface="+mj-lt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48725" y="657951"/>
            <a:ext cx="5502848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Guard </a:t>
            </a: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Plug-in for VI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48725" y="970777"/>
            <a:ext cx="5502847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Guard </a:t>
            </a: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Plug-in for </a:t>
            </a:r>
            <a:r>
              <a:rPr kumimoji="0" lang="en-US" altLang="ja-JP" sz="1600" kern="0" dirty="0" err="1" smtClean="0">
                <a:latin typeface="+mj-lt"/>
                <a:ea typeface="游ゴシック"/>
                <a:cs typeface="Calibri"/>
              </a:rPr>
              <a:t>Genetec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001939" y="654005"/>
            <a:ext cx="1043208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V1.4.0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01939" y="970004"/>
            <a:ext cx="1043208" cy="27812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V1.4.0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2"/>
          <a:srcRect l="4435" r="11294"/>
          <a:stretch/>
        </p:blipFill>
        <p:spPr>
          <a:xfrm>
            <a:off x="345566" y="3033888"/>
            <a:ext cx="1871472" cy="1450848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66" y="1591965"/>
            <a:ext cx="1871472" cy="1311896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381189" y="3946965"/>
            <a:ext cx="1835849" cy="26931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波線 1"/>
          <p:cNvSpPr/>
          <p:nvPr/>
        </p:nvSpPr>
        <p:spPr>
          <a:xfrm>
            <a:off x="185352" y="2820594"/>
            <a:ext cx="2222980" cy="290384"/>
          </a:xfrm>
          <a:prstGeom prst="wav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080496" y="2646055"/>
            <a:ext cx="4700774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1600" dirty="0" smtClean="0"/>
              <a:t>Before</a:t>
            </a:r>
            <a:endParaRPr kumimoji="1" lang="en-US" altLang="ja-JP" sz="1600" dirty="0" smtClean="0"/>
          </a:p>
          <a:p>
            <a:r>
              <a:rPr kumimoji="1" lang="en-US" altLang="ja-JP" sz="1600" dirty="0" smtClean="0"/>
              <a:t> Start time : </a:t>
            </a:r>
            <a:r>
              <a:rPr lang="en-US" altLang="ja-JP" sz="1600" dirty="0" smtClean="0"/>
              <a:t>1 day before the </a:t>
            </a:r>
            <a:r>
              <a:rPr kumimoji="1" lang="en-US" altLang="ja-JP" sz="1600" dirty="0" smtClean="0"/>
              <a:t>time when opening tab</a:t>
            </a:r>
          </a:p>
          <a:p>
            <a:r>
              <a:rPr lang="en-US" altLang="ja-JP" sz="1600" dirty="0" smtClean="0"/>
              <a:t> End </a:t>
            </a:r>
            <a:r>
              <a:rPr lang="en-US" altLang="ja-JP" sz="1600" dirty="0"/>
              <a:t>time </a:t>
            </a:r>
            <a:r>
              <a:rPr lang="en-US" altLang="ja-JP" sz="1600" dirty="0" smtClean="0"/>
              <a:t> : the </a:t>
            </a:r>
            <a:r>
              <a:rPr lang="en-US" altLang="ja-JP" sz="1600" dirty="0"/>
              <a:t>time when opening </a:t>
            </a:r>
            <a:r>
              <a:rPr lang="en-US" altLang="ja-JP" sz="1600" dirty="0" smtClean="0"/>
              <a:t>tab</a:t>
            </a:r>
            <a:endParaRPr lang="en-US" altLang="ja-JP" sz="1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080496" y="3868741"/>
            <a:ext cx="470077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1600" dirty="0"/>
              <a:t>After (Example: When </a:t>
            </a:r>
            <a:r>
              <a:rPr lang="en-US" altLang="ja-JP" sz="1600" dirty="0" smtClean="0"/>
              <a:t>“Past </a:t>
            </a:r>
            <a:r>
              <a:rPr lang="en-US" altLang="ja-JP" sz="1600" dirty="0"/>
              <a:t>week" is selected)</a:t>
            </a:r>
            <a:endParaRPr kumimoji="1" lang="en-US" altLang="ja-JP" sz="1600" dirty="0" smtClean="0"/>
          </a:p>
          <a:p>
            <a:r>
              <a:rPr kumimoji="1" lang="en-US" altLang="ja-JP" sz="1600" dirty="0" smtClean="0"/>
              <a:t> Start time : </a:t>
            </a:r>
            <a:r>
              <a:rPr lang="en-US" altLang="ja-JP" sz="1600" dirty="0" smtClean="0"/>
              <a:t>1 week before the </a:t>
            </a:r>
            <a:r>
              <a:rPr kumimoji="1" lang="en-US" altLang="ja-JP" sz="1600" dirty="0" smtClean="0"/>
              <a:t>time when opening tab</a:t>
            </a:r>
          </a:p>
          <a:p>
            <a:r>
              <a:rPr lang="en-US" altLang="ja-JP" sz="1600" dirty="0" smtClean="0"/>
              <a:t> End </a:t>
            </a:r>
            <a:r>
              <a:rPr lang="en-US" altLang="ja-JP" sz="1600" dirty="0"/>
              <a:t>time </a:t>
            </a:r>
            <a:r>
              <a:rPr lang="en-US" altLang="ja-JP" sz="1600" dirty="0" smtClean="0"/>
              <a:t> : the </a:t>
            </a:r>
            <a:r>
              <a:rPr lang="en-US" altLang="ja-JP" sz="1600" dirty="0"/>
              <a:t>time when opening </a:t>
            </a:r>
            <a:r>
              <a:rPr lang="en-US" altLang="ja-JP" sz="1600" dirty="0" smtClean="0"/>
              <a:t>tab</a:t>
            </a:r>
            <a:endParaRPr lang="en-US" altLang="ja-JP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96065" y="1340693"/>
            <a:ext cx="66479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Add default search preset such as </a:t>
            </a:r>
            <a:r>
              <a:rPr lang="en-US" altLang="ja-JP" sz="1600" dirty="0" smtClean="0"/>
              <a:t>Past </a:t>
            </a:r>
            <a:r>
              <a:rPr lang="en-US" altLang="ja-JP" sz="1600" dirty="0"/>
              <a:t>24 hours/Past week/Past </a:t>
            </a:r>
            <a:r>
              <a:rPr lang="en-US" altLang="ja-JP" sz="1600" dirty="0" smtClean="0"/>
              <a:t>month.</a:t>
            </a:r>
          </a:p>
          <a:p>
            <a:endParaRPr lang="en-US" altLang="ja-JP" sz="1600" dirty="0" smtClean="0"/>
          </a:p>
          <a:p>
            <a:r>
              <a:rPr lang="en-US" altLang="ja-JP" sz="1600" dirty="0" smtClean="0"/>
              <a:t>When these are selected, user can always get the </a:t>
            </a:r>
            <a:r>
              <a:rPr lang="en-US" altLang="ja-JP" sz="1600" dirty="0"/>
              <a:t>latest results you </a:t>
            </a:r>
            <a:r>
              <a:rPr lang="en-US" altLang="ja-JP" sz="1600" dirty="0" smtClean="0"/>
              <a:t>intended without manual adjustment. </a:t>
            </a:r>
            <a:endParaRPr kumimoji="1" lang="ja-JP" altLang="en-US" sz="1600" dirty="0"/>
          </a:p>
        </p:txBody>
      </p:sp>
      <p:sp>
        <p:nvSpPr>
          <p:cNvPr id="24" name="右矢印 23"/>
          <p:cNvSpPr/>
          <p:nvPr/>
        </p:nvSpPr>
        <p:spPr>
          <a:xfrm rot="5400000">
            <a:off x="5312806" y="3344705"/>
            <a:ext cx="236153" cy="656383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41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22642" y="4785"/>
            <a:ext cx="9102822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ja-JP" sz="19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5. </a:t>
            </a:r>
            <a:r>
              <a:rPr lang="en-US" altLang="ja-JP" sz="190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Add Message </a:t>
            </a:r>
            <a:r>
              <a:rPr lang="en-US" altLang="ja-JP" sz="19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when face image that does not meet the recommended pixel is registered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0" name="テキスト プレースホルダー 14"/>
          <p:cNvSpPr txBox="1">
            <a:spLocks/>
          </p:cNvSpPr>
          <p:nvPr/>
        </p:nvSpPr>
        <p:spPr>
          <a:xfrm>
            <a:off x="158118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 smtClean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Plug-in</a:t>
            </a:r>
            <a:endParaRPr lang="en-GB" altLang="ja-JP" sz="1600" b="1" dirty="0">
              <a:solidFill>
                <a:prstClr val="black"/>
              </a:solidFill>
              <a:latin typeface="+mj-lt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48725" y="657951"/>
            <a:ext cx="5502848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Guard </a:t>
            </a: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Plug-in for VI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48725" y="970777"/>
            <a:ext cx="5502847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Guard </a:t>
            </a: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Plug-in for </a:t>
            </a:r>
            <a:r>
              <a:rPr kumimoji="0" lang="en-US" altLang="ja-JP" sz="1600" kern="0" dirty="0" err="1" smtClean="0">
                <a:latin typeface="+mj-lt"/>
                <a:ea typeface="游ゴシック"/>
                <a:cs typeface="Calibri"/>
              </a:rPr>
              <a:t>Genetec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001939" y="654005"/>
            <a:ext cx="1043208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V1.4.0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01939" y="970004"/>
            <a:ext cx="1043208" cy="27812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V1.4.0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94" y="1532986"/>
            <a:ext cx="2056377" cy="3058445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412" y="1532986"/>
            <a:ext cx="2777917" cy="3058445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197130" y="3882455"/>
            <a:ext cx="2032142" cy="975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2509512" y="2197650"/>
            <a:ext cx="2713817" cy="11329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6" name="直線コネクタ 25"/>
          <p:cNvCxnSpPr>
            <a:stCxn id="24" idx="3"/>
          </p:cNvCxnSpPr>
          <p:nvPr/>
        </p:nvCxnSpPr>
        <p:spPr>
          <a:xfrm flipV="1">
            <a:off x="2229272" y="2569836"/>
            <a:ext cx="3331868" cy="1361389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7" name="直線コネクタ 26"/>
          <p:cNvCxnSpPr>
            <a:stCxn id="25" idx="3"/>
          </p:cNvCxnSpPr>
          <p:nvPr/>
        </p:nvCxnSpPr>
        <p:spPr>
          <a:xfrm>
            <a:off x="5223329" y="2254295"/>
            <a:ext cx="337811" cy="130467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8" name="テキスト ボックス 27"/>
          <p:cNvSpPr txBox="1"/>
          <p:nvPr/>
        </p:nvSpPr>
        <p:spPr>
          <a:xfrm>
            <a:off x="5561140" y="1849928"/>
            <a:ext cx="349647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Add text.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“Recommended width of face is more than 75 pixels.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Detected width is xxx pixels.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Please consider to register other face image”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xxx depends on selected face image.</a:t>
            </a:r>
          </a:p>
        </p:txBody>
      </p:sp>
    </p:spTree>
    <p:extLst>
      <p:ext uri="{BB962C8B-B14F-4D97-AF65-F5344CB8AC3E}">
        <p14:creationId xmlns:p14="http://schemas.microsoft.com/office/powerpoint/2010/main" val="10769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47838" y="2120900"/>
            <a:ext cx="6987996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ja-JP" sz="3200" b="1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 &amp; Event (for VI)</a:t>
            </a:r>
            <a:endParaRPr lang="en-US" altLang="ja-JP" sz="3200" b="1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901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245064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ja-JP" sz="3200" dirty="0">
                <a:ea typeface="Meiryo UI" panose="020B0604030504040204" pitchFamily="50" charset="-128"/>
                <a:cs typeface="Calibri" panose="020F0502020204030204" pitchFamily="34" charset="0"/>
              </a:rPr>
              <a:t>6. Add alarm status management function</a:t>
            </a:r>
            <a:endParaRPr lang="en-US" altLang="ja-JP" sz="3200" dirty="0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" name="テキスト プレースホルダー 14"/>
          <p:cNvSpPr txBox="1">
            <a:spLocks/>
          </p:cNvSpPr>
          <p:nvPr/>
        </p:nvSpPr>
        <p:spPr>
          <a:xfrm>
            <a:off x="1582425" y="654513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 smtClean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Server</a:t>
            </a:r>
            <a:endParaRPr lang="en-GB" altLang="ja-JP" sz="1600" b="1" dirty="0">
              <a:solidFill>
                <a:prstClr val="black"/>
              </a:solidFill>
              <a:latin typeface="+mj-lt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54047" y="654512"/>
            <a:ext cx="1043208" cy="59969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V1.4.0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001939" y="654005"/>
            <a:ext cx="1043208" cy="59969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V1.4.0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6" name="テキスト プレースホルダー 14"/>
          <p:cNvSpPr txBox="1">
            <a:spLocks/>
          </p:cNvSpPr>
          <p:nvPr/>
        </p:nvSpPr>
        <p:spPr>
          <a:xfrm>
            <a:off x="2453477" y="657951"/>
            <a:ext cx="1760177" cy="59626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i-PRO Active Guard for </a:t>
            </a:r>
            <a:r>
              <a:rPr lang="en-US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VMS</a:t>
            </a:r>
            <a:endParaRPr lang="en-US" altLang="ja-JP" sz="1600" dirty="0">
              <a:solidFill>
                <a:prstClr val="black"/>
              </a:solidFill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7" name="テキスト プレースホルダー 14"/>
          <p:cNvSpPr txBox="1">
            <a:spLocks/>
          </p:cNvSpPr>
          <p:nvPr/>
        </p:nvSpPr>
        <p:spPr>
          <a:xfrm>
            <a:off x="533764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 smtClean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Plug-in</a:t>
            </a:r>
            <a:endParaRPr lang="en-GB" altLang="ja-JP" sz="1600" b="1" dirty="0">
              <a:solidFill>
                <a:prstClr val="black"/>
              </a:solidFill>
              <a:latin typeface="+mj-lt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205185" y="657951"/>
            <a:ext cx="1752566" cy="59626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</a:t>
            </a:r>
            <a:r>
              <a:rPr lang="en-GB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Guard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Plug-in for VI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741109" y="4124432"/>
            <a:ext cx="5957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Status (New/Viewed/Dismissed) can be changed from right click menu.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Filter button on next to “Status” label.</a:t>
            </a:r>
            <a:r>
              <a:rPr kumimoji="0" lang="ja-JP" altLang="en-US" sz="1200" kern="0" dirty="0">
                <a:solidFill>
                  <a:prstClr val="black"/>
                </a:solidFill>
              </a:rPr>
              <a:t> </a:t>
            </a: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It can filter by New, Viewed and Dismissed.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Up to </a:t>
            </a:r>
            <a:r>
              <a:rPr kumimoji="0" lang="en-US" altLang="ja-JP" sz="1200" kern="0" dirty="0">
                <a:solidFill>
                  <a:prstClr val="black"/>
                </a:solidFill>
              </a:rPr>
              <a:t>64</a:t>
            </a: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US" altLang="ja-JP" sz="1200" dirty="0"/>
              <a:t>characters</a:t>
            </a: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can be added as comment.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167558" y="1278796"/>
            <a:ext cx="52385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User 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can </a:t>
            </a:r>
            <a:r>
              <a:rPr lang="en-GB" altLang="ja-JP" sz="1600" dirty="0"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confirm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and manage events using "Alarm Status".</a:t>
            </a:r>
            <a:endParaRPr lang="en-US" sz="1600" dirty="0" smtClean="0">
              <a:solidFill>
                <a:prstClr val="black"/>
              </a:solidFill>
              <a:latin typeface="Calibri" panose="020F0502020204030204" pitchFamily="34" charset="0"/>
              <a:ea typeface="Yu Gothic UI" pitchFamily="50" charset="-128"/>
              <a:cs typeface="Calibri" panose="020F0502020204030204" pitchFamily="34" charset="0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558" y="1617350"/>
            <a:ext cx="6456644" cy="2435330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6095349" y="1814877"/>
            <a:ext cx="935645" cy="22378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601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245064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dirty="0">
                <a:cs typeface="Calibri" panose="020F0502020204030204" pitchFamily="34" charset="0"/>
              </a:rPr>
              <a:t>7. </a:t>
            </a:r>
            <a:r>
              <a:rPr lang="en-US" altLang="ja-JP" sz="2800" dirty="0" smtClean="0">
                <a:cs typeface="Calibri" panose="020F0502020204030204" pitchFamily="34" charset="0"/>
              </a:rPr>
              <a:t>Display </a:t>
            </a:r>
            <a:r>
              <a:rPr lang="en-US" altLang="ja-JP" sz="2800" dirty="0">
                <a:cs typeface="Calibri" panose="020F0502020204030204" pitchFamily="34" charset="0"/>
              </a:rPr>
              <a:t>the detected frame of the selected </a:t>
            </a:r>
            <a:r>
              <a:rPr lang="en-US" altLang="ja-JP" sz="2800" dirty="0" smtClean="0">
                <a:cs typeface="Calibri" panose="020F0502020204030204" pitchFamily="34" charset="0"/>
              </a:rPr>
              <a:t>target</a:t>
            </a:r>
            <a:endParaRPr lang="en-US" altLang="ja-JP" sz="2800" dirty="0">
              <a:cs typeface="Calibri" panose="020F050202020403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テキスト プレースホルダー 14"/>
          <p:cNvSpPr txBox="1">
            <a:spLocks/>
          </p:cNvSpPr>
          <p:nvPr/>
        </p:nvSpPr>
        <p:spPr>
          <a:xfrm>
            <a:off x="158118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 smtClean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Plug-in</a:t>
            </a:r>
            <a:endParaRPr lang="en-GB" altLang="ja-JP" sz="1600" b="1" dirty="0">
              <a:solidFill>
                <a:prstClr val="black"/>
              </a:solidFill>
              <a:latin typeface="+mj-lt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48725" y="657951"/>
            <a:ext cx="5502848" cy="59575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Guard </a:t>
            </a: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Plug-in for VI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01939" y="654005"/>
            <a:ext cx="1043208" cy="59969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V1.4.0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80329" y="1306274"/>
            <a:ext cx="69620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ja-JP" sz="16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The detection frame can be generated on the selected object to clarify the target</a:t>
            </a:r>
            <a:r>
              <a:rPr lang="en-GB" altLang="ja-JP" sz="16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.</a:t>
            </a:r>
          </a:p>
          <a:p>
            <a:r>
              <a:rPr lang="en-GB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- i-PRO Active Guard Search :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Supported (V1.1.0 or later)</a:t>
            </a:r>
          </a:p>
          <a:p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- i-PRO Active Guard Event   : </a:t>
            </a:r>
            <a:r>
              <a:rPr lang="en-US" altLang="ja-JP" sz="1400" dirty="0">
                <a:solidFill>
                  <a:srgbClr val="0000FF"/>
                </a:solidFill>
              </a:rPr>
              <a:t>Will be </a:t>
            </a:r>
            <a:r>
              <a:rPr lang="en-US" altLang="ja-JP" sz="1400" dirty="0" smtClean="0">
                <a:solidFill>
                  <a:srgbClr val="0000FF"/>
                </a:solidFill>
              </a:rPr>
              <a:t>supported V1.4.0</a:t>
            </a:r>
            <a:endParaRPr lang="en-US" altLang="ja-JP" sz="1400" dirty="0">
              <a:solidFill>
                <a:srgbClr val="0000FF"/>
              </a:solidFill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643" y="3129926"/>
            <a:ext cx="3566995" cy="106832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3652" y="2693772"/>
            <a:ext cx="4402492" cy="2131541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2804980" y="3416643"/>
            <a:ext cx="185351" cy="34598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+mn-ea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091866" y="3422819"/>
            <a:ext cx="199795" cy="38306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Rectangle 173">
            <a:extLst>
              <a:ext uri="{FF2B5EF4-FFF2-40B4-BE49-F238E27FC236}">
                <a16:creationId xmlns:a16="http://schemas.microsoft.com/office/drawing/2014/main" id="{753ED383-14C5-43D7-B051-B65377198C2E}"/>
              </a:ext>
            </a:extLst>
          </p:cNvPr>
          <p:cNvSpPr/>
          <p:nvPr/>
        </p:nvSpPr>
        <p:spPr>
          <a:xfrm>
            <a:off x="772571" y="2776147"/>
            <a:ext cx="2444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Select a target thumbnail</a:t>
            </a:r>
          </a:p>
        </p:txBody>
      </p:sp>
      <p:sp>
        <p:nvSpPr>
          <p:cNvPr id="14" name="右矢印 13"/>
          <p:cNvSpPr/>
          <p:nvPr/>
        </p:nvSpPr>
        <p:spPr>
          <a:xfrm>
            <a:off x="3255596" y="3424860"/>
            <a:ext cx="2725270" cy="334682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+mn-ea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80330" y="2095438"/>
            <a:ext cx="7721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Displays a detected frame on the target object (the object on the thumbnail) when playing back a video by clicking a thumbnail in the thumbnail search result.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7113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245063" y="4785"/>
            <a:ext cx="8800083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>
                <a:cs typeface="Calibri" panose="020F0502020204030204" pitchFamily="34" charset="0"/>
              </a:rPr>
              <a:t>8. Improve user permission </a:t>
            </a:r>
            <a:r>
              <a:rPr lang="en-US" altLang="ja-JP" sz="3200" dirty="0" smtClean="0">
                <a:cs typeface="Calibri" panose="020F0502020204030204" pitchFamily="34" charset="0"/>
              </a:rPr>
              <a:t>settings</a:t>
            </a:r>
            <a:endParaRPr lang="en-US" altLang="ja-JP" sz="3200" dirty="0">
              <a:cs typeface="Calibri" panose="020F050202020403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テキスト プレースホルダー 14"/>
          <p:cNvSpPr txBox="1">
            <a:spLocks/>
          </p:cNvSpPr>
          <p:nvPr/>
        </p:nvSpPr>
        <p:spPr>
          <a:xfrm>
            <a:off x="158118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 smtClean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Plug-in</a:t>
            </a:r>
            <a:endParaRPr lang="en-GB" altLang="ja-JP" sz="1600" b="1" dirty="0">
              <a:solidFill>
                <a:prstClr val="black"/>
              </a:solidFill>
              <a:latin typeface="+mj-lt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48725" y="657951"/>
            <a:ext cx="5502848" cy="59575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Guard </a:t>
            </a: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Plug-in for VI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01939" y="654005"/>
            <a:ext cx="1043208" cy="59969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V1.4.0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16" y="1681782"/>
            <a:ext cx="3871457" cy="2779005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3253965" y="2529933"/>
            <a:ext cx="578385" cy="41313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129644" y="2219774"/>
            <a:ext cx="1237572" cy="14071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177711" y="2114285"/>
            <a:ext cx="42495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Add “Group” for Permission configuration.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Groups registered to VI IP server are shown.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When using Active directory which is configured on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kern="0" dirty="0">
                <a:solidFill>
                  <a:prstClr val="black"/>
                </a:solidFill>
              </a:rPr>
              <a:t> </a:t>
            </a:r>
            <a:r>
              <a:rPr kumimoji="0" lang="en-US" altLang="ja-JP" sz="1400" kern="0" dirty="0" smtClean="0">
                <a:solidFill>
                  <a:prstClr val="black"/>
                </a:solidFill>
              </a:rPr>
              <a:t>      </a:t>
            </a: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VI IP server, the group name is shown.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Add item “Export Result”.</a:t>
            </a:r>
            <a:endParaRPr kumimoji="0" lang="ja-JP" alt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6106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245064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>
                <a:ea typeface="Yu Gothic UI" panose="020B0500000000000000" pitchFamily="50" charset="-128"/>
                <a:cs typeface="Calibri" panose="020F0502020204030204" pitchFamily="34" charset="0"/>
              </a:rPr>
              <a:t>9. Show open street map on plug-in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テキスト プレースホルダー 14"/>
          <p:cNvSpPr txBox="1">
            <a:spLocks/>
          </p:cNvSpPr>
          <p:nvPr/>
        </p:nvSpPr>
        <p:spPr>
          <a:xfrm>
            <a:off x="158118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 smtClean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Plug-in</a:t>
            </a:r>
            <a:endParaRPr lang="en-GB" altLang="ja-JP" sz="1600" b="1" dirty="0">
              <a:solidFill>
                <a:prstClr val="black"/>
              </a:solidFill>
              <a:latin typeface="+mj-lt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48725" y="657951"/>
            <a:ext cx="5502848" cy="59575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Guard </a:t>
            </a: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Plug-in for VI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01939" y="654005"/>
            <a:ext cx="1043208" cy="59969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V1.4.0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67558" y="1278796"/>
            <a:ext cx="88158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ja-JP" sz="1600" dirty="0"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When Open street map is registered to VI IP </a:t>
            </a:r>
            <a:r>
              <a:rPr lang="en-GB" altLang="ja-JP" sz="1600" dirty="0" smtClean="0"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server, the </a:t>
            </a:r>
            <a:r>
              <a:rPr lang="en-GB" altLang="ja-JP" sz="1600" dirty="0"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map will be shown also in Plug-in window. 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977931" y="2838010"/>
            <a:ext cx="285206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Show Open street map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when registered on VI IP server side.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2"/>
          <a:srcRect l="19381" t="7527" b="29891"/>
          <a:stretch/>
        </p:blipFill>
        <p:spPr>
          <a:xfrm>
            <a:off x="319175" y="1841157"/>
            <a:ext cx="5436322" cy="2604978"/>
          </a:xfrm>
          <a:prstGeom prst="rect">
            <a:avLst/>
          </a:prstGeom>
        </p:spPr>
      </p:pic>
      <p:cxnSp>
        <p:nvCxnSpPr>
          <p:cNvPr id="17" name="直線コネクタ 16"/>
          <p:cNvCxnSpPr>
            <a:stCxn id="14" idx="1"/>
          </p:cNvCxnSpPr>
          <p:nvPr/>
        </p:nvCxnSpPr>
        <p:spPr>
          <a:xfrm flipH="1">
            <a:off x="5070437" y="3099620"/>
            <a:ext cx="907494" cy="323798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47656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47838" y="2120900"/>
            <a:ext cx="6987996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ja-JP" sz="3200" b="1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 &amp; Event (for </a:t>
            </a:r>
            <a:r>
              <a:rPr lang="en-US" altLang="ja-JP" sz="3200" b="1" dirty="0" err="1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Genetec</a:t>
            </a:r>
            <a:r>
              <a:rPr lang="en-US" altLang="ja-JP" sz="3200" b="1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altLang="ja-JP" sz="3200" b="1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062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245064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ja-JP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  <a:endParaRPr lang="ja-JP" altLang="en-US" sz="3200" dirty="0">
              <a:solidFill>
                <a:sysClr val="window" lastClr="FFFFFF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83130" y="654514"/>
            <a:ext cx="1455387" cy="1574752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Product</a:t>
            </a:r>
            <a:endParaRPr kumimoji="0" lang="ja-JP" alt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7" name="テキスト プレースホルダー 14"/>
          <p:cNvSpPr txBox="1">
            <a:spLocks/>
          </p:cNvSpPr>
          <p:nvPr/>
        </p:nvSpPr>
        <p:spPr>
          <a:xfrm>
            <a:off x="1579551" y="973263"/>
            <a:ext cx="4955888" cy="287125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i-PRO Active Guard for </a:t>
            </a:r>
            <a:r>
              <a:rPr lang="en-US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VMS</a:t>
            </a:r>
            <a:endParaRPr lang="en-US" altLang="ja-JP" sz="1600" dirty="0">
              <a:solidFill>
                <a:prstClr val="black"/>
              </a:solidFill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78" name="テキスト プレースホルダー 14"/>
          <p:cNvSpPr txBox="1">
            <a:spLocks/>
          </p:cNvSpPr>
          <p:nvPr/>
        </p:nvSpPr>
        <p:spPr>
          <a:xfrm>
            <a:off x="7831238" y="978163"/>
            <a:ext cx="1224006" cy="283434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1600" dirty="0" smtClean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May</a:t>
            </a:r>
            <a:r>
              <a:rPr kumimoji="1" lang="en-US" altLang="ja-JP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.2022</a:t>
            </a:r>
            <a:endParaRPr kumimoji="1" lang="en-US" altLang="ja-JP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82" name="テキスト プレースホルダー 14"/>
          <p:cNvSpPr txBox="1">
            <a:spLocks/>
          </p:cNvSpPr>
          <p:nvPr/>
        </p:nvSpPr>
        <p:spPr>
          <a:xfrm>
            <a:off x="1582425" y="1628907"/>
            <a:ext cx="4953015" cy="27887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dirty="0" err="1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i</a:t>
            </a:r>
            <a:r>
              <a:rPr lang="en-GB" altLang="ja-JP" sz="1600" dirty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-PRO Active Guard Plug-in for VI</a:t>
            </a: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6576475" y="1631828"/>
            <a:ext cx="1218867" cy="27595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V1.4.0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84" name="テキスト プレースホルダー 14"/>
          <p:cNvSpPr txBox="1">
            <a:spLocks/>
          </p:cNvSpPr>
          <p:nvPr/>
        </p:nvSpPr>
        <p:spPr>
          <a:xfrm>
            <a:off x="7836377" y="1631827"/>
            <a:ext cx="1224006" cy="27595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auto">
              <a:spcAft>
                <a:spcPts val="0"/>
              </a:spcAft>
              <a:buNone/>
              <a:defRPr/>
            </a:pPr>
            <a:r>
              <a:rPr lang="en-US" altLang="ja-JP" sz="1600" dirty="0" smtClean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May.2022</a:t>
            </a:r>
            <a:endParaRPr kumimoji="1" lang="en-US" altLang="ja-JP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85" name="テキスト プレースホルダー 14"/>
          <p:cNvSpPr txBox="1">
            <a:spLocks/>
          </p:cNvSpPr>
          <p:nvPr/>
        </p:nvSpPr>
        <p:spPr>
          <a:xfrm>
            <a:off x="1582425" y="1952555"/>
            <a:ext cx="4953015" cy="27671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dirty="0" err="1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i</a:t>
            </a:r>
            <a:r>
              <a:rPr lang="en-GB" altLang="ja-JP" sz="1600" dirty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-PRO Active Guard Plug-in for Genetec</a:t>
            </a: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6576475" y="1953316"/>
            <a:ext cx="1218867" cy="27595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V1.4.0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87" name="テキスト プレースホルダー 14"/>
          <p:cNvSpPr txBox="1">
            <a:spLocks/>
          </p:cNvSpPr>
          <p:nvPr/>
        </p:nvSpPr>
        <p:spPr>
          <a:xfrm>
            <a:off x="7836377" y="1953315"/>
            <a:ext cx="1224006" cy="27595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auto">
              <a:spcAft>
                <a:spcPts val="0"/>
              </a:spcAft>
              <a:buNone/>
              <a:defRPr/>
            </a:pPr>
            <a:r>
              <a:rPr lang="en-US" altLang="ja-JP" sz="1600" dirty="0" smtClean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May.2022</a:t>
            </a:r>
            <a:endParaRPr kumimoji="1" lang="en-US" altLang="ja-JP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91" name="テキスト プレースホルダー 14"/>
          <p:cNvSpPr txBox="1">
            <a:spLocks/>
          </p:cNvSpPr>
          <p:nvPr/>
        </p:nvSpPr>
        <p:spPr>
          <a:xfrm>
            <a:off x="1579550" y="1303090"/>
            <a:ext cx="7475694" cy="2818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i-PRO Active Guard Plug-in</a:t>
            </a:r>
          </a:p>
        </p:txBody>
      </p:sp>
      <p:sp>
        <p:nvSpPr>
          <p:cNvPr id="92" name="テキスト プレースホルダー 14"/>
          <p:cNvSpPr txBox="1">
            <a:spLocks/>
          </p:cNvSpPr>
          <p:nvPr/>
        </p:nvSpPr>
        <p:spPr>
          <a:xfrm>
            <a:off x="1582425" y="654514"/>
            <a:ext cx="7477958" cy="2818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i-PRO Active Guard </a:t>
            </a:r>
            <a:r>
              <a:rPr lang="en-GB" altLang="ja-JP" sz="1600" b="1" dirty="0" smtClean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Server</a:t>
            </a:r>
            <a:endParaRPr lang="en-GB" altLang="ja-JP" sz="1600" b="1" dirty="0">
              <a:solidFill>
                <a:prstClr val="black"/>
              </a:solidFill>
              <a:latin typeface="+mj-lt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6576475" y="978163"/>
            <a:ext cx="1218867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V1.4.0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graphicFrame>
        <p:nvGraphicFramePr>
          <p:cNvPr id="95" name="表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311641"/>
              </p:ext>
            </p:extLst>
          </p:nvPr>
        </p:nvGraphicFramePr>
        <p:xfrm>
          <a:off x="70774" y="2271102"/>
          <a:ext cx="9000000" cy="2255520"/>
        </p:xfrm>
        <a:graphic>
          <a:graphicData uri="http://schemas.openxmlformats.org/drawingml/2006/table">
            <a:tbl>
              <a:tblPr firstRow="1" bandRow="1"/>
              <a:tblGrid>
                <a:gridCol w="5760000">
                  <a:extLst>
                    <a:ext uri="{9D8B030D-6E8A-4147-A177-3AD203B41FA5}">
                      <a16:colId xmlns:a16="http://schemas.microsoft.com/office/drawing/2014/main" val="352547688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47360847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85729694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379935752"/>
                    </a:ext>
                  </a:extLst>
                </a:gridCol>
              </a:tblGrid>
              <a:tr h="219827"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800" b="1" dirty="0" smtClean="0">
                          <a:latin typeface="+mj-lt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Contents</a:t>
                      </a:r>
                      <a:endParaRPr kumimoji="1" lang="ja-JP" altLang="en-US" sz="1800" b="1" dirty="0">
                        <a:latin typeface="+mj-lt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Server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400" b="1" dirty="0" smtClean="0">
                          <a:latin typeface="Calibri" panose="020F0502020204030204" pitchFamily="34" charset="0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Plug-in</a:t>
                      </a:r>
                      <a:endParaRPr kumimoji="1" lang="ja-JP" altLang="en-US" sz="1400" b="1" dirty="0">
                        <a:latin typeface="Calibri" panose="020F0502020204030204" pitchFamily="34" charset="0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600" dirty="0">
                        <a:latin typeface="Calibri" panose="020F0502020204030204" pitchFamily="34" charset="0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544521"/>
                  </a:ext>
                </a:extLst>
              </a:tr>
              <a:tr h="2312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VI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Genetec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9337"/>
                  </a:ext>
                </a:extLst>
              </a:tr>
              <a:tr h="136333">
                <a:tc gridSpan="4"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altLang="ja-JP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Search &amp; Event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75B6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2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2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200" b="1" dirty="0">
                        <a:solidFill>
                          <a:srgbClr val="0000CC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29111"/>
                  </a:ext>
                </a:extLst>
              </a:tr>
              <a:tr h="16736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altLang="ja-JP" sz="12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Support face search function</a:t>
                      </a:r>
                      <a:endParaRPr lang="en-US" altLang="ja-JP" sz="1200" dirty="0" smtClean="0"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b="1" dirty="0">
                        <a:solidFill>
                          <a:srgbClr val="0000CC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801286"/>
                  </a:ext>
                </a:extLst>
              </a:tr>
              <a:tr h="247761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2. Add People attributes (bag color / shoes color)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18256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3. Export search &amp; alarm result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497296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4. Improve search date and time setting GUI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35625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5. Add message when face image that does not meet the recommended pixel is registered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01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60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245064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ja-JP" sz="2400" dirty="0">
                <a:ea typeface="Meiryo UI" panose="020B0604030504040204" pitchFamily="50" charset="-128"/>
                <a:cs typeface="Calibri" panose="020F0502020204030204" pitchFamily="34" charset="0"/>
              </a:rPr>
              <a:t>10. Add registration function for multiple i-PRO Active Guard</a:t>
            </a:r>
            <a:r>
              <a:rPr lang="en-US" altLang="ja-JP" sz="2400" dirty="0" smtClean="0">
                <a:ea typeface="Meiryo UI" panose="020B0604030504040204" pitchFamily="50" charset="-128"/>
                <a:cs typeface="Calibri" panose="020F0502020204030204" pitchFamily="34" charset="0"/>
              </a:rPr>
              <a:t> </a:t>
            </a:r>
            <a:r>
              <a:rPr lang="en-US" altLang="ja-JP" sz="2400" dirty="0">
                <a:ea typeface="Meiryo UI" panose="020B0604030504040204" pitchFamily="50" charset="-128"/>
                <a:cs typeface="Calibri" panose="020F0502020204030204" pitchFamily="34" charset="0"/>
              </a:rPr>
              <a:t>servers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テキスト プレースホルダー 14"/>
          <p:cNvSpPr txBox="1">
            <a:spLocks/>
          </p:cNvSpPr>
          <p:nvPr/>
        </p:nvSpPr>
        <p:spPr>
          <a:xfrm>
            <a:off x="158118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 smtClean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Plug-in</a:t>
            </a:r>
            <a:endParaRPr lang="en-GB" altLang="ja-JP" sz="1600" b="1" dirty="0">
              <a:solidFill>
                <a:prstClr val="black"/>
              </a:solidFill>
              <a:latin typeface="+mj-lt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48725" y="657951"/>
            <a:ext cx="5502848" cy="59575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Guard </a:t>
            </a: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Plug-in for </a:t>
            </a:r>
            <a:r>
              <a:rPr kumimoji="0" lang="en-US" altLang="ja-JP" sz="1600" kern="0" dirty="0" err="1" smtClean="0">
                <a:latin typeface="+mj-lt"/>
                <a:ea typeface="游ゴシック"/>
                <a:cs typeface="Calibri"/>
              </a:rPr>
              <a:t>Genetec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01939" y="654005"/>
            <a:ext cx="1043208" cy="59969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V1.4.0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2"/>
          <a:srcRect b="16521"/>
          <a:stretch/>
        </p:blipFill>
        <p:spPr>
          <a:xfrm>
            <a:off x="264838" y="1962342"/>
            <a:ext cx="4419243" cy="2189530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188459" y="16487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C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an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be registered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on </a:t>
            </a:r>
            <a:r>
              <a:rPr lang="en-US" altLang="ja-JP" sz="1400" dirty="0" err="1" smtClean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Genetec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400" dirty="0" err="1" smtClean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config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 tool.</a:t>
            </a:r>
            <a:endParaRPr lang="en-US" altLang="ja-JP" sz="1400" dirty="0">
              <a:solidFill>
                <a:prstClr val="black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3"/>
          <a:srcRect l="1950" b="17396"/>
          <a:stretch/>
        </p:blipFill>
        <p:spPr>
          <a:xfrm>
            <a:off x="5182319" y="2058775"/>
            <a:ext cx="853588" cy="2086917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907" y="2058775"/>
            <a:ext cx="1074364" cy="1824148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5127235" y="1648723"/>
            <a:ext cx="37701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Can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be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selected for face, people or vehicle search.</a:t>
            </a:r>
            <a:endParaRPr lang="en-US" altLang="ja-JP" sz="1400" dirty="0">
              <a:solidFill>
                <a:prstClr val="black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67558" y="1278796"/>
            <a:ext cx="88158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Multiple </a:t>
            </a:r>
            <a:r>
              <a:rPr lang="en-US" altLang="ja-JP" sz="160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i-PRO Active </a:t>
            </a:r>
            <a:r>
              <a:rPr lang="en-US" altLang="ja-JP" sz="16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Guard server can be registered as well as Video Insight</a:t>
            </a:r>
            <a:r>
              <a:rPr lang="en-US" altLang="ja-JP" sz="160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.</a:t>
            </a:r>
            <a:endParaRPr lang="en-US" altLang="ja-JP" sz="1600" dirty="0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5891" y="4205831"/>
            <a:ext cx="9053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ja-JP" sz="1200" dirty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Number of i-PRO Active Guard per a </a:t>
            </a:r>
            <a:r>
              <a:rPr lang="en-US" altLang="ja-JP" sz="1200" dirty="0" smtClean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client : </a:t>
            </a:r>
            <a:r>
              <a:rPr lang="en-US" altLang="ja-JP" sz="1200" dirty="0">
                <a:ea typeface="Meiryo UI" panose="020B0604030504040204" pitchFamily="50" charset="-128"/>
                <a:cs typeface="Calibri" panose="020F0502020204030204" pitchFamily="34" charset="0"/>
              </a:rPr>
              <a:t>No </a:t>
            </a:r>
            <a:r>
              <a:rPr lang="en-US" altLang="ja-JP" sz="1200" dirty="0" smtClean="0">
                <a:ea typeface="Meiryo UI" panose="020B0604030504040204" pitchFamily="50" charset="-128"/>
                <a:cs typeface="Calibri" panose="020F0502020204030204" pitchFamily="34" charset="0"/>
              </a:rPr>
              <a:t>limitation </a:t>
            </a:r>
            <a:r>
              <a:rPr lang="en-US" altLang="ja-JP" sz="1200" dirty="0">
                <a:ea typeface="Meiryo UI" panose="020B0604030504040204" pitchFamily="50" charset="-128"/>
                <a:cs typeface="Calibri" panose="020F0502020204030204" pitchFamily="34" charset="0"/>
              </a:rPr>
              <a:t>(depending on capability of whole system</a:t>
            </a:r>
            <a:r>
              <a:rPr lang="en-US" altLang="ja-JP" sz="1200" dirty="0" smtClean="0">
                <a:ea typeface="Meiryo UI" panose="020B0604030504040204" pitchFamily="50" charset="-128"/>
                <a:cs typeface="Calibri" panose="020F0502020204030204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ja-JP" sz="1200" dirty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Search can be performed on multiple servers at the same time.</a:t>
            </a:r>
            <a:endParaRPr lang="en-US" altLang="ja-JP" sz="1200" dirty="0" smtClean="0">
              <a:solidFill>
                <a:prstClr val="black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ja-JP" sz="1200" dirty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It is necessary to register "</a:t>
            </a:r>
            <a:r>
              <a:rPr lang="en-US" altLang="ja-JP" sz="1200" dirty="0" err="1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Watchlist</a:t>
            </a:r>
            <a:r>
              <a:rPr lang="en-US" altLang="ja-JP" sz="1200" dirty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" for each server. (Even when registering the same person, registration work is required for each server.)</a:t>
            </a:r>
            <a:endParaRPr lang="en-US" altLang="ja-JP" sz="1200" dirty="0" smtClean="0">
              <a:solidFill>
                <a:prstClr val="black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02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245064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>
                <a:cs typeface="Calibri" panose="020F0502020204030204" pitchFamily="34" charset="0"/>
              </a:rPr>
              <a:t>11. Support digital zoom during playback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テキスト プレースホルダー 14"/>
          <p:cNvSpPr txBox="1">
            <a:spLocks/>
          </p:cNvSpPr>
          <p:nvPr/>
        </p:nvSpPr>
        <p:spPr>
          <a:xfrm>
            <a:off x="158118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 smtClean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Plug-in</a:t>
            </a:r>
            <a:endParaRPr lang="en-GB" altLang="ja-JP" sz="1600" b="1" dirty="0">
              <a:solidFill>
                <a:prstClr val="black"/>
              </a:solidFill>
              <a:latin typeface="+mj-lt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48725" y="657951"/>
            <a:ext cx="5502848" cy="59575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Guard </a:t>
            </a: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Plug-in for </a:t>
            </a:r>
            <a:r>
              <a:rPr kumimoji="0" lang="en-US" altLang="ja-JP" sz="1600" kern="0" dirty="0" err="1" smtClean="0">
                <a:latin typeface="+mj-lt"/>
                <a:ea typeface="游ゴシック"/>
                <a:cs typeface="Calibri"/>
              </a:rPr>
              <a:t>Genetec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01939" y="654005"/>
            <a:ext cx="1043208" cy="59969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V1.4.0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67558" y="1278796"/>
            <a:ext cx="88158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Digital zoom by mouse operation becomes available on play back video </a:t>
            </a:r>
            <a:r>
              <a:rPr lang="en-US" altLang="ja-JP" sz="160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screen.</a:t>
            </a:r>
            <a:endParaRPr lang="ja-JP" altLang="en-US" sz="1600" dirty="0"/>
          </a:p>
        </p:txBody>
      </p:sp>
      <p:pic>
        <p:nvPicPr>
          <p:cNvPr id="10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83130" y="1878228"/>
            <a:ext cx="4041402" cy="170763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472" y="1878228"/>
            <a:ext cx="4041402" cy="1707635"/>
          </a:xfrm>
          <a:prstGeom prst="rect">
            <a:avLst/>
          </a:prstGeom>
        </p:spPr>
      </p:pic>
      <p:sp>
        <p:nvSpPr>
          <p:cNvPr id="13" name="右矢印 12"/>
          <p:cNvSpPr/>
          <p:nvPr/>
        </p:nvSpPr>
        <p:spPr>
          <a:xfrm>
            <a:off x="4389605" y="2403853"/>
            <a:ext cx="358793" cy="656383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+mn-ea"/>
              <a:cs typeface="+mn-cs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538516" y="2219234"/>
            <a:ext cx="1105829" cy="727852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5928344" y="1882345"/>
            <a:ext cx="2202402" cy="153429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958965" y="3849146"/>
            <a:ext cx="5220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kern="0" dirty="0">
                <a:solidFill>
                  <a:prstClr val="black"/>
                </a:solidFill>
              </a:rPr>
              <a:t>If you operate the mouse wheel where you place the mouse cursor, the surrounding area will be digitally zoomed.</a:t>
            </a:r>
            <a:endParaRPr kumimoji="0" lang="en-US" altLang="ja-JP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9544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245064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>
                <a:cs typeface="Calibri" panose="020F0502020204030204" pitchFamily="34" charset="0"/>
              </a:rPr>
              <a:t>12. </a:t>
            </a:r>
            <a:r>
              <a:rPr lang="en-US" altLang="ja-JP" sz="3200" dirty="0" smtClean="0">
                <a:cs typeface="Calibri" panose="020F0502020204030204" pitchFamily="34" charset="0"/>
              </a:rPr>
              <a:t>Improve </a:t>
            </a:r>
            <a:r>
              <a:rPr lang="en-US" altLang="ja-JP" sz="3200" dirty="0">
                <a:cs typeface="Calibri" panose="020F0502020204030204" pitchFamily="34" charset="0"/>
              </a:rPr>
              <a:t>alarm linkage with </a:t>
            </a:r>
            <a:r>
              <a:rPr lang="en-US" altLang="ja-JP" sz="3200" dirty="0" err="1">
                <a:cs typeface="Calibri" panose="020F0502020204030204" pitchFamily="34" charset="0"/>
              </a:rPr>
              <a:t>Genetec</a:t>
            </a:r>
            <a:r>
              <a:rPr lang="en-US" altLang="ja-JP" sz="3200" dirty="0">
                <a:cs typeface="Calibri" panose="020F0502020204030204" pitchFamily="34" charset="0"/>
              </a:rPr>
              <a:t> server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テキスト プレースホルダー 14"/>
          <p:cNvSpPr txBox="1">
            <a:spLocks/>
          </p:cNvSpPr>
          <p:nvPr/>
        </p:nvSpPr>
        <p:spPr>
          <a:xfrm>
            <a:off x="158118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48725" y="657951"/>
            <a:ext cx="5502848" cy="59575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Guard for VMS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01939" y="654005"/>
            <a:ext cx="1043208" cy="59969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V1.4.0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/>
          <a:srcRect l="52" t="-102" r="47205" b="78131"/>
          <a:stretch/>
        </p:blipFill>
        <p:spPr>
          <a:xfrm>
            <a:off x="280958" y="2202002"/>
            <a:ext cx="5859876" cy="1029288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3"/>
          <a:srcRect r="8614"/>
          <a:stretch/>
        </p:blipFill>
        <p:spPr>
          <a:xfrm>
            <a:off x="263551" y="3616694"/>
            <a:ext cx="5877283" cy="1104362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6221625" y="2459985"/>
            <a:ext cx="2872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Source camera and </a:t>
            </a:r>
            <a:r>
              <a:rPr kumimoji="0" lang="en-US" altLang="ja-JP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watchlist</a:t>
            </a: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name can be shown on monitoring event.</a:t>
            </a:r>
            <a:endParaRPr kumimoji="0" lang="ja-JP" alt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221625" y="3907265"/>
            <a:ext cx="2811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When Action is set for the event, source camera will be shown.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280959" y="2710592"/>
            <a:ext cx="3878974" cy="18864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171584" y="4244642"/>
            <a:ext cx="2258314" cy="21701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67558" y="1278796"/>
            <a:ext cx="8815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/>
              <a:t>When Registered face or people detection occurs on </a:t>
            </a:r>
            <a:r>
              <a:rPr lang="en-US" altLang="ja-JP" sz="1600" dirty="0" err="1"/>
              <a:t>Genetec</a:t>
            </a:r>
            <a:r>
              <a:rPr lang="en-US" altLang="ja-JP" sz="1600" dirty="0"/>
              <a:t> system,</a:t>
            </a:r>
          </a:p>
          <a:p>
            <a:r>
              <a:rPr lang="en-US" altLang="ja-JP" sz="1600" dirty="0"/>
              <a:t>Source camera, Name of </a:t>
            </a:r>
            <a:r>
              <a:rPr lang="en-US" altLang="ja-JP" sz="1600" dirty="0" err="1"/>
              <a:t>watchlist</a:t>
            </a:r>
            <a:r>
              <a:rPr lang="en-US" altLang="ja-JP" sz="1600" dirty="0"/>
              <a:t> will be </a:t>
            </a:r>
            <a:r>
              <a:rPr lang="en-US" altLang="ja-JP" sz="1600" dirty="0" smtClean="0"/>
              <a:t>shown.</a:t>
            </a:r>
            <a:endParaRPr lang="ja-JP" altLang="en-US" sz="16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73938" y="1897451"/>
            <a:ext cx="1181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Monitoring</a:t>
            </a:r>
            <a:endParaRPr kumimoji="0" lang="ja-JP" alt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73938" y="3308917"/>
            <a:ext cx="1648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Alarm monitoring</a:t>
            </a:r>
            <a:endParaRPr kumimoji="0" lang="ja-JP" alt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4109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47838" y="2120900"/>
            <a:ext cx="6987996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ja-JP" sz="3200" b="1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Dashboard</a:t>
            </a:r>
            <a:endParaRPr lang="en-US" altLang="ja-JP" sz="3200" b="1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759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245064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>
                <a:cs typeface="Calibri" panose="020F0502020204030204" pitchFamily="34" charset="0"/>
              </a:rPr>
              <a:t>13. Display the conditions set for each chart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テキスト プレースホルダー 14"/>
          <p:cNvSpPr txBox="1">
            <a:spLocks/>
          </p:cNvSpPr>
          <p:nvPr/>
        </p:nvSpPr>
        <p:spPr>
          <a:xfrm>
            <a:off x="158118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48725" y="657951"/>
            <a:ext cx="5502848" cy="59575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Guard for VMS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01939" y="654005"/>
            <a:ext cx="1043208" cy="59969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V1.4.0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460" y="1736343"/>
            <a:ext cx="3593132" cy="287450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591" y="1736342"/>
            <a:ext cx="2384852" cy="2881694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14" name="正方形/長方形 13"/>
          <p:cNvSpPr/>
          <p:nvPr/>
        </p:nvSpPr>
        <p:spPr>
          <a:xfrm>
            <a:off x="4491680" y="2113805"/>
            <a:ext cx="507224" cy="1474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167558" y="1278796"/>
            <a:ext cx="7475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Select the </a:t>
            </a:r>
            <a:r>
              <a:rPr lang="en-US" altLang="ja-JP" sz="1600" dirty="0" smtClean="0"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“Info</a:t>
            </a:r>
            <a:r>
              <a:rPr lang="en-US" altLang="ja-JP" sz="1600" dirty="0"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" menu to display the chart setting conditions.</a:t>
            </a:r>
          </a:p>
        </p:txBody>
      </p:sp>
    </p:spTree>
    <p:extLst>
      <p:ext uri="{BB962C8B-B14F-4D97-AF65-F5344CB8AC3E}">
        <p14:creationId xmlns:p14="http://schemas.microsoft.com/office/powerpoint/2010/main" val="405122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245064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>
                <a:cs typeface="Calibri" panose="020F0502020204030204" pitchFamily="34" charset="0"/>
              </a:rPr>
              <a:t>14. Add options for comparison data on Live mode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テキスト プレースホルダー 14"/>
          <p:cNvSpPr txBox="1">
            <a:spLocks/>
          </p:cNvSpPr>
          <p:nvPr/>
        </p:nvSpPr>
        <p:spPr>
          <a:xfrm>
            <a:off x="158118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48725" y="657951"/>
            <a:ext cx="5502848" cy="59575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Guard for VMS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01939" y="654005"/>
            <a:ext cx="1043208" cy="59969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V1.4.0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67558" y="1278796"/>
            <a:ext cx="7475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Add </a:t>
            </a:r>
            <a:r>
              <a:rPr lang="en-US" altLang="ja-JP" sz="1600" dirty="0" smtClean="0"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options “Mode” </a:t>
            </a:r>
            <a:r>
              <a:rPr lang="en-US" altLang="ja-JP" sz="1600" dirty="0"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for comparison data on Live </a:t>
            </a:r>
            <a:r>
              <a:rPr lang="en-US" altLang="ja-JP" sz="1600" dirty="0" smtClean="0"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mode.</a:t>
            </a:r>
            <a:endParaRPr lang="en-US" altLang="ja-JP" sz="1600" dirty="0">
              <a:latin typeface="Calibri" panose="020F0502020204030204" pitchFamily="34" charset="0"/>
              <a:ea typeface="Yu Gothic UI" pitchFamily="50" charset="-128"/>
              <a:cs typeface="Calibri" panose="020F050202020403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966664" y="1972266"/>
            <a:ext cx="5599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For example, when “Today” is selected for “Display Duration”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and specified date/time is selected for “Comparison” (e.g. 7</a:t>
            </a:r>
            <a:r>
              <a:rPr kumimoji="0" lang="en-US" altLang="ja-JP" sz="12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</a:t>
            </a: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April, 0:00),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Data for Today will be always compared to 7</a:t>
            </a:r>
            <a:r>
              <a:rPr kumimoji="0" lang="en-US" altLang="ja-JP" sz="12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</a:t>
            </a: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April </a:t>
            </a:r>
            <a:r>
              <a: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ｎ</a:t>
            </a: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 matter how much time passes.</a:t>
            </a: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63" y="1892055"/>
            <a:ext cx="1686007" cy="943361"/>
          </a:xfrm>
          <a:prstGeom prst="rect">
            <a:avLst/>
          </a:prstGeom>
        </p:spPr>
      </p:pic>
      <p:sp>
        <p:nvSpPr>
          <p:cNvPr id="24" name="右矢印 23"/>
          <p:cNvSpPr/>
          <p:nvPr/>
        </p:nvSpPr>
        <p:spPr>
          <a:xfrm rot="5400000">
            <a:off x="1509475" y="2846914"/>
            <a:ext cx="194381" cy="238301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+mn-ea"/>
              <a:cs typeface="+mn-cs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55195" y="1611911"/>
            <a:ext cx="2776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ja-JP" sz="1400" kern="0" dirty="0" smtClean="0">
                <a:solidFill>
                  <a:prstClr val="black"/>
                </a:solidFill>
              </a:rPr>
              <a:t>Before</a:t>
            </a: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(only specified date/time)</a:t>
            </a:r>
            <a:endParaRPr kumimoji="0" lang="ja-JP" alt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55195" y="3011436"/>
            <a:ext cx="3200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anose="05000000000000000000" pitchFamily="2" charset="2"/>
              <a:buChar char="n"/>
            </a:pP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After (specified date/time  or  Auto)</a:t>
            </a:r>
            <a:endParaRPr lang="en-US" altLang="ja-JP" sz="1400" dirty="0">
              <a:solidFill>
                <a:prstClr val="black"/>
              </a:solidFill>
              <a:latin typeface="Calibri" panose="020F0502020204030204" pitchFamily="34" charset="0"/>
              <a:ea typeface="Yu Gothic UI" pitchFamily="50" charset="-128"/>
              <a:cs typeface="Calibri" panose="020F0502020204030204" pitchFamily="34" charset="0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66" y="3290064"/>
            <a:ext cx="2047875" cy="1495425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786502" y="4138975"/>
            <a:ext cx="2025843" cy="64651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4"/>
          <a:srcRect l="349"/>
          <a:stretch/>
        </p:blipFill>
        <p:spPr>
          <a:xfrm>
            <a:off x="2965621" y="4037776"/>
            <a:ext cx="4958415" cy="723859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1154" y="4145117"/>
            <a:ext cx="199565" cy="233973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2966664" y="3353952"/>
            <a:ext cx="5812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 matter how much time passes, users can always compare today's and yesterday's data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when “Auto” is selected.</a:t>
            </a:r>
          </a:p>
        </p:txBody>
      </p:sp>
    </p:spTree>
    <p:extLst>
      <p:ext uri="{BB962C8B-B14F-4D97-AF65-F5344CB8AC3E}">
        <p14:creationId xmlns:p14="http://schemas.microsoft.com/office/powerpoint/2010/main" val="349938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245064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>
                <a:cs typeface="Calibri" panose="020F0502020204030204" pitchFamily="34" charset="0"/>
              </a:rPr>
              <a:t>15. Add option “Time transition” for </a:t>
            </a:r>
            <a:r>
              <a:rPr lang="en-US" altLang="ja-JP" sz="3200" dirty="0" smtClean="0">
                <a:cs typeface="Calibri" panose="020F0502020204030204" pitchFamily="34" charset="0"/>
              </a:rPr>
              <a:t>Occupancy</a:t>
            </a:r>
            <a:endParaRPr lang="en-US" altLang="ja-JP" sz="3200" dirty="0">
              <a:cs typeface="Calibri" panose="020F050202020403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テキスト プレースホルダー 14"/>
          <p:cNvSpPr txBox="1">
            <a:spLocks/>
          </p:cNvSpPr>
          <p:nvPr/>
        </p:nvSpPr>
        <p:spPr>
          <a:xfrm>
            <a:off x="158118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48725" y="657951"/>
            <a:ext cx="5502848" cy="59575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Guard for VMS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01939" y="654005"/>
            <a:ext cx="1043208" cy="59969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V1.4.0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791" y="3286927"/>
            <a:ext cx="4304419" cy="1421822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6307503" y="4147964"/>
            <a:ext cx="854884" cy="14322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29" y="1617441"/>
            <a:ext cx="1469016" cy="1474225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353107" y="1310505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ja-JP" sz="1400" kern="0" dirty="0" smtClean="0">
                <a:solidFill>
                  <a:prstClr val="black"/>
                </a:solidFill>
              </a:rPr>
              <a:t>Before</a:t>
            </a: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(only current occupancy)</a:t>
            </a:r>
            <a:endParaRPr kumimoji="0" lang="ja-JP" alt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" name="右矢印 24"/>
          <p:cNvSpPr/>
          <p:nvPr/>
        </p:nvSpPr>
        <p:spPr>
          <a:xfrm>
            <a:off x="4265841" y="1917869"/>
            <a:ext cx="639766" cy="872303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+mn-ea"/>
              <a:cs typeface="+mn-cs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808856" y="1315515"/>
            <a:ext cx="3643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ja-JP" sz="1400" kern="0" noProof="0" dirty="0" smtClean="0">
                <a:solidFill>
                  <a:prstClr val="black"/>
                </a:solidFill>
              </a:rPr>
              <a:t>After</a:t>
            </a:r>
            <a:r>
              <a:rPr kumimoji="0" lang="en-US" altLang="ja-JP" sz="1400" kern="0" dirty="0">
                <a:solidFill>
                  <a:prstClr val="black"/>
                </a:solidFill>
              </a:rPr>
              <a:t> (Occupancy by time also can be shown)</a:t>
            </a:r>
            <a:endParaRPr kumimoji="0" lang="ja-JP" alt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4"/>
          <a:srcRect b="2854"/>
          <a:stretch/>
        </p:blipFill>
        <p:spPr>
          <a:xfrm>
            <a:off x="2271800" y="1612153"/>
            <a:ext cx="1479330" cy="1493756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0318" y="1623292"/>
            <a:ext cx="2421023" cy="151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8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47838" y="2120900"/>
            <a:ext cx="6987996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ja-JP" sz="3200" b="1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Others</a:t>
            </a:r>
            <a:endParaRPr lang="en-US" altLang="ja-JP" sz="3200" b="1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2910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83130" y="0"/>
            <a:ext cx="8973077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600" dirty="0">
                <a:cs typeface="Calibri" panose="020F0502020204030204" pitchFamily="34" charset="0"/>
              </a:rPr>
              <a:t>16. Support display of the number of occupancy detection alarms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テキスト プレースホルダー 14"/>
          <p:cNvSpPr txBox="1">
            <a:spLocks/>
          </p:cNvSpPr>
          <p:nvPr/>
        </p:nvSpPr>
        <p:spPr>
          <a:xfrm>
            <a:off x="158118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48725" y="657951"/>
            <a:ext cx="5502848" cy="59575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Guard for VMS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01939" y="654005"/>
            <a:ext cx="1043208" cy="59969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V1.4.0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3278" y="1308604"/>
            <a:ext cx="8581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Add </a:t>
            </a:r>
            <a:r>
              <a:rPr lang="en-US" altLang="ja-JP" sz="1600" dirty="0" smtClean="0"/>
              <a:t>“AI </a:t>
            </a:r>
            <a:r>
              <a:rPr lang="en-US" altLang="ja-JP" sz="1600" dirty="0"/>
              <a:t>Occupancy </a:t>
            </a:r>
            <a:r>
              <a:rPr lang="en-US" altLang="ja-JP" sz="1600" dirty="0" smtClean="0"/>
              <a:t>Detection” </a:t>
            </a:r>
            <a:r>
              <a:rPr lang="en-US" altLang="ja-JP" sz="1600" dirty="0"/>
              <a:t>to the </a:t>
            </a:r>
            <a:r>
              <a:rPr lang="en-US" altLang="ja-JP" sz="1600" dirty="0" smtClean="0"/>
              <a:t>diagnosis </a:t>
            </a:r>
            <a:r>
              <a:rPr lang="en-US" altLang="ja-JP" sz="1600" dirty="0"/>
              <a:t>in the </a:t>
            </a:r>
            <a:r>
              <a:rPr lang="en-US" altLang="ja-JP" sz="1600" dirty="0" smtClean="0"/>
              <a:t>configuration </a:t>
            </a:r>
            <a:r>
              <a:rPr lang="en-US" altLang="ja-JP" sz="1600" dirty="0"/>
              <a:t>d</a:t>
            </a:r>
            <a:r>
              <a:rPr lang="en-US" altLang="ja-JP" sz="1600" dirty="0" smtClean="0"/>
              <a:t>ashboard.</a:t>
            </a:r>
            <a:endParaRPr lang="en-US" altLang="ja-JP" sz="1600" dirty="0"/>
          </a:p>
        </p:txBody>
      </p:sp>
      <p:sp>
        <p:nvSpPr>
          <p:cNvPr id="10" name="正方形/長方形 9"/>
          <p:cNvSpPr/>
          <p:nvPr/>
        </p:nvSpPr>
        <p:spPr>
          <a:xfrm>
            <a:off x="280330" y="1843658"/>
            <a:ext cx="35977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1600" dirty="0"/>
              <a:t>Diagnosis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80330" y="2129861"/>
            <a:ext cx="3927146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altLang="ja-JP" sz="1600" dirty="0"/>
              <a:t>Record Summary </a:t>
            </a:r>
            <a:r>
              <a:rPr lang="en-GB" altLang="ja-JP" sz="1400" dirty="0"/>
              <a:t>(number of received data)</a:t>
            </a:r>
            <a:endParaRPr lang="en-GB" altLang="ja-JP" dirty="0"/>
          </a:p>
          <a:p>
            <a:pPr lvl="1"/>
            <a:r>
              <a:rPr lang="en-GB" altLang="ja-JP" sz="1400" dirty="0"/>
              <a:t>- All Best shot images  </a:t>
            </a:r>
          </a:p>
          <a:p>
            <a:pPr lvl="1"/>
            <a:r>
              <a:rPr lang="en-GB" altLang="ja-JP" sz="1400" dirty="0"/>
              <a:t>- Face Best shot images </a:t>
            </a:r>
          </a:p>
          <a:p>
            <a:pPr lvl="1"/>
            <a:r>
              <a:rPr lang="en-GB" altLang="ja-JP" sz="1400" dirty="0"/>
              <a:t>- People Best shot images </a:t>
            </a:r>
          </a:p>
          <a:p>
            <a:pPr lvl="1"/>
            <a:r>
              <a:rPr lang="en-GB" altLang="ja-JP" sz="1400" dirty="0"/>
              <a:t>- Vehicle Best shot images </a:t>
            </a:r>
          </a:p>
          <a:p>
            <a:pPr lvl="1"/>
            <a:r>
              <a:rPr lang="en-GB" altLang="ja-JP" sz="1400" dirty="0"/>
              <a:t>- All alarm </a:t>
            </a:r>
          </a:p>
          <a:p>
            <a:pPr lvl="1"/>
            <a:r>
              <a:rPr lang="en-GB" altLang="ja-JP" sz="1400" dirty="0"/>
              <a:t>- Registered face detection </a:t>
            </a:r>
          </a:p>
          <a:p>
            <a:pPr lvl="1"/>
            <a:r>
              <a:rPr lang="en-GB" altLang="ja-JP" sz="1400" dirty="0"/>
              <a:t>- Registered people detection </a:t>
            </a:r>
          </a:p>
          <a:p>
            <a:pPr lvl="1"/>
            <a:r>
              <a:rPr lang="en-GB" altLang="ja-JP" sz="1400" dirty="0" smtClean="0"/>
              <a:t>- AI-VMD </a:t>
            </a:r>
          </a:p>
          <a:p>
            <a:pPr lvl="1"/>
            <a:r>
              <a:rPr lang="en-GB" altLang="ja-JP" sz="1400" dirty="0" smtClean="0"/>
              <a:t>- Sound detection</a:t>
            </a:r>
          </a:p>
          <a:p>
            <a:pPr lvl="1"/>
            <a:r>
              <a:rPr lang="en-GB" altLang="ja-JP" sz="1400" dirty="0"/>
              <a:t>- </a:t>
            </a:r>
            <a:r>
              <a:rPr lang="en-GB" altLang="ja-JP" sz="1400" dirty="0">
                <a:solidFill>
                  <a:srgbClr val="0000FF"/>
                </a:solidFill>
              </a:rPr>
              <a:t>AI Occupancy detection </a:t>
            </a:r>
            <a:r>
              <a:rPr lang="en-GB" altLang="ja-JP" sz="1400" dirty="0"/>
              <a:t>*</a:t>
            </a:r>
            <a:r>
              <a:rPr lang="en-GB" altLang="ja-JP" sz="1400" dirty="0" smtClean="0"/>
              <a:t>1</a:t>
            </a:r>
            <a:endParaRPr lang="en-GB" altLang="ja-JP" sz="1400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/>
          <a:srcRect b="15294"/>
          <a:stretch/>
        </p:blipFill>
        <p:spPr>
          <a:xfrm>
            <a:off x="4353304" y="2257918"/>
            <a:ext cx="4645541" cy="1992808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4516430" y="4553870"/>
            <a:ext cx="43765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dirty="0"/>
              <a:t>*1: Only "AI-VMD / AI People Counting for 360-degree fisheye" is supported.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03141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83130" y="0"/>
            <a:ext cx="8973077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600" dirty="0">
                <a:cs typeface="Calibri" panose="020F0502020204030204" pitchFamily="34" charset="0"/>
              </a:rPr>
              <a:t>17. Support avoiding warning display when connecting via HTTPS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テキスト プレースホルダー 14"/>
          <p:cNvSpPr txBox="1">
            <a:spLocks/>
          </p:cNvSpPr>
          <p:nvPr/>
        </p:nvSpPr>
        <p:spPr>
          <a:xfrm>
            <a:off x="158118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48725" y="657951"/>
            <a:ext cx="5502848" cy="59575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Guard for VMS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01939" y="654005"/>
            <a:ext cx="1043208" cy="59969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V1.4.0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b="22517"/>
          <a:stretch/>
        </p:blipFill>
        <p:spPr>
          <a:xfrm>
            <a:off x="328727" y="1351101"/>
            <a:ext cx="2012879" cy="88837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521000" y="1291770"/>
            <a:ext cx="62028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+mn-lt"/>
              </a:rPr>
              <a:t>Currently, </a:t>
            </a:r>
            <a:r>
              <a:rPr lang="en-US" altLang="ja-JP" sz="1400" dirty="0" smtClean="0">
                <a:latin typeface="+mn-lt"/>
              </a:rPr>
              <a:t>warning </a:t>
            </a:r>
            <a:r>
              <a:rPr lang="en-US" altLang="ja-JP" sz="1400" dirty="0">
                <a:latin typeface="+mn-lt"/>
              </a:rPr>
              <a:t>screen is </a:t>
            </a:r>
            <a:r>
              <a:rPr lang="en-US" altLang="ja-JP" sz="1400" dirty="0" smtClean="0">
                <a:latin typeface="+mn-lt"/>
              </a:rPr>
              <a:t>displayed </a:t>
            </a:r>
            <a:r>
              <a:rPr lang="en-US" altLang="ja-JP" sz="1400" dirty="0">
                <a:latin typeface="+mn-lt"/>
              </a:rPr>
              <a:t>when accessing the server with a </a:t>
            </a:r>
            <a:r>
              <a:rPr lang="en-US" altLang="ja-JP" sz="1400" dirty="0" smtClean="0">
                <a:latin typeface="+mn-lt"/>
              </a:rPr>
              <a:t>browser.</a:t>
            </a:r>
          </a:p>
          <a:p>
            <a:r>
              <a:rPr lang="en-US" altLang="ja-JP" sz="1400" dirty="0">
                <a:latin typeface="+mn-lt"/>
                <a:ea typeface="Yu Gothic UI" panose="020B0500000000000000" pitchFamily="50" charset="-128"/>
              </a:rPr>
              <a:t>After install or upgrading to Active Guard server </a:t>
            </a:r>
            <a:r>
              <a:rPr lang="en-US" altLang="ja-JP" sz="1400" dirty="0" smtClean="0">
                <a:latin typeface="+mn-lt"/>
                <a:ea typeface="Yu Gothic UI" panose="020B0500000000000000" pitchFamily="50" charset="-128"/>
              </a:rPr>
              <a:t>V1.4.0 </a:t>
            </a:r>
            <a:r>
              <a:rPr lang="en-US" altLang="ja-JP" sz="1400" dirty="0">
                <a:latin typeface="+mn-lt"/>
                <a:ea typeface="Yu Gothic UI" panose="020B0500000000000000" pitchFamily="50" charset="-128"/>
              </a:rPr>
              <a:t>and do following procedure for each client PC, </a:t>
            </a:r>
            <a:r>
              <a:rPr lang="en-US" altLang="ja-JP" sz="1400" dirty="0">
                <a:solidFill>
                  <a:srgbClr val="0000FF"/>
                </a:solidFill>
                <a:latin typeface="+mn-lt"/>
                <a:ea typeface="Yu Gothic UI" panose="020B0500000000000000" pitchFamily="50" charset="-128"/>
              </a:rPr>
              <a:t>security warning screen will not be shown</a:t>
            </a:r>
            <a:r>
              <a:rPr lang="en-US" altLang="ja-JP" sz="1400" dirty="0" smtClean="0">
                <a:latin typeface="+mn-lt"/>
                <a:ea typeface="Yu Gothic UI" panose="020B0500000000000000" pitchFamily="50" charset="-128"/>
              </a:rPr>
              <a:t>.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21000" y="1990181"/>
            <a:ext cx="3131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+mn-lt"/>
                <a:ea typeface="Yu Gothic UI" panose="020B0500000000000000" pitchFamily="50" charset="-128"/>
              </a:rPr>
              <a:t>*Following procedure wil</a:t>
            </a:r>
            <a:r>
              <a:rPr lang="en-US" altLang="ja-JP" sz="1200" dirty="0" smtClean="0">
                <a:latin typeface="+mn-lt"/>
                <a:ea typeface="Yu Gothic UI" panose="020B0500000000000000" pitchFamily="50" charset="-128"/>
              </a:rPr>
              <a:t>l be shown on manual</a:t>
            </a:r>
            <a:endParaRPr kumimoji="1" lang="en-US" altLang="ja-JP" sz="1050" dirty="0" smtClean="0">
              <a:latin typeface="+mn-lt"/>
              <a:ea typeface="Yu Gothic UI" panose="020B05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3130" y="2355563"/>
            <a:ext cx="6113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+mn-lt"/>
                <a:ea typeface="Yu Gothic UI" panose="020B0500000000000000" pitchFamily="50" charset="-128"/>
              </a:rPr>
              <a:t>It is possible to prevent the warning display by performing the following procedure for each client PC </a:t>
            </a:r>
            <a:r>
              <a:rPr lang="en-US" altLang="ja-JP" sz="1200" dirty="0" smtClean="0">
                <a:latin typeface="+mn-lt"/>
                <a:ea typeface="Yu Gothic UI" panose="020B0500000000000000" pitchFamily="50" charset="-128"/>
              </a:rPr>
              <a:t>to </a:t>
            </a:r>
            <a:r>
              <a:rPr lang="en-US" altLang="ja-JP" sz="1200" dirty="0">
                <a:latin typeface="+mn-lt"/>
                <a:ea typeface="Yu Gothic UI" panose="020B0500000000000000" pitchFamily="50" charset="-128"/>
              </a:rPr>
              <a:t>be accessed</a:t>
            </a:r>
            <a:r>
              <a:rPr lang="en-US" altLang="ja-JP" sz="1200" dirty="0" smtClean="0">
                <a:latin typeface="+mn-lt"/>
                <a:ea typeface="Yu Gothic UI" panose="020B0500000000000000" pitchFamily="50" charset="-128"/>
              </a:rPr>
              <a:t>.</a:t>
            </a:r>
          </a:p>
          <a:p>
            <a:endParaRPr lang="en-US" altLang="ja-JP" sz="1200" dirty="0">
              <a:latin typeface="+mn-lt"/>
              <a:ea typeface="Yu Gothic UI" panose="020B0500000000000000" pitchFamily="50" charset="-128"/>
            </a:endParaRPr>
          </a:p>
          <a:p>
            <a:r>
              <a:rPr lang="en-US" altLang="ja-JP" sz="1200" dirty="0" smtClean="0">
                <a:latin typeface="+mn-lt"/>
                <a:ea typeface="Yu Gothic UI" panose="020B0500000000000000" pitchFamily="50" charset="-128"/>
              </a:rPr>
              <a:t>1) Copy </a:t>
            </a:r>
            <a:r>
              <a:rPr lang="en-US" altLang="ja-JP" sz="1200" dirty="0">
                <a:latin typeface="+mn-lt"/>
                <a:ea typeface="Yu Gothic UI" panose="020B0500000000000000" pitchFamily="50" charset="-128"/>
              </a:rPr>
              <a:t>“C:\</a:t>
            </a:r>
            <a:r>
              <a:rPr lang="en-US" altLang="ja-JP" sz="1200" dirty="0" err="1">
                <a:latin typeface="+mn-lt"/>
                <a:ea typeface="Yu Gothic UI" panose="020B0500000000000000" pitchFamily="50" charset="-128"/>
              </a:rPr>
              <a:t>MultiAI</a:t>
            </a:r>
            <a:r>
              <a:rPr lang="en-US" altLang="ja-JP" sz="1200" dirty="0">
                <a:latin typeface="+mn-lt"/>
                <a:ea typeface="Yu Gothic UI" panose="020B0500000000000000" pitchFamily="50" charset="-128"/>
              </a:rPr>
              <a:t>\apache24\</a:t>
            </a:r>
            <a:r>
              <a:rPr lang="en-US" altLang="ja-JP" sz="1200" dirty="0" err="1">
                <a:latin typeface="+mn-lt"/>
                <a:ea typeface="Yu Gothic UI" panose="020B0500000000000000" pitchFamily="50" charset="-128"/>
              </a:rPr>
              <a:t>conf</a:t>
            </a:r>
            <a:r>
              <a:rPr lang="en-US" altLang="ja-JP" sz="1200" dirty="0">
                <a:latin typeface="+mn-lt"/>
                <a:ea typeface="Yu Gothic UI" panose="020B0500000000000000" pitchFamily="50" charset="-128"/>
              </a:rPr>
              <a:t>\server.crt” in i-PRO Active Guard server PC to client PC</a:t>
            </a:r>
            <a:r>
              <a:rPr lang="en-US" altLang="ja-JP" sz="1200" dirty="0" smtClean="0">
                <a:latin typeface="+mn-lt"/>
                <a:ea typeface="Yu Gothic UI" panose="020B0500000000000000" pitchFamily="50" charset="-128"/>
              </a:rPr>
              <a:t>.</a:t>
            </a:r>
          </a:p>
          <a:p>
            <a:endParaRPr lang="en-US" altLang="ja-JP" sz="1200" dirty="0">
              <a:latin typeface="+mn-lt"/>
              <a:ea typeface="Yu Gothic UI" panose="020B0500000000000000" pitchFamily="50" charset="-128"/>
            </a:endParaRPr>
          </a:p>
          <a:p>
            <a:r>
              <a:rPr lang="en-US" altLang="ja-JP" sz="1200" dirty="0">
                <a:latin typeface="+mn-lt"/>
                <a:ea typeface="Yu Gothic UI" panose="020B0500000000000000" pitchFamily="50" charset="-128"/>
              </a:rPr>
              <a:t>2) Double click the file and click “Install Certificate”.</a:t>
            </a:r>
          </a:p>
          <a:p>
            <a:endParaRPr lang="en-US" altLang="ja-JP" sz="1200" dirty="0" smtClean="0">
              <a:latin typeface="+mn-lt"/>
              <a:ea typeface="Yu Gothic UI" panose="020B0500000000000000" pitchFamily="50" charset="-128"/>
            </a:endParaRPr>
          </a:p>
          <a:p>
            <a:r>
              <a:rPr lang="en-US" altLang="ja-JP" sz="1200" dirty="0" smtClean="0">
                <a:latin typeface="+mn-lt"/>
                <a:ea typeface="Yu Gothic UI" panose="020B0500000000000000" pitchFamily="50" charset="-128"/>
              </a:rPr>
              <a:t>3</a:t>
            </a:r>
            <a:r>
              <a:rPr lang="en-US" altLang="ja-JP" sz="1200" dirty="0">
                <a:latin typeface="+mn-lt"/>
                <a:ea typeface="Yu Gothic UI" panose="020B0500000000000000" pitchFamily="50" charset="-128"/>
              </a:rPr>
              <a:t>) Select “Local Machine” for Store Location</a:t>
            </a:r>
          </a:p>
          <a:p>
            <a:endParaRPr lang="en-US" altLang="ja-JP" sz="1200" dirty="0" smtClean="0">
              <a:latin typeface="+mn-lt"/>
              <a:ea typeface="Yu Gothic UI" panose="020B0500000000000000" pitchFamily="50" charset="-128"/>
            </a:endParaRPr>
          </a:p>
          <a:p>
            <a:r>
              <a:rPr lang="en-US" altLang="ja-JP" sz="1200" dirty="0" smtClean="0">
                <a:latin typeface="+mn-lt"/>
                <a:ea typeface="Yu Gothic UI" panose="020B0500000000000000" pitchFamily="50" charset="-128"/>
              </a:rPr>
              <a:t>4</a:t>
            </a:r>
            <a:r>
              <a:rPr lang="en-US" altLang="ja-JP" sz="1200" dirty="0">
                <a:latin typeface="+mn-lt"/>
                <a:ea typeface="Yu Gothic UI" panose="020B0500000000000000" pitchFamily="50" charset="-128"/>
              </a:rPr>
              <a:t>) Select “Place all certificates in the following store and “Trusted Root Certification Authorities</a:t>
            </a:r>
            <a:r>
              <a:rPr lang="en-US" altLang="ja-JP" sz="1200" dirty="0" smtClean="0">
                <a:latin typeface="+mn-lt"/>
                <a:ea typeface="Yu Gothic UI" panose="020B0500000000000000" pitchFamily="50" charset="-128"/>
              </a:rPr>
              <a:t>”.</a:t>
            </a:r>
          </a:p>
        </p:txBody>
      </p:sp>
      <p:pic>
        <p:nvPicPr>
          <p:cNvPr id="14" name="図 13"/>
          <p:cNvPicPr/>
          <p:nvPr/>
        </p:nvPicPr>
        <p:blipFill>
          <a:blip r:embed="rId3"/>
          <a:stretch>
            <a:fillRect/>
          </a:stretch>
        </p:blipFill>
        <p:spPr>
          <a:xfrm>
            <a:off x="6350336" y="2378391"/>
            <a:ext cx="2694811" cy="23515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正方形/長方形 16"/>
          <p:cNvSpPr/>
          <p:nvPr/>
        </p:nvSpPr>
        <p:spPr>
          <a:xfrm>
            <a:off x="6757534" y="3402912"/>
            <a:ext cx="1132255" cy="14322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819318" y="3620744"/>
            <a:ext cx="1182621" cy="14322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82811" y="4473146"/>
            <a:ext cx="2611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u="sng" dirty="0"/>
              <a:t>Continue on to the next page</a:t>
            </a:r>
            <a:endParaRPr kumimoji="1" lang="ja-JP" altLang="en-US" sz="1600" u="sng" dirty="0"/>
          </a:p>
        </p:txBody>
      </p:sp>
    </p:spTree>
    <p:extLst>
      <p:ext uri="{BB962C8B-B14F-4D97-AF65-F5344CB8AC3E}">
        <p14:creationId xmlns:p14="http://schemas.microsoft.com/office/powerpoint/2010/main" val="13721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245064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ja-JP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  <a:endParaRPr lang="ja-JP" altLang="en-US" sz="3200" dirty="0">
              <a:solidFill>
                <a:sysClr val="window" lastClr="FFFFFF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  <p:graphicFrame>
        <p:nvGraphicFramePr>
          <p:cNvPr id="78" name="表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046736"/>
              </p:ext>
            </p:extLst>
          </p:nvPr>
        </p:nvGraphicFramePr>
        <p:xfrm>
          <a:off x="70774" y="703552"/>
          <a:ext cx="9000000" cy="3195320"/>
        </p:xfrm>
        <a:graphic>
          <a:graphicData uri="http://schemas.openxmlformats.org/drawingml/2006/table">
            <a:tbl>
              <a:tblPr firstRow="1" bandRow="1"/>
              <a:tblGrid>
                <a:gridCol w="5760000">
                  <a:extLst>
                    <a:ext uri="{9D8B030D-6E8A-4147-A177-3AD203B41FA5}">
                      <a16:colId xmlns:a16="http://schemas.microsoft.com/office/drawing/2014/main" val="352547688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47360847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85729694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379935752"/>
                    </a:ext>
                  </a:extLst>
                </a:gridCol>
              </a:tblGrid>
              <a:tr h="219827"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800" dirty="0" smtClean="0">
                          <a:latin typeface="Calibri" panose="020F0502020204030204" pitchFamily="34" charset="0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Contents</a:t>
                      </a:r>
                      <a:endParaRPr kumimoji="1" lang="ja-JP" altLang="en-US" sz="1800" dirty="0">
                        <a:latin typeface="Calibri" panose="020F0502020204030204" pitchFamily="34" charset="0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Server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400" dirty="0" smtClean="0">
                          <a:latin typeface="Calibri" panose="020F0502020204030204" pitchFamily="34" charset="0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Plug-in</a:t>
                      </a:r>
                      <a:endParaRPr kumimoji="1" lang="ja-JP" altLang="en-US" sz="1400" dirty="0">
                        <a:latin typeface="Calibri" panose="020F0502020204030204" pitchFamily="34" charset="0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600" dirty="0">
                        <a:latin typeface="Calibri" panose="020F0502020204030204" pitchFamily="34" charset="0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544521"/>
                  </a:ext>
                </a:extLst>
              </a:tr>
              <a:tr h="2312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VI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Genetec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9337"/>
                  </a:ext>
                </a:extLst>
              </a:tr>
              <a:tr h="136333">
                <a:tc gridSpan="4"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altLang="ja-JP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Search &amp; Event (for</a:t>
                      </a:r>
                      <a:r>
                        <a:rPr lang="en-US" altLang="ja-JP" sz="12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VI</a:t>
                      </a:r>
                      <a:r>
                        <a:rPr lang="en-US" altLang="ja-JP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2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2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200" b="1" dirty="0">
                        <a:solidFill>
                          <a:srgbClr val="0000CC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29111"/>
                  </a:ext>
                </a:extLst>
              </a:tr>
              <a:tr h="16736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6. Add alarm status management function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dirty="0" smtClean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801286"/>
                  </a:ext>
                </a:extLst>
              </a:tr>
              <a:tr h="247761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+mn-lt"/>
                          <a:cs typeface="Calibri" panose="020F0502020204030204" pitchFamily="34" charset="0"/>
                        </a:rPr>
                        <a:t>7. Display the detected frame of the selected target (i-PRO Active Guard Event)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182560"/>
                  </a:ext>
                </a:extLst>
              </a:tr>
              <a:tr h="13716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lvl="0" algn="l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ja-JP" sz="1200" dirty="0" smtClean="0">
                          <a:latin typeface="+mn-lt"/>
                          <a:cs typeface="Calibri" panose="020F0502020204030204" pitchFamily="34" charset="0"/>
                        </a:rPr>
                        <a:t>8. Improve user permission settings</a:t>
                      </a:r>
                      <a:endParaRPr lang="en-US" altLang="ja-JP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dirty="0" smtClean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497296"/>
                  </a:ext>
                </a:extLst>
              </a:tr>
              <a:tr h="13716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l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ja-JP" sz="1200" dirty="0" smtClean="0">
                          <a:latin typeface="+mn-lt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9. Show open street map on plug-in</a:t>
                      </a:r>
                      <a:endParaRPr lang="en-US" altLang="ja-JP" sz="1200" dirty="0">
                        <a:latin typeface="+mn-lt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dirty="0" smtClean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356253"/>
                  </a:ext>
                </a:extLst>
              </a:tr>
              <a:tr h="137160">
                <a:tc gridSpan="4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altLang="ja-JP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Search &amp; Event (for </a:t>
                      </a:r>
                      <a:r>
                        <a:rPr lang="en-US" altLang="ja-JP" sz="12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Genetec</a:t>
                      </a:r>
                      <a:r>
                        <a:rPr lang="en-US" altLang="ja-JP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b="1" dirty="0" smtClean="0">
                        <a:solidFill>
                          <a:srgbClr val="0000CC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51649"/>
                  </a:ext>
                </a:extLst>
              </a:tr>
              <a:tr h="139511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10. Add registration function for multiple</a:t>
                      </a:r>
                      <a:r>
                        <a:rPr lang="ja-JP" altLang="en-US" sz="1200" baseline="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ja-JP" sz="1200" baseline="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i-PRO Active Guard</a:t>
                      </a:r>
                      <a:r>
                        <a:rPr lang="en-US" altLang="ja-JP" sz="120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servers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Done</a:t>
                      </a:r>
                      <a:endParaRPr kumimoji="1" lang="ja-JP" alt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dirty="0" smtClean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790512"/>
                  </a:ext>
                </a:extLst>
              </a:tr>
              <a:tr h="250814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+mn-lt"/>
                          <a:cs typeface="Calibri" panose="020F0502020204030204" pitchFamily="34" charset="0"/>
                        </a:rPr>
                        <a:t>11. Support digital zoom during playback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lt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Done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+mn-lt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dirty="0" smtClean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2598"/>
                  </a:ext>
                </a:extLst>
              </a:tr>
              <a:tr h="272577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lvl="0" algn="l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ja-JP" sz="1200" dirty="0" smtClean="0">
                          <a:latin typeface="+mn-lt"/>
                          <a:cs typeface="Calibri" panose="020F0502020204030204" pitchFamily="34" charset="0"/>
                        </a:rPr>
                        <a:t>12. Improve alarm linkage with </a:t>
                      </a:r>
                      <a:r>
                        <a:rPr lang="en-US" altLang="ja-JP" sz="1200" dirty="0" err="1" smtClean="0">
                          <a:latin typeface="+mn-lt"/>
                          <a:cs typeface="Calibri" panose="020F0502020204030204" pitchFamily="34" charset="0"/>
                        </a:rPr>
                        <a:t>Genetec</a:t>
                      </a:r>
                      <a:r>
                        <a:rPr lang="en-US" altLang="ja-JP" sz="1200" dirty="0" smtClean="0">
                          <a:latin typeface="+mn-lt"/>
                          <a:cs typeface="Calibri" panose="020F0502020204030204" pitchFamily="34" charset="0"/>
                        </a:rPr>
                        <a:t> server</a:t>
                      </a:r>
                      <a:endParaRPr lang="en-US" altLang="ja-JP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dirty="0" smtClean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29836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" dirty="0" smtClean="0"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" b="1" dirty="0" smtClean="0">
                        <a:solidFill>
                          <a:srgbClr val="0000CC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" b="1" dirty="0" smtClean="0">
                        <a:solidFill>
                          <a:srgbClr val="0000CC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" b="1" dirty="0" smtClean="0">
                        <a:solidFill>
                          <a:srgbClr val="0000CC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320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75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83130" y="0"/>
            <a:ext cx="8973077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600" dirty="0">
                <a:cs typeface="Calibri" panose="020F0502020204030204" pitchFamily="34" charset="0"/>
              </a:rPr>
              <a:t>17. Support avoiding warning display when connecting via HTTPS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テキスト プレースホルダー 14"/>
          <p:cNvSpPr txBox="1">
            <a:spLocks/>
          </p:cNvSpPr>
          <p:nvPr/>
        </p:nvSpPr>
        <p:spPr>
          <a:xfrm>
            <a:off x="158118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48725" y="657951"/>
            <a:ext cx="5502848" cy="59575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Guard for VMS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01939" y="654005"/>
            <a:ext cx="1043208" cy="59969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V1.4.0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3130" y="1329954"/>
            <a:ext cx="8109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+mn-lt"/>
                <a:ea typeface="Yu Gothic UI" panose="020B0500000000000000" pitchFamily="50" charset="-128"/>
              </a:rPr>
              <a:t>5</a:t>
            </a:r>
            <a:r>
              <a:rPr lang="en-US" altLang="ja-JP" sz="1200" dirty="0">
                <a:latin typeface="+mn-lt"/>
                <a:ea typeface="Yu Gothic UI" panose="020B0500000000000000" pitchFamily="50" charset="-128"/>
              </a:rPr>
              <a:t>) Confirm “Subject Alternative Name” from “Details”. DNS Name=</a:t>
            </a:r>
            <a:r>
              <a:rPr lang="en-US" altLang="ja-JP" sz="1200" dirty="0" err="1">
                <a:latin typeface="+mn-lt"/>
                <a:ea typeface="Yu Gothic UI" panose="020B0500000000000000" pitchFamily="50" charset="-128"/>
              </a:rPr>
              <a:t>xxxx</a:t>
            </a:r>
            <a:r>
              <a:rPr lang="en-US" altLang="ja-JP" sz="1200" dirty="0">
                <a:latin typeface="+mn-lt"/>
                <a:ea typeface="Yu Gothic UI" panose="020B0500000000000000" pitchFamily="50" charset="-128"/>
              </a:rPr>
              <a:t> is shown</a:t>
            </a:r>
            <a:r>
              <a:rPr lang="en-US" altLang="ja-JP" sz="1200" dirty="0" smtClean="0">
                <a:latin typeface="+mn-lt"/>
                <a:ea typeface="Yu Gothic UI" panose="020B0500000000000000" pitchFamily="50" charset="-128"/>
              </a:rPr>
              <a:t>.</a:t>
            </a:r>
          </a:p>
          <a:p>
            <a:endParaRPr lang="en-US" altLang="ja-JP" sz="1200" dirty="0">
              <a:latin typeface="+mn-lt"/>
              <a:ea typeface="Yu Gothic UI" panose="020B0500000000000000" pitchFamily="50" charset="-128"/>
            </a:endParaRPr>
          </a:p>
          <a:p>
            <a:endParaRPr lang="en-US" altLang="ja-JP" sz="1200" dirty="0" smtClean="0">
              <a:latin typeface="+mn-lt"/>
              <a:ea typeface="Yu Gothic UI" panose="020B0500000000000000" pitchFamily="50" charset="-128"/>
            </a:endParaRPr>
          </a:p>
          <a:p>
            <a:endParaRPr lang="en-US" altLang="ja-JP" sz="1200" dirty="0">
              <a:latin typeface="+mn-lt"/>
              <a:ea typeface="Yu Gothic UI" panose="020B0500000000000000" pitchFamily="50" charset="-128"/>
            </a:endParaRPr>
          </a:p>
          <a:p>
            <a:endParaRPr lang="en-US" altLang="ja-JP" sz="1200" dirty="0" smtClean="0">
              <a:latin typeface="+mn-lt"/>
              <a:ea typeface="Yu Gothic UI" panose="020B0500000000000000" pitchFamily="50" charset="-128"/>
            </a:endParaRPr>
          </a:p>
          <a:p>
            <a:endParaRPr lang="en-US" altLang="ja-JP" sz="1200" dirty="0">
              <a:latin typeface="+mn-lt"/>
              <a:ea typeface="Yu Gothic UI" panose="020B0500000000000000" pitchFamily="50" charset="-128"/>
            </a:endParaRPr>
          </a:p>
          <a:p>
            <a:endParaRPr lang="en-US" altLang="ja-JP" sz="1200" dirty="0" smtClean="0">
              <a:latin typeface="+mn-lt"/>
              <a:ea typeface="Yu Gothic UI" panose="020B0500000000000000" pitchFamily="50" charset="-128"/>
            </a:endParaRPr>
          </a:p>
          <a:p>
            <a:endParaRPr lang="en-US" altLang="ja-JP" sz="1200" dirty="0" smtClean="0">
              <a:latin typeface="+mn-lt"/>
              <a:ea typeface="Yu Gothic UI" panose="020B0500000000000000" pitchFamily="50" charset="-128"/>
            </a:endParaRPr>
          </a:p>
          <a:p>
            <a:endParaRPr lang="en-US" altLang="ja-JP" sz="1200" dirty="0">
              <a:latin typeface="+mn-lt"/>
              <a:ea typeface="Yu Gothic UI" panose="020B0500000000000000" pitchFamily="50" charset="-128"/>
            </a:endParaRPr>
          </a:p>
          <a:p>
            <a:endParaRPr lang="en-US" altLang="ja-JP" sz="1200" dirty="0" smtClean="0">
              <a:latin typeface="+mn-lt"/>
              <a:ea typeface="Yu Gothic UI" panose="020B0500000000000000" pitchFamily="50" charset="-128"/>
            </a:endParaRPr>
          </a:p>
          <a:p>
            <a:endParaRPr lang="en-US" altLang="ja-JP" sz="1200" dirty="0">
              <a:latin typeface="+mn-lt"/>
              <a:ea typeface="Yu Gothic UI" panose="020B0500000000000000" pitchFamily="50" charset="-128"/>
            </a:endParaRPr>
          </a:p>
          <a:p>
            <a:endParaRPr lang="en-US" altLang="ja-JP" sz="1200" dirty="0" smtClean="0">
              <a:latin typeface="+mn-lt"/>
              <a:ea typeface="Yu Gothic UI" panose="020B0500000000000000" pitchFamily="50" charset="-128"/>
            </a:endParaRPr>
          </a:p>
          <a:p>
            <a:endParaRPr lang="en-US" altLang="ja-JP" sz="1200" dirty="0">
              <a:latin typeface="+mn-lt"/>
              <a:ea typeface="Yu Gothic UI" panose="020B0500000000000000" pitchFamily="50" charset="-128"/>
            </a:endParaRPr>
          </a:p>
          <a:p>
            <a:endParaRPr lang="en-US" altLang="ja-JP" sz="1200" dirty="0" smtClean="0">
              <a:latin typeface="+mn-lt"/>
              <a:ea typeface="Yu Gothic UI" panose="020B0500000000000000" pitchFamily="50" charset="-128"/>
            </a:endParaRPr>
          </a:p>
          <a:p>
            <a:r>
              <a:rPr lang="en-US" altLang="ja-JP" sz="1200" dirty="0">
                <a:latin typeface="+mn-lt"/>
                <a:ea typeface="Yu Gothic UI" panose="020B0500000000000000" pitchFamily="50" charset="-128"/>
              </a:rPr>
              <a:t>6) Open “C:\Windows\System32\drivers\</a:t>
            </a:r>
            <a:r>
              <a:rPr lang="en-US" altLang="ja-JP" sz="1200" dirty="0" err="1">
                <a:latin typeface="+mn-lt"/>
                <a:ea typeface="Yu Gothic UI" panose="020B0500000000000000" pitchFamily="50" charset="-128"/>
              </a:rPr>
              <a:t>etc</a:t>
            </a:r>
            <a:r>
              <a:rPr lang="en-US" altLang="ja-JP" sz="1200" dirty="0">
                <a:latin typeface="+mn-lt"/>
                <a:ea typeface="Yu Gothic UI" panose="020B0500000000000000" pitchFamily="50" charset="-128"/>
              </a:rPr>
              <a:t>\hosts” and add IP address of i-PRO Active Guard </a:t>
            </a:r>
            <a:r>
              <a:rPr lang="en-US" altLang="ja-JP" sz="1200" dirty="0" smtClean="0">
                <a:latin typeface="+mn-lt"/>
                <a:ea typeface="Yu Gothic UI" panose="020B0500000000000000" pitchFamily="50" charset="-128"/>
              </a:rPr>
              <a:t>server </a:t>
            </a:r>
            <a:r>
              <a:rPr lang="en-US" altLang="ja-JP" sz="1200" dirty="0">
                <a:latin typeface="+mn-lt"/>
                <a:ea typeface="Yu Gothic UI" panose="020B0500000000000000" pitchFamily="50" charset="-128"/>
              </a:rPr>
              <a:t>and </a:t>
            </a:r>
            <a:r>
              <a:rPr lang="en-US" altLang="ja-JP" sz="1200" dirty="0" err="1">
                <a:latin typeface="+mn-lt"/>
                <a:ea typeface="Yu Gothic UI" panose="020B0500000000000000" pitchFamily="50" charset="-128"/>
              </a:rPr>
              <a:t>xxxx</a:t>
            </a:r>
            <a:r>
              <a:rPr lang="en-US" altLang="ja-JP" sz="1200" dirty="0">
                <a:latin typeface="+mn-lt"/>
                <a:ea typeface="Yu Gothic UI" panose="020B0500000000000000" pitchFamily="50" charset="-128"/>
              </a:rPr>
              <a:t>(DNS Name</a:t>
            </a:r>
            <a:r>
              <a:rPr lang="en-US" altLang="ja-JP" sz="1200" dirty="0" smtClean="0">
                <a:latin typeface="+mn-lt"/>
                <a:ea typeface="Yu Gothic UI" panose="020B0500000000000000" pitchFamily="50" charset="-128"/>
              </a:rPr>
              <a:t>).  </a:t>
            </a:r>
          </a:p>
          <a:p>
            <a:r>
              <a:rPr lang="en-US" altLang="ja-JP" sz="1200" dirty="0" smtClean="0">
                <a:latin typeface="+mn-lt"/>
                <a:ea typeface="Yu Gothic UI" panose="020B0500000000000000" pitchFamily="50" charset="-128"/>
              </a:rPr>
              <a:t>     ex</a:t>
            </a:r>
            <a:r>
              <a:rPr lang="en-US" altLang="ja-JP" sz="1200" dirty="0">
                <a:latin typeface="+mn-lt"/>
                <a:ea typeface="Yu Gothic UI" panose="020B0500000000000000" pitchFamily="50" charset="-128"/>
              </a:rPr>
              <a:t>. 192.168.0.125 </a:t>
            </a:r>
            <a:r>
              <a:rPr lang="en-US" altLang="ja-JP" sz="1200" dirty="0" smtClean="0">
                <a:latin typeface="+mn-lt"/>
                <a:ea typeface="Yu Gothic UI" panose="020B0500000000000000" pitchFamily="50" charset="-128"/>
              </a:rPr>
              <a:t>PC-PA1909C1044R</a:t>
            </a:r>
          </a:p>
          <a:p>
            <a:endParaRPr lang="en-US" altLang="ja-JP" sz="1200" dirty="0">
              <a:latin typeface="+mn-lt"/>
              <a:ea typeface="Yu Gothic UI" panose="020B0500000000000000" pitchFamily="50" charset="-128"/>
            </a:endParaRPr>
          </a:p>
          <a:p>
            <a:r>
              <a:rPr lang="en-US" altLang="ja-JP" sz="1200" dirty="0">
                <a:latin typeface="+mn-lt"/>
                <a:ea typeface="Yu Gothic UI" panose="020B0500000000000000" pitchFamily="50" charset="-128"/>
              </a:rPr>
              <a:t>7) Access https://xxxx:8092 using web browser</a:t>
            </a:r>
            <a:r>
              <a:rPr lang="en-US" altLang="ja-JP" sz="1200" dirty="0" smtClean="0">
                <a:latin typeface="+mn-lt"/>
                <a:ea typeface="Yu Gothic UI" panose="020B0500000000000000" pitchFamily="50" charset="-128"/>
              </a:rPr>
              <a:t>.</a:t>
            </a:r>
            <a:endParaRPr lang="en-US" altLang="ja-JP" sz="1200" dirty="0">
              <a:latin typeface="+mn-lt"/>
              <a:ea typeface="Yu Gothic UI" panose="020B0500000000000000" pitchFamily="50" charset="-128"/>
            </a:endParaRPr>
          </a:p>
        </p:txBody>
      </p:sp>
      <p:pic>
        <p:nvPicPr>
          <p:cNvPr id="16" name="図 15"/>
          <p:cNvPicPr/>
          <p:nvPr/>
        </p:nvPicPr>
        <p:blipFill rotWithShape="1">
          <a:blip r:embed="rId2"/>
          <a:srcRect b="34437"/>
          <a:stretch/>
        </p:blipFill>
        <p:spPr>
          <a:xfrm>
            <a:off x="1087394" y="1595316"/>
            <a:ext cx="2421925" cy="22599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正方形/長方形 16"/>
          <p:cNvSpPr/>
          <p:nvPr/>
        </p:nvSpPr>
        <p:spPr>
          <a:xfrm>
            <a:off x="1153746" y="3443630"/>
            <a:ext cx="1033400" cy="14322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69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245064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>
                <a:ea typeface="Yu Gothic UI" panose="020B0500000000000000" pitchFamily="50" charset="-128"/>
                <a:cs typeface="Calibri" panose="020F0502020204030204" pitchFamily="34" charset="0"/>
              </a:rPr>
              <a:t>18. Support for browser version 100 or later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テキスト プレースホルダー 14"/>
          <p:cNvSpPr txBox="1">
            <a:spLocks/>
          </p:cNvSpPr>
          <p:nvPr/>
        </p:nvSpPr>
        <p:spPr>
          <a:xfrm>
            <a:off x="158118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48725" y="657951"/>
            <a:ext cx="5502848" cy="59575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Guard for VMS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01939" y="654005"/>
            <a:ext cx="1043208" cy="59969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V1.4.0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28194" y="1439434"/>
            <a:ext cx="32676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u="sng" dirty="0" smtClean="0"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Support web browser</a:t>
            </a:r>
            <a:endParaRPr lang="en-US" altLang="ja-JP" sz="1600" u="sng" dirty="0">
              <a:latin typeface="Calibri" panose="020F0502020204030204" pitchFamily="34" charset="0"/>
              <a:ea typeface="Yu Gothic UI" pitchFamily="50" charset="-128"/>
              <a:cs typeface="Calibri" panose="020F050202020403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3743" y="1829489"/>
            <a:ext cx="918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ja-JP" sz="1600" kern="0" dirty="0" smtClean="0">
                <a:solidFill>
                  <a:prstClr val="black"/>
                </a:solidFill>
              </a:rPr>
              <a:t>Before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21748" y="2095934"/>
            <a:ext cx="20585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altLang="ja-JP" sz="1600" kern="1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Microsoft Edge 85 -</a:t>
            </a:r>
            <a:r>
              <a:rPr lang="en-GB" altLang="ja-JP" sz="1600" kern="1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99</a:t>
            </a:r>
            <a:endParaRPr lang="en-GB" altLang="ja-JP" sz="1600" kern="1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altLang="ja-JP" sz="1600" kern="1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Chrome 83 </a:t>
            </a:r>
            <a:r>
              <a:rPr lang="en-GB" altLang="ja-JP" sz="1600" kern="1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- 99</a:t>
            </a:r>
            <a:endParaRPr lang="en-GB" altLang="ja-JP" sz="1600" kern="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altLang="ja-JP" sz="1600" kern="100" dirty="0">
                <a:latin typeface="Calibri" panose="020F0502020204030204" pitchFamily="34" charset="0"/>
                <a:cs typeface="Calibri" panose="020F0502020204030204" pitchFamily="34" charset="0"/>
              </a:rPr>
              <a:t>Firefox 95 </a:t>
            </a:r>
            <a:r>
              <a:rPr lang="en-US" altLang="ja-JP" sz="1600" kern="100" dirty="0" smtClean="0">
                <a:latin typeface="Calibri" panose="020F0502020204030204" pitchFamily="34" charset="0"/>
                <a:cs typeface="Calibri" panose="020F0502020204030204" pitchFamily="34" charset="0"/>
              </a:rPr>
              <a:t>- 99</a:t>
            </a:r>
            <a:endParaRPr lang="en-GB" altLang="ja-JP" sz="1600" kern="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3743" y="3172646"/>
            <a:ext cx="782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ja-JP" sz="1600" kern="0" dirty="0" smtClean="0">
                <a:solidFill>
                  <a:prstClr val="black"/>
                </a:solidFill>
              </a:rPr>
              <a:t>After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21748" y="3439091"/>
            <a:ext cx="23525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altLang="ja-JP" sz="1600" kern="1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Microsoft Edge 85 or later</a:t>
            </a:r>
          </a:p>
          <a:p>
            <a:pPr>
              <a:spcAft>
                <a:spcPts val="0"/>
              </a:spcAft>
            </a:pPr>
            <a:r>
              <a:rPr lang="en-GB" altLang="ja-JP" sz="1600" kern="1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Chrome 83 or late</a:t>
            </a:r>
            <a:r>
              <a:rPr lang="en-GB" altLang="ja-JP" sz="1600" kern="1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</a:p>
          <a:p>
            <a:pPr>
              <a:spcAft>
                <a:spcPts val="0"/>
              </a:spcAft>
            </a:pPr>
            <a:r>
              <a:rPr lang="en-US" altLang="ja-JP" sz="1600" kern="100" dirty="0">
                <a:latin typeface="Calibri" panose="020F0502020204030204" pitchFamily="34" charset="0"/>
                <a:cs typeface="Calibri" panose="020F0502020204030204" pitchFamily="34" charset="0"/>
              </a:rPr>
              <a:t>Firefox 95 or later</a:t>
            </a:r>
            <a:endParaRPr lang="en-GB" altLang="ja-JP" sz="1600" kern="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26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47838" y="2120900"/>
            <a:ext cx="6987996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ja-JP" sz="3200" b="1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Version History</a:t>
            </a:r>
          </a:p>
        </p:txBody>
      </p:sp>
    </p:spTree>
    <p:extLst>
      <p:ext uri="{BB962C8B-B14F-4D97-AF65-F5344CB8AC3E}">
        <p14:creationId xmlns:p14="http://schemas.microsoft.com/office/powerpoint/2010/main" val="24023258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245064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ja-JP" sz="3200" dirty="0">
                <a:latin typeface="Calibri" panose="020F0502020204030204" pitchFamily="34" charset="0"/>
                <a:cs typeface="Calibri" panose="020F0502020204030204" pitchFamily="34" charset="0"/>
              </a:rPr>
              <a:t>Version History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555283"/>
              </p:ext>
            </p:extLst>
          </p:nvPr>
        </p:nvGraphicFramePr>
        <p:xfrm>
          <a:off x="144379" y="643113"/>
          <a:ext cx="8843211" cy="2929746"/>
        </p:xfrm>
        <a:graphic>
          <a:graphicData uri="http://schemas.openxmlformats.org/drawingml/2006/table">
            <a:tbl>
              <a:tblPr firstRow="1" bandRow="1"/>
              <a:tblGrid>
                <a:gridCol w="738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9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0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1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24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3476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kumimoji="1" lang="ja-JP" alt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Update contents</a:t>
                      </a:r>
                      <a:endParaRPr kumimoji="1" lang="ja-JP" altLang="en-US"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No.</a:t>
                      </a:r>
                      <a:endParaRPr kumimoji="1" lang="ja-JP" altLang="en-US"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Version</a:t>
                      </a:r>
                      <a:endParaRPr kumimoji="1" lang="ja-JP" altLang="en-US"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Update</a:t>
                      </a:r>
                      <a:endParaRPr kumimoji="1" lang="ja-JP" altLang="en-US"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27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1" lang="en-US" altLang="ja-JP" sz="1000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Version</a:t>
                      </a:r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</a:t>
                      </a:r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1.00</a:t>
                      </a:r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 May.</a:t>
                      </a:r>
                      <a:r>
                        <a:rPr kumimoji="1" lang="en-US" altLang="ja-JP" sz="1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2022</a:t>
                      </a:r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27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27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27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27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27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kern="12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27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27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27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9</a:t>
                      </a:r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4281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10</a:t>
                      </a:r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81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00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245064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ja-JP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  <a:endParaRPr lang="ja-JP" altLang="en-US" sz="3200" dirty="0">
              <a:solidFill>
                <a:sysClr val="window" lastClr="FFFFFF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  <p:graphicFrame>
        <p:nvGraphicFramePr>
          <p:cNvPr id="78" name="表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985837"/>
              </p:ext>
            </p:extLst>
          </p:nvPr>
        </p:nvGraphicFramePr>
        <p:xfrm>
          <a:off x="70774" y="703552"/>
          <a:ext cx="9000000" cy="3103880"/>
        </p:xfrm>
        <a:graphic>
          <a:graphicData uri="http://schemas.openxmlformats.org/drawingml/2006/table">
            <a:tbl>
              <a:tblPr firstRow="1" bandRow="1"/>
              <a:tblGrid>
                <a:gridCol w="5760000">
                  <a:extLst>
                    <a:ext uri="{9D8B030D-6E8A-4147-A177-3AD203B41FA5}">
                      <a16:colId xmlns:a16="http://schemas.microsoft.com/office/drawing/2014/main" val="352547688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47360847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85729694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379935752"/>
                    </a:ext>
                  </a:extLst>
                </a:gridCol>
              </a:tblGrid>
              <a:tr h="219827"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800" dirty="0" smtClean="0">
                          <a:latin typeface="Calibri" panose="020F0502020204030204" pitchFamily="34" charset="0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Contents</a:t>
                      </a:r>
                      <a:endParaRPr kumimoji="1" lang="ja-JP" altLang="en-US" sz="1800" dirty="0">
                        <a:latin typeface="Calibri" panose="020F0502020204030204" pitchFamily="34" charset="0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Server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400" dirty="0" smtClean="0">
                          <a:latin typeface="Calibri" panose="020F0502020204030204" pitchFamily="34" charset="0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Plug-in</a:t>
                      </a:r>
                      <a:endParaRPr kumimoji="1" lang="ja-JP" altLang="en-US" sz="1400" dirty="0">
                        <a:latin typeface="Calibri" panose="020F0502020204030204" pitchFamily="34" charset="0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600" dirty="0">
                        <a:latin typeface="Calibri" panose="020F0502020204030204" pitchFamily="34" charset="0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544521"/>
                  </a:ext>
                </a:extLst>
              </a:tr>
              <a:tr h="2312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VI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Genetec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9337"/>
                  </a:ext>
                </a:extLst>
              </a:tr>
              <a:tr h="137160">
                <a:tc gridSpan="4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altLang="ja-JP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Dashboard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b="1" dirty="0" smtClean="0">
                        <a:solidFill>
                          <a:srgbClr val="0000CC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51649"/>
                  </a:ext>
                </a:extLst>
              </a:tr>
              <a:tr h="13716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+mn-lt"/>
                          <a:cs typeface="Calibri" panose="020F0502020204030204" pitchFamily="34" charset="0"/>
                        </a:rPr>
                        <a:t>13. Display the conditions set for each chart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259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+mn-lt"/>
                          <a:cs typeface="Calibri" panose="020F0502020204030204" pitchFamily="34" charset="0"/>
                        </a:rPr>
                        <a:t>14. Add options for comparison data on Live mode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88608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+mn-lt"/>
                          <a:cs typeface="Calibri" panose="020F0502020204030204" pitchFamily="34" charset="0"/>
                        </a:rPr>
                        <a:t>15. Add option “Time transition” for Occupancy (Occupancy by time)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314421"/>
                  </a:ext>
                </a:extLst>
              </a:tr>
              <a:tr h="137160">
                <a:tc gridSpan="4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altLang="ja-JP" sz="1200" b="1" dirty="0" smtClean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Others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+mn-lt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solidFill>
                          <a:srgbClr val="0000CC"/>
                        </a:solidFill>
                        <a:latin typeface="+mn-lt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44289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+mn-lt"/>
                          <a:cs typeface="Calibri" panose="020F0502020204030204" pitchFamily="34" charset="0"/>
                        </a:rPr>
                        <a:t>16. Support display of the number of occupancy detection alarms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+mn-lt"/>
                          <a:cs typeface="Calibri" panose="020F0502020204030204" pitchFamily="34" charset="0"/>
                        </a:rPr>
                        <a:t>      (configuration dashboard)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023502"/>
                  </a:ext>
                </a:extLst>
              </a:tr>
              <a:tr h="272577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lvl="0" algn="l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ja-JP" sz="1200" dirty="0" smtClean="0">
                          <a:latin typeface="+mn-lt"/>
                          <a:cs typeface="Calibri" panose="020F0502020204030204" pitchFamily="34" charset="0"/>
                        </a:rPr>
                        <a:t>17. Support avoiding warning display when connecting via HTTPS</a:t>
                      </a:r>
                      <a:endParaRPr lang="en-US" altLang="ja-JP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298366"/>
                  </a:ext>
                </a:extLst>
              </a:tr>
              <a:tr h="272577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l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ja-JP" sz="1200" dirty="0" smtClean="0">
                          <a:latin typeface="+mn-lt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18. Support for browser version 100 or later</a:t>
                      </a:r>
                      <a:endParaRPr lang="en-US" altLang="ja-JP" sz="1200" dirty="0">
                        <a:latin typeface="+mn-lt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73569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" dirty="0" smtClean="0"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" b="1" dirty="0" smtClean="0">
                        <a:solidFill>
                          <a:srgbClr val="0000CC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" b="1" dirty="0" smtClean="0">
                        <a:solidFill>
                          <a:srgbClr val="0000CC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" b="1" dirty="0" smtClean="0">
                        <a:solidFill>
                          <a:srgbClr val="0000CC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320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79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47838" y="2120900"/>
            <a:ext cx="6987996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ja-JP" sz="3200" b="1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 &amp; Event</a:t>
            </a:r>
            <a:endParaRPr lang="en-US" altLang="ja-JP" sz="3200" b="1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357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245064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1. </a:t>
            </a:r>
            <a:r>
              <a:rPr lang="en-US" altLang="ja-JP" sz="3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Support face search function</a:t>
            </a:r>
            <a:endParaRPr lang="en-US" altLang="ja-JP" sz="3200" dirty="0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テキスト プレースホルダー 14"/>
          <p:cNvSpPr txBox="1">
            <a:spLocks/>
          </p:cNvSpPr>
          <p:nvPr/>
        </p:nvSpPr>
        <p:spPr>
          <a:xfrm>
            <a:off x="1582425" y="654513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 smtClean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Server</a:t>
            </a:r>
            <a:endParaRPr lang="en-GB" altLang="ja-JP" sz="1600" b="1" dirty="0">
              <a:solidFill>
                <a:prstClr val="black"/>
              </a:solidFill>
              <a:latin typeface="+mj-lt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254047" y="654512"/>
            <a:ext cx="1043208" cy="59969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V1.4.0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001939" y="654005"/>
            <a:ext cx="1043208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V1.4.0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001939" y="970004"/>
            <a:ext cx="1043208" cy="27812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V1.4.0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テキスト プレースホルダー 14"/>
          <p:cNvSpPr txBox="1">
            <a:spLocks/>
          </p:cNvSpPr>
          <p:nvPr/>
        </p:nvSpPr>
        <p:spPr>
          <a:xfrm>
            <a:off x="2453477" y="657951"/>
            <a:ext cx="1760177" cy="59626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i-PRO Active Guard for </a:t>
            </a:r>
            <a:r>
              <a:rPr lang="en-US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VMS</a:t>
            </a:r>
            <a:endParaRPr lang="en-US" altLang="ja-JP" sz="1600" dirty="0">
              <a:solidFill>
                <a:prstClr val="black"/>
              </a:solidFill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1" name="テキスト プレースホルダー 14"/>
          <p:cNvSpPr txBox="1">
            <a:spLocks/>
          </p:cNvSpPr>
          <p:nvPr/>
        </p:nvSpPr>
        <p:spPr>
          <a:xfrm>
            <a:off x="533764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 smtClean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Plug-in</a:t>
            </a:r>
            <a:endParaRPr lang="en-GB" altLang="ja-JP" sz="1600" b="1" dirty="0">
              <a:solidFill>
                <a:prstClr val="black"/>
              </a:solidFill>
              <a:latin typeface="+mj-lt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05185" y="657951"/>
            <a:ext cx="1752566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Plug-in for VI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05186" y="970777"/>
            <a:ext cx="1752566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Plug-in for </a:t>
            </a:r>
            <a:r>
              <a:rPr kumimoji="0" lang="en-US" altLang="ja-JP" sz="1600" kern="0" dirty="0" err="1" smtClean="0">
                <a:latin typeface="+mj-lt"/>
                <a:ea typeface="游ゴシック"/>
                <a:cs typeface="Calibri"/>
              </a:rPr>
              <a:t>Genetec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4859" y="1284238"/>
            <a:ext cx="3807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dirty="0"/>
              <a:t>Face</a:t>
            </a:r>
            <a:r>
              <a:rPr lang="en-US" altLang="ja-JP" dirty="0" smtClean="0"/>
              <a:t> similar search</a:t>
            </a:r>
            <a:r>
              <a:rPr lang="ja-JP" altLang="en-US" dirty="0"/>
              <a:t> </a:t>
            </a:r>
            <a:r>
              <a:rPr lang="en-US" altLang="ja-JP" dirty="0" smtClean="0"/>
              <a:t>(</a:t>
            </a:r>
            <a:r>
              <a:rPr lang="en-GB" altLang="ja-JP" dirty="0">
                <a:latin typeface="Calibri" pitchFamily="34" charset="0"/>
                <a:ea typeface="Yu Gothic UI" pitchFamily="50" charset="-128"/>
                <a:cs typeface="Calibri" pitchFamily="34" charset="0"/>
              </a:rPr>
              <a:t>from </a:t>
            </a:r>
            <a:r>
              <a:rPr lang="en-GB" altLang="ja-JP" dirty="0" err="1">
                <a:latin typeface="Calibri" pitchFamily="34" charset="0"/>
                <a:ea typeface="Yu Gothic UI" pitchFamily="50" charset="-128"/>
                <a:cs typeface="Calibri" pitchFamily="34" charset="0"/>
              </a:rPr>
              <a:t>Watchlist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345060" y="1733106"/>
            <a:ext cx="8499617" cy="2038132"/>
            <a:chOff x="345060" y="2154185"/>
            <a:chExt cx="8499617" cy="2038132"/>
          </a:xfrm>
        </p:grpSpPr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5060" y="2154185"/>
              <a:ext cx="4334261" cy="2038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4069" y="2518065"/>
              <a:ext cx="1283402" cy="842743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30" name="正方形/長方形 29"/>
            <p:cNvSpPr/>
            <p:nvPr/>
          </p:nvSpPr>
          <p:spPr>
            <a:xfrm>
              <a:off x="414070" y="2750195"/>
              <a:ext cx="648611" cy="10838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2596" y="2546944"/>
              <a:ext cx="976431" cy="737907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33" name="図 32"/>
            <p:cNvPicPr>
              <a:picLocks noChangeAspect="1"/>
            </p:cNvPicPr>
            <p:nvPr/>
          </p:nvPicPr>
          <p:blipFill rotWithShape="1">
            <a:blip r:embed="rId4"/>
            <a:srcRect l="2549" t="1984"/>
            <a:stretch/>
          </p:blipFill>
          <p:spPr>
            <a:xfrm>
              <a:off x="3267379" y="2230671"/>
              <a:ext cx="1412873" cy="1891092"/>
            </a:xfrm>
            <a:prstGeom prst="rect">
              <a:avLst/>
            </a:prstGeom>
          </p:spPr>
        </p:pic>
        <p:sp>
          <p:nvSpPr>
            <p:cNvPr id="36" name="正方形/長方形 35"/>
            <p:cNvSpPr/>
            <p:nvPr/>
          </p:nvSpPr>
          <p:spPr>
            <a:xfrm>
              <a:off x="3963450" y="4005921"/>
              <a:ext cx="716802" cy="10838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05581" y="2160363"/>
              <a:ext cx="3539096" cy="1918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87465" y="2768774"/>
              <a:ext cx="1096804" cy="273082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0" name="図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6627" y="2570482"/>
              <a:ext cx="945284" cy="71436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41" name="図 40"/>
            <p:cNvPicPr>
              <a:picLocks noChangeAspect="1"/>
            </p:cNvPicPr>
            <p:nvPr/>
          </p:nvPicPr>
          <p:blipFill rotWithShape="1">
            <a:blip r:embed="rId4"/>
            <a:srcRect l="2549" t="1984"/>
            <a:stretch/>
          </p:blipFill>
          <p:spPr>
            <a:xfrm>
              <a:off x="6292305" y="2245466"/>
              <a:ext cx="1142061" cy="1749938"/>
            </a:xfrm>
            <a:prstGeom prst="rect">
              <a:avLst/>
            </a:prstGeom>
          </p:spPr>
        </p:pic>
        <p:sp>
          <p:nvSpPr>
            <p:cNvPr id="42" name="正方形/長方形 41"/>
            <p:cNvSpPr/>
            <p:nvPr/>
          </p:nvSpPr>
          <p:spPr>
            <a:xfrm>
              <a:off x="7434366" y="2393748"/>
              <a:ext cx="1360182" cy="3564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3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781505" y="2652045"/>
              <a:ext cx="490268" cy="574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758971" y="2617924"/>
              <a:ext cx="490268" cy="574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" name="正方形/長方形 47"/>
          <p:cNvSpPr/>
          <p:nvPr/>
        </p:nvSpPr>
        <p:spPr>
          <a:xfrm>
            <a:off x="414070" y="3832839"/>
            <a:ext cx="13550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>
                <a:latin typeface="Calibri" pitchFamily="34" charset="0"/>
                <a:ea typeface="Yu Gothic UI" pitchFamily="50" charset="-128"/>
                <a:cs typeface="Calibri" pitchFamily="34" charset="0"/>
              </a:rPr>
              <a:t>Select “Watchlist”</a:t>
            </a:r>
            <a:endParaRPr lang="en-GB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2453477" y="3832839"/>
            <a:ext cx="2231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ja-JP" sz="1200" dirty="0" smtClean="0">
                <a:latin typeface="Calibri" pitchFamily="34" charset="0"/>
                <a:ea typeface="Yu Gothic UI" pitchFamily="50" charset="-128"/>
                <a:cs typeface="Calibri" pitchFamily="34" charset="0"/>
              </a:rPr>
              <a:t>Set a filter in the detail menu and execute a search by pressing the “Search</a:t>
            </a:r>
            <a:r>
              <a:rPr lang="ja-JP" altLang="en-US" sz="1200" dirty="0">
                <a:latin typeface="Calibri" pitchFamily="34" charset="0"/>
                <a:ea typeface="Yu Gothic UI" pitchFamily="50" charset="-128"/>
                <a:cs typeface="Calibri" pitchFamily="34" charset="0"/>
              </a:rPr>
              <a:t> </a:t>
            </a:r>
            <a:r>
              <a:rPr lang="en-US" altLang="ja-JP" sz="1200" dirty="0" err="1" smtClean="0">
                <a:latin typeface="Calibri" pitchFamily="34" charset="0"/>
                <a:ea typeface="Yu Gothic UI" pitchFamily="50" charset="-128"/>
                <a:cs typeface="Calibri" pitchFamily="34" charset="0"/>
              </a:rPr>
              <a:t>watchlist</a:t>
            </a:r>
            <a:r>
              <a:rPr lang="en-GB" altLang="ja-JP" sz="1200" dirty="0" smtClean="0">
                <a:latin typeface="Calibri" pitchFamily="34" charset="0"/>
                <a:ea typeface="Yu Gothic UI" pitchFamily="50" charset="-128"/>
                <a:cs typeface="Calibri" pitchFamily="34" charset="0"/>
              </a:rPr>
              <a:t>" button.</a:t>
            </a:r>
            <a:endParaRPr lang="en-GB" sz="1200" dirty="0">
              <a:latin typeface="Calibri" pitchFamily="34" charset="0"/>
              <a:ea typeface="Yu Gothic UI" pitchFamily="50" charset="-128"/>
              <a:cs typeface="Calibri" pitchFamily="34" charset="0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5928467" y="3818355"/>
            <a:ext cx="23921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ja-JP" sz="1200" dirty="0" smtClean="0">
                <a:latin typeface="Calibri" pitchFamily="34" charset="0"/>
                <a:ea typeface="Yu Gothic UI" pitchFamily="50" charset="-128"/>
                <a:cs typeface="Calibri" pitchFamily="34" charset="0"/>
              </a:rPr>
              <a:t>Further to the right, the window expands to show a list of results.</a:t>
            </a:r>
            <a:endParaRPr lang="en-GB" sz="1200" dirty="0">
              <a:latin typeface="Calibri" pitchFamily="34" charset="0"/>
              <a:ea typeface="Yu Gothic UI" pitchFamily="50" charset="-128"/>
              <a:cs typeface="Calibri" pitchFamily="34" charset="0"/>
            </a:endParaRPr>
          </a:p>
        </p:txBody>
      </p:sp>
      <p:sp>
        <p:nvSpPr>
          <p:cNvPr id="51" name="四角形吹き出し 50"/>
          <p:cNvSpPr/>
          <p:nvPr/>
        </p:nvSpPr>
        <p:spPr>
          <a:xfrm>
            <a:off x="291961" y="3157763"/>
            <a:ext cx="2088308" cy="319483"/>
          </a:xfrm>
          <a:prstGeom prst="wedgeRectCallout">
            <a:avLst>
              <a:gd name="adj1" fmla="val 6739"/>
              <a:gd name="adj2" fmla="val -134944"/>
            </a:avLst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ja-JP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游ゴシック" panose="020B0400000000000000" pitchFamily="50" charset="-128"/>
                <a:cs typeface="Calibri" panose="020F0502020204030204" pitchFamily="34" charset="0"/>
              </a:rPr>
              <a:t>Spinner and slider for threshold specification for thumbnail search</a:t>
            </a:r>
            <a:endParaRPr kumimoji="0" lang="en-GB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892285" y="2643176"/>
            <a:ext cx="765433" cy="220596"/>
          </a:xfrm>
          <a:prstGeom prst="rect">
            <a:avLst/>
          </a:prstGeom>
          <a:noFill/>
          <a:ln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148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245064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1. </a:t>
            </a:r>
            <a:r>
              <a:rPr lang="en-US" altLang="ja-JP" sz="3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Support face search function</a:t>
            </a:r>
            <a:endParaRPr lang="en-US" altLang="ja-JP" sz="3200" dirty="0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テキスト プレースホルダー 14"/>
          <p:cNvSpPr txBox="1">
            <a:spLocks/>
          </p:cNvSpPr>
          <p:nvPr/>
        </p:nvSpPr>
        <p:spPr>
          <a:xfrm>
            <a:off x="1582425" y="654513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 smtClean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Server</a:t>
            </a:r>
            <a:endParaRPr lang="en-GB" altLang="ja-JP" sz="1600" b="1" dirty="0">
              <a:solidFill>
                <a:prstClr val="black"/>
              </a:solidFill>
              <a:latin typeface="+mj-lt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254047" y="654512"/>
            <a:ext cx="1043208" cy="59969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V1.4.0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001939" y="654005"/>
            <a:ext cx="1043208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V1.4.0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001939" y="970004"/>
            <a:ext cx="1043208" cy="27812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V1.4.0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テキスト プレースホルダー 14"/>
          <p:cNvSpPr txBox="1">
            <a:spLocks/>
          </p:cNvSpPr>
          <p:nvPr/>
        </p:nvSpPr>
        <p:spPr>
          <a:xfrm>
            <a:off x="2453477" y="657951"/>
            <a:ext cx="1760177" cy="59626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i-PRO Active Guard for </a:t>
            </a:r>
            <a:r>
              <a:rPr lang="en-US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VMS</a:t>
            </a:r>
            <a:endParaRPr lang="en-US" altLang="ja-JP" sz="1600" dirty="0">
              <a:solidFill>
                <a:prstClr val="black"/>
              </a:solidFill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1" name="テキスト プレースホルダー 14"/>
          <p:cNvSpPr txBox="1">
            <a:spLocks/>
          </p:cNvSpPr>
          <p:nvPr/>
        </p:nvSpPr>
        <p:spPr>
          <a:xfrm>
            <a:off x="533764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 smtClean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Plug-in</a:t>
            </a:r>
            <a:endParaRPr lang="en-GB" altLang="ja-JP" sz="1600" b="1" dirty="0">
              <a:solidFill>
                <a:prstClr val="black"/>
              </a:solidFill>
              <a:latin typeface="+mj-lt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05185" y="657951"/>
            <a:ext cx="1752566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Plug-in for VI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05186" y="970777"/>
            <a:ext cx="1752566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Plug-in for </a:t>
            </a:r>
            <a:r>
              <a:rPr kumimoji="0" lang="en-US" altLang="ja-JP" sz="1600" kern="0" dirty="0" err="1" smtClean="0">
                <a:latin typeface="+mj-lt"/>
                <a:ea typeface="游ゴシック"/>
                <a:cs typeface="Calibri"/>
              </a:rPr>
              <a:t>Genetec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4859" y="1284238"/>
            <a:ext cx="422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dirty="0"/>
              <a:t>Face similar search (</a:t>
            </a:r>
            <a:r>
              <a:rPr lang="en-GB" altLang="ja-JP" dirty="0">
                <a:latin typeface="Calibri" pitchFamily="34" charset="0"/>
                <a:cs typeface="Calibri" pitchFamily="34" charset="0"/>
              </a:rPr>
              <a:t>from </a:t>
            </a:r>
            <a:r>
              <a:rPr lang="en-GB" altLang="ja-JP" dirty="0" smtClean="0">
                <a:latin typeface="Calibri" pitchFamily="34" charset="0"/>
                <a:cs typeface="Calibri" pitchFamily="34" charset="0"/>
              </a:rPr>
              <a:t>Upload photo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12" y="1991586"/>
            <a:ext cx="1412502" cy="872282"/>
          </a:xfrm>
          <a:prstGeom prst="rect">
            <a:avLst/>
          </a:prstGeom>
        </p:spPr>
      </p:pic>
      <p:sp>
        <p:nvSpPr>
          <p:cNvPr id="35" name="正方形/長方形 34"/>
          <p:cNvSpPr/>
          <p:nvPr/>
        </p:nvSpPr>
        <p:spPr>
          <a:xfrm>
            <a:off x="1093573" y="2205761"/>
            <a:ext cx="652400" cy="1083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75" y="2010390"/>
            <a:ext cx="1048047" cy="647215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006" y="1786400"/>
            <a:ext cx="1080818" cy="1656748"/>
          </a:xfrm>
          <a:prstGeom prst="rect">
            <a:avLst/>
          </a:prstGeom>
        </p:spPr>
      </p:pic>
      <p:sp>
        <p:nvSpPr>
          <p:cNvPr id="51" name="テキスト ボックス 50"/>
          <p:cNvSpPr txBox="1"/>
          <p:nvPr/>
        </p:nvSpPr>
        <p:spPr>
          <a:xfrm>
            <a:off x="3030818" y="1706259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/>
              <a:t>②</a:t>
            </a:r>
            <a:endParaRPr kumimoji="1" lang="ja-JP" altLang="en-US" dirty="0"/>
          </a:p>
        </p:txBody>
      </p:sp>
      <p:pic>
        <p:nvPicPr>
          <p:cNvPr id="52" name="図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160" y="2130549"/>
            <a:ext cx="987486" cy="671759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3217" y="1858811"/>
            <a:ext cx="1076459" cy="1660822"/>
          </a:xfrm>
          <a:prstGeom prst="rect">
            <a:avLst/>
          </a:prstGeom>
        </p:spPr>
      </p:pic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03421" y="2167995"/>
            <a:ext cx="380336" cy="44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824" y="2167995"/>
            <a:ext cx="380336" cy="44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テキスト ボックス 55"/>
          <p:cNvSpPr txBox="1"/>
          <p:nvPr/>
        </p:nvSpPr>
        <p:spPr>
          <a:xfrm>
            <a:off x="335227" y="1706259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/>
              <a:t>①</a:t>
            </a:r>
            <a:endParaRPr kumimoji="1" lang="ja-JP" altLang="en-US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6498510" y="1729097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/>
              <a:t>③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/>
        </p:nvSpPr>
        <p:spPr>
          <a:xfrm>
            <a:off x="392867" y="3659514"/>
            <a:ext cx="15718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>
                <a:latin typeface="Calibri" pitchFamily="34" charset="0"/>
                <a:ea typeface="Yu Gothic UI" pitchFamily="50" charset="-128"/>
                <a:cs typeface="Calibri" pitchFamily="34" charset="0"/>
              </a:rPr>
              <a:t>Select "</a:t>
            </a:r>
            <a:r>
              <a:rPr lang="en-GB" altLang="ja-JP" sz="1200" dirty="0" smtClean="0">
                <a:latin typeface="Calibri" pitchFamily="34" charset="0"/>
                <a:cs typeface="Calibri" pitchFamily="34" charset="0"/>
              </a:rPr>
              <a:t>Upload photo</a:t>
            </a:r>
            <a:r>
              <a:rPr lang="en-US" altLang="ja-JP" sz="1200" dirty="0" smtClean="0">
                <a:latin typeface="Calibri" pitchFamily="34" charset="0"/>
                <a:ea typeface="Yu Gothic UI" pitchFamily="50" charset="-128"/>
                <a:cs typeface="Calibri" pitchFamily="34" charset="0"/>
              </a:rPr>
              <a:t>"</a:t>
            </a:r>
            <a:endParaRPr lang="en-GB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2900687" y="3659475"/>
            <a:ext cx="256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altLang="ja-JP" sz="1200" dirty="0" smtClean="0">
                <a:latin typeface="Calibri" pitchFamily="34" charset="0"/>
                <a:ea typeface="Yu Gothic UI" pitchFamily="50" charset="-128"/>
                <a:cs typeface="Calibri" pitchFamily="34" charset="0"/>
              </a:rPr>
              <a:t>Click inside the image frame to pop up the Windows Explorer window.</a:t>
            </a:r>
            <a:endParaRPr lang="en-GB" sz="1200" dirty="0">
              <a:latin typeface="Calibri" pitchFamily="34" charset="0"/>
              <a:ea typeface="Yu Gothic UI" pitchFamily="50" charset="-128"/>
              <a:cs typeface="Calibri" pitchFamily="34" charset="0"/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6498510" y="3659475"/>
            <a:ext cx="23047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altLang="ja-JP" sz="1200" dirty="0" smtClean="0">
                <a:latin typeface="Calibri" pitchFamily="34" charset="0"/>
                <a:ea typeface="Yu Gothic UI" pitchFamily="50" charset="-128"/>
                <a:cs typeface="Calibri" pitchFamily="34" charset="0"/>
              </a:rPr>
              <a:t>The selected image file is inserted in the image selection frame, the detection of the face in the image starts, and the detected face is displayed on the lower side.</a:t>
            </a:r>
            <a:endParaRPr lang="en-GB" sz="1200" dirty="0">
              <a:solidFill>
                <a:srgbClr val="FF0000"/>
              </a:solidFill>
              <a:latin typeface="Calibri" pitchFamily="34" charset="0"/>
              <a:ea typeface="Yu Gothic UI" pitchFamily="50" charset="-128"/>
              <a:cs typeface="Calibri" pitchFamily="34" charset="0"/>
            </a:endParaRPr>
          </a:p>
        </p:txBody>
      </p:sp>
      <p:sp>
        <p:nvSpPr>
          <p:cNvPr id="61" name="Rectangle 6"/>
          <p:cNvSpPr>
            <a:spLocks noChangeArrowheads="1"/>
          </p:cNvSpPr>
          <p:nvPr/>
        </p:nvSpPr>
        <p:spPr bwMode="auto">
          <a:xfrm>
            <a:off x="2900687" y="4169015"/>
            <a:ext cx="29564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r>
              <a:rPr kumimoji="0" lang="en-GB" altLang="ja-JP" sz="1200" dirty="0" smtClean="0">
                <a:solidFill>
                  <a:prstClr val="black"/>
                </a:solidFill>
                <a:latin typeface="Calibri" pitchFamily="34" charset="0"/>
                <a:ea typeface="Yu Gothic UI" pitchFamily="50" charset="-128"/>
                <a:cs typeface="Calibri" pitchFamily="34" charset="0"/>
              </a:rPr>
              <a:t>Select the image file that contains the face you want to search. (Bmp, jpg, jpeg, png)</a:t>
            </a:r>
            <a:r>
              <a:rPr kumimoji="0" lang="ja-JP" altLang="en-GB" sz="1200" dirty="0" smtClean="0">
                <a:solidFill>
                  <a:prstClr val="black"/>
                </a:solidFill>
                <a:latin typeface="Calibri" pitchFamily="34" charset="0"/>
                <a:ea typeface="Yu Gothic UI" pitchFamily="50" charset="-128"/>
                <a:cs typeface="Calibri" pitchFamily="34" charset="0"/>
              </a:rPr>
              <a:t> </a:t>
            </a:r>
          </a:p>
        </p:txBody>
      </p:sp>
      <p:sp>
        <p:nvSpPr>
          <p:cNvPr id="62" name="四角形吹き出し 61"/>
          <p:cNvSpPr/>
          <p:nvPr/>
        </p:nvSpPr>
        <p:spPr>
          <a:xfrm>
            <a:off x="291961" y="3157763"/>
            <a:ext cx="2088308" cy="319483"/>
          </a:xfrm>
          <a:prstGeom prst="wedgeRectCallout">
            <a:avLst>
              <a:gd name="adj1" fmla="val 6739"/>
              <a:gd name="adj2" fmla="val -148481"/>
            </a:avLst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ja-JP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游ゴシック" panose="020B0400000000000000" pitchFamily="50" charset="-128"/>
                <a:cs typeface="Calibri" panose="020F0502020204030204" pitchFamily="34" charset="0"/>
              </a:rPr>
              <a:t>Spinner and slider for threshold specification for thumbnail search</a:t>
            </a:r>
            <a:endParaRPr kumimoji="0" lang="en-GB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966423" y="2612286"/>
            <a:ext cx="765433" cy="220596"/>
          </a:xfrm>
          <a:prstGeom prst="rect">
            <a:avLst/>
          </a:prstGeom>
          <a:noFill/>
          <a:ln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229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245064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ja-JP" sz="32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2. Add People attributes (bag color / </a:t>
            </a:r>
            <a:r>
              <a:rPr lang="en-US" altLang="ja-JP" sz="320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shoes </a:t>
            </a:r>
            <a:r>
              <a:rPr lang="en-US" altLang="ja-JP" sz="32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color)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テキスト プレースホルダー 14"/>
          <p:cNvSpPr txBox="1">
            <a:spLocks/>
          </p:cNvSpPr>
          <p:nvPr/>
        </p:nvSpPr>
        <p:spPr>
          <a:xfrm>
            <a:off x="1582425" y="654513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 smtClean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Server</a:t>
            </a:r>
            <a:endParaRPr lang="en-GB" altLang="ja-JP" sz="1600" b="1" dirty="0">
              <a:solidFill>
                <a:prstClr val="black"/>
              </a:solidFill>
              <a:latin typeface="+mj-lt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254047" y="654512"/>
            <a:ext cx="1043208" cy="59969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V1.4.0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001939" y="654005"/>
            <a:ext cx="1043208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V1.4.0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001939" y="970004"/>
            <a:ext cx="1043208" cy="27812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V1.4.0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テキスト プレースホルダー 14"/>
          <p:cNvSpPr txBox="1">
            <a:spLocks/>
          </p:cNvSpPr>
          <p:nvPr/>
        </p:nvSpPr>
        <p:spPr>
          <a:xfrm>
            <a:off x="2453477" y="657951"/>
            <a:ext cx="1760177" cy="59626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i-PRO Active Guard for </a:t>
            </a:r>
            <a:r>
              <a:rPr lang="en-US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VMS</a:t>
            </a:r>
            <a:endParaRPr lang="en-US" altLang="ja-JP" sz="1600" dirty="0">
              <a:solidFill>
                <a:prstClr val="black"/>
              </a:solidFill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1" name="テキスト プレースホルダー 14"/>
          <p:cNvSpPr txBox="1">
            <a:spLocks/>
          </p:cNvSpPr>
          <p:nvPr/>
        </p:nvSpPr>
        <p:spPr>
          <a:xfrm>
            <a:off x="533764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 smtClean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Plug-in</a:t>
            </a:r>
            <a:endParaRPr lang="en-GB" altLang="ja-JP" sz="1600" b="1" dirty="0">
              <a:solidFill>
                <a:prstClr val="black"/>
              </a:solidFill>
              <a:latin typeface="+mj-lt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05185" y="657951"/>
            <a:ext cx="1752566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Plug-in for VI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05186" y="970777"/>
            <a:ext cx="1752566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Plug-in for </a:t>
            </a:r>
            <a:r>
              <a:rPr kumimoji="0" lang="en-US" altLang="ja-JP" sz="1600" kern="0" dirty="0" err="1" smtClean="0">
                <a:latin typeface="+mj-lt"/>
                <a:ea typeface="游ゴシック"/>
                <a:cs typeface="Calibri"/>
              </a:rPr>
              <a:t>Genetec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170732" y="1307785"/>
            <a:ext cx="876618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Add three 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people 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attribute information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.</a:t>
            </a:r>
          </a:p>
          <a:p>
            <a:pPr>
              <a:defRPr/>
            </a:pPr>
            <a:r>
              <a:rPr lang="en-US" altLang="ja-JP" sz="1400" dirty="0" smtClean="0">
                <a:solidFill>
                  <a:prstClr val="black"/>
                </a:solidFill>
                <a:latin typeface="+mn-lt"/>
                <a:ea typeface="Yu Gothic UI" pitchFamily="50" charset="-128"/>
                <a:cs typeface="Calibri" panose="020F0502020204030204" pitchFamily="34" charset="0"/>
              </a:rPr>
              <a:t>- Bag (Yes / No)</a:t>
            </a:r>
          </a:p>
          <a:p>
            <a:pPr>
              <a:defRPr/>
            </a:pPr>
            <a:r>
              <a:rPr lang="en-US" altLang="ja-JP" sz="1400" dirty="0" smtClean="0">
                <a:solidFill>
                  <a:prstClr val="black"/>
                </a:solidFill>
                <a:latin typeface="+mn-lt"/>
                <a:ea typeface="Yu Gothic UI" pitchFamily="50" charset="-128"/>
                <a:cs typeface="Calibri" panose="020F0502020204030204" pitchFamily="34" charset="0"/>
              </a:rPr>
              <a:t>- Bag color (Black / Brown / White / Green / Red / Blue / Yellow / Orange / Purple / Pink</a:t>
            </a:r>
            <a:r>
              <a:rPr lang="en-US" altLang="ja-JP" sz="1400" dirty="0">
                <a:solidFill>
                  <a:prstClr val="black"/>
                </a:solidFill>
                <a:latin typeface="+mn-lt"/>
                <a:ea typeface="Yu Gothic UI" pitchFamily="50" charset="-128"/>
                <a:cs typeface="Calibri" panose="020F0502020204030204" pitchFamily="34" charset="0"/>
              </a:rPr>
              <a:t>)</a:t>
            </a:r>
            <a:endParaRPr lang="en-US" altLang="ja-JP" sz="1400" dirty="0" smtClean="0">
              <a:solidFill>
                <a:prstClr val="black"/>
              </a:solidFill>
              <a:latin typeface="+mn-lt"/>
              <a:ea typeface="Yu Gothic UI" pitchFamily="50" charset="-128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ja-JP" sz="1400" dirty="0" smtClean="0">
                <a:solidFill>
                  <a:prstClr val="black"/>
                </a:solidFill>
                <a:latin typeface="+mn-lt"/>
                <a:ea typeface="Yu Gothic UI" pitchFamily="50" charset="-128"/>
                <a:cs typeface="Calibri" panose="020F0502020204030204" pitchFamily="34" charset="0"/>
              </a:rPr>
              <a:t>- Shoes color (Black / Brown / White / Green / Red / Blue / Yellow</a:t>
            </a:r>
            <a:r>
              <a:rPr lang="en-US" altLang="ja-JP" sz="1400" dirty="0">
                <a:solidFill>
                  <a:prstClr val="black"/>
                </a:solidFill>
                <a:latin typeface="+mn-lt"/>
                <a:ea typeface="Yu Gothic UI" pitchFamily="50" charset="-128"/>
                <a:cs typeface="Calibri" panose="020F0502020204030204" pitchFamily="34" charset="0"/>
              </a:rPr>
              <a:t>)</a:t>
            </a:r>
            <a:endParaRPr lang="en-GB" sz="1400" dirty="0">
              <a:solidFill>
                <a:srgbClr val="FF0000"/>
              </a:solidFill>
              <a:latin typeface="+mn-lt"/>
              <a:ea typeface="Yu Gothic UI" pitchFamily="50" charset="-128"/>
              <a:cs typeface="Calibri" panose="020F0502020204030204" pitchFamily="34" charset="0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6229734" y="2495915"/>
            <a:ext cx="266762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&lt;</a:t>
            </a:r>
            <a:r>
              <a:rPr lang="en-GB" sz="1400" u="sng" dirty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A</a:t>
            </a:r>
            <a:r>
              <a:rPr lang="en-GB" sz="1400" u="sng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ccuracy</a:t>
            </a:r>
            <a:r>
              <a:rPr lang="en-GB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&gt;</a:t>
            </a:r>
          </a:p>
          <a:p>
            <a:pPr>
              <a:defRPr/>
            </a:pPr>
            <a:endParaRPr lang="en-GB" sz="1400" dirty="0" smtClean="0">
              <a:solidFill>
                <a:prstClr val="black"/>
              </a:solidFill>
              <a:latin typeface="Calibri" panose="020F0502020204030204" pitchFamily="34" charset="0"/>
              <a:ea typeface="Yu Gothic UI" pitchFamily="50" charset="-128"/>
              <a:cs typeface="Calibri" panose="020F0502020204030204" pitchFamily="34" charset="0"/>
            </a:endParaRPr>
          </a:p>
          <a:p>
            <a:pPr>
              <a:defRPr/>
            </a:pPr>
            <a:endParaRPr lang="en-GB" sz="1400" dirty="0">
              <a:solidFill>
                <a:prstClr val="black"/>
              </a:solidFill>
              <a:latin typeface="Calibri" panose="020F0502020204030204" pitchFamily="34" charset="0"/>
              <a:ea typeface="Yu Gothic UI" pitchFamily="50" charset="-128"/>
              <a:cs typeface="Calibri" panose="020F0502020204030204" pitchFamily="34" charset="0"/>
            </a:endParaRPr>
          </a:p>
          <a:p>
            <a:pPr>
              <a:defRPr/>
            </a:pPr>
            <a:endParaRPr lang="en-GB" sz="1400" dirty="0" smtClean="0">
              <a:solidFill>
                <a:prstClr val="black"/>
              </a:solidFill>
              <a:latin typeface="Calibri" panose="020F0502020204030204" pitchFamily="34" charset="0"/>
              <a:ea typeface="Yu Gothic UI" pitchFamily="50" charset="-128"/>
              <a:cs typeface="Calibri" panose="020F0502020204030204" pitchFamily="34" charset="0"/>
            </a:endParaRPr>
          </a:p>
          <a:p>
            <a:pPr>
              <a:defRPr/>
            </a:pPr>
            <a:endParaRPr lang="en-GB" sz="1400" dirty="0" smtClean="0">
              <a:solidFill>
                <a:prstClr val="black"/>
              </a:solidFill>
              <a:latin typeface="Calibri" panose="020F0502020204030204" pitchFamily="34" charset="0"/>
              <a:ea typeface="Yu Gothic UI" pitchFamily="50" charset="-128"/>
              <a:cs typeface="Calibri" panose="020F0502020204030204" pitchFamily="34" charset="0"/>
            </a:endParaRPr>
          </a:p>
          <a:p>
            <a:pPr>
              <a:defRPr/>
            </a:pPr>
            <a:endParaRPr lang="en-US" altLang="ja-JP" sz="500" dirty="0" smtClean="0">
              <a:solidFill>
                <a:prstClr val="black"/>
              </a:solidFill>
              <a:latin typeface="Calibri" panose="020F0502020204030204" pitchFamily="34" charset="0"/>
              <a:ea typeface="Yu Gothic UI" pitchFamily="50" charset="-128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ja-JP" sz="105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*Verification </a:t>
            </a:r>
            <a:r>
              <a:rPr lang="en-US" altLang="ja-JP" sz="1200" dirty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results using </a:t>
            </a:r>
            <a:r>
              <a:rPr lang="en-US" altLang="ja-JP" sz="12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an internal </a:t>
            </a:r>
          </a:p>
          <a:p>
            <a:pPr>
              <a:defRPr/>
            </a:pPr>
            <a:r>
              <a:rPr lang="en-US" altLang="ja-JP" sz="1200" dirty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  evaluation </a:t>
            </a:r>
            <a:r>
              <a:rPr lang="en-US" altLang="ja-JP" sz="1200" dirty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data set (single pedestrian</a:t>
            </a:r>
            <a:r>
              <a:rPr lang="en-US" altLang="ja-JP" sz="12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)</a:t>
            </a:r>
            <a:endParaRPr lang="en-GB" altLang="ja-JP" sz="1200" dirty="0">
              <a:solidFill>
                <a:prstClr val="black"/>
              </a:solidFill>
              <a:latin typeface="Calibri" panose="020F0502020204030204" pitchFamily="34" charset="0"/>
              <a:ea typeface="Yu Gothic UI" pitchFamily="50" charset="-128"/>
              <a:cs typeface="Calibri" panose="020F0502020204030204" pitchFamily="34" charset="0"/>
            </a:endParaRPr>
          </a:p>
        </p:txBody>
      </p:sp>
      <p:graphicFrame>
        <p:nvGraphicFramePr>
          <p:cNvPr id="68" name="表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540481"/>
              </p:ext>
            </p:extLst>
          </p:nvPr>
        </p:nvGraphicFramePr>
        <p:xfrm>
          <a:off x="6379038" y="2832454"/>
          <a:ext cx="2382175" cy="766493"/>
        </p:xfrm>
        <a:graphic>
          <a:graphicData uri="http://schemas.openxmlformats.org/drawingml/2006/table">
            <a:tbl>
              <a:tblPr firstRow="1" bandRow="1"/>
              <a:tblGrid>
                <a:gridCol w="920377">
                  <a:extLst>
                    <a:ext uri="{9D8B030D-6E8A-4147-A177-3AD203B41FA5}">
                      <a16:colId xmlns:a16="http://schemas.microsoft.com/office/drawing/2014/main" val="3947540006"/>
                    </a:ext>
                  </a:extLst>
                </a:gridCol>
                <a:gridCol w="806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5504">
                  <a:extLst>
                    <a:ext uri="{9D8B030D-6E8A-4147-A177-3AD203B41FA5}">
                      <a16:colId xmlns:a16="http://schemas.microsoft.com/office/drawing/2014/main" val="2777366148"/>
                    </a:ext>
                  </a:extLst>
                </a:gridCol>
              </a:tblGrid>
              <a:tr h="134012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2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attribute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6" marR="5306" marT="530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precision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6" marR="5306" marT="530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recall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6" marR="5306" marT="530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0553034"/>
                  </a:ext>
                </a:extLst>
              </a:tr>
              <a:tr h="134012">
                <a:tc>
                  <a:txBody>
                    <a:bodyPr/>
                    <a:lstStyle>
                      <a:lvl1pPr marL="0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1pPr>
                      <a:lvl2pPr marL="342892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2pPr>
                      <a:lvl3pPr marL="685783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3pPr>
                      <a:lvl4pPr marL="1028675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4pPr>
                      <a:lvl5pPr marL="1371566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5pPr>
                      <a:lvl6pPr marL="1714457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6pPr>
                      <a:lvl7pPr marL="2057348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7pPr>
                      <a:lvl8pPr marL="2400240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8pPr>
                      <a:lvl9pPr marL="2743132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9pPr>
                    </a:lstStyle>
                    <a:p>
                      <a:pPr algn="l" fontAlgn="ctr"/>
                      <a:r>
                        <a:rPr lang="ja-JP" alt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Bag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6" marR="5306" marT="530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1pPr>
                      <a:lvl2pPr marL="342892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2pPr>
                      <a:lvl3pPr marL="685783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3pPr>
                      <a:lvl4pPr marL="1028675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4pPr>
                      <a:lvl5pPr marL="1371566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5pPr>
                      <a:lvl6pPr marL="1714457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6pPr>
                      <a:lvl7pPr marL="2057348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7pPr>
                      <a:lvl8pPr marL="2400240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8pPr>
                      <a:lvl9pPr marL="2743132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455EC4"/>
                          </a:solidFill>
                          <a:effectLst/>
                          <a:latin typeface="Calibri" panose="020F0502020204030204" pitchFamily="34" charset="0"/>
                          <a:ea typeface="Meiryo UI"/>
                          <a:cs typeface="Calibri" panose="020F0502020204030204" pitchFamily="34" charset="0"/>
                        </a:rPr>
                        <a:t>93%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eiryo UI"/>
                        <a:cs typeface="Calibri" panose="020F0502020204030204" pitchFamily="34" charset="0"/>
                      </a:endParaRPr>
                    </a:p>
                  </a:txBody>
                  <a:tcPr marL="5306" marR="5306" marT="5306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455EC4"/>
                          </a:solidFill>
                          <a:effectLst/>
                          <a:latin typeface="Calibri" panose="020F0502020204030204" pitchFamily="34" charset="0"/>
                          <a:ea typeface="Meiryo UI"/>
                          <a:cs typeface="Calibri" panose="020F0502020204030204" pitchFamily="34" charset="0"/>
                        </a:rPr>
                        <a:t>91%</a:t>
                      </a:r>
                      <a:endParaRPr lang="ja-JP" altLang="en-US" sz="1200" b="1" i="0" u="none" strike="noStrike" dirty="0">
                        <a:solidFill>
                          <a:srgbClr val="455EC4"/>
                        </a:solidFill>
                        <a:effectLst/>
                        <a:latin typeface="Calibri" panose="020F0502020204030204" pitchFamily="34" charset="0"/>
                        <a:ea typeface="Meiryo UI"/>
                        <a:cs typeface="Calibri" panose="020F0502020204030204" pitchFamily="34" charset="0"/>
                      </a:endParaRPr>
                    </a:p>
                  </a:txBody>
                  <a:tcPr marL="5306" marR="5306" marT="530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4012">
                <a:tc>
                  <a:txBody>
                    <a:bodyPr/>
                    <a:lstStyle>
                      <a:lvl1pPr marL="0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1pPr>
                      <a:lvl2pPr marL="342892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2pPr>
                      <a:lvl3pPr marL="685783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3pPr>
                      <a:lvl4pPr marL="1028675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4pPr>
                      <a:lvl5pPr marL="1371566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5pPr>
                      <a:lvl6pPr marL="1714457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6pPr>
                      <a:lvl7pPr marL="2057348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7pPr>
                      <a:lvl8pPr marL="2400240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8pPr>
                      <a:lvl9pPr marL="2743132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9pPr>
                    </a:lstStyle>
                    <a:p>
                      <a:pPr algn="l" fontAlgn="ctr"/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Bag</a:t>
                      </a:r>
                      <a:r>
                        <a:rPr lang="en-US" altLang="ja-JP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color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6" marR="5306" marT="530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1pPr>
                      <a:lvl2pPr marL="342892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2pPr>
                      <a:lvl3pPr marL="685783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3pPr>
                      <a:lvl4pPr marL="1028675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4pPr>
                      <a:lvl5pPr marL="1371566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5pPr>
                      <a:lvl6pPr marL="1714457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6pPr>
                      <a:lvl7pPr marL="2057348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7pPr>
                      <a:lvl8pPr marL="2400240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8pPr>
                      <a:lvl9pPr marL="2743132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455EC4"/>
                          </a:solidFill>
                          <a:effectLst/>
                          <a:latin typeface="Calibri" panose="020F0502020204030204" pitchFamily="34" charset="0"/>
                          <a:ea typeface="Meiryo UI"/>
                          <a:cs typeface="Calibri" panose="020F0502020204030204" pitchFamily="34" charset="0"/>
                        </a:rPr>
                        <a:t>85%</a:t>
                      </a:r>
                      <a:endParaRPr lang="ja-JP" altLang="en-US" sz="1200" b="1" i="0" u="none" strike="noStrike" dirty="0">
                        <a:solidFill>
                          <a:srgbClr val="455EC4"/>
                        </a:solidFill>
                        <a:effectLst/>
                        <a:latin typeface="Calibri" panose="020F0502020204030204" pitchFamily="34" charset="0"/>
                        <a:ea typeface="Meiryo UI"/>
                        <a:cs typeface="Calibri" panose="020F0502020204030204" pitchFamily="34" charset="0"/>
                      </a:endParaRPr>
                    </a:p>
                  </a:txBody>
                  <a:tcPr marL="5306" marR="5306" marT="5306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rgbClr val="455EC4"/>
                          </a:solidFill>
                          <a:effectLst/>
                          <a:latin typeface="Calibri" panose="020F0502020204030204" pitchFamily="34" charset="0"/>
                          <a:ea typeface="Meiryo UI"/>
                          <a:cs typeface="Calibri" panose="020F0502020204030204" pitchFamily="34" charset="0"/>
                        </a:rPr>
                        <a:t>87%</a:t>
                      </a:r>
                      <a:endParaRPr lang="ja-JP" altLang="en-US" sz="1200" b="1" i="0" u="none" strike="noStrike" dirty="0">
                        <a:solidFill>
                          <a:srgbClr val="455EC4"/>
                        </a:solidFill>
                        <a:effectLst/>
                        <a:latin typeface="Calibri" panose="020F0502020204030204" pitchFamily="34" charset="0"/>
                        <a:ea typeface="Meiryo UI"/>
                        <a:cs typeface="Calibri" panose="020F0502020204030204" pitchFamily="34" charset="0"/>
                      </a:endParaRPr>
                    </a:p>
                  </a:txBody>
                  <a:tcPr marL="5306" marR="5306" marT="530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935">
                <a:tc>
                  <a:txBody>
                    <a:bodyPr/>
                    <a:lstStyle>
                      <a:lvl1pPr marL="0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1pPr>
                      <a:lvl2pPr marL="342892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2pPr>
                      <a:lvl3pPr marL="685783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3pPr>
                      <a:lvl4pPr marL="1028675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4pPr>
                      <a:lvl5pPr marL="1371566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5pPr>
                      <a:lvl6pPr marL="1714457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6pPr>
                      <a:lvl7pPr marL="2057348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7pPr>
                      <a:lvl8pPr marL="2400240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8pPr>
                      <a:lvl9pPr marL="2743132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9pPr>
                    </a:lstStyle>
                    <a:p>
                      <a:pPr algn="l" fontAlgn="ctr"/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Shoes</a:t>
                      </a:r>
                      <a:r>
                        <a:rPr lang="en-US" altLang="ja-JP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color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6" marR="5306" marT="530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1pPr>
                      <a:lvl2pPr marL="342892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2pPr>
                      <a:lvl3pPr marL="685783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3pPr>
                      <a:lvl4pPr marL="1028675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4pPr>
                      <a:lvl5pPr marL="1371566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5pPr>
                      <a:lvl6pPr marL="1714457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6pPr>
                      <a:lvl7pPr marL="2057348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7pPr>
                      <a:lvl8pPr marL="2400240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8pPr>
                      <a:lvl9pPr marL="2743132" algn="l" defTabSz="685783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55EC4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eiryo UI"/>
                          <a:cs typeface="Calibri" panose="020F0502020204030204" pitchFamily="34" charset="0"/>
                        </a:rPr>
                        <a:t>67%</a:t>
                      </a:r>
                      <a:endParaRPr kumimoji="0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55EC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Meiryo UI"/>
                        <a:cs typeface="Calibri" panose="020F0502020204030204" pitchFamily="34" charset="0"/>
                      </a:endParaRPr>
                    </a:p>
                  </a:txBody>
                  <a:tcPr marL="5306" marR="5306" marT="5306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55EC4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eiryo UI"/>
                          <a:cs typeface="Calibri" panose="020F0502020204030204" pitchFamily="34" charset="0"/>
                        </a:rPr>
                        <a:t>73%</a:t>
                      </a:r>
                      <a:endParaRPr kumimoji="0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55EC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Meiryo UI"/>
                        <a:cs typeface="Calibri" panose="020F0502020204030204" pitchFamily="34" charset="0"/>
                      </a:endParaRPr>
                    </a:p>
                  </a:txBody>
                  <a:tcPr marL="5306" marR="5306" marT="5306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14665"/>
                  </a:ext>
                </a:extLst>
              </a:tr>
            </a:tbl>
          </a:graphicData>
        </a:graphic>
      </p:graphicFrame>
      <p:grpSp>
        <p:nvGrpSpPr>
          <p:cNvPr id="2" name="グループ化 1"/>
          <p:cNvGrpSpPr/>
          <p:nvPr/>
        </p:nvGrpSpPr>
        <p:grpSpPr>
          <a:xfrm>
            <a:off x="310935" y="2516726"/>
            <a:ext cx="2772415" cy="1327026"/>
            <a:chOff x="310935" y="2551669"/>
            <a:chExt cx="2772415" cy="1327026"/>
          </a:xfrm>
        </p:grpSpPr>
        <p:pic>
          <p:nvPicPr>
            <p:cNvPr id="70" name="図 69"/>
            <p:cNvPicPr>
              <a:picLocks noChangeAspect="1"/>
            </p:cNvPicPr>
            <p:nvPr/>
          </p:nvPicPr>
          <p:blipFill rotWithShape="1">
            <a:blip r:embed="rId2"/>
            <a:srcRect t="66597" b="-1"/>
            <a:stretch/>
          </p:blipFill>
          <p:spPr>
            <a:xfrm>
              <a:off x="310935" y="2551669"/>
              <a:ext cx="2772415" cy="1327026"/>
            </a:xfrm>
            <a:prstGeom prst="rect">
              <a:avLst/>
            </a:prstGeom>
          </p:spPr>
        </p:pic>
        <p:pic>
          <p:nvPicPr>
            <p:cNvPr id="71" name="図 7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712" y="3166396"/>
              <a:ext cx="1663135" cy="230682"/>
            </a:xfrm>
            <a:prstGeom prst="rect">
              <a:avLst/>
            </a:prstGeom>
          </p:spPr>
        </p:pic>
        <p:sp>
          <p:nvSpPr>
            <p:cNvPr id="72" name="正方形/長方形 71"/>
            <p:cNvSpPr/>
            <p:nvPr/>
          </p:nvSpPr>
          <p:spPr>
            <a:xfrm>
              <a:off x="2178712" y="3166396"/>
              <a:ext cx="252341" cy="230682"/>
            </a:xfrm>
            <a:prstGeom prst="rect">
              <a:avLst/>
            </a:prstGeom>
            <a:solidFill>
              <a:srgbClr val="36363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73" name="図 7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712" y="3624200"/>
              <a:ext cx="1663135" cy="230682"/>
            </a:xfrm>
            <a:prstGeom prst="rect">
              <a:avLst/>
            </a:prstGeom>
          </p:spPr>
        </p:pic>
        <p:pic>
          <p:nvPicPr>
            <p:cNvPr id="74" name="図 73"/>
            <p:cNvPicPr>
              <a:picLocks noChangeAspect="1"/>
            </p:cNvPicPr>
            <p:nvPr/>
          </p:nvPicPr>
          <p:blipFill rotWithShape="1">
            <a:blip r:embed="rId3"/>
            <a:srcRect l="33780" t="9698"/>
            <a:stretch/>
          </p:blipFill>
          <p:spPr>
            <a:xfrm>
              <a:off x="931402" y="3648902"/>
              <a:ext cx="1101328" cy="208312"/>
            </a:xfrm>
            <a:prstGeom prst="rect">
              <a:avLst/>
            </a:prstGeom>
          </p:spPr>
        </p:pic>
        <p:pic>
          <p:nvPicPr>
            <p:cNvPr id="75" name="図 74"/>
            <p:cNvPicPr>
              <a:picLocks noChangeAspect="1"/>
            </p:cNvPicPr>
            <p:nvPr/>
          </p:nvPicPr>
          <p:blipFill rotWithShape="1">
            <a:blip r:embed="rId3"/>
            <a:srcRect l="87295" t="10962"/>
            <a:stretch/>
          </p:blipFill>
          <p:spPr>
            <a:xfrm>
              <a:off x="1442562" y="3647521"/>
              <a:ext cx="211304" cy="205395"/>
            </a:xfrm>
            <a:prstGeom prst="rect">
              <a:avLst/>
            </a:prstGeom>
          </p:spPr>
        </p:pic>
        <p:sp>
          <p:nvSpPr>
            <p:cNvPr id="76" name="正方形/長方形 75"/>
            <p:cNvSpPr/>
            <p:nvPr/>
          </p:nvSpPr>
          <p:spPr>
            <a:xfrm>
              <a:off x="1629669" y="3621868"/>
              <a:ext cx="914220" cy="230682"/>
            </a:xfrm>
            <a:prstGeom prst="rect">
              <a:avLst/>
            </a:prstGeom>
            <a:solidFill>
              <a:srgbClr val="36363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310935" y="2561559"/>
              <a:ext cx="2772415" cy="13171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78" name="Rectangle 1"/>
          <p:cNvSpPr>
            <a:spLocks noChangeArrowheads="1"/>
          </p:cNvSpPr>
          <p:nvPr/>
        </p:nvSpPr>
        <p:spPr bwMode="auto">
          <a:xfrm>
            <a:off x="170732" y="4051212"/>
            <a:ext cx="501927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 eaLnBrk="0" hangingPunct="0"/>
            <a:r>
              <a:rPr kumimoji="0"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Meiryo UI" pitchFamily="50" charset="-128"/>
                <a:cs typeface="Calibri" panose="020F0502020204030204" pitchFamily="34" charset="0"/>
              </a:rPr>
              <a:t>Bag(with, w/o), </a:t>
            </a:r>
            <a:r>
              <a:rPr kumimoji="0"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Meiryo UI" pitchFamily="50" charset="-128"/>
                <a:cs typeface="Calibri" panose="020F0502020204030204" pitchFamily="34" charset="0"/>
              </a:rPr>
              <a:t>Bag color and Shoes color are available for search.</a:t>
            </a:r>
          </a:p>
          <a:p>
            <a:pPr defTabSz="914400" eaLnBrk="0" hangingPunct="0"/>
            <a:r>
              <a:rPr kumimoji="0" lang="en-US" altLang="ja-JP" sz="1400" dirty="0">
                <a:solidFill>
                  <a:srgbClr val="FF0000"/>
                </a:solidFill>
                <a:latin typeface="Calibri" panose="020F0502020204030204" pitchFamily="34" charset="0"/>
                <a:ea typeface="Meiryo UI" pitchFamily="50" charset="-128"/>
                <a:cs typeface="Calibri" panose="020F0502020204030204" pitchFamily="34" charset="0"/>
              </a:rPr>
              <a:t>*"AI People Detection" V1.20 or later is required.</a:t>
            </a:r>
            <a:endParaRPr kumimoji="0" lang="en-US" altLang="ja-JP" sz="1400" dirty="0" smtClean="0">
              <a:solidFill>
                <a:srgbClr val="FF0000"/>
              </a:solidFill>
              <a:latin typeface="Calibri" panose="020F0502020204030204" pitchFamily="34" charset="0"/>
              <a:ea typeface="Meiryo UI" pitchFamily="50" charset="-128"/>
              <a:cs typeface="Calibri" panose="020F0502020204030204" pitchFamily="34" charset="0"/>
            </a:endParaRPr>
          </a:p>
          <a:p>
            <a:pPr defTabSz="914400" eaLnBrk="0" hangingPunct="0"/>
            <a:r>
              <a:rPr kumimoji="0" lang="en-US" altLang="ja-JP" sz="1400" dirty="0" smtClean="0">
                <a:solidFill>
                  <a:srgbClr val="FF0000"/>
                </a:solidFill>
                <a:latin typeface="Calibri" panose="020F0502020204030204" pitchFamily="34" charset="0"/>
                <a:ea typeface="Meiryo UI" pitchFamily="50" charset="-128"/>
                <a:cs typeface="Calibri" panose="020F0502020204030204" pitchFamily="34" charset="0"/>
              </a:rPr>
              <a:t>*Not supported for </a:t>
            </a:r>
            <a:r>
              <a:rPr kumimoji="0" lang="en-US" altLang="ja-JP" sz="1400" dirty="0" err="1" smtClean="0">
                <a:solidFill>
                  <a:srgbClr val="FF0000"/>
                </a:solidFill>
                <a:latin typeface="Calibri" panose="020F0502020204030204" pitchFamily="34" charset="0"/>
                <a:ea typeface="Meiryo UI" pitchFamily="50" charset="-128"/>
                <a:cs typeface="Calibri" panose="020F0502020204030204" pitchFamily="34" charset="0"/>
              </a:rPr>
              <a:t>watchlist</a:t>
            </a:r>
            <a:r>
              <a:rPr kumimoji="0" lang="en-US" altLang="ja-JP" sz="1400" dirty="0" smtClean="0">
                <a:solidFill>
                  <a:srgbClr val="FF0000"/>
                </a:solidFill>
                <a:latin typeface="Calibri" panose="020F0502020204030204" pitchFamily="34" charset="0"/>
                <a:ea typeface="Meiryo UI" pitchFamily="50" charset="-128"/>
                <a:cs typeface="Calibri" panose="020F0502020204030204" pitchFamily="34" charset="0"/>
              </a:rPr>
              <a:t> registration and dashboard.</a:t>
            </a:r>
          </a:p>
        </p:txBody>
      </p:sp>
      <p:pic>
        <p:nvPicPr>
          <p:cNvPr id="79" name="図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435" y="2526616"/>
            <a:ext cx="348161" cy="792000"/>
          </a:xfrm>
          <a:prstGeom prst="rect">
            <a:avLst/>
          </a:prstGeom>
        </p:spPr>
      </p:pic>
      <p:pic>
        <p:nvPicPr>
          <p:cNvPr id="80" name="図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845" y="2526616"/>
            <a:ext cx="624327" cy="792000"/>
          </a:xfrm>
          <a:prstGeom prst="rect">
            <a:avLst/>
          </a:prstGeom>
        </p:spPr>
      </p:pic>
      <p:pic>
        <p:nvPicPr>
          <p:cNvPr id="81" name="図 8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18" y="2526616"/>
            <a:ext cx="374558" cy="792000"/>
          </a:xfrm>
          <a:prstGeom prst="rect">
            <a:avLst/>
          </a:prstGeom>
        </p:spPr>
      </p:pic>
      <p:pic>
        <p:nvPicPr>
          <p:cNvPr id="82" name="図 8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661" y="2526616"/>
            <a:ext cx="397952" cy="974072"/>
          </a:xfrm>
          <a:prstGeom prst="rect">
            <a:avLst/>
          </a:prstGeom>
        </p:spPr>
      </p:pic>
      <p:pic>
        <p:nvPicPr>
          <p:cNvPr id="83" name="図 8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8126" y="2526616"/>
            <a:ext cx="361206" cy="97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5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245064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ja-JP" sz="32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2. Add People attributes (bag color / </a:t>
            </a:r>
            <a:r>
              <a:rPr lang="en-US" altLang="ja-JP" sz="320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shoes </a:t>
            </a:r>
            <a:r>
              <a:rPr lang="en-US" altLang="ja-JP" sz="32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color)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テキスト プレースホルダー 14"/>
          <p:cNvSpPr txBox="1">
            <a:spLocks/>
          </p:cNvSpPr>
          <p:nvPr/>
        </p:nvSpPr>
        <p:spPr>
          <a:xfrm>
            <a:off x="1582425" y="654513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 smtClean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Server</a:t>
            </a:r>
            <a:endParaRPr lang="en-GB" altLang="ja-JP" sz="1600" b="1" dirty="0">
              <a:solidFill>
                <a:prstClr val="black"/>
              </a:solidFill>
              <a:latin typeface="+mj-lt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254047" y="654512"/>
            <a:ext cx="1043208" cy="59969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V1.4.0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001939" y="654005"/>
            <a:ext cx="1043208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V1.4.0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001939" y="970004"/>
            <a:ext cx="1043208" cy="27812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V1.4.0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テキスト プレースホルダー 14"/>
          <p:cNvSpPr txBox="1">
            <a:spLocks/>
          </p:cNvSpPr>
          <p:nvPr/>
        </p:nvSpPr>
        <p:spPr>
          <a:xfrm>
            <a:off x="2453477" y="657951"/>
            <a:ext cx="1760177" cy="59626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i-PRO Active Guard for </a:t>
            </a:r>
            <a:r>
              <a:rPr lang="en-US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VMS</a:t>
            </a:r>
            <a:endParaRPr lang="en-US" altLang="ja-JP" sz="1600" dirty="0">
              <a:solidFill>
                <a:prstClr val="black"/>
              </a:solidFill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1" name="テキスト プレースホルダー 14"/>
          <p:cNvSpPr txBox="1">
            <a:spLocks/>
          </p:cNvSpPr>
          <p:nvPr/>
        </p:nvSpPr>
        <p:spPr>
          <a:xfrm>
            <a:off x="533764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 smtClean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Plug-in</a:t>
            </a:r>
            <a:endParaRPr lang="en-GB" altLang="ja-JP" sz="1600" b="1" dirty="0">
              <a:solidFill>
                <a:prstClr val="black"/>
              </a:solidFill>
              <a:latin typeface="+mj-lt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05185" y="657951"/>
            <a:ext cx="1752566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Plug-in for VI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05186" y="970777"/>
            <a:ext cx="1752566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Plug-in for </a:t>
            </a:r>
            <a:r>
              <a:rPr kumimoji="0" lang="en-US" altLang="ja-JP" sz="1600" kern="0" dirty="0" err="1" smtClean="0">
                <a:latin typeface="+mj-lt"/>
                <a:ea typeface="游ゴシック"/>
                <a:cs typeface="Calibri"/>
              </a:rPr>
              <a:t>Genetec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88639" y="1311974"/>
            <a:ext cx="48921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The types of 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analysis 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targets are as 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follows.</a:t>
            </a:r>
            <a:endParaRPr kumimoji="1" lang="en-GB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Yu Gothic UI" pitchFamily="50" charset="-128"/>
              <a:cs typeface="Calibri" panose="020F0502020204030204" pitchFamily="34" charset="0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053993"/>
              </p:ext>
            </p:extLst>
          </p:nvPr>
        </p:nvGraphicFramePr>
        <p:xfrm>
          <a:off x="611660" y="1665945"/>
          <a:ext cx="7926858" cy="212140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23767">
                  <a:extLst>
                    <a:ext uri="{9D8B030D-6E8A-4147-A177-3AD203B41FA5}">
                      <a16:colId xmlns:a16="http://schemas.microsoft.com/office/drawing/2014/main" val="3707981350"/>
                    </a:ext>
                  </a:extLst>
                </a:gridCol>
                <a:gridCol w="3008870">
                  <a:extLst>
                    <a:ext uri="{9D8B030D-6E8A-4147-A177-3AD203B41FA5}">
                      <a16:colId xmlns:a16="http://schemas.microsoft.com/office/drawing/2014/main" val="1019873635"/>
                    </a:ext>
                  </a:extLst>
                </a:gridCol>
                <a:gridCol w="3194221">
                  <a:extLst>
                    <a:ext uri="{9D8B030D-6E8A-4147-A177-3AD203B41FA5}">
                      <a16:colId xmlns:a16="http://schemas.microsoft.com/office/drawing/2014/main" val="1997917516"/>
                    </a:ext>
                  </a:extLst>
                </a:gridCol>
              </a:tblGrid>
              <a:tr h="304960">
                <a:tc>
                  <a:txBody>
                    <a:bodyPr/>
                    <a:lstStyle/>
                    <a:p>
                      <a:endParaRPr kumimoji="1" lang="ja-JP" altLang="en-US" dirty="0">
                        <a:latin typeface="+mn-lt"/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+mn-lt"/>
                        </a:rPr>
                        <a:t>Bag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+mn-lt"/>
                        </a:rPr>
                        <a:t>Shoes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29243653"/>
                  </a:ext>
                </a:extLst>
              </a:tr>
              <a:tr h="562232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+mn-lt"/>
                        </a:rPr>
                        <a:t>Good accuracy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endParaRPr kumimoji="1" lang="ja-JP" altLang="en-US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47751740"/>
                  </a:ext>
                </a:extLst>
              </a:tr>
              <a:tr h="1254211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+mn-lt"/>
                        </a:rPr>
                        <a:t>Medium accuracy 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01876201"/>
                  </a:ext>
                </a:extLst>
              </a:tr>
            </a:tbl>
          </a:graphicData>
        </a:graphic>
      </p:graphicFrame>
      <p:pic>
        <p:nvPicPr>
          <p:cNvPr id="66" name="図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518" y="1978771"/>
            <a:ext cx="286579" cy="382383"/>
          </a:xfrm>
          <a:prstGeom prst="rect">
            <a:avLst/>
          </a:prstGeom>
        </p:spPr>
      </p:pic>
      <p:sp>
        <p:nvSpPr>
          <p:cNvPr id="67" name="テキスト ボックス 66"/>
          <p:cNvSpPr txBox="1"/>
          <p:nvPr/>
        </p:nvSpPr>
        <p:spPr>
          <a:xfrm>
            <a:off x="2487334" y="2316173"/>
            <a:ext cx="7713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Backpacks</a:t>
            </a:r>
            <a:endParaRPr kumimoji="1" lang="ja-JP" altLang="en-US" sz="1100" dirty="0"/>
          </a:p>
        </p:txBody>
      </p:sp>
      <p:pic>
        <p:nvPicPr>
          <p:cNvPr id="68" name="図 6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63457" y="2007389"/>
            <a:ext cx="280655" cy="308784"/>
          </a:xfrm>
          <a:prstGeom prst="rect">
            <a:avLst/>
          </a:prstGeom>
        </p:spPr>
      </p:pic>
      <p:sp>
        <p:nvSpPr>
          <p:cNvPr id="69" name="テキスト ボックス 68"/>
          <p:cNvSpPr txBox="1"/>
          <p:nvPr/>
        </p:nvSpPr>
        <p:spPr>
          <a:xfrm>
            <a:off x="3462184" y="2312808"/>
            <a:ext cx="6832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/>
              <a:t>Tote </a:t>
            </a:r>
            <a:r>
              <a:rPr lang="en-US" altLang="ja-JP" sz="1100" dirty="0"/>
              <a:t>bag</a:t>
            </a:r>
            <a:endParaRPr kumimoji="1" lang="ja-JP" altLang="en-US" sz="1100" dirty="0"/>
          </a:p>
        </p:txBody>
      </p:sp>
      <p:pic>
        <p:nvPicPr>
          <p:cNvPr id="70" name="図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0293" y="2007389"/>
            <a:ext cx="270148" cy="353765"/>
          </a:xfrm>
          <a:prstGeom prst="rect">
            <a:avLst/>
          </a:prstGeom>
        </p:spPr>
      </p:pic>
      <p:sp>
        <p:nvSpPr>
          <p:cNvPr id="71" name="テキスト ボックス 70"/>
          <p:cNvSpPr txBox="1"/>
          <p:nvPr/>
        </p:nvSpPr>
        <p:spPr>
          <a:xfrm>
            <a:off x="4244227" y="2312808"/>
            <a:ext cx="954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Shopping bag</a:t>
            </a:r>
            <a:endParaRPr kumimoji="1" lang="ja-JP" altLang="en-US" sz="1100" dirty="0"/>
          </a:p>
        </p:txBody>
      </p:sp>
      <p:pic>
        <p:nvPicPr>
          <p:cNvPr id="72" name="図 7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302" y="2611560"/>
            <a:ext cx="283795" cy="276802"/>
          </a:xfrm>
          <a:prstGeom prst="rect">
            <a:avLst/>
          </a:prstGeom>
        </p:spPr>
      </p:pic>
      <p:sp>
        <p:nvSpPr>
          <p:cNvPr id="73" name="テキスト ボックス 72"/>
          <p:cNvSpPr txBox="1"/>
          <p:nvPr/>
        </p:nvSpPr>
        <p:spPr>
          <a:xfrm>
            <a:off x="2509775" y="2858258"/>
            <a:ext cx="7264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Hand bag</a:t>
            </a:r>
            <a:endParaRPr kumimoji="1" lang="ja-JP" altLang="en-US" sz="1100" dirty="0"/>
          </a:p>
        </p:txBody>
      </p:sp>
      <p:pic>
        <p:nvPicPr>
          <p:cNvPr id="74" name="図 7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064" y="2678751"/>
            <a:ext cx="330778" cy="206562"/>
          </a:xfrm>
          <a:prstGeom prst="rect">
            <a:avLst/>
          </a:prstGeom>
        </p:spPr>
      </p:pic>
      <p:sp>
        <p:nvSpPr>
          <p:cNvPr id="75" name="テキスト ボックス 74"/>
          <p:cNvSpPr txBox="1"/>
          <p:nvPr/>
        </p:nvSpPr>
        <p:spPr>
          <a:xfrm>
            <a:off x="3268706" y="2861244"/>
            <a:ext cx="10534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/>
              <a:t>M</a:t>
            </a:r>
            <a:r>
              <a:rPr kumimoji="1" lang="en-US" altLang="ja-JP" sz="1100" dirty="0" smtClean="0"/>
              <a:t>essenger bag</a:t>
            </a:r>
            <a:endParaRPr kumimoji="1" lang="ja-JP" altLang="en-US" sz="1100" dirty="0"/>
          </a:p>
        </p:txBody>
      </p:sp>
      <p:pic>
        <p:nvPicPr>
          <p:cNvPr id="76" name="図 7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997" y="2551185"/>
            <a:ext cx="239618" cy="383547"/>
          </a:xfrm>
          <a:prstGeom prst="rect">
            <a:avLst/>
          </a:prstGeom>
        </p:spPr>
      </p:pic>
      <p:sp>
        <p:nvSpPr>
          <p:cNvPr id="77" name="テキスト ボックス 76"/>
          <p:cNvSpPr txBox="1"/>
          <p:nvPr/>
        </p:nvSpPr>
        <p:spPr>
          <a:xfrm>
            <a:off x="4302507" y="2863153"/>
            <a:ext cx="8146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/>
              <a:t>Bucket bag</a:t>
            </a:r>
            <a:endParaRPr kumimoji="1" lang="ja-JP" altLang="en-US" sz="1100" dirty="0"/>
          </a:p>
        </p:txBody>
      </p:sp>
      <p:pic>
        <p:nvPicPr>
          <p:cNvPr id="78" name="図 7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913" y="3174363"/>
            <a:ext cx="284355" cy="384768"/>
          </a:xfrm>
          <a:prstGeom prst="rect">
            <a:avLst/>
          </a:prstGeom>
        </p:spPr>
      </p:pic>
      <p:sp>
        <p:nvSpPr>
          <p:cNvPr id="79" name="テキスト ボックス 78"/>
          <p:cNvSpPr txBox="1"/>
          <p:nvPr/>
        </p:nvSpPr>
        <p:spPr>
          <a:xfrm>
            <a:off x="2419190" y="3545494"/>
            <a:ext cx="9348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/>
              <a:t>Shoulder bag</a:t>
            </a:r>
            <a:endParaRPr kumimoji="1" lang="ja-JP" altLang="en-US" sz="1100" dirty="0"/>
          </a:p>
        </p:txBody>
      </p:sp>
      <p:pic>
        <p:nvPicPr>
          <p:cNvPr id="80" name="図 7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340" y="3390585"/>
            <a:ext cx="306609" cy="185824"/>
          </a:xfrm>
          <a:prstGeom prst="rect">
            <a:avLst/>
          </a:prstGeom>
        </p:spPr>
      </p:pic>
      <p:pic>
        <p:nvPicPr>
          <p:cNvPr id="81" name="図 8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590" y="3111390"/>
            <a:ext cx="307308" cy="238066"/>
          </a:xfrm>
          <a:prstGeom prst="rect">
            <a:avLst/>
          </a:prstGeom>
        </p:spPr>
      </p:pic>
      <p:pic>
        <p:nvPicPr>
          <p:cNvPr id="82" name="図 8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734" y="3317619"/>
            <a:ext cx="251980" cy="258612"/>
          </a:xfrm>
          <a:prstGeom prst="rect">
            <a:avLst/>
          </a:prstGeom>
        </p:spPr>
      </p:pic>
      <p:pic>
        <p:nvPicPr>
          <p:cNvPr id="83" name="図 8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793" y="3111517"/>
            <a:ext cx="299357" cy="428454"/>
          </a:xfrm>
          <a:prstGeom prst="rect">
            <a:avLst/>
          </a:prstGeom>
        </p:spPr>
      </p:pic>
      <p:pic>
        <p:nvPicPr>
          <p:cNvPr id="99" name="図 9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851" y="3177469"/>
            <a:ext cx="329970" cy="326437"/>
          </a:xfrm>
          <a:prstGeom prst="rect">
            <a:avLst/>
          </a:prstGeom>
        </p:spPr>
      </p:pic>
      <p:pic>
        <p:nvPicPr>
          <p:cNvPr id="100" name="図 9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188" y="3107510"/>
            <a:ext cx="252268" cy="185655"/>
          </a:xfrm>
          <a:prstGeom prst="rect">
            <a:avLst/>
          </a:prstGeom>
        </p:spPr>
      </p:pic>
      <p:sp>
        <p:nvSpPr>
          <p:cNvPr id="101" name="テキスト ボックス 100"/>
          <p:cNvSpPr txBox="1"/>
          <p:nvPr/>
        </p:nvSpPr>
        <p:spPr>
          <a:xfrm>
            <a:off x="3510484" y="3549005"/>
            <a:ext cx="17187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Others (difficult to classify)</a:t>
            </a:r>
            <a:endParaRPr kumimoji="1" lang="ja-JP" altLang="en-US" sz="1100" dirty="0"/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5677829" y="3483980"/>
            <a:ext cx="6992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/>
              <a:t>Sneakers</a:t>
            </a:r>
            <a:endParaRPr lang="en-US" altLang="ja-JP" sz="1100" dirty="0"/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6525462" y="3483980"/>
            <a:ext cx="9813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/>
              <a:t>Leather shoes</a:t>
            </a: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7655224" y="3488592"/>
            <a:ext cx="5100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/>
              <a:t>Boots</a:t>
            </a:r>
            <a:endParaRPr lang="en-US" altLang="ja-JP" sz="1100" dirty="0"/>
          </a:p>
        </p:txBody>
      </p:sp>
      <p:pic>
        <p:nvPicPr>
          <p:cNvPr id="105" name="図 104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7988" y="2198475"/>
            <a:ext cx="708337" cy="407966"/>
          </a:xfrm>
          <a:prstGeom prst="rect">
            <a:avLst/>
          </a:prstGeom>
        </p:spPr>
      </p:pic>
      <p:pic>
        <p:nvPicPr>
          <p:cNvPr id="106" name="図 105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5287" y="2784534"/>
            <a:ext cx="696875" cy="559784"/>
          </a:xfrm>
          <a:prstGeom prst="rect">
            <a:avLst/>
          </a:prstGeom>
        </p:spPr>
      </p:pic>
      <p:pic>
        <p:nvPicPr>
          <p:cNvPr id="107" name="図 106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35156" y="2152538"/>
            <a:ext cx="715499" cy="507189"/>
          </a:xfrm>
          <a:prstGeom prst="rect">
            <a:avLst/>
          </a:prstGeom>
        </p:spPr>
      </p:pic>
      <p:pic>
        <p:nvPicPr>
          <p:cNvPr id="108" name="図 107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1912" y="2919287"/>
            <a:ext cx="833472" cy="492284"/>
          </a:xfrm>
          <a:prstGeom prst="rect">
            <a:avLst/>
          </a:prstGeom>
        </p:spPr>
      </p:pic>
      <p:pic>
        <p:nvPicPr>
          <p:cNvPr id="109" name="図 108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21245" y="2820902"/>
            <a:ext cx="664462" cy="607740"/>
          </a:xfrm>
          <a:prstGeom prst="rect">
            <a:avLst/>
          </a:prstGeom>
        </p:spPr>
      </p:pic>
      <p:pic>
        <p:nvPicPr>
          <p:cNvPr id="110" name="図 109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78836" y="2099313"/>
            <a:ext cx="429563" cy="673368"/>
          </a:xfrm>
          <a:prstGeom prst="rect">
            <a:avLst/>
          </a:prstGeom>
        </p:spPr>
      </p:pic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969242"/>
              </p:ext>
            </p:extLst>
          </p:nvPr>
        </p:nvGraphicFramePr>
        <p:xfrm>
          <a:off x="615457" y="3859018"/>
          <a:ext cx="7923060" cy="70528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707613">
                  <a:extLst>
                    <a:ext uri="{9D8B030D-6E8A-4147-A177-3AD203B41FA5}">
                      <a16:colId xmlns:a16="http://schemas.microsoft.com/office/drawing/2014/main" val="2692055530"/>
                    </a:ext>
                  </a:extLst>
                </a:gridCol>
                <a:gridCol w="3021227">
                  <a:extLst>
                    <a:ext uri="{9D8B030D-6E8A-4147-A177-3AD203B41FA5}">
                      <a16:colId xmlns:a16="http://schemas.microsoft.com/office/drawing/2014/main" val="1262561457"/>
                    </a:ext>
                  </a:extLst>
                </a:gridCol>
                <a:gridCol w="3194220">
                  <a:extLst>
                    <a:ext uri="{9D8B030D-6E8A-4147-A177-3AD203B41FA5}">
                      <a16:colId xmlns:a16="http://schemas.microsoft.com/office/drawing/2014/main" val="2755064429"/>
                    </a:ext>
                  </a:extLst>
                </a:gridCol>
              </a:tblGrid>
              <a:tr h="705285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/>
                        <a:t>Not supported</a:t>
                      </a:r>
                      <a:endParaRPr kumimoji="1" lang="en-US" altLang="ja-JP" sz="800" b="0" dirty="0" smtClean="0"/>
                    </a:p>
                    <a:p>
                      <a:r>
                        <a:rPr kumimoji="1" lang="en-US" altLang="ja-JP" sz="1050" b="0" dirty="0" smtClean="0"/>
                        <a:t>(Difficult to detect and color analyze)</a:t>
                      </a:r>
                      <a:endParaRPr kumimoji="1" lang="ja-JP" altLang="en-US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2409736"/>
                  </a:ext>
                </a:extLst>
              </a:tr>
            </a:tbl>
          </a:graphicData>
        </a:graphic>
      </p:graphicFrame>
      <p:pic>
        <p:nvPicPr>
          <p:cNvPr id="111" name="図 110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151" y="3930660"/>
            <a:ext cx="261851" cy="394923"/>
          </a:xfrm>
          <a:prstGeom prst="rect">
            <a:avLst/>
          </a:prstGeom>
        </p:spPr>
      </p:pic>
      <p:pic>
        <p:nvPicPr>
          <p:cNvPr id="112" name="Picture 2" descr="https://jp.images-monotaro.com/Monotaro3/pi/full/mono18449543-180724-04.jp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742" y="3924375"/>
            <a:ext cx="374610" cy="37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テキスト ボックス 112"/>
          <p:cNvSpPr txBox="1"/>
          <p:nvPr/>
        </p:nvSpPr>
        <p:spPr>
          <a:xfrm>
            <a:off x="2961704" y="4327104"/>
            <a:ext cx="6527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Suitcase</a:t>
            </a:r>
            <a:endParaRPr kumimoji="1" lang="ja-JP" altLang="en-US" sz="1100" dirty="0"/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3860349" y="4331415"/>
            <a:ext cx="78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Plastic bag</a:t>
            </a:r>
            <a:endParaRPr kumimoji="1" lang="ja-JP" altLang="en-US" sz="1100" dirty="0"/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6074233" y="4336807"/>
            <a:ext cx="5709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/>
              <a:t>Pumps</a:t>
            </a:r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7198082" y="4332885"/>
            <a:ext cx="6174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/>
              <a:t>Sandals</a:t>
            </a:r>
          </a:p>
        </p:txBody>
      </p:sp>
      <p:pic>
        <p:nvPicPr>
          <p:cNvPr id="117" name="図 116"/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703" y="3936079"/>
            <a:ext cx="548050" cy="399591"/>
          </a:xfrm>
          <a:prstGeom prst="rect">
            <a:avLst/>
          </a:prstGeom>
        </p:spPr>
      </p:pic>
      <p:pic>
        <p:nvPicPr>
          <p:cNvPr id="118" name="図 117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108053" y="3993247"/>
            <a:ext cx="804851" cy="28384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47517" y="4574365"/>
            <a:ext cx="3680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*Classification </a:t>
            </a:r>
            <a:r>
              <a:rPr lang="en-US" altLang="ja-JP" sz="1200" dirty="0"/>
              <a:t>of bag and shoes type are not </a:t>
            </a:r>
            <a:r>
              <a:rPr lang="en-US" altLang="ja-JP" sz="1200" dirty="0" smtClean="0"/>
              <a:t>supported.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5078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 Calibri Light-Constantia">
      <a:maj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メインスライド">
  <a:themeElements>
    <a:clrScheme name="i-PRO">
      <a:dk1>
        <a:srgbClr val="000000"/>
      </a:dk1>
      <a:lt1>
        <a:srgbClr val="FFFFFF"/>
      </a:lt1>
      <a:dk2>
        <a:srgbClr val="808080"/>
      </a:dk2>
      <a:lt2>
        <a:srgbClr val="E2E3E3"/>
      </a:lt2>
      <a:accent1>
        <a:srgbClr val="6464E6"/>
      </a:accent1>
      <a:accent2>
        <a:srgbClr val="1C1F2A"/>
      </a:accent2>
      <a:accent3>
        <a:srgbClr val="BDC0BF"/>
      </a:accent3>
      <a:accent4>
        <a:srgbClr val="10A99A"/>
      </a:accent4>
      <a:accent5>
        <a:srgbClr val="0A807C"/>
      </a:accent5>
      <a:accent6>
        <a:srgbClr val="D36163"/>
      </a:accent6>
      <a:hlink>
        <a:srgbClr val="B54F53"/>
      </a:hlink>
      <a:folHlink>
        <a:srgbClr val="D36163"/>
      </a:folHlink>
    </a:clrScheme>
    <a:fontScheme name="i-PRO">
      <a:majorFont>
        <a:latin typeface="Calibri"/>
        <a:ea typeface="Yu Gothic UI"/>
        <a:cs typeface=""/>
      </a:majorFont>
      <a:minorFont>
        <a:latin typeface="Calibri"/>
        <a:ea typeface="Yu Gothic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0547EFCE-8FFC-4DE7-8A53-65D6050BE3A7}" vid="{2A06367C-CED2-4226-9E94-4D1652FAC510}"/>
    </a:ext>
  </a:extLst>
</a:theme>
</file>

<file path=ppt/theme/theme3.xml><?xml version="1.0" encoding="utf-8"?>
<a:theme xmlns:a="http://schemas.openxmlformats.org/drawingml/2006/main" name="3_メインスライド">
  <a:themeElements>
    <a:clrScheme name="i-PRO">
      <a:dk1>
        <a:srgbClr val="000000"/>
      </a:dk1>
      <a:lt1>
        <a:srgbClr val="FFFFFF"/>
      </a:lt1>
      <a:dk2>
        <a:srgbClr val="808080"/>
      </a:dk2>
      <a:lt2>
        <a:srgbClr val="E2E3E3"/>
      </a:lt2>
      <a:accent1>
        <a:srgbClr val="6464E6"/>
      </a:accent1>
      <a:accent2>
        <a:srgbClr val="1C1F2A"/>
      </a:accent2>
      <a:accent3>
        <a:srgbClr val="BDC0BF"/>
      </a:accent3>
      <a:accent4>
        <a:srgbClr val="10A99A"/>
      </a:accent4>
      <a:accent5>
        <a:srgbClr val="0A807C"/>
      </a:accent5>
      <a:accent6>
        <a:srgbClr val="D36163"/>
      </a:accent6>
      <a:hlink>
        <a:srgbClr val="B54F53"/>
      </a:hlink>
      <a:folHlink>
        <a:srgbClr val="D36163"/>
      </a:folHlink>
    </a:clrScheme>
    <a:fontScheme name="i-PRO">
      <a:majorFont>
        <a:latin typeface="Calibri"/>
        <a:ea typeface="Yu Gothic UI"/>
        <a:cs typeface=""/>
      </a:majorFont>
      <a:minorFont>
        <a:latin typeface="Calibri"/>
        <a:ea typeface="Yu Gothic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0547EFCE-8FFC-4DE7-8A53-65D6050BE3A7}" vid="{2A06367C-CED2-4226-9E94-4D1652FAC510}"/>
    </a:ext>
  </a:extLst>
</a:theme>
</file>

<file path=ppt/theme/theme4.xml><?xml version="1.0" encoding="utf-8"?>
<a:theme xmlns:a="http://schemas.openxmlformats.org/drawingml/2006/main" name="2_メインスライド">
  <a:themeElements>
    <a:clrScheme name="i-PRO">
      <a:dk1>
        <a:srgbClr val="000000"/>
      </a:dk1>
      <a:lt1>
        <a:srgbClr val="FFFFFF"/>
      </a:lt1>
      <a:dk2>
        <a:srgbClr val="808080"/>
      </a:dk2>
      <a:lt2>
        <a:srgbClr val="E2E3E3"/>
      </a:lt2>
      <a:accent1>
        <a:srgbClr val="6464E6"/>
      </a:accent1>
      <a:accent2>
        <a:srgbClr val="1C1F2A"/>
      </a:accent2>
      <a:accent3>
        <a:srgbClr val="BDC0BF"/>
      </a:accent3>
      <a:accent4>
        <a:srgbClr val="10A99A"/>
      </a:accent4>
      <a:accent5>
        <a:srgbClr val="0A807C"/>
      </a:accent5>
      <a:accent6>
        <a:srgbClr val="D36163"/>
      </a:accent6>
      <a:hlink>
        <a:srgbClr val="B54F53"/>
      </a:hlink>
      <a:folHlink>
        <a:srgbClr val="D36163"/>
      </a:folHlink>
    </a:clrScheme>
    <a:fontScheme name="i-PRO">
      <a:majorFont>
        <a:latin typeface="Calibri"/>
        <a:ea typeface="Yu Gothic UI"/>
        <a:cs typeface=""/>
      </a:majorFont>
      <a:minorFont>
        <a:latin typeface="Calibri"/>
        <a:ea typeface="Yu Gothic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0547EFCE-8FFC-4DE7-8A53-65D6050BE3A7}" vid="{2A06367C-CED2-4226-9E94-4D1652FAC510}"/>
    </a:ext>
  </a:extLst>
</a:theme>
</file>

<file path=ppt/theme/theme5.xml><?xml version="1.0" encoding="utf-8"?>
<a:theme xmlns:a="http://schemas.openxmlformats.org/drawingml/2006/main" name="4_メインスライド">
  <a:themeElements>
    <a:clrScheme name="i-PRO">
      <a:dk1>
        <a:srgbClr val="000000"/>
      </a:dk1>
      <a:lt1>
        <a:srgbClr val="FFFFFF"/>
      </a:lt1>
      <a:dk2>
        <a:srgbClr val="808080"/>
      </a:dk2>
      <a:lt2>
        <a:srgbClr val="E2E3E3"/>
      </a:lt2>
      <a:accent1>
        <a:srgbClr val="6464E6"/>
      </a:accent1>
      <a:accent2>
        <a:srgbClr val="1C1F2A"/>
      </a:accent2>
      <a:accent3>
        <a:srgbClr val="BDC0BF"/>
      </a:accent3>
      <a:accent4>
        <a:srgbClr val="10A99A"/>
      </a:accent4>
      <a:accent5>
        <a:srgbClr val="0A807C"/>
      </a:accent5>
      <a:accent6>
        <a:srgbClr val="D36163"/>
      </a:accent6>
      <a:hlink>
        <a:srgbClr val="B54F53"/>
      </a:hlink>
      <a:folHlink>
        <a:srgbClr val="D36163"/>
      </a:folHlink>
    </a:clrScheme>
    <a:fontScheme name="i-PRO">
      <a:majorFont>
        <a:latin typeface="Calibri"/>
        <a:ea typeface="Yu Gothic UI"/>
        <a:cs typeface=""/>
      </a:majorFont>
      <a:minorFont>
        <a:latin typeface="Calibri"/>
        <a:ea typeface="Yu Gothic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0547EFCE-8FFC-4DE7-8A53-65D6050BE3A7}" vid="{2A06367C-CED2-4226-9E94-4D1652FAC510}"/>
    </a:ext>
  </a:extLst>
</a:theme>
</file>

<file path=ppt/theme/theme6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 Calibri Light-Constantia">
      <a:maj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 Calibri Light-Constantia">
      <a:maj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デバイダー">
  <a:themeElements>
    <a:clrScheme name="i-PRO">
      <a:dk1>
        <a:srgbClr val="000000"/>
      </a:dk1>
      <a:lt1>
        <a:srgbClr val="FFFFFF"/>
      </a:lt1>
      <a:dk2>
        <a:srgbClr val="808080"/>
      </a:dk2>
      <a:lt2>
        <a:srgbClr val="E2E3E3"/>
      </a:lt2>
      <a:accent1>
        <a:srgbClr val="6464E6"/>
      </a:accent1>
      <a:accent2>
        <a:srgbClr val="1C1F2A"/>
      </a:accent2>
      <a:accent3>
        <a:srgbClr val="BDC0BF"/>
      </a:accent3>
      <a:accent4>
        <a:srgbClr val="10A99A"/>
      </a:accent4>
      <a:accent5>
        <a:srgbClr val="0A807C"/>
      </a:accent5>
      <a:accent6>
        <a:srgbClr val="D36163"/>
      </a:accent6>
      <a:hlink>
        <a:srgbClr val="B54F53"/>
      </a:hlink>
      <a:folHlink>
        <a:srgbClr val="D36163"/>
      </a:folHlink>
    </a:clrScheme>
    <a:fontScheme name="i-PRO">
      <a:majorFont>
        <a:latin typeface="Calibri"/>
        <a:ea typeface="Yu Gothic UI"/>
        <a:cs typeface=""/>
      </a:majorFont>
      <a:minorFont>
        <a:latin typeface="Calibri"/>
        <a:ea typeface="Yu Gothic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0547EFCE-8FFC-4DE7-8A53-65D6050BE3A7}" vid="{1920163D-763C-4FA2-8C21-3C4C0FE0627D}"/>
    </a:ext>
  </a:extLst>
</a:theme>
</file>

<file path=ppt/theme/theme9.xml><?xml version="1.0" encoding="utf-8"?>
<a:theme xmlns:a="http://schemas.openxmlformats.org/drawingml/2006/main" name="エンドスライド">
  <a:themeElements>
    <a:clrScheme name="i-PRO">
      <a:dk1>
        <a:srgbClr val="000000"/>
      </a:dk1>
      <a:lt1>
        <a:srgbClr val="FFFFFF"/>
      </a:lt1>
      <a:dk2>
        <a:srgbClr val="808080"/>
      </a:dk2>
      <a:lt2>
        <a:srgbClr val="E2E3E3"/>
      </a:lt2>
      <a:accent1>
        <a:srgbClr val="6464E6"/>
      </a:accent1>
      <a:accent2>
        <a:srgbClr val="1C1F2A"/>
      </a:accent2>
      <a:accent3>
        <a:srgbClr val="BDC0BF"/>
      </a:accent3>
      <a:accent4>
        <a:srgbClr val="10A99A"/>
      </a:accent4>
      <a:accent5>
        <a:srgbClr val="0A807C"/>
      </a:accent5>
      <a:accent6>
        <a:srgbClr val="D36163"/>
      </a:accent6>
      <a:hlink>
        <a:srgbClr val="B54F53"/>
      </a:hlink>
      <a:folHlink>
        <a:srgbClr val="D36163"/>
      </a:folHlink>
    </a:clrScheme>
    <a:fontScheme name="i-PRO">
      <a:majorFont>
        <a:latin typeface="Calibri"/>
        <a:ea typeface="Yu Gothic UI"/>
        <a:cs typeface=""/>
      </a:majorFont>
      <a:minorFont>
        <a:latin typeface="Calibri"/>
        <a:ea typeface="Yu Gothic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0547EFCE-8FFC-4DE7-8A53-65D6050BE3A7}" vid="{CF074C11-697F-48B1-95CC-C684841BE1A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4_3_pips_templateB_Tentative_青</Template>
  <TotalTime>0</TotalTime>
  <Words>2266</Words>
  <Application>Microsoft Office PowerPoint</Application>
  <PresentationFormat>画面に合わせる (16:9)</PresentationFormat>
  <Paragraphs>504</Paragraphs>
  <Slides>34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9</vt:i4>
      </vt:variant>
      <vt:variant>
        <vt:lpstr>スライド タイトル</vt:lpstr>
      </vt:variant>
      <vt:variant>
        <vt:i4>34</vt:i4>
      </vt:variant>
    </vt:vector>
  </HeadingPairs>
  <TitlesOfParts>
    <vt:vector size="55" baseType="lpstr">
      <vt:lpstr>HGPｺﾞｼｯｸE</vt:lpstr>
      <vt:lpstr>Meiryo UI</vt:lpstr>
      <vt:lpstr>ＭＳ Ｐゴシック</vt:lpstr>
      <vt:lpstr>Yu Gothic UI</vt:lpstr>
      <vt:lpstr>Yu Gothic UI Semibold</vt:lpstr>
      <vt:lpstr>メイリオ</vt:lpstr>
      <vt:lpstr>游ゴシック</vt:lpstr>
      <vt:lpstr>Arial</vt:lpstr>
      <vt:lpstr>Calibri</vt:lpstr>
      <vt:lpstr>Calibri Light</vt:lpstr>
      <vt:lpstr>Tahoma</vt:lpstr>
      <vt:lpstr>Wingdings</vt:lpstr>
      <vt:lpstr>デザインの設定</vt:lpstr>
      <vt:lpstr>1_メインスライド</vt:lpstr>
      <vt:lpstr>3_メインスライド</vt:lpstr>
      <vt:lpstr>2_メインスライド</vt:lpstr>
      <vt:lpstr>4_メインスライド</vt:lpstr>
      <vt:lpstr>1_デザインの設定</vt:lpstr>
      <vt:lpstr>2_デザインの設定</vt:lpstr>
      <vt:lpstr>デバイダー</vt:lpstr>
      <vt:lpstr>エンドスライド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2022-05-20T07:59:55Z</dcterms:created>
  <dcterms:modified xsi:type="dcterms:W3CDTF">2022-05-20T08:00:02Z</dcterms:modified>
</cp:coreProperties>
</file>