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p:sldMasterIdLst>
    <p:sldMasterId id="2147484982" r:id="rId1"/>
    <p:sldMasterId id="2147485093" r:id="rId2"/>
    <p:sldMasterId id="2147485095" r:id="rId3"/>
    <p:sldMasterId id="2147485081" r:id="rId4"/>
    <p:sldMasterId id="2147485085" r:id="rId5"/>
    <p:sldMasterId id="2147485089" r:id="rId6"/>
    <p:sldMasterId id="2147485101" r:id="rId7"/>
    <p:sldMasterId id="2147485097" r:id="rId8"/>
    <p:sldMasterId id="2147485099" r:id="rId9"/>
    <p:sldMasterId id="2147485083" r:id="rId10"/>
    <p:sldMasterId id="2147485087" r:id="rId11"/>
    <p:sldMasterId id="2147485091" r:id="rId12"/>
    <p:sldMasterId id="2147485073" r:id="rId13"/>
    <p:sldMasterId id="2147485070" r:id="rId14"/>
  </p:sldMasterIdLst>
  <p:notesMasterIdLst>
    <p:notesMasterId r:id="rId70"/>
  </p:notesMasterIdLst>
  <p:handoutMasterIdLst>
    <p:handoutMasterId r:id="rId71"/>
  </p:handoutMasterIdLst>
  <p:sldIdLst>
    <p:sldId id="302" r:id="rId15"/>
    <p:sldId id="343" r:id="rId16"/>
    <p:sldId id="538" r:id="rId17"/>
    <p:sldId id="598" r:id="rId18"/>
    <p:sldId id="535" r:id="rId19"/>
    <p:sldId id="540" r:id="rId20"/>
    <p:sldId id="599" r:id="rId21"/>
    <p:sldId id="629" r:id="rId22"/>
    <p:sldId id="541" r:id="rId23"/>
    <p:sldId id="630" r:id="rId24"/>
    <p:sldId id="604" r:id="rId25"/>
    <p:sldId id="605" r:id="rId26"/>
    <p:sldId id="641" r:id="rId27"/>
    <p:sldId id="640" r:id="rId28"/>
    <p:sldId id="558" r:id="rId29"/>
    <p:sldId id="559" r:id="rId30"/>
    <p:sldId id="632" r:id="rId31"/>
    <p:sldId id="606" r:id="rId32"/>
    <p:sldId id="607" r:id="rId33"/>
    <p:sldId id="608" r:id="rId34"/>
    <p:sldId id="610" r:id="rId35"/>
    <p:sldId id="618" r:id="rId36"/>
    <p:sldId id="612" r:id="rId37"/>
    <p:sldId id="615" r:id="rId38"/>
    <p:sldId id="642" r:id="rId39"/>
    <p:sldId id="643" r:id="rId40"/>
    <p:sldId id="631" r:id="rId41"/>
    <p:sldId id="633" r:id="rId42"/>
    <p:sldId id="634" r:id="rId43"/>
    <p:sldId id="621" r:id="rId44"/>
    <p:sldId id="646" r:id="rId45"/>
    <p:sldId id="644" r:id="rId46"/>
    <p:sldId id="635" r:id="rId47"/>
    <p:sldId id="636" r:id="rId48"/>
    <p:sldId id="637" r:id="rId49"/>
    <p:sldId id="639" r:id="rId50"/>
    <p:sldId id="613" r:id="rId51"/>
    <p:sldId id="614" r:id="rId52"/>
    <p:sldId id="536" r:id="rId53"/>
    <p:sldId id="623" r:id="rId54"/>
    <p:sldId id="645" r:id="rId55"/>
    <p:sldId id="624" r:id="rId56"/>
    <p:sldId id="625" r:id="rId57"/>
    <p:sldId id="626" r:id="rId58"/>
    <p:sldId id="622" r:id="rId59"/>
    <p:sldId id="569" r:id="rId60"/>
    <p:sldId id="601" r:id="rId61"/>
    <p:sldId id="602" r:id="rId62"/>
    <p:sldId id="603" r:id="rId63"/>
    <p:sldId id="628" r:id="rId64"/>
    <p:sldId id="583" r:id="rId65"/>
    <p:sldId id="556" r:id="rId66"/>
    <p:sldId id="537" r:id="rId67"/>
    <p:sldId id="534" r:id="rId68"/>
    <p:sldId id="309" r:id="rId69"/>
  </p:sldIdLst>
  <p:sldSz cx="9144000" cy="5143500" type="screen16x9"/>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AF7"/>
    <a:srgbClr val="DAE3F3"/>
    <a:srgbClr val="FFFFCC"/>
    <a:srgbClr val="E0FCF9"/>
    <a:srgbClr val="E5E5FB"/>
    <a:srgbClr val="FF6600"/>
    <a:srgbClr val="EAEFF7"/>
    <a:srgbClr val="0000FF"/>
    <a:srgbClr val="0099C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5923" autoAdjust="0"/>
  </p:normalViewPr>
  <p:slideViewPr>
    <p:cSldViewPr snapToGrid="0" snapToObjects="1">
      <p:cViewPr varScale="1">
        <p:scale>
          <a:sx n="110" d="100"/>
          <a:sy n="110" d="100"/>
        </p:scale>
        <p:origin x="715" y="7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6" d="100"/>
          <a:sy n="76" d="100"/>
        </p:scale>
        <p:origin x="2918"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13B03E-5F20-4FE9-AE8F-91B893F34AB0}" type="datetimeFigureOut">
              <a:rPr kumimoji="1" lang="ja-JP" altLang="en-US" smtClean="0"/>
              <a:t>2022/9/14</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EB71C-CB81-48F9-9CC9-1F57D1F346E3}" type="slidenum">
              <a:rPr kumimoji="1" lang="ja-JP" altLang="en-US" smtClean="0"/>
              <a:t>‹#›</a:t>
            </a:fld>
            <a:endParaRPr kumimoji="1" lang="ja-JP" altLang="en-US" dirty="0"/>
          </a:p>
        </p:txBody>
      </p:sp>
    </p:spTree>
    <p:extLst>
      <p:ext uri="{BB962C8B-B14F-4D97-AF65-F5344CB8AC3E}">
        <p14:creationId xmlns:p14="http://schemas.microsoft.com/office/powerpoint/2010/main" val="4053856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23280-4631-449D-B6CA-E374E1E336EF}" type="datetimeFigureOut">
              <a:rPr kumimoji="1" lang="ja-JP" altLang="en-US" smtClean="0"/>
              <a:t>2022/9/14</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4F106-CE4D-4C0B-9204-00F638B8A095}" type="slidenum">
              <a:rPr kumimoji="1" lang="ja-JP" altLang="en-US" smtClean="0"/>
              <a:t>‹#›</a:t>
            </a:fld>
            <a:endParaRPr kumimoji="1" lang="ja-JP" altLang="en-US" dirty="0"/>
          </a:p>
        </p:txBody>
      </p:sp>
    </p:spTree>
    <p:extLst>
      <p:ext uri="{BB962C8B-B14F-4D97-AF65-F5344CB8AC3E}">
        <p14:creationId xmlns:p14="http://schemas.microsoft.com/office/powerpoint/2010/main" val="40851502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t>44</a:t>
            </a:fld>
            <a:endParaRPr kumimoji="1" lang="ja-JP" altLang="en-US" dirty="0"/>
          </a:p>
        </p:txBody>
      </p:sp>
    </p:spTree>
    <p:extLst>
      <p:ext uri="{BB962C8B-B14F-4D97-AF65-F5344CB8AC3E}">
        <p14:creationId xmlns:p14="http://schemas.microsoft.com/office/powerpoint/2010/main" val="4469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276789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5661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6025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7438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915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spTree>
    <p:extLst>
      <p:ext uri="{BB962C8B-B14F-4D97-AF65-F5344CB8AC3E}">
        <p14:creationId xmlns:p14="http://schemas.microsoft.com/office/powerpoint/2010/main" val="29418071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548364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26300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72099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6838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01502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542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90577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98692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6" name="図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pic>
        <p:nvPicPr>
          <p:cNvPr id="2" name="図 1"/>
          <p:cNvPicPr>
            <a:picLocks noChangeAspect="1"/>
          </p:cNvPicPr>
          <p:nvPr userDrawn="1"/>
        </p:nvPicPr>
        <p:blipFill>
          <a:blip r:embed="rId5"/>
          <a:stretch>
            <a:fillRect/>
          </a:stretch>
        </p:blipFill>
        <p:spPr>
          <a:xfrm>
            <a:off x="7499753" y="-1256"/>
            <a:ext cx="1646063" cy="1639966"/>
          </a:xfrm>
          <a:prstGeom prst="rect">
            <a:avLst/>
          </a:prstGeom>
        </p:spPr>
      </p:pic>
      <p:sp>
        <p:nvSpPr>
          <p:cNvPr id="12" name="テキスト ボックス 11"/>
          <p:cNvSpPr txBox="1"/>
          <p:nvPr userDrawn="1"/>
        </p:nvSpPr>
        <p:spPr>
          <a:xfrm>
            <a:off x="7539989" y="4876459"/>
            <a:ext cx="1596912" cy="230832"/>
          </a:xfrm>
          <a:prstGeom prst="rect">
            <a:avLst/>
          </a:prstGeom>
          <a:noFill/>
        </p:spPr>
        <p:txBody>
          <a:bodyPr wrap="none" rtlCol="0">
            <a:spAutoFit/>
          </a:bodyPr>
          <a:lstStyle/>
          <a:p>
            <a:pPr algn="l"/>
            <a:r>
              <a:rPr kumimoji="1" lang="en-US" altLang="ja-JP" sz="900" dirty="0" smtClean="0">
                <a:solidFill>
                  <a:schemeClr val="tx1"/>
                </a:solidFill>
                <a:latin typeface="Calibri" panose="020F0502020204030204" pitchFamily="34" charset="0"/>
                <a:cs typeface="Calibri" panose="020F0502020204030204" pitchFamily="34" charset="0"/>
              </a:rPr>
              <a:t>© i-PRO | All Rights</a:t>
            </a:r>
            <a:r>
              <a:rPr kumimoji="1" lang="en-US" altLang="ja-JP" sz="900" baseline="0" dirty="0" smtClean="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
        <p:nvSpPr>
          <p:cNvPr id="3" name="タイトル プレースホルダー 2"/>
          <p:cNvSpPr>
            <a:spLocks noGrp="1"/>
          </p:cNvSpPr>
          <p:nvPr>
            <p:ph type="title"/>
          </p:nvPr>
        </p:nvSpPr>
        <p:spPr>
          <a:xfrm>
            <a:off x="576232" y="1829700"/>
            <a:ext cx="7886700" cy="99377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2234640366"/>
      </p:ext>
    </p:extLst>
  </p:cSld>
  <p:clrMap bg1="lt1" tx1="dk1" bg2="lt2" tx2="dk2" accent1="accent1" accent2="accent2" accent3="accent3" accent4="accent4" accent5="accent5" accent6="accent6" hlink="hlink" folHlink="folHlink"/>
  <p:sldLayoutIdLst>
    <p:sldLayoutId id="214748498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830" y="4926424"/>
            <a:ext cx="724506" cy="168690"/>
          </a:xfrm>
          <a:prstGeom prst="rect">
            <a:avLst/>
          </a:prstGeom>
        </p:spPr>
      </p:pic>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
        <p:nvSpPr>
          <p:cNvPr id="7" name="AutoShape 13"/>
          <p:cNvSpPr>
            <a:spLocks noChangeArrowheads="1"/>
          </p:cNvSpPr>
          <p:nvPr userDrawn="1"/>
        </p:nvSpPr>
        <p:spPr bwMode="auto">
          <a:xfrm>
            <a:off x="7633096" y="4932487"/>
            <a:ext cx="1440000" cy="144000"/>
          </a:xfrm>
          <a:prstGeom prst="roundRect">
            <a:avLst>
              <a:gd name="adj" fmla="val 16667"/>
            </a:avLst>
          </a:prstGeom>
          <a:no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505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505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358211041"/>
      </p:ext>
    </p:extLst>
  </p:cSld>
  <p:clrMap bg1="lt1" tx1="dk1" bg2="lt2" tx2="dk2" accent1="accent1" accent2="accent2" accent3="accent3" accent4="accent4" accent5="accent5" accent6="accent6" hlink="hlink" folHlink="folHlink"/>
  <p:sldLayoutIdLst>
    <p:sldLayoutId id="2147485084"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7" name="図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4309" y="142798"/>
            <a:ext cx="1387844" cy="323138"/>
          </a:xfrm>
          <a:prstGeom prst="rect">
            <a:avLst/>
          </a:prstGeom>
        </p:spPr>
      </p:pic>
      <p:sp>
        <p:nvSpPr>
          <p:cNvPr id="8" name="AutoShape 13"/>
          <p:cNvSpPr>
            <a:spLocks noChangeArrowheads="1"/>
          </p:cNvSpPr>
          <p:nvPr userDrawn="1"/>
        </p:nvSpPr>
        <p:spPr bwMode="auto">
          <a:xfrm>
            <a:off x="7633096" y="4932487"/>
            <a:ext cx="1440000" cy="144000"/>
          </a:xfrm>
          <a:prstGeom prst="roundRect">
            <a:avLst>
              <a:gd name="adj" fmla="val 16667"/>
            </a:avLst>
          </a:prstGeom>
          <a:no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505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505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2841024988"/>
      </p:ext>
    </p:extLst>
  </p:cSld>
  <p:clrMap bg1="lt1" tx1="dk1" bg2="lt2" tx2="dk2" accent1="accent1" accent2="accent2" accent3="accent3" accent4="accent4" accent5="accent5" accent6="accent6" hlink="hlink" folHlink="folHlink"/>
  <p:sldLayoutIdLst>
    <p:sldLayoutId id="2147485088"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8" name="AutoShape 13"/>
          <p:cNvSpPr>
            <a:spLocks noChangeArrowheads="1"/>
          </p:cNvSpPr>
          <p:nvPr userDrawn="1"/>
        </p:nvSpPr>
        <p:spPr bwMode="auto">
          <a:xfrm>
            <a:off x="7633096" y="4932487"/>
            <a:ext cx="1440000" cy="144000"/>
          </a:xfrm>
          <a:prstGeom prst="roundRect">
            <a:avLst>
              <a:gd name="adj" fmla="val 16667"/>
            </a:avLst>
          </a:prstGeom>
          <a:no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505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505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93577833"/>
      </p:ext>
    </p:extLst>
  </p:cSld>
  <p:clrMap bg1="lt1" tx1="dk1" bg2="lt2" tx2="dk2" accent1="accent1" accent2="accent2" accent3="accent3" accent4="accent4" accent5="accent5" accent6="accent6" hlink="hlink" folHlink="folHlink"/>
  <p:sldLayoutIdLst>
    <p:sldLayoutId id="2147485092"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algn="l">
              <a:tabLst/>
            </a:pPr>
            <a:r>
              <a:rPr kumimoji="1" lang="en-US" altLang="ja-JP" sz="900" dirty="0" smtClean="0">
                <a:solidFill>
                  <a:schemeClr val="bg1"/>
                </a:solidFill>
                <a:latin typeface="Calibri" panose="020F0502020204030204" pitchFamily="34" charset="0"/>
                <a:cs typeface="Calibri" panose="020F0502020204030204" pitchFamily="34" charset="0"/>
              </a:rPr>
              <a:t>© i-PRO | All Rights</a:t>
            </a:r>
            <a:r>
              <a:rPr kumimoji="1" lang="en-US" altLang="ja-JP" sz="900" baseline="0" dirty="0" smtClean="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
        <p:nvSpPr>
          <p:cNvPr id="2" name="タイトル プレースホルダー 1"/>
          <p:cNvSpPr>
            <a:spLocks noGrp="1"/>
          </p:cNvSpPr>
          <p:nvPr>
            <p:ph type="title"/>
          </p:nvPr>
        </p:nvSpPr>
        <p:spPr>
          <a:xfrm>
            <a:off x="628650" y="1707390"/>
            <a:ext cx="7886700" cy="99377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2858026996"/>
      </p:ext>
    </p:extLst>
  </p:cSld>
  <p:clrMap bg1="lt1" tx1="dk1" bg2="lt2" tx2="dk2" accent1="accent1" accent2="accent2" accent3="accent3" accent4="accent4" accent5="accent5" accent6="accent6" hlink="hlink" folHlink="folHlink"/>
  <p:sldLayoutIdLst>
    <p:sldLayoutId id="214748507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55">
          <p15:clr>
            <a:srgbClr val="F26B43"/>
          </p15:clr>
        </p15:guide>
        <p15:guide id="2" pos="462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13"/>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algn="l"/>
            <a:r>
              <a:rPr kumimoji="1" lang="en-US" altLang="ja-JP" sz="900" dirty="0" smtClean="0">
                <a:solidFill>
                  <a:schemeClr val="bg1"/>
                </a:solidFill>
                <a:latin typeface="Calibri" panose="020F0502020204030204" pitchFamily="34" charset="0"/>
                <a:cs typeface="Calibri" panose="020F0502020204030204" pitchFamily="34" charset="0"/>
              </a:rPr>
              <a:t>© i-PRO | All Rights</a:t>
            </a:r>
            <a:r>
              <a:rPr kumimoji="1" lang="en-US" altLang="ja-JP" sz="900" baseline="0" dirty="0" smtClean="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grpSp>
        <p:nvGrpSpPr>
          <p:cNvPr id="4" name="グループ化 3"/>
          <p:cNvGrpSpPr/>
          <p:nvPr userDrawn="1"/>
        </p:nvGrpSpPr>
        <p:grpSpPr>
          <a:xfrm>
            <a:off x="771501" y="390780"/>
            <a:ext cx="7605760" cy="4344710"/>
            <a:chOff x="771501" y="390780"/>
            <a:chExt cx="7605760" cy="4344710"/>
          </a:xfrm>
        </p:grpSpPr>
        <p:pic>
          <p:nvPicPr>
            <p:cNvPr id="5" name="図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6" name="グループ化 5"/>
            <p:cNvGrpSpPr/>
            <p:nvPr userDrawn="1"/>
          </p:nvGrpSpPr>
          <p:grpSpPr>
            <a:xfrm>
              <a:off x="771501" y="390780"/>
              <a:ext cx="7605760" cy="34769"/>
              <a:chOff x="1028668" y="521040"/>
              <a:chExt cx="10141013" cy="46358"/>
            </a:xfrm>
            <a:solidFill>
              <a:srgbClr val="6464E6"/>
            </a:solidFill>
          </p:grpSpPr>
          <p:sp>
            <p:nvSpPr>
              <p:cNvPr id="38" name="正方形/長方形 37"/>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9" name="正方形/長方形 38"/>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0" name="正方形/長方形 39"/>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1" name="正方形/長方形 40"/>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2" name="正方形/長方形 41"/>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3" name="正方形/長方形 42"/>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4" name="正方形/長方形 43"/>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5" name="正方形/長方形 44"/>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7" name="グループ化 6"/>
            <p:cNvGrpSpPr/>
            <p:nvPr userDrawn="1"/>
          </p:nvGrpSpPr>
          <p:grpSpPr>
            <a:xfrm>
              <a:off x="771501" y="1469660"/>
              <a:ext cx="7605760" cy="34769"/>
              <a:chOff x="1028668" y="521040"/>
              <a:chExt cx="10141013" cy="46358"/>
            </a:xfrm>
            <a:solidFill>
              <a:srgbClr val="6464E6"/>
            </a:solidFill>
          </p:grpSpPr>
          <p:sp>
            <p:nvSpPr>
              <p:cNvPr id="30" name="正方形/長方形 29"/>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1" name="正方形/長方形 30"/>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2" name="正方形/長方形 31"/>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3" name="正方形/長方形 32"/>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4" name="正方形/長方形 33"/>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5" name="正方形/長方形 34"/>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6" name="正方形/長方形 35"/>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7" name="正方形/長方形 36"/>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sp>
          <p:nvSpPr>
            <p:cNvPr id="8" name="正方形/長方形 7"/>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9" name="正方形/長方形 8"/>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0" name="正方形/長方形 9"/>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1" name="正方形/長方形 10"/>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nvGrpSpPr>
            <p:cNvPr id="12" name="グループ化 11"/>
            <p:cNvGrpSpPr/>
            <p:nvPr userDrawn="1"/>
          </p:nvGrpSpPr>
          <p:grpSpPr>
            <a:xfrm>
              <a:off x="771501" y="3627418"/>
              <a:ext cx="7605760" cy="34769"/>
              <a:chOff x="1028668" y="521040"/>
              <a:chExt cx="10141013" cy="46358"/>
            </a:xfrm>
            <a:solidFill>
              <a:srgbClr val="6464E6"/>
            </a:solidFill>
          </p:grpSpPr>
          <p:sp>
            <p:nvSpPr>
              <p:cNvPr id="22" name="正方形/長方形 21"/>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3" name="正方形/長方形 22"/>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4" name="正方形/長方形 23"/>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5" name="正方形/長方形 24"/>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6" name="正方形/長方形 25"/>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7" name="正方形/長方形 26"/>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8" name="正方形/長方形 27"/>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9" name="正方形/長方形 28"/>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3" name="グループ化 12"/>
            <p:cNvGrpSpPr/>
            <p:nvPr userDrawn="1"/>
          </p:nvGrpSpPr>
          <p:grpSpPr>
            <a:xfrm>
              <a:off x="771501" y="4700721"/>
              <a:ext cx="7605760" cy="34769"/>
              <a:chOff x="1028668" y="521040"/>
              <a:chExt cx="10141013" cy="46358"/>
            </a:xfrm>
            <a:solidFill>
              <a:srgbClr val="6464E6"/>
            </a:solidFill>
          </p:grpSpPr>
          <p:sp>
            <p:nvSpPr>
              <p:cNvPr id="14" name="正方形/長方形 13"/>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5" name="正方形/長方形 14"/>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6" name="正方形/長方形 15"/>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7" name="正方形/長方形 16"/>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8" name="正方形/長方形 17"/>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9" name="正方形/長方形 18"/>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0" name="正方形/長方形 19"/>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1" name="正方形/長方形 20"/>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spTree>
    <p:extLst>
      <p:ext uri="{BB962C8B-B14F-4D97-AF65-F5344CB8AC3E}">
        <p14:creationId xmlns:p14="http://schemas.microsoft.com/office/powerpoint/2010/main" val="2768845069"/>
      </p:ext>
    </p:extLst>
  </p:cSld>
  <p:clrMap bg1="lt1" tx1="dk1" bg2="lt2" tx2="dk2" accent1="accent1" accent2="accent2" accent3="accent3" accent4="accent4" accent5="accent5" accent6="accent6" hlink="hlink" folHlink="folHlink"/>
  <p:sldLayoutIdLst>
    <p:sldLayoutId id="2147485071"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stretch>
            <a:fillRect/>
          </a:stretch>
        </p:blipFill>
        <p:spPr>
          <a:xfrm>
            <a:off x="7499753" y="-1256"/>
            <a:ext cx="1646063" cy="1639966"/>
          </a:xfrm>
          <a:prstGeom prst="rect">
            <a:avLst/>
          </a:prstGeom>
        </p:spPr>
      </p:pic>
      <p:sp>
        <p:nvSpPr>
          <p:cNvPr id="3" name="タイトル プレースホルダー 2"/>
          <p:cNvSpPr>
            <a:spLocks noGrp="1"/>
          </p:cNvSpPr>
          <p:nvPr>
            <p:ph type="title"/>
          </p:nvPr>
        </p:nvSpPr>
        <p:spPr>
          <a:xfrm>
            <a:off x="576232" y="1829700"/>
            <a:ext cx="7886700" cy="99377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pic>
        <p:nvPicPr>
          <p:cNvPr id="8" name="図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12881" y="4528425"/>
            <a:ext cx="1387844" cy="323138"/>
          </a:xfrm>
          <a:prstGeom prst="rect">
            <a:avLst/>
          </a:prstGeom>
        </p:spPr>
      </p:pic>
      <p:sp>
        <p:nvSpPr>
          <p:cNvPr id="9" name="テキスト ボックス 8"/>
          <p:cNvSpPr txBox="1"/>
          <p:nvPr userDrawn="1"/>
        </p:nvSpPr>
        <p:spPr>
          <a:xfrm>
            <a:off x="174725" y="4697612"/>
            <a:ext cx="1596912" cy="230832"/>
          </a:xfrm>
          <a:prstGeom prst="rect">
            <a:avLst/>
          </a:prstGeom>
          <a:noFill/>
        </p:spPr>
        <p:txBody>
          <a:bodyPr wrap="none" rtlCol="0">
            <a:spAutoFit/>
          </a:bodyPr>
          <a:lstStyle/>
          <a:p>
            <a:pPr algn="l"/>
            <a:r>
              <a:rPr kumimoji="1" lang="en-US" altLang="ja-JP" sz="900" dirty="0" smtClean="0">
                <a:solidFill>
                  <a:schemeClr val="tx1"/>
                </a:solidFill>
                <a:latin typeface="Calibri" panose="020F0502020204030204" pitchFamily="34" charset="0"/>
                <a:cs typeface="Calibri" panose="020F0502020204030204" pitchFamily="34" charset="0"/>
              </a:rPr>
              <a:t>© i-PRO | All Rights</a:t>
            </a:r>
            <a:r>
              <a:rPr kumimoji="1" lang="en-US" altLang="ja-JP" sz="900" baseline="0" dirty="0" smtClean="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225589"/>
      </p:ext>
    </p:extLst>
  </p:cSld>
  <p:clrMap bg1="lt1" tx1="dk1" bg2="lt2" tx2="dk2" accent1="accent1" accent2="accent2" accent3="accent3" accent4="accent4" accent5="accent5" accent6="accent6" hlink="hlink" folHlink="folHlink"/>
  <p:sldLayoutIdLst>
    <p:sldLayoutId id="214748509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stretch>
            <a:fillRect/>
          </a:stretch>
        </p:blipFill>
        <p:spPr>
          <a:xfrm>
            <a:off x="7499753" y="-1256"/>
            <a:ext cx="1646063" cy="1639966"/>
          </a:xfrm>
          <a:prstGeom prst="rect">
            <a:avLst/>
          </a:prstGeom>
        </p:spPr>
      </p:pic>
      <p:sp>
        <p:nvSpPr>
          <p:cNvPr id="3" name="タイトル プレースホルダー 2"/>
          <p:cNvSpPr>
            <a:spLocks noGrp="1"/>
          </p:cNvSpPr>
          <p:nvPr>
            <p:ph type="title"/>
          </p:nvPr>
        </p:nvSpPr>
        <p:spPr>
          <a:xfrm>
            <a:off x="576232" y="1829700"/>
            <a:ext cx="7886700" cy="99377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299481667"/>
      </p:ext>
    </p:extLst>
  </p:cSld>
  <p:clrMap bg1="lt1" tx1="dk1" bg2="lt2" tx2="dk2" accent1="accent1" accent2="accent2" accent3="accent3" accent4="accent4" accent5="accent5" accent6="accent6" hlink="hlink" folHlink="folHlink"/>
  <p:sldLayoutIdLst>
    <p:sldLayoutId id="214748509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830" y="4926424"/>
            <a:ext cx="724506" cy="168690"/>
          </a:xfrm>
          <a:prstGeom prst="rect">
            <a:avLst/>
          </a:prstGeom>
        </p:spPr>
      </p:pic>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1025170611"/>
      </p:ext>
    </p:extLst>
  </p:cSld>
  <p:clrMap bg1="lt1" tx1="dk1" bg2="lt2" tx2="dk2" accent1="accent1" accent2="accent2" accent3="accent3" accent4="accent4" accent5="accent5" accent6="accent6" hlink="hlink" folHlink="folHlink"/>
  <p:sldLayoutIdLst>
    <p:sldLayoutId id="2147485082"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3"/>
          <a:stretch>
            <a:fillRect/>
          </a:stretch>
        </p:blipFill>
        <p:spPr>
          <a:xfrm>
            <a:off x="7623098" y="4915445"/>
            <a:ext cx="1469263" cy="219475"/>
          </a:xfrm>
          <a:prstGeom prst="rect">
            <a:avLst/>
          </a:prstGeom>
        </p:spPr>
      </p:pic>
      <p:pic>
        <p:nvPicPr>
          <p:cNvPr id="7" name="図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64309" y="142798"/>
            <a:ext cx="1387844" cy="323138"/>
          </a:xfrm>
          <a:prstGeom prst="rect">
            <a:avLst/>
          </a:prstGeom>
        </p:spPr>
      </p:pic>
    </p:spTree>
    <p:extLst>
      <p:ext uri="{BB962C8B-B14F-4D97-AF65-F5344CB8AC3E}">
        <p14:creationId xmlns:p14="http://schemas.microsoft.com/office/powerpoint/2010/main" val="3655313253"/>
      </p:ext>
    </p:extLst>
  </p:cSld>
  <p:clrMap bg1="lt1" tx1="dk1" bg2="lt2" tx2="dk2" accent1="accent1" accent2="accent2" accent3="accent3" accent4="accent4" accent5="accent5" accent6="accent6" hlink="hlink" folHlink="folHlink"/>
  <p:sldLayoutIdLst>
    <p:sldLayoutId id="2147485086"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3"/>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3246024016"/>
      </p:ext>
    </p:extLst>
  </p:cSld>
  <p:clrMap bg1="lt1" tx1="dk1" bg2="lt2" tx2="dk2" accent1="accent1" accent2="accent2" accent3="accent3" accent4="accent4" accent5="accent5" accent6="accent6" hlink="hlink" folHlink="folHlink"/>
  <p:sldLayoutIdLst>
    <p:sldLayoutId id="2147485090"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3"/>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4124873024"/>
      </p:ext>
    </p:extLst>
  </p:cSld>
  <p:clrMap bg1="lt1" tx1="dk1" bg2="lt2" tx2="dk2" accent1="accent1" accent2="accent2" accent3="accent3" accent4="accent4" accent5="accent5" accent6="accent6" hlink="hlink" folHlink="folHlink"/>
  <p:sldLayoutIdLst>
    <p:sldLayoutId id="2147485102"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userDrawn="1"/>
        </p:nvPicPr>
        <p:blipFill>
          <a:blip r:embed="rId3"/>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3998662406"/>
      </p:ext>
    </p:extLst>
  </p:cSld>
  <p:clrMap bg1="lt1" tx1="dk1" bg2="lt2" tx2="dk2" accent1="accent1" accent2="accent2" accent3="accent3" accent4="accent4" accent5="accent5" accent6="accent6" hlink="hlink" folHlink="folHlink"/>
  <p:sldLayoutIdLst>
    <p:sldLayoutId id="2147485098"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pic>
        <p:nvPicPr>
          <p:cNvPr id="2" name="図 1"/>
          <p:cNvPicPr>
            <a:picLocks noChangeAspect="1"/>
          </p:cNvPicPr>
          <p:nvPr userDrawn="1"/>
        </p:nvPicPr>
        <p:blipFill>
          <a:blip r:embed="rId3"/>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2091188786"/>
      </p:ext>
    </p:extLst>
  </p:cSld>
  <p:clrMap bg1="lt1" tx1="dk1" bg2="lt2" tx2="dk2" accent1="accent1" accent2="accent2" accent3="accent3" accent4="accent4" accent5="accent5" accent6="accent6" hlink="hlink" folHlink="folHlink"/>
  <p:sldLayoutIdLst>
    <p:sldLayoutId id="2147485100"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hyperlink" Target="https://i-pro.com/global/en/surveillance/training-support/documentation-database-list"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45.png"/><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0.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5.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67.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66.png"/><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0.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70.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69.png"/><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0.png"/><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72.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7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0.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74.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image" Target="../media/image73.png"/><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20.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2.png"/><Relationship Id="rId7" Type="http://schemas.openxmlformats.org/officeDocument/2006/relationships/image" Target="../media/image54.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4.png"/><Relationship Id="rId7" Type="http://schemas.openxmlformats.org/officeDocument/2006/relationships/image" Target="../media/image54.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6.png"/><Relationship Id="rId7" Type="http://schemas.openxmlformats.org/officeDocument/2006/relationships/image" Target="../media/image54.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8.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47838" y="1814947"/>
            <a:ext cx="6987996" cy="1077218"/>
          </a:xfrm>
          <a:prstGeom prst="rect">
            <a:avLst/>
          </a:prstGeom>
        </p:spPr>
        <p:txBody>
          <a:bodyPr wrap="square" anchor="b">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i-PRO Active Guard Material for SE</a:t>
            </a:r>
          </a:p>
          <a:p>
            <a:r>
              <a:rPr lang="en-US" altLang="ja-JP" sz="3200" b="1" dirty="0" smtClean="0">
                <a:latin typeface="Calibri" panose="020F0502020204030204" pitchFamily="34" charset="0"/>
                <a:ea typeface="Tahoma" panose="020B0604030504040204" pitchFamily="34" charset="0"/>
                <a:cs typeface="Tahoma" panose="020B0604030504040204" pitchFamily="34" charset="0"/>
              </a:rPr>
              <a:t>Dashboard </a:t>
            </a:r>
            <a:r>
              <a:rPr lang="en-US" altLang="ja-JP" sz="3200" b="1" dirty="0">
                <a:latin typeface="Calibri" panose="020F0502020204030204" pitchFamily="34" charset="0"/>
                <a:ea typeface="Tahoma" panose="020B0604030504040204" pitchFamily="34" charset="0"/>
                <a:cs typeface="Tahoma" panose="020B0604030504040204" pitchFamily="34" charset="0"/>
              </a:rPr>
              <a:t>part</a:t>
            </a:r>
          </a:p>
        </p:txBody>
      </p:sp>
      <p:pic>
        <p:nvPicPr>
          <p:cNvPr id="11" name="図 10"/>
          <p:cNvPicPr>
            <a:picLocks noChangeAspect="1"/>
          </p:cNvPicPr>
          <p:nvPr/>
        </p:nvPicPr>
        <p:blipFill>
          <a:blip r:embed="rId2"/>
          <a:stretch>
            <a:fillRect/>
          </a:stretch>
        </p:blipFill>
        <p:spPr>
          <a:xfrm>
            <a:off x="5576456" y="3137101"/>
            <a:ext cx="3110319" cy="1463307"/>
          </a:xfrm>
          <a:prstGeom prst="rect">
            <a:avLst/>
          </a:prstGeom>
        </p:spPr>
      </p:pic>
      <p:sp>
        <p:nvSpPr>
          <p:cNvPr id="10" name="正方形/長方形 9"/>
          <p:cNvSpPr/>
          <p:nvPr/>
        </p:nvSpPr>
        <p:spPr>
          <a:xfrm>
            <a:off x="654085" y="4311607"/>
            <a:ext cx="1941223" cy="338554"/>
          </a:xfrm>
          <a:prstGeom prst="rect">
            <a:avLst/>
          </a:prstGeom>
        </p:spPr>
        <p:txBody>
          <a:bodyPr wrap="square" anchor="b">
            <a:spAutoFit/>
          </a:bodyPr>
          <a:lstStyle/>
          <a:p>
            <a:r>
              <a:rPr lang="en-US" altLang="ja-JP" sz="1600" dirty="0" smtClean="0">
                <a:latin typeface="Calibri Light" panose="020F0302020204030204" pitchFamily="34" charset="0"/>
                <a:ea typeface="Tahoma" panose="020B0604030504040204" pitchFamily="34" charset="0"/>
                <a:cs typeface="Calibri Light" panose="020F0302020204030204" pitchFamily="34" charset="0"/>
              </a:rPr>
              <a:t>Sep. 2022</a:t>
            </a:r>
            <a:endParaRPr lang="en-US" altLang="ja-JP" sz="1600" dirty="0">
              <a:latin typeface="Calibri Light" panose="020F0302020204030204" pitchFamily="34" charset="0"/>
              <a:ea typeface="Tahoma" panose="020B0604030504040204" pitchFamily="34" charset="0"/>
              <a:cs typeface="Calibri Light" panose="020F0302020204030204" pitchFamily="34" charset="0"/>
            </a:endParaRPr>
          </a:p>
        </p:txBody>
      </p:sp>
      <p:sp>
        <p:nvSpPr>
          <p:cNvPr id="14" name="正方形/長方形 13"/>
          <p:cNvSpPr/>
          <p:nvPr/>
        </p:nvSpPr>
        <p:spPr>
          <a:xfrm>
            <a:off x="654084" y="3922387"/>
            <a:ext cx="2483685" cy="338554"/>
          </a:xfrm>
          <a:prstGeom prst="rect">
            <a:avLst/>
          </a:prstGeom>
        </p:spPr>
        <p:txBody>
          <a:bodyPr wrap="square" anchor="b">
            <a:spAutoFit/>
          </a:bodyPr>
          <a:lstStyle/>
          <a:p>
            <a:r>
              <a:rPr lang="en-US" altLang="ja-JP" sz="1600" dirty="0" smtClean="0">
                <a:latin typeface="Calibri Light" panose="020F0302020204030204" pitchFamily="34" charset="0"/>
                <a:ea typeface="Tahoma" panose="020B0604030504040204" pitchFamily="34" charset="0"/>
                <a:cs typeface="Calibri Light" panose="020F0302020204030204" pitchFamily="34" charset="0"/>
              </a:rPr>
              <a:t>Document Ver. 1.50</a:t>
            </a:r>
            <a:endParaRPr lang="en-US" altLang="ja-JP" sz="1600" dirty="0">
              <a:latin typeface="Calibri Light" panose="020F0302020204030204" pitchFamily="34" charset="0"/>
              <a:ea typeface="Tahom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590656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5185611" y="1052763"/>
            <a:ext cx="3838166" cy="3703429"/>
          </a:xfrm>
          <a:prstGeom prst="roundRect">
            <a:avLst>
              <a:gd name="adj" fmla="val 3503"/>
            </a:avLst>
          </a:prstGeom>
          <a:solidFill>
            <a:srgbClr val="E0FCF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15" name="角丸四角形 14"/>
          <p:cNvSpPr/>
          <p:nvPr/>
        </p:nvSpPr>
        <p:spPr>
          <a:xfrm>
            <a:off x="124748" y="1052763"/>
            <a:ext cx="4955762" cy="1805420"/>
          </a:xfrm>
          <a:prstGeom prst="roundRect">
            <a:avLst>
              <a:gd name="adj" fmla="val 6427"/>
            </a:avLst>
          </a:prstGeom>
          <a:solidFill>
            <a:srgbClr val="E5E5FB"/>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2-1. Overview</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12" name="図 11"/>
          <p:cNvPicPr>
            <a:picLocks noChangeAspect="1"/>
          </p:cNvPicPr>
          <p:nvPr/>
        </p:nvPicPr>
        <p:blipFill>
          <a:blip r:embed="rId2"/>
          <a:stretch>
            <a:fillRect/>
          </a:stretch>
        </p:blipFill>
        <p:spPr>
          <a:xfrm>
            <a:off x="5346682" y="1209028"/>
            <a:ext cx="1548481" cy="990266"/>
          </a:xfrm>
          <a:prstGeom prst="rect">
            <a:avLst/>
          </a:prstGeom>
        </p:spPr>
      </p:pic>
      <p:pic>
        <p:nvPicPr>
          <p:cNvPr id="13" name="図 12"/>
          <p:cNvPicPr>
            <a:picLocks noChangeAspect="1"/>
          </p:cNvPicPr>
          <p:nvPr/>
        </p:nvPicPr>
        <p:blipFill>
          <a:blip r:embed="rId3"/>
          <a:stretch>
            <a:fillRect/>
          </a:stretch>
        </p:blipFill>
        <p:spPr>
          <a:xfrm>
            <a:off x="5343816" y="2432733"/>
            <a:ext cx="1551347" cy="907392"/>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t="9094" r="15422"/>
          <a:stretch/>
        </p:blipFill>
        <p:spPr>
          <a:xfrm>
            <a:off x="5343816" y="3573564"/>
            <a:ext cx="1550181" cy="1016031"/>
          </a:xfrm>
          <a:prstGeom prst="rect">
            <a:avLst/>
          </a:prstGeom>
        </p:spPr>
      </p:pic>
      <p:sp>
        <p:nvSpPr>
          <p:cNvPr id="2" name="テキスト ボックス 1"/>
          <p:cNvSpPr txBox="1"/>
          <p:nvPr/>
        </p:nvSpPr>
        <p:spPr>
          <a:xfrm>
            <a:off x="555438" y="1066307"/>
            <a:ext cx="4021757" cy="307777"/>
          </a:xfrm>
          <a:prstGeom prst="rect">
            <a:avLst/>
          </a:prstGeom>
          <a:noFill/>
        </p:spPr>
        <p:txBody>
          <a:bodyPr wrap="square" rtlCol="0">
            <a:spAutoFit/>
          </a:bodyPr>
          <a:lstStyle/>
          <a:p>
            <a:pPr algn="ctr"/>
            <a:r>
              <a:rPr lang="en-US" altLang="ja-JP" sz="1400" b="1" u="sng" dirty="0">
                <a:latin typeface="+mn-lt"/>
                <a:ea typeface="Meiryo UI" panose="020B0604030504040204" pitchFamily="50" charset="-128"/>
                <a:cs typeface="Calibri" panose="020F0502020204030204" pitchFamily="34" charset="0"/>
              </a:rPr>
              <a:t>AI-VMD/AI People </a:t>
            </a:r>
            <a:r>
              <a:rPr lang="en-US" altLang="ja-JP" sz="1400" b="1" u="sng" dirty="0" smtClean="0">
                <a:latin typeface="+mn-lt"/>
                <a:ea typeface="Meiryo UI" panose="020B0604030504040204" pitchFamily="50" charset="-128"/>
                <a:cs typeface="Calibri" panose="020F0502020204030204" pitchFamily="34" charset="0"/>
              </a:rPr>
              <a:t>Counting </a:t>
            </a:r>
            <a:r>
              <a:rPr lang="en-US" altLang="ja-JP" sz="1400" b="1" u="sng" dirty="0">
                <a:latin typeface="+mn-lt"/>
                <a:ea typeface="Meiryo UI" panose="020B0604030504040204" pitchFamily="50" charset="-128"/>
                <a:cs typeface="Calibri" panose="020F0502020204030204" pitchFamily="34" charset="0"/>
              </a:rPr>
              <a:t>for 360-degree </a:t>
            </a:r>
            <a:r>
              <a:rPr lang="en-US" altLang="ja-JP" sz="1400" b="1" u="sng" dirty="0" smtClean="0">
                <a:latin typeface="+mn-lt"/>
                <a:ea typeface="Meiryo UI" panose="020B0604030504040204" pitchFamily="50" charset="-128"/>
                <a:cs typeface="Calibri" panose="020F0502020204030204" pitchFamily="34" charset="0"/>
              </a:rPr>
              <a:t>fisheye</a:t>
            </a:r>
            <a:endParaRPr lang="en-US" altLang="ja-JP" sz="1400" b="1" u="sng" dirty="0">
              <a:latin typeface="+mn-lt"/>
              <a:ea typeface="Meiryo UI" panose="020B0604030504040204" pitchFamily="50" charset="-128"/>
              <a:cs typeface="Calibri" panose="020F0502020204030204" pitchFamily="34" charset="0"/>
            </a:endParaRPr>
          </a:p>
        </p:txBody>
      </p:sp>
      <p:pic>
        <p:nvPicPr>
          <p:cNvPr id="10" name="図 9"/>
          <p:cNvPicPr>
            <a:picLocks noChangeAspect="1"/>
          </p:cNvPicPr>
          <p:nvPr/>
        </p:nvPicPr>
        <p:blipFill>
          <a:blip r:embed="rId5"/>
          <a:stretch>
            <a:fillRect/>
          </a:stretch>
        </p:blipFill>
        <p:spPr>
          <a:xfrm>
            <a:off x="287273" y="1394623"/>
            <a:ext cx="1366886" cy="1155434"/>
          </a:xfrm>
          <a:prstGeom prst="rect">
            <a:avLst/>
          </a:prstGeom>
        </p:spPr>
      </p:pic>
      <p:grpSp>
        <p:nvGrpSpPr>
          <p:cNvPr id="17" name="グループ化 16"/>
          <p:cNvGrpSpPr/>
          <p:nvPr/>
        </p:nvGrpSpPr>
        <p:grpSpPr>
          <a:xfrm>
            <a:off x="3497104" y="1373332"/>
            <a:ext cx="1461836" cy="1155434"/>
            <a:chOff x="5483089" y="826483"/>
            <a:chExt cx="2765316" cy="2177461"/>
          </a:xfrm>
        </p:grpSpPr>
        <p:grpSp>
          <p:nvGrpSpPr>
            <p:cNvPr id="18" name="グループ化 17"/>
            <p:cNvGrpSpPr/>
            <p:nvPr/>
          </p:nvGrpSpPr>
          <p:grpSpPr>
            <a:xfrm>
              <a:off x="5483089" y="826483"/>
              <a:ext cx="2765316" cy="2177461"/>
              <a:chOff x="5483089" y="1062931"/>
              <a:chExt cx="2765316" cy="2177461"/>
            </a:xfrm>
          </p:grpSpPr>
          <p:pic>
            <p:nvPicPr>
              <p:cNvPr id="20" name="図 19"/>
              <p:cNvPicPr>
                <a:picLocks noChangeAspect="1"/>
              </p:cNvPicPr>
              <p:nvPr/>
            </p:nvPicPr>
            <p:blipFill>
              <a:blip r:embed="rId6"/>
              <a:stretch>
                <a:fillRect/>
              </a:stretch>
            </p:blipFill>
            <p:spPr>
              <a:xfrm>
                <a:off x="5483089" y="1062931"/>
                <a:ext cx="2765316" cy="2177461"/>
              </a:xfrm>
              <a:prstGeom prst="rect">
                <a:avLst/>
              </a:prstGeom>
            </p:spPr>
          </p:pic>
          <p:grpSp>
            <p:nvGrpSpPr>
              <p:cNvPr id="21" name="グループ化 20">
                <a:extLst>
                  <a:ext uri="{FF2B5EF4-FFF2-40B4-BE49-F238E27FC236}">
                    <a16:creationId xmlns:a16="http://schemas.microsoft.com/office/drawing/2014/main" id="{00000000-0008-0000-0D00-000008000000}"/>
                  </a:ext>
                </a:extLst>
              </p:cNvPr>
              <p:cNvGrpSpPr/>
              <p:nvPr/>
            </p:nvGrpSpPr>
            <p:grpSpPr>
              <a:xfrm>
                <a:off x="5969000" y="2996046"/>
                <a:ext cx="1791970" cy="203828"/>
                <a:chOff x="0" y="0"/>
                <a:chExt cx="6385161" cy="770157"/>
              </a:xfrm>
            </p:grpSpPr>
            <p:pic>
              <p:nvPicPr>
                <p:cNvPr id="22" name="図 21">
                  <a:extLst>
                    <a:ext uri="{FF2B5EF4-FFF2-40B4-BE49-F238E27FC236}">
                      <a16:creationId xmlns:a16="http://schemas.microsoft.com/office/drawing/2014/main" id="{00000000-0008-0000-0D00-000036000000}"/>
                    </a:ext>
                  </a:extLst>
                </p:cNvPr>
                <p:cNvPicPr>
                  <a:picLocks noChangeAspect="1"/>
                </p:cNvPicPr>
                <p:nvPr/>
              </p:nvPicPr>
              <p:blipFill>
                <a:blip r:embed="rId7"/>
                <a:stretch>
                  <a:fillRect/>
                </a:stretch>
              </p:blipFill>
              <p:spPr>
                <a:xfrm>
                  <a:off x="0" y="0"/>
                  <a:ext cx="6385161" cy="770157"/>
                </a:xfrm>
                <a:prstGeom prst="rect">
                  <a:avLst/>
                </a:prstGeom>
              </p:spPr>
            </p:pic>
            <p:pic>
              <p:nvPicPr>
                <p:cNvPr id="23" name="図 22">
                  <a:extLst>
                    <a:ext uri="{FF2B5EF4-FFF2-40B4-BE49-F238E27FC236}">
                      <a16:creationId xmlns:a16="http://schemas.microsoft.com/office/drawing/2014/main" id="{00000000-0008-0000-0D00-000006000000}"/>
                    </a:ext>
                  </a:extLst>
                </p:cNvPr>
                <p:cNvPicPr>
                  <a:picLocks noChangeAspect="1"/>
                </p:cNvPicPr>
                <p:nvPr/>
              </p:nvPicPr>
              <p:blipFill>
                <a:blip r:embed="rId8"/>
                <a:stretch>
                  <a:fillRect/>
                </a:stretch>
              </p:blipFill>
              <p:spPr>
                <a:xfrm>
                  <a:off x="315780" y="149445"/>
                  <a:ext cx="5738460" cy="176577"/>
                </a:xfrm>
                <a:prstGeom prst="rect">
                  <a:avLst/>
                </a:prstGeom>
              </p:spPr>
            </p:pic>
          </p:grpSp>
        </p:grpSp>
        <p:pic>
          <p:nvPicPr>
            <p:cNvPr id="19" name="Picture 3"/>
            <p:cNvPicPr>
              <a:picLocks noChangeAspect="1" noChangeArrowheads="1"/>
            </p:cNvPicPr>
            <p:nvPr/>
          </p:nvPicPr>
          <p:blipFill>
            <a:blip r:embed="rId9"/>
            <a:srcRect/>
            <a:stretch>
              <a:fillRect/>
            </a:stretch>
          </p:blipFill>
          <p:spPr bwMode="auto">
            <a:xfrm>
              <a:off x="6447239" y="866607"/>
              <a:ext cx="260604" cy="214884"/>
            </a:xfrm>
            <a:prstGeom prst="rect">
              <a:avLst/>
            </a:prstGeom>
            <a:noFill/>
            <a:ln w="9525">
              <a:noFill/>
              <a:miter lim="800000"/>
              <a:headEnd/>
              <a:tailEnd/>
            </a:ln>
          </p:spPr>
        </p:pic>
      </p:grpSp>
      <p:sp>
        <p:nvSpPr>
          <p:cNvPr id="3" name="テキスト ボックス 2"/>
          <p:cNvSpPr txBox="1"/>
          <p:nvPr/>
        </p:nvSpPr>
        <p:spPr>
          <a:xfrm>
            <a:off x="287273" y="2542230"/>
            <a:ext cx="1362552" cy="307777"/>
          </a:xfrm>
          <a:prstGeom prst="rect">
            <a:avLst/>
          </a:prstGeom>
          <a:noFill/>
        </p:spPr>
        <p:txBody>
          <a:bodyPr wrap="none" rtlCol="0">
            <a:spAutoFit/>
          </a:bodyPr>
          <a:lstStyle/>
          <a:p>
            <a:pPr algn="ctr"/>
            <a:r>
              <a:rPr kumimoji="1" lang="en-US" altLang="ja-JP" sz="1400" dirty="0" smtClean="0"/>
              <a:t>People counting</a:t>
            </a:r>
            <a:endParaRPr kumimoji="1" lang="ja-JP" altLang="en-US" sz="1400" dirty="0"/>
          </a:p>
        </p:txBody>
      </p:sp>
      <p:sp>
        <p:nvSpPr>
          <p:cNvPr id="24" name="テキスト ボックス 23"/>
          <p:cNvSpPr txBox="1"/>
          <p:nvPr/>
        </p:nvSpPr>
        <p:spPr>
          <a:xfrm>
            <a:off x="3800821" y="2541318"/>
            <a:ext cx="896336" cy="307777"/>
          </a:xfrm>
          <a:prstGeom prst="rect">
            <a:avLst/>
          </a:prstGeom>
          <a:noFill/>
        </p:spPr>
        <p:txBody>
          <a:bodyPr wrap="none" rtlCol="0">
            <a:spAutoFit/>
          </a:bodyPr>
          <a:lstStyle/>
          <a:p>
            <a:pPr algn="ctr"/>
            <a:r>
              <a:rPr kumimoji="1" lang="en-US" altLang="ja-JP" sz="1400" dirty="0" smtClean="0"/>
              <a:t>Heat map</a:t>
            </a:r>
            <a:endParaRPr kumimoji="1" lang="ja-JP" altLang="en-US" sz="1400" dirty="0"/>
          </a:p>
        </p:txBody>
      </p:sp>
      <p:sp>
        <p:nvSpPr>
          <p:cNvPr id="25" name="テキスト ボックス 24"/>
          <p:cNvSpPr txBox="1"/>
          <p:nvPr/>
        </p:nvSpPr>
        <p:spPr>
          <a:xfrm>
            <a:off x="2075638" y="2546482"/>
            <a:ext cx="981359" cy="307777"/>
          </a:xfrm>
          <a:prstGeom prst="rect">
            <a:avLst/>
          </a:prstGeom>
          <a:noFill/>
        </p:spPr>
        <p:txBody>
          <a:bodyPr wrap="none" rtlCol="0">
            <a:spAutoFit/>
          </a:bodyPr>
          <a:lstStyle/>
          <a:p>
            <a:pPr algn="ctr"/>
            <a:r>
              <a:rPr kumimoji="1" lang="en-US" altLang="ja-JP" sz="1400" dirty="0" smtClean="0"/>
              <a:t>Occupancy</a:t>
            </a:r>
            <a:endParaRPr kumimoji="1" lang="ja-JP" altLang="en-US" sz="1400" dirty="0"/>
          </a:p>
        </p:txBody>
      </p:sp>
      <p:sp>
        <p:nvSpPr>
          <p:cNvPr id="27" name="テキスト ボックス 26"/>
          <p:cNvSpPr txBox="1"/>
          <p:nvPr/>
        </p:nvSpPr>
        <p:spPr>
          <a:xfrm>
            <a:off x="6934855" y="1371045"/>
            <a:ext cx="2101050" cy="307777"/>
          </a:xfrm>
          <a:prstGeom prst="rect">
            <a:avLst/>
          </a:prstGeom>
          <a:noFill/>
        </p:spPr>
        <p:txBody>
          <a:bodyPr wrap="square" rtlCol="0">
            <a:spAutoFit/>
          </a:bodyPr>
          <a:lstStyle/>
          <a:p>
            <a:pPr algn="ctr"/>
            <a:r>
              <a:rPr lang="en-US" altLang="ja-JP" sz="1400" b="1" u="sng" dirty="0">
                <a:latin typeface="+mn-lt"/>
                <a:ea typeface="Meiryo UI" panose="020B0604030504040204" pitchFamily="50" charset="-128"/>
                <a:cs typeface="Calibri" panose="020F0502020204030204" pitchFamily="34" charset="0"/>
              </a:rPr>
              <a:t>AI Face Detection</a:t>
            </a:r>
          </a:p>
        </p:txBody>
      </p:sp>
      <p:sp>
        <p:nvSpPr>
          <p:cNvPr id="28" name="テキスト ボックス 27"/>
          <p:cNvSpPr txBox="1"/>
          <p:nvPr/>
        </p:nvSpPr>
        <p:spPr>
          <a:xfrm>
            <a:off x="6934855" y="2550406"/>
            <a:ext cx="2101050" cy="307777"/>
          </a:xfrm>
          <a:prstGeom prst="rect">
            <a:avLst/>
          </a:prstGeom>
          <a:noFill/>
        </p:spPr>
        <p:txBody>
          <a:bodyPr wrap="square" rtlCol="0">
            <a:spAutoFit/>
          </a:bodyPr>
          <a:lstStyle/>
          <a:p>
            <a:pPr algn="ctr"/>
            <a:r>
              <a:rPr lang="en-US" altLang="ja-JP" sz="1400" b="1" u="sng" dirty="0">
                <a:latin typeface="+mn-lt"/>
                <a:ea typeface="Meiryo UI" panose="020B0604030504040204" pitchFamily="50" charset="-128"/>
                <a:cs typeface="Calibri" panose="020F0502020204030204" pitchFamily="34" charset="0"/>
              </a:rPr>
              <a:t>AI </a:t>
            </a:r>
            <a:r>
              <a:rPr lang="en-US" altLang="ja-JP" sz="1400" b="1" u="sng" dirty="0" smtClean="0">
                <a:latin typeface="+mn-lt"/>
                <a:ea typeface="Meiryo UI" panose="020B0604030504040204" pitchFamily="50" charset="-128"/>
                <a:cs typeface="Calibri" panose="020F0502020204030204" pitchFamily="34" charset="0"/>
              </a:rPr>
              <a:t>People </a:t>
            </a:r>
            <a:r>
              <a:rPr lang="en-US" altLang="ja-JP" sz="1400" b="1" u="sng" dirty="0">
                <a:latin typeface="+mn-lt"/>
                <a:ea typeface="Meiryo UI" panose="020B0604030504040204" pitchFamily="50" charset="-128"/>
                <a:cs typeface="Calibri" panose="020F0502020204030204" pitchFamily="34" charset="0"/>
              </a:rPr>
              <a:t>Detection</a:t>
            </a:r>
          </a:p>
        </p:txBody>
      </p:sp>
      <p:sp>
        <p:nvSpPr>
          <p:cNvPr id="29" name="テキスト ボックス 28"/>
          <p:cNvSpPr txBox="1"/>
          <p:nvPr/>
        </p:nvSpPr>
        <p:spPr>
          <a:xfrm>
            <a:off x="6921073" y="3759035"/>
            <a:ext cx="2101050" cy="307777"/>
          </a:xfrm>
          <a:prstGeom prst="rect">
            <a:avLst/>
          </a:prstGeom>
          <a:noFill/>
        </p:spPr>
        <p:txBody>
          <a:bodyPr wrap="square" rtlCol="0">
            <a:spAutoFit/>
          </a:bodyPr>
          <a:lstStyle/>
          <a:p>
            <a:pPr algn="ctr"/>
            <a:r>
              <a:rPr lang="en-US" altLang="ja-JP" sz="1400" b="1" u="sng" dirty="0">
                <a:latin typeface="+mn-lt"/>
                <a:ea typeface="Meiryo UI" panose="020B0604030504040204" pitchFamily="50" charset="-128"/>
                <a:cs typeface="Calibri" panose="020F0502020204030204" pitchFamily="34" charset="0"/>
              </a:rPr>
              <a:t>AI </a:t>
            </a:r>
            <a:r>
              <a:rPr lang="en-US" altLang="ja-JP" sz="1400" b="1" u="sng" dirty="0" smtClean="0">
                <a:latin typeface="+mn-lt"/>
                <a:ea typeface="Meiryo UI" panose="020B0604030504040204" pitchFamily="50" charset="-128"/>
                <a:cs typeface="Calibri" panose="020F0502020204030204" pitchFamily="34" charset="0"/>
              </a:rPr>
              <a:t>Vehicle </a:t>
            </a:r>
            <a:r>
              <a:rPr lang="en-US" altLang="ja-JP" sz="1400" b="1" u="sng" dirty="0">
                <a:latin typeface="+mn-lt"/>
                <a:ea typeface="Meiryo UI" panose="020B0604030504040204" pitchFamily="50" charset="-128"/>
                <a:cs typeface="Calibri" panose="020F0502020204030204" pitchFamily="34" charset="0"/>
              </a:rPr>
              <a:t>Detection</a:t>
            </a:r>
          </a:p>
        </p:txBody>
      </p:sp>
      <p:sp>
        <p:nvSpPr>
          <p:cNvPr id="31" name="テキスト ボックス 30"/>
          <p:cNvSpPr txBox="1"/>
          <p:nvPr/>
        </p:nvSpPr>
        <p:spPr>
          <a:xfrm>
            <a:off x="6921073" y="1665920"/>
            <a:ext cx="2128614" cy="307777"/>
          </a:xfrm>
          <a:prstGeom prst="rect">
            <a:avLst/>
          </a:prstGeom>
          <a:noFill/>
        </p:spPr>
        <p:txBody>
          <a:bodyPr wrap="square" rtlCol="0">
            <a:spAutoFit/>
          </a:bodyPr>
          <a:lstStyle/>
          <a:p>
            <a:pPr algn="ctr"/>
            <a:r>
              <a:rPr lang="en-US" altLang="ja-JP" sz="1400" dirty="0" smtClean="0"/>
              <a:t>Age and Gender</a:t>
            </a:r>
            <a:r>
              <a:rPr lang="ja-JP" altLang="en-US" sz="1400" dirty="0"/>
              <a:t> </a:t>
            </a:r>
            <a:r>
              <a:rPr lang="en-US" altLang="ja-JP" sz="1400" dirty="0" smtClean="0"/>
              <a:t>statistics</a:t>
            </a:r>
            <a:endParaRPr kumimoji="1" lang="ja-JP" altLang="en-US" sz="1400" dirty="0"/>
          </a:p>
        </p:txBody>
      </p:sp>
      <p:sp>
        <p:nvSpPr>
          <p:cNvPr id="32" name="テキスト ボックス 31"/>
          <p:cNvSpPr txBox="1"/>
          <p:nvPr/>
        </p:nvSpPr>
        <p:spPr>
          <a:xfrm>
            <a:off x="7222849" y="2858183"/>
            <a:ext cx="1537622" cy="307777"/>
          </a:xfrm>
          <a:prstGeom prst="rect">
            <a:avLst/>
          </a:prstGeom>
          <a:noFill/>
        </p:spPr>
        <p:txBody>
          <a:bodyPr wrap="square" rtlCol="0">
            <a:spAutoFit/>
          </a:bodyPr>
          <a:lstStyle/>
          <a:p>
            <a:pPr algn="ctr"/>
            <a:r>
              <a:rPr lang="en-US" altLang="ja-JP" sz="1400" dirty="0" smtClean="0"/>
              <a:t>People attribute</a:t>
            </a:r>
            <a:endParaRPr kumimoji="1" lang="ja-JP" altLang="en-US" sz="1400" dirty="0"/>
          </a:p>
        </p:txBody>
      </p:sp>
      <p:sp>
        <p:nvSpPr>
          <p:cNvPr id="33" name="テキスト ボックス 32"/>
          <p:cNvSpPr txBox="1"/>
          <p:nvPr/>
        </p:nvSpPr>
        <p:spPr>
          <a:xfrm>
            <a:off x="7193869" y="4073414"/>
            <a:ext cx="1568018" cy="307777"/>
          </a:xfrm>
          <a:prstGeom prst="rect">
            <a:avLst/>
          </a:prstGeom>
          <a:noFill/>
        </p:spPr>
        <p:txBody>
          <a:bodyPr wrap="square" rtlCol="0">
            <a:spAutoFit/>
          </a:bodyPr>
          <a:lstStyle/>
          <a:p>
            <a:pPr algn="ctr"/>
            <a:r>
              <a:rPr lang="en-US" altLang="ja-JP" sz="1400" dirty="0" smtClean="0"/>
              <a:t>Vehicle attribute</a:t>
            </a:r>
            <a:endParaRPr kumimoji="1" lang="ja-JP" altLang="en-US" sz="1400" dirty="0"/>
          </a:p>
        </p:txBody>
      </p:sp>
      <p:sp>
        <p:nvSpPr>
          <p:cNvPr id="34" name="TextBox 61">
            <a:extLst>
              <a:ext uri="{FF2B5EF4-FFF2-40B4-BE49-F238E27FC236}">
                <a16:creationId xmlns:a16="http://schemas.microsoft.com/office/drawing/2014/main" id="{67E8F2E0-D803-4395-8C68-38AD8947214F}"/>
              </a:ext>
            </a:extLst>
          </p:cNvPr>
          <p:cNvSpPr txBox="1"/>
          <p:nvPr/>
        </p:nvSpPr>
        <p:spPr>
          <a:xfrm>
            <a:off x="0" y="610249"/>
            <a:ext cx="9144000" cy="338554"/>
          </a:xfrm>
          <a:prstGeom prst="rect">
            <a:avLst/>
          </a:prstGeom>
          <a:solidFill>
            <a:sysClr val="window" lastClr="FFFFFF">
              <a:lumMod val="85000"/>
              <a:alpha val="50000"/>
            </a:sysClr>
          </a:solidFill>
          <a:ln>
            <a:noFill/>
          </a:ln>
          <a:effectLst/>
        </p:spPr>
        <p:txBody>
          <a:bodyPr wrap="square" rtlCol="0">
            <a:spAutoFit/>
          </a:bodyPr>
          <a:lstStyle/>
          <a:p>
            <a:pPr algn="ctr"/>
            <a:r>
              <a:rPr lang="en-US" altLang="ja-JP" sz="1600" b="1" dirty="0">
                <a:latin typeface="Calibri" panose="020F0502020204030204" pitchFamily="34" charset="0"/>
                <a:cs typeface="Calibri" panose="020F0502020204030204" pitchFamily="34" charset="0"/>
              </a:rPr>
              <a:t>Enable to visualize </a:t>
            </a:r>
            <a:r>
              <a:rPr lang="en-US" altLang="ja-JP" sz="1600" b="1" dirty="0" smtClean="0">
                <a:latin typeface="Calibri" panose="020F0502020204030204" pitchFamily="34" charset="0"/>
                <a:cs typeface="Calibri" panose="020F0502020204030204" pitchFamily="34" charset="0"/>
              </a:rPr>
              <a:t>number </a:t>
            </a:r>
            <a:r>
              <a:rPr lang="en-US" altLang="ja-JP" sz="1600" b="1" dirty="0">
                <a:latin typeface="Calibri" panose="020F0502020204030204" pitchFamily="34" charset="0"/>
                <a:cs typeface="Calibri" panose="020F0502020204030204" pitchFamily="34" charset="0"/>
              </a:rPr>
              <a:t>of </a:t>
            </a:r>
            <a:r>
              <a:rPr lang="en-US" altLang="ja-JP" sz="1600" b="1" dirty="0" smtClean="0">
                <a:latin typeface="Calibri" panose="020F0502020204030204" pitchFamily="34" charset="0"/>
                <a:cs typeface="Calibri" panose="020F0502020204030204" pitchFamily="34" charset="0"/>
              </a:rPr>
              <a:t>people/vehicle, congestion </a:t>
            </a:r>
            <a:r>
              <a:rPr lang="en-US" altLang="ja-JP" sz="1600" b="1" dirty="0">
                <a:latin typeface="Calibri" panose="020F0502020204030204" pitchFamily="34" charset="0"/>
                <a:cs typeface="Calibri" panose="020F0502020204030204" pitchFamily="34" charset="0"/>
              </a:rPr>
              <a:t>status and attribute </a:t>
            </a:r>
            <a:r>
              <a:rPr lang="en-US" altLang="ja-JP" sz="1600" b="1" dirty="0" smtClean="0">
                <a:latin typeface="Calibri" panose="020F0502020204030204" pitchFamily="34" charset="0"/>
                <a:cs typeface="Calibri" panose="020F0502020204030204" pitchFamily="34" charset="0"/>
              </a:rPr>
              <a:t>statistics </a:t>
            </a:r>
            <a:r>
              <a:rPr lang="en-US" altLang="ja-JP" sz="1600" b="1" dirty="0">
                <a:latin typeface="Calibri" panose="020F0502020204030204" pitchFamily="34" charset="0"/>
                <a:cs typeface="Calibri" panose="020F0502020204030204" pitchFamily="34" charset="0"/>
              </a:rPr>
              <a:t>with a dashboard</a:t>
            </a:r>
          </a:p>
        </p:txBody>
      </p:sp>
      <p:pic>
        <p:nvPicPr>
          <p:cNvPr id="4" name="図 3"/>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993038" y="1404357"/>
            <a:ext cx="1158340" cy="1093383"/>
          </a:xfrm>
          <a:prstGeom prst="rect">
            <a:avLst/>
          </a:prstGeom>
        </p:spPr>
      </p:pic>
      <p:sp>
        <p:nvSpPr>
          <p:cNvPr id="35" name="角丸四角形 34"/>
          <p:cNvSpPr/>
          <p:nvPr/>
        </p:nvSpPr>
        <p:spPr>
          <a:xfrm>
            <a:off x="124748" y="2953685"/>
            <a:ext cx="4955762" cy="1805420"/>
          </a:xfrm>
          <a:prstGeom prst="roundRect">
            <a:avLst>
              <a:gd name="adj" fmla="val 6427"/>
            </a:avLst>
          </a:prstGeom>
          <a:solidFill>
            <a:srgbClr val="E5E5FB"/>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pic>
        <p:nvPicPr>
          <p:cNvPr id="36" name="図 35"/>
          <p:cNvPicPr>
            <a:picLocks noChangeAspect="1"/>
          </p:cNvPicPr>
          <p:nvPr/>
        </p:nvPicPr>
        <p:blipFill>
          <a:blip r:embed="rId5"/>
          <a:stretch>
            <a:fillRect/>
          </a:stretch>
        </p:blipFill>
        <p:spPr>
          <a:xfrm>
            <a:off x="1166744" y="3295639"/>
            <a:ext cx="1366886" cy="1155434"/>
          </a:xfrm>
          <a:prstGeom prst="rect">
            <a:avLst/>
          </a:prstGeom>
        </p:spPr>
      </p:pic>
      <p:sp>
        <p:nvSpPr>
          <p:cNvPr id="37" name="テキスト ボックス 36"/>
          <p:cNvSpPr txBox="1"/>
          <p:nvPr/>
        </p:nvSpPr>
        <p:spPr>
          <a:xfrm>
            <a:off x="869035" y="4443246"/>
            <a:ext cx="1957973" cy="307777"/>
          </a:xfrm>
          <a:prstGeom prst="rect">
            <a:avLst/>
          </a:prstGeom>
          <a:noFill/>
        </p:spPr>
        <p:txBody>
          <a:bodyPr wrap="none" rtlCol="0">
            <a:spAutoFit/>
          </a:bodyPr>
          <a:lstStyle/>
          <a:p>
            <a:pPr algn="ctr"/>
            <a:r>
              <a:rPr kumimoji="1" lang="en-US" altLang="ja-JP" sz="1400" dirty="0" smtClean="0"/>
              <a:t>People/Vehicle counting</a:t>
            </a:r>
            <a:endParaRPr kumimoji="1" lang="ja-JP" altLang="en-US" sz="1400" dirty="0"/>
          </a:p>
        </p:txBody>
      </p:sp>
      <p:sp>
        <p:nvSpPr>
          <p:cNvPr id="38" name="テキスト ボックス 37"/>
          <p:cNvSpPr txBox="1"/>
          <p:nvPr/>
        </p:nvSpPr>
        <p:spPr>
          <a:xfrm>
            <a:off x="2955109" y="4447498"/>
            <a:ext cx="981359" cy="307777"/>
          </a:xfrm>
          <a:prstGeom prst="rect">
            <a:avLst/>
          </a:prstGeom>
          <a:noFill/>
        </p:spPr>
        <p:txBody>
          <a:bodyPr wrap="none" rtlCol="0">
            <a:spAutoFit/>
          </a:bodyPr>
          <a:lstStyle/>
          <a:p>
            <a:pPr algn="ctr"/>
            <a:r>
              <a:rPr kumimoji="1" lang="en-US" altLang="ja-JP" sz="1400" dirty="0" smtClean="0"/>
              <a:t>Occupancy</a:t>
            </a:r>
            <a:endParaRPr kumimoji="1" lang="ja-JP" altLang="en-US" sz="1400" dirty="0"/>
          </a:p>
        </p:txBody>
      </p:sp>
      <p:pic>
        <p:nvPicPr>
          <p:cNvPr id="39" name="図 3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872509" y="3305373"/>
            <a:ext cx="1158340" cy="1093383"/>
          </a:xfrm>
          <a:prstGeom prst="rect">
            <a:avLst/>
          </a:prstGeom>
        </p:spPr>
      </p:pic>
      <p:sp>
        <p:nvSpPr>
          <p:cNvPr id="40" name="テキスト ボックス 39"/>
          <p:cNvSpPr txBox="1"/>
          <p:nvPr/>
        </p:nvSpPr>
        <p:spPr>
          <a:xfrm>
            <a:off x="630414" y="2957168"/>
            <a:ext cx="4021757" cy="307777"/>
          </a:xfrm>
          <a:prstGeom prst="rect">
            <a:avLst/>
          </a:prstGeom>
          <a:noFill/>
        </p:spPr>
        <p:txBody>
          <a:bodyPr wrap="square" rtlCol="0">
            <a:spAutoFit/>
          </a:bodyPr>
          <a:lstStyle/>
          <a:p>
            <a:pPr algn="ctr"/>
            <a:r>
              <a:rPr lang="en-US" altLang="ja-JP" sz="1400" b="1" u="sng" dirty="0" smtClean="0">
                <a:latin typeface="+mn-lt"/>
                <a:ea typeface="Meiryo UI" panose="020B0604030504040204" pitchFamily="50" charset="-128"/>
                <a:cs typeface="Calibri" panose="020F0502020204030204" pitchFamily="34" charset="0"/>
              </a:rPr>
              <a:t>AI-VMD</a:t>
            </a:r>
            <a:endParaRPr lang="en-US" altLang="ja-JP" sz="1400" b="1" u="sng" dirty="0">
              <a:latin typeface="+mn-lt"/>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148837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2-2. Live Mode</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3" name="テキスト ボックス 2"/>
          <p:cNvSpPr txBox="1"/>
          <p:nvPr/>
        </p:nvSpPr>
        <p:spPr>
          <a:xfrm>
            <a:off x="174860" y="610794"/>
            <a:ext cx="7677860" cy="646331"/>
          </a:xfrm>
          <a:prstGeom prst="rect">
            <a:avLst/>
          </a:prstGeom>
          <a:noFill/>
        </p:spPr>
        <p:txBody>
          <a:bodyPr wrap="square" rtlCol="0">
            <a:spAutoFit/>
          </a:bodyPr>
          <a:lstStyle/>
          <a:p>
            <a:r>
              <a:rPr lang="en-US" altLang="ja-JP" dirty="0"/>
              <a:t>This mode allows you to grasp the current situation in real time. </a:t>
            </a:r>
            <a:r>
              <a:rPr lang="en-US" altLang="ja-JP" dirty="0" smtClean="0"/>
              <a:t/>
            </a:r>
            <a:br>
              <a:rPr lang="en-US" altLang="ja-JP" dirty="0" smtClean="0"/>
            </a:br>
            <a:r>
              <a:rPr lang="en-US" altLang="ja-JP" dirty="0" smtClean="0"/>
              <a:t>For </a:t>
            </a:r>
            <a:r>
              <a:rPr lang="en-US" altLang="ja-JP" dirty="0"/>
              <a:t>example, it can be used for the following </a:t>
            </a:r>
            <a:r>
              <a:rPr lang="en-US" altLang="ja-JP" dirty="0" smtClean="0"/>
              <a:t>purposes.</a:t>
            </a:r>
            <a:endParaRPr kumimoji="1" lang="ja-JP" altLang="en-US" dirty="0"/>
          </a:p>
        </p:txBody>
      </p:sp>
      <p:sp>
        <p:nvSpPr>
          <p:cNvPr id="4" name="テキスト ボックス 3"/>
          <p:cNvSpPr txBox="1"/>
          <p:nvPr/>
        </p:nvSpPr>
        <p:spPr>
          <a:xfrm>
            <a:off x="174860" y="1674220"/>
            <a:ext cx="4430914" cy="2308324"/>
          </a:xfrm>
          <a:prstGeom prst="rect">
            <a:avLst/>
          </a:prstGeom>
          <a:noFill/>
        </p:spPr>
        <p:txBody>
          <a:bodyPr wrap="square" rtlCol="0">
            <a:spAutoFit/>
          </a:bodyPr>
          <a:lstStyle/>
          <a:p>
            <a:pPr marL="342900" indent="-342900">
              <a:buFont typeface="+mj-lt"/>
              <a:buAutoNum type="arabicPeriod"/>
            </a:pPr>
            <a:r>
              <a:rPr lang="en-US" altLang="ja-JP" sz="1600" dirty="0"/>
              <a:t>Understand today’s number of visitors in real time. </a:t>
            </a:r>
            <a:endParaRPr lang="en-US" altLang="ja-JP" sz="1600" dirty="0" smtClean="0"/>
          </a:p>
          <a:p>
            <a:pPr marL="342900" indent="-342900">
              <a:buFont typeface="+mj-lt"/>
              <a:buAutoNum type="arabicPeriod"/>
            </a:pPr>
            <a:endParaRPr lang="en-US" altLang="ja-JP" sz="1600" dirty="0" smtClean="0"/>
          </a:p>
          <a:p>
            <a:pPr marL="342900" indent="-342900">
              <a:buFont typeface="+mj-lt"/>
              <a:buAutoNum type="arabicPeriod"/>
            </a:pPr>
            <a:r>
              <a:rPr lang="en-US" altLang="ja-JP" sz="1600" dirty="0" smtClean="0"/>
              <a:t>Understand </a:t>
            </a:r>
            <a:r>
              <a:rPr lang="en-US" altLang="ja-JP" sz="1600" dirty="0"/>
              <a:t>the degree of congestion in a specific area and check whether congestion exceeding the limit has occurred. </a:t>
            </a:r>
            <a:endParaRPr lang="en-US" altLang="ja-JP" sz="1600" dirty="0" smtClean="0"/>
          </a:p>
          <a:p>
            <a:pPr marL="342900" indent="-342900">
              <a:buFont typeface="+mj-lt"/>
              <a:buAutoNum type="arabicPeriod"/>
            </a:pPr>
            <a:endParaRPr lang="en-US" altLang="ja-JP" sz="1600" dirty="0" smtClean="0"/>
          </a:p>
          <a:p>
            <a:pPr marL="342900" indent="-342900">
              <a:buFont typeface="+mj-lt"/>
              <a:buAutoNum type="arabicPeriod"/>
            </a:pPr>
            <a:r>
              <a:rPr lang="en-US" altLang="ja-JP" sz="1600" dirty="0" smtClean="0"/>
              <a:t>Understand </a:t>
            </a:r>
            <a:r>
              <a:rPr lang="en-US" altLang="ja-JP" sz="1600" dirty="0"/>
              <a:t>the difference in people coming and going from a specific </a:t>
            </a:r>
            <a:r>
              <a:rPr lang="en-US" altLang="ja-JP" sz="1600" dirty="0" smtClean="0"/>
              <a:t>area </a:t>
            </a:r>
            <a:r>
              <a:rPr lang="en-US" altLang="ja-JP" sz="1600" dirty="0"/>
              <a:t>in real time</a:t>
            </a:r>
            <a:endParaRPr kumimoji="1" lang="ja-JP" altLang="en-US" sz="1600" dirty="0"/>
          </a:p>
        </p:txBody>
      </p:sp>
      <p:pic>
        <p:nvPicPr>
          <p:cNvPr id="8" name="図 7"/>
          <p:cNvPicPr>
            <a:picLocks noChangeAspect="1"/>
          </p:cNvPicPr>
          <p:nvPr/>
        </p:nvPicPr>
        <p:blipFill rotWithShape="1">
          <a:blip r:embed="rId2"/>
          <a:srcRect t="6968" b="5239"/>
          <a:stretch/>
        </p:blipFill>
        <p:spPr>
          <a:xfrm>
            <a:off x="4698552" y="1863205"/>
            <a:ext cx="4133171" cy="2041133"/>
          </a:xfrm>
          <a:prstGeom prst="rect">
            <a:avLst/>
          </a:prstGeom>
        </p:spPr>
      </p:pic>
    </p:spTree>
    <p:extLst>
      <p:ext uri="{BB962C8B-B14F-4D97-AF65-F5344CB8AC3E}">
        <p14:creationId xmlns:p14="http://schemas.microsoft.com/office/powerpoint/2010/main" val="944484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2-3. Search Mode</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3" name="テキスト ボックス 2"/>
          <p:cNvSpPr txBox="1"/>
          <p:nvPr/>
        </p:nvSpPr>
        <p:spPr>
          <a:xfrm>
            <a:off x="174860" y="610794"/>
            <a:ext cx="8728508" cy="646331"/>
          </a:xfrm>
          <a:prstGeom prst="rect">
            <a:avLst/>
          </a:prstGeom>
          <a:noFill/>
        </p:spPr>
        <p:txBody>
          <a:bodyPr wrap="square" rtlCol="0">
            <a:spAutoFit/>
          </a:bodyPr>
          <a:lstStyle/>
          <a:p>
            <a:r>
              <a:rPr lang="en-US" altLang="ja-JP" dirty="0"/>
              <a:t>This mode allows you to display various charts for a specific period / camera in the past and perform multifaceted analysis. For example, it can be used for the following </a:t>
            </a:r>
            <a:r>
              <a:rPr lang="en-US" altLang="ja-JP" dirty="0" smtClean="0"/>
              <a:t>purposes.</a:t>
            </a:r>
            <a:endParaRPr kumimoji="1" lang="ja-JP" altLang="en-US" dirty="0"/>
          </a:p>
        </p:txBody>
      </p:sp>
      <p:sp>
        <p:nvSpPr>
          <p:cNvPr id="4" name="テキスト ボックス 3"/>
          <p:cNvSpPr txBox="1"/>
          <p:nvPr/>
        </p:nvSpPr>
        <p:spPr>
          <a:xfrm>
            <a:off x="174860" y="1674220"/>
            <a:ext cx="4430914" cy="2308324"/>
          </a:xfrm>
          <a:prstGeom prst="rect">
            <a:avLst/>
          </a:prstGeom>
          <a:noFill/>
        </p:spPr>
        <p:txBody>
          <a:bodyPr wrap="square" rtlCol="0">
            <a:spAutoFit/>
          </a:bodyPr>
          <a:lstStyle/>
          <a:p>
            <a:pPr marL="342900" indent="-342900">
              <a:buFont typeface="+mj-lt"/>
              <a:buAutoNum type="arabicPeriod"/>
            </a:pPr>
            <a:r>
              <a:rPr lang="en-US" altLang="ja-JP" sz="1600" dirty="0"/>
              <a:t>Understanding changes in the number of visitors for each specific period (day / week / month</a:t>
            </a:r>
            <a:r>
              <a:rPr lang="en-US" altLang="ja-JP" sz="1600" dirty="0" smtClean="0"/>
              <a:t>).</a:t>
            </a:r>
          </a:p>
          <a:p>
            <a:pPr marL="342900" indent="-342900">
              <a:buFont typeface="+mj-lt"/>
              <a:buAutoNum type="arabicPeriod"/>
            </a:pPr>
            <a:endParaRPr lang="en-US" altLang="ja-JP" sz="1600" dirty="0" smtClean="0"/>
          </a:p>
          <a:p>
            <a:pPr marL="342900" indent="-342900">
              <a:buFont typeface="+mj-lt"/>
              <a:buAutoNum type="arabicPeriod"/>
            </a:pPr>
            <a:r>
              <a:rPr lang="en-US" altLang="ja-JP" sz="1600" dirty="0" smtClean="0"/>
              <a:t>Understanding </a:t>
            </a:r>
            <a:r>
              <a:rPr lang="en-US" altLang="ja-JP" sz="1600" dirty="0"/>
              <a:t>changes in traffic volume over time using heat maps</a:t>
            </a:r>
            <a:r>
              <a:rPr lang="en-US" altLang="ja-JP" sz="1600" dirty="0" smtClean="0"/>
              <a:t>.</a:t>
            </a:r>
          </a:p>
          <a:p>
            <a:pPr marL="342900" indent="-342900">
              <a:buFont typeface="+mj-lt"/>
              <a:buAutoNum type="arabicPeriod"/>
            </a:pPr>
            <a:endParaRPr lang="en-US" altLang="ja-JP" sz="1600" dirty="0" smtClean="0"/>
          </a:p>
          <a:p>
            <a:pPr marL="342900" indent="-342900">
              <a:buFont typeface="+mj-lt"/>
              <a:buAutoNum type="arabicPeriod"/>
            </a:pPr>
            <a:r>
              <a:rPr lang="en-US" altLang="ja-JP" sz="1600" dirty="0" smtClean="0"/>
              <a:t>Understanding </a:t>
            </a:r>
            <a:r>
              <a:rPr lang="en-US" altLang="ja-JP" sz="1600" dirty="0"/>
              <a:t>the difference from a specific period in the past.</a:t>
            </a:r>
            <a:endParaRPr kumimoji="1" lang="ja-JP" altLang="en-US" sz="1600" dirty="0"/>
          </a:p>
        </p:txBody>
      </p:sp>
      <p:grpSp>
        <p:nvGrpSpPr>
          <p:cNvPr id="5" name="グループ化 4"/>
          <p:cNvGrpSpPr/>
          <p:nvPr/>
        </p:nvGrpSpPr>
        <p:grpSpPr>
          <a:xfrm>
            <a:off x="6958037" y="2195761"/>
            <a:ext cx="2013861" cy="1573569"/>
            <a:chOff x="5454823" y="1506254"/>
            <a:chExt cx="3101126" cy="2484234"/>
          </a:xfrm>
        </p:grpSpPr>
        <p:grpSp>
          <p:nvGrpSpPr>
            <p:cNvPr id="6" name="グループ化 5"/>
            <p:cNvGrpSpPr/>
            <p:nvPr/>
          </p:nvGrpSpPr>
          <p:grpSpPr>
            <a:xfrm>
              <a:off x="5454823" y="1506254"/>
              <a:ext cx="3101126" cy="2414242"/>
              <a:chOff x="5455527" y="1771452"/>
              <a:chExt cx="3101126" cy="2414242"/>
            </a:xfrm>
          </p:grpSpPr>
          <p:pic>
            <p:nvPicPr>
              <p:cNvPr id="8" name="図 7"/>
              <p:cNvPicPr>
                <a:picLocks noChangeAspect="1"/>
              </p:cNvPicPr>
              <p:nvPr/>
            </p:nvPicPr>
            <p:blipFill>
              <a:blip r:embed="rId2"/>
              <a:stretch>
                <a:fillRect/>
              </a:stretch>
            </p:blipFill>
            <p:spPr>
              <a:xfrm>
                <a:off x="5455527" y="1771452"/>
                <a:ext cx="3101126" cy="2414242"/>
              </a:xfrm>
              <a:prstGeom prst="rect">
                <a:avLst/>
              </a:prstGeom>
            </p:spPr>
          </p:pic>
          <p:pic>
            <p:nvPicPr>
              <p:cNvPr id="9" name="図 8">
                <a:extLst>
                  <a:ext uri="{FF2B5EF4-FFF2-40B4-BE49-F238E27FC236}">
                    <a16:creationId xmlns:a16="http://schemas.microsoft.com/office/drawing/2014/main" id="{00000000-0008-0000-0D00-000006000000}"/>
                  </a:ext>
                </a:extLst>
              </p:cNvPr>
              <p:cNvPicPr>
                <a:picLocks noChangeAspect="1"/>
              </p:cNvPicPr>
              <p:nvPr/>
            </p:nvPicPr>
            <p:blipFill rotWithShape="1">
              <a:blip r:embed="rId3">
                <a:biLevel thresh="75000"/>
              </a:blip>
              <a:srcRect t="22286"/>
              <a:stretch/>
            </p:blipFill>
            <p:spPr>
              <a:xfrm>
                <a:off x="5722620" y="2766059"/>
                <a:ext cx="1000125" cy="83943"/>
              </a:xfrm>
              <a:prstGeom prst="rect">
                <a:avLst/>
              </a:prstGeom>
            </p:spPr>
          </p:pic>
          <p:pic>
            <p:nvPicPr>
              <p:cNvPr id="10" name="図 9">
                <a:extLst>
                  <a:ext uri="{FF2B5EF4-FFF2-40B4-BE49-F238E27FC236}">
                    <a16:creationId xmlns:a16="http://schemas.microsoft.com/office/drawing/2014/main" id="{00000000-0008-0000-0D00-000006000000}"/>
                  </a:ext>
                </a:extLst>
              </p:cNvPr>
              <p:cNvPicPr>
                <a:picLocks noChangeAspect="1"/>
              </p:cNvPicPr>
              <p:nvPr/>
            </p:nvPicPr>
            <p:blipFill rotWithShape="1">
              <a:blip r:embed="rId3">
                <a:biLevel thresh="75000"/>
              </a:blip>
              <a:srcRect t="26400"/>
              <a:stretch/>
            </p:blipFill>
            <p:spPr>
              <a:xfrm>
                <a:off x="5722620" y="3987799"/>
                <a:ext cx="1000125" cy="79499"/>
              </a:xfrm>
              <a:prstGeom prst="rect">
                <a:avLst/>
              </a:prstGeom>
            </p:spPr>
          </p:pic>
          <p:pic>
            <p:nvPicPr>
              <p:cNvPr id="11" name="図 10">
                <a:extLst>
                  <a:ext uri="{FF2B5EF4-FFF2-40B4-BE49-F238E27FC236}">
                    <a16:creationId xmlns:a16="http://schemas.microsoft.com/office/drawing/2014/main" id="{00000000-0008-0000-0D00-000006000000}"/>
                  </a:ext>
                </a:extLst>
              </p:cNvPr>
              <p:cNvPicPr>
                <a:picLocks noChangeAspect="1"/>
              </p:cNvPicPr>
              <p:nvPr/>
            </p:nvPicPr>
            <p:blipFill rotWithShape="1">
              <a:blip r:embed="rId3">
                <a:biLevel thresh="75000"/>
              </a:blip>
              <a:srcRect t="20923"/>
              <a:stretch/>
            </p:blipFill>
            <p:spPr>
              <a:xfrm>
                <a:off x="7242810" y="2763519"/>
                <a:ext cx="1000125" cy="85415"/>
              </a:xfrm>
              <a:prstGeom prst="rect">
                <a:avLst/>
              </a:prstGeom>
            </p:spPr>
          </p:pic>
          <p:pic>
            <p:nvPicPr>
              <p:cNvPr id="12" name="図 11">
                <a:extLst>
                  <a:ext uri="{FF2B5EF4-FFF2-40B4-BE49-F238E27FC236}">
                    <a16:creationId xmlns:a16="http://schemas.microsoft.com/office/drawing/2014/main" id="{00000000-0008-0000-0D00-000006000000}"/>
                  </a:ext>
                </a:extLst>
              </p:cNvPr>
              <p:cNvPicPr>
                <a:picLocks noChangeAspect="1"/>
              </p:cNvPicPr>
              <p:nvPr/>
            </p:nvPicPr>
            <p:blipFill rotWithShape="1">
              <a:blip r:embed="rId3">
                <a:biLevel thresh="75000"/>
              </a:blip>
              <a:srcRect t="16994"/>
              <a:stretch/>
            </p:blipFill>
            <p:spPr>
              <a:xfrm>
                <a:off x="7242810" y="3977639"/>
                <a:ext cx="1000125" cy="89659"/>
              </a:xfrm>
              <a:prstGeom prst="rect">
                <a:avLst/>
              </a:prstGeom>
            </p:spPr>
          </p:pic>
        </p:grpSp>
        <p:pic>
          <p:nvPicPr>
            <p:cNvPr id="7" name="図 6">
              <a:extLst>
                <a:ext uri="{FF2B5EF4-FFF2-40B4-BE49-F238E27FC236}">
                  <a16:creationId xmlns:a16="http://schemas.microsoft.com/office/drawing/2014/main" id="{00000000-0008-0000-0D00-000006000000}"/>
                </a:ext>
              </a:extLst>
            </p:cNvPr>
            <p:cNvPicPr>
              <a:picLocks noChangeAspect="1"/>
            </p:cNvPicPr>
            <p:nvPr/>
          </p:nvPicPr>
          <p:blipFill>
            <a:blip r:embed="rId3"/>
            <a:stretch>
              <a:fillRect/>
            </a:stretch>
          </p:blipFill>
          <p:spPr>
            <a:xfrm>
              <a:off x="6537708" y="3944769"/>
              <a:ext cx="935356" cy="45719"/>
            </a:xfrm>
            <a:prstGeom prst="rect">
              <a:avLst/>
            </a:prstGeom>
          </p:spPr>
        </p:pic>
      </p:grpSp>
      <p:pic>
        <p:nvPicPr>
          <p:cNvPr id="13" name="図 12">
            <a:extLst>
              <a:ext uri="{FF2B5EF4-FFF2-40B4-BE49-F238E27FC236}">
                <a16:creationId xmlns:a16="http://schemas.microsoft.com/office/drawing/2014/main" id="{00000000-0008-0000-0A00-00007F000000}"/>
              </a:ext>
            </a:extLst>
          </p:cNvPr>
          <p:cNvPicPr>
            <a:picLocks noChangeAspect="1"/>
          </p:cNvPicPr>
          <p:nvPr/>
        </p:nvPicPr>
        <p:blipFill rotWithShape="1">
          <a:blip r:embed="rId4"/>
          <a:srcRect r="68769"/>
          <a:stretch/>
        </p:blipFill>
        <p:spPr>
          <a:xfrm>
            <a:off x="4743170" y="3225647"/>
            <a:ext cx="1955343" cy="1513794"/>
          </a:xfrm>
          <a:prstGeom prst="rect">
            <a:avLst/>
          </a:prstGeom>
        </p:spPr>
      </p:pic>
      <p:pic>
        <p:nvPicPr>
          <p:cNvPr id="14" name="図 13"/>
          <p:cNvPicPr>
            <a:picLocks noChangeAspect="1"/>
          </p:cNvPicPr>
          <p:nvPr/>
        </p:nvPicPr>
        <p:blipFill>
          <a:blip r:embed="rId5"/>
          <a:stretch>
            <a:fillRect/>
          </a:stretch>
        </p:blipFill>
        <p:spPr>
          <a:xfrm>
            <a:off x="4743170" y="1386058"/>
            <a:ext cx="1955343" cy="1652859"/>
          </a:xfrm>
          <a:prstGeom prst="rect">
            <a:avLst/>
          </a:prstGeom>
        </p:spPr>
      </p:pic>
    </p:spTree>
    <p:extLst>
      <p:ext uri="{BB962C8B-B14F-4D97-AF65-F5344CB8AC3E}">
        <p14:creationId xmlns:p14="http://schemas.microsoft.com/office/powerpoint/2010/main" val="3019249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2-4</a:t>
            </a:r>
            <a:r>
              <a:rPr lang="en-US" altLang="ja-JP" sz="3200" dirty="0">
                <a:latin typeface="Calibri" panose="020F0502020204030204" pitchFamily="34" charset="0"/>
                <a:ea typeface="Yu Gothic UI" panose="020B0500000000000000" pitchFamily="50" charset="-128"/>
                <a:cs typeface="Calibri" panose="020F0502020204030204" pitchFamily="34" charset="0"/>
              </a:rPr>
              <a:t>.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Support application </a:t>
            </a:r>
            <a:r>
              <a:rPr lang="en-US" altLang="ja-JP" sz="3200" dirty="0">
                <a:latin typeface="Calibri" panose="020F0502020204030204" pitchFamily="34" charset="0"/>
                <a:ea typeface="Yu Gothic UI" panose="020B0500000000000000" pitchFamily="50" charset="-128"/>
                <a:cs typeface="Calibri" panose="020F0502020204030204" pitchFamily="34" charset="0"/>
              </a:rPr>
              <a:t>list</a:t>
            </a:r>
          </a:p>
        </p:txBody>
      </p:sp>
      <p:sp>
        <p:nvSpPr>
          <p:cNvPr id="3" name="テキスト ボックス 2"/>
          <p:cNvSpPr txBox="1"/>
          <p:nvPr/>
        </p:nvSpPr>
        <p:spPr>
          <a:xfrm>
            <a:off x="245064" y="4307303"/>
            <a:ext cx="5383461" cy="523220"/>
          </a:xfrm>
          <a:prstGeom prst="rect">
            <a:avLst/>
          </a:prstGeom>
          <a:noFill/>
        </p:spPr>
        <p:txBody>
          <a:bodyPr wrap="none" rtlCol="0">
            <a:spAutoFit/>
          </a:bodyPr>
          <a:lstStyle/>
          <a:p>
            <a:r>
              <a:rPr lang="en-US" altLang="ja-JP" sz="1400" dirty="0"/>
              <a:t>*</a:t>
            </a:r>
            <a:r>
              <a:rPr lang="en-US" altLang="ja-JP" sz="1400" dirty="0" smtClean="0"/>
              <a:t>1: it </a:t>
            </a:r>
            <a:r>
              <a:rPr lang="en-US" altLang="ja-JP" sz="1400" dirty="0"/>
              <a:t>is necessary to upgrade </a:t>
            </a:r>
            <a:r>
              <a:rPr lang="en-US" altLang="ja-JP" sz="1400" dirty="0" smtClean="0"/>
              <a:t>AI Face Detection </a:t>
            </a:r>
            <a:r>
              <a:rPr lang="en-US" altLang="ja-JP" sz="1400" dirty="0"/>
              <a:t>version (</a:t>
            </a:r>
            <a:r>
              <a:rPr lang="en-US" altLang="ja-JP" sz="1400" dirty="0" smtClean="0"/>
              <a:t>V1.10 or later).</a:t>
            </a:r>
          </a:p>
          <a:p>
            <a:r>
              <a:rPr lang="en-US" altLang="ja-JP" sz="1400" dirty="0" smtClean="0"/>
              <a:t>*2: it </a:t>
            </a:r>
            <a:r>
              <a:rPr lang="en-US" altLang="ja-JP" sz="1400" dirty="0"/>
              <a:t>is necessary to upgrade </a:t>
            </a:r>
            <a:r>
              <a:rPr lang="en-US" altLang="ja-JP" sz="1400" dirty="0" smtClean="0"/>
              <a:t>AI-VMD </a:t>
            </a:r>
            <a:r>
              <a:rPr lang="en-US" altLang="ja-JP" sz="1400" dirty="0"/>
              <a:t>version (</a:t>
            </a:r>
            <a:r>
              <a:rPr lang="en-US" altLang="ja-JP" sz="1400" dirty="0" smtClean="0"/>
              <a:t>V3.00</a:t>
            </a:r>
            <a:r>
              <a:rPr lang="en-US" altLang="ja-JP" sz="1400" dirty="0"/>
              <a:t> or later</a:t>
            </a:r>
            <a:r>
              <a:rPr lang="en-US" altLang="ja-JP" sz="1400" dirty="0" smtClean="0"/>
              <a:t>).</a:t>
            </a:r>
            <a:endParaRPr lang="en-US" altLang="ja-JP" sz="1400" dirty="0"/>
          </a:p>
        </p:txBody>
      </p:sp>
      <p:graphicFrame>
        <p:nvGraphicFramePr>
          <p:cNvPr id="4" name="表 3"/>
          <p:cNvGraphicFramePr>
            <a:graphicFrameLocks noGrp="1"/>
          </p:cNvGraphicFramePr>
          <p:nvPr>
            <p:extLst>
              <p:ext uri="{D42A27DB-BD31-4B8C-83A1-F6EECF244321}">
                <p14:modId xmlns:p14="http://schemas.microsoft.com/office/powerpoint/2010/main" val="2957404928"/>
              </p:ext>
            </p:extLst>
          </p:nvPr>
        </p:nvGraphicFramePr>
        <p:xfrm>
          <a:off x="290763" y="822489"/>
          <a:ext cx="8588541" cy="3329496"/>
        </p:xfrm>
        <a:graphic>
          <a:graphicData uri="http://schemas.openxmlformats.org/drawingml/2006/table">
            <a:tbl>
              <a:tblPr firstRow="1" bandRow="1">
                <a:tableStyleId>{5C22544A-7EE6-4342-B048-85BDC9FD1C3A}</a:tableStyleId>
              </a:tblPr>
              <a:tblGrid>
                <a:gridCol w="4040605">
                  <a:extLst>
                    <a:ext uri="{9D8B030D-6E8A-4147-A177-3AD203B41FA5}">
                      <a16:colId xmlns:a16="http://schemas.microsoft.com/office/drawing/2014/main" val="64248540"/>
                    </a:ext>
                  </a:extLst>
                </a:gridCol>
                <a:gridCol w="2815390">
                  <a:extLst>
                    <a:ext uri="{9D8B030D-6E8A-4147-A177-3AD203B41FA5}">
                      <a16:colId xmlns:a16="http://schemas.microsoft.com/office/drawing/2014/main" val="34881528"/>
                    </a:ext>
                  </a:extLst>
                </a:gridCol>
                <a:gridCol w="1732546">
                  <a:extLst>
                    <a:ext uri="{9D8B030D-6E8A-4147-A177-3AD203B41FA5}">
                      <a16:colId xmlns:a16="http://schemas.microsoft.com/office/drawing/2014/main" val="2500388733"/>
                    </a:ext>
                  </a:extLst>
                </a:gridCol>
              </a:tblGrid>
              <a:tr h="403171">
                <a:tc>
                  <a:txBody>
                    <a:bodyPr/>
                    <a:lstStyle/>
                    <a:p>
                      <a:pPr algn="ctr" fontAlgn="ctr"/>
                      <a:r>
                        <a:rPr lang="en-US" altLang="ja-JP" sz="1400" b="1" i="0" u="none" strike="noStrike" dirty="0" smtClean="0">
                          <a:solidFill>
                            <a:schemeClr val="bg1"/>
                          </a:solidFill>
                          <a:effectLst/>
                          <a:latin typeface="+mn-lt"/>
                          <a:ea typeface="+mn-ea"/>
                        </a:rPr>
                        <a:t>Application</a:t>
                      </a:r>
                      <a:endParaRPr lang="ja-JP" altLang="en-US" sz="1400" b="1" i="0" u="none" strike="noStrike" dirty="0">
                        <a:solidFill>
                          <a:schemeClr val="bg1"/>
                        </a:solidFill>
                        <a:effectLst/>
                        <a:latin typeface="+mn-lt"/>
                        <a:ea typeface="游ゴシック" panose="020B0400000000000000" pitchFamily="50" charset="-128"/>
                      </a:endParaRPr>
                    </a:p>
                  </a:txBody>
                  <a:tcPr marL="7620" marR="7620" marT="7620" marB="0" anchor="ctr"/>
                </a:tc>
                <a:tc>
                  <a:txBody>
                    <a:bodyPr/>
                    <a:lstStyle/>
                    <a:p>
                      <a:pPr algn="ctr" fontAlgn="ctr"/>
                      <a:r>
                        <a:rPr lang="en-US" altLang="ja-JP" sz="1400" b="1" i="0" u="none" strike="noStrike" dirty="0" smtClean="0">
                          <a:solidFill>
                            <a:schemeClr val="bg1"/>
                          </a:solidFill>
                          <a:effectLst/>
                          <a:latin typeface="+mn-lt"/>
                          <a:ea typeface="+mn-ea"/>
                        </a:rPr>
                        <a:t>Function</a:t>
                      </a:r>
                      <a:endParaRPr lang="ja-JP" altLang="en-US" sz="1400" b="1" i="0" u="none" strike="noStrike" dirty="0">
                        <a:solidFill>
                          <a:schemeClr val="bg1"/>
                        </a:solidFill>
                        <a:effectLst/>
                        <a:latin typeface="+mn-lt"/>
                        <a:ea typeface="游ゴシック" panose="020B0400000000000000" pitchFamily="50" charset="-128"/>
                      </a:endParaRPr>
                    </a:p>
                  </a:txBody>
                  <a:tcPr marL="7620" marR="7620" marT="7620" marB="0" anchor="ctr"/>
                </a:tc>
                <a:tc>
                  <a:txBody>
                    <a:bodyPr/>
                    <a:lstStyle/>
                    <a:p>
                      <a:pPr algn="ctr" fontAlgn="b"/>
                      <a:r>
                        <a:rPr lang="en-US" altLang="ja-JP" sz="1400" b="1" u="none" strike="noStrike" dirty="0" smtClean="0">
                          <a:solidFill>
                            <a:schemeClr val="bg1"/>
                          </a:solidFill>
                          <a:effectLst/>
                          <a:latin typeface="+mn-lt"/>
                        </a:rPr>
                        <a:t>i-PRO Active</a:t>
                      </a:r>
                      <a:r>
                        <a:rPr lang="en-US" altLang="ja-JP" sz="1400" b="1" u="none" strike="noStrike" baseline="0" dirty="0" smtClean="0">
                          <a:solidFill>
                            <a:schemeClr val="bg1"/>
                          </a:solidFill>
                          <a:effectLst/>
                          <a:latin typeface="+mn-lt"/>
                        </a:rPr>
                        <a:t> Guard</a:t>
                      </a:r>
                    </a:p>
                    <a:p>
                      <a:pPr algn="ctr" fontAlgn="b"/>
                      <a:r>
                        <a:rPr lang="en-US" altLang="ja-JP" sz="1400" b="1" i="0" u="none" strike="noStrike" baseline="0" dirty="0" smtClean="0">
                          <a:solidFill>
                            <a:schemeClr val="bg1"/>
                          </a:solidFill>
                          <a:effectLst/>
                          <a:latin typeface="+mn-lt"/>
                          <a:ea typeface="游ゴシック" panose="020B0400000000000000" pitchFamily="50" charset="-128"/>
                        </a:rPr>
                        <a:t>[V1.5.1]</a:t>
                      </a:r>
                      <a:endParaRPr lang="en-US" altLang="ja-JP" sz="1400" b="1" i="0" u="none" strike="noStrike" dirty="0">
                        <a:solidFill>
                          <a:schemeClr val="bg1"/>
                        </a:solidFill>
                        <a:effectLst/>
                        <a:latin typeface="+mn-lt"/>
                        <a:ea typeface="游ゴシック" panose="020B0400000000000000" pitchFamily="50" charset="-128"/>
                      </a:endParaRPr>
                    </a:p>
                  </a:txBody>
                  <a:tcPr marL="7620" marR="7620" marT="7620" marB="0" anchor="ctr"/>
                </a:tc>
                <a:extLst>
                  <a:ext uri="{0D108BD9-81ED-4DB2-BD59-A6C34878D82A}">
                    <a16:rowId xmlns:a16="http://schemas.microsoft.com/office/drawing/2014/main" val="3416904260"/>
                  </a:ext>
                </a:extLst>
              </a:tr>
              <a:tr h="321684">
                <a:tc>
                  <a:txBody>
                    <a:bodyPr/>
                    <a:lstStyle/>
                    <a:p>
                      <a:pPr algn="l" fontAlgn="b"/>
                      <a:r>
                        <a:rPr lang="en-US" sz="1400" u="none" strike="noStrike" dirty="0">
                          <a:effectLst/>
                          <a:latin typeface="+mn-lt"/>
                        </a:rPr>
                        <a:t>AI Face </a:t>
                      </a:r>
                      <a:r>
                        <a:rPr lang="en-US" sz="1400" u="none" strike="noStrike" dirty="0" smtClean="0">
                          <a:effectLst/>
                          <a:latin typeface="+mn-lt"/>
                        </a:rPr>
                        <a:t>Detection *1</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400" u="none" strike="noStrike" dirty="0">
                          <a:effectLst/>
                          <a:latin typeface="+mn-lt"/>
                        </a:rPr>
                        <a:t>Age &amp; </a:t>
                      </a:r>
                      <a:r>
                        <a:rPr lang="en-US" sz="1400" u="none" strike="noStrike" dirty="0" smtClean="0">
                          <a:effectLst/>
                          <a:latin typeface="+mn-lt"/>
                        </a:rPr>
                        <a:t>Gender </a:t>
                      </a:r>
                      <a:r>
                        <a:rPr lang="en-US" altLang="ja-JP" sz="1400" dirty="0" smtClean="0"/>
                        <a:t>statistics</a:t>
                      </a:r>
                      <a:endParaRPr kumimoji="1" lang="ja-JP" altLang="en-US" sz="1400" dirty="0" smtClean="0"/>
                    </a:p>
                  </a:txBody>
                  <a:tcPr marL="45720" marR="45720"/>
                </a:tc>
                <a:tc>
                  <a:txBody>
                    <a:bodyPr/>
                    <a:lstStyle/>
                    <a:p>
                      <a:pPr algn="ctr" fontAlgn="b"/>
                      <a:r>
                        <a:rPr lang="en-US" altLang="ja-JP" sz="1400" b="0" i="0" u="none" strike="noStrike" dirty="0" smtClean="0">
                          <a:solidFill>
                            <a:schemeClr val="dk1"/>
                          </a:solidFill>
                          <a:effectLst/>
                          <a:latin typeface="+mn-lt"/>
                          <a:ea typeface="+mn-ea"/>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solidFill>
                      <a:srgbClr val="BAFAF7"/>
                    </a:solidFill>
                  </a:tcPr>
                </a:tc>
                <a:extLst>
                  <a:ext uri="{0D108BD9-81ED-4DB2-BD59-A6C34878D82A}">
                    <a16:rowId xmlns:a16="http://schemas.microsoft.com/office/drawing/2014/main" val="3647432256"/>
                  </a:ext>
                </a:extLst>
              </a:tr>
              <a:tr h="321684">
                <a:tc>
                  <a:txBody>
                    <a:bodyPr/>
                    <a:lstStyle/>
                    <a:p>
                      <a:pPr algn="l" fontAlgn="b"/>
                      <a:r>
                        <a:rPr lang="en-US" sz="1400" u="none" strike="noStrike" dirty="0">
                          <a:effectLst/>
                          <a:latin typeface="+mn-lt"/>
                        </a:rPr>
                        <a:t>AI People Detection</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l" fontAlgn="b"/>
                      <a:r>
                        <a:rPr lang="en-US" sz="1400" u="none" strike="noStrike" dirty="0">
                          <a:effectLst/>
                          <a:latin typeface="+mn-lt"/>
                        </a:rPr>
                        <a:t>People Attributes</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solidFill>
                      <a:srgbClr val="BAFAF7"/>
                    </a:solidFill>
                  </a:tcPr>
                </a:tc>
                <a:extLst>
                  <a:ext uri="{0D108BD9-81ED-4DB2-BD59-A6C34878D82A}">
                    <a16:rowId xmlns:a16="http://schemas.microsoft.com/office/drawing/2014/main" val="1976073444"/>
                  </a:ext>
                </a:extLst>
              </a:tr>
              <a:tr h="321684">
                <a:tc>
                  <a:txBody>
                    <a:bodyPr/>
                    <a:lstStyle/>
                    <a:p>
                      <a:pPr algn="l" fontAlgn="b"/>
                      <a:r>
                        <a:rPr lang="en-US" sz="1400" u="none" strike="noStrike" dirty="0">
                          <a:effectLst/>
                          <a:latin typeface="+mn-lt"/>
                        </a:rPr>
                        <a:t>AI Vehicle Detection</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l" fontAlgn="b"/>
                      <a:r>
                        <a:rPr lang="en-US" sz="1400" u="none" strike="noStrike" dirty="0">
                          <a:effectLst/>
                          <a:latin typeface="+mn-lt"/>
                        </a:rPr>
                        <a:t>Vehicle Attributes</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solidFill>
                      <a:srgbClr val="BAFAF7"/>
                    </a:solidFill>
                  </a:tcPr>
                </a:tc>
                <a:extLst>
                  <a:ext uri="{0D108BD9-81ED-4DB2-BD59-A6C34878D82A}">
                    <a16:rowId xmlns:a16="http://schemas.microsoft.com/office/drawing/2014/main" val="1672188622"/>
                  </a:ext>
                </a:extLst>
              </a:tr>
              <a:tr h="321684">
                <a:tc rowSpan="2">
                  <a:txBody>
                    <a:bodyPr/>
                    <a:lstStyle/>
                    <a:p>
                      <a:pPr algn="l" fontAlgn="b"/>
                      <a:r>
                        <a:rPr lang="en-US" sz="1400" b="0" i="0" u="none" strike="noStrike" dirty="0" smtClean="0">
                          <a:solidFill>
                            <a:srgbClr val="000000"/>
                          </a:solidFill>
                          <a:effectLst/>
                          <a:latin typeface="+mn-lt"/>
                          <a:ea typeface="游ゴシック" panose="020B0400000000000000" pitchFamily="50" charset="-128"/>
                        </a:rPr>
                        <a:t>AI-VMD *2</a:t>
                      </a:r>
                      <a:endParaRPr lang="en-US" sz="1400" b="0" i="0" u="none" strike="noStrike" dirty="0">
                        <a:solidFill>
                          <a:srgbClr val="000000"/>
                        </a:solidFill>
                        <a:effectLst/>
                        <a:latin typeface="+mn-lt"/>
                        <a:ea typeface="游ゴシック" panose="020B0400000000000000" pitchFamily="50" charset="-128"/>
                      </a:endParaRPr>
                    </a:p>
                  </a:txBody>
                  <a:tcPr marL="45720" marR="45720">
                    <a:lnB w="12700" cap="flat" cmpd="sng" algn="ctr">
                      <a:solidFill>
                        <a:schemeClr val="bg1"/>
                      </a:solidFill>
                      <a:prstDash val="solid"/>
                      <a:round/>
                      <a:headEnd type="none" w="med" len="med"/>
                      <a:tailEnd type="none" w="med" len="med"/>
                    </a:lnB>
                  </a:tcPr>
                </a:tc>
                <a:tc>
                  <a:txBody>
                    <a:bodyPr/>
                    <a:lstStyle/>
                    <a:p>
                      <a:pPr algn="l" fontAlgn="b"/>
                      <a:r>
                        <a:rPr lang="en-US" altLang="ja-JP" sz="1400" u="none" strike="noStrike" dirty="0" smtClean="0">
                          <a:effectLst/>
                          <a:latin typeface="+mn-lt"/>
                        </a:rPr>
                        <a:t>Cross Line Counting (for People)</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ctr" fontAlgn="b"/>
                      <a:r>
                        <a:rPr lang="en-US" altLang="ja-JP" sz="1400" b="0" i="0" u="none" strike="noStrike" dirty="0" smtClean="0">
                          <a:solidFill>
                            <a:srgbClr val="000000"/>
                          </a:solidFill>
                          <a:effectLst/>
                          <a:latin typeface="+mn-lt"/>
                          <a:ea typeface="游ゴシック" panose="020B0400000000000000" pitchFamily="50" charset="-128"/>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solidFill>
                      <a:srgbClr val="BAFAF7"/>
                    </a:solidFill>
                  </a:tcPr>
                </a:tc>
                <a:extLst>
                  <a:ext uri="{0D108BD9-81ED-4DB2-BD59-A6C34878D82A}">
                    <a16:rowId xmlns:a16="http://schemas.microsoft.com/office/drawing/2014/main" val="54498264"/>
                  </a:ext>
                </a:extLst>
              </a:tr>
              <a:tr h="321684">
                <a:tc vMerge="1">
                  <a:txBody>
                    <a:bodyPr/>
                    <a:lstStyle/>
                    <a:p>
                      <a:endParaRPr kumimoji="1" lang="ja-JP" altLang="en-US" dirty="0"/>
                    </a:p>
                  </a:txBody>
                  <a:tcPr>
                    <a:lnB w="12700" cap="flat" cmpd="sng" algn="ctr">
                      <a:solidFill>
                        <a:schemeClr val="bg1"/>
                      </a:solidFill>
                      <a:prstDash val="solid"/>
                      <a:round/>
                      <a:headEnd type="none" w="med" len="med"/>
                      <a:tailEnd type="none" w="med" len="med"/>
                    </a:lnB>
                  </a:tcPr>
                </a:tc>
                <a:tc>
                  <a:txBody>
                    <a:bodyPr/>
                    <a:lstStyle/>
                    <a:p>
                      <a:pPr algn="l" fontAlgn="b"/>
                      <a:r>
                        <a:rPr lang="en-US" altLang="ja-JP" sz="1400" u="none" strike="noStrike" dirty="0" smtClean="0">
                          <a:effectLst/>
                          <a:latin typeface="+mn-lt"/>
                        </a:rPr>
                        <a:t>Cross Line Counting (for Vehicle)</a:t>
                      </a:r>
                      <a:endParaRPr lang="en-US" sz="1400" b="0" i="0" u="none" strike="noStrike" dirty="0">
                        <a:solidFill>
                          <a:srgbClr val="000000"/>
                        </a:solidFill>
                        <a:effectLst/>
                        <a:latin typeface="+mn-lt"/>
                        <a:ea typeface="游ゴシック" panose="020B0400000000000000" pitchFamily="50" charset="-128"/>
                      </a:endParaRPr>
                    </a:p>
                  </a:txBody>
                  <a:tcPr marL="45720" marR="45720">
                    <a:lnB w="12700" cap="flat" cmpd="sng" algn="ctr">
                      <a:solidFill>
                        <a:schemeClr val="bg1"/>
                      </a:solidFill>
                      <a:prstDash val="solid"/>
                      <a:round/>
                      <a:headEnd type="none" w="med" len="med"/>
                      <a:tailEnd type="none" w="med" len="med"/>
                    </a:lnB>
                  </a:tcPr>
                </a:tc>
                <a:tc>
                  <a:txBody>
                    <a:bodyPr/>
                    <a:lstStyle/>
                    <a:p>
                      <a:pPr algn="ctr" fontAlgn="b"/>
                      <a:r>
                        <a:rPr lang="en-US" altLang="ja-JP" sz="1400" b="0" i="0" u="none" strike="noStrike" dirty="0" smtClean="0">
                          <a:solidFill>
                            <a:srgbClr val="000000"/>
                          </a:solidFill>
                          <a:effectLst/>
                          <a:latin typeface="+mn-lt"/>
                          <a:ea typeface="游ゴシック" panose="020B0400000000000000" pitchFamily="50" charset="-128"/>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lnB w="12700" cap="flat" cmpd="sng" algn="ctr">
                      <a:solidFill>
                        <a:schemeClr val="bg1"/>
                      </a:solidFill>
                      <a:prstDash val="solid"/>
                      <a:round/>
                      <a:headEnd type="none" w="med" len="med"/>
                      <a:tailEnd type="none" w="med" len="med"/>
                    </a:lnB>
                    <a:solidFill>
                      <a:srgbClr val="BAFAF7"/>
                    </a:solidFill>
                  </a:tcPr>
                </a:tc>
                <a:extLst>
                  <a:ext uri="{0D108BD9-81ED-4DB2-BD59-A6C34878D82A}">
                    <a16:rowId xmlns:a16="http://schemas.microsoft.com/office/drawing/2014/main" val="1187403392"/>
                  </a:ext>
                </a:extLst>
              </a:tr>
              <a:tr h="321684">
                <a:tc>
                  <a:txBody>
                    <a:bodyPr/>
                    <a:lstStyle/>
                    <a:p>
                      <a:pPr algn="l" fontAlgn="b"/>
                      <a:r>
                        <a:rPr lang="en-US" sz="1400" u="none" strike="noStrike" dirty="0">
                          <a:effectLst/>
                          <a:latin typeface="+mn-lt"/>
                        </a:rPr>
                        <a:t>AI Occupancy Detection</a:t>
                      </a:r>
                      <a:endParaRPr lang="en-US" sz="1400" b="0" i="0" u="none" strike="noStrike" dirty="0">
                        <a:solidFill>
                          <a:srgbClr val="000000"/>
                        </a:solidFill>
                        <a:effectLst/>
                        <a:latin typeface="+mn-lt"/>
                        <a:ea typeface="游ゴシック" panose="020B0400000000000000" pitchFamily="50" charset="-128"/>
                      </a:endParaRPr>
                    </a:p>
                  </a:txBody>
                  <a:tcPr marL="45720" marR="45720">
                    <a:lnT w="12700" cap="flat" cmpd="sng" algn="ctr">
                      <a:solidFill>
                        <a:schemeClr val="bg1"/>
                      </a:solidFill>
                      <a:prstDash val="solid"/>
                      <a:round/>
                      <a:headEnd type="none" w="med" len="med"/>
                      <a:tailEnd type="none" w="med" len="med"/>
                    </a:lnT>
                  </a:tcPr>
                </a:tc>
                <a:tc>
                  <a:txBody>
                    <a:bodyPr/>
                    <a:lstStyle/>
                    <a:p>
                      <a:pPr algn="l" fontAlgn="b"/>
                      <a:r>
                        <a:rPr lang="en-US" sz="1400" u="none" strike="noStrike" dirty="0">
                          <a:effectLst/>
                          <a:latin typeface="+mn-lt"/>
                        </a:rPr>
                        <a:t>Area </a:t>
                      </a:r>
                      <a:r>
                        <a:rPr lang="en-US" sz="1400" u="none" strike="noStrike" dirty="0" smtClean="0">
                          <a:effectLst/>
                          <a:latin typeface="+mn-lt"/>
                        </a:rPr>
                        <a:t>Counting</a:t>
                      </a:r>
                      <a:r>
                        <a:rPr lang="en-US" altLang="ja-JP" sz="1400" u="none" strike="noStrike" dirty="0" smtClean="0">
                          <a:effectLst/>
                          <a:latin typeface="+mn-lt"/>
                        </a:rPr>
                        <a:t> (for People)</a:t>
                      </a:r>
                      <a:endParaRPr lang="en-US" sz="1400" b="0" i="0" u="none" strike="noStrike" dirty="0">
                        <a:solidFill>
                          <a:srgbClr val="000000"/>
                        </a:solidFill>
                        <a:effectLst/>
                        <a:latin typeface="+mn-lt"/>
                        <a:ea typeface="游ゴシック" panose="020B0400000000000000" pitchFamily="50" charset="-128"/>
                      </a:endParaRPr>
                    </a:p>
                  </a:txBody>
                  <a:tcPr marL="45720" marR="45720">
                    <a:lnT w="12700" cap="flat" cmpd="sng" algn="ctr">
                      <a:solidFill>
                        <a:schemeClr val="bg1"/>
                      </a:solidFill>
                      <a:prstDash val="solid"/>
                      <a:round/>
                      <a:headEnd type="none" w="med" len="med"/>
                      <a:tailEnd type="none" w="med" len="med"/>
                    </a:lnT>
                  </a:tcPr>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mn-ea"/>
                          <a:cs typeface="+mn-cs"/>
                        </a:rPr>
                        <a:t>No</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lnT w="12700"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180228487"/>
                  </a:ext>
                </a:extLst>
              </a:tr>
              <a:tr h="321684">
                <a:tc rowSpan="3">
                  <a:txBody>
                    <a:bodyPr/>
                    <a:lstStyle/>
                    <a:p>
                      <a:pPr algn="l" fontAlgn="t"/>
                      <a:r>
                        <a:rPr lang="en-US" sz="1400" u="none" strike="noStrike" dirty="0">
                          <a:effectLst/>
                          <a:latin typeface="+mn-lt"/>
                        </a:rPr>
                        <a:t>AI-VMD / AI People Counting for 360-degree fisheye</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l" fontAlgn="b"/>
                      <a:r>
                        <a:rPr lang="en-US" sz="1400" u="none" strike="noStrike" dirty="0">
                          <a:effectLst/>
                          <a:latin typeface="+mn-lt"/>
                        </a:rPr>
                        <a:t>Cross Line Counting </a:t>
                      </a:r>
                      <a:r>
                        <a:rPr lang="en-US" altLang="ja-JP" sz="1400" u="none" strike="noStrike" dirty="0" smtClean="0">
                          <a:effectLst/>
                          <a:latin typeface="+mn-lt"/>
                        </a:rPr>
                        <a:t>(for People)</a:t>
                      </a:r>
                      <a:endParaRPr lang="en-US" sz="1400" b="0" i="0" u="none" strike="noStrike" dirty="0">
                        <a:solidFill>
                          <a:srgbClr val="000000"/>
                        </a:solidFill>
                        <a:effectLst/>
                        <a:latin typeface="+mn-lt"/>
                        <a:ea typeface="游ゴシック" panose="020B0400000000000000" pitchFamily="50" charset="-128"/>
                      </a:endParaRPr>
                    </a:p>
                  </a:txBody>
                  <a:tcPr marL="45720" marR="45720">
                    <a:lnB w="12700" cap="flat" cmpd="sng" algn="ctr">
                      <a:solidFill>
                        <a:schemeClr val="bg1"/>
                      </a:solidFill>
                      <a:prstDash val="solid"/>
                      <a:round/>
                      <a:headEnd type="none" w="med" len="med"/>
                      <a:tailEnd type="none" w="med" len="med"/>
                    </a:lnB>
                  </a:tcPr>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lnB w="12700" cap="flat" cmpd="sng" algn="ctr">
                      <a:solidFill>
                        <a:schemeClr val="bg1"/>
                      </a:solidFill>
                      <a:prstDash val="solid"/>
                      <a:round/>
                      <a:headEnd type="none" w="med" len="med"/>
                      <a:tailEnd type="none" w="med" len="med"/>
                    </a:lnB>
                    <a:solidFill>
                      <a:srgbClr val="BAFAF7"/>
                    </a:solidFill>
                  </a:tcPr>
                </a:tc>
                <a:extLst>
                  <a:ext uri="{0D108BD9-81ED-4DB2-BD59-A6C34878D82A}">
                    <a16:rowId xmlns:a16="http://schemas.microsoft.com/office/drawing/2014/main" val="3351016334"/>
                  </a:ext>
                </a:extLst>
              </a:tr>
              <a:tr h="321684">
                <a:tc vMerge="1">
                  <a:txBody>
                    <a:bodyPr/>
                    <a:lstStyle/>
                    <a:p>
                      <a:endParaRPr kumimoji="1" lang="ja-JP" altLang="en-US" dirty="0"/>
                    </a:p>
                  </a:txBody>
                  <a:tcPr>
                    <a:lnT w="12700" cap="flat" cmpd="sng" algn="ctr">
                      <a:solidFill>
                        <a:schemeClr val="bg1"/>
                      </a:solidFill>
                      <a:prstDash val="solid"/>
                      <a:round/>
                      <a:headEnd type="none" w="med" len="med"/>
                      <a:tailEnd type="none" w="med" len="med"/>
                    </a:lnT>
                  </a:tcPr>
                </a:tc>
                <a:tc>
                  <a:txBody>
                    <a:bodyPr/>
                    <a:lstStyle/>
                    <a:p>
                      <a:pPr algn="l" fontAlgn="b"/>
                      <a:r>
                        <a:rPr lang="en-US" sz="1400" u="none" strike="noStrike" dirty="0">
                          <a:effectLst/>
                          <a:latin typeface="+mn-lt"/>
                        </a:rPr>
                        <a:t>Area </a:t>
                      </a:r>
                      <a:r>
                        <a:rPr lang="en-US" sz="1400" u="none" strike="noStrike" dirty="0" smtClean="0">
                          <a:effectLst/>
                          <a:latin typeface="+mn-lt"/>
                        </a:rPr>
                        <a:t>Counting</a:t>
                      </a:r>
                      <a:r>
                        <a:rPr lang="en-US" altLang="ja-JP" sz="1400" u="none" strike="noStrike" dirty="0" smtClean="0">
                          <a:effectLst/>
                          <a:latin typeface="+mn-lt"/>
                        </a:rPr>
                        <a:t> (for People)</a:t>
                      </a:r>
                      <a:endParaRPr lang="en-US" sz="1400" b="0" i="0" u="none" strike="noStrike" dirty="0">
                        <a:solidFill>
                          <a:srgbClr val="000000"/>
                        </a:solidFill>
                        <a:effectLst/>
                        <a:latin typeface="+mn-lt"/>
                        <a:ea typeface="游ゴシック" panose="020B0400000000000000" pitchFamily="50" charset="-128"/>
                      </a:endParaRPr>
                    </a:p>
                  </a:txBody>
                  <a:tcPr marL="45720" marR="45720">
                    <a:lnT w="12700" cap="flat" cmpd="sng" algn="ctr">
                      <a:solidFill>
                        <a:schemeClr val="bg1"/>
                      </a:solidFill>
                      <a:prstDash val="solid"/>
                      <a:round/>
                      <a:headEnd type="none" w="med" len="med"/>
                      <a:tailEnd type="none" w="med" len="med"/>
                    </a:lnT>
                  </a:tcPr>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lnT w="12700" cap="flat" cmpd="sng" algn="ctr">
                      <a:solidFill>
                        <a:schemeClr val="bg1"/>
                      </a:solidFill>
                      <a:prstDash val="solid"/>
                      <a:round/>
                      <a:headEnd type="none" w="med" len="med"/>
                      <a:tailEnd type="none" w="med" len="med"/>
                    </a:lnT>
                    <a:solidFill>
                      <a:srgbClr val="BAFAF7"/>
                    </a:solidFill>
                  </a:tcPr>
                </a:tc>
                <a:extLst>
                  <a:ext uri="{0D108BD9-81ED-4DB2-BD59-A6C34878D82A}">
                    <a16:rowId xmlns:a16="http://schemas.microsoft.com/office/drawing/2014/main" val="2969469954"/>
                  </a:ext>
                </a:extLst>
              </a:tr>
              <a:tr h="321684">
                <a:tc vMerge="1">
                  <a:txBody>
                    <a:bodyPr/>
                    <a:lstStyle/>
                    <a:p>
                      <a:endParaRPr kumimoji="1" lang="ja-JP" altLang="en-US" dirty="0"/>
                    </a:p>
                  </a:txBody>
                  <a:tcPr/>
                </a:tc>
                <a:tc>
                  <a:txBody>
                    <a:bodyPr/>
                    <a:lstStyle/>
                    <a:p>
                      <a:pPr algn="l" fontAlgn="b"/>
                      <a:r>
                        <a:rPr lang="en-US" sz="1400" u="none" strike="noStrike" dirty="0">
                          <a:effectLst/>
                          <a:latin typeface="+mn-lt"/>
                        </a:rPr>
                        <a:t>Heat </a:t>
                      </a:r>
                      <a:r>
                        <a:rPr lang="en-US" sz="1400" u="none" strike="noStrike" dirty="0" smtClean="0">
                          <a:effectLst/>
                          <a:latin typeface="+mn-lt"/>
                        </a:rPr>
                        <a:t>Map</a:t>
                      </a:r>
                      <a:r>
                        <a:rPr lang="en-US" altLang="ja-JP" sz="1400" u="none" strike="noStrike" dirty="0" smtClean="0">
                          <a:effectLst/>
                          <a:latin typeface="+mn-lt"/>
                        </a:rPr>
                        <a:t> (for People)</a:t>
                      </a:r>
                      <a:endParaRPr lang="en-US" sz="1400" b="0" i="0" u="none" strike="noStrike" dirty="0">
                        <a:solidFill>
                          <a:srgbClr val="000000"/>
                        </a:solidFill>
                        <a:effectLst/>
                        <a:latin typeface="+mn-lt"/>
                        <a:ea typeface="游ゴシック" panose="020B0400000000000000" pitchFamily="50" charset="-128"/>
                      </a:endParaRPr>
                    </a:p>
                  </a:txBody>
                  <a:tcPr marL="45720" marR="45720"/>
                </a:tc>
                <a:tc>
                  <a:txBody>
                    <a:bodyPr/>
                    <a:lstStyle/>
                    <a:p>
                      <a:pPr algn="ctr" fontAlgn="b"/>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lang="ja-JP" altLang="en-US" sz="1400" b="0" i="0" u="none" strike="noStrike" dirty="0">
                        <a:solidFill>
                          <a:srgbClr val="000000"/>
                        </a:solidFill>
                        <a:effectLst/>
                        <a:latin typeface="+mn-lt"/>
                        <a:ea typeface="游ゴシック" panose="020B0400000000000000" pitchFamily="50" charset="-128"/>
                      </a:endParaRPr>
                    </a:p>
                  </a:txBody>
                  <a:tcPr marL="7620" marR="7620" marT="7620" marB="0" anchor="ctr">
                    <a:solidFill>
                      <a:srgbClr val="BAFAF7"/>
                    </a:solidFill>
                  </a:tcPr>
                </a:tc>
                <a:extLst>
                  <a:ext uri="{0D108BD9-81ED-4DB2-BD59-A6C34878D82A}">
                    <a16:rowId xmlns:a16="http://schemas.microsoft.com/office/drawing/2014/main" val="3913259235"/>
                  </a:ext>
                </a:extLst>
              </a:tr>
            </a:tbl>
          </a:graphicData>
        </a:graphic>
      </p:graphicFrame>
    </p:spTree>
    <p:extLst>
      <p:ext uri="{BB962C8B-B14F-4D97-AF65-F5344CB8AC3E}">
        <p14:creationId xmlns:p14="http://schemas.microsoft.com/office/powerpoint/2010/main" val="2145728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2-5. </a:t>
            </a:r>
            <a:r>
              <a:rPr lang="en-US" altLang="ja-JP" sz="3200" dirty="0">
                <a:latin typeface="Calibri" panose="020F0502020204030204" pitchFamily="34" charset="0"/>
                <a:ea typeface="Yu Gothic UI" panose="020B0500000000000000" pitchFamily="50" charset="-128"/>
                <a:cs typeface="Calibri" panose="020F0502020204030204" pitchFamily="34" charset="0"/>
              </a:rPr>
              <a:t>Support function list</a:t>
            </a:r>
          </a:p>
        </p:txBody>
      </p:sp>
      <p:graphicFrame>
        <p:nvGraphicFramePr>
          <p:cNvPr id="4" name="表 3"/>
          <p:cNvGraphicFramePr>
            <a:graphicFrameLocks noGrp="1"/>
          </p:cNvGraphicFramePr>
          <p:nvPr>
            <p:extLst>
              <p:ext uri="{D42A27DB-BD31-4B8C-83A1-F6EECF244321}">
                <p14:modId xmlns:p14="http://schemas.microsoft.com/office/powerpoint/2010/main" val="1474232821"/>
              </p:ext>
            </p:extLst>
          </p:nvPr>
        </p:nvGraphicFramePr>
        <p:xfrm>
          <a:off x="296775" y="830179"/>
          <a:ext cx="8581216" cy="3779520"/>
        </p:xfrm>
        <a:graphic>
          <a:graphicData uri="http://schemas.openxmlformats.org/drawingml/2006/table">
            <a:tbl>
              <a:tblPr firstRow="1" bandRow="1">
                <a:tableStyleId>{5C22544A-7EE6-4342-B048-85BDC9FD1C3A}</a:tableStyleId>
              </a:tblPr>
              <a:tblGrid>
                <a:gridCol w="1717200">
                  <a:extLst>
                    <a:ext uri="{9D8B030D-6E8A-4147-A177-3AD203B41FA5}">
                      <a16:colId xmlns:a16="http://schemas.microsoft.com/office/drawing/2014/main" val="1956036164"/>
                    </a:ext>
                  </a:extLst>
                </a:gridCol>
                <a:gridCol w="1716004">
                  <a:extLst>
                    <a:ext uri="{9D8B030D-6E8A-4147-A177-3AD203B41FA5}">
                      <a16:colId xmlns:a16="http://schemas.microsoft.com/office/drawing/2014/main" val="3842692043"/>
                    </a:ext>
                  </a:extLst>
                </a:gridCol>
                <a:gridCol w="1716004">
                  <a:extLst>
                    <a:ext uri="{9D8B030D-6E8A-4147-A177-3AD203B41FA5}">
                      <a16:colId xmlns:a16="http://schemas.microsoft.com/office/drawing/2014/main" val="2634521632"/>
                    </a:ext>
                  </a:extLst>
                </a:gridCol>
                <a:gridCol w="1716004">
                  <a:extLst>
                    <a:ext uri="{9D8B030D-6E8A-4147-A177-3AD203B41FA5}">
                      <a16:colId xmlns:a16="http://schemas.microsoft.com/office/drawing/2014/main" val="3928865512"/>
                    </a:ext>
                  </a:extLst>
                </a:gridCol>
                <a:gridCol w="1716004">
                  <a:extLst>
                    <a:ext uri="{9D8B030D-6E8A-4147-A177-3AD203B41FA5}">
                      <a16:colId xmlns:a16="http://schemas.microsoft.com/office/drawing/2014/main" val="205036038"/>
                    </a:ext>
                  </a:extLst>
                </a:gridCol>
              </a:tblGrid>
              <a:tr h="369168">
                <a:tc gridSpan="3">
                  <a:txBody>
                    <a:bodyPr/>
                    <a:lstStyle/>
                    <a:p>
                      <a:pPr algn="ctr"/>
                      <a:r>
                        <a:rPr kumimoji="1" lang="en-US" altLang="ja-JP" sz="1400" dirty="0" smtClean="0"/>
                        <a:t>i-PRO Active Guard function</a:t>
                      </a:r>
                    </a:p>
                  </a:txBody>
                  <a:tcPr anchor="ctr"/>
                </a:tc>
                <a:tc hMerge="1">
                  <a:txBody>
                    <a:bodyPr/>
                    <a:lstStyle/>
                    <a:p>
                      <a:endParaRPr kumimoji="1" lang="ja-JP" altLang="en-US" dirty="0"/>
                    </a:p>
                  </a:txBody>
                  <a:tcPr/>
                </a:tc>
                <a:tc hMerge="1">
                  <a:txBody>
                    <a:bodyPr/>
                    <a:lstStyle/>
                    <a:p>
                      <a:endParaRPr kumimoji="1" lang="ja-JP" altLang="en-US" dirty="0"/>
                    </a:p>
                  </a:txBody>
                  <a:tcPr/>
                </a:tc>
                <a:tc>
                  <a:txBody>
                    <a:bodyPr/>
                    <a:lstStyle/>
                    <a:p>
                      <a:pPr algn="ctr"/>
                      <a:r>
                        <a:rPr lang="en-US" altLang="ja-JP" sz="1400" dirty="0" smtClean="0">
                          <a:latin typeface="+mn-lt"/>
                        </a:rPr>
                        <a:t>AI-VMD/</a:t>
                      </a:r>
                    </a:p>
                    <a:p>
                      <a:pPr algn="ctr"/>
                      <a:r>
                        <a:rPr lang="en-US" altLang="ja-JP" sz="1400" dirty="0" smtClean="0">
                          <a:latin typeface="+mn-lt"/>
                        </a:rPr>
                        <a:t>AI People Counting for 360-degree fisheye</a:t>
                      </a:r>
                      <a:endParaRPr kumimoji="1" lang="ja-JP" altLang="en-US" sz="1400" dirty="0" smtClean="0">
                        <a:latin typeface="+mn-lt"/>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AI-VMD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(V3.00 or later)</a:t>
                      </a:r>
                    </a:p>
                  </a:txBody>
                  <a:tcPr anchor="ctr"/>
                </a:tc>
                <a:extLst>
                  <a:ext uri="{0D108BD9-81ED-4DB2-BD59-A6C34878D82A}">
                    <a16:rowId xmlns:a16="http://schemas.microsoft.com/office/drawing/2014/main" val="793088778"/>
                  </a:ext>
                </a:extLst>
              </a:tr>
              <a:tr h="354330">
                <a:tc rowSpan="6">
                  <a:txBody>
                    <a:bodyPr/>
                    <a:lstStyle/>
                    <a:p>
                      <a:r>
                        <a:rPr kumimoji="1" lang="en-US" altLang="ja-JP" sz="1400" dirty="0" smtClean="0">
                          <a:latin typeface="+mn-lt"/>
                        </a:rPr>
                        <a:t>People counting</a:t>
                      </a:r>
                      <a:endParaRPr kumimoji="1" lang="ja-JP" altLang="en-US" sz="1400" dirty="0" smtClean="0">
                        <a:latin typeface="+mn-lt"/>
                      </a:endParaRPr>
                    </a:p>
                  </a:txBody>
                  <a:tcPr>
                    <a:lnB w="12700" cap="flat" cmpd="sng" algn="ctr">
                      <a:solidFill>
                        <a:schemeClr val="bg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Statistics</a:t>
                      </a:r>
                      <a:endParaRPr kumimoji="1" lang="ja-JP" altLang="en-US" sz="1400" dirty="0" smtClean="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400" dirty="0" smtClean="0">
                          <a:latin typeface="+mn-lt"/>
                        </a:rPr>
                        <a:t>Line count</a:t>
                      </a:r>
                      <a:endParaRPr kumimoji="1" lang="ja-JP" altLang="en-US" sz="1400" dirty="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dirty="0" smtClean="0">
                          <a:latin typeface="+mn-lt"/>
                        </a:rPr>
                        <a:t>Yes</a:t>
                      </a:r>
                      <a:endParaRPr kumimoji="1" lang="ja-JP" altLang="en-US" sz="1400" dirty="0">
                        <a:latin typeface="+mn-lt"/>
                      </a:endParaRPr>
                    </a:p>
                  </a:txBody>
                  <a:tcPr anchor="ctr">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kern="1200" dirty="0" smtClean="0">
                          <a:solidFill>
                            <a:schemeClr val="dk1"/>
                          </a:solidFill>
                          <a:latin typeface="+mn-lt"/>
                          <a:ea typeface="+mn-ea"/>
                          <a:cs typeface="+mn-cs"/>
                        </a:rPr>
                        <a:t>Yes</a:t>
                      </a:r>
                      <a:endParaRPr kumimoji="1" lang="ja-JP" altLang="en-US" sz="1400" dirty="0">
                        <a:latin typeface="+mn-lt"/>
                      </a:endParaRPr>
                    </a:p>
                  </a:txBody>
                  <a:tcPr anchor="ctr">
                    <a:solidFill>
                      <a:srgbClr val="BAFAF7"/>
                    </a:solidFill>
                  </a:tcPr>
                </a:tc>
                <a:extLst>
                  <a:ext uri="{0D108BD9-81ED-4DB2-BD59-A6C34878D82A}">
                    <a16:rowId xmlns:a16="http://schemas.microsoft.com/office/drawing/2014/main" val="1440475235"/>
                  </a:ext>
                </a:extLst>
              </a:tr>
              <a:tr h="354330">
                <a:tc vMerge="1">
                  <a:txBody>
                    <a:bodyPr/>
                    <a:lstStyle/>
                    <a:p>
                      <a:endParaRPr kumimoji="1" lang="ja-JP" altLang="en-US" dirty="0"/>
                    </a:p>
                  </a:txBody>
                  <a:tcPr/>
                </a:tc>
                <a:tc vMerge="1">
                  <a:txBody>
                    <a:bodyPr/>
                    <a:lstStyle/>
                    <a:p>
                      <a:endParaRPr kumimoji="1" lang="ja-JP" altLang="en-US" dirty="0"/>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400" dirty="0" smtClean="0">
                          <a:latin typeface="+mn-lt"/>
                        </a:rPr>
                        <a:t>Area count</a:t>
                      </a:r>
                      <a:endParaRPr kumimoji="1" lang="ja-JP" altLang="en-US" sz="1400" dirty="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kumimoji="1" lang="ja-JP" altLang="en-US" sz="1400" dirty="0">
                        <a:latin typeface="+mn-lt"/>
                      </a:endParaRPr>
                    </a:p>
                  </a:txBody>
                  <a:tcPr anchor="ctr">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kern="1200" dirty="0" smtClean="0">
                          <a:solidFill>
                            <a:schemeClr val="dk1"/>
                          </a:solidFill>
                          <a:latin typeface="+mn-lt"/>
                          <a:ea typeface="+mn-ea"/>
                          <a:cs typeface="+mn-cs"/>
                        </a:rPr>
                        <a:t>No</a:t>
                      </a:r>
                      <a:endParaRPr kumimoji="1" lang="ja-JP" altLang="en-US" sz="1400" dirty="0">
                        <a:latin typeface="+mn-lt"/>
                      </a:endParaRPr>
                    </a:p>
                  </a:txBody>
                  <a:tcPr anchor="ctr">
                    <a:solidFill>
                      <a:schemeClr val="bg1">
                        <a:lumMod val="85000"/>
                      </a:schemeClr>
                    </a:solidFill>
                  </a:tcPr>
                </a:tc>
                <a:extLst>
                  <a:ext uri="{0D108BD9-81ED-4DB2-BD59-A6C34878D82A}">
                    <a16:rowId xmlns:a16="http://schemas.microsoft.com/office/drawing/2014/main" val="898634980"/>
                  </a:ext>
                </a:extLst>
              </a:tr>
              <a:tr h="354330">
                <a:tc vMerge="1">
                  <a:txBody>
                    <a:bodyPr/>
                    <a:lstStyle/>
                    <a:p>
                      <a:endParaRPr kumimoji="1" lang="ja-JP" altLang="en-US" dirty="0"/>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Occupancy</a:t>
                      </a:r>
                      <a:endParaRPr kumimoji="1" lang="ja-JP" altLang="en-US" sz="1400" dirty="0" smtClean="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400" dirty="0" smtClean="0">
                          <a:latin typeface="+mn-lt"/>
                        </a:rPr>
                        <a:t>Line count</a:t>
                      </a:r>
                      <a:endParaRPr kumimoji="1" lang="ja-JP" altLang="en-US" sz="1400" dirty="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kumimoji="1" lang="ja-JP" altLang="en-US" sz="1400" dirty="0">
                        <a:latin typeface="+mn-lt"/>
                      </a:endParaRPr>
                    </a:p>
                  </a:txBody>
                  <a:tcPr anchor="ctr">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kern="1200" dirty="0" smtClean="0">
                          <a:solidFill>
                            <a:schemeClr val="dk1"/>
                          </a:solidFill>
                          <a:latin typeface="+mn-lt"/>
                          <a:ea typeface="+mn-ea"/>
                          <a:cs typeface="+mn-cs"/>
                        </a:rPr>
                        <a:t>Yes</a:t>
                      </a:r>
                      <a:endParaRPr kumimoji="1" lang="ja-JP" altLang="en-US" sz="1400" dirty="0">
                        <a:latin typeface="+mn-lt"/>
                      </a:endParaRPr>
                    </a:p>
                  </a:txBody>
                  <a:tcPr anchor="ctr">
                    <a:solidFill>
                      <a:srgbClr val="BAFAF7"/>
                    </a:solidFill>
                  </a:tcPr>
                </a:tc>
                <a:extLst>
                  <a:ext uri="{0D108BD9-81ED-4DB2-BD59-A6C34878D82A}">
                    <a16:rowId xmlns:a16="http://schemas.microsoft.com/office/drawing/2014/main" val="1731385512"/>
                  </a:ext>
                </a:extLst>
              </a:tr>
              <a:tr h="354330">
                <a:tc vMerge="1">
                  <a:txBody>
                    <a:bodyPr/>
                    <a:lstStyle/>
                    <a:p>
                      <a:endParaRPr kumimoji="1" lang="ja-JP" altLang="en-US" dirty="0"/>
                    </a:p>
                  </a:txBody>
                  <a:tcPr/>
                </a:tc>
                <a:tc vMerge="1">
                  <a:txBody>
                    <a:bodyPr/>
                    <a:lstStyle/>
                    <a:p>
                      <a:endParaRPr kumimoji="1" lang="ja-JP" altLang="en-US" dirty="0"/>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400" dirty="0" smtClean="0">
                          <a:latin typeface="+mn-lt"/>
                        </a:rPr>
                        <a:t>Area count</a:t>
                      </a:r>
                      <a:endParaRPr kumimoji="1" lang="ja-JP" altLang="en-US" sz="1400" dirty="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kumimoji="1" lang="ja-JP" altLang="en-US" sz="1400" dirty="0">
                        <a:latin typeface="+mn-lt"/>
                      </a:endParaRPr>
                    </a:p>
                  </a:txBody>
                  <a:tcPr anchor="ctr">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No</a:t>
                      </a:r>
                      <a:endParaRPr kumimoji="1" lang="ja-JP" altLang="en-US" sz="1400" dirty="0">
                        <a:latin typeface="+mn-lt"/>
                      </a:endParaRPr>
                    </a:p>
                  </a:txBody>
                  <a:tcPr anchor="ctr">
                    <a:solidFill>
                      <a:schemeClr val="bg1">
                        <a:lumMod val="85000"/>
                      </a:schemeClr>
                    </a:solidFill>
                  </a:tcPr>
                </a:tc>
                <a:extLst>
                  <a:ext uri="{0D108BD9-81ED-4DB2-BD59-A6C34878D82A}">
                    <a16:rowId xmlns:a16="http://schemas.microsoft.com/office/drawing/2014/main" val="1087322067"/>
                  </a:ext>
                </a:extLst>
              </a:tr>
              <a:tr h="354330">
                <a:tc vMerge="1">
                  <a:txBody>
                    <a:bodyPr/>
                    <a:lstStyle/>
                    <a:p>
                      <a:endParaRPr kumimoji="1" lang="ja-JP" altLang="en-US" dirty="0"/>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Heat map</a:t>
                      </a:r>
                      <a:endParaRPr kumimoji="1" lang="ja-JP" altLang="en-US" sz="1400" dirty="0" smtClean="0">
                        <a:latin typeface="+mn-lt"/>
                      </a:endParaRPr>
                    </a:p>
                  </a:txBody>
                  <a:tcPr/>
                </a:tc>
                <a:tc hMerge="1">
                  <a:txBody>
                    <a:bodyPr/>
                    <a:lstStyle/>
                    <a:p>
                      <a:endParaRPr kumimoji="1" lang="ja-JP" altLang="en-US" dirty="0"/>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kumimoji="1" lang="ja-JP" altLang="en-US" sz="1400" dirty="0">
                        <a:latin typeface="+mn-lt"/>
                      </a:endParaRPr>
                    </a:p>
                  </a:txBody>
                  <a:tcPr anchor="ctr">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No</a:t>
                      </a:r>
                      <a:endParaRPr kumimoji="1" lang="ja-JP" altLang="en-US" sz="1400" dirty="0">
                        <a:latin typeface="+mn-lt"/>
                      </a:endParaRPr>
                    </a:p>
                  </a:txBody>
                  <a:tcPr anchor="ctr">
                    <a:solidFill>
                      <a:schemeClr val="bg1">
                        <a:lumMod val="85000"/>
                      </a:schemeClr>
                    </a:solidFill>
                  </a:tcPr>
                </a:tc>
                <a:extLst>
                  <a:ext uri="{0D108BD9-81ED-4DB2-BD59-A6C34878D82A}">
                    <a16:rowId xmlns:a16="http://schemas.microsoft.com/office/drawing/2014/main" val="2847032418"/>
                  </a:ext>
                </a:extLst>
              </a:tr>
              <a:tr h="354330">
                <a:tc vMerge="1">
                  <a:txBody>
                    <a:bodyPr/>
                    <a:lstStyle/>
                    <a:p>
                      <a:endParaRPr kumimoji="1" lang="ja-JP" altLang="en-US" dirty="0"/>
                    </a:p>
                  </a:txBody>
                  <a:tcPr>
                    <a:lnB w="12700" cap="flat" cmpd="sng" algn="ctr">
                      <a:solidFill>
                        <a:schemeClr val="bg1"/>
                      </a:solid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Image with line count</a:t>
                      </a:r>
                      <a:endParaRPr kumimoji="1" lang="ja-JP" altLang="en-US" sz="1400" dirty="0" smtClean="0">
                        <a:latin typeface="+mn-lt"/>
                      </a:endParaRPr>
                    </a:p>
                  </a:txBody>
                  <a:tcPr>
                    <a:lnB w="12700" cap="flat" cmpd="sng" algn="ctr">
                      <a:solidFill>
                        <a:schemeClr val="bg1"/>
                      </a:solidFill>
                      <a:prstDash val="solid"/>
                      <a:round/>
                      <a:headEnd type="none" w="med" len="med"/>
                      <a:tailEnd type="none" w="med" len="med"/>
                    </a:lnB>
                  </a:tcPr>
                </a:tc>
                <a:tc hMerge="1">
                  <a:txBody>
                    <a:bodyPr/>
                    <a:lstStyle/>
                    <a:p>
                      <a:endParaRPr kumimoji="1" lang="ja-JP" altLang="en-US" dirty="0"/>
                    </a:p>
                  </a:txBody>
                  <a:tcPr>
                    <a:lnB w="12700" cap="flat" cmpd="sng" algn="ctr">
                      <a:solidFill>
                        <a:schemeClr val="bg1"/>
                      </a:solidFill>
                      <a:prstDash val="solid"/>
                      <a:round/>
                      <a:headEnd type="none" w="med" len="med"/>
                      <a:tailEnd type="none" w="med" len="med"/>
                    </a:lnB>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Yes</a:t>
                      </a:r>
                      <a:endParaRPr kumimoji="1" lang="ja-JP" altLang="en-US" sz="1400" dirty="0">
                        <a:latin typeface="+mn-lt"/>
                      </a:endParaRPr>
                    </a:p>
                  </a:txBody>
                  <a:tcPr anchor="ctr">
                    <a:lnB w="12700" cap="flat" cmpd="sng" algn="ctr">
                      <a:solidFill>
                        <a:schemeClr val="bg1"/>
                      </a:solidFill>
                      <a:prstDash val="solid"/>
                      <a:round/>
                      <a:headEnd type="none" w="med" len="med"/>
                      <a:tailEnd type="none" w="med" len="med"/>
                    </a:lnB>
                    <a:solidFill>
                      <a:srgbClr val="BAFAF7"/>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b="0" i="0" u="none" strike="noStrike" kern="1200" cap="none" spc="0" normalizeH="0" baseline="0" noProof="0" dirty="0" smtClean="0">
                          <a:ln>
                            <a:noFill/>
                          </a:ln>
                          <a:solidFill>
                            <a:srgbClr val="000000"/>
                          </a:solidFill>
                          <a:effectLst/>
                          <a:uLnTx/>
                          <a:uFillTx/>
                          <a:latin typeface="+mn-lt"/>
                          <a:ea typeface="Yu Gothic UI"/>
                          <a:cs typeface="+mn-cs"/>
                        </a:rPr>
                        <a:t>No</a:t>
                      </a:r>
                      <a:endParaRPr kumimoji="1" lang="ja-JP" altLang="en-US" sz="1400" dirty="0">
                        <a:latin typeface="+mn-lt"/>
                      </a:endParaRPr>
                    </a:p>
                  </a:txBody>
                  <a:tcPr anchor="ctr">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03247772"/>
                  </a:ext>
                </a:extLst>
              </a:tr>
              <a:tr h="354330">
                <a:tc rowSpan="2">
                  <a:txBody>
                    <a:bodyPr/>
                    <a:lstStyle/>
                    <a:p>
                      <a:r>
                        <a:rPr kumimoji="1" lang="en-US" altLang="ja-JP" sz="1400" dirty="0" smtClean="0">
                          <a:latin typeface="+mn-lt"/>
                        </a:rPr>
                        <a:t>Vehicle counting</a:t>
                      </a:r>
                      <a:endParaRPr kumimoji="1" lang="ja-JP" altLang="en-US" sz="1400" dirty="0" smtClean="0">
                        <a:latin typeface="+mn-lt"/>
                      </a:endParaRPr>
                    </a:p>
                  </a:txBody>
                  <a:tcPr>
                    <a:lnT w="12700" cap="flat" cmpd="sng" algn="ctr">
                      <a:solidFill>
                        <a:schemeClr val="bg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Statistics</a:t>
                      </a:r>
                      <a:endParaRPr kumimoji="1" lang="ja-JP" altLang="en-US" sz="1400" dirty="0" smtClean="0">
                        <a:latin typeface="+mn-lt"/>
                      </a:endParaRPr>
                    </a:p>
                  </a:txBody>
                  <a:tcPr>
                    <a:lnT w="12700" cap="flat" cmpd="sng" algn="ctr">
                      <a:solidFill>
                        <a:schemeClr val="bg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Line count</a:t>
                      </a:r>
                      <a:endParaRPr kumimoji="1" lang="ja-JP" altLang="en-US" sz="1400" dirty="0" smtClean="0">
                        <a:latin typeface="+mn-lt"/>
                      </a:endParaRPr>
                    </a:p>
                  </a:txBody>
                  <a:tcPr>
                    <a:lnT w="12700" cap="flat" cmpd="sng" algn="ctr">
                      <a:solidFill>
                        <a:schemeClr val="bg1"/>
                      </a:solidFill>
                      <a:prstDash val="solid"/>
                      <a:round/>
                      <a:headEnd type="none" w="med" len="med"/>
                      <a:tailEnd type="none" w="med" len="med"/>
                    </a:lnT>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dirty="0" smtClean="0">
                          <a:latin typeface="+mn-lt"/>
                        </a:rPr>
                        <a:t>No</a:t>
                      </a:r>
                      <a:endParaRPr kumimoji="1" lang="ja-JP" altLang="en-US" sz="1400" dirty="0">
                        <a:latin typeface="+mn-lt"/>
                      </a:endParaRPr>
                    </a:p>
                  </a:txBody>
                  <a:tcPr anchor="ctr">
                    <a:lnT w="12700" cap="flat" cmpd="sng" algn="ctr">
                      <a:solidFill>
                        <a:schemeClr val="bg1"/>
                      </a:solidFill>
                      <a:prstDash val="solid"/>
                      <a:round/>
                      <a:headEnd type="none" w="med" len="med"/>
                      <a:tailEnd type="none" w="med" len="med"/>
                    </a:lnT>
                    <a:solidFill>
                      <a:schemeClr val="bg1">
                        <a:lumMod val="85000"/>
                      </a:scheme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kern="1200" dirty="0" smtClean="0">
                          <a:solidFill>
                            <a:schemeClr val="dk1"/>
                          </a:solidFill>
                          <a:latin typeface="+mn-lt"/>
                          <a:ea typeface="+mn-ea"/>
                          <a:cs typeface="+mn-cs"/>
                        </a:rPr>
                        <a:t>Yes</a:t>
                      </a:r>
                      <a:endParaRPr kumimoji="1" lang="ja-JP" altLang="en-US" sz="1400" dirty="0">
                        <a:latin typeface="+mn-lt"/>
                      </a:endParaRPr>
                    </a:p>
                  </a:txBody>
                  <a:tcPr anchor="ctr">
                    <a:lnT w="12700" cap="flat" cmpd="sng" algn="ctr">
                      <a:solidFill>
                        <a:schemeClr val="bg1"/>
                      </a:solidFill>
                      <a:prstDash val="solid"/>
                      <a:round/>
                      <a:headEnd type="none" w="med" len="med"/>
                      <a:tailEnd type="none" w="med" len="med"/>
                    </a:lnT>
                    <a:solidFill>
                      <a:srgbClr val="BAFAF7"/>
                    </a:solidFill>
                  </a:tcPr>
                </a:tc>
                <a:extLst>
                  <a:ext uri="{0D108BD9-81ED-4DB2-BD59-A6C34878D82A}">
                    <a16:rowId xmlns:a16="http://schemas.microsoft.com/office/drawing/2014/main" val="848865573"/>
                  </a:ext>
                </a:extLst>
              </a:tr>
              <a:tr h="354330">
                <a:tc vMerge="1">
                  <a:txBody>
                    <a:bodyPr/>
                    <a:lstStyle/>
                    <a:p>
                      <a:endParaRPr kumimoji="1" lang="ja-JP"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Occupancy</a:t>
                      </a:r>
                      <a:endParaRPr kumimoji="1" lang="ja-JP" altLang="en-US" sz="1400" dirty="0" smtClean="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lt"/>
                        </a:rPr>
                        <a:t>Line count</a:t>
                      </a:r>
                      <a:endParaRPr kumimoji="1" lang="ja-JP" altLang="en-US" sz="1400" dirty="0" smtClean="0">
                        <a:latin typeface="+mn-lt"/>
                      </a:endParaRPr>
                    </a:p>
                  </a:txBody>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dirty="0" smtClean="0">
                          <a:latin typeface="+mn-lt"/>
                        </a:rPr>
                        <a:t>No</a:t>
                      </a:r>
                      <a:endParaRPr kumimoji="1" lang="ja-JP" altLang="en-US" sz="1400" dirty="0">
                        <a:latin typeface="+mn-lt"/>
                      </a:endParaRPr>
                    </a:p>
                  </a:txBody>
                  <a:tcPr anchor="ctr">
                    <a:solidFill>
                      <a:schemeClr val="bg1">
                        <a:lumMod val="85000"/>
                      </a:scheme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a:r>
                        <a:rPr kumimoji="1" lang="en-US" altLang="ja-JP" sz="1400" kern="1200" dirty="0" smtClean="0">
                          <a:solidFill>
                            <a:schemeClr val="dk1"/>
                          </a:solidFill>
                          <a:latin typeface="+mn-lt"/>
                          <a:ea typeface="+mn-ea"/>
                          <a:cs typeface="+mn-cs"/>
                        </a:rPr>
                        <a:t>Yes</a:t>
                      </a:r>
                      <a:endParaRPr kumimoji="1" lang="ja-JP" altLang="en-US" sz="1400" dirty="0">
                        <a:latin typeface="+mn-lt"/>
                      </a:endParaRPr>
                    </a:p>
                  </a:txBody>
                  <a:tcPr anchor="ctr">
                    <a:solidFill>
                      <a:srgbClr val="BAFAF7"/>
                    </a:solidFill>
                  </a:tcPr>
                </a:tc>
                <a:extLst>
                  <a:ext uri="{0D108BD9-81ED-4DB2-BD59-A6C34878D82A}">
                    <a16:rowId xmlns:a16="http://schemas.microsoft.com/office/drawing/2014/main" val="3528550246"/>
                  </a:ext>
                </a:extLst>
              </a:tr>
            </a:tbl>
          </a:graphicData>
        </a:graphic>
      </p:graphicFrame>
    </p:spTree>
    <p:extLst>
      <p:ext uri="{BB962C8B-B14F-4D97-AF65-F5344CB8AC3E}">
        <p14:creationId xmlns:p14="http://schemas.microsoft.com/office/powerpoint/2010/main" val="2755677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smtClean="0">
                <a:latin typeface="Calibri" panose="020F0502020204030204" pitchFamily="34" charset="0"/>
                <a:ea typeface="Tahoma" panose="020B0604030504040204" pitchFamily="34" charset="0"/>
                <a:cs typeface="Tahoma" panose="020B0604030504040204" pitchFamily="34" charset="0"/>
              </a:rPr>
              <a:t>3. Specification</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9003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3-1. Specification</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graphicFrame>
        <p:nvGraphicFramePr>
          <p:cNvPr id="9" name="表 8">
            <a:extLst>
              <a:ext uri="{FF2B5EF4-FFF2-40B4-BE49-F238E27FC236}">
                <a16:creationId xmlns:a16="http://schemas.microsoft.com/office/drawing/2014/main" id="{C05AE4E4-497A-4AA3-8AE4-7EC8398479B6}"/>
              </a:ext>
            </a:extLst>
          </p:cNvPr>
          <p:cNvGraphicFramePr>
            <a:graphicFrameLocks noGrp="1"/>
          </p:cNvGraphicFramePr>
          <p:nvPr>
            <p:extLst>
              <p:ext uri="{D42A27DB-BD31-4B8C-83A1-F6EECF244321}">
                <p14:modId xmlns:p14="http://schemas.microsoft.com/office/powerpoint/2010/main" val="2082421295"/>
              </p:ext>
            </p:extLst>
          </p:nvPr>
        </p:nvGraphicFramePr>
        <p:xfrm>
          <a:off x="201194" y="788064"/>
          <a:ext cx="8720222" cy="1696898"/>
        </p:xfrm>
        <a:graphic>
          <a:graphicData uri="http://schemas.openxmlformats.org/drawingml/2006/table">
            <a:tbl>
              <a:tblPr/>
              <a:tblGrid>
                <a:gridCol w="685430">
                  <a:extLst>
                    <a:ext uri="{9D8B030D-6E8A-4147-A177-3AD203B41FA5}">
                      <a16:colId xmlns:a16="http://schemas.microsoft.com/office/drawing/2014/main" val="2707022256"/>
                    </a:ext>
                  </a:extLst>
                </a:gridCol>
                <a:gridCol w="1819726">
                  <a:extLst>
                    <a:ext uri="{9D8B030D-6E8A-4147-A177-3AD203B41FA5}">
                      <a16:colId xmlns:a16="http://schemas.microsoft.com/office/drawing/2014/main" val="1299094456"/>
                    </a:ext>
                  </a:extLst>
                </a:gridCol>
                <a:gridCol w="6215066">
                  <a:extLst>
                    <a:ext uri="{9D8B030D-6E8A-4147-A177-3AD203B41FA5}">
                      <a16:colId xmlns:a16="http://schemas.microsoft.com/office/drawing/2014/main" val="102705331"/>
                    </a:ext>
                  </a:extLst>
                </a:gridCol>
              </a:tblGrid>
              <a:tr h="212648">
                <a:tc grid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dirty="0">
                        <a:solidFill>
                          <a:srgbClr val="0000CC"/>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endParaRPr lang="en-GB" sz="800" dirty="0">
                        <a:solidFill>
                          <a:srgbClr val="0000CC"/>
                        </a:solidFill>
                        <a:latin typeface="Calibri" panose="020F0502020204030204" pitchFamily="34" charset="0"/>
                        <a:cs typeface="Calibri" panose="020F0502020204030204" pitchFamily="34" charset="0"/>
                      </a:endParaRP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dirty="0">
                        <a:solidFill>
                          <a:srgbClr val="0000CC"/>
                        </a:solidFill>
                        <a:latin typeface="Calibri" panose="020F0502020204030204" pitchFamily="34" charset="0"/>
                        <a:ea typeface="Meiryo UI" panose="020B0604030504040204" pitchFamily="50" charset="-128"/>
                        <a:cs typeface="Calibri" panose="020F0502020204030204" pitchFamily="34" charset="0"/>
                      </a:endParaRPr>
                    </a:p>
                  </a:txBody>
                  <a:tcPr marL="21938" marR="20250" marT="21938" marB="2193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387871968"/>
                  </a:ext>
                </a:extLst>
              </a:tr>
              <a:tr h="219324">
                <a:tc rowSpan="4">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t"/>
                      <a:r>
                        <a:rPr lang="en-US" altLang="zh-CN" sz="1000" b="0" i="0" u="none" strike="noStrike" dirty="0" smtClean="0">
                          <a:solidFill>
                            <a:schemeClr val="tx1"/>
                          </a:solidFill>
                          <a:effectLst/>
                          <a:latin typeface="+mn-lt"/>
                          <a:ea typeface="Meiryo UI" panose="020B0604030504040204" pitchFamily="50" charset="-128"/>
                          <a:cs typeface="Calibri" panose="020F0502020204030204" pitchFamily="34" charset="0"/>
                        </a:rPr>
                        <a:t>Dashboard</a:t>
                      </a:r>
                      <a:endParaRPr lang="zh-CN"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r>
                        <a:rPr kumimoji="1" lang="en-US" altLang="ja-JP" sz="1000" dirty="0" smtClean="0">
                          <a:solidFill>
                            <a:schemeClr val="tx1"/>
                          </a:solidFill>
                          <a:latin typeface="+mn-lt"/>
                          <a:ea typeface="+mn-ea"/>
                          <a:cs typeface="Calibri" panose="020F0502020204030204" pitchFamily="34" charset="0"/>
                        </a:rPr>
                        <a:t>Supported browser</a:t>
                      </a:r>
                      <a:endParaRPr kumimoji="1" lang="ja-JP" altLang="en-US" sz="1000" dirty="0">
                        <a:solidFill>
                          <a:schemeClr val="tx1"/>
                        </a:solidFill>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a:r>
                        <a:rPr kumimoji="1" lang="en-US" altLang="ja-JP" sz="1000" baseline="0" dirty="0" smtClean="0">
                          <a:solidFill>
                            <a:schemeClr val="tx1"/>
                          </a:solidFill>
                          <a:latin typeface="+mn-lt"/>
                          <a:ea typeface="+mn-ea"/>
                          <a:cs typeface="Calibri" panose="020F0502020204030204" pitchFamily="34" charset="0"/>
                        </a:rPr>
                        <a:t>Microsoft Edge / Google</a:t>
                      </a:r>
                      <a:r>
                        <a:rPr kumimoji="1" lang="ja-JP" altLang="en-US" sz="1000" baseline="0" dirty="0" smtClean="0">
                          <a:solidFill>
                            <a:schemeClr val="tx1"/>
                          </a:solidFill>
                          <a:latin typeface="+mn-lt"/>
                          <a:ea typeface="+mn-ea"/>
                          <a:cs typeface="Calibri" panose="020F0502020204030204" pitchFamily="34" charset="0"/>
                        </a:rPr>
                        <a:t> </a:t>
                      </a:r>
                      <a:r>
                        <a:rPr kumimoji="1" lang="en-US" altLang="ja-JP" sz="1000" baseline="0" dirty="0">
                          <a:solidFill>
                            <a:schemeClr val="tx1"/>
                          </a:solidFill>
                          <a:latin typeface="+mn-lt"/>
                          <a:ea typeface="+mn-ea"/>
                          <a:cs typeface="Calibri" panose="020F0502020204030204" pitchFamily="34" charset="0"/>
                        </a:rPr>
                        <a:t>Chrome </a:t>
                      </a:r>
                      <a:r>
                        <a:rPr kumimoji="1" lang="en-US" altLang="ja-JP" sz="1000" baseline="0" dirty="0" smtClean="0">
                          <a:solidFill>
                            <a:schemeClr val="tx1"/>
                          </a:solidFill>
                          <a:latin typeface="+mn-lt"/>
                          <a:ea typeface="+mn-ea"/>
                          <a:cs typeface="Calibri" panose="020F0502020204030204" pitchFamily="34" charset="0"/>
                        </a:rPr>
                        <a:t>/ Firefox</a:t>
                      </a:r>
                      <a:endParaRPr kumimoji="1" lang="en-US" altLang="ja-JP" sz="1000" baseline="0" dirty="0">
                        <a:solidFill>
                          <a:schemeClr val="tx1"/>
                        </a:solidFill>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084587"/>
                  </a:ext>
                </a:extLst>
              </a:tr>
              <a:tr h="503226">
                <a:tc vMerge="1">
                  <a:txBody>
                    <a:bodyPr/>
                    <a:lstStyle/>
                    <a:p>
                      <a:pPr algn="l" fontAlgn="t"/>
                      <a:endParaRPr lang="zh-CN" altLang="en-US" sz="9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r>
                        <a:rPr kumimoji="1" lang="en-US" altLang="ja-JP" sz="1000" dirty="0" smtClean="0">
                          <a:solidFill>
                            <a:schemeClr val="tx1"/>
                          </a:solidFill>
                          <a:latin typeface="+mn-lt"/>
                          <a:ea typeface="+mn-ea"/>
                          <a:cs typeface="Calibri" panose="020F0502020204030204" pitchFamily="34" charset="0"/>
                        </a:rPr>
                        <a:t>Data interval for Past data display</a:t>
                      </a:r>
                      <a:endParaRPr kumimoji="1" lang="en-US" altLang="ja-JP" sz="1000" baseline="0" dirty="0" smtClean="0">
                        <a:solidFill>
                          <a:schemeClr val="tx1"/>
                        </a:solidFill>
                        <a:latin typeface="+mn-lt"/>
                        <a:ea typeface="+mn-ea"/>
                        <a:cs typeface="Calibri" panose="020F0502020204030204" pitchFamily="34" charset="0"/>
                      </a:endParaRPr>
                    </a:p>
                    <a:p>
                      <a:endParaRPr kumimoji="1" lang="ja-JP" altLang="en-US" sz="1000" dirty="0">
                        <a:solidFill>
                          <a:schemeClr val="tx1"/>
                        </a:solidFill>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a:r>
                        <a:rPr kumimoji="1" lang="en-US" altLang="ja-JP" sz="1000" baseline="0" dirty="0" smtClean="0">
                          <a:solidFill>
                            <a:schemeClr val="tx1"/>
                          </a:solidFill>
                          <a:latin typeface="+mn-lt"/>
                          <a:ea typeface="+mn-ea"/>
                          <a:cs typeface="Calibri" panose="020F0502020204030204" pitchFamily="34" charset="0"/>
                        </a:rPr>
                        <a:t>People counting : 1 min / 1 hour / 1 day /1 week</a:t>
                      </a:r>
                      <a:endParaRPr kumimoji="1" lang="ja-JP" altLang="en-US" sz="1000" baseline="0" dirty="0" smtClean="0">
                        <a:solidFill>
                          <a:schemeClr val="tx1"/>
                        </a:solidFill>
                        <a:latin typeface="+mn-lt"/>
                        <a:ea typeface="+mn-ea"/>
                        <a:cs typeface="Calibri" panose="020F0502020204030204" pitchFamily="34" charset="0"/>
                      </a:endParaRPr>
                    </a:p>
                    <a:p>
                      <a:r>
                        <a:rPr kumimoji="1" lang="en-US" altLang="ja-JP" sz="1000" dirty="0" smtClean="0">
                          <a:solidFill>
                            <a:schemeClr val="tx1"/>
                          </a:solidFill>
                          <a:latin typeface="+mn-lt"/>
                          <a:ea typeface="+mn-ea"/>
                          <a:cs typeface="Calibri" panose="020F0502020204030204" pitchFamily="34" charset="0"/>
                        </a:rPr>
                        <a:t>Heat map : 1 hour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chemeClr val="tx1"/>
                          </a:solidFill>
                          <a:latin typeface="+mn-lt"/>
                          <a:ea typeface="+mn-ea"/>
                          <a:cs typeface="Calibri" panose="020F0502020204030204" pitchFamily="34" charset="0"/>
                        </a:rPr>
                        <a:t>Age and gender, People attribute, Vehicle attribute : 1 min / 1 hour / 1 day / 1 week</a:t>
                      </a:r>
                      <a:endParaRPr kumimoji="1" lang="ja-JP" altLang="en-US" sz="1000" baseline="0" dirty="0" smtClean="0">
                        <a:solidFill>
                          <a:schemeClr val="tx1"/>
                        </a:solidFill>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95208840"/>
                  </a:ext>
                </a:extLst>
              </a:tr>
              <a:tr h="503226">
                <a:tc vMerge="1">
                  <a:txBody>
                    <a:bodyPr/>
                    <a:lstStyle/>
                    <a:p>
                      <a:pPr algn="l" fontAlgn="t"/>
                      <a:endParaRPr lang="zh-CN" altLang="en-US" sz="9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29250" marR="938" marT="29250" marB="29250">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mn-lt"/>
                          <a:ea typeface="+mn-ea"/>
                          <a:cs typeface="Calibri" panose="020F0502020204030204" pitchFamily="34" charset="0"/>
                        </a:rPr>
                        <a:t>Customize</a:t>
                      </a:r>
                      <a:endParaRPr kumimoji="1" lang="ja-JP" altLang="en-US" sz="10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a:r>
                        <a:rPr kumimoji="1" lang="en-US" altLang="ja-JP" sz="1000" baseline="0" dirty="0" smtClean="0">
                          <a:solidFill>
                            <a:schemeClr val="tx1"/>
                          </a:solidFill>
                          <a:latin typeface="+mn-lt"/>
                          <a:ea typeface="+mn-ea"/>
                          <a:cs typeface="Calibri" panose="020F0502020204030204" pitchFamily="34" charset="0"/>
                        </a:rPr>
                        <a:t>Contents, location on browser, size for each chart. </a:t>
                      </a:r>
                    </a:p>
                    <a:p>
                      <a:pPr algn="l"/>
                      <a:r>
                        <a:rPr kumimoji="1" lang="en-US" altLang="ja-JP" sz="1000" baseline="0" dirty="0" smtClean="0">
                          <a:solidFill>
                            <a:schemeClr val="tx1"/>
                          </a:solidFill>
                          <a:latin typeface="+mn-lt"/>
                          <a:ea typeface="+mn-ea"/>
                          <a:cs typeface="Calibri" panose="020F0502020204030204" pitchFamily="34" charset="0"/>
                        </a:rPr>
                        <a:t>24 users can be registered for dash board access (</a:t>
                      </a:r>
                      <a:r>
                        <a:rPr kumimoji="1" lang="en-US" altLang="ja-JP" sz="1000" baseline="0" dirty="0" smtClean="0">
                          <a:solidFill>
                            <a:srgbClr val="FF0000"/>
                          </a:solidFill>
                          <a:latin typeface="+mn-lt"/>
                          <a:ea typeface="+mn-ea"/>
                          <a:cs typeface="Calibri" panose="020F0502020204030204" pitchFamily="34" charset="0"/>
                        </a:rPr>
                        <a:t>max. 4 user at the same time</a:t>
                      </a:r>
                      <a:r>
                        <a:rPr kumimoji="1" lang="en-US" altLang="ja-JP" sz="1000" baseline="0" dirty="0" smtClean="0">
                          <a:solidFill>
                            <a:schemeClr val="tx1"/>
                          </a:solidFill>
                          <a:latin typeface="+mn-lt"/>
                          <a:ea typeface="+mn-ea"/>
                          <a:cs typeface="Calibri" panose="020F0502020204030204" pitchFamily="34" charset="0"/>
                        </a:rPr>
                        <a:t>).</a:t>
                      </a:r>
                    </a:p>
                    <a:p>
                      <a:pPr algn="l"/>
                      <a:r>
                        <a:rPr kumimoji="1" lang="en-US" altLang="ja-JP" sz="1000" baseline="0" dirty="0" smtClean="0">
                          <a:solidFill>
                            <a:schemeClr val="tx1"/>
                          </a:solidFill>
                          <a:latin typeface="+mn-lt"/>
                          <a:ea typeface="+mn-ea"/>
                          <a:cs typeface="Calibri" panose="020F0502020204030204" pitchFamily="34" charset="0"/>
                        </a:rPr>
                        <a:t>Customized layout can be saved max [3 : Live] [3 : Search] for each user. </a:t>
                      </a: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868449"/>
                  </a:ext>
                </a:extLst>
              </a:tr>
              <a:tr h="232814">
                <a:tc vMerge="1">
                  <a:txBody>
                    <a:bodyPr/>
                    <a:lstStyle/>
                    <a:p>
                      <a:endParaRPr kumimoji="1" lang="ja-JP" altLang="en-US" sz="900" dirty="0">
                        <a:latin typeface="Calibri" panose="020F0502020204030204" pitchFamily="34" charset="0"/>
                        <a:ea typeface="Meiryo UI" panose="020B0604030504040204" pitchFamily="50" charset="-128"/>
                        <a:cs typeface="Calibri" panose="020F0502020204030204" pitchFamily="34" charset="0"/>
                      </a:endParaRPr>
                    </a:p>
                  </a:txBody>
                  <a:tcPr marL="29250" marR="938" marT="29250" marB="29250">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mn-lt"/>
                          <a:ea typeface="+mn-ea"/>
                          <a:cs typeface="Calibri" panose="020F0502020204030204" pitchFamily="34" charset="0"/>
                        </a:rPr>
                        <a:t>Data output</a:t>
                      </a:r>
                      <a:endParaRPr kumimoji="1" lang="ja-JP" altLang="en-US" sz="10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a:r>
                        <a:rPr kumimoji="1" lang="en-US" altLang="ja-JP" sz="1000" baseline="0" dirty="0" smtClean="0">
                          <a:solidFill>
                            <a:schemeClr val="tx1"/>
                          </a:solidFill>
                          <a:latin typeface="+mn-lt"/>
                          <a:ea typeface="+mn-ea"/>
                          <a:cs typeface="Calibri" panose="020F0502020204030204" pitchFamily="34" charset="0"/>
                        </a:rPr>
                        <a:t>PDF, CSV, Image file for heat map</a:t>
                      </a:r>
                      <a:endParaRPr kumimoji="1" lang="ja-JP" altLang="en-US" sz="1000" baseline="0" dirty="0">
                        <a:solidFill>
                          <a:schemeClr val="tx1"/>
                        </a:solidFill>
                        <a:latin typeface="+mn-lt"/>
                        <a:ea typeface="+mn-ea"/>
                        <a:cs typeface="Calibri" panose="020F0502020204030204" pitchFamily="34" charset="0"/>
                      </a:endParaRPr>
                    </a:p>
                  </a:txBody>
                  <a:tcPr marL="29250" marR="938" marT="29250" marB="2925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823855"/>
                  </a:ext>
                </a:extLst>
              </a:tr>
            </a:tbl>
          </a:graphicData>
        </a:graphic>
      </p:graphicFrame>
    </p:spTree>
    <p:extLst>
      <p:ext uri="{BB962C8B-B14F-4D97-AF65-F5344CB8AC3E}">
        <p14:creationId xmlns:p14="http://schemas.microsoft.com/office/powerpoint/2010/main" val="1889163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3-2. Attributes for dashboard</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graphicFrame>
        <p:nvGraphicFramePr>
          <p:cNvPr id="4" name="表 3">
            <a:extLst>
              <a:ext uri="{FF2B5EF4-FFF2-40B4-BE49-F238E27FC236}">
                <a16:creationId xmlns:a16="http://schemas.microsoft.com/office/drawing/2014/main" id="{714A42C7-1284-4EFD-B221-E821F850004A}"/>
              </a:ext>
            </a:extLst>
          </p:cNvPr>
          <p:cNvGraphicFramePr>
            <a:graphicFrameLocks noGrp="1"/>
          </p:cNvGraphicFramePr>
          <p:nvPr>
            <p:extLst>
              <p:ext uri="{D42A27DB-BD31-4B8C-83A1-F6EECF244321}">
                <p14:modId xmlns:p14="http://schemas.microsoft.com/office/powerpoint/2010/main" val="654372324"/>
              </p:ext>
            </p:extLst>
          </p:nvPr>
        </p:nvGraphicFramePr>
        <p:xfrm>
          <a:off x="202954" y="790654"/>
          <a:ext cx="8730493" cy="3901440"/>
        </p:xfrm>
        <a:graphic>
          <a:graphicData uri="http://schemas.openxmlformats.org/drawingml/2006/table">
            <a:tbl>
              <a:tblPr firstRow="1" bandRow="1"/>
              <a:tblGrid>
                <a:gridCol w="1100616">
                  <a:extLst>
                    <a:ext uri="{9D8B030D-6E8A-4147-A177-3AD203B41FA5}">
                      <a16:colId xmlns:a16="http://schemas.microsoft.com/office/drawing/2014/main" val="624114447"/>
                    </a:ext>
                  </a:extLst>
                </a:gridCol>
                <a:gridCol w="738039">
                  <a:extLst>
                    <a:ext uri="{9D8B030D-6E8A-4147-A177-3AD203B41FA5}">
                      <a16:colId xmlns:a16="http://schemas.microsoft.com/office/drawing/2014/main" val="20000"/>
                    </a:ext>
                  </a:extLst>
                </a:gridCol>
                <a:gridCol w="987518">
                  <a:extLst>
                    <a:ext uri="{9D8B030D-6E8A-4147-A177-3AD203B41FA5}">
                      <a16:colId xmlns:a16="http://schemas.microsoft.com/office/drawing/2014/main" val="3947540006"/>
                    </a:ext>
                  </a:extLst>
                </a:gridCol>
                <a:gridCol w="5904320">
                  <a:extLst>
                    <a:ext uri="{9D8B030D-6E8A-4147-A177-3AD203B41FA5}">
                      <a16:colId xmlns:a16="http://schemas.microsoft.com/office/drawing/2014/main" val="3111687835"/>
                    </a:ext>
                  </a:extLst>
                </a:gridCol>
              </a:tblGrid>
              <a:tr h="129624">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kumimoji="1" lang="en-US" altLang="ja-JP" sz="1000" b="0" dirty="0" smtClean="0">
                          <a:solidFill>
                            <a:schemeClr val="tx1"/>
                          </a:solidFill>
                          <a:latin typeface="+mn-lt"/>
                          <a:ea typeface="Meiryo UI" panose="020B0604030504040204" pitchFamily="50" charset="-128"/>
                          <a:cs typeface="Calibri" panose="020F0502020204030204" pitchFamily="34" charset="0"/>
                        </a:rPr>
                        <a:t>AI app</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grid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kumimoji="1" lang="en-US" altLang="ja-JP" sz="1000" dirty="0" smtClean="0">
                          <a:solidFill>
                            <a:schemeClr val="tx1"/>
                          </a:solidFill>
                          <a:latin typeface="+mn-lt"/>
                          <a:ea typeface="Meiryo UI" panose="020B0604030504040204" pitchFamily="50" charset="-128"/>
                          <a:cs typeface="Calibri" panose="020F0502020204030204" pitchFamily="34" charset="0"/>
                        </a:rPr>
                        <a:t>Type</a:t>
                      </a:r>
                      <a:endParaRPr kumimoji="1" lang="ja-JP" altLang="en-US" sz="1000" dirty="0">
                        <a:solidFill>
                          <a:schemeClr val="tx1"/>
                        </a:solidFill>
                        <a:latin typeface="+mn-lt"/>
                        <a:ea typeface="Meiryo UI" panose="020B0604030504040204" pitchFamily="50" charset="-128"/>
                        <a:cs typeface="Calibri" panose="020F0502020204030204" pitchFamily="34" charset="0"/>
                      </a:endParaRPr>
                    </a:p>
                  </a:txBody>
                  <a:tcPr marL="45720" marR="4572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mn-lt"/>
                          <a:ea typeface="Meiryo UI" panose="020B0604030504040204" pitchFamily="50" charset="-128"/>
                          <a:cs typeface="Calibri" panose="020F0502020204030204" pitchFamily="34" charset="0"/>
                        </a:rPr>
                        <a:t>Detail</a:t>
                      </a:r>
                      <a:endParaRPr lang="en-US" altLang="ja-JP"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0"/>
                  </a:ext>
                </a:extLst>
              </a:tr>
              <a:tr h="182265">
                <a:tc row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lang="en-GB" sz="1000" b="0" u="none" strike="noStrike" dirty="0" smtClean="0">
                          <a:effectLst/>
                          <a:latin typeface="+mn-lt"/>
                          <a:cs typeface="Calibri" panose="020F0502020204030204" pitchFamily="34" charset="0"/>
                        </a:rPr>
                        <a:t>AI Face Detection </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kumimoji="1" lang="en-US" altLang="ja-JP" sz="1000" b="0" dirty="0" smtClean="0">
                          <a:solidFill>
                            <a:schemeClr val="tx1"/>
                          </a:solidFill>
                          <a:latin typeface="+mn-lt"/>
                          <a:ea typeface="Meiryo UI" panose="020B0604030504040204" pitchFamily="50" charset="-128"/>
                          <a:cs typeface="Calibri" panose="020F0502020204030204" pitchFamily="34" charset="0"/>
                        </a:rPr>
                        <a:t>Face</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Gender</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Male / Female</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0908921"/>
                  </a:ext>
                </a:extLst>
              </a:tr>
              <a:tr h="182265">
                <a:tc vMerge="1">
                  <a:txBody>
                    <a:bodyPr/>
                    <a:lstStyle/>
                    <a:p>
                      <a:endParaRPr lang="en-GB"/>
                    </a:p>
                  </a:txBody>
                  <a:tcPr/>
                </a:tc>
                <a:tc vMerge="1">
                  <a:txBody>
                    <a:bodyPr/>
                    <a:lstStyle/>
                    <a:p>
                      <a:pPr algn="ctr"/>
                      <a:endParaRPr kumimoji="1" lang="ja-JP" altLang="en-US" sz="80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Age</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Child(0-10) / Young adult(11-20) / </a:t>
                      </a:r>
                      <a:r>
                        <a:rPr lang="en-US" altLang="ja-JP" sz="1000" b="0" i="0" u="none" strike="noStrike" dirty="0" smtClean="0">
                          <a:solidFill>
                            <a:schemeClr val="tx1"/>
                          </a:solidFill>
                          <a:effectLst/>
                          <a:latin typeface="+mn-lt"/>
                          <a:ea typeface="Meiryo UI" panose="020B0604030504040204" pitchFamily="50" charset="-128"/>
                          <a:cs typeface="Calibri" panose="020F0502020204030204" pitchFamily="34" charset="0"/>
                        </a:rPr>
                        <a:t>Adult(21-30</a:t>
                      </a: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 / </a:t>
                      </a:r>
                      <a:r>
                        <a:rPr lang="en-US" altLang="ja-JP" sz="1000" b="0" i="0" u="none" strike="noStrike" dirty="0" smtClean="0">
                          <a:solidFill>
                            <a:schemeClr val="tx1"/>
                          </a:solidFill>
                          <a:effectLst/>
                          <a:latin typeface="+mn-lt"/>
                          <a:ea typeface="Meiryo UI" panose="020B0604030504040204" pitchFamily="50" charset="-128"/>
                          <a:cs typeface="Calibri" panose="020F0502020204030204" pitchFamily="34" charset="0"/>
                        </a:rPr>
                        <a:t>Adult(31-40) / Adult(41-50) / Adult(51-60) / Senior(61</a:t>
                      </a: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012475"/>
                  </a:ext>
                </a:extLst>
              </a:tr>
              <a:tr h="182265">
                <a:tc rowSpan="11">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u="none" strike="noStrike" dirty="0" smtClean="0">
                          <a:effectLst/>
                          <a:latin typeface="+mn-lt"/>
                          <a:cs typeface="Calibri" panose="020F0502020204030204" pitchFamily="34" charset="0"/>
                        </a:rPr>
                        <a:t>AI People Detection</a:t>
                      </a:r>
                      <a:endParaRPr lang="en-GB" sz="1000" b="0" i="0" u="none" strike="noStrike" dirty="0" smtClean="0">
                        <a:solidFill>
                          <a:srgbClr val="000000"/>
                        </a:solidFill>
                        <a:effectLst/>
                        <a:latin typeface="+mn-lt"/>
                        <a:cs typeface="Calibri" panose="020F0502020204030204" pitchFamily="34" charset="0"/>
                      </a:endParaRPr>
                    </a:p>
                    <a:p>
                      <a:pPr algn="ct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FFFCC"/>
                    </a:solidFill>
                  </a:tcPr>
                </a:tc>
                <a:tc rowSpan="11">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kumimoji="1" lang="en-US" altLang="ja-JP" sz="1000" b="0" dirty="0">
                          <a:solidFill>
                            <a:schemeClr val="tx1"/>
                          </a:solidFill>
                          <a:latin typeface="+mn-lt"/>
                          <a:ea typeface="Meiryo UI" panose="020B0604030504040204" pitchFamily="50" charset="-128"/>
                          <a:cs typeface="Calibri" panose="020F0502020204030204" pitchFamily="34" charset="0"/>
                        </a:rPr>
                        <a:t>People</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Gender</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Male / Female</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265">
                <a:tc vMerge="1">
                  <a:txBody>
                    <a:bodyPr/>
                    <a:lstStyle/>
                    <a:p>
                      <a:endParaRPr lang="en-GB"/>
                    </a:p>
                  </a:txBody>
                  <a:tcPr/>
                </a:tc>
                <a:tc vMerge="1">
                  <a:txBody>
                    <a:bodyPr/>
                    <a:lstStyle/>
                    <a:p>
                      <a:pPr algn="ctr"/>
                      <a:endParaRPr kumimoji="1" lang="ja-JP" altLang="en-US" sz="14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bg1">
                        <a:lumMod val="95000"/>
                      </a:schemeClr>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Age</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Child(0-10) / Young adult(11-20) / Adult(21-60) / Senior(61+)</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Hair</a:t>
                      </a: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 type</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zh-TW" sz="1000" b="0" i="0" u="none" strike="noStrike" dirty="0">
                          <a:solidFill>
                            <a:schemeClr val="tx1"/>
                          </a:solidFill>
                          <a:effectLst/>
                          <a:latin typeface="+mn-lt"/>
                          <a:ea typeface="Meiryo UI" panose="020B0604030504040204" pitchFamily="50" charset="-128"/>
                          <a:cs typeface="Calibri" panose="020F0502020204030204" pitchFamily="34" charset="0"/>
                        </a:rPr>
                        <a:t>long-hair/ short-hair / hat</a:t>
                      </a:r>
                      <a:endParaRPr lang="zh-TW"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690177"/>
                  </a:ext>
                </a:extLst>
              </a:tr>
              <a:tr h="182265">
                <a:tc vMerge="1">
                  <a:txBody>
                    <a:bodyPr/>
                    <a:lstStyle/>
                    <a:p>
                      <a:endParaRPr lang="en-GB"/>
                    </a:p>
                  </a:txBody>
                  <a:tcPr/>
                </a:tc>
                <a:tc vMerge="1">
                  <a:txBody>
                    <a:bodyPr/>
                    <a:lstStyle/>
                    <a:p>
                      <a:pPr algn="ctr"/>
                      <a:endParaRPr kumimoji="1" lang="ja-JP" altLang="en-US" sz="14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0" marB="0" vert="eaVert"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Hair</a:t>
                      </a: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 color</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  5  (Black/Brown/White/Gray/Gold)</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1409021"/>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Sunglasses</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Sunglass / No Sunglasses</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7473231"/>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Beard</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Beard / No Beard</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712410"/>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Top type</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long-sleeves /</a:t>
                      </a:r>
                      <a:r>
                        <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rPr>
                        <a:t> </a:t>
                      </a: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short-sleeves</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1927930"/>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Top color</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269875" indent="-269875"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 11 (Black/Brown/White/Gray/Green/Red/Blue/Yellow/Orange/Purple/Pink)</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741464"/>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Bottom type</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short / long</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9356192"/>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dirty="0">
                          <a:solidFill>
                            <a:srgbClr val="000000"/>
                          </a:solidFill>
                          <a:effectLst/>
                          <a:latin typeface="+mn-lt"/>
                          <a:ea typeface="Meiryo UI" panose="020B0604030504040204" pitchFamily="50" charset="-128"/>
                          <a:cs typeface="Calibri" panose="020F0502020204030204" pitchFamily="34" charset="0"/>
                        </a:rPr>
                        <a:t>Bottom c</a:t>
                      </a:r>
                      <a:r>
                        <a:rPr lang="en-US" altLang="ja-JP" sz="1000" b="0" i="0" u="none" strike="noStrike" baseline="0" dirty="0">
                          <a:solidFill>
                            <a:srgbClr val="000000"/>
                          </a:solidFill>
                          <a:effectLst/>
                          <a:latin typeface="+mn-lt"/>
                          <a:ea typeface="Meiryo UI" panose="020B0604030504040204" pitchFamily="50" charset="-128"/>
                          <a:cs typeface="Calibri" panose="020F0502020204030204" pitchFamily="34" charset="0"/>
                        </a:rPr>
                        <a:t>olor</a:t>
                      </a:r>
                      <a:endParaRPr lang="ja-JP" altLang="en-US" sz="1000" b="0" i="0" u="none" strike="noStrike" dirty="0">
                        <a:solidFill>
                          <a:srgbClr val="000000"/>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269875" marR="0" lvl="0" indent="-269875" algn="l" defTabSz="495285"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mn-lt"/>
                          <a:ea typeface="Meiryo UI" panose="020B0604030504040204" pitchFamily="50" charset="-128"/>
                          <a:cs typeface="Calibri" panose="020F0502020204030204" pitchFamily="34" charset="0"/>
                        </a:rPr>
                        <a:t> 11 (Black/Brown/White/Gray/Green/Red/Blue/Yellow/Orange/Purple/Pink)</a:t>
                      </a:r>
                      <a:endPar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667056"/>
                  </a:ext>
                </a:extLst>
              </a:tr>
              <a:tr h="182265">
                <a:tc vMerge="1">
                  <a:txBody>
                    <a:bodyPr/>
                    <a:lstStyle/>
                    <a:p>
                      <a:endParaRPr lang="en-GB"/>
                    </a:p>
                  </a:txBody>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Mask</a:t>
                      </a:r>
                      <a:endPar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Mask / No Mask</a:t>
                      </a:r>
                      <a:endPar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125756"/>
                  </a:ext>
                </a:extLst>
              </a:tr>
              <a:tr h="182265">
                <a:tc row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u="none" strike="noStrike" dirty="0" smtClean="0">
                          <a:effectLst/>
                          <a:latin typeface="+mn-lt"/>
                          <a:cs typeface="Calibri" panose="020F0502020204030204" pitchFamily="34" charset="0"/>
                        </a:rPr>
                        <a:t>AI Vehicle Detection</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ctr"/>
                      <a:r>
                        <a:rPr kumimoji="1" lang="en-US" altLang="ja-JP" sz="1000" b="0" dirty="0">
                          <a:solidFill>
                            <a:schemeClr val="tx1"/>
                          </a:solidFill>
                          <a:latin typeface="+mn-lt"/>
                          <a:ea typeface="Meiryo UI" panose="020B0604030504040204" pitchFamily="50" charset="-128"/>
                          <a:cs typeface="Calibri" panose="020F0502020204030204" pitchFamily="34" charset="0"/>
                        </a:rPr>
                        <a:t>Vehicle</a:t>
                      </a:r>
                      <a:endParaRPr kumimoji="1" lang="ja-JP" altLang="en-US" sz="1000" b="0" dirty="0">
                        <a:solidFill>
                          <a:schemeClr val="tx1"/>
                        </a:solidFill>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Type </a:t>
                      </a:r>
                      <a:endPar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   7   (</a:t>
                      </a:r>
                      <a:r>
                        <a:rPr lang="en-US" altLang="ja-JP" sz="1000" b="0" i="0" u="none" strike="noStrike" baseline="0" dirty="0" smtClean="0">
                          <a:solidFill>
                            <a:schemeClr val="tx1"/>
                          </a:solidFill>
                          <a:effectLst/>
                          <a:latin typeface="+mn-lt"/>
                          <a:ea typeface="Meiryo UI" panose="020B0604030504040204" pitchFamily="50" charset="-128"/>
                          <a:cs typeface="Calibri" panose="020F0502020204030204" pitchFamily="34" charset="0"/>
                        </a:rPr>
                        <a:t>Truck/Bus/SUV/Van/Sedan/Pick-up truck/Two </a:t>
                      </a: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wheels)</a:t>
                      </a:r>
                      <a:endPar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111329"/>
                  </a:ext>
                </a:extLst>
              </a:tr>
              <a:tr h="182265">
                <a:tc vMerge="1">
                  <a:txBody>
                    <a:bodyPr/>
                    <a:lstStyle/>
                    <a:p>
                      <a:endParaRPr lang="en-GB"/>
                    </a:p>
                  </a:txBody>
                  <a:tcPr/>
                </a:tc>
                <a:tc vMerge="1">
                  <a:txBody>
                    <a:bodyP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24923" marR="24923" marT="0" marB="0" vert="eaVert"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algn="l" fontAlgn="ctr"/>
                      <a:r>
                        <a:rPr lang="en-US" altLang="ja-JP" sz="1000" b="0" i="0" u="none" strike="noStrike" baseline="0" dirty="0">
                          <a:solidFill>
                            <a:schemeClr val="tx1"/>
                          </a:solidFill>
                          <a:effectLst/>
                          <a:latin typeface="+mn-lt"/>
                          <a:ea typeface="Meiryo UI" panose="020B0604030504040204" pitchFamily="50" charset="-128"/>
                          <a:cs typeface="Calibri" panose="020F0502020204030204" pitchFamily="34" charset="0"/>
                        </a:rPr>
                        <a:t>Color</a:t>
                      </a:r>
                      <a:endParaRPr lang="ja-JP" altLang="en-US" sz="1000" b="0" i="0" u="none" strike="noStrike" baseline="0" dirty="0">
                        <a:solidFill>
                          <a:schemeClr val="tx1"/>
                        </a:solidFill>
                        <a:effectLst/>
                        <a:latin typeface="+mn-lt"/>
                        <a:ea typeface="Meiryo UI" panose="020B0604030504040204" pitchFamily="50" charset="-128"/>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kumimoji="1" sz="1350" kern="1200">
                          <a:solidFill>
                            <a:schemeClr val="tx1"/>
                          </a:solidFill>
                          <a:latin typeface="游ゴシック"/>
                        </a:defRPr>
                      </a:lvl1pPr>
                      <a:lvl2pPr marL="342900" algn="l" defTabSz="685800" rtl="0" eaLnBrk="1" latinLnBrk="0" hangingPunct="1">
                        <a:defRPr kumimoji="1" sz="1350" kern="1200">
                          <a:solidFill>
                            <a:schemeClr val="tx1"/>
                          </a:solidFill>
                          <a:latin typeface="游ゴシック"/>
                        </a:defRPr>
                      </a:lvl2pPr>
                      <a:lvl3pPr marL="685800" algn="l" defTabSz="685800" rtl="0" eaLnBrk="1" latinLnBrk="0" hangingPunct="1">
                        <a:defRPr kumimoji="1" sz="1350" kern="1200">
                          <a:solidFill>
                            <a:schemeClr val="tx1"/>
                          </a:solidFill>
                          <a:latin typeface="游ゴシック"/>
                        </a:defRPr>
                      </a:lvl3pPr>
                      <a:lvl4pPr marL="1028700" algn="l" defTabSz="685800" rtl="0" eaLnBrk="1" latinLnBrk="0" hangingPunct="1">
                        <a:defRPr kumimoji="1" sz="1350" kern="1200">
                          <a:solidFill>
                            <a:schemeClr val="tx1"/>
                          </a:solidFill>
                          <a:latin typeface="游ゴシック"/>
                        </a:defRPr>
                      </a:lvl4pPr>
                      <a:lvl5pPr marL="1371600" algn="l" defTabSz="685800" rtl="0" eaLnBrk="1" latinLnBrk="0" hangingPunct="1">
                        <a:defRPr kumimoji="1" sz="1350" kern="1200">
                          <a:solidFill>
                            <a:schemeClr val="tx1"/>
                          </a:solidFill>
                          <a:latin typeface="游ゴシック"/>
                        </a:defRPr>
                      </a:lvl5pPr>
                      <a:lvl6pPr marL="1714500" algn="l" defTabSz="685800" rtl="0" eaLnBrk="1" latinLnBrk="0" hangingPunct="1">
                        <a:defRPr kumimoji="1" sz="1350" kern="1200">
                          <a:solidFill>
                            <a:schemeClr val="tx1"/>
                          </a:solidFill>
                          <a:latin typeface="游ゴシック"/>
                        </a:defRPr>
                      </a:lvl6pPr>
                      <a:lvl7pPr marL="2057400" algn="l" defTabSz="685800" rtl="0" eaLnBrk="1" latinLnBrk="0" hangingPunct="1">
                        <a:defRPr kumimoji="1" sz="1350" kern="1200">
                          <a:solidFill>
                            <a:schemeClr val="tx1"/>
                          </a:solidFill>
                          <a:latin typeface="游ゴシック"/>
                        </a:defRPr>
                      </a:lvl7pPr>
                      <a:lvl8pPr marL="2400300" algn="l" defTabSz="685800" rtl="0" eaLnBrk="1" latinLnBrk="0" hangingPunct="1">
                        <a:defRPr kumimoji="1" sz="1350" kern="1200">
                          <a:solidFill>
                            <a:schemeClr val="tx1"/>
                          </a:solidFill>
                          <a:latin typeface="游ゴシック"/>
                        </a:defRPr>
                      </a:lvl8pPr>
                      <a:lvl9pPr marL="2743200" algn="l" defTabSz="685800" rtl="0" eaLnBrk="1" latinLnBrk="0" hangingPunct="1">
                        <a:defRPr kumimoji="1" sz="1350" kern="1200">
                          <a:solidFill>
                            <a:schemeClr val="tx1"/>
                          </a:solidFill>
                          <a:latin typeface="游ゴシック"/>
                        </a:defRPr>
                      </a:lvl9pPr>
                    </a:lstStyle>
                    <a:p>
                      <a:pPr marL="269875" marR="0" lvl="0" indent="-269875" algn="l" defTabSz="495285"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mn-lt"/>
                          <a:ea typeface="Meiryo UI" panose="020B0604030504040204" pitchFamily="50" charset="-128"/>
                          <a:cs typeface="Calibri" panose="020F0502020204030204" pitchFamily="34" charset="0"/>
                        </a:rPr>
                        <a:t> </a:t>
                      </a:r>
                      <a:r>
                        <a:rPr lang="en-US" altLang="ja-JP" sz="1000" b="0" i="0" u="none" strike="noStrike" dirty="0" smtClean="0">
                          <a:solidFill>
                            <a:schemeClr val="tx1"/>
                          </a:solidFill>
                          <a:effectLst/>
                          <a:latin typeface="+mn-lt"/>
                          <a:ea typeface="Meiryo UI" panose="020B0604030504040204" pitchFamily="50" charset="-128"/>
                          <a:cs typeface="Calibri" panose="020F0502020204030204" pitchFamily="34" charset="0"/>
                        </a:rPr>
                        <a:t>11</a:t>
                      </a:r>
                      <a:r>
                        <a:rPr kumimoji="1" lang="ja-JP" altLang="en-US" sz="1000" b="0" i="0" u="none" strike="noStrike" kern="1200" cap="none" spc="0" normalizeH="0" baseline="0" noProof="0" dirty="0" smtClean="0">
                          <a:ln>
                            <a:noFill/>
                          </a:ln>
                          <a:solidFill>
                            <a:schemeClr val="tx1"/>
                          </a:solidFill>
                          <a:effectLst/>
                          <a:uLnTx/>
                          <a:uFillTx/>
                          <a:latin typeface="+mn-lt"/>
                          <a:ea typeface="Meiryo UI" panose="020B0604030504040204" pitchFamily="50" charset="-128"/>
                          <a:cs typeface="Calibri" panose="020F0502020204030204" pitchFamily="34" charset="0"/>
                        </a:rPr>
                        <a:t> </a:t>
                      </a:r>
                      <a:r>
                        <a:rPr kumimoji="1" lang="en-US" altLang="ja-JP" sz="1000" b="0" i="0" u="none" strike="noStrike" kern="1200" cap="none" spc="0" normalizeH="0" baseline="0" noProof="0" dirty="0">
                          <a:ln>
                            <a:noFill/>
                          </a:ln>
                          <a:solidFill>
                            <a:schemeClr val="tx1"/>
                          </a:solidFill>
                          <a:effectLst/>
                          <a:uLnTx/>
                          <a:uFillTx/>
                          <a:latin typeface="+mn-lt"/>
                          <a:ea typeface="Meiryo UI" panose="020B0604030504040204" pitchFamily="50" charset="-128"/>
                          <a:cs typeface="Calibri" panose="020F0502020204030204" pitchFamily="34" charset="0"/>
                        </a:rPr>
                        <a:t>(black / brown / white / gray / </a:t>
                      </a:r>
                      <a:r>
                        <a:rPr kumimoji="1" lang="en-US" altLang="ja-JP" sz="1000" b="0" i="0" u="none" strike="noStrike" kern="1200" cap="none" spc="0" normalizeH="0" baseline="0" noProof="0" dirty="0" smtClean="0">
                          <a:ln>
                            <a:noFill/>
                          </a:ln>
                          <a:solidFill>
                            <a:schemeClr val="tx1"/>
                          </a:solidFill>
                          <a:effectLst/>
                          <a:uLnTx/>
                          <a:uFillTx/>
                          <a:latin typeface="+mn-lt"/>
                          <a:ea typeface="Meiryo UI" panose="020B0604030504040204" pitchFamily="50" charset="-128"/>
                          <a:cs typeface="Calibri" panose="020F0502020204030204" pitchFamily="34" charset="0"/>
                        </a:rPr>
                        <a:t>orange / red </a:t>
                      </a:r>
                      <a:r>
                        <a:rPr kumimoji="1" lang="en-US" altLang="ja-JP" sz="1000" b="0" i="0" u="none" strike="noStrike" kern="1200" cap="none" spc="0" normalizeH="0" baseline="0" noProof="0" dirty="0">
                          <a:ln>
                            <a:noFill/>
                          </a:ln>
                          <a:solidFill>
                            <a:schemeClr val="tx1"/>
                          </a:solidFill>
                          <a:effectLst/>
                          <a:uLnTx/>
                          <a:uFillTx/>
                          <a:latin typeface="+mn-lt"/>
                          <a:ea typeface="Meiryo UI" panose="020B0604030504040204" pitchFamily="50" charset="-128"/>
                          <a:cs typeface="Calibri" panose="020F0502020204030204" pitchFamily="34" charset="0"/>
                        </a:rPr>
                        <a:t>/ blue / yellow / green / purple / pink)</a:t>
                      </a:r>
                      <a:endParaRPr kumimoji="1" lang="ja-JP" altLang="en-US" sz="1000" b="0" i="0" u="none" strike="noStrike" kern="1200" cap="none" spc="0" normalizeH="0" baseline="0" noProof="0" dirty="0">
                        <a:ln>
                          <a:noFill/>
                        </a:ln>
                        <a:solidFill>
                          <a:schemeClr val="tx1"/>
                        </a:solidFill>
                        <a:effectLst/>
                        <a:uLnTx/>
                        <a:uFillTx/>
                        <a:latin typeface="+mn-lt"/>
                        <a:ea typeface="Meiryo UI" panose="020B0604030504040204" pitchFamily="50" charset="-128"/>
                        <a:cs typeface="Calibri" panose="020F0502020204030204" pitchFamily="34" charset="0"/>
                      </a:endParaRPr>
                    </a:p>
                  </a:txBody>
                  <a:tcPr marL="45720" marR="4572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64729"/>
                  </a:ext>
                </a:extLst>
              </a:tr>
            </a:tbl>
          </a:graphicData>
        </a:graphic>
      </p:graphicFrame>
    </p:spTree>
    <p:extLst>
      <p:ext uri="{BB962C8B-B14F-4D97-AF65-F5344CB8AC3E}">
        <p14:creationId xmlns:p14="http://schemas.microsoft.com/office/powerpoint/2010/main" val="2899492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4</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 GUI</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544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a:latin typeface="Calibri" panose="020F0502020204030204" pitchFamily="34" charset="0"/>
                <a:ea typeface="Yu Gothic UI" panose="020B0500000000000000" pitchFamily="50" charset="-128"/>
                <a:cs typeface="Calibri" panose="020F0502020204030204" pitchFamily="34" charset="0"/>
              </a:rPr>
              <a:t>4</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-1</a:t>
            </a:r>
            <a:r>
              <a:rPr lang="en-US" altLang="ja-JP" sz="3200" dirty="0">
                <a:latin typeface="Calibri" panose="020F0502020204030204" pitchFamily="34" charset="0"/>
                <a:ea typeface="Yu Gothic UI" panose="020B0500000000000000" pitchFamily="50" charset="-128"/>
                <a:cs typeface="Calibri" panose="020F0502020204030204" pitchFamily="34" charset="0"/>
              </a:rPr>
              <a:t>.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How </a:t>
            </a:r>
            <a:r>
              <a:rPr lang="en-US" altLang="ja-JP" sz="3200" dirty="0">
                <a:latin typeface="Calibri" panose="020F0502020204030204" pitchFamily="34" charset="0"/>
                <a:ea typeface="Yu Gothic UI" panose="020B0500000000000000" pitchFamily="50" charset="-128"/>
                <a:cs typeface="Calibri" panose="020F0502020204030204" pitchFamily="34" charset="0"/>
              </a:rPr>
              <a:t>to access</a:t>
            </a:r>
          </a:p>
        </p:txBody>
      </p:sp>
      <p:pic>
        <p:nvPicPr>
          <p:cNvPr id="13" name="図 12" descr="authentication_en"/>
          <p:cNvPicPr/>
          <p:nvPr/>
        </p:nvPicPr>
        <p:blipFill>
          <a:blip r:embed="rId2">
            <a:extLst>
              <a:ext uri="{28A0092B-C50C-407E-A947-70E740481C1C}">
                <a14:useLocalDpi xmlns:a14="http://schemas.microsoft.com/office/drawing/2010/main" val="0"/>
              </a:ext>
            </a:extLst>
          </a:blip>
          <a:srcRect/>
          <a:stretch>
            <a:fillRect/>
          </a:stretch>
        </p:blipFill>
        <p:spPr bwMode="auto">
          <a:xfrm>
            <a:off x="270522" y="991837"/>
            <a:ext cx="3575050" cy="1278031"/>
          </a:xfrm>
          <a:prstGeom prst="rect">
            <a:avLst/>
          </a:prstGeom>
          <a:noFill/>
          <a:ln>
            <a:noFill/>
          </a:ln>
        </p:spPr>
      </p:pic>
      <p:pic>
        <p:nvPicPr>
          <p:cNvPr id="14" name="図 13"/>
          <p:cNvPicPr/>
          <p:nvPr/>
        </p:nvPicPr>
        <p:blipFill>
          <a:blip r:embed="rId3"/>
          <a:stretch>
            <a:fillRect/>
          </a:stretch>
        </p:blipFill>
        <p:spPr>
          <a:xfrm>
            <a:off x="4614415" y="1823290"/>
            <a:ext cx="4034683" cy="2185522"/>
          </a:xfrm>
          <a:prstGeom prst="rect">
            <a:avLst/>
          </a:prstGeom>
        </p:spPr>
      </p:pic>
      <p:sp>
        <p:nvSpPr>
          <p:cNvPr id="15" name="正方形/長方形 14"/>
          <p:cNvSpPr/>
          <p:nvPr/>
        </p:nvSpPr>
        <p:spPr>
          <a:xfrm>
            <a:off x="216197" y="662087"/>
            <a:ext cx="3947459" cy="273665"/>
          </a:xfrm>
          <a:prstGeom prst="rect">
            <a:avLst/>
          </a:prstGeom>
        </p:spPr>
        <p:txBody>
          <a:bodyPr wrap="square">
            <a:spAutoFit/>
          </a:bodyPr>
          <a:lstStyle/>
          <a:p>
            <a:pPr>
              <a:lnSpc>
                <a:spcPts val="1400"/>
              </a:lnSpc>
              <a:spcAft>
                <a:spcPts val="0"/>
              </a:spcAft>
              <a:defRPr/>
            </a:pPr>
            <a:r>
              <a:rPr lang="en-US" sz="1400"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Enter your user information for authentication.</a:t>
            </a:r>
            <a:endParaRPr lang="en-GB" sz="1400" kern="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16" name="正方形/長方形 15"/>
          <p:cNvSpPr/>
          <p:nvPr/>
        </p:nvSpPr>
        <p:spPr>
          <a:xfrm>
            <a:off x="4526939" y="720946"/>
            <a:ext cx="4791523" cy="990015"/>
          </a:xfrm>
          <a:prstGeom prst="rect">
            <a:avLst/>
          </a:prstGeom>
        </p:spPr>
        <p:txBody>
          <a:bodyPr wrap="square">
            <a:spAutoFit/>
          </a:bodyPr>
          <a:lstStyle/>
          <a:p>
            <a:pPr marR="133350">
              <a:lnSpc>
                <a:spcPts val="1400"/>
              </a:lnSpc>
              <a:spcAft>
                <a:spcPts val="0"/>
              </a:spcAft>
              <a:defRPr/>
            </a:pPr>
            <a:r>
              <a:rPr lang="en-US" sz="1200" b="1"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In case of access as an administrator:</a:t>
            </a:r>
            <a:endParaRPr lang="en-GB"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R="133350">
              <a:lnSpc>
                <a:spcPts val="1400"/>
              </a:lnSpc>
              <a:spcAft>
                <a:spcPts val="0"/>
              </a:spcAft>
              <a:defRPr/>
            </a:pPr>
            <a:r>
              <a:rPr lang="en-US" sz="1200" kern="100" dirty="0">
                <a:solidFill>
                  <a:srgbClr val="0000FF"/>
                </a:solidFill>
                <a:latin typeface="Calibri" panose="020F0502020204030204" pitchFamily="34" charset="0"/>
                <a:ea typeface="Meiryo UI" panose="020B0604030504040204" pitchFamily="50" charset="-128"/>
                <a:cs typeface="Calibri" panose="020F0502020204030204" pitchFamily="34" charset="0"/>
              </a:rPr>
              <a:t>To access as an administrator</a:t>
            </a:r>
            <a:r>
              <a:rPr lang="en-US"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 enter the administrator user name and password set when installing </a:t>
            </a:r>
            <a:r>
              <a:rPr lang="en-US" sz="1200" kern="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i-PRO Active Guard </a:t>
            </a:r>
            <a:r>
              <a:rPr lang="en-US"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server and </a:t>
            </a:r>
            <a:r>
              <a:rPr lang="en-US" sz="1200" kern="100" dirty="0">
                <a:solidFill>
                  <a:srgbClr val="0000FF"/>
                </a:solidFill>
                <a:latin typeface="Calibri" panose="020F0502020204030204" pitchFamily="34" charset="0"/>
                <a:ea typeface="Meiryo UI" panose="020B0604030504040204" pitchFamily="50" charset="-128"/>
                <a:cs typeface="Calibri" panose="020F0502020204030204" pitchFamily="34" charset="0"/>
              </a:rPr>
              <a:t>press the “Sign in” </a:t>
            </a:r>
            <a:r>
              <a:rPr lang="en-US" sz="1200" kern="100" dirty="0" smtClean="0">
                <a:solidFill>
                  <a:srgbClr val="0000FF"/>
                </a:solidFill>
                <a:latin typeface="Calibri" panose="020F0502020204030204" pitchFamily="34" charset="0"/>
                <a:ea typeface="Meiryo UI" panose="020B0604030504040204" pitchFamily="50" charset="-128"/>
                <a:cs typeface="Calibri" panose="020F0502020204030204" pitchFamily="34" charset="0"/>
              </a:rPr>
              <a:t>button</a:t>
            </a:r>
            <a:r>
              <a:rPr lang="en-US" sz="1200" kern="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After </a:t>
            </a:r>
            <a:r>
              <a:rPr lang="en-US"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signing in as an administrator, click the dashboard icon to display the dashboard screen.</a:t>
            </a:r>
            <a:endParaRPr lang="en-GB"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17" name="表 16"/>
          <p:cNvGraphicFramePr>
            <a:graphicFrameLocks noGrp="1"/>
          </p:cNvGraphicFramePr>
          <p:nvPr>
            <p:extLst>
              <p:ext uri="{D42A27DB-BD31-4B8C-83A1-F6EECF244321}">
                <p14:modId xmlns:p14="http://schemas.microsoft.com/office/powerpoint/2010/main" val="2301167282"/>
              </p:ext>
            </p:extLst>
          </p:nvPr>
        </p:nvGraphicFramePr>
        <p:xfrm>
          <a:off x="131483" y="3043198"/>
          <a:ext cx="4165600" cy="1244600"/>
        </p:xfrm>
        <a:graphic>
          <a:graphicData uri="http://schemas.openxmlformats.org/drawingml/2006/table">
            <a:tbl>
              <a:tblPr/>
              <a:tblGrid>
                <a:gridCol w="4165600">
                  <a:extLst>
                    <a:ext uri="{9D8B030D-6E8A-4147-A177-3AD203B41FA5}">
                      <a16:colId xmlns:a16="http://schemas.microsoft.com/office/drawing/2014/main" val="3679405692"/>
                    </a:ext>
                  </a:extLst>
                </a:gridCol>
              </a:tblGrid>
              <a:tr h="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342900" lvl="0" indent="-342900" algn="l" fontAlgn="base">
                        <a:lnSpc>
                          <a:spcPts val="1400"/>
                        </a:lnSpc>
                        <a:spcAft>
                          <a:spcPts val="0"/>
                        </a:spcAft>
                        <a:buSzPts val="1000"/>
                        <a:buFont typeface="Arial" panose="020B0604020202020204" pitchFamily="34" charset="0"/>
                        <a:buChar char="•"/>
                        <a:tabLst>
                          <a:tab pos="266700" algn="l"/>
                          <a:tab pos="1026795" algn="l"/>
                          <a:tab pos="266700" algn="l"/>
                        </a:tabLst>
                      </a:pPr>
                      <a:r>
                        <a:rPr lang="en-US" sz="1050" u="none" strike="noStrike" kern="0" dirty="0">
                          <a:effectLst/>
                          <a:latin typeface="Calibri" panose="020F0502020204030204" pitchFamily="34" charset="0"/>
                          <a:cs typeface="Calibri" panose="020F0502020204030204" pitchFamily="34" charset="0"/>
                        </a:rPr>
                        <a:t>In order to access as a user, it is necessary for the administrator to access the WEB configuration page and create a new user in advance. For details, refer to Setup Instructions.</a:t>
                      </a:r>
                      <a:endParaRPr lang="en-GB" sz="1050" u="none" strike="noStrike" kern="0" dirty="0">
                        <a:effectLst/>
                        <a:latin typeface="Calibri" panose="020F0502020204030204" pitchFamily="34" charset="0"/>
                        <a:cs typeface="Calibri" panose="020F0502020204030204" pitchFamily="34" charset="0"/>
                      </a:endParaRPr>
                    </a:p>
                    <a:p>
                      <a:pPr marL="342900" lvl="0" indent="-342900" algn="l" fontAlgn="base">
                        <a:lnSpc>
                          <a:spcPts val="1400"/>
                        </a:lnSpc>
                        <a:spcAft>
                          <a:spcPts val="0"/>
                        </a:spcAft>
                        <a:buSzPts val="1000"/>
                        <a:buFont typeface="Arial" panose="020B0604020202020204" pitchFamily="34" charset="0"/>
                        <a:buChar char="•"/>
                        <a:tabLst>
                          <a:tab pos="266700" algn="l"/>
                          <a:tab pos="1026795" algn="l"/>
                          <a:tab pos="266700" algn="l"/>
                        </a:tabLst>
                      </a:pPr>
                      <a:r>
                        <a:rPr lang="en-US" sz="1050" u="none" strike="noStrike" kern="0" dirty="0">
                          <a:solidFill>
                            <a:srgbClr val="0000CC"/>
                          </a:solidFill>
                          <a:effectLst/>
                          <a:latin typeface="Calibri" panose="020F0502020204030204" pitchFamily="34" charset="0"/>
                          <a:cs typeface="Calibri" panose="020F0502020204030204" pitchFamily="34" charset="0"/>
                        </a:rPr>
                        <a:t>Up to 4 sessions can access the dashboard at the same time. </a:t>
                      </a:r>
                      <a:r>
                        <a:rPr lang="en-US" sz="1050" u="none" strike="noStrike" kern="0" dirty="0">
                          <a:effectLst/>
                          <a:latin typeface="Calibri" panose="020F0502020204030204" pitchFamily="34" charset="0"/>
                          <a:cs typeface="Calibri" panose="020F0502020204030204" pitchFamily="34" charset="0"/>
                        </a:rPr>
                        <a:t>When the number of sessions is exceeded, the following screen will be displayed. Please wait for other users to finish using dashboard and then try again.</a:t>
                      </a:r>
                      <a:endParaRPr lang="en-GB" sz="1050" u="none" strike="noStrike" kern="0" dirty="0">
                        <a:effectLst/>
                        <a:latin typeface="Calibri" panose="020F0502020204030204" pitchFamily="34" charset="0"/>
                        <a:ea typeface="MS UI Gothic" panose="020B0600070205080204" pitchFamily="50" charset="-128"/>
                        <a:cs typeface="Calibri" panose="020F0502020204030204" pitchFamily="34" charset="0"/>
                      </a:endParaRPr>
                    </a:p>
                  </a:txBody>
                  <a:tcPr marL="90170" marR="9017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923401567"/>
                  </a:ext>
                </a:extLst>
              </a:tr>
            </a:tbl>
          </a:graphicData>
        </a:graphic>
      </p:graphicFrame>
      <p:sp>
        <p:nvSpPr>
          <p:cNvPr id="18" name="正方形/長方形 17"/>
          <p:cNvSpPr/>
          <p:nvPr/>
        </p:nvSpPr>
        <p:spPr>
          <a:xfrm>
            <a:off x="131483" y="2440254"/>
            <a:ext cx="4034117" cy="630942"/>
          </a:xfrm>
          <a:prstGeom prst="rect">
            <a:avLst/>
          </a:prstGeom>
        </p:spPr>
        <p:txBody>
          <a:bodyPr wrap="square">
            <a:spAutoFit/>
          </a:bodyPr>
          <a:lstStyle/>
          <a:p>
            <a:pPr marR="133350">
              <a:lnSpc>
                <a:spcPts val="1400"/>
              </a:lnSpc>
              <a:spcAft>
                <a:spcPts val="0"/>
              </a:spcAft>
              <a:defRPr/>
            </a:pPr>
            <a:r>
              <a:rPr lang="en-US" sz="1200" b="1" kern="100" dirty="0">
                <a:solidFill>
                  <a:prstClr val="black"/>
                </a:solidFill>
                <a:latin typeface="Calibri" panose="020F0502020204030204" pitchFamily="34" charset="0"/>
                <a:ea typeface="Meiryo UI" panose="020B0604030504040204" pitchFamily="50" charset="-128"/>
                <a:cs typeface="Calibri" panose="020F0502020204030204" pitchFamily="34" charset="0"/>
              </a:rPr>
              <a:t>In case of access as a user:</a:t>
            </a:r>
            <a:endParaRPr lang="en-GB" sz="1200" kern="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R="133350">
              <a:lnSpc>
                <a:spcPts val="1400"/>
              </a:lnSpc>
              <a:spcAft>
                <a:spcPts val="0"/>
              </a:spcAft>
              <a:defRPr/>
            </a:pPr>
            <a:r>
              <a:rPr lang="en-US" sz="1200" kern="100" dirty="0">
                <a:solidFill>
                  <a:srgbClr val="0000CC"/>
                </a:solidFill>
                <a:latin typeface="Calibri" panose="020F0502020204030204" pitchFamily="34" charset="0"/>
                <a:ea typeface="Meiryo UI" panose="020B0604030504040204" pitchFamily="50" charset="-128"/>
                <a:cs typeface="Calibri" panose="020F0502020204030204" pitchFamily="34" charset="0"/>
              </a:rPr>
              <a:t>When accessed by the user, the dashboard screen is </a:t>
            </a:r>
            <a:endParaRPr lang="en-US" sz="1200" kern="100" dirty="0" smtClean="0">
              <a:solidFill>
                <a:srgbClr val="0000CC"/>
              </a:solidFill>
              <a:latin typeface="Calibri" panose="020F0502020204030204" pitchFamily="34" charset="0"/>
              <a:ea typeface="Meiryo UI" panose="020B0604030504040204" pitchFamily="50" charset="-128"/>
              <a:cs typeface="Calibri" panose="020F0502020204030204" pitchFamily="34" charset="0"/>
            </a:endParaRPr>
          </a:p>
          <a:p>
            <a:pPr marR="133350">
              <a:lnSpc>
                <a:spcPts val="1400"/>
              </a:lnSpc>
              <a:spcAft>
                <a:spcPts val="0"/>
              </a:spcAft>
              <a:defRPr/>
            </a:pPr>
            <a:r>
              <a:rPr lang="en-US" sz="1200" kern="100" dirty="0" smtClean="0">
                <a:solidFill>
                  <a:srgbClr val="0000CC"/>
                </a:solidFill>
                <a:latin typeface="Calibri" panose="020F0502020204030204" pitchFamily="34" charset="0"/>
                <a:ea typeface="Meiryo UI" panose="020B0604030504040204" pitchFamily="50" charset="-128"/>
                <a:cs typeface="Calibri" panose="020F0502020204030204" pitchFamily="34" charset="0"/>
              </a:rPr>
              <a:t>displayed </a:t>
            </a:r>
            <a:r>
              <a:rPr lang="en-US" sz="1200" kern="100" dirty="0">
                <a:solidFill>
                  <a:srgbClr val="0000CC"/>
                </a:solidFill>
                <a:latin typeface="Calibri" panose="020F0502020204030204" pitchFamily="34" charset="0"/>
                <a:ea typeface="Meiryo UI" panose="020B0604030504040204" pitchFamily="50" charset="-128"/>
                <a:cs typeface="Calibri" panose="020F0502020204030204" pitchFamily="34" charset="0"/>
              </a:rPr>
              <a:t>directly.</a:t>
            </a:r>
            <a:endParaRPr lang="en-GB" sz="1200" kern="100" dirty="0">
              <a:solidFill>
                <a:srgbClr val="0000CC"/>
              </a:solidFill>
              <a:latin typeface="Calibri" panose="020F0502020204030204" pitchFamily="34" charset="0"/>
              <a:ea typeface="Meiryo UI" panose="020B0604030504040204" pitchFamily="50" charset="-128"/>
              <a:cs typeface="Calibri" panose="020F0502020204030204" pitchFamily="34" charset="0"/>
            </a:endParaRPr>
          </a:p>
        </p:txBody>
      </p:sp>
      <p:pic>
        <p:nvPicPr>
          <p:cNvPr id="19" name="図 18"/>
          <p:cNvPicPr>
            <a:picLocks noChangeAspect="1"/>
          </p:cNvPicPr>
          <p:nvPr/>
        </p:nvPicPr>
        <p:blipFill>
          <a:blip r:embed="rId4"/>
          <a:stretch>
            <a:fillRect/>
          </a:stretch>
        </p:blipFill>
        <p:spPr>
          <a:xfrm>
            <a:off x="1434311" y="4373603"/>
            <a:ext cx="1812271" cy="251499"/>
          </a:xfrm>
          <a:prstGeom prst="rect">
            <a:avLst/>
          </a:prstGeom>
        </p:spPr>
      </p:pic>
      <p:pic>
        <p:nvPicPr>
          <p:cNvPr id="20" name="図 19"/>
          <p:cNvPicPr>
            <a:picLocks noChangeAspect="1"/>
          </p:cNvPicPr>
          <p:nvPr/>
        </p:nvPicPr>
        <p:blipFill>
          <a:blip r:embed="rId5"/>
          <a:stretch>
            <a:fillRect/>
          </a:stretch>
        </p:blipFill>
        <p:spPr>
          <a:xfrm>
            <a:off x="1819442" y="4568464"/>
            <a:ext cx="1042008" cy="244767"/>
          </a:xfrm>
          <a:prstGeom prst="rect">
            <a:avLst/>
          </a:prstGeom>
        </p:spPr>
      </p:pic>
      <p:sp>
        <p:nvSpPr>
          <p:cNvPr id="21" name="角丸四角形 20"/>
          <p:cNvSpPr/>
          <p:nvPr/>
        </p:nvSpPr>
        <p:spPr>
          <a:xfrm>
            <a:off x="1434311" y="4314262"/>
            <a:ext cx="1812271" cy="498969"/>
          </a:xfrm>
          <a:prstGeom prst="round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游ゴシック"/>
              <a:ea typeface="+mn-ea"/>
              <a:cs typeface="Calibri" panose="020F0502020204030204" pitchFamily="34" charset="0"/>
            </a:endParaRPr>
          </a:p>
        </p:txBody>
      </p:sp>
      <p:graphicFrame>
        <p:nvGraphicFramePr>
          <p:cNvPr id="22" name="表 21"/>
          <p:cNvGraphicFramePr>
            <a:graphicFrameLocks noGrp="1"/>
          </p:cNvGraphicFramePr>
          <p:nvPr>
            <p:extLst>
              <p:ext uri="{D42A27DB-BD31-4B8C-83A1-F6EECF244321}">
                <p14:modId xmlns:p14="http://schemas.microsoft.com/office/powerpoint/2010/main" val="1561797835"/>
              </p:ext>
            </p:extLst>
          </p:nvPr>
        </p:nvGraphicFramePr>
        <p:xfrm>
          <a:off x="4614415" y="4041386"/>
          <a:ext cx="4170455" cy="415271"/>
        </p:xfrm>
        <a:graphic>
          <a:graphicData uri="http://schemas.openxmlformats.org/drawingml/2006/table">
            <a:tbl>
              <a:tblPr/>
              <a:tblGrid>
                <a:gridCol w="4170455">
                  <a:extLst>
                    <a:ext uri="{9D8B030D-6E8A-4147-A177-3AD203B41FA5}">
                      <a16:colId xmlns:a16="http://schemas.microsoft.com/office/drawing/2014/main" val="3653522317"/>
                    </a:ext>
                  </a:extLst>
                </a:gridCol>
              </a:tblGrid>
              <a:tr h="415271">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342900" lvl="0" indent="-342900" algn="l" fontAlgn="base">
                        <a:lnSpc>
                          <a:spcPts val="1400"/>
                        </a:lnSpc>
                        <a:spcAft>
                          <a:spcPts val="0"/>
                        </a:spcAft>
                        <a:buSzPts val="1000"/>
                        <a:buFont typeface="Arial" panose="020B0604020202020204" pitchFamily="34" charset="0"/>
                        <a:buChar char="•"/>
                        <a:tabLst>
                          <a:tab pos="266700" algn="l"/>
                          <a:tab pos="1026795" algn="l"/>
                          <a:tab pos="266700" algn="l"/>
                        </a:tabLst>
                      </a:pPr>
                      <a:r>
                        <a:rPr lang="en-US" sz="1050" u="none" strike="noStrike" kern="0" dirty="0">
                          <a:effectLst/>
                          <a:latin typeface="Calibri" panose="020F0502020204030204" pitchFamily="34" charset="0"/>
                          <a:cs typeface="Calibri" panose="020F0502020204030204" pitchFamily="34" charset="0"/>
                        </a:rPr>
                        <a:t>There is no difference in the features available on the dashboard between administrators and users.</a:t>
                      </a:r>
                      <a:endParaRPr lang="en-GB" sz="1050" u="none" strike="noStrike" kern="0" dirty="0">
                        <a:effectLst/>
                        <a:latin typeface="Calibri" panose="020F0502020204030204" pitchFamily="34" charset="0"/>
                        <a:ea typeface="MS UI Gothic" panose="020B0600070205080204" pitchFamily="50" charset="-128"/>
                        <a:cs typeface="Calibri" panose="020F0502020204030204" pitchFamily="34" charset="0"/>
                      </a:endParaRPr>
                    </a:p>
                  </a:txBody>
                  <a:tcPr marL="90170" marR="9017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517305526"/>
                  </a:ext>
                </a:extLst>
              </a:tr>
            </a:tbl>
          </a:graphicData>
        </a:graphic>
      </p:graphicFrame>
      <p:sp>
        <p:nvSpPr>
          <p:cNvPr id="2" name="正方形/長方形 1"/>
          <p:cNvSpPr/>
          <p:nvPr/>
        </p:nvSpPr>
        <p:spPr>
          <a:xfrm>
            <a:off x="4597647" y="3448928"/>
            <a:ext cx="186490" cy="204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8127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a:t>Welcome &amp; Disclaimer</a:t>
            </a:r>
          </a:p>
        </p:txBody>
      </p:sp>
      <p:sp>
        <p:nvSpPr>
          <p:cNvPr id="14" name="コンテンツ プレースホルダー 3"/>
          <p:cNvSpPr txBox="1">
            <a:spLocks/>
          </p:cNvSpPr>
          <p:nvPr/>
        </p:nvSpPr>
        <p:spPr>
          <a:xfrm>
            <a:off x="378992" y="827205"/>
            <a:ext cx="8387862" cy="3715483"/>
          </a:xfrm>
          <a:prstGeom prst="rect">
            <a:avLst/>
          </a:prstGeom>
        </p:spPr>
        <p:txBody>
          <a:bodyPr>
            <a:noAutofit/>
          </a:bodyPr>
          <a:lstStyle/>
          <a:p>
            <a:pPr marL="228600" indent="-228600" defTabSz="914400">
              <a:lnSpc>
                <a:spcPct val="90000"/>
              </a:lnSpc>
              <a:buFont typeface="Arial" panose="020B0604020202020204" pitchFamily="34" charset="0"/>
              <a:buChar char="•"/>
            </a:pPr>
            <a:r>
              <a:rPr lang="en-GB"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rPr>
              <a:t>This document is based on the </a:t>
            </a:r>
            <a:r>
              <a:rPr lang="en-US" altLang="ja-JP" sz="1600" dirty="0">
                <a:solidFill>
                  <a:srgbClr val="0000FF"/>
                </a:solidFill>
                <a:latin typeface="Calibri" panose="020F0502020204030204" pitchFamily="34" charset="0"/>
                <a:ea typeface="Meiryo UI" panose="020B0604030504040204" pitchFamily="50" charset="-128"/>
                <a:cs typeface="Meiryo UI" panose="020B0604030504040204" pitchFamily="50" charset="-128"/>
              </a:rPr>
              <a:t>i-PRO Active Guard</a:t>
            </a:r>
            <a:r>
              <a:rPr lang="en-GB" altLang="ja-JP" sz="1600" dirty="0">
                <a:solidFill>
                  <a:srgbClr val="0000FF"/>
                </a:solidFill>
                <a:latin typeface="Calibri" panose="020F0502020204030204" pitchFamily="34" charset="0"/>
                <a:ea typeface="Meiryo UI" panose="020B0604030504040204" pitchFamily="50" charset="-128"/>
                <a:cs typeface="Meiryo UI" panose="020B0604030504040204" pitchFamily="50" charset="-128"/>
              </a:rPr>
              <a:t> server </a:t>
            </a:r>
            <a:r>
              <a:rPr lang="en-GB" altLang="ja-JP" sz="1600" dirty="0" smtClean="0">
                <a:solidFill>
                  <a:srgbClr val="0000FF"/>
                </a:solidFill>
                <a:latin typeface="Calibri" panose="020F0502020204030204" pitchFamily="34" charset="0"/>
                <a:ea typeface="Meiryo UI" panose="020B0604030504040204" pitchFamily="50" charset="-128"/>
                <a:cs typeface="Meiryo UI" panose="020B0604030504040204" pitchFamily="50" charset="-128"/>
              </a:rPr>
              <a:t>Ver.1.5.1.</a:t>
            </a:r>
          </a:p>
          <a:p>
            <a:pPr marL="228600" indent="-228600" defTabSz="914400">
              <a:lnSpc>
                <a:spcPct val="90000"/>
              </a:lnSpc>
              <a:buFont typeface="Arial" panose="020B0604020202020204" pitchFamily="34" charset="0"/>
              <a:buChar char="•"/>
            </a:pPr>
            <a:endPar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endParaRPr>
          </a:p>
          <a:p>
            <a:pPr marL="228600" indent="-228600" defTabSz="914400">
              <a:lnSpc>
                <a:spcPct val="90000"/>
              </a:lnSpc>
              <a:buFont typeface="Arial" panose="020B0604020202020204" pitchFamily="34" charset="0"/>
              <a:buChar char="•"/>
              <a:defRPr/>
            </a:pPr>
            <a:r>
              <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rPr>
              <a:t>Please utilize this document together with other materials such as “Release note” “Specification Sheet” and “Product Presentation Material” if necessary.</a:t>
            </a:r>
          </a:p>
          <a:p>
            <a:pPr marL="228600" indent="-228600" defTabSz="914400">
              <a:lnSpc>
                <a:spcPct val="90000"/>
              </a:lnSpc>
              <a:buFont typeface="Arial" panose="020B0604020202020204" pitchFamily="34" charset="0"/>
              <a:buChar char="•"/>
              <a:defRPr/>
            </a:pPr>
            <a:endParaRPr lang="en-US" altLang="ja-JP" sz="1600" i="1"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endParaRPr>
          </a:p>
          <a:p>
            <a:pPr marL="228600" indent="-228600" defTabSz="914400">
              <a:lnSpc>
                <a:spcPct val="90000"/>
              </a:lnSpc>
              <a:buFont typeface="Arial" panose="020B0604020202020204" pitchFamily="34" charset="0"/>
              <a:buChar char="•"/>
              <a:defRPr/>
            </a:pPr>
            <a:r>
              <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rPr>
              <a:t>These materials can be downloaded from the following website. </a:t>
            </a:r>
          </a:p>
          <a:p>
            <a:pPr lvl="1" defTabSz="914400">
              <a:lnSpc>
                <a:spcPct val="90000"/>
              </a:lnSpc>
            </a:pPr>
            <a:r>
              <a:rPr lang="en-US" altLang="ja-JP" sz="1600" dirty="0">
                <a:solidFill>
                  <a:prstClr val="black"/>
                </a:solidFill>
                <a:latin typeface="Calibri" panose="020F0502020204030204" pitchFamily="34" charset="0"/>
                <a:ea typeface="Meiryo UI" panose="020B0604030504040204" pitchFamily="50" charset="-128"/>
                <a:cs typeface="Meiryo UI" panose="020B0604030504040204" pitchFamily="50" charset="-128"/>
                <a:hlinkClick r:id="rId2"/>
              </a:rPr>
              <a:t>https://i-pro.com/global/en/surveillance/training-support/documentation-database-list</a:t>
            </a:r>
            <a:endPar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endParaRPr>
          </a:p>
          <a:p>
            <a:pPr marL="228600" indent="-228600" defTabSz="914400">
              <a:lnSpc>
                <a:spcPct val="90000"/>
              </a:lnSpc>
              <a:buFont typeface="Arial" panose="020B0604020202020204" pitchFamily="34" charset="0"/>
              <a:buChar char="•"/>
            </a:pPr>
            <a:endPar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endParaRPr>
          </a:p>
          <a:p>
            <a:pPr marL="228600" indent="-228600" defTabSz="914400">
              <a:lnSpc>
                <a:spcPct val="90000"/>
              </a:lnSpc>
              <a:buFont typeface="Arial" panose="020B0604020202020204" pitchFamily="34" charset="0"/>
              <a:buChar char="•"/>
              <a:defRPr/>
            </a:pPr>
            <a:r>
              <a:rPr lang="en-US" altLang="ja-JP" sz="1600" dirty="0" smtClean="0">
                <a:solidFill>
                  <a:prstClr val="black"/>
                </a:solidFill>
                <a:latin typeface="Calibri" panose="020F0502020204030204" pitchFamily="34" charset="0"/>
                <a:ea typeface="Meiryo UI" panose="020B0604030504040204" pitchFamily="50" charset="-128"/>
                <a:cs typeface="Meiryo UI" panose="020B0604030504040204" pitchFamily="50" charset="-128"/>
              </a:rPr>
              <a:t>There is slide with “Internal use only” mark on the bottom right. It contains sensitive information, including competitor information. Therefore, please handle it with care. </a:t>
            </a:r>
          </a:p>
        </p:txBody>
      </p:sp>
    </p:spTree>
    <p:extLst>
      <p:ext uri="{BB962C8B-B14F-4D97-AF65-F5344CB8AC3E}">
        <p14:creationId xmlns:p14="http://schemas.microsoft.com/office/powerpoint/2010/main" val="610877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4-2. Layout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grpSp>
        <p:nvGrpSpPr>
          <p:cNvPr id="35" name="グループ化 34"/>
          <p:cNvGrpSpPr/>
          <p:nvPr/>
        </p:nvGrpSpPr>
        <p:grpSpPr>
          <a:xfrm>
            <a:off x="5631764" y="764119"/>
            <a:ext cx="3355351" cy="1887385"/>
            <a:chOff x="187591" y="1328087"/>
            <a:chExt cx="4987636" cy="2805545"/>
          </a:xfrm>
        </p:grpSpPr>
        <p:pic>
          <p:nvPicPr>
            <p:cNvPr id="36" name="図 35"/>
            <p:cNvPicPr>
              <a:picLocks noChangeAspect="1"/>
            </p:cNvPicPr>
            <p:nvPr/>
          </p:nvPicPr>
          <p:blipFill>
            <a:blip r:embed="rId2"/>
            <a:stretch>
              <a:fillRect/>
            </a:stretch>
          </p:blipFill>
          <p:spPr>
            <a:xfrm>
              <a:off x="187591" y="1328087"/>
              <a:ext cx="4987636" cy="2805545"/>
            </a:xfrm>
            <a:prstGeom prst="rect">
              <a:avLst/>
            </a:prstGeom>
          </p:spPr>
        </p:pic>
        <p:sp>
          <p:nvSpPr>
            <p:cNvPr id="37" name="四角形吹き出し 36"/>
            <p:cNvSpPr/>
            <p:nvPr/>
          </p:nvSpPr>
          <p:spPr>
            <a:xfrm>
              <a:off x="4655127" y="1545190"/>
              <a:ext cx="352069" cy="127136"/>
            </a:xfrm>
            <a:prstGeom prst="wedgeRectCallout">
              <a:avLst>
                <a:gd name="adj1" fmla="val 1543"/>
                <a:gd name="adj2" fmla="val 3997"/>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38" name="四角形吹き出し 37"/>
            <p:cNvSpPr/>
            <p:nvPr/>
          </p:nvSpPr>
          <p:spPr>
            <a:xfrm>
              <a:off x="2147454" y="2251415"/>
              <a:ext cx="1060281" cy="477111"/>
            </a:xfrm>
            <a:prstGeom prst="wedgeRectCallout">
              <a:avLst>
                <a:gd name="adj1" fmla="val -22370"/>
                <a:gd name="adj2" fmla="val 368633"/>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grpSp>
      <p:sp>
        <p:nvSpPr>
          <p:cNvPr id="39" name="テキスト ボックス 38"/>
          <p:cNvSpPr txBox="1"/>
          <p:nvPr/>
        </p:nvSpPr>
        <p:spPr>
          <a:xfrm>
            <a:off x="3549481" y="2748804"/>
            <a:ext cx="1380591" cy="954107"/>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prstClr val="black"/>
                </a:solidFill>
                <a:effectLst/>
                <a:uLnTx/>
                <a:uFillTx/>
              </a:rPr>
              <a:t>Create charts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prstClr val="black"/>
                </a:solidFill>
                <a:effectLst/>
                <a:uLnTx/>
                <a:uFillTx/>
              </a:rPr>
              <a:t> &amp; Edit layout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Sizes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Positions</a:t>
            </a:r>
          </a:p>
        </p:txBody>
      </p:sp>
      <p:sp>
        <p:nvSpPr>
          <p:cNvPr id="40" name="テキスト ボックス 39"/>
          <p:cNvSpPr txBox="1"/>
          <p:nvPr/>
        </p:nvSpPr>
        <p:spPr>
          <a:xfrm>
            <a:off x="5631764" y="2809254"/>
            <a:ext cx="2960070" cy="954107"/>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prstClr val="black"/>
                </a:solidFill>
                <a:effectLst/>
                <a:uLnTx/>
                <a:uFillTx/>
              </a:rPr>
              <a:t>Layout c</a:t>
            </a:r>
            <a:r>
              <a:rPr kumimoji="0" lang="ja-JP" altLang="en-US" sz="1400" b="0" i="0" u="none" strike="noStrike" kern="0" cap="none" spc="0" normalizeH="0" baseline="0" noProof="0" dirty="0" smtClean="0">
                <a:ln>
                  <a:noFill/>
                </a:ln>
                <a:solidFill>
                  <a:prstClr val="black"/>
                </a:solidFill>
                <a:effectLst/>
                <a:uLnTx/>
                <a:uFillTx/>
              </a:rPr>
              <a:t>an be registered for each user.</a:t>
            </a:r>
            <a:endParaRPr kumimoji="0" lang="en-US" altLang="ja-JP" sz="14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Live 3 Custom layouts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Live Default layouts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Search 3 Custom layouts</a:t>
            </a:r>
          </a:p>
        </p:txBody>
      </p:sp>
      <p:sp>
        <p:nvSpPr>
          <p:cNvPr id="41" name="テキスト ボックス 40"/>
          <p:cNvSpPr txBox="1"/>
          <p:nvPr/>
        </p:nvSpPr>
        <p:spPr>
          <a:xfrm>
            <a:off x="3549483" y="879466"/>
            <a:ext cx="2002087" cy="1400383"/>
          </a:xfrm>
          <a:prstGeom prst="rect">
            <a:avLst/>
          </a:prstGeom>
          <a:solidFill>
            <a:srgbClr val="00B0F0">
              <a:alpha val="2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2 display modes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600" b="0" i="0" u="none" strike="noStrike" kern="0" cap="none" spc="0" normalizeH="0" baseline="0" noProof="0" dirty="0" smtClean="0">
                <a:ln>
                  <a:noFill/>
                </a:ln>
                <a:solidFill>
                  <a:prstClr val="black"/>
                </a:solidFill>
                <a:effectLst/>
                <a:uLnTx/>
                <a:uFillTx/>
              </a:rPr>
              <a:t>Live Mode</a:t>
            </a:r>
            <a:br>
              <a:rPr kumimoji="0" lang="en-US" altLang="ja-JP" sz="16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smtClean="0">
                <a:ln>
                  <a:noFill/>
                </a:ln>
                <a:solidFill>
                  <a:prstClr val="black"/>
                </a:solidFill>
                <a:effectLst/>
                <a:uLnTx/>
                <a:uFillTx/>
              </a:rPr>
              <a:t>Charts updated in real time.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6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600" b="0" i="0" u="none" strike="noStrike" kern="0" cap="none" spc="0" normalizeH="0" baseline="0" noProof="0" dirty="0" smtClean="0">
                <a:ln>
                  <a:noFill/>
                </a:ln>
                <a:solidFill>
                  <a:prstClr val="black"/>
                </a:solidFill>
                <a:effectLst/>
                <a:uLnTx/>
                <a:uFillTx/>
              </a:rPr>
              <a:t>Search Mode</a:t>
            </a:r>
            <a:br>
              <a:rPr kumimoji="0" lang="en-US" altLang="ja-JP" sz="16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smtClean="0">
                <a:ln>
                  <a:noFill/>
                </a:ln>
                <a:solidFill>
                  <a:prstClr val="black"/>
                </a:solidFill>
                <a:effectLst/>
                <a:uLnTx/>
                <a:uFillTx/>
              </a:rPr>
              <a:t>Charts for a specific period.</a:t>
            </a:r>
          </a:p>
        </p:txBody>
      </p:sp>
      <p:grpSp>
        <p:nvGrpSpPr>
          <p:cNvPr id="3" name="グループ化 2"/>
          <p:cNvGrpSpPr/>
          <p:nvPr/>
        </p:nvGrpSpPr>
        <p:grpSpPr>
          <a:xfrm>
            <a:off x="109515" y="2768196"/>
            <a:ext cx="3355351" cy="1845915"/>
            <a:chOff x="109515" y="2768196"/>
            <a:chExt cx="3355351" cy="1845915"/>
          </a:xfrm>
        </p:grpSpPr>
        <p:pic>
          <p:nvPicPr>
            <p:cNvPr id="44" name="図 43"/>
            <p:cNvPicPr>
              <a:picLocks noChangeAspect="1"/>
            </p:cNvPicPr>
            <p:nvPr/>
          </p:nvPicPr>
          <p:blipFill rotWithShape="1">
            <a:blip r:embed="rId3"/>
            <a:srcRect b="4396"/>
            <a:stretch/>
          </p:blipFill>
          <p:spPr>
            <a:xfrm>
              <a:off x="109515" y="2768196"/>
              <a:ext cx="3354931" cy="1845915"/>
            </a:xfrm>
            <a:prstGeom prst="rect">
              <a:avLst/>
            </a:prstGeom>
          </p:spPr>
        </p:pic>
        <p:pic>
          <p:nvPicPr>
            <p:cNvPr id="46" name="Picture 5"/>
            <p:cNvPicPr>
              <a:picLocks noChangeAspect="1" noChangeArrowheads="1"/>
            </p:cNvPicPr>
            <p:nvPr/>
          </p:nvPicPr>
          <p:blipFill>
            <a:blip r:embed="rId4"/>
            <a:srcRect/>
            <a:stretch>
              <a:fillRect/>
            </a:stretch>
          </p:blipFill>
          <p:spPr bwMode="auto">
            <a:xfrm>
              <a:off x="109515" y="2881935"/>
              <a:ext cx="1125843" cy="104159"/>
            </a:xfrm>
            <a:prstGeom prst="rect">
              <a:avLst/>
            </a:prstGeom>
            <a:noFill/>
            <a:ln w="9525">
              <a:noFill/>
              <a:miter lim="800000"/>
              <a:headEnd/>
              <a:tailEnd/>
            </a:ln>
          </p:spPr>
        </p:pic>
        <p:pic>
          <p:nvPicPr>
            <p:cNvPr id="47" name="Picture 6"/>
            <p:cNvPicPr>
              <a:picLocks noChangeAspect="1" noChangeArrowheads="1"/>
            </p:cNvPicPr>
            <p:nvPr/>
          </p:nvPicPr>
          <p:blipFill>
            <a:blip r:embed="rId5"/>
            <a:srcRect/>
            <a:stretch>
              <a:fillRect/>
            </a:stretch>
          </p:blipFill>
          <p:spPr bwMode="auto">
            <a:xfrm>
              <a:off x="2421964" y="2899867"/>
              <a:ext cx="1042902" cy="90986"/>
            </a:xfrm>
            <a:prstGeom prst="rect">
              <a:avLst/>
            </a:prstGeom>
            <a:noFill/>
            <a:ln w="9525">
              <a:noFill/>
              <a:miter lim="800000"/>
              <a:headEnd/>
              <a:tailEnd/>
            </a:ln>
          </p:spPr>
        </p:pic>
        <p:pic>
          <p:nvPicPr>
            <p:cNvPr id="48" name="Picture 7"/>
            <p:cNvPicPr>
              <a:picLocks noChangeAspect="1" noChangeArrowheads="1"/>
            </p:cNvPicPr>
            <p:nvPr/>
          </p:nvPicPr>
          <p:blipFill>
            <a:blip r:embed="rId6"/>
            <a:srcRect/>
            <a:stretch>
              <a:fillRect/>
            </a:stretch>
          </p:blipFill>
          <p:spPr bwMode="auto">
            <a:xfrm>
              <a:off x="262764" y="3907052"/>
              <a:ext cx="95816" cy="85778"/>
            </a:xfrm>
            <a:prstGeom prst="rect">
              <a:avLst/>
            </a:prstGeom>
            <a:noFill/>
            <a:ln w="9525">
              <a:noFill/>
              <a:miter lim="800000"/>
              <a:headEnd/>
              <a:tailEnd/>
            </a:ln>
          </p:spPr>
        </p:pic>
        <p:pic>
          <p:nvPicPr>
            <p:cNvPr id="49" name="Picture 8"/>
            <p:cNvPicPr>
              <a:picLocks noChangeAspect="1" noChangeArrowheads="1"/>
            </p:cNvPicPr>
            <p:nvPr/>
          </p:nvPicPr>
          <p:blipFill>
            <a:blip r:embed="rId7"/>
            <a:srcRect/>
            <a:stretch>
              <a:fillRect/>
            </a:stretch>
          </p:blipFill>
          <p:spPr bwMode="auto">
            <a:xfrm>
              <a:off x="1353230" y="3037126"/>
              <a:ext cx="86534" cy="75516"/>
            </a:xfrm>
            <a:prstGeom prst="rect">
              <a:avLst/>
            </a:prstGeom>
            <a:noFill/>
            <a:ln w="9525">
              <a:noFill/>
              <a:miter lim="800000"/>
              <a:headEnd/>
              <a:tailEnd/>
            </a:ln>
          </p:spPr>
        </p:pic>
        <p:pic>
          <p:nvPicPr>
            <p:cNvPr id="50" name="Picture 8"/>
            <p:cNvPicPr>
              <a:picLocks noChangeAspect="1" noChangeArrowheads="1"/>
            </p:cNvPicPr>
            <p:nvPr/>
          </p:nvPicPr>
          <p:blipFill>
            <a:blip r:embed="rId7"/>
            <a:srcRect/>
            <a:stretch>
              <a:fillRect/>
            </a:stretch>
          </p:blipFill>
          <p:spPr bwMode="auto">
            <a:xfrm>
              <a:off x="2624273" y="3907052"/>
              <a:ext cx="86534" cy="75516"/>
            </a:xfrm>
            <a:prstGeom prst="rect">
              <a:avLst/>
            </a:prstGeom>
            <a:noFill/>
            <a:ln w="9525">
              <a:noFill/>
              <a:miter lim="800000"/>
              <a:headEnd/>
              <a:tailEnd/>
            </a:ln>
          </p:spPr>
        </p:pic>
        <p:pic>
          <p:nvPicPr>
            <p:cNvPr id="51" name="Picture 9"/>
            <p:cNvPicPr>
              <a:picLocks noChangeAspect="1" noChangeArrowheads="1"/>
            </p:cNvPicPr>
            <p:nvPr/>
          </p:nvPicPr>
          <p:blipFill>
            <a:blip r:embed="rId8"/>
            <a:srcRect/>
            <a:stretch>
              <a:fillRect/>
            </a:stretch>
          </p:blipFill>
          <p:spPr bwMode="auto">
            <a:xfrm>
              <a:off x="965116" y="3911337"/>
              <a:ext cx="61341" cy="63532"/>
            </a:xfrm>
            <a:prstGeom prst="rect">
              <a:avLst/>
            </a:prstGeom>
            <a:noFill/>
            <a:ln w="9525">
              <a:noFill/>
              <a:miter lim="800000"/>
              <a:headEnd/>
              <a:tailEnd/>
            </a:ln>
          </p:spPr>
        </p:pic>
        <p:pic>
          <p:nvPicPr>
            <p:cNvPr id="52" name="Picture 10"/>
            <p:cNvPicPr>
              <a:picLocks noChangeAspect="1" noChangeArrowheads="1"/>
            </p:cNvPicPr>
            <p:nvPr/>
          </p:nvPicPr>
          <p:blipFill>
            <a:blip r:embed="rId9"/>
            <a:srcRect/>
            <a:stretch>
              <a:fillRect/>
            </a:stretch>
          </p:blipFill>
          <p:spPr bwMode="auto">
            <a:xfrm>
              <a:off x="1762702" y="3911338"/>
              <a:ext cx="86460" cy="63185"/>
            </a:xfrm>
            <a:prstGeom prst="rect">
              <a:avLst/>
            </a:prstGeom>
            <a:noFill/>
            <a:ln w="9525">
              <a:noFill/>
              <a:miter lim="800000"/>
              <a:headEnd/>
              <a:tailEnd/>
            </a:ln>
          </p:spPr>
        </p:pic>
        <p:pic>
          <p:nvPicPr>
            <p:cNvPr id="53" name="Picture 8"/>
            <p:cNvPicPr>
              <a:picLocks noChangeAspect="1" noChangeArrowheads="1"/>
            </p:cNvPicPr>
            <p:nvPr/>
          </p:nvPicPr>
          <p:blipFill>
            <a:blip r:embed="rId7"/>
            <a:srcRect/>
            <a:stretch>
              <a:fillRect/>
            </a:stretch>
          </p:blipFill>
          <p:spPr bwMode="auto">
            <a:xfrm>
              <a:off x="2904320" y="3035179"/>
              <a:ext cx="86534" cy="75516"/>
            </a:xfrm>
            <a:prstGeom prst="rect">
              <a:avLst/>
            </a:prstGeom>
            <a:noFill/>
            <a:ln w="9525">
              <a:noFill/>
              <a:miter lim="800000"/>
              <a:headEnd/>
              <a:tailEnd/>
            </a:ln>
          </p:spPr>
        </p:pic>
        <p:pic>
          <p:nvPicPr>
            <p:cNvPr id="54" name="Picture 2"/>
            <p:cNvPicPr>
              <a:picLocks noChangeAspect="1" noChangeArrowheads="1"/>
            </p:cNvPicPr>
            <p:nvPr/>
          </p:nvPicPr>
          <p:blipFill>
            <a:blip r:embed="rId10"/>
            <a:srcRect/>
            <a:stretch>
              <a:fillRect/>
            </a:stretch>
          </p:blipFill>
          <p:spPr bwMode="auto">
            <a:xfrm>
              <a:off x="2932972" y="3133065"/>
              <a:ext cx="428294" cy="183935"/>
            </a:xfrm>
            <a:prstGeom prst="rect">
              <a:avLst/>
            </a:prstGeom>
            <a:noFill/>
            <a:ln w="9525">
              <a:noFill/>
              <a:miter lim="800000"/>
              <a:headEnd/>
              <a:tailEnd/>
            </a:ln>
          </p:spPr>
        </p:pic>
        <p:sp>
          <p:nvSpPr>
            <p:cNvPr id="55" name="正方形/長方形 54"/>
            <p:cNvSpPr/>
            <p:nvPr/>
          </p:nvSpPr>
          <p:spPr>
            <a:xfrm>
              <a:off x="2909666" y="3192388"/>
              <a:ext cx="451599" cy="546325"/>
            </a:xfrm>
            <a:prstGeom prst="rect">
              <a:avLst/>
            </a:prstGeom>
            <a:noFill/>
            <a:ln w="12700" cap="flat" cmpd="sng" algn="ctr">
              <a:noFill/>
              <a:prstDash val="solid"/>
              <a:miter lim="800000"/>
            </a:ln>
            <a:effectLst>
              <a:outerShdw blurRad="50800" dist="50800" dir="5400000" algn="ctr" rotWithShape="0">
                <a:sysClr val="window" lastClr="FFFFFF"/>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7030A0"/>
                  </a:solidFill>
                  <a:effectLst/>
                  <a:uLnTx/>
                  <a:uFillTx/>
                  <a:latin typeface="Arial" pitchFamily="34" charset="0"/>
                  <a:ea typeface="+mn-ea"/>
                  <a:cs typeface="Arial" pitchFamily="34" charset="0"/>
                </a:rPr>
                <a:t>255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smtClean="0">
                <a:ln>
                  <a:noFill/>
                </a:ln>
                <a:solidFill>
                  <a:srgbClr val="7030A0"/>
                </a:solidFill>
                <a:effectLst/>
                <a:uLnTx/>
                <a:uFillTx/>
                <a:latin typeface="Arial" pitchFamily="34" charset="0"/>
                <a:ea typeface="+mn-ea"/>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prstClr val="black"/>
                  </a:solidFill>
                  <a:effectLst/>
                  <a:uLnTx/>
                  <a:uFillTx/>
                  <a:latin typeface="Arial" pitchFamily="34" charset="0"/>
                  <a:ea typeface="+mn-ea"/>
                  <a:cs typeface="Arial" pitchFamily="34" charset="0"/>
                </a:rPr>
                <a:t>total</a:t>
              </a:r>
              <a:endParaRPr kumimoji="0" lang="en-GB" sz="500" b="0" i="0" u="none" strike="noStrike" kern="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56" name="四角形吹き出し 55"/>
            <p:cNvSpPr/>
            <p:nvPr/>
          </p:nvSpPr>
          <p:spPr>
            <a:xfrm>
              <a:off x="2183117" y="3883678"/>
              <a:ext cx="1236879" cy="698256"/>
            </a:xfrm>
            <a:prstGeom prst="wedgeRectCallout">
              <a:avLst>
                <a:gd name="adj1" fmla="val 57603"/>
                <a:gd name="adj2" fmla="val -17019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grpSp>
      <p:grpSp>
        <p:nvGrpSpPr>
          <p:cNvPr id="57" name="グループ化 56"/>
          <p:cNvGrpSpPr/>
          <p:nvPr/>
        </p:nvGrpSpPr>
        <p:grpSpPr>
          <a:xfrm>
            <a:off x="106506" y="741575"/>
            <a:ext cx="3358800" cy="1814022"/>
            <a:chOff x="106506" y="699463"/>
            <a:chExt cx="3358800" cy="1814022"/>
          </a:xfrm>
        </p:grpSpPr>
        <p:pic>
          <p:nvPicPr>
            <p:cNvPr id="58" name="図 57"/>
            <p:cNvPicPr>
              <a:picLocks noChangeAspect="1"/>
            </p:cNvPicPr>
            <p:nvPr/>
          </p:nvPicPr>
          <p:blipFill rotWithShape="1">
            <a:blip r:embed="rId11"/>
            <a:srcRect l="577" t="882"/>
            <a:stretch/>
          </p:blipFill>
          <p:spPr>
            <a:xfrm>
              <a:off x="109515" y="842324"/>
              <a:ext cx="3355351" cy="1671161"/>
            </a:xfrm>
            <a:prstGeom prst="rect">
              <a:avLst/>
            </a:prstGeom>
          </p:spPr>
        </p:pic>
        <p:pic>
          <p:nvPicPr>
            <p:cNvPr id="59" name="Picture 6"/>
            <p:cNvPicPr>
              <a:picLocks noChangeAspect="1" noChangeArrowheads="1"/>
            </p:cNvPicPr>
            <p:nvPr/>
          </p:nvPicPr>
          <p:blipFill>
            <a:blip r:embed="rId5"/>
            <a:srcRect/>
            <a:stretch>
              <a:fillRect/>
            </a:stretch>
          </p:blipFill>
          <p:spPr bwMode="auto">
            <a:xfrm>
              <a:off x="2460065" y="851967"/>
              <a:ext cx="995267" cy="84868"/>
            </a:xfrm>
            <a:prstGeom prst="rect">
              <a:avLst/>
            </a:prstGeom>
            <a:noFill/>
            <a:ln w="9525">
              <a:noFill/>
              <a:miter lim="800000"/>
              <a:headEnd/>
              <a:tailEnd/>
            </a:ln>
          </p:spPr>
        </p:pic>
        <p:pic>
          <p:nvPicPr>
            <p:cNvPr id="60" name="Picture 8"/>
            <p:cNvPicPr>
              <a:picLocks noChangeAspect="1" noChangeArrowheads="1"/>
            </p:cNvPicPr>
            <p:nvPr/>
          </p:nvPicPr>
          <p:blipFill>
            <a:blip r:embed="rId12"/>
            <a:srcRect/>
            <a:stretch>
              <a:fillRect/>
            </a:stretch>
          </p:blipFill>
          <p:spPr bwMode="auto">
            <a:xfrm>
              <a:off x="106506" y="699463"/>
              <a:ext cx="3358800" cy="247158"/>
            </a:xfrm>
            <a:prstGeom prst="rect">
              <a:avLst/>
            </a:prstGeom>
            <a:noFill/>
            <a:ln w="9525">
              <a:noFill/>
              <a:miter lim="800000"/>
              <a:headEnd/>
              <a:tailEnd/>
            </a:ln>
          </p:spPr>
        </p:pic>
        <p:sp>
          <p:nvSpPr>
            <p:cNvPr id="61" name="四角形吹き出し 60"/>
            <p:cNvSpPr/>
            <p:nvPr/>
          </p:nvSpPr>
          <p:spPr>
            <a:xfrm>
              <a:off x="1494080" y="807743"/>
              <a:ext cx="635662" cy="791404"/>
            </a:xfrm>
            <a:prstGeom prst="wedgeRectCallout">
              <a:avLst>
                <a:gd name="adj1" fmla="val 269812"/>
                <a:gd name="adj2" fmla="val -2245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pic>
          <p:nvPicPr>
            <p:cNvPr id="62" name="Picture 7"/>
            <p:cNvPicPr>
              <a:picLocks noChangeAspect="1" noChangeArrowheads="1"/>
            </p:cNvPicPr>
            <p:nvPr/>
          </p:nvPicPr>
          <p:blipFill>
            <a:blip r:embed="rId6"/>
            <a:srcRect/>
            <a:stretch>
              <a:fillRect/>
            </a:stretch>
          </p:blipFill>
          <p:spPr bwMode="auto">
            <a:xfrm>
              <a:off x="786834" y="1854297"/>
              <a:ext cx="91440" cy="80010"/>
            </a:xfrm>
            <a:prstGeom prst="rect">
              <a:avLst/>
            </a:prstGeom>
            <a:noFill/>
            <a:ln w="9525">
              <a:noFill/>
              <a:miter lim="800000"/>
              <a:headEnd/>
              <a:tailEnd/>
            </a:ln>
          </p:spPr>
        </p:pic>
        <p:pic>
          <p:nvPicPr>
            <p:cNvPr id="63" name="Picture 9"/>
            <p:cNvPicPr>
              <a:picLocks noChangeAspect="1" noChangeArrowheads="1"/>
            </p:cNvPicPr>
            <p:nvPr/>
          </p:nvPicPr>
          <p:blipFill>
            <a:blip r:embed="rId13"/>
            <a:srcRect/>
            <a:stretch>
              <a:fillRect/>
            </a:stretch>
          </p:blipFill>
          <p:spPr bwMode="auto">
            <a:xfrm>
              <a:off x="1347372" y="952973"/>
              <a:ext cx="97155" cy="90678"/>
            </a:xfrm>
            <a:prstGeom prst="rect">
              <a:avLst/>
            </a:prstGeom>
            <a:noFill/>
            <a:ln w="9525">
              <a:noFill/>
              <a:miter lim="800000"/>
              <a:headEnd/>
              <a:tailEnd/>
            </a:ln>
          </p:spPr>
        </p:pic>
        <p:pic>
          <p:nvPicPr>
            <p:cNvPr id="64" name="Picture 9"/>
            <p:cNvPicPr>
              <a:picLocks noChangeAspect="1" noChangeArrowheads="1"/>
            </p:cNvPicPr>
            <p:nvPr/>
          </p:nvPicPr>
          <p:blipFill>
            <a:blip r:embed="rId13"/>
            <a:srcRect/>
            <a:stretch>
              <a:fillRect/>
            </a:stretch>
          </p:blipFill>
          <p:spPr bwMode="auto">
            <a:xfrm>
              <a:off x="207836" y="1844518"/>
              <a:ext cx="97155" cy="90678"/>
            </a:xfrm>
            <a:prstGeom prst="rect">
              <a:avLst/>
            </a:prstGeom>
            <a:noFill/>
            <a:ln w="9525">
              <a:noFill/>
              <a:miter lim="800000"/>
              <a:headEnd/>
              <a:tailEnd/>
            </a:ln>
          </p:spPr>
        </p:pic>
        <p:pic>
          <p:nvPicPr>
            <p:cNvPr id="65" name="Picture 9"/>
            <p:cNvPicPr>
              <a:picLocks noChangeAspect="1" noChangeArrowheads="1"/>
            </p:cNvPicPr>
            <p:nvPr/>
          </p:nvPicPr>
          <p:blipFill>
            <a:blip r:embed="rId8"/>
            <a:srcRect/>
            <a:stretch>
              <a:fillRect/>
            </a:stretch>
          </p:blipFill>
          <p:spPr bwMode="auto">
            <a:xfrm>
              <a:off x="1511216" y="1849925"/>
              <a:ext cx="61341" cy="63532"/>
            </a:xfrm>
            <a:prstGeom prst="rect">
              <a:avLst/>
            </a:prstGeom>
            <a:noFill/>
            <a:ln w="9525">
              <a:noFill/>
              <a:miter lim="800000"/>
              <a:headEnd/>
              <a:tailEnd/>
            </a:ln>
          </p:spPr>
        </p:pic>
        <p:pic>
          <p:nvPicPr>
            <p:cNvPr id="66" name="Picture 10"/>
            <p:cNvPicPr>
              <a:picLocks noChangeAspect="1" noChangeArrowheads="1"/>
            </p:cNvPicPr>
            <p:nvPr/>
          </p:nvPicPr>
          <p:blipFill>
            <a:blip r:embed="rId9"/>
            <a:srcRect/>
            <a:stretch>
              <a:fillRect/>
            </a:stretch>
          </p:blipFill>
          <p:spPr bwMode="auto">
            <a:xfrm>
              <a:off x="2341854" y="1847947"/>
              <a:ext cx="86460" cy="63185"/>
            </a:xfrm>
            <a:prstGeom prst="rect">
              <a:avLst/>
            </a:prstGeom>
            <a:noFill/>
            <a:ln w="9525">
              <a:noFill/>
              <a:miter lim="800000"/>
              <a:headEnd/>
              <a:tailEnd/>
            </a:ln>
          </p:spPr>
        </p:pic>
        <p:pic>
          <p:nvPicPr>
            <p:cNvPr id="67" name="Picture 8"/>
            <p:cNvPicPr>
              <a:picLocks noChangeAspect="1" noChangeArrowheads="1"/>
            </p:cNvPicPr>
            <p:nvPr/>
          </p:nvPicPr>
          <p:blipFill>
            <a:blip r:embed="rId7"/>
            <a:srcRect/>
            <a:stretch>
              <a:fillRect/>
            </a:stretch>
          </p:blipFill>
          <p:spPr bwMode="auto">
            <a:xfrm>
              <a:off x="2923370" y="1847947"/>
              <a:ext cx="86534" cy="75516"/>
            </a:xfrm>
            <a:prstGeom prst="rect">
              <a:avLst/>
            </a:prstGeom>
            <a:noFill/>
            <a:ln w="9525">
              <a:noFill/>
              <a:miter lim="800000"/>
              <a:headEnd/>
              <a:tailEnd/>
            </a:ln>
          </p:spPr>
        </p:pic>
      </p:grpSp>
      <p:pic>
        <p:nvPicPr>
          <p:cNvPr id="2" name="図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6798" y="3445066"/>
            <a:ext cx="1175410" cy="1095528"/>
          </a:xfrm>
          <a:prstGeom prst="rect">
            <a:avLst/>
          </a:prstGeom>
        </p:spPr>
      </p:pic>
    </p:spTree>
    <p:extLst>
      <p:ext uri="{BB962C8B-B14F-4D97-AF65-F5344CB8AC3E}">
        <p14:creationId xmlns:p14="http://schemas.microsoft.com/office/powerpoint/2010/main" val="371954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1" y="1728026"/>
            <a:ext cx="1938590" cy="2392756"/>
          </a:xfrm>
          <a:prstGeom prst="rect">
            <a:avLst/>
          </a:prstGeom>
        </p:spPr>
      </p:pic>
      <p:sp>
        <p:nvSpPr>
          <p:cNvPr id="81" name="正方形/長方形 8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708" y="3123933"/>
            <a:ext cx="2358910" cy="1459120"/>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4-3-1.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People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Counting</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40" name="Picture 6"/>
          <p:cNvPicPr>
            <a:picLocks noChangeAspect="1" noChangeArrowheads="1"/>
          </p:cNvPicPr>
          <p:nvPr/>
        </p:nvPicPr>
        <p:blipFill>
          <a:blip r:embed="rId4"/>
          <a:srcRect/>
          <a:stretch>
            <a:fillRect/>
          </a:stretch>
        </p:blipFill>
        <p:spPr bwMode="auto">
          <a:xfrm>
            <a:off x="4806726" y="3271363"/>
            <a:ext cx="990099" cy="1445545"/>
          </a:xfrm>
          <a:prstGeom prst="rect">
            <a:avLst/>
          </a:prstGeom>
          <a:noFill/>
          <a:ln w="9525">
            <a:noFill/>
            <a:miter lim="800000"/>
            <a:headEnd/>
            <a:tailEnd/>
          </a:ln>
        </p:spPr>
      </p:pic>
      <p:sp>
        <p:nvSpPr>
          <p:cNvPr id="43" name="四角形吹き出し 42"/>
          <p:cNvSpPr/>
          <p:nvPr/>
        </p:nvSpPr>
        <p:spPr>
          <a:xfrm>
            <a:off x="2331138" y="3344846"/>
            <a:ext cx="2090332" cy="685441"/>
          </a:xfrm>
          <a:prstGeom prst="wedgeRectCallout">
            <a:avLst>
              <a:gd name="adj1" fmla="val 5989"/>
              <a:gd name="adj2" fmla="val -9356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44" name="テキスト ボックス 43"/>
          <p:cNvSpPr txBox="1"/>
          <p:nvPr/>
        </p:nvSpPr>
        <p:spPr>
          <a:xfrm>
            <a:off x="2093580" y="1560032"/>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6" name="テキスト ボックス 45"/>
          <p:cNvSpPr txBox="1"/>
          <p:nvPr/>
        </p:nvSpPr>
        <p:spPr>
          <a:xfrm>
            <a:off x="2101852" y="2458557"/>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pic>
        <p:nvPicPr>
          <p:cNvPr id="47" name="図 46">
            <a:extLst>
              <a:ext uri="{FF2B5EF4-FFF2-40B4-BE49-F238E27FC236}">
                <a16:creationId xmlns:a16="http://schemas.microsoft.com/office/drawing/2014/main" id="{00000000-0008-0000-0A00-000064000000}"/>
              </a:ext>
            </a:extLst>
          </p:cNvPr>
          <p:cNvPicPr>
            <a:picLocks noChangeAspect="1"/>
          </p:cNvPicPr>
          <p:nvPr/>
        </p:nvPicPr>
        <p:blipFill rotWithShape="1">
          <a:blip r:embed="rId5"/>
          <a:srcRect l="8540" t="17020" r="8664" b="12833"/>
          <a:stretch/>
        </p:blipFill>
        <p:spPr>
          <a:xfrm>
            <a:off x="7045431" y="4012242"/>
            <a:ext cx="762949" cy="749940"/>
          </a:xfrm>
          <a:prstGeom prst="rect">
            <a:avLst/>
          </a:prstGeom>
        </p:spPr>
      </p:pic>
      <p:grpSp>
        <p:nvGrpSpPr>
          <p:cNvPr id="48" name="グループ化 47"/>
          <p:cNvGrpSpPr/>
          <p:nvPr/>
        </p:nvGrpSpPr>
        <p:grpSpPr>
          <a:xfrm>
            <a:off x="5959199" y="4079230"/>
            <a:ext cx="888573" cy="581605"/>
            <a:chOff x="6449789" y="2963334"/>
            <a:chExt cx="1301619" cy="1098545"/>
          </a:xfrm>
        </p:grpSpPr>
        <p:pic>
          <p:nvPicPr>
            <p:cNvPr id="49" name="図 48">
              <a:extLst>
                <a:ext uri="{FF2B5EF4-FFF2-40B4-BE49-F238E27FC236}">
                  <a16:creationId xmlns:a16="http://schemas.microsoft.com/office/drawing/2014/main" id="{00000000-0008-0000-0A00-000069000000}"/>
                </a:ext>
              </a:extLst>
            </p:cNvPr>
            <p:cNvPicPr>
              <a:picLocks noChangeAspect="1"/>
            </p:cNvPicPr>
            <p:nvPr/>
          </p:nvPicPr>
          <p:blipFill rotWithShape="1">
            <a:blip r:embed="rId6"/>
            <a:srcRect t="10800" b="6814"/>
            <a:stretch/>
          </p:blipFill>
          <p:spPr>
            <a:xfrm>
              <a:off x="6449789" y="2963334"/>
              <a:ext cx="1301619" cy="1098544"/>
            </a:xfrm>
            <a:prstGeom prst="rect">
              <a:avLst/>
            </a:prstGeom>
          </p:spPr>
        </p:pic>
        <p:pic>
          <p:nvPicPr>
            <p:cNvPr id="50" name="図 49"/>
            <p:cNvPicPr>
              <a:picLocks noChangeAspect="1"/>
            </p:cNvPicPr>
            <p:nvPr/>
          </p:nvPicPr>
          <p:blipFill rotWithShape="1">
            <a:blip r:embed="rId7"/>
            <a:srcRect r="62328"/>
            <a:stretch/>
          </p:blipFill>
          <p:spPr>
            <a:xfrm>
              <a:off x="6661566" y="3880878"/>
              <a:ext cx="190203" cy="181000"/>
            </a:xfrm>
            <a:prstGeom prst="rect">
              <a:avLst/>
            </a:prstGeom>
          </p:spPr>
        </p:pic>
        <p:pic>
          <p:nvPicPr>
            <p:cNvPr id="51" name="図 50"/>
            <p:cNvPicPr>
              <a:picLocks noChangeAspect="1"/>
            </p:cNvPicPr>
            <p:nvPr/>
          </p:nvPicPr>
          <p:blipFill rotWithShape="1">
            <a:blip r:embed="rId7"/>
            <a:srcRect l="36540" r="31766"/>
            <a:stretch/>
          </p:blipFill>
          <p:spPr>
            <a:xfrm>
              <a:off x="7087916" y="3880742"/>
              <a:ext cx="160021" cy="181001"/>
            </a:xfrm>
            <a:prstGeom prst="rect">
              <a:avLst/>
            </a:prstGeom>
          </p:spPr>
        </p:pic>
        <p:pic>
          <p:nvPicPr>
            <p:cNvPr id="52" name="図 51"/>
            <p:cNvPicPr>
              <a:picLocks noChangeAspect="1"/>
            </p:cNvPicPr>
            <p:nvPr/>
          </p:nvPicPr>
          <p:blipFill rotWithShape="1">
            <a:blip r:embed="rId7"/>
            <a:srcRect l="67479"/>
            <a:stretch/>
          </p:blipFill>
          <p:spPr>
            <a:xfrm>
              <a:off x="7462158" y="3880879"/>
              <a:ext cx="164196" cy="181000"/>
            </a:xfrm>
            <a:prstGeom prst="rect">
              <a:avLst/>
            </a:prstGeom>
          </p:spPr>
        </p:pic>
      </p:grpSp>
      <p:sp>
        <p:nvSpPr>
          <p:cNvPr id="54" name="テキスト ボックス 53"/>
          <p:cNvSpPr txBox="1"/>
          <p:nvPr/>
        </p:nvSpPr>
        <p:spPr>
          <a:xfrm>
            <a:off x="5919070" y="3326802"/>
            <a:ext cx="2686637" cy="584775"/>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Check Comparison to display  the </a:t>
            </a:r>
            <a:r>
              <a:rPr kumimoji="0" lang="en-US" altLang="ja-JP" sz="1600" b="0" i="0" u="none" strike="noStrike" kern="0" cap="none" spc="0" normalizeH="0" baseline="0" noProof="0" dirty="0">
                <a:ln>
                  <a:noFill/>
                </a:ln>
                <a:solidFill>
                  <a:prstClr val="black"/>
                </a:solidFill>
                <a:effectLst/>
                <a:uLnTx/>
                <a:uFillTx/>
              </a:rPr>
              <a:t>data to be </a:t>
            </a:r>
            <a:r>
              <a:rPr kumimoji="0" lang="en-US" altLang="ja-JP" sz="1600" b="0" i="0" u="none" strike="noStrike" kern="0" cap="none" spc="0" normalizeH="0" baseline="0" noProof="0" dirty="0" smtClean="0">
                <a:ln>
                  <a:noFill/>
                </a:ln>
                <a:solidFill>
                  <a:prstClr val="black"/>
                </a:solidFill>
                <a:effectLst/>
                <a:uLnTx/>
                <a:uFillTx/>
              </a:rPr>
              <a:t>compared</a:t>
            </a:r>
            <a:endParaRPr kumimoji="0" lang="ja-JP" altLang="en-US" sz="1600" b="0" i="0" u="none" strike="noStrike" kern="0" cap="none" spc="0" normalizeH="0" baseline="0" noProof="0" dirty="0">
              <a:ln>
                <a:noFill/>
              </a:ln>
              <a:solidFill>
                <a:prstClr val="black"/>
              </a:solidFill>
              <a:effectLst/>
              <a:uLnTx/>
              <a:uFillTx/>
            </a:endParaRPr>
          </a:p>
        </p:txBody>
      </p:sp>
      <p:sp>
        <p:nvSpPr>
          <p:cNvPr id="55" name="四角形吹き出し 54"/>
          <p:cNvSpPr/>
          <p:nvPr/>
        </p:nvSpPr>
        <p:spPr>
          <a:xfrm>
            <a:off x="4782745" y="3642320"/>
            <a:ext cx="1014079" cy="1068274"/>
          </a:xfrm>
          <a:prstGeom prst="wedgeRectCallout">
            <a:avLst>
              <a:gd name="adj1" fmla="val 62728"/>
              <a:gd name="adj2" fmla="val -4824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nvGrpSpPr>
          <p:cNvPr id="56" name="グループ化 55"/>
          <p:cNvGrpSpPr/>
          <p:nvPr/>
        </p:nvGrpSpPr>
        <p:grpSpPr>
          <a:xfrm>
            <a:off x="7891452" y="4038609"/>
            <a:ext cx="808342" cy="702738"/>
            <a:chOff x="7886187" y="3964397"/>
            <a:chExt cx="642664" cy="558705"/>
          </a:xfrm>
        </p:grpSpPr>
        <p:pic>
          <p:nvPicPr>
            <p:cNvPr id="57" name="図 56"/>
            <p:cNvPicPr>
              <a:picLocks noChangeAspect="1"/>
            </p:cNvPicPr>
            <p:nvPr/>
          </p:nvPicPr>
          <p:blipFill rotWithShape="1">
            <a:blip r:embed="rId8"/>
            <a:srcRect b="47390"/>
            <a:stretch/>
          </p:blipFill>
          <p:spPr>
            <a:xfrm>
              <a:off x="7886187" y="3964397"/>
              <a:ext cx="642664" cy="534255"/>
            </a:xfrm>
            <a:prstGeom prst="rect">
              <a:avLst/>
            </a:prstGeom>
          </p:spPr>
        </p:pic>
        <p:pic>
          <p:nvPicPr>
            <p:cNvPr id="58" name="図 57"/>
            <p:cNvPicPr>
              <a:picLocks noChangeAspect="1"/>
            </p:cNvPicPr>
            <p:nvPr/>
          </p:nvPicPr>
          <p:blipFill rotWithShape="1">
            <a:blip r:embed="rId8"/>
            <a:srcRect t="50768" b="26058"/>
            <a:stretch/>
          </p:blipFill>
          <p:spPr>
            <a:xfrm>
              <a:off x="7886187" y="4287769"/>
              <a:ext cx="642664" cy="235333"/>
            </a:xfrm>
            <a:prstGeom prst="rect">
              <a:avLst/>
            </a:prstGeom>
          </p:spPr>
        </p:pic>
      </p:grpSp>
      <p:sp>
        <p:nvSpPr>
          <p:cNvPr id="59" name="テキスト ボックス 58"/>
          <p:cNvSpPr txBox="1"/>
          <p:nvPr/>
        </p:nvSpPr>
        <p:spPr>
          <a:xfrm>
            <a:off x="60073" y="989380"/>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62" name="四角形吹き出し 61"/>
          <p:cNvSpPr/>
          <p:nvPr/>
        </p:nvSpPr>
        <p:spPr>
          <a:xfrm>
            <a:off x="972269" y="2291696"/>
            <a:ext cx="1020142"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63" name="四角形吹き出し 62"/>
          <p:cNvSpPr/>
          <p:nvPr/>
        </p:nvSpPr>
        <p:spPr>
          <a:xfrm>
            <a:off x="75789" y="1866136"/>
            <a:ext cx="877430" cy="425560"/>
          </a:xfrm>
          <a:prstGeom prst="wedgeRectCallout">
            <a:avLst>
              <a:gd name="adj1" fmla="val 18730"/>
              <a:gd name="adj2" fmla="val -1397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65" name="図 64"/>
          <p:cNvPicPr>
            <a:picLocks noChangeAspect="1"/>
          </p:cNvPicPr>
          <p:nvPr/>
        </p:nvPicPr>
        <p:blipFill>
          <a:blip r:embed="rId9"/>
          <a:stretch>
            <a:fillRect/>
          </a:stretch>
        </p:blipFill>
        <p:spPr>
          <a:xfrm>
            <a:off x="4782746" y="769004"/>
            <a:ext cx="1366886" cy="1155434"/>
          </a:xfrm>
          <a:prstGeom prst="rect">
            <a:avLst/>
          </a:prstGeom>
        </p:spPr>
      </p:pic>
      <p:sp>
        <p:nvSpPr>
          <p:cNvPr id="66" name="テキスト ボックス 65"/>
          <p:cNvSpPr txBox="1"/>
          <p:nvPr/>
        </p:nvSpPr>
        <p:spPr>
          <a:xfrm>
            <a:off x="7688434" y="769689"/>
            <a:ext cx="1347284" cy="1077218"/>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p:txBody>
      </p:sp>
      <p:pic>
        <p:nvPicPr>
          <p:cNvPr id="67" name="図 66"/>
          <p:cNvPicPr>
            <a:picLocks noChangeAspect="1"/>
          </p:cNvPicPr>
          <p:nvPr/>
        </p:nvPicPr>
        <p:blipFill>
          <a:blip r:embed="rId10"/>
          <a:stretch>
            <a:fillRect/>
          </a:stretch>
        </p:blipFill>
        <p:spPr>
          <a:xfrm>
            <a:off x="6215745" y="769004"/>
            <a:ext cx="1378222" cy="1153376"/>
          </a:xfrm>
          <a:prstGeom prst="rect">
            <a:avLst/>
          </a:prstGeom>
        </p:spPr>
      </p:pic>
      <p:pic>
        <p:nvPicPr>
          <p:cNvPr id="68" name="図 67"/>
          <p:cNvPicPr>
            <a:picLocks noChangeAspect="1"/>
          </p:cNvPicPr>
          <p:nvPr/>
        </p:nvPicPr>
        <p:blipFill>
          <a:blip r:embed="rId11"/>
          <a:stretch>
            <a:fillRect/>
          </a:stretch>
        </p:blipFill>
        <p:spPr>
          <a:xfrm>
            <a:off x="5179707" y="1983540"/>
            <a:ext cx="1342906" cy="1048121"/>
          </a:xfrm>
          <a:prstGeom prst="rect">
            <a:avLst/>
          </a:prstGeom>
        </p:spPr>
      </p:pic>
      <p:sp>
        <p:nvSpPr>
          <p:cNvPr id="69" name="四角形吹き出し 68"/>
          <p:cNvSpPr/>
          <p:nvPr/>
        </p:nvSpPr>
        <p:spPr>
          <a:xfrm>
            <a:off x="7454346" y="738059"/>
            <a:ext cx="139621" cy="148287"/>
          </a:xfrm>
          <a:prstGeom prst="wedgeRectCallout">
            <a:avLst>
              <a:gd name="adj1" fmla="val 79843"/>
              <a:gd name="adj2" fmla="val 13467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70" name="図 69"/>
          <p:cNvPicPr>
            <a:picLocks noChangeAspect="1"/>
          </p:cNvPicPr>
          <p:nvPr/>
        </p:nvPicPr>
        <p:blipFill rotWithShape="1">
          <a:blip r:embed="rId12"/>
          <a:srcRect b="2854"/>
          <a:stretch/>
        </p:blipFill>
        <p:spPr>
          <a:xfrm>
            <a:off x="6752630" y="1989793"/>
            <a:ext cx="1031806" cy="1041867"/>
          </a:xfrm>
          <a:prstGeom prst="rect">
            <a:avLst/>
          </a:prstGeom>
        </p:spPr>
      </p:pic>
      <p:pic>
        <p:nvPicPr>
          <p:cNvPr id="71" name="Picture 7"/>
          <p:cNvPicPr>
            <a:picLocks noChangeAspect="1" noChangeArrowheads="1"/>
          </p:cNvPicPr>
          <p:nvPr/>
        </p:nvPicPr>
        <p:blipFill>
          <a:blip r:embed="rId13"/>
          <a:srcRect/>
          <a:stretch>
            <a:fillRect/>
          </a:stretch>
        </p:blipFill>
        <p:spPr bwMode="auto">
          <a:xfrm>
            <a:off x="7736560" y="1143600"/>
            <a:ext cx="1209783" cy="644774"/>
          </a:xfrm>
          <a:prstGeom prst="rect">
            <a:avLst/>
          </a:prstGeom>
          <a:noFill/>
          <a:ln w="9525">
            <a:noFill/>
            <a:miter lim="800000"/>
            <a:headEnd/>
            <a:tailEnd/>
          </a:ln>
        </p:spPr>
      </p:pic>
      <p:pic>
        <p:nvPicPr>
          <p:cNvPr id="72" name="Picture 8"/>
          <p:cNvPicPr>
            <a:picLocks noChangeAspect="1" noChangeArrowheads="1"/>
          </p:cNvPicPr>
          <p:nvPr/>
        </p:nvPicPr>
        <p:blipFill>
          <a:blip r:embed="rId14"/>
          <a:srcRect/>
          <a:stretch>
            <a:fillRect/>
          </a:stretch>
        </p:blipFill>
        <p:spPr bwMode="auto">
          <a:xfrm>
            <a:off x="5240784" y="792944"/>
            <a:ext cx="86534" cy="75516"/>
          </a:xfrm>
          <a:prstGeom prst="rect">
            <a:avLst/>
          </a:prstGeom>
          <a:noFill/>
          <a:ln w="9525">
            <a:noFill/>
            <a:miter lim="800000"/>
            <a:headEnd/>
            <a:tailEnd/>
          </a:ln>
        </p:spPr>
      </p:pic>
      <p:pic>
        <p:nvPicPr>
          <p:cNvPr id="73" name="Picture 8"/>
          <p:cNvPicPr>
            <a:picLocks noChangeAspect="1" noChangeArrowheads="1"/>
          </p:cNvPicPr>
          <p:nvPr/>
        </p:nvPicPr>
        <p:blipFill>
          <a:blip r:embed="rId14"/>
          <a:srcRect/>
          <a:stretch>
            <a:fillRect/>
          </a:stretch>
        </p:blipFill>
        <p:spPr bwMode="auto">
          <a:xfrm>
            <a:off x="6682217" y="792944"/>
            <a:ext cx="86534" cy="75516"/>
          </a:xfrm>
          <a:prstGeom prst="rect">
            <a:avLst/>
          </a:prstGeom>
          <a:noFill/>
          <a:ln w="9525">
            <a:noFill/>
            <a:miter lim="800000"/>
            <a:headEnd/>
            <a:tailEnd/>
          </a:ln>
        </p:spPr>
      </p:pic>
      <p:pic>
        <p:nvPicPr>
          <p:cNvPr id="74" name="Picture 2"/>
          <p:cNvPicPr>
            <a:picLocks noChangeAspect="1" noChangeArrowheads="1"/>
          </p:cNvPicPr>
          <p:nvPr/>
        </p:nvPicPr>
        <p:blipFill>
          <a:blip r:embed="rId15"/>
          <a:srcRect/>
          <a:stretch>
            <a:fillRect/>
          </a:stretch>
        </p:blipFill>
        <p:spPr bwMode="auto">
          <a:xfrm>
            <a:off x="6927585" y="2090405"/>
            <a:ext cx="588814" cy="252872"/>
          </a:xfrm>
          <a:prstGeom prst="rect">
            <a:avLst/>
          </a:prstGeom>
          <a:noFill/>
          <a:ln w="9525">
            <a:noFill/>
            <a:miter lim="800000"/>
            <a:headEnd/>
            <a:tailEnd/>
          </a:ln>
        </p:spPr>
      </p:pic>
      <p:pic>
        <p:nvPicPr>
          <p:cNvPr id="75" name="Picture 8"/>
          <p:cNvPicPr>
            <a:picLocks noChangeAspect="1" noChangeArrowheads="1"/>
          </p:cNvPicPr>
          <p:nvPr/>
        </p:nvPicPr>
        <p:blipFill>
          <a:blip r:embed="rId14"/>
          <a:srcRect/>
          <a:stretch>
            <a:fillRect/>
          </a:stretch>
        </p:blipFill>
        <p:spPr bwMode="auto">
          <a:xfrm>
            <a:off x="6994064" y="2014889"/>
            <a:ext cx="86534" cy="75516"/>
          </a:xfrm>
          <a:prstGeom prst="rect">
            <a:avLst/>
          </a:prstGeom>
          <a:noFill/>
          <a:ln w="9525">
            <a:noFill/>
            <a:miter lim="800000"/>
            <a:headEnd/>
            <a:tailEnd/>
          </a:ln>
        </p:spPr>
      </p:pic>
      <p:pic>
        <p:nvPicPr>
          <p:cNvPr id="76" name="Picture 7"/>
          <p:cNvPicPr>
            <a:picLocks noChangeAspect="1" noChangeArrowheads="1"/>
          </p:cNvPicPr>
          <p:nvPr/>
        </p:nvPicPr>
        <p:blipFill>
          <a:blip r:embed="rId16"/>
          <a:srcRect/>
          <a:stretch>
            <a:fillRect/>
          </a:stretch>
        </p:blipFill>
        <p:spPr bwMode="auto">
          <a:xfrm>
            <a:off x="5617183" y="2015193"/>
            <a:ext cx="95816" cy="85778"/>
          </a:xfrm>
          <a:prstGeom prst="rect">
            <a:avLst/>
          </a:prstGeom>
          <a:noFill/>
          <a:ln w="9525">
            <a:noFill/>
            <a:miter lim="800000"/>
            <a:headEnd/>
            <a:tailEnd/>
          </a:ln>
        </p:spPr>
      </p:pic>
      <p:pic>
        <p:nvPicPr>
          <p:cNvPr id="77" name="Picture 3"/>
          <p:cNvPicPr>
            <a:picLocks noChangeAspect="1" noChangeArrowheads="1"/>
          </p:cNvPicPr>
          <p:nvPr/>
        </p:nvPicPr>
        <p:blipFill>
          <a:blip r:embed="rId17"/>
          <a:srcRect/>
          <a:stretch>
            <a:fillRect/>
          </a:stretch>
        </p:blipFill>
        <p:spPr bwMode="auto">
          <a:xfrm>
            <a:off x="6771680" y="1989794"/>
            <a:ext cx="1008126" cy="1002125"/>
          </a:xfrm>
          <a:prstGeom prst="rect">
            <a:avLst/>
          </a:prstGeom>
          <a:noFill/>
          <a:ln w="9525">
            <a:noFill/>
            <a:miter lim="800000"/>
            <a:headEnd/>
            <a:tailEnd/>
          </a:ln>
        </p:spPr>
      </p:pic>
      <p:sp>
        <p:nvSpPr>
          <p:cNvPr id="79" name="テキスト ボックス 78"/>
          <p:cNvSpPr txBox="1"/>
          <p:nvPr/>
        </p:nvSpPr>
        <p:spPr>
          <a:xfrm>
            <a:off x="174859" y="610794"/>
            <a:ext cx="1296060"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Statistics</a:t>
            </a:r>
            <a:endParaRPr kumimoji="1" lang="ja-JP" altLang="en-US" dirty="0"/>
          </a:p>
        </p:txBody>
      </p:sp>
      <p:sp>
        <p:nvSpPr>
          <p:cNvPr id="80" name="右矢印 79"/>
          <p:cNvSpPr/>
          <p:nvPr/>
        </p:nvSpPr>
        <p:spPr>
          <a:xfrm>
            <a:off x="4171528" y="2525067"/>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3375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1" y="1728026"/>
            <a:ext cx="1938590" cy="2392756"/>
          </a:xfrm>
          <a:prstGeom prst="rect">
            <a:avLst/>
          </a:prstGeom>
        </p:spPr>
      </p:pic>
      <p:sp>
        <p:nvSpPr>
          <p:cNvPr id="32" name="四角形吹き出し 31"/>
          <p:cNvSpPr/>
          <p:nvPr/>
        </p:nvSpPr>
        <p:spPr>
          <a:xfrm>
            <a:off x="972269" y="2291696"/>
            <a:ext cx="1020142"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四角形吹き出し 32"/>
          <p:cNvSpPr/>
          <p:nvPr/>
        </p:nvSpPr>
        <p:spPr>
          <a:xfrm>
            <a:off x="75789" y="1866136"/>
            <a:ext cx="877430" cy="425560"/>
          </a:xfrm>
          <a:prstGeom prst="wedgeRectCallout">
            <a:avLst>
              <a:gd name="adj1" fmla="val 18730"/>
              <a:gd name="adj2" fmla="val -1397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22" name="正方形/長方形 21"/>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4-3-1.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People Counting</a:t>
            </a:r>
          </a:p>
        </p:txBody>
      </p:sp>
      <p:sp>
        <p:nvSpPr>
          <p:cNvPr id="5" name="テキスト ボックス 4"/>
          <p:cNvSpPr txBox="1"/>
          <p:nvPr/>
        </p:nvSpPr>
        <p:spPr>
          <a:xfrm>
            <a:off x="4710363" y="701267"/>
            <a:ext cx="4331365" cy="307777"/>
          </a:xfrm>
          <a:prstGeom prst="rect">
            <a:avLst/>
          </a:prstGeom>
          <a:solidFill>
            <a:srgbClr val="00B0F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Select type from</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 </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Pie / Count number / Time</a:t>
            </a:r>
            <a:r>
              <a:rPr kumimoji="1" lang="en-US" altLang="ja-JP" sz="1400" b="0" i="0" u="none" strike="noStrike" kern="1200" cap="none" spc="0" normalizeH="0" noProof="0" dirty="0" smtClean="0">
                <a:ln>
                  <a:noFill/>
                </a:ln>
                <a:solidFill>
                  <a:prstClr val="black"/>
                </a:solidFill>
                <a:effectLst/>
                <a:uLnTx/>
                <a:uFillTx/>
                <a:latin typeface="Calibri" charset="0"/>
                <a:ea typeface="ＭＳ Ｐゴシック" charset="0"/>
              </a:rPr>
              <a:t> transition</a:t>
            </a:r>
            <a:endPar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6" name="テキスト ボックス 5"/>
          <p:cNvSpPr txBox="1"/>
          <p:nvPr/>
        </p:nvSpPr>
        <p:spPr>
          <a:xfrm>
            <a:off x="4710363" y="2574759"/>
            <a:ext cx="4337381" cy="1538883"/>
          </a:xfrm>
          <a:prstGeom prst="rect">
            <a:avLst/>
          </a:prstGeom>
          <a:solidFill>
            <a:srgbClr val="00B0F0">
              <a:alpha val="20000"/>
            </a:srgbClr>
          </a:solid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Line count : Total [in - out] of [threshold]</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Threshold: Set the allowable number of people in the target area. </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If this value is exceeded, the chart color will change to</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 a warning color.</a:t>
            </a:r>
            <a:endParaRPr kumimoji="1" lang="en-US" altLang="ja-JP" sz="110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Area count : from area count app </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Area number: Enter the area number to be aggregated. </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The allowable number of people uses the value set </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in the camera. </a:t>
            </a:r>
            <a:endPar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7" name="図 6"/>
          <p:cNvPicPr>
            <a:picLocks noChangeAspect="1"/>
          </p:cNvPicPr>
          <p:nvPr/>
        </p:nvPicPr>
        <p:blipFill rotWithShape="1">
          <a:blip r:embed="rId3"/>
          <a:srcRect b="58371"/>
          <a:stretch/>
        </p:blipFill>
        <p:spPr>
          <a:xfrm>
            <a:off x="7414572" y="1111610"/>
            <a:ext cx="942117" cy="407650"/>
          </a:xfrm>
          <a:prstGeom prst="rect">
            <a:avLst/>
          </a:prstGeom>
        </p:spPr>
      </p:pic>
      <p:sp>
        <p:nvSpPr>
          <p:cNvPr id="8" name="テキスト ボックス 7"/>
          <p:cNvSpPr txBox="1"/>
          <p:nvPr/>
        </p:nvSpPr>
        <p:spPr>
          <a:xfrm>
            <a:off x="4710363" y="4168023"/>
            <a:ext cx="4349413"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00" b="0" i="0" u="none" strike="noStrike" kern="1200" cap="none" spc="0" normalizeH="0" baseline="0" noProof="0" dirty="0" smtClean="0">
                <a:ln>
                  <a:noFill/>
                </a:ln>
                <a:solidFill>
                  <a:prstClr val="black"/>
                </a:solidFill>
                <a:effectLst/>
                <a:uLnTx/>
                <a:uFillTx/>
                <a:latin typeface="Calibri" charset="0"/>
                <a:ea typeface="ＭＳ Ｐゴシック" charset="0"/>
              </a:rPr>
              <a:t>* When [Count type] is [Area Count], only one camera can be selected.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00" b="0" i="0" u="none" strike="noStrike" kern="1200" cap="none" spc="0" normalizeH="0" baseline="0" noProof="0" dirty="0" smtClean="0">
                <a:ln>
                  <a:noFill/>
                </a:ln>
                <a:solidFill>
                  <a:prstClr val="black"/>
                </a:solidFill>
                <a:effectLst/>
                <a:uLnTx/>
                <a:uFillTx/>
                <a:latin typeface="Calibri" charset="0"/>
                <a:ea typeface="ＭＳ Ｐゴシック" charset="0"/>
              </a:rPr>
              <a:t>   Also, groups cannot be selected.</a:t>
            </a:r>
            <a:endParaRPr kumimoji="1" lang="en-GB" sz="100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0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Occupancy, [Comparison] cannot be selected.</a:t>
            </a:r>
            <a:endParaRPr kumimoji="1" lang="en-GB" sz="10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13" name="Picture 3"/>
          <p:cNvPicPr>
            <a:picLocks noChangeAspect="1" noChangeArrowheads="1"/>
          </p:cNvPicPr>
          <p:nvPr/>
        </p:nvPicPr>
        <p:blipFill>
          <a:blip r:embed="rId4"/>
          <a:srcRect/>
          <a:stretch>
            <a:fillRect/>
          </a:stretch>
        </p:blipFill>
        <p:spPr bwMode="auto">
          <a:xfrm>
            <a:off x="4733211" y="1107155"/>
            <a:ext cx="2618978" cy="1369493"/>
          </a:xfrm>
          <a:prstGeom prst="rect">
            <a:avLst/>
          </a:prstGeom>
          <a:noFill/>
          <a:ln w="9525">
            <a:noFill/>
            <a:miter lim="800000"/>
            <a:headEnd/>
            <a:tailEnd/>
          </a:ln>
        </p:spPr>
      </p:pic>
      <p:sp>
        <p:nvSpPr>
          <p:cNvPr id="23" name="テキスト ボックス 22"/>
          <p:cNvSpPr txBox="1"/>
          <p:nvPr/>
        </p:nvSpPr>
        <p:spPr>
          <a:xfrm>
            <a:off x="174859" y="610794"/>
            <a:ext cx="1499128"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smtClean="0"/>
              <a:t>Occupancy</a:t>
            </a:r>
            <a:endParaRPr kumimoji="1" lang="ja-JP" altLang="en-US" dirty="0"/>
          </a:p>
        </p:txBody>
      </p:sp>
      <p:sp>
        <p:nvSpPr>
          <p:cNvPr id="26" name="テキスト ボックス 25"/>
          <p:cNvSpPr txBox="1"/>
          <p:nvPr/>
        </p:nvSpPr>
        <p:spPr>
          <a:xfrm>
            <a:off x="2093580" y="1560036"/>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28" name="テキスト ボックス 27"/>
          <p:cNvSpPr txBox="1"/>
          <p:nvPr/>
        </p:nvSpPr>
        <p:spPr>
          <a:xfrm>
            <a:off x="60073" y="989384"/>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692" y="3339485"/>
            <a:ext cx="2902925" cy="1211036"/>
          </a:xfrm>
          <a:prstGeom prst="rect">
            <a:avLst/>
          </a:prstGeom>
        </p:spPr>
      </p:pic>
      <p:sp>
        <p:nvSpPr>
          <p:cNvPr id="35" name="四角形吹き出し 34"/>
          <p:cNvSpPr/>
          <p:nvPr/>
        </p:nvSpPr>
        <p:spPr>
          <a:xfrm>
            <a:off x="1717701" y="3653314"/>
            <a:ext cx="2687997" cy="603049"/>
          </a:xfrm>
          <a:prstGeom prst="wedgeRectCallout">
            <a:avLst>
              <a:gd name="adj1" fmla="val -16551"/>
              <a:gd name="adj2" fmla="val -15269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29" name="テキスト ボックス 28"/>
          <p:cNvSpPr txBox="1"/>
          <p:nvPr/>
        </p:nvSpPr>
        <p:spPr>
          <a:xfrm>
            <a:off x="2101852" y="2458557"/>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30" name="右矢印 29"/>
          <p:cNvSpPr/>
          <p:nvPr/>
        </p:nvSpPr>
        <p:spPr>
          <a:xfrm>
            <a:off x="4171528" y="2525067"/>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6"/>
          <a:stretch>
            <a:fillRect/>
          </a:stretch>
        </p:blipFill>
        <p:spPr>
          <a:xfrm>
            <a:off x="7671155" y="1645024"/>
            <a:ext cx="1334971" cy="836148"/>
          </a:xfrm>
          <a:prstGeom prst="rect">
            <a:avLst/>
          </a:prstGeom>
        </p:spPr>
      </p:pic>
    </p:spTree>
    <p:extLst>
      <p:ext uri="{BB962C8B-B14F-4D97-AF65-F5344CB8AC3E}">
        <p14:creationId xmlns:p14="http://schemas.microsoft.com/office/powerpoint/2010/main" val="3705790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4-3-1.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People Counting</a:t>
            </a:r>
          </a:p>
        </p:txBody>
      </p:sp>
      <p:sp>
        <p:nvSpPr>
          <p:cNvPr id="5" name="テキスト ボックス 4"/>
          <p:cNvSpPr txBox="1"/>
          <p:nvPr/>
        </p:nvSpPr>
        <p:spPr>
          <a:xfrm>
            <a:off x="2071792" y="1542878"/>
            <a:ext cx="2450735" cy="338554"/>
          </a:xfrm>
          <a:prstGeom prst="rect">
            <a:avLst/>
          </a:prstGeom>
          <a:solidFill>
            <a:srgbClr val="FF660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charset="0"/>
                <a:ea typeface="ＭＳ Ｐゴシック" charset="0"/>
              </a:rPr>
              <a:t>Select One Camera</a:t>
            </a:r>
            <a:endParaRPr kumimoji="1" lang="ja-JP" altLang="en-US" sz="11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6" name="テキスト ボックス 5"/>
          <p:cNvSpPr txBox="1"/>
          <p:nvPr/>
        </p:nvSpPr>
        <p:spPr>
          <a:xfrm>
            <a:off x="4775486" y="3171047"/>
            <a:ext cx="4218120" cy="523220"/>
          </a:xfrm>
          <a:prstGeom prst="rect">
            <a:avLst/>
          </a:prstGeom>
          <a:solidFill>
            <a:srgbClr val="00B0F0">
              <a:alpha val="20000"/>
            </a:srgbClr>
          </a:solid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Passing map : </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Based on </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o</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rbit of people</a:t>
            </a:r>
          </a:p>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Loitering map : </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Based on t</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ime </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when </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people </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existed</a:t>
            </a:r>
            <a:endPar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endParaRPr>
          </a:p>
        </p:txBody>
      </p:sp>
      <p:sp>
        <p:nvSpPr>
          <p:cNvPr id="7" name="テキスト ボックス 6"/>
          <p:cNvSpPr txBox="1"/>
          <p:nvPr/>
        </p:nvSpPr>
        <p:spPr>
          <a:xfrm>
            <a:off x="4674893" y="3949450"/>
            <a:ext cx="4523249" cy="90024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Heat map chart, only one camera can be selected.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Also, the group cannot be selected.</a:t>
            </a:r>
            <a:endParaRPr kumimoji="1" lang="en-GB"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Heat map chart, [Display Duration] can only be selected</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for [last 1 hour].</a:t>
            </a:r>
            <a:endParaRPr kumimoji="1" lang="en-GB"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Heat map chart, [Comparison] cannot be selected.</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8" name="Picture 2"/>
          <p:cNvPicPr>
            <a:picLocks noChangeAspect="1" noChangeArrowheads="1"/>
          </p:cNvPicPr>
          <p:nvPr/>
        </p:nvPicPr>
        <p:blipFill>
          <a:blip r:embed="rId2"/>
          <a:srcRect/>
          <a:stretch>
            <a:fillRect/>
          </a:stretch>
        </p:blipFill>
        <p:spPr bwMode="auto">
          <a:xfrm>
            <a:off x="2071793" y="2583316"/>
            <a:ext cx="2450735" cy="1426434"/>
          </a:xfrm>
          <a:prstGeom prst="rect">
            <a:avLst/>
          </a:prstGeom>
          <a:noFill/>
          <a:ln w="9525">
            <a:noFill/>
            <a:miter lim="800000"/>
            <a:headEnd/>
            <a:tailEnd/>
          </a:ln>
        </p:spPr>
      </p:pic>
      <p:sp>
        <p:nvSpPr>
          <p:cNvPr id="9" name="四角形吹き出し 8"/>
          <p:cNvSpPr/>
          <p:nvPr/>
        </p:nvSpPr>
        <p:spPr>
          <a:xfrm>
            <a:off x="2071792" y="3237223"/>
            <a:ext cx="2331765" cy="504600"/>
          </a:xfrm>
          <a:prstGeom prst="wedgeRectCallout">
            <a:avLst>
              <a:gd name="adj1" fmla="val 25301"/>
              <a:gd name="adj2" fmla="val -19029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10" name="テキスト ボックス 9"/>
          <p:cNvSpPr txBox="1"/>
          <p:nvPr/>
        </p:nvSpPr>
        <p:spPr>
          <a:xfrm>
            <a:off x="2071792" y="1939663"/>
            <a:ext cx="2080156" cy="584775"/>
          </a:xfrm>
          <a:prstGeom prst="rect">
            <a:avLst/>
          </a:prstGeom>
          <a:solidFill>
            <a:srgbClr val="FF660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charset="0"/>
                <a:ea typeface="ＭＳ Ｐゴシック" charset="0"/>
              </a:rPr>
              <a:t>Select parameters to create a chart</a:t>
            </a:r>
          </a:p>
        </p:txBody>
      </p:sp>
      <p:sp>
        <p:nvSpPr>
          <p:cNvPr id="11" name="テキスト ボックス 10"/>
          <p:cNvSpPr txBox="1"/>
          <p:nvPr/>
        </p:nvSpPr>
        <p:spPr>
          <a:xfrm>
            <a:off x="56066" y="989379"/>
            <a:ext cx="4466461" cy="500137"/>
          </a:xfrm>
          <a:prstGeom prst="rect">
            <a:avLst/>
          </a:prstGeom>
          <a:solidFill>
            <a:srgbClr val="FF660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charset="0"/>
                <a:ea typeface="ＭＳ Ｐゴシック" charset="0"/>
              </a:rPr>
              <a:t>Input Title, Display Duration and Operating Time</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Calibri" charset="0"/>
                <a:ea typeface="ＭＳ Ｐゴシック" charset="0"/>
              </a:rPr>
              <a:t>*Select Duration from “Last 1hour”. </a:t>
            </a:r>
            <a:endParaRPr kumimoji="1" lang="ja-JP" altLang="en-US"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2" name="正方形/長方形 11"/>
          <p:cNvSpPr/>
          <p:nvPr/>
        </p:nvSpPr>
        <p:spPr>
          <a:xfrm>
            <a:off x="119910" y="4008761"/>
            <a:ext cx="4402617" cy="73866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GB" sz="1050" b="0" i="0" u="none" strike="noStrike" kern="1200" cap="none" spc="0" normalizeH="0" baseline="0" noProof="0" dirty="0" smtClean="0">
                <a:ln>
                  <a:noFill/>
                </a:ln>
                <a:solidFill>
                  <a:prstClr val="black"/>
                </a:solidFill>
                <a:effectLst/>
                <a:uLnTx/>
                <a:uFillTx/>
                <a:latin typeface="Calibri" charset="0"/>
                <a:ea typeface="ＭＳ Ｐゴシック" charset="0"/>
              </a:rPr>
              <a:t>It is a chart that displays the number of people passing and staying within a specific time as a color gradation on the background image of the AI fisheye camera. The superimposed data is always the sum of the past hour from the current time.</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13" name="グループ化 12"/>
          <p:cNvGrpSpPr/>
          <p:nvPr/>
        </p:nvGrpSpPr>
        <p:grpSpPr>
          <a:xfrm>
            <a:off x="5483089" y="826483"/>
            <a:ext cx="2765316" cy="2177461"/>
            <a:chOff x="5483089" y="826483"/>
            <a:chExt cx="2765316" cy="2177461"/>
          </a:xfrm>
        </p:grpSpPr>
        <p:grpSp>
          <p:nvGrpSpPr>
            <p:cNvPr id="14" name="グループ化 13"/>
            <p:cNvGrpSpPr/>
            <p:nvPr/>
          </p:nvGrpSpPr>
          <p:grpSpPr>
            <a:xfrm>
              <a:off x="5483089" y="826483"/>
              <a:ext cx="2765316" cy="2177461"/>
              <a:chOff x="5483089" y="1062931"/>
              <a:chExt cx="2765316" cy="2177461"/>
            </a:xfrm>
          </p:grpSpPr>
          <p:pic>
            <p:nvPicPr>
              <p:cNvPr id="16" name="図 15"/>
              <p:cNvPicPr>
                <a:picLocks noChangeAspect="1"/>
              </p:cNvPicPr>
              <p:nvPr/>
            </p:nvPicPr>
            <p:blipFill>
              <a:blip r:embed="rId3"/>
              <a:stretch>
                <a:fillRect/>
              </a:stretch>
            </p:blipFill>
            <p:spPr>
              <a:xfrm>
                <a:off x="5483089" y="1062931"/>
                <a:ext cx="2765316" cy="2177461"/>
              </a:xfrm>
              <a:prstGeom prst="rect">
                <a:avLst/>
              </a:prstGeom>
            </p:spPr>
          </p:pic>
          <p:grpSp>
            <p:nvGrpSpPr>
              <p:cNvPr id="17" name="グループ化 16">
                <a:extLst>
                  <a:ext uri="{FF2B5EF4-FFF2-40B4-BE49-F238E27FC236}">
                    <a16:creationId xmlns:a16="http://schemas.microsoft.com/office/drawing/2014/main" id="{00000000-0008-0000-0D00-000008000000}"/>
                  </a:ext>
                </a:extLst>
              </p:cNvPr>
              <p:cNvGrpSpPr/>
              <p:nvPr/>
            </p:nvGrpSpPr>
            <p:grpSpPr>
              <a:xfrm>
                <a:off x="5969000" y="2996046"/>
                <a:ext cx="1791970" cy="203828"/>
                <a:chOff x="0" y="0"/>
                <a:chExt cx="6385161" cy="770157"/>
              </a:xfrm>
            </p:grpSpPr>
            <p:pic>
              <p:nvPicPr>
                <p:cNvPr id="18" name="図 17">
                  <a:extLst>
                    <a:ext uri="{FF2B5EF4-FFF2-40B4-BE49-F238E27FC236}">
                      <a16:creationId xmlns:a16="http://schemas.microsoft.com/office/drawing/2014/main" id="{00000000-0008-0000-0D00-000036000000}"/>
                    </a:ext>
                  </a:extLst>
                </p:cNvPr>
                <p:cNvPicPr>
                  <a:picLocks noChangeAspect="1"/>
                </p:cNvPicPr>
                <p:nvPr/>
              </p:nvPicPr>
              <p:blipFill>
                <a:blip r:embed="rId4"/>
                <a:stretch>
                  <a:fillRect/>
                </a:stretch>
              </p:blipFill>
              <p:spPr>
                <a:xfrm>
                  <a:off x="0" y="0"/>
                  <a:ext cx="6385161" cy="770157"/>
                </a:xfrm>
                <a:prstGeom prst="rect">
                  <a:avLst/>
                </a:prstGeom>
              </p:spPr>
            </p:pic>
            <p:pic>
              <p:nvPicPr>
                <p:cNvPr id="19" name="図 18">
                  <a:extLst>
                    <a:ext uri="{FF2B5EF4-FFF2-40B4-BE49-F238E27FC236}">
                      <a16:creationId xmlns:a16="http://schemas.microsoft.com/office/drawing/2014/main" id="{00000000-0008-0000-0D00-000006000000}"/>
                    </a:ext>
                  </a:extLst>
                </p:cNvPr>
                <p:cNvPicPr>
                  <a:picLocks noChangeAspect="1"/>
                </p:cNvPicPr>
                <p:nvPr/>
              </p:nvPicPr>
              <p:blipFill>
                <a:blip r:embed="rId5"/>
                <a:stretch>
                  <a:fillRect/>
                </a:stretch>
              </p:blipFill>
              <p:spPr>
                <a:xfrm>
                  <a:off x="315780" y="149445"/>
                  <a:ext cx="5738460" cy="176577"/>
                </a:xfrm>
                <a:prstGeom prst="rect">
                  <a:avLst/>
                </a:prstGeom>
              </p:spPr>
            </p:pic>
          </p:grpSp>
        </p:grpSp>
        <p:pic>
          <p:nvPicPr>
            <p:cNvPr id="15" name="Picture 3"/>
            <p:cNvPicPr>
              <a:picLocks noChangeAspect="1" noChangeArrowheads="1"/>
            </p:cNvPicPr>
            <p:nvPr/>
          </p:nvPicPr>
          <p:blipFill>
            <a:blip r:embed="rId6"/>
            <a:srcRect/>
            <a:stretch>
              <a:fillRect/>
            </a:stretch>
          </p:blipFill>
          <p:spPr bwMode="auto">
            <a:xfrm>
              <a:off x="6447239" y="866607"/>
              <a:ext cx="260604" cy="214884"/>
            </a:xfrm>
            <a:prstGeom prst="rect">
              <a:avLst/>
            </a:prstGeom>
            <a:noFill/>
            <a:ln w="9525">
              <a:noFill/>
              <a:miter lim="800000"/>
              <a:headEnd/>
              <a:tailEnd/>
            </a:ln>
          </p:spPr>
        </p:pic>
      </p:grpSp>
      <p:sp>
        <p:nvSpPr>
          <p:cNvPr id="30" name="テキスト ボックス 29"/>
          <p:cNvSpPr txBox="1"/>
          <p:nvPr/>
        </p:nvSpPr>
        <p:spPr>
          <a:xfrm>
            <a:off x="174859" y="610794"/>
            <a:ext cx="1388009"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smtClean="0"/>
              <a:t>Heat map</a:t>
            </a:r>
            <a:endParaRPr kumimoji="1" lang="ja-JP" altLang="en-US" dirty="0"/>
          </a:p>
        </p:txBody>
      </p:sp>
      <p:sp>
        <p:nvSpPr>
          <p:cNvPr id="32" name="右矢印 31"/>
          <p:cNvSpPr/>
          <p:nvPr/>
        </p:nvSpPr>
        <p:spPr>
          <a:xfrm>
            <a:off x="4195592" y="1995676"/>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53" y="1625755"/>
            <a:ext cx="1938590" cy="2392756"/>
          </a:xfrm>
          <a:prstGeom prst="rect">
            <a:avLst/>
          </a:prstGeom>
        </p:spPr>
      </p:pic>
      <p:sp>
        <p:nvSpPr>
          <p:cNvPr id="26" name="四角形吹き出し 25"/>
          <p:cNvSpPr/>
          <p:nvPr/>
        </p:nvSpPr>
        <p:spPr>
          <a:xfrm>
            <a:off x="984301" y="2189425"/>
            <a:ext cx="1020142" cy="1827424"/>
          </a:xfrm>
          <a:prstGeom prst="wedgeRectCallout">
            <a:avLst>
              <a:gd name="adj1" fmla="val 55556"/>
              <a:gd name="adj2" fmla="val -7562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27" name="四角形吹き出し 26"/>
          <p:cNvSpPr/>
          <p:nvPr/>
        </p:nvSpPr>
        <p:spPr>
          <a:xfrm>
            <a:off x="87821" y="1763865"/>
            <a:ext cx="877430" cy="425560"/>
          </a:xfrm>
          <a:prstGeom prst="wedgeRectCallout">
            <a:avLst>
              <a:gd name="adj1" fmla="val 18044"/>
              <a:gd name="adj2" fmla="val -11427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600891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4-3-1.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People Counting</a:t>
            </a:r>
          </a:p>
        </p:txBody>
      </p:sp>
      <p:sp>
        <p:nvSpPr>
          <p:cNvPr id="4" name="テキスト ボックス 3"/>
          <p:cNvSpPr txBox="1"/>
          <p:nvPr/>
        </p:nvSpPr>
        <p:spPr>
          <a:xfrm>
            <a:off x="5233681" y="3013790"/>
            <a:ext cx="3346429" cy="1015663"/>
          </a:xfrm>
          <a:prstGeom prst="rect">
            <a:avLst/>
          </a:prstGeom>
          <a:solidFill>
            <a:srgbClr val="00B0F0">
              <a:alpha val="20000"/>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*Background is still image without people. </a:t>
            </a:r>
            <a:b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b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  Display the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line </a:t>
            </a: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and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number of people passing by</a:t>
            </a: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  Only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overlays are updated in real time.</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  Background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image is updated </a:t>
            </a: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regularly.</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  Up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to </a:t>
            </a:r>
            <a:r>
              <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rPr>
              <a:t>8 lines </a:t>
            </a:r>
            <a:r>
              <a:rPr kumimoji="1" lang="en-US" altLang="ja-JP" sz="1200" b="0" i="0" u="none" strike="noStrike" kern="1200" cap="none" spc="0" normalizeH="0" baseline="0" noProof="0" dirty="0">
                <a:ln>
                  <a:noFill/>
                </a:ln>
                <a:solidFill>
                  <a:prstClr val="black"/>
                </a:solidFill>
                <a:effectLst/>
                <a:uLnTx/>
                <a:uFillTx/>
                <a:latin typeface="Calibri" charset="0"/>
                <a:ea typeface="ＭＳ Ｐゴシック" charset="0"/>
              </a:rPr>
              <a:t>(app restrictions)</a:t>
            </a:r>
            <a:endParaRPr kumimoji="1" lang="en-US" altLang="ja-JP" sz="1200" b="0" i="0" u="none" strike="noStrike" kern="1200" cap="none" spc="0" normalizeH="0" baseline="0" noProof="0" dirty="0" smtClean="0">
              <a:ln>
                <a:noFill/>
              </a:ln>
              <a:solidFill>
                <a:prstClr val="black"/>
              </a:solidFill>
              <a:effectLst/>
              <a:uLnTx/>
              <a:uFillTx/>
              <a:latin typeface="Calibri" charset="0"/>
              <a:ea typeface="ＭＳ Ｐゴシック" charset="0"/>
            </a:endParaRPr>
          </a:p>
        </p:txBody>
      </p:sp>
      <p:sp>
        <p:nvSpPr>
          <p:cNvPr id="6" name="テキスト ボックス 5"/>
          <p:cNvSpPr txBox="1"/>
          <p:nvPr/>
        </p:nvSpPr>
        <p:spPr>
          <a:xfrm>
            <a:off x="4664812" y="4094305"/>
            <a:ext cx="4431062" cy="73866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image with line count data chart, only one camera can be selected. Also, the group cannot be selected.</a:t>
            </a:r>
            <a:endParaRPr kumimoji="1" lang="en-GB"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image with line count data chart, [Comparison] cannot be selected.</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7" name="Picture 3"/>
          <p:cNvPicPr>
            <a:picLocks noChangeAspect="1" noChangeArrowheads="1"/>
          </p:cNvPicPr>
          <p:nvPr/>
        </p:nvPicPr>
        <p:blipFill>
          <a:blip r:embed="rId2"/>
          <a:srcRect/>
          <a:stretch>
            <a:fillRect/>
          </a:stretch>
        </p:blipFill>
        <p:spPr bwMode="auto">
          <a:xfrm>
            <a:off x="2095500" y="2622762"/>
            <a:ext cx="2248571" cy="1245362"/>
          </a:xfrm>
          <a:prstGeom prst="rect">
            <a:avLst/>
          </a:prstGeom>
          <a:noFill/>
          <a:ln w="9525">
            <a:noFill/>
            <a:miter lim="800000"/>
            <a:headEnd/>
            <a:tailEnd/>
          </a:ln>
        </p:spPr>
      </p:pic>
      <p:sp>
        <p:nvSpPr>
          <p:cNvPr id="8" name="四角形吹き出し 7"/>
          <p:cNvSpPr/>
          <p:nvPr/>
        </p:nvSpPr>
        <p:spPr>
          <a:xfrm>
            <a:off x="2095500" y="3597442"/>
            <a:ext cx="2248571" cy="270682"/>
          </a:xfrm>
          <a:prstGeom prst="wedgeRectCallout">
            <a:avLst>
              <a:gd name="adj1" fmla="val 17996"/>
              <a:gd name="adj2" fmla="val -4430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16" name="正方形/長方形 15"/>
          <p:cNvSpPr/>
          <p:nvPr/>
        </p:nvSpPr>
        <p:spPr>
          <a:xfrm>
            <a:off x="39263" y="4085666"/>
            <a:ext cx="4397338" cy="57708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rPr>
              <a:t>It is a chart that superimposes the set position of the line cross and the number of people passing by in a specific time on the background image of the AI fisheye camera.</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17" name="グループ化 16"/>
          <p:cNvGrpSpPr/>
          <p:nvPr/>
        </p:nvGrpSpPr>
        <p:grpSpPr>
          <a:xfrm>
            <a:off x="5352207" y="726359"/>
            <a:ext cx="3039820" cy="2287431"/>
            <a:chOff x="5117591" y="726359"/>
            <a:chExt cx="3039820" cy="2287431"/>
          </a:xfrm>
        </p:grpSpPr>
        <p:grpSp>
          <p:nvGrpSpPr>
            <p:cNvPr id="18" name="グループ化 17"/>
            <p:cNvGrpSpPr/>
            <p:nvPr/>
          </p:nvGrpSpPr>
          <p:grpSpPr>
            <a:xfrm>
              <a:off x="5117591" y="726359"/>
              <a:ext cx="3039820" cy="2287431"/>
              <a:chOff x="5117591" y="942926"/>
              <a:chExt cx="3367988" cy="2588142"/>
            </a:xfrm>
          </p:grpSpPr>
          <p:grpSp>
            <p:nvGrpSpPr>
              <p:cNvPr id="20" name="グループ化 19"/>
              <p:cNvGrpSpPr/>
              <p:nvPr/>
            </p:nvGrpSpPr>
            <p:grpSpPr>
              <a:xfrm>
                <a:off x="5117591" y="942926"/>
                <a:ext cx="3367988" cy="2588142"/>
                <a:chOff x="5278707" y="1287876"/>
                <a:chExt cx="2895973" cy="2302898"/>
              </a:xfrm>
            </p:grpSpPr>
            <p:pic>
              <p:nvPicPr>
                <p:cNvPr id="22" name="図 21"/>
                <p:cNvPicPr>
                  <a:picLocks noChangeAspect="1"/>
                </p:cNvPicPr>
                <p:nvPr/>
              </p:nvPicPr>
              <p:blipFill>
                <a:blip r:embed="rId3"/>
                <a:stretch>
                  <a:fillRect/>
                </a:stretch>
              </p:blipFill>
              <p:spPr>
                <a:xfrm>
                  <a:off x="5278707" y="1287876"/>
                  <a:ext cx="2895973" cy="2302898"/>
                </a:xfrm>
                <a:prstGeom prst="rect">
                  <a:avLst/>
                </a:prstGeom>
              </p:spPr>
            </p:pic>
            <p:pic>
              <p:nvPicPr>
                <p:cNvPr id="23" name="図 22"/>
                <p:cNvPicPr>
                  <a:picLocks noChangeAspect="1"/>
                </p:cNvPicPr>
                <p:nvPr/>
              </p:nvPicPr>
              <p:blipFill>
                <a:blip r:embed="rId4"/>
                <a:stretch>
                  <a:fillRect/>
                </a:stretch>
              </p:blipFill>
              <p:spPr>
                <a:xfrm>
                  <a:off x="5776928" y="3424488"/>
                  <a:ext cx="1963698" cy="113161"/>
                </a:xfrm>
                <a:prstGeom prst="rect">
                  <a:avLst/>
                </a:prstGeom>
              </p:spPr>
            </p:pic>
          </p:grpSp>
          <p:pic>
            <p:nvPicPr>
              <p:cNvPr id="21" name="Picture 2"/>
              <p:cNvPicPr>
                <a:picLocks noChangeAspect="1" noChangeArrowheads="1"/>
              </p:cNvPicPr>
              <p:nvPr/>
            </p:nvPicPr>
            <p:blipFill>
              <a:blip r:embed="rId5"/>
              <a:srcRect/>
              <a:stretch>
                <a:fillRect/>
              </a:stretch>
            </p:blipFill>
            <p:spPr bwMode="auto">
              <a:xfrm>
                <a:off x="5721080" y="1265572"/>
                <a:ext cx="2175628" cy="2126307"/>
              </a:xfrm>
              <a:prstGeom prst="rect">
                <a:avLst/>
              </a:prstGeom>
              <a:noFill/>
              <a:ln w="9525">
                <a:noFill/>
                <a:miter lim="800000"/>
                <a:headEnd/>
                <a:tailEnd/>
              </a:ln>
            </p:spPr>
          </p:pic>
        </p:grpSp>
        <p:pic>
          <p:nvPicPr>
            <p:cNvPr id="19" name="Picture 2"/>
            <p:cNvPicPr>
              <a:picLocks noChangeAspect="1" noChangeArrowheads="1"/>
            </p:cNvPicPr>
            <p:nvPr/>
          </p:nvPicPr>
          <p:blipFill>
            <a:blip r:embed="rId6"/>
            <a:srcRect/>
            <a:stretch>
              <a:fillRect/>
            </a:stretch>
          </p:blipFill>
          <p:spPr bwMode="auto">
            <a:xfrm>
              <a:off x="5767688" y="795617"/>
              <a:ext cx="185738" cy="171450"/>
            </a:xfrm>
            <a:prstGeom prst="rect">
              <a:avLst/>
            </a:prstGeom>
            <a:noFill/>
            <a:ln w="9525">
              <a:noFill/>
              <a:miter lim="800000"/>
              <a:headEnd/>
              <a:tailEnd/>
            </a:ln>
          </p:spPr>
        </p:pic>
      </p:grpSp>
      <p:sp>
        <p:nvSpPr>
          <p:cNvPr id="24" name="テキスト ボックス 23"/>
          <p:cNvSpPr txBox="1"/>
          <p:nvPr/>
        </p:nvSpPr>
        <p:spPr>
          <a:xfrm>
            <a:off x="54057" y="989381"/>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25" name="テキスト ボックス 24"/>
          <p:cNvSpPr txBox="1"/>
          <p:nvPr/>
        </p:nvSpPr>
        <p:spPr>
          <a:xfrm>
            <a:off x="174859" y="610794"/>
            <a:ext cx="2971006"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Image with line count data</a:t>
            </a:r>
            <a:endParaRPr kumimoji="1" lang="ja-JP" altLang="en-US" dirty="0"/>
          </a:p>
        </p:txBody>
      </p:sp>
      <p:sp>
        <p:nvSpPr>
          <p:cNvPr id="26" name="テキスト ボックス 25"/>
          <p:cNvSpPr txBox="1"/>
          <p:nvPr/>
        </p:nvSpPr>
        <p:spPr>
          <a:xfrm>
            <a:off x="2071792" y="1542878"/>
            <a:ext cx="2364809" cy="338554"/>
          </a:xfrm>
          <a:prstGeom prst="rect">
            <a:avLst/>
          </a:prstGeom>
          <a:solidFill>
            <a:srgbClr val="FF660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charset="0"/>
                <a:ea typeface="ＭＳ Ｐゴシック" charset="0"/>
              </a:rPr>
              <a:t>Select One Camera</a:t>
            </a:r>
            <a:endParaRPr kumimoji="1" lang="ja-JP" altLang="en-US" sz="11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7" name="テキスト ボックス 26"/>
          <p:cNvSpPr txBox="1"/>
          <p:nvPr/>
        </p:nvSpPr>
        <p:spPr>
          <a:xfrm>
            <a:off x="2071792" y="1939663"/>
            <a:ext cx="2080156" cy="584775"/>
          </a:xfrm>
          <a:prstGeom prst="rect">
            <a:avLst/>
          </a:prstGeom>
          <a:solidFill>
            <a:srgbClr val="FF660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charset="0"/>
                <a:ea typeface="ＭＳ Ｐゴシック" charset="0"/>
              </a:rPr>
              <a:t>Select parameters to create a chart</a:t>
            </a:r>
          </a:p>
        </p:txBody>
      </p:sp>
      <p:sp>
        <p:nvSpPr>
          <p:cNvPr id="33" name="右矢印 32"/>
          <p:cNvSpPr/>
          <p:nvPr/>
        </p:nvSpPr>
        <p:spPr>
          <a:xfrm>
            <a:off x="4195592" y="1995676"/>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53" y="1625755"/>
            <a:ext cx="1938590" cy="2392756"/>
          </a:xfrm>
          <a:prstGeom prst="rect">
            <a:avLst/>
          </a:prstGeom>
        </p:spPr>
      </p:pic>
      <p:sp>
        <p:nvSpPr>
          <p:cNvPr id="29" name="四角形吹き出し 28"/>
          <p:cNvSpPr/>
          <p:nvPr/>
        </p:nvSpPr>
        <p:spPr>
          <a:xfrm>
            <a:off x="984301" y="2189425"/>
            <a:ext cx="1020142" cy="1827424"/>
          </a:xfrm>
          <a:prstGeom prst="wedgeRectCallout">
            <a:avLst>
              <a:gd name="adj1" fmla="val 55556"/>
              <a:gd name="adj2" fmla="val -7562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0" name="四角形吹き出し 29"/>
          <p:cNvSpPr/>
          <p:nvPr/>
        </p:nvSpPr>
        <p:spPr>
          <a:xfrm>
            <a:off x="87821" y="1763865"/>
            <a:ext cx="877430" cy="425560"/>
          </a:xfrm>
          <a:prstGeom prst="wedgeRectCallout">
            <a:avLst>
              <a:gd name="adj1" fmla="val 18044"/>
              <a:gd name="adj2" fmla="val -11427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201847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4" y="1726525"/>
            <a:ext cx="1928328" cy="2380090"/>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r="34691"/>
          <a:stretch/>
        </p:blipFill>
        <p:spPr>
          <a:xfrm>
            <a:off x="2083708" y="3136193"/>
            <a:ext cx="2359269" cy="1225253"/>
          </a:xfrm>
          <a:prstGeom prst="rect">
            <a:avLst/>
          </a:prstGeom>
        </p:spPr>
      </p:pic>
      <p:sp>
        <p:nvSpPr>
          <p:cNvPr id="81" name="正方形/長方形 8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4-3-2.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Counting</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40" name="Picture 6"/>
          <p:cNvPicPr>
            <a:picLocks noChangeAspect="1" noChangeArrowheads="1"/>
          </p:cNvPicPr>
          <p:nvPr/>
        </p:nvPicPr>
        <p:blipFill>
          <a:blip r:embed="rId4"/>
          <a:srcRect/>
          <a:stretch>
            <a:fillRect/>
          </a:stretch>
        </p:blipFill>
        <p:spPr bwMode="auto">
          <a:xfrm>
            <a:off x="4806726" y="3271363"/>
            <a:ext cx="990099" cy="1445545"/>
          </a:xfrm>
          <a:prstGeom prst="rect">
            <a:avLst/>
          </a:prstGeom>
          <a:noFill/>
          <a:ln w="9525">
            <a:noFill/>
            <a:miter lim="800000"/>
            <a:headEnd/>
            <a:tailEnd/>
          </a:ln>
        </p:spPr>
      </p:pic>
      <p:sp>
        <p:nvSpPr>
          <p:cNvPr id="43" name="四角形吹き出し 42"/>
          <p:cNvSpPr/>
          <p:nvPr/>
        </p:nvSpPr>
        <p:spPr>
          <a:xfrm>
            <a:off x="2295042" y="3344846"/>
            <a:ext cx="2090332" cy="799024"/>
          </a:xfrm>
          <a:prstGeom prst="wedgeRectCallout">
            <a:avLst>
              <a:gd name="adj1" fmla="val 8291"/>
              <a:gd name="adj2" fmla="val -8904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44" name="テキスト ボックス 43"/>
          <p:cNvSpPr txBox="1"/>
          <p:nvPr/>
        </p:nvSpPr>
        <p:spPr>
          <a:xfrm>
            <a:off x="2093580" y="1560032"/>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6" name="テキスト ボックス 45"/>
          <p:cNvSpPr txBox="1"/>
          <p:nvPr/>
        </p:nvSpPr>
        <p:spPr>
          <a:xfrm>
            <a:off x="2101852" y="2458557"/>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pic>
        <p:nvPicPr>
          <p:cNvPr id="47" name="図 46">
            <a:extLst>
              <a:ext uri="{FF2B5EF4-FFF2-40B4-BE49-F238E27FC236}">
                <a16:creationId xmlns:a16="http://schemas.microsoft.com/office/drawing/2014/main" id="{00000000-0008-0000-0A00-000064000000}"/>
              </a:ext>
            </a:extLst>
          </p:cNvPr>
          <p:cNvPicPr>
            <a:picLocks noChangeAspect="1"/>
          </p:cNvPicPr>
          <p:nvPr/>
        </p:nvPicPr>
        <p:blipFill rotWithShape="1">
          <a:blip r:embed="rId5"/>
          <a:srcRect l="8540" t="17020" r="8664" b="12833"/>
          <a:stretch/>
        </p:blipFill>
        <p:spPr>
          <a:xfrm>
            <a:off x="7045431" y="4012242"/>
            <a:ext cx="762949" cy="749940"/>
          </a:xfrm>
          <a:prstGeom prst="rect">
            <a:avLst/>
          </a:prstGeom>
        </p:spPr>
      </p:pic>
      <p:grpSp>
        <p:nvGrpSpPr>
          <p:cNvPr id="48" name="グループ化 47"/>
          <p:cNvGrpSpPr/>
          <p:nvPr/>
        </p:nvGrpSpPr>
        <p:grpSpPr>
          <a:xfrm>
            <a:off x="5959199" y="4079230"/>
            <a:ext cx="888573" cy="581605"/>
            <a:chOff x="6449789" y="2963334"/>
            <a:chExt cx="1301619" cy="1098545"/>
          </a:xfrm>
        </p:grpSpPr>
        <p:pic>
          <p:nvPicPr>
            <p:cNvPr id="49" name="図 48">
              <a:extLst>
                <a:ext uri="{FF2B5EF4-FFF2-40B4-BE49-F238E27FC236}">
                  <a16:creationId xmlns:a16="http://schemas.microsoft.com/office/drawing/2014/main" id="{00000000-0008-0000-0A00-000069000000}"/>
                </a:ext>
              </a:extLst>
            </p:cNvPr>
            <p:cNvPicPr>
              <a:picLocks noChangeAspect="1"/>
            </p:cNvPicPr>
            <p:nvPr/>
          </p:nvPicPr>
          <p:blipFill rotWithShape="1">
            <a:blip r:embed="rId6"/>
            <a:srcRect t="10800" b="6814"/>
            <a:stretch/>
          </p:blipFill>
          <p:spPr>
            <a:xfrm>
              <a:off x="6449789" y="2963334"/>
              <a:ext cx="1301619" cy="1098544"/>
            </a:xfrm>
            <a:prstGeom prst="rect">
              <a:avLst/>
            </a:prstGeom>
          </p:spPr>
        </p:pic>
        <p:pic>
          <p:nvPicPr>
            <p:cNvPr id="50" name="図 49"/>
            <p:cNvPicPr>
              <a:picLocks noChangeAspect="1"/>
            </p:cNvPicPr>
            <p:nvPr/>
          </p:nvPicPr>
          <p:blipFill rotWithShape="1">
            <a:blip r:embed="rId7"/>
            <a:srcRect r="62328"/>
            <a:stretch/>
          </p:blipFill>
          <p:spPr>
            <a:xfrm>
              <a:off x="6661566" y="3880878"/>
              <a:ext cx="190203" cy="181000"/>
            </a:xfrm>
            <a:prstGeom prst="rect">
              <a:avLst/>
            </a:prstGeom>
          </p:spPr>
        </p:pic>
        <p:pic>
          <p:nvPicPr>
            <p:cNvPr id="51" name="図 50"/>
            <p:cNvPicPr>
              <a:picLocks noChangeAspect="1"/>
            </p:cNvPicPr>
            <p:nvPr/>
          </p:nvPicPr>
          <p:blipFill rotWithShape="1">
            <a:blip r:embed="rId7"/>
            <a:srcRect l="36540" r="31766"/>
            <a:stretch/>
          </p:blipFill>
          <p:spPr>
            <a:xfrm>
              <a:off x="7087916" y="3880742"/>
              <a:ext cx="160021" cy="181001"/>
            </a:xfrm>
            <a:prstGeom prst="rect">
              <a:avLst/>
            </a:prstGeom>
          </p:spPr>
        </p:pic>
        <p:pic>
          <p:nvPicPr>
            <p:cNvPr id="52" name="図 51"/>
            <p:cNvPicPr>
              <a:picLocks noChangeAspect="1"/>
            </p:cNvPicPr>
            <p:nvPr/>
          </p:nvPicPr>
          <p:blipFill rotWithShape="1">
            <a:blip r:embed="rId7"/>
            <a:srcRect l="67479"/>
            <a:stretch/>
          </p:blipFill>
          <p:spPr>
            <a:xfrm>
              <a:off x="7462158" y="3880879"/>
              <a:ext cx="164196" cy="181000"/>
            </a:xfrm>
            <a:prstGeom prst="rect">
              <a:avLst/>
            </a:prstGeom>
          </p:spPr>
        </p:pic>
      </p:grpSp>
      <p:sp>
        <p:nvSpPr>
          <p:cNvPr id="54" name="テキスト ボックス 53"/>
          <p:cNvSpPr txBox="1"/>
          <p:nvPr/>
        </p:nvSpPr>
        <p:spPr>
          <a:xfrm>
            <a:off x="5919070" y="3326802"/>
            <a:ext cx="2686637" cy="584775"/>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Check Comparison to display  the </a:t>
            </a:r>
            <a:r>
              <a:rPr kumimoji="0" lang="en-US" altLang="ja-JP" sz="1600" b="0" i="0" u="none" strike="noStrike" kern="0" cap="none" spc="0" normalizeH="0" baseline="0" noProof="0" dirty="0">
                <a:ln>
                  <a:noFill/>
                </a:ln>
                <a:solidFill>
                  <a:prstClr val="black"/>
                </a:solidFill>
                <a:effectLst/>
                <a:uLnTx/>
                <a:uFillTx/>
              </a:rPr>
              <a:t>data to be </a:t>
            </a:r>
            <a:r>
              <a:rPr kumimoji="0" lang="en-US" altLang="ja-JP" sz="1600" b="0" i="0" u="none" strike="noStrike" kern="0" cap="none" spc="0" normalizeH="0" baseline="0" noProof="0" dirty="0" smtClean="0">
                <a:ln>
                  <a:noFill/>
                </a:ln>
                <a:solidFill>
                  <a:prstClr val="black"/>
                </a:solidFill>
                <a:effectLst/>
                <a:uLnTx/>
                <a:uFillTx/>
              </a:rPr>
              <a:t>compared</a:t>
            </a:r>
            <a:endParaRPr kumimoji="0" lang="ja-JP" altLang="en-US" sz="1600" b="0" i="0" u="none" strike="noStrike" kern="0" cap="none" spc="0" normalizeH="0" baseline="0" noProof="0" dirty="0">
              <a:ln>
                <a:noFill/>
              </a:ln>
              <a:solidFill>
                <a:prstClr val="black"/>
              </a:solidFill>
              <a:effectLst/>
              <a:uLnTx/>
              <a:uFillTx/>
            </a:endParaRPr>
          </a:p>
        </p:txBody>
      </p:sp>
      <p:sp>
        <p:nvSpPr>
          <p:cNvPr id="55" name="四角形吹き出し 54"/>
          <p:cNvSpPr/>
          <p:nvPr/>
        </p:nvSpPr>
        <p:spPr>
          <a:xfrm>
            <a:off x="4782745" y="3642320"/>
            <a:ext cx="1014079" cy="1068274"/>
          </a:xfrm>
          <a:prstGeom prst="wedgeRectCallout">
            <a:avLst>
              <a:gd name="adj1" fmla="val 62728"/>
              <a:gd name="adj2" fmla="val -4824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nvGrpSpPr>
          <p:cNvPr id="56" name="グループ化 55"/>
          <p:cNvGrpSpPr/>
          <p:nvPr/>
        </p:nvGrpSpPr>
        <p:grpSpPr>
          <a:xfrm>
            <a:off x="7891452" y="4038609"/>
            <a:ext cx="808342" cy="702738"/>
            <a:chOff x="7886187" y="3964397"/>
            <a:chExt cx="642664" cy="558705"/>
          </a:xfrm>
        </p:grpSpPr>
        <p:pic>
          <p:nvPicPr>
            <p:cNvPr id="57" name="図 56"/>
            <p:cNvPicPr>
              <a:picLocks noChangeAspect="1"/>
            </p:cNvPicPr>
            <p:nvPr/>
          </p:nvPicPr>
          <p:blipFill rotWithShape="1">
            <a:blip r:embed="rId8"/>
            <a:srcRect b="47390"/>
            <a:stretch/>
          </p:blipFill>
          <p:spPr>
            <a:xfrm>
              <a:off x="7886187" y="3964397"/>
              <a:ext cx="642664" cy="534255"/>
            </a:xfrm>
            <a:prstGeom prst="rect">
              <a:avLst/>
            </a:prstGeom>
          </p:spPr>
        </p:pic>
        <p:pic>
          <p:nvPicPr>
            <p:cNvPr id="58" name="図 57"/>
            <p:cNvPicPr>
              <a:picLocks noChangeAspect="1"/>
            </p:cNvPicPr>
            <p:nvPr/>
          </p:nvPicPr>
          <p:blipFill rotWithShape="1">
            <a:blip r:embed="rId8"/>
            <a:srcRect t="50768" b="26058"/>
            <a:stretch/>
          </p:blipFill>
          <p:spPr>
            <a:xfrm>
              <a:off x="7886187" y="4287769"/>
              <a:ext cx="642664" cy="235333"/>
            </a:xfrm>
            <a:prstGeom prst="rect">
              <a:avLst/>
            </a:prstGeom>
          </p:spPr>
        </p:pic>
      </p:grpSp>
      <p:sp>
        <p:nvSpPr>
          <p:cNvPr id="59" name="テキスト ボックス 58"/>
          <p:cNvSpPr txBox="1"/>
          <p:nvPr/>
        </p:nvSpPr>
        <p:spPr>
          <a:xfrm>
            <a:off x="60073" y="989380"/>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62" name="四角形吹き出し 61"/>
          <p:cNvSpPr/>
          <p:nvPr/>
        </p:nvSpPr>
        <p:spPr>
          <a:xfrm>
            <a:off x="978021" y="2291696"/>
            <a:ext cx="1014390"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63" name="四角形吹き出し 62"/>
          <p:cNvSpPr/>
          <p:nvPr/>
        </p:nvSpPr>
        <p:spPr>
          <a:xfrm>
            <a:off x="87820" y="1866136"/>
            <a:ext cx="871151" cy="425560"/>
          </a:xfrm>
          <a:prstGeom prst="wedgeRectCallout">
            <a:avLst>
              <a:gd name="adj1" fmla="val 20101"/>
              <a:gd name="adj2" fmla="val -138302"/>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65" name="図 64"/>
          <p:cNvPicPr>
            <a:picLocks noChangeAspect="1"/>
          </p:cNvPicPr>
          <p:nvPr/>
        </p:nvPicPr>
        <p:blipFill>
          <a:blip r:embed="rId9"/>
          <a:stretch>
            <a:fillRect/>
          </a:stretch>
        </p:blipFill>
        <p:spPr>
          <a:xfrm>
            <a:off x="4782746" y="769004"/>
            <a:ext cx="1366886" cy="1155434"/>
          </a:xfrm>
          <a:prstGeom prst="rect">
            <a:avLst/>
          </a:prstGeom>
        </p:spPr>
      </p:pic>
      <p:sp>
        <p:nvSpPr>
          <p:cNvPr id="66" name="テキスト ボックス 65"/>
          <p:cNvSpPr txBox="1"/>
          <p:nvPr/>
        </p:nvSpPr>
        <p:spPr>
          <a:xfrm>
            <a:off x="7688434" y="769689"/>
            <a:ext cx="1347284" cy="1077218"/>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p:txBody>
      </p:sp>
      <p:pic>
        <p:nvPicPr>
          <p:cNvPr id="67" name="図 66"/>
          <p:cNvPicPr>
            <a:picLocks noChangeAspect="1"/>
          </p:cNvPicPr>
          <p:nvPr/>
        </p:nvPicPr>
        <p:blipFill>
          <a:blip r:embed="rId10"/>
          <a:stretch>
            <a:fillRect/>
          </a:stretch>
        </p:blipFill>
        <p:spPr>
          <a:xfrm>
            <a:off x="6215745" y="769004"/>
            <a:ext cx="1378222" cy="1153376"/>
          </a:xfrm>
          <a:prstGeom prst="rect">
            <a:avLst/>
          </a:prstGeom>
        </p:spPr>
      </p:pic>
      <p:pic>
        <p:nvPicPr>
          <p:cNvPr id="68" name="図 67"/>
          <p:cNvPicPr>
            <a:picLocks noChangeAspect="1"/>
          </p:cNvPicPr>
          <p:nvPr/>
        </p:nvPicPr>
        <p:blipFill>
          <a:blip r:embed="rId11"/>
          <a:stretch>
            <a:fillRect/>
          </a:stretch>
        </p:blipFill>
        <p:spPr>
          <a:xfrm>
            <a:off x="5179707" y="1983540"/>
            <a:ext cx="1342906" cy="1048121"/>
          </a:xfrm>
          <a:prstGeom prst="rect">
            <a:avLst/>
          </a:prstGeom>
        </p:spPr>
      </p:pic>
      <p:sp>
        <p:nvSpPr>
          <p:cNvPr id="69" name="四角形吹き出し 68"/>
          <p:cNvSpPr/>
          <p:nvPr/>
        </p:nvSpPr>
        <p:spPr>
          <a:xfrm>
            <a:off x="7454346" y="738059"/>
            <a:ext cx="139621" cy="148287"/>
          </a:xfrm>
          <a:prstGeom prst="wedgeRectCallout">
            <a:avLst>
              <a:gd name="adj1" fmla="val 79843"/>
              <a:gd name="adj2" fmla="val 13467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70" name="図 69"/>
          <p:cNvPicPr>
            <a:picLocks noChangeAspect="1"/>
          </p:cNvPicPr>
          <p:nvPr/>
        </p:nvPicPr>
        <p:blipFill rotWithShape="1">
          <a:blip r:embed="rId12"/>
          <a:srcRect b="2854"/>
          <a:stretch/>
        </p:blipFill>
        <p:spPr>
          <a:xfrm>
            <a:off x="6752630" y="1989793"/>
            <a:ext cx="1031806" cy="1041867"/>
          </a:xfrm>
          <a:prstGeom prst="rect">
            <a:avLst/>
          </a:prstGeom>
        </p:spPr>
      </p:pic>
      <p:pic>
        <p:nvPicPr>
          <p:cNvPr id="71" name="Picture 7"/>
          <p:cNvPicPr>
            <a:picLocks noChangeAspect="1" noChangeArrowheads="1"/>
          </p:cNvPicPr>
          <p:nvPr/>
        </p:nvPicPr>
        <p:blipFill>
          <a:blip r:embed="rId13"/>
          <a:srcRect/>
          <a:stretch>
            <a:fillRect/>
          </a:stretch>
        </p:blipFill>
        <p:spPr bwMode="auto">
          <a:xfrm>
            <a:off x="7736560" y="1143600"/>
            <a:ext cx="1209783" cy="644774"/>
          </a:xfrm>
          <a:prstGeom prst="rect">
            <a:avLst/>
          </a:prstGeom>
          <a:noFill/>
          <a:ln w="9525">
            <a:noFill/>
            <a:miter lim="800000"/>
            <a:headEnd/>
            <a:tailEnd/>
          </a:ln>
        </p:spPr>
      </p:pic>
      <p:pic>
        <p:nvPicPr>
          <p:cNvPr id="72" name="Picture 8"/>
          <p:cNvPicPr>
            <a:picLocks noChangeAspect="1" noChangeArrowheads="1"/>
          </p:cNvPicPr>
          <p:nvPr/>
        </p:nvPicPr>
        <p:blipFill>
          <a:blip r:embed="rId14"/>
          <a:srcRect/>
          <a:stretch>
            <a:fillRect/>
          </a:stretch>
        </p:blipFill>
        <p:spPr bwMode="auto">
          <a:xfrm>
            <a:off x="5240784" y="792944"/>
            <a:ext cx="86534" cy="75516"/>
          </a:xfrm>
          <a:prstGeom prst="rect">
            <a:avLst/>
          </a:prstGeom>
          <a:noFill/>
          <a:ln w="9525">
            <a:noFill/>
            <a:miter lim="800000"/>
            <a:headEnd/>
            <a:tailEnd/>
          </a:ln>
        </p:spPr>
      </p:pic>
      <p:pic>
        <p:nvPicPr>
          <p:cNvPr id="73" name="Picture 8"/>
          <p:cNvPicPr>
            <a:picLocks noChangeAspect="1" noChangeArrowheads="1"/>
          </p:cNvPicPr>
          <p:nvPr/>
        </p:nvPicPr>
        <p:blipFill>
          <a:blip r:embed="rId14"/>
          <a:srcRect/>
          <a:stretch>
            <a:fillRect/>
          </a:stretch>
        </p:blipFill>
        <p:spPr bwMode="auto">
          <a:xfrm>
            <a:off x="6682217" y="792944"/>
            <a:ext cx="86534" cy="75516"/>
          </a:xfrm>
          <a:prstGeom prst="rect">
            <a:avLst/>
          </a:prstGeom>
          <a:noFill/>
          <a:ln w="9525">
            <a:noFill/>
            <a:miter lim="800000"/>
            <a:headEnd/>
            <a:tailEnd/>
          </a:ln>
        </p:spPr>
      </p:pic>
      <p:pic>
        <p:nvPicPr>
          <p:cNvPr id="74" name="Picture 2"/>
          <p:cNvPicPr>
            <a:picLocks noChangeAspect="1" noChangeArrowheads="1"/>
          </p:cNvPicPr>
          <p:nvPr/>
        </p:nvPicPr>
        <p:blipFill>
          <a:blip r:embed="rId15"/>
          <a:srcRect/>
          <a:stretch>
            <a:fillRect/>
          </a:stretch>
        </p:blipFill>
        <p:spPr bwMode="auto">
          <a:xfrm>
            <a:off x="6927585" y="2090405"/>
            <a:ext cx="588814" cy="252872"/>
          </a:xfrm>
          <a:prstGeom prst="rect">
            <a:avLst/>
          </a:prstGeom>
          <a:noFill/>
          <a:ln w="9525">
            <a:noFill/>
            <a:miter lim="800000"/>
            <a:headEnd/>
            <a:tailEnd/>
          </a:ln>
        </p:spPr>
      </p:pic>
      <p:pic>
        <p:nvPicPr>
          <p:cNvPr id="75" name="Picture 8"/>
          <p:cNvPicPr>
            <a:picLocks noChangeAspect="1" noChangeArrowheads="1"/>
          </p:cNvPicPr>
          <p:nvPr/>
        </p:nvPicPr>
        <p:blipFill>
          <a:blip r:embed="rId14"/>
          <a:srcRect/>
          <a:stretch>
            <a:fillRect/>
          </a:stretch>
        </p:blipFill>
        <p:spPr bwMode="auto">
          <a:xfrm>
            <a:off x="6994064" y="2014889"/>
            <a:ext cx="86534" cy="75516"/>
          </a:xfrm>
          <a:prstGeom prst="rect">
            <a:avLst/>
          </a:prstGeom>
          <a:noFill/>
          <a:ln w="9525">
            <a:noFill/>
            <a:miter lim="800000"/>
            <a:headEnd/>
            <a:tailEnd/>
          </a:ln>
        </p:spPr>
      </p:pic>
      <p:pic>
        <p:nvPicPr>
          <p:cNvPr id="76" name="Picture 7"/>
          <p:cNvPicPr>
            <a:picLocks noChangeAspect="1" noChangeArrowheads="1"/>
          </p:cNvPicPr>
          <p:nvPr/>
        </p:nvPicPr>
        <p:blipFill>
          <a:blip r:embed="rId16"/>
          <a:srcRect/>
          <a:stretch>
            <a:fillRect/>
          </a:stretch>
        </p:blipFill>
        <p:spPr bwMode="auto">
          <a:xfrm>
            <a:off x="5617183" y="2015193"/>
            <a:ext cx="95816" cy="85778"/>
          </a:xfrm>
          <a:prstGeom prst="rect">
            <a:avLst/>
          </a:prstGeom>
          <a:noFill/>
          <a:ln w="9525">
            <a:noFill/>
            <a:miter lim="800000"/>
            <a:headEnd/>
            <a:tailEnd/>
          </a:ln>
        </p:spPr>
      </p:pic>
      <p:pic>
        <p:nvPicPr>
          <p:cNvPr id="77" name="Picture 3"/>
          <p:cNvPicPr>
            <a:picLocks noChangeAspect="1" noChangeArrowheads="1"/>
          </p:cNvPicPr>
          <p:nvPr/>
        </p:nvPicPr>
        <p:blipFill>
          <a:blip r:embed="rId17"/>
          <a:srcRect/>
          <a:stretch>
            <a:fillRect/>
          </a:stretch>
        </p:blipFill>
        <p:spPr bwMode="auto">
          <a:xfrm>
            <a:off x="6771680" y="1989794"/>
            <a:ext cx="1008126" cy="1002125"/>
          </a:xfrm>
          <a:prstGeom prst="rect">
            <a:avLst/>
          </a:prstGeom>
          <a:noFill/>
          <a:ln w="9525">
            <a:noFill/>
            <a:miter lim="800000"/>
            <a:headEnd/>
            <a:tailEnd/>
          </a:ln>
        </p:spPr>
      </p:pic>
      <p:sp>
        <p:nvSpPr>
          <p:cNvPr id="79" name="テキスト ボックス 78"/>
          <p:cNvSpPr txBox="1"/>
          <p:nvPr/>
        </p:nvSpPr>
        <p:spPr>
          <a:xfrm>
            <a:off x="174859" y="610794"/>
            <a:ext cx="1296060"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Statistics</a:t>
            </a:r>
            <a:endParaRPr kumimoji="1" lang="ja-JP" altLang="en-US" dirty="0"/>
          </a:p>
        </p:txBody>
      </p:sp>
      <p:sp>
        <p:nvSpPr>
          <p:cNvPr id="80" name="右矢印 79"/>
          <p:cNvSpPr/>
          <p:nvPr/>
        </p:nvSpPr>
        <p:spPr>
          <a:xfrm>
            <a:off x="4171528" y="2525067"/>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6448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4-3-2.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a:t>
            </a:r>
            <a:r>
              <a:rPr lang="en-US" altLang="ja-JP" sz="3200" dirty="0">
                <a:latin typeface="Calibri" panose="020F0502020204030204" pitchFamily="34" charset="0"/>
                <a:ea typeface="Yu Gothic UI" panose="020B0500000000000000" pitchFamily="50" charset="-128"/>
                <a:cs typeface="Calibri" panose="020F0502020204030204" pitchFamily="34" charset="0"/>
              </a:rPr>
              <a:t>Counting</a:t>
            </a:r>
          </a:p>
        </p:txBody>
      </p:sp>
      <p:sp>
        <p:nvSpPr>
          <p:cNvPr id="5" name="テキスト ボックス 4"/>
          <p:cNvSpPr txBox="1"/>
          <p:nvPr/>
        </p:nvSpPr>
        <p:spPr>
          <a:xfrm>
            <a:off x="4710363" y="701267"/>
            <a:ext cx="4331365" cy="307777"/>
          </a:xfrm>
          <a:prstGeom prst="rect">
            <a:avLst/>
          </a:prstGeom>
          <a:solidFill>
            <a:srgbClr val="00B0F0">
              <a:alpha val="20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Select type from</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 </a:t>
            </a:r>
            <a:r>
              <a:rPr kumimoji="1" lang="en-US"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Pie / Count number / Time</a:t>
            </a:r>
            <a:r>
              <a:rPr kumimoji="1" lang="en-US" altLang="ja-JP" sz="1400" b="0" i="0" u="none" strike="noStrike" kern="1200" cap="none" spc="0" normalizeH="0" noProof="0" dirty="0" smtClean="0">
                <a:ln>
                  <a:noFill/>
                </a:ln>
                <a:solidFill>
                  <a:prstClr val="black"/>
                </a:solidFill>
                <a:effectLst/>
                <a:uLnTx/>
                <a:uFillTx/>
                <a:latin typeface="Calibri" charset="0"/>
                <a:ea typeface="ＭＳ Ｐゴシック" charset="0"/>
              </a:rPr>
              <a:t> transition</a:t>
            </a:r>
            <a:endPar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6" name="テキスト ボックス 5"/>
          <p:cNvSpPr txBox="1"/>
          <p:nvPr/>
        </p:nvSpPr>
        <p:spPr>
          <a:xfrm>
            <a:off x="4710363" y="2574759"/>
            <a:ext cx="4337381" cy="815608"/>
          </a:xfrm>
          <a:prstGeom prst="rect">
            <a:avLst/>
          </a:prstGeom>
          <a:solidFill>
            <a:srgbClr val="00B0F0">
              <a:alpha val="20000"/>
            </a:srgbClr>
          </a:solid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1" lang="en-GB" altLang="ja-JP" sz="1400" b="0" i="0" u="none" strike="noStrike" kern="1200" cap="none" spc="0" normalizeH="0" baseline="0" noProof="0" dirty="0" smtClean="0">
                <a:ln>
                  <a:noFill/>
                </a:ln>
                <a:solidFill>
                  <a:prstClr val="black"/>
                </a:solidFill>
                <a:effectLst/>
                <a:uLnTx/>
                <a:uFillTx/>
                <a:latin typeface="Calibri" charset="0"/>
                <a:ea typeface="ＭＳ Ｐゴシック" charset="0"/>
              </a:rPr>
              <a:t>Line count : Total [in - out] of [threshold]</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Threshold: Set the allowable number of </a:t>
            </a:r>
            <a:r>
              <a:rPr lang="en-GB" altLang="ja-JP" sz="1100" dirty="0" err="1" smtClean="0">
                <a:solidFill>
                  <a:prstClr val="black"/>
                </a:solidFill>
              </a:rPr>
              <a:t>vehic</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le in the target area. </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If this value is exceeded, the chart color will change to</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lang="en-GB" altLang="ja-JP" sz="1100" dirty="0">
                <a:solidFill>
                  <a:prstClr val="black"/>
                </a:solidFill>
              </a:rPr>
              <a:t> </a:t>
            </a:r>
            <a:r>
              <a:rPr lang="en-GB" altLang="ja-JP" sz="1100" dirty="0" smtClean="0">
                <a:solidFill>
                  <a:prstClr val="black"/>
                </a:solidFill>
              </a:rPr>
              <a:t>                  </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 a warning </a:t>
            </a:r>
            <a:r>
              <a:rPr kumimoji="1" lang="en-GB" altLang="ja-JP" sz="1100" b="0" i="0" u="none" strike="noStrike" kern="1200" cap="none" spc="0" normalizeH="0" baseline="0" noProof="0" dirty="0" err="1" smtClean="0">
                <a:ln>
                  <a:noFill/>
                </a:ln>
                <a:solidFill>
                  <a:prstClr val="black"/>
                </a:solidFill>
                <a:effectLst/>
                <a:uLnTx/>
                <a:uFillTx/>
                <a:latin typeface="Calibri" charset="0"/>
                <a:ea typeface="ＭＳ Ｐゴシック" charset="0"/>
              </a:rPr>
              <a:t>color</a:t>
            </a:r>
            <a:r>
              <a:rPr kumimoji="1" lang="en-GB" altLang="ja-JP" sz="1100" b="0" i="0" u="none" strike="noStrike" kern="1200" cap="none" spc="0" normalizeH="0" baseline="0" noProof="0" dirty="0" smtClean="0">
                <a:ln>
                  <a:noFill/>
                </a:ln>
                <a:solidFill>
                  <a:prstClr val="black"/>
                </a:solidFill>
                <a:effectLst/>
                <a:uLnTx/>
                <a:uFillTx/>
                <a:latin typeface="Calibri" charset="0"/>
                <a:ea typeface="ＭＳ Ｐゴシック" charset="0"/>
              </a:rPr>
              <a:t>.</a:t>
            </a:r>
            <a:endParaRPr kumimoji="1" lang="en-US" altLang="ja-JP" sz="1100" b="0" i="0" u="none" strike="noStrike" kern="1200" cap="none" spc="0" normalizeH="0" baseline="0" noProof="0" dirty="0" smtClean="0">
              <a:ln>
                <a:noFill/>
              </a:ln>
              <a:solidFill>
                <a:prstClr val="black"/>
              </a:solidFill>
              <a:effectLst/>
              <a:uLnTx/>
              <a:uFillTx/>
              <a:latin typeface="Calibri" charset="0"/>
              <a:ea typeface="ＭＳ Ｐゴシック" charset="0"/>
            </a:endParaRPr>
          </a:p>
        </p:txBody>
      </p:sp>
      <p:pic>
        <p:nvPicPr>
          <p:cNvPr id="7" name="図 6"/>
          <p:cNvPicPr>
            <a:picLocks noChangeAspect="1"/>
          </p:cNvPicPr>
          <p:nvPr/>
        </p:nvPicPr>
        <p:blipFill rotWithShape="1">
          <a:blip r:embed="rId2"/>
          <a:srcRect b="58371"/>
          <a:stretch/>
        </p:blipFill>
        <p:spPr>
          <a:xfrm>
            <a:off x="7414572" y="1111610"/>
            <a:ext cx="942117" cy="407650"/>
          </a:xfrm>
          <a:prstGeom prst="rect">
            <a:avLst/>
          </a:prstGeom>
        </p:spPr>
      </p:pic>
      <p:sp>
        <p:nvSpPr>
          <p:cNvPr id="8" name="テキスト ボックス 7"/>
          <p:cNvSpPr txBox="1"/>
          <p:nvPr/>
        </p:nvSpPr>
        <p:spPr>
          <a:xfrm>
            <a:off x="4710363" y="3446125"/>
            <a:ext cx="4349413" cy="2462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sz="1000" b="0" i="0" u="none" strike="noStrike" kern="1200" cap="none" spc="0" normalizeH="0" baseline="0" noProof="0" dirty="0" smtClean="0">
                <a:ln>
                  <a:noFill/>
                </a:ln>
                <a:solidFill>
                  <a:prstClr val="black"/>
                </a:solidFill>
                <a:effectLst/>
                <a:uLnTx/>
                <a:uFillTx/>
                <a:latin typeface="Calibri" charset="0"/>
                <a:ea typeface="ＭＳ Ｐゴシック" charset="0"/>
              </a:rPr>
              <a:t>* When displaying the Occupancy, [Comparison] cannot be selected.</a:t>
            </a:r>
            <a:endParaRPr kumimoji="1" lang="en-GB" sz="10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13" name="Picture 3"/>
          <p:cNvPicPr>
            <a:picLocks noChangeAspect="1" noChangeArrowheads="1"/>
          </p:cNvPicPr>
          <p:nvPr/>
        </p:nvPicPr>
        <p:blipFill>
          <a:blip r:embed="rId3"/>
          <a:srcRect/>
          <a:stretch>
            <a:fillRect/>
          </a:stretch>
        </p:blipFill>
        <p:spPr bwMode="auto">
          <a:xfrm>
            <a:off x="4733211" y="1107155"/>
            <a:ext cx="2618978" cy="1369493"/>
          </a:xfrm>
          <a:prstGeom prst="rect">
            <a:avLst/>
          </a:prstGeom>
          <a:noFill/>
          <a:ln w="9525">
            <a:noFill/>
            <a:miter lim="800000"/>
            <a:headEnd/>
            <a:tailEnd/>
          </a:ln>
        </p:spPr>
      </p:pic>
      <p:sp>
        <p:nvSpPr>
          <p:cNvPr id="23" name="テキスト ボックス 22"/>
          <p:cNvSpPr txBox="1"/>
          <p:nvPr/>
        </p:nvSpPr>
        <p:spPr>
          <a:xfrm>
            <a:off x="174859" y="610794"/>
            <a:ext cx="1499128"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smtClean="0"/>
              <a:t>Occupancy</a:t>
            </a:r>
            <a:endParaRPr kumimoji="1" lang="ja-JP" altLang="en-US" dirty="0"/>
          </a:p>
        </p:txBody>
      </p:sp>
      <p:sp>
        <p:nvSpPr>
          <p:cNvPr id="26" name="テキスト ボックス 25"/>
          <p:cNvSpPr txBox="1"/>
          <p:nvPr/>
        </p:nvSpPr>
        <p:spPr>
          <a:xfrm>
            <a:off x="2093580" y="1560036"/>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28" name="テキスト ボックス 27"/>
          <p:cNvSpPr txBox="1"/>
          <p:nvPr/>
        </p:nvSpPr>
        <p:spPr>
          <a:xfrm>
            <a:off x="60073" y="989384"/>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29" name="テキスト ボックス 28"/>
          <p:cNvSpPr txBox="1"/>
          <p:nvPr/>
        </p:nvSpPr>
        <p:spPr>
          <a:xfrm>
            <a:off x="2101852" y="2458557"/>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30" name="右矢印 29"/>
          <p:cNvSpPr/>
          <p:nvPr/>
        </p:nvSpPr>
        <p:spPr>
          <a:xfrm>
            <a:off x="4171528" y="2525067"/>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4"/>
          <a:stretch>
            <a:fillRect/>
          </a:stretch>
        </p:blipFill>
        <p:spPr>
          <a:xfrm>
            <a:off x="7671155" y="1645024"/>
            <a:ext cx="1334971" cy="836148"/>
          </a:xfrm>
          <a:prstGeom prst="rect">
            <a:avLst/>
          </a:prstGeom>
        </p:spPr>
      </p:pic>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r="33296"/>
          <a:stretch/>
        </p:blipFill>
        <p:spPr>
          <a:xfrm>
            <a:off x="2093580" y="3128295"/>
            <a:ext cx="2478506" cy="1184052"/>
          </a:xfrm>
          <a:prstGeom prst="rect">
            <a:avLst/>
          </a:prstGeom>
        </p:spPr>
      </p:pic>
      <p:sp>
        <p:nvSpPr>
          <p:cNvPr id="35" name="四角形吹き出し 34"/>
          <p:cNvSpPr/>
          <p:nvPr/>
        </p:nvSpPr>
        <p:spPr>
          <a:xfrm>
            <a:off x="2322094" y="3491065"/>
            <a:ext cx="2249991" cy="813452"/>
          </a:xfrm>
          <a:prstGeom prst="wedgeRectCallout">
            <a:avLst>
              <a:gd name="adj1" fmla="val 13215"/>
              <a:gd name="adj2" fmla="val -10467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4" y="1726525"/>
            <a:ext cx="1928328" cy="2380090"/>
          </a:xfrm>
          <a:prstGeom prst="rect">
            <a:avLst/>
          </a:prstGeom>
        </p:spPr>
      </p:pic>
      <p:sp>
        <p:nvSpPr>
          <p:cNvPr id="32" name="四角形吹き出し 31"/>
          <p:cNvSpPr/>
          <p:nvPr/>
        </p:nvSpPr>
        <p:spPr>
          <a:xfrm>
            <a:off x="978021" y="2291696"/>
            <a:ext cx="1014390"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四角形吹き出し 32"/>
          <p:cNvSpPr/>
          <p:nvPr/>
        </p:nvSpPr>
        <p:spPr>
          <a:xfrm>
            <a:off x="87820" y="1866136"/>
            <a:ext cx="871151" cy="425560"/>
          </a:xfrm>
          <a:prstGeom prst="wedgeRectCallout">
            <a:avLst>
              <a:gd name="adj1" fmla="val 20101"/>
              <a:gd name="adj2" fmla="val -138302"/>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882567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3" y="1587186"/>
            <a:ext cx="1933154" cy="2386047"/>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34" y="3368912"/>
            <a:ext cx="2321250" cy="600071"/>
          </a:xfrm>
          <a:prstGeom prst="rect">
            <a:avLst/>
          </a:prstGeom>
        </p:spPr>
      </p:pic>
      <p:sp>
        <p:nvSpPr>
          <p:cNvPr id="81" name="正方形/長方形 8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4-3-3.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Age and Gender</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40" name="Picture 6"/>
          <p:cNvPicPr>
            <a:picLocks noChangeAspect="1" noChangeArrowheads="1"/>
          </p:cNvPicPr>
          <p:nvPr/>
        </p:nvPicPr>
        <p:blipFill>
          <a:blip r:embed="rId4"/>
          <a:srcRect/>
          <a:stretch>
            <a:fillRect/>
          </a:stretch>
        </p:blipFill>
        <p:spPr bwMode="auto">
          <a:xfrm>
            <a:off x="4806726" y="3271363"/>
            <a:ext cx="990099" cy="1445545"/>
          </a:xfrm>
          <a:prstGeom prst="rect">
            <a:avLst/>
          </a:prstGeom>
          <a:noFill/>
          <a:ln w="9525">
            <a:noFill/>
            <a:miter lim="800000"/>
            <a:headEnd/>
            <a:tailEnd/>
          </a:ln>
        </p:spPr>
      </p:pic>
      <p:sp>
        <p:nvSpPr>
          <p:cNvPr id="43" name="四角形吹き出し 42"/>
          <p:cNvSpPr/>
          <p:nvPr/>
        </p:nvSpPr>
        <p:spPr>
          <a:xfrm>
            <a:off x="2143964" y="3368912"/>
            <a:ext cx="2319618" cy="600071"/>
          </a:xfrm>
          <a:prstGeom prst="wedgeRectCallout">
            <a:avLst>
              <a:gd name="adj1" fmla="val 8323"/>
              <a:gd name="adj2" fmla="val -100584"/>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44" name="テキスト ボックス 43"/>
          <p:cNvSpPr txBox="1"/>
          <p:nvPr/>
        </p:nvSpPr>
        <p:spPr>
          <a:xfrm>
            <a:off x="2135692" y="1572066"/>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6" name="テキスト ボックス 45"/>
          <p:cNvSpPr txBox="1"/>
          <p:nvPr/>
        </p:nvSpPr>
        <p:spPr>
          <a:xfrm>
            <a:off x="2143964" y="2470591"/>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pic>
        <p:nvPicPr>
          <p:cNvPr id="47" name="図 46">
            <a:extLst>
              <a:ext uri="{FF2B5EF4-FFF2-40B4-BE49-F238E27FC236}">
                <a16:creationId xmlns:a16="http://schemas.microsoft.com/office/drawing/2014/main" id="{00000000-0008-0000-0A00-000064000000}"/>
              </a:ext>
            </a:extLst>
          </p:cNvPr>
          <p:cNvPicPr>
            <a:picLocks noChangeAspect="1"/>
          </p:cNvPicPr>
          <p:nvPr/>
        </p:nvPicPr>
        <p:blipFill rotWithShape="1">
          <a:blip r:embed="rId5"/>
          <a:srcRect l="8540" t="17020" r="8664" b="12833"/>
          <a:stretch/>
        </p:blipFill>
        <p:spPr>
          <a:xfrm>
            <a:off x="7045431" y="4012242"/>
            <a:ext cx="762949" cy="749940"/>
          </a:xfrm>
          <a:prstGeom prst="rect">
            <a:avLst/>
          </a:prstGeom>
        </p:spPr>
      </p:pic>
      <p:grpSp>
        <p:nvGrpSpPr>
          <p:cNvPr id="48" name="グループ化 47"/>
          <p:cNvGrpSpPr/>
          <p:nvPr/>
        </p:nvGrpSpPr>
        <p:grpSpPr>
          <a:xfrm>
            <a:off x="5959199" y="4079230"/>
            <a:ext cx="888573" cy="581605"/>
            <a:chOff x="6449789" y="2963334"/>
            <a:chExt cx="1301619" cy="1098545"/>
          </a:xfrm>
        </p:grpSpPr>
        <p:pic>
          <p:nvPicPr>
            <p:cNvPr id="49" name="図 48">
              <a:extLst>
                <a:ext uri="{FF2B5EF4-FFF2-40B4-BE49-F238E27FC236}">
                  <a16:creationId xmlns:a16="http://schemas.microsoft.com/office/drawing/2014/main" id="{00000000-0008-0000-0A00-000069000000}"/>
                </a:ext>
              </a:extLst>
            </p:cNvPr>
            <p:cNvPicPr>
              <a:picLocks noChangeAspect="1"/>
            </p:cNvPicPr>
            <p:nvPr/>
          </p:nvPicPr>
          <p:blipFill rotWithShape="1">
            <a:blip r:embed="rId6"/>
            <a:srcRect t="10800" b="6814"/>
            <a:stretch/>
          </p:blipFill>
          <p:spPr>
            <a:xfrm>
              <a:off x="6449789" y="2963334"/>
              <a:ext cx="1301619" cy="1098544"/>
            </a:xfrm>
            <a:prstGeom prst="rect">
              <a:avLst/>
            </a:prstGeom>
          </p:spPr>
        </p:pic>
        <p:pic>
          <p:nvPicPr>
            <p:cNvPr id="50" name="図 49"/>
            <p:cNvPicPr>
              <a:picLocks noChangeAspect="1"/>
            </p:cNvPicPr>
            <p:nvPr/>
          </p:nvPicPr>
          <p:blipFill rotWithShape="1">
            <a:blip r:embed="rId7"/>
            <a:srcRect r="62328"/>
            <a:stretch/>
          </p:blipFill>
          <p:spPr>
            <a:xfrm>
              <a:off x="6661566" y="3880878"/>
              <a:ext cx="190203" cy="181000"/>
            </a:xfrm>
            <a:prstGeom prst="rect">
              <a:avLst/>
            </a:prstGeom>
          </p:spPr>
        </p:pic>
        <p:pic>
          <p:nvPicPr>
            <p:cNvPr id="51" name="図 50"/>
            <p:cNvPicPr>
              <a:picLocks noChangeAspect="1"/>
            </p:cNvPicPr>
            <p:nvPr/>
          </p:nvPicPr>
          <p:blipFill rotWithShape="1">
            <a:blip r:embed="rId7"/>
            <a:srcRect l="36540" r="31766"/>
            <a:stretch/>
          </p:blipFill>
          <p:spPr>
            <a:xfrm>
              <a:off x="7087916" y="3880742"/>
              <a:ext cx="160021" cy="181001"/>
            </a:xfrm>
            <a:prstGeom prst="rect">
              <a:avLst/>
            </a:prstGeom>
          </p:spPr>
        </p:pic>
        <p:pic>
          <p:nvPicPr>
            <p:cNvPr id="52" name="図 51"/>
            <p:cNvPicPr>
              <a:picLocks noChangeAspect="1"/>
            </p:cNvPicPr>
            <p:nvPr/>
          </p:nvPicPr>
          <p:blipFill rotWithShape="1">
            <a:blip r:embed="rId7"/>
            <a:srcRect l="67479"/>
            <a:stretch/>
          </p:blipFill>
          <p:spPr>
            <a:xfrm>
              <a:off x="7462158" y="3880879"/>
              <a:ext cx="164196" cy="181000"/>
            </a:xfrm>
            <a:prstGeom prst="rect">
              <a:avLst/>
            </a:prstGeom>
          </p:spPr>
        </p:pic>
      </p:grpSp>
      <p:sp>
        <p:nvSpPr>
          <p:cNvPr id="54" name="テキスト ボックス 53"/>
          <p:cNvSpPr txBox="1"/>
          <p:nvPr/>
        </p:nvSpPr>
        <p:spPr>
          <a:xfrm>
            <a:off x="5919070" y="3326802"/>
            <a:ext cx="2686637" cy="584775"/>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Check Comparison to display  the </a:t>
            </a:r>
            <a:r>
              <a:rPr kumimoji="0" lang="en-US" altLang="ja-JP" sz="1600" b="0" i="0" u="none" strike="noStrike" kern="0" cap="none" spc="0" normalizeH="0" baseline="0" noProof="0" dirty="0">
                <a:ln>
                  <a:noFill/>
                </a:ln>
                <a:solidFill>
                  <a:prstClr val="black"/>
                </a:solidFill>
                <a:effectLst/>
                <a:uLnTx/>
                <a:uFillTx/>
              </a:rPr>
              <a:t>data to be </a:t>
            </a:r>
            <a:r>
              <a:rPr kumimoji="0" lang="en-US" altLang="ja-JP" sz="1600" b="0" i="0" u="none" strike="noStrike" kern="0" cap="none" spc="0" normalizeH="0" baseline="0" noProof="0" dirty="0" smtClean="0">
                <a:ln>
                  <a:noFill/>
                </a:ln>
                <a:solidFill>
                  <a:prstClr val="black"/>
                </a:solidFill>
                <a:effectLst/>
                <a:uLnTx/>
                <a:uFillTx/>
              </a:rPr>
              <a:t>compared</a:t>
            </a:r>
            <a:endParaRPr kumimoji="0" lang="ja-JP" altLang="en-US" sz="1600" b="0" i="0" u="none" strike="noStrike" kern="0" cap="none" spc="0" normalizeH="0" baseline="0" noProof="0" dirty="0">
              <a:ln>
                <a:noFill/>
              </a:ln>
              <a:solidFill>
                <a:prstClr val="black"/>
              </a:solidFill>
              <a:effectLst/>
              <a:uLnTx/>
              <a:uFillTx/>
            </a:endParaRPr>
          </a:p>
        </p:txBody>
      </p:sp>
      <p:sp>
        <p:nvSpPr>
          <p:cNvPr id="55" name="四角形吹き出し 54"/>
          <p:cNvSpPr/>
          <p:nvPr/>
        </p:nvSpPr>
        <p:spPr>
          <a:xfrm>
            <a:off x="4782745" y="3642320"/>
            <a:ext cx="1014079" cy="1068274"/>
          </a:xfrm>
          <a:prstGeom prst="wedgeRectCallout">
            <a:avLst>
              <a:gd name="adj1" fmla="val 62728"/>
              <a:gd name="adj2" fmla="val -4824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nvGrpSpPr>
          <p:cNvPr id="56" name="グループ化 55"/>
          <p:cNvGrpSpPr/>
          <p:nvPr/>
        </p:nvGrpSpPr>
        <p:grpSpPr>
          <a:xfrm>
            <a:off x="7891452" y="4038609"/>
            <a:ext cx="808342" cy="702738"/>
            <a:chOff x="7886187" y="3964397"/>
            <a:chExt cx="642664" cy="558705"/>
          </a:xfrm>
        </p:grpSpPr>
        <p:pic>
          <p:nvPicPr>
            <p:cNvPr id="57" name="図 56"/>
            <p:cNvPicPr>
              <a:picLocks noChangeAspect="1"/>
            </p:cNvPicPr>
            <p:nvPr/>
          </p:nvPicPr>
          <p:blipFill rotWithShape="1">
            <a:blip r:embed="rId8"/>
            <a:srcRect b="47390"/>
            <a:stretch/>
          </p:blipFill>
          <p:spPr>
            <a:xfrm>
              <a:off x="7886187" y="3964397"/>
              <a:ext cx="642664" cy="534255"/>
            </a:xfrm>
            <a:prstGeom prst="rect">
              <a:avLst/>
            </a:prstGeom>
          </p:spPr>
        </p:pic>
        <p:pic>
          <p:nvPicPr>
            <p:cNvPr id="58" name="図 57"/>
            <p:cNvPicPr>
              <a:picLocks noChangeAspect="1"/>
            </p:cNvPicPr>
            <p:nvPr/>
          </p:nvPicPr>
          <p:blipFill rotWithShape="1">
            <a:blip r:embed="rId8"/>
            <a:srcRect t="50768" b="26058"/>
            <a:stretch/>
          </p:blipFill>
          <p:spPr>
            <a:xfrm>
              <a:off x="7886187" y="4287769"/>
              <a:ext cx="642664" cy="235333"/>
            </a:xfrm>
            <a:prstGeom prst="rect">
              <a:avLst/>
            </a:prstGeom>
          </p:spPr>
        </p:pic>
      </p:grpSp>
      <p:sp>
        <p:nvSpPr>
          <p:cNvPr id="59" name="テキスト ボックス 58"/>
          <p:cNvSpPr txBox="1"/>
          <p:nvPr/>
        </p:nvSpPr>
        <p:spPr>
          <a:xfrm>
            <a:off x="102185" y="1001414"/>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pic>
        <p:nvPicPr>
          <p:cNvPr id="65" name="図 64"/>
          <p:cNvPicPr>
            <a:picLocks noChangeAspect="1"/>
          </p:cNvPicPr>
          <p:nvPr/>
        </p:nvPicPr>
        <p:blipFill>
          <a:blip r:embed="rId9"/>
          <a:stretch>
            <a:fillRect/>
          </a:stretch>
        </p:blipFill>
        <p:spPr>
          <a:xfrm>
            <a:off x="4782746" y="769004"/>
            <a:ext cx="1366886" cy="1155434"/>
          </a:xfrm>
          <a:prstGeom prst="rect">
            <a:avLst/>
          </a:prstGeom>
        </p:spPr>
      </p:pic>
      <p:sp>
        <p:nvSpPr>
          <p:cNvPr id="66" name="テキスト ボックス 65"/>
          <p:cNvSpPr txBox="1"/>
          <p:nvPr/>
        </p:nvSpPr>
        <p:spPr>
          <a:xfrm>
            <a:off x="7688434" y="769689"/>
            <a:ext cx="1347284" cy="1077218"/>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p:txBody>
      </p:sp>
      <p:pic>
        <p:nvPicPr>
          <p:cNvPr id="67" name="図 66"/>
          <p:cNvPicPr>
            <a:picLocks noChangeAspect="1"/>
          </p:cNvPicPr>
          <p:nvPr/>
        </p:nvPicPr>
        <p:blipFill>
          <a:blip r:embed="rId10"/>
          <a:stretch>
            <a:fillRect/>
          </a:stretch>
        </p:blipFill>
        <p:spPr>
          <a:xfrm>
            <a:off x="6215745" y="769004"/>
            <a:ext cx="1378222" cy="1153376"/>
          </a:xfrm>
          <a:prstGeom prst="rect">
            <a:avLst/>
          </a:prstGeom>
        </p:spPr>
      </p:pic>
      <p:pic>
        <p:nvPicPr>
          <p:cNvPr id="68" name="図 67"/>
          <p:cNvPicPr>
            <a:picLocks noChangeAspect="1"/>
          </p:cNvPicPr>
          <p:nvPr/>
        </p:nvPicPr>
        <p:blipFill>
          <a:blip r:embed="rId11"/>
          <a:stretch>
            <a:fillRect/>
          </a:stretch>
        </p:blipFill>
        <p:spPr>
          <a:xfrm>
            <a:off x="5179707" y="1983540"/>
            <a:ext cx="1342906" cy="1048121"/>
          </a:xfrm>
          <a:prstGeom prst="rect">
            <a:avLst/>
          </a:prstGeom>
        </p:spPr>
      </p:pic>
      <p:sp>
        <p:nvSpPr>
          <p:cNvPr id="69" name="四角形吹き出し 68"/>
          <p:cNvSpPr/>
          <p:nvPr/>
        </p:nvSpPr>
        <p:spPr>
          <a:xfrm>
            <a:off x="7454346" y="738059"/>
            <a:ext cx="139621" cy="148287"/>
          </a:xfrm>
          <a:prstGeom prst="wedgeRectCallout">
            <a:avLst>
              <a:gd name="adj1" fmla="val 79843"/>
              <a:gd name="adj2" fmla="val 13467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70" name="図 69"/>
          <p:cNvPicPr>
            <a:picLocks noChangeAspect="1"/>
          </p:cNvPicPr>
          <p:nvPr/>
        </p:nvPicPr>
        <p:blipFill rotWithShape="1">
          <a:blip r:embed="rId12"/>
          <a:srcRect b="2854"/>
          <a:stretch/>
        </p:blipFill>
        <p:spPr>
          <a:xfrm>
            <a:off x="6752630" y="1989793"/>
            <a:ext cx="1031806" cy="1041867"/>
          </a:xfrm>
          <a:prstGeom prst="rect">
            <a:avLst/>
          </a:prstGeom>
        </p:spPr>
      </p:pic>
      <p:pic>
        <p:nvPicPr>
          <p:cNvPr id="71" name="Picture 7"/>
          <p:cNvPicPr>
            <a:picLocks noChangeAspect="1" noChangeArrowheads="1"/>
          </p:cNvPicPr>
          <p:nvPr/>
        </p:nvPicPr>
        <p:blipFill>
          <a:blip r:embed="rId13"/>
          <a:srcRect/>
          <a:stretch>
            <a:fillRect/>
          </a:stretch>
        </p:blipFill>
        <p:spPr bwMode="auto">
          <a:xfrm>
            <a:off x="7736560" y="1143600"/>
            <a:ext cx="1209783" cy="644774"/>
          </a:xfrm>
          <a:prstGeom prst="rect">
            <a:avLst/>
          </a:prstGeom>
          <a:noFill/>
          <a:ln w="9525">
            <a:noFill/>
            <a:miter lim="800000"/>
            <a:headEnd/>
            <a:tailEnd/>
          </a:ln>
        </p:spPr>
      </p:pic>
      <p:pic>
        <p:nvPicPr>
          <p:cNvPr id="72" name="Picture 8"/>
          <p:cNvPicPr>
            <a:picLocks noChangeAspect="1" noChangeArrowheads="1"/>
          </p:cNvPicPr>
          <p:nvPr/>
        </p:nvPicPr>
        <p:blipFill>
          <a:blip r:embed="rId14"/>
          <a:srcRect/>
          <a:stretch>
            <a:fillRect/>
          </a:stretch>
        </p:blipFill>
        <p:spPr bwMode="auto">
          <a:xfrm>
            <a:off x="5240784" y="792944"/>
            <a:ext cx="86534" cy="75516"/>
          </a:xfrm>
          <a:prstGeom prst="rect">
            <a:avLst/>
          </a:prstGeom>
          <a:noFill/>
          <a:ln w="9525">
            <a:noFill/>
            <a:miter lim="800000"/>
            <a:headEnd/>
            <a:tailEnd/>
          </a:ln>
        </p:spPr>
      </p:pic>
      <p:pic>
        <p:nvPicPr>
          <p:cNvPr id="73" name="Picture 8"/>
          <p:cNvPicPr>
            <a:picLocks noChangeAspect="1" noChangeArrowheads="1"/>
          </p:cNvPicPr>
          <p:nvPr/>
        </p:nvPicPr>
        <p:blipFill>
          <a:blip r:embed="rId14"/>
          <a:srcRect/>
          <a:stretch>
            <a:fillRect/>
          </a:stretch>
        </p:blipFill>
        <p:spPr bwMode="auto">
          <a:xfrm>
            <a:off x="6682217" y="792944"/>
            <a:ext cx="86534" cy="75516"/>
          </a:xfrm>
          <a:prstGeom prst="rect">
            <a:avLst/>
          </a:prstGeom>
          <a:noFill/>
          <a:ln w="9525">
            <a:noFill/>
            <a:miter lim="800000"/>
            <a:headEnd/>
            <a:tailEnd/>
          </a:ln>
        </p:spPr>
      </p:pic>
      <p:pic>
        <p:nvPicPr>
          <p:cNvPr id="74" name="Picture 2"/>
          <p:cNvPicPr>
            <a:picLocks noChangeAspect="1" noChangeArrowheads="1"/>
          </p:cNvPicPr>
          <p:nvPr/>
        </p:nvPicPr>
        <p:blipFill>
          <a:blip r:embed="rId15"/>
          <a:srcRect/>
          <a:stretch>
            <a:fillRect/>
          </a:stretch>
        </p:blipFill>
        <p:spPr bwMode="auto">
          <a:xfrm>
            <a:off x="6927585" y="2090405"/>
            <a:ext cx="588814" cy="252872"/>
          </a:xfrm>
          <a:prstGeom prst="rect">
            <a:avLst/>
          </a:prstGeom>
          <a:noFill/>
          <a:ln w="9525">
            <a:noFill/>
            <a:miter lim="800000"/>
            <a:headEnd/>
            <a:tailEnd/>
          </a:ln>
        </p:spPr>
      </p:pic>
      <p:pic>
        <p:nvPicPr>
          <p:cNvPr id="75" name="Picture 8"/>
          <p:cNvPicPr>
            <a:picLocks noChangeAspect="1" noChangeArrowheads="1"/>
          </p:cNvPicPr>
          <p:nvPr/>
        </p:nvPicPr>
        <p:blipFill>
          <a:blip r:embed="rId14"/>
          <a:srcRect/>
          <a:stretch>
            <a:fillRect/>
          </a:stretch>
        </p:blipFill>
        <p:spPr bwMode="auto">
          <a:xfrm>
            <a:off x="6994064" y="2014889"/>
            <a:ext cx="86534" cy="75516"/>
          </a:xfrm>
          <a:prstGeom prst="rect">
            <a:avLst/>
          </a:prstGeom>
          <a:noFill/>
          <a:ln w="9525">
            <a:noFill/>
            <a:miter lim="800000"/>
            <a:headEnd/>
            <a:tailEnd/>
          </a:ln>
        </p:spPr>
      </p:pic>
      <p:pic>
        <p:nvPicPr>
          <p:cNvPr id="76" name="Picture 7"/>
          <p:cNvPicPr>
            <a:picLocks noChangeAspect="1" noChangeArrowheads="1"/>
          </p:cNvPicPr>
          <p:nvPr/>
        </p:nvPicPr>
        <p:blipFill>
          <a:blip r:embed="rId16"/>
          <a:srcRect/>
          <a:stretch>
            <a:fillRect/>
          </a:stretch>
        </p:blipFill>
        <p:spPr bwMode="auto">
          <a:xfrm>
            <a:off x="5617183" y="2015193"/>
            <a:ext cx="95816" cy="85778"/>
          </a:xfrm>
          <a:prstGeom prst="rect">
            <a:avLst/>
          </a:prstGeom>
          <a:noFill/>
          <a:ln w="9525">
            <a:noFill/>
            <a:miter lim="800000"/>
            <a:headEnd/>
            <a:tailEnd/>
          </a:ln>
        </p:spPr>
      </p:pic>
      <p:pic>
        <p:nvPicPr>
          <p:cNvPr id="77" name="Picture 3"/>
          <p:cNvPicPr>
            <a:picLocks noChangeAspect="1" noChangeArrowheads="1"/>
          </p:cNvPicPr>
          <p:nvPr/>
        </p:nvPicPr>
        <p:blipFill>
          <a:blip r:embed="rId17"/>
          <a:srcRect/>
          <a:stretch>
            <a:fillRect/>
          </a:stretch>
        </p:blipFill>
        <p:spPr bwMode="auto">
          <a:xfrm>
            <a:off x="6771680" y="1989794"/>
            <a:ext cx="1008126" cy="1002125"/>
          </a:xfrm>
          <a:prstGeom prst="rect">
            <a:avLst/>
          </a:prstGeom>
          <a:noFill/>
          <a:ln w="9525">
            <a:noFill/>
            <a:miter lim="800000"/>
            <a:headEnd/>
            <a:tailEnd/>
          </a:ln>
        </p:spPr>
      </p:pic>
      <p:sp>
        <p:nvSpPr>
          <p:cNvPr id="79" name="テキスト ボックス 78"/>
          <p:cNvSpPr txBox="1"/>
          <p:nvPr/>
        </p:nvSpPr>
        <p:spPr>
          <a:xfrm>
            <a:off x="174859" y="610794"/>
            <a:ext cx="1296060"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Statistics</a:t>
            </a:r>
            <a:endParaRPr kumimoji="1" lang="ja-JP" altLang="en-US" dirty="0"/>
          </a:p>
        </p:txBody>
      </p:sp>
      <p:sp>
        <p:nvSpPr>
          <p:cNvPr id="80" name="右矢印 79"/>
          <p:cNvSpPr/>
          <p:nvPr/>
        </p:nvSpPr>
        <p:spPr>
          <a:xfrm>
            <a:off x="4195592" y="2537101"/>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吹き出し 41"/>
          <p:cNvSpPr/>
          <p:nvPr/>
        </p:nvSpPr>
        <p:spPr>
          <a:xfrm>
            <a:off x="1040731" y="2153334"/>
            <a:ext cx="981760"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53" name="四角形吹き出し 52"/>
          <p:cNvSpPr/>
          <p:nvPr/>
        </p:nvSpPr>
        <p:spPr>
          <a:xfrm>
            <a:off x="129933" y="1727774"/>
            <a:ext cx="877430" cy="418035"/>
          </a:xfrm>
          <a:prstGeom prst="wedgeRectCallout">
            <a:avLst>
              <a:gd name="adj1" fmla="val 21472"/>
              <a:gd name="adj2" fmla="val -10635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78" name="正方形/長方形 77"/>
          <p:cNvSpPr/>
          <p:nvPr/>
        </p:nvSpPr>
        <p:spPr>
          <a:xfrm>
            <a:off x="39263" y="4085666"/>
            <a:ext cx="4397338" cy="738664"/>
          </a:xfrm>
          <a:prstGeom prst="rect">
            <a:avLst/>
          </a:prstGeom>
        </p:spPr>
        <p:txBody>
          <a:bodyPr wrap="square">
            <a:spAutoFit/>
          </a:bodyPr>
          <a:lstStyle/>
          <a:p>
            <a:pPr marL="171450" lvl="0" indent="-171450">
              <a:buFont typeface="Wingdings" panose="05000000000000000000" pitchFamily="2" charset="2"/>
              <a:buChar char="n"/>
              <a:defRPr/>
            </a:pPr>
            <a:r>
              <a:rPr lang="en-US" altLang="ja-JP" sz="1050" dirty="0"/>
              <a:t>Narrowing down by attributes</a:t>
            </a:r>
            <a:endPar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lvl="0">
              <a:defRPr/>
            </a:pPr>
            <a:r>
              <a:rPr lang="en-US" altLang="ja-JP" sz="1050" dirty="0"/>
              <a:t>Shows the top 10 combinations of gender (male / female / unknown) and age (0-10, 11-20, 21-30, 31- 40, 41-50, 51-60, 61 +, unknown). Other combinations are displayed as "</a:t>
            </a:r>
            <a:r>
              <a:rPr lang="en-US" altLang="ja-JP" sz="1050" dirty="0" smtClean="0"/>
              <a:t>Other“.</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96115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1" y="1599648"/>
            <a:ext cx="1926332" cy="2377627"/>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964" y="3148788"/>
            <a:ext cx="2340765" cy="911480"/>
          </a:xfrm>
          <a:prstGeom prst="rect">
            <a:avLst/>
          </a:prstGeom>
        </p:spPr>
      </p:pic>
      <p:sp>
        <p:nvSpPr>
          <p:cNvPr id="81" name="正方形/長方形 8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4-3-4.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People attribute</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40" name="Picture 6"/>
          <p:cNvPicPr>
            <a:picLocks noChangeAspect="1" noChangeArrowheads="1"/>
          </p:cNvPicPr>
          <p:nvPr/>
        </p:nvPicPr>
        <p:blipFill>
          <a:blip r:embed="rId4"/>
          <a:srcRect/>
          <a:stretch>
            <a:fillRect/>
          </a:stretch>
        </p:blipFill>
        <p:spPr bwMode="auto">
          <a:xfrm>
            <a:off x="4806726" y="3271363"/>
            <a:ext cx="990099" cy="1445545"/>
          </a:xfrm>
          <a:prstGeom prst="rect">
            <a:avLst/>
          </a:prstGeom>
          <a:noFill/>
          <a:ln w="9525">
            <a:noFill/>
            <a:miter lim="800000"/>
            <a:headEnd/>
            <a:tailEnd/>
          </a:ln>
        </p:spPr>
      </p:pic>
      <p:sp>
        <p:nvSpPr>
          <p:cNvPr id="43" name="四角形吹き出し 42"/>
          <p:cNvSpPr/>
          <p:nvPr/>
        </p:nvSpPr>
        <p:spPr>
          <a:xfrm>
            <a:off x="2143964" y="3160274"/>
            <a:ext cx="2319618" cy="899994"/>
          </a:xfrm>
          <a:prstGeom prst="wedgeRectCallout">
            <a:avLst>
              <a:gd name="adj1" fmla="val 12213"/>
              <a:gd name="adj2" fmla="val -61147"/>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44" name="テキスト ボックス 43"/>
          <p:cNvSpPr txBox="1"/>
          <p:nvPr/>
        </p:nvSpPr>
        <p:spPr>
          <a:xfrm>
            <a:off x="2135692" y="1572066"/>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6" name="テキスト ボックス 45"/>
          <p:cNvSpPr txBox="1"/>
          <p:nvPr/>
        </p:nvSpPr>
        <p:spPr>
          <a:xfrm>
            <a:off x="2143964" y="2470591"/>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pic>
        <p:nvPicPr>
          <p:cNvPr id="47" name="図 46">
            <a:extLst>
              <a:ext uri="{FF2B5EF4-FFF2-40B4-BE49-F238E27FC236}">
                <a16:creationId xmlns:a16="http://schemas.microsoft.com/office/drawing/2014/main" id="{00000000-0008-0000-0A00-000064000000}"/>
              </a:ext>
            </a:extLst>
          </p:cNvPr>
          <p:cNvPicPr>
            <a:picLocks noChangeAspect="1"/>
          </p:cNvPicPr>
          <p:nvPr/>
        </p:nvPicPr>
        <p:blipFill rotWithShape="1">
          <a:blip r:embed="rId5"/>
          <a:srcRect l="8540" t="17020" r="8664" b="12833"/>
          <a:stretch/>
        </p:blipFill>
        <p:spPr>
          <a:xfrm>
            <a:off x="7045431" y="4012242"/>
            <a:ext cx="762949" cy="749940"/>
          </a:xfrm>
          <a:prstGeom prst="rect">
            <a:avLst/>
          </a:prstGeom>
        </p:spPr>
      </p:pic>
      <p:grpSp>
        <p:nvGrpSpPr>
          <p:cNvPr id="48" name="グループ化 47"/>
          <p:cNvGrpSpPr/>
          <p:nvPr/>
        </p:nvGrpSpPr>
        <p:grpSpPr>
          <a:xfrm>
            <a:off x="5959199" y="4079230"/>
            <a:ext cx="888573" cy="581605"/>
            <a:chOff x="6449789" y="2963334"/>
            <a:chExt cx="1301619" cy="1098545"/>
          </a:xfrm>
        </p:grpSpPr>
        <p:pic>
          <p:nvPicPr>
            <p:cNvPr id="49" name="図 48">
              <a:extLst>
                <a:ext uri="{FF2B5EF4-FFF2-40B4-BE49-F238E27FC236}">
                  <a16:creationId xmlns:a16="http://schemas.microsoft.com/office/drawing/2014/main" id="{00000000-0008-0000-0A00-000069000000}"/>
                </a:ext>
              </a:extLst>
            </p:cNvPr>
            <p:cNvPicPr>
              <a:picLocks noChangeAspect="1"/>
            </p:cNvPicPr>
            <p:nvPr/>
          </p:nvPicPr>
          <p:blipFill rotWithShape="1">
            <a:blip r:embed="rId6"/>
            <a:srcRect t="10800" b="6814"/>
            <a:stretch/>
          </p:blipFill>
          <p:spPr>
            <a:xfrm>
              <a:off x="6449789" y="2963334"/>
              <a:ext cx="1301619" cy="1098544"/>
            </a:xfrm>
            <a:prstGeom prst="rect">
              <a:avLst/>
            </a:prstGeom>
          </p:spPr>
        </p:pic>
        <p:pic>
          <p:nvPicPr>
            <p:cNvPr id="50" name="図 49"/>
            <p:cNvPicPr>
              <a:picLocks noChangeAspect="1"/>
            </p:cNvPicPr>
            <p:nvPr/>
          </p:nvPicPr>
          <p:blipFill rotWithShape="1">
            <a:blip r:embed="rId7"/>
            <a:srcRect r="62328"/>
            <a:stretch/>
          </p:blipFill>
          <p:spPr>
            <a:xfrm>
              <a:off x="6661566" y="3880878"/>
              <a:ext cx="190203" cy="181000"/>
            </a:xfrm>
            <a:prstGeom prst="rect">
              <a:avLst/>
            </a:prstGeom>
          </p:spPr>
        </p:pic>
        <p:pic>
          <p:nvPicPr>
            <p:cNvPr id="51" name="図 50"/>
            <p:cNvPicPr>
              <a:picLocks noChangeAspect="1"/>
            </p:cNvPicPr>
            <p:nvPr/>
          </p:nvPicPr>
          <p:blipFill rotWithShape="1">
            <a:blip r:embed="rId7"/>
            <a:srcRect l="36540" r="31766"/>
            <a:stretch/>
          </p:blipFill>
          <p:spPr>
            <a:xfrm>
              <a:off x="7087916" y="3880742"/>
              <a:ext cx="160021" cy="181001"/>
            </a:xfrm>
            <a:prstGeom prst="rect">
              <a:avLst/>
            </a:prstGeom>
          </p:spPr>
        </p:pic>
        <p:pic>
          <p:nvPicPr>
            <p:cNvPr id="52" name="図 51"/>
            <p:cNvPicPr>
              <a:picLocks noChangeAspect="1"/>
            </p:cNvPicPr>
            <p:nvPr/>
          </p:nvPicPr>
          <p:blipFill rotWithShape="1">
            <a:blip r:embed="rId7"/>
            <a:srcRect l="67479"/>
            <a:stretch/>
          </p:blipFill>
          <p:spPr>
            <a:xfrm>
              <a:off x="7462158" y="3880879"/>
              <a:ext cx="164196" cy="181000"/>
            </a:xfrm>
            <a:prstGeom prst="rect">
              <a:avLst/>
            </a:prstGeom>
          </p:spPr>
        </p:pic>
      </p:grpSp>
      <p:sp>
        <p:nvSpPr>
          <p:cNvPr id="54" name="テキスト ボックス 53"/>
          <p:cNvSpPr txBox="1"/>
          <p:nvPr/>
        </p:nvSpPr>
        <p:spPr>
          <a:xfrm>
            <a:off x="5919070" y="3326802"/>
            <a:ext cx="2686637" cy="584775"/>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Check Comparison to display  the </a:t>
            </a:r>
            <a:r>
              <a:rPr kumimoji="0" lang="en-US" altLang="ja-JP" sz="1600" b="0" i="0" u="none" strike="noStrike" kern="0" cap="none" spc="0" normalizeH="0" baseline="0" noProof="0" dirty="0">
                <a:ln>
                  <a:noFill/>
                </a:ln>
                <a:solidFill>
                  <a:prstClr val="black"/>
                </a:solidFill>
                <a:effectLst/>
                <a:uLnTx/>
                <a:uFillTx/>
              </a:rPr>
              <a:t>data to be </a:t>
            </a:r>
            <a:r>
              <a:rPr kumimoji="0" lang="en-US" altLang="ja-JP" sz="1600" b="0" i="0" u="none" strike="noStrike" kern="0" cap="none" spc="0" normalizeH="0" baseline="0" noProof="0" dirty="0" smtClean="0">
                <a:ln>
                  <a:noFill/>
                </a:ln>
                <a:solidFill>
                  <a:prstClr val="black"/>
                </a:solidFill>
                <a:effectLst/>
                <a:uLnTx/>
                <a:uFillTx/>
              </a:rPr>
              <a:t>compared</a:t>
            </a:r>
            <a:endParaRPr kumimoji="0" lang="ja-JP" altLang="en-US" sz="1600" b="0" i="0" u="none" strike="noStrike" kern="0" cap="none" spc="0" normalizeH="0" baseline="0" noProof="0" dirty="0">
              <a:ln>
                <a:noFill/>
              </a:ln>
              <a:solidFill>
                <a:prstClr val="black"/>
              </a:solidFill>
              <a:effectLst/>
              <a:uLnTx/>
              <a:uFillTx/>
            </a:endParaRPr>
          </a:p>
        </p:txBody>
      </p:sp>
      <p:sp>
        <p:nvSpPr>
          <p:cNvPr id="55" name="四角形吹き出し 54"/>
          <p:cNvSpPr/>
          <p:nvPr/>
        </p:nvSpPr>
        <p:spPr>
          <a:xfrm>
            <a:off x="4782745" y="3642320"/>
            <a:ext cx="1014079" cy="1068274"/>
          </a:xfrm>
          <a:prstGeom prst="wedgeRectCallout">
            <a:avLst>
              <a:gd name="adj1" fmla="val 62728"/>
              <a:gd name="adj2" fmla="val -4824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nvGrpSpPr>
          <p:cNvPr id="56" name="グループ化 55"/>
          <p:cNvGrpSpPr/>
          <p:nvPr/>
        </p:nvGrpSpPr>
        <p:grpSpPr>
          <a:xfrm>
            <a:off x="7891452" y="4038609"/>
            <a:ext cx="808342" cy="702738"/>
            <a:chOff x="7886187" y="3964397"/>
            <a:chExt cx="642664" cy="558705"/>
          </a:xfrm>
        </p:grpSpPr>
        <p:pic>
          <p:nvPicPr>
            <p:cNvPr id="57" name="図 56"/>
            <p:cNvPicPr>
              <a:picLocks noChangeAspect="1"/>
            </p:cNvPicPr>
            <p:nvPr/>
          </p:nvPicPr>
          <p:blipFill rotWithShape="1">
            <a:blip r:embed="rId8"/>
            <a:srcRect b="47390"/>
            <a:stretch/>
          </p:blipFill>
          <p:spPr>
            <a:xfrm>
              <a:off x="7886187" y="3964397"/>
              <a:ext cx="642664" cy="534255"/>
            </a:xfrm>
            <a:prstGeom prst="rect">
              <a:avLst/>
            </a:prstGeom>
          </p:spPr>
        </p:pic>
        <p:pic>
          <p:nvPicPr>
            <p:cNvPr id="58" name="図 57"/>
            <p:cNvPicPr>
              <a:picLocks noChangeAspect="1"/>
            </p:cNvPicPr>
            <p:nvPr/>
          </p:nvPicPr>
          <p:blipFill rotWithShape="1">
            <a:blip r:embed="rId8"/>
            <a:srcRect t="50768" b="26058"/>
            <a:stretch/>
          </p:blipFill>
          <p:spPr>
            <a:xfrm>
              <a:off x="7886187" y="4287769"/>
              <a:ext cx="642664" cy="235333"/>
            </a:xfrm>
            <a:prstGeom prst="rect">
              <a:avLst/>
            </a:prstGeom>
          </p:spPr>
        </p:pic>
      </p:grpSp>
      <p:sp>
        <p:nvSpPr>
          <p:cNvPr id="59" name="テキスト ボックス 58"/>
          <p:cNvSpPr txBox="1"/>
          <p:nvPr/>
        </p:nvSpPr>
        <p:spPr>
          <a:xfrm>
            <a:off x="102185" y="1001414"/>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pic>
        <p:nvPicPr>
          <p:cNvPr id="65" name="図 64"/>
          <p:cNvPicPr>
            <a:picLocks noChangeAspect="1"/>
          </p:cNvPicPr>
          <p:nvPr/>
        </p:nvPicPr>
        <p:blipFill>
          <a:blip r:embed="rId9"/>
          <a:stretch>
            <a:fillRect/>
          </a:stretch>
        </p:blipFill>
        <p:spPr>
          <a:xfrm>
            <a:off x="4782746" y="769004"/>
            <a:ext cx="1366886" cy="1155434"/>
          </a:xfrm>
          <a:prstGeom prst="rect">
            <a:avLst/>
          </a:prstGeom>
        </p:spPr>
      </p:pic>
      <p:sp>
        <p:nvSpPr>
          <p:cNvPr id="66" name="テキスト ボックス 65"/>
          <p:cNvSpPr txBox="1"/>
          <p:nvPr/>
        </p:nvSpPr>
        <p:spPr>
          <a:xfrm>
            <a:off x="7688434" y="769689"/>
            <a:ext cx="1347284" cy="1077218"/>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p:txBody>
      </p:sp>
      <p:pic>
        <p:nvPicPr>
          <p:cNvPr id="67" name="図 66"/>
          <p:cNvPicPr>
            <a:picLocks noChangeAspect="1"/>
          </p:cNvPicPr>
          <p:nvPr/>
        </p:nvPicPr>
        <p:blipFill>
          <a:blip r:embed="rId10"/>
          <a:stretch>
            <a:fillRect/>
          </a:stretch>
        </p:blipFill>
        <p:spPr>
          <a:xfrm>
            <a:off x="6215745" y="769004"/>
            <a:ext cx="1378222" cy="1153376"/>
          </a:xfrm>
          <a:prstGeom prst="rect">
            <a:avLst/>
          </a:prstGeom>
        </p:spPr>
      </p:pic>
      <p:pic>
        <p:nvPicPr>
          <p:cNvPr id="68" name="図 67"/>
          <p:cNvPicPr>
            <a:picLocks noChangeAspect="1"/>
          </p:cNvPicPr>
          <p:nvPr/>
        </p:nvPicPr>
        <p:blipFill>
          <a:blip r:embed="rId11"/>
          <a:stretch>
            <a:fillRect/>
          </a:stretch>
        </p:blipFill>
        <p:spPr>
          <a:xfrm>
            <a:off x="5179707" y="1983540"/>
            <a:ext cx="1342906" cy="1048121"/>
          </a:xfrm>
          <a:prstGeom prst="rect">
            <a:avLst/>
          </a:prstGeom>
        </p:spPr>
      </p:pic>
      <p:sp>
        <p:nvSpPr>
          <p:cNvPr id="69" name="四角形吹き出し 68"/>
          <p:cNvSpPr/>
          <p:nvPr/>
        </p:nvSpPr>
        <p:spPr>
          <a:xfrm>
            <a:off x="7454346" y="738059"/>
            <a:ext cx="139621" cy="148287"/>
          </a:xfrm>
          <a:prstGeom prst="wedgeRectCallout">
            <a:avLst>
              <a:gd name="adj1" fmla="val 79843"/>
              <a:gd name="adj2" fmla="val 13467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70" name="図 69"/>
          <p:cNvPicPr>
            <a:picLocks noChangeAspect="1"/>
          </p:cNvPicPr>
          <p:nvPr/>
        </p:nvPicPr>
        <p:blipFill rotWithShape="1">
          <a:blip r:embed="rId12"/>
          <a:srcRect b="2854"/>
          <a:stretch/>
        </p:blipFill>
        <p:spPr>
          <a:xfrm>
            <a:off x="6752630" y="1989793"/>
            <a:ext cx="1031806" cy="1041867"/>
          </a:xfrm>
          <a:prstGeom prst="rect">
            <a:avLst/>
          </a:prstGeom>
        </p:spPr>
      </p:pic>
      <p:pic>
        <p:nvPicPr>
          <p:cNvPr id="71" name="Picture 7"/>
          <p:cNvPicPr>
            <a:picLocks noChangeAspect="1" noChangeArrowheads="1"/>
          </p:cNvPicPr>
          <p:nvPr/>
        </p:nvPicPr>
        <p:blipFill>
          <a:blip r:embed="rId13"/>
          <a:srcRect/>
          <a:stretch>
            <a:fillRect/>
          </a:stretch>
        </p:blipFill>
        <p:spPr bwMode="auto">
          <a:xfrm>
            <a:off x="7736560" y="1143600"/>
            <a:ext cx="1209783" cy="644774"/>
          </a:xfrm>
          <a:prstGeom prst="rect">
            <a:avLst/>
          </a:prstGeom>
          <a:noFill/>
          <a:ln w="9525">
            <a:noFill/>
            <a:miter lim="800000"/>
            <a:headEnd/>
            <a:tailEnd/>
          </a:ln>
        </p:spPr>
      </p:pic>
      <p:pic>
        <p:nvPicPr>
          <p:cNvPr id="72" name="Picture 8"/>
          <p:cNvPicPr>
            <a:picLocks noChangeAspect="1" noChangeArrowheads="1"/>
          </p:cNvPicPr>
          <p:nvPr/>
        </p:nvPicPr>
        <p:blipFill>
          <a:blip r:embed="rId14"/>
          <a:srcRect/>
          <a:stretch>
            <a:fillRect/>
          </a:stretch>
        </p:blipFill>
        <p:spPr bwMode="auto">
          <a:xfrm>
            <a:off x="5240784" y="792944"/>
            <a:ext cx="86534" cy="75516"/>
          </a:xfrm>
          <a:prstGeom prst="rect">
            <a:avLst/>
          </a:prstGeom>
          <a:noFill/>
          <a:ln w="9525">
            <a:noFill/>
            <a:miter lim="800000"/>
            <a:headEnd/>
            <a:tailEnd/>
          </a:ln>
        </p:spPr>
      </p:pic>
      <p:pic>
        <p:nvPicPr>
          <p:cNvPr id="73" name="Picture 8"/>
          <p:cNvPicPr>
            <a:picLocks noChangeAspect="1" noChangeArrowheads="1"/>
          </p:cNvPicPr>
          <p:nvPr/>
        </p:nvPicPr>
        <p:blipFill>
          <a:blip r:embed="rId14"/>
          <a:srcRect/>
          <a:stretch>
            <a:fillRect/>
          </a:stretch>
        </p:blipFill>
        <p:spPr bwMode="auto">
          <a:xfrm>
            <a:off x="6682217" y="792944"/>
            <a:ext cx="86534" cy="75516"/>
          </a:xfrm>
          <a:prstGeom prst="rect">
            <a:avLst/>
          </a:prstGeom>
          <a:noFill/>
          <a:ln w="9525">
            <a:noFill/>
            <a:miter lim="800000"/>
            <a:headEnd/>
            <a:tailEnd/>
          </a:ln>
        </p:spPr>
      </p:pic>
      <p:pic>
        <p:nvPicPr>
          <p:cNvPr id="74" name="Picture 2"/>
          <p:cNvPicPr>
            <a:picLocks noChangeAspect="1" noChangeArrowheads="1"/>
          </p:cNvPicPr>
          <p:nvPr/>
        </p:nvPicPr>
        <p:blipFill>
          <a:blip r:embed="rId15"/>
          <a:srcRect/>
          <a:stretch>
            <a:fillRect/>
          </a:stretch>
        </p:blipFill>
        <p:spPr bwMode="auto">
          <a:xfrm>
            <a:off x="6927585" y="2090405"/>
            <a:ext cx="588814" cy="252872"/>
          </a:xfrm>
          <a:prstGeom prst="rect">
            <a:avLst/>
          </a:prstGeom>
          <a:noFill/>
          <a:ln w="9525">
            <a:noFill/>
            <a:miter lim="800000"/>
            <a:headEnd/>
            <a:tailEnd/>
          </a:ln>
        </p:spPr>
      </p:pic>
      <p:pic>
        <p:nvPicPr>
          <p:cNvPr id="75" name="Picture 8"/>
          <p:cNvPicPr>
            <a:picLocks noChangeAspect="1" noChangeArrowheads="1"/>
          </p:cNvPicPr>
          <p:nvPr/>
        </p:nvPicPr>
        <p:blipFill>
          <a:blip r:embed="rId14"/>
          <a:srcRect/>
          <a:stretch>
            <a:fillRect/>
          </a:stretch>
        </p:blipFill>
        <p:spPr bwMode="auto">
          <a:xfrm>
            <a:off x="6994064" y="2014889"/>
            <a:ext cx="86534" cy="75516"/>
          </a:xfrm>
          <a:prstGeom prst="rect">
            <a:avLst/>
          </a:prstGeom>
          <a:noFill/>
          <a:ln w="9525">
            <a:noFill/>
            <a:miter lim="800000"/>
            <a:headEnd/>
            <a:tailEnd/>
          </a:ln>
        </p:spPr>
      </p:pic>
      <p:pic>
        <p:nvPicPr>
          <p:cNvPr id="76" name="Picture 7"/>
          <p:cNvPicPr>
            <a:picLocks noChangeAspect="1" noChangeArrowheads="1"/>
          </p:cNvPicPr>
          <p:nvPr/>
        </p:nvPicPr>
        <p:blipFill>
          <a:blip r:embed="rId16"/>
          <a:srcRect/>
          <a:stretch>
            <a:fillRect/>
          </a:stretch>
        </p:blipFill>
        <p:spPr bwMode="auto">
          <a:xfrm>
            <a:off x="5617183" y="2015193"/>
            <a:ext cx="95816" cy="85778"/>
          </a:xfrm>
          <a:prstGeom prst="rect">
            <a:avLst/>
          </a:prstGeom>
          <a:noFill/>
          <a:ln w="9525">
            <a:noFill/>
            <a:miter lim="800000"/>
            <a:headEnd/>
            <a:tailEnd/>
          </a:ln>
        </p:spPr>
      </p:pic>
      <p:pic>
        <p:nvPicPr>
          <p:cNvPr id="77" name="Picture 3"/>
          <p:cNvPicPr>
            <a:picLocks noChangeAspect="1" noChangeArrowheads="1"/>
          </p:cNvPicPr>
          <p:nvPr/>
        </p:nvPicPr>
        <p:blipFill>
          <a:blip r:embed="rId17"/>
          <a:srcRect/>
          <a:stretch>
            <a:fillRect/>
          </a:stretch>
        </p:blipFill>
        <p:spPr bwMode="auto">
          <a:xfrm>
            <a:off x="6771680" y="1989794"/>
            <a:ext cx="1008126" cy="1002125"/>
          </a:xfrm>
          <a:prstGeom prst="rect">
            <a:avLst/>
          </a:prstGeom>
          <a:noFill/>
          <a:ln w="9525">
            <a:noFill/>
            <a:miter lim="800000"/>
            <a:headEnd/>
            <a:tailEnd/>
          </a:ln>
        </p:spPr>
      </p:pic>
      <p:sp>
        <p:nvSpPr>
          <p:cNvPr id="79" name="テキスト ボックス 78"/>
          <p:cNvSpPr txBox="1"/>
          <p:nvPr/>
        </p:nvSpPr>
        <p:spPr>
          <a:xfrm>
            <a:off x="174859" y="610794"/>
            <a:ext cx="1296060"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Statistics</a:t>
            </a:r>
            <a:endParaRPr kumimoji="1" lang="ja-JP" altLang="en-US" dirty="0"/>
          </a:p>
        </p:txBody>
      </p:sp>
      <p:sp>
        <p:nvSpPr>
          <p:cNvPr id="80" name="右矢印 79"/>
          <p:cNvSpPr/>
          <p:nvPr/>
        </p:nvSpPr>
        <p:spPr>
          <a:xfrm>
            <a:off x="4195592" y="2537101"/>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吹き出し 41"/>
          <p:cNvSpPr/>
          <p:nvPr/>
        </p:nvSpPr>
        <p:spPr>
          <a:xfrm>
            <a:off x="1034345" y="2153334"/>
            <a:ext cx="988146"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78" name="正方形/長方形 77"/>
          <p:cNvSpPr/>
          <p:nvPr/>
        </p:nvSpPr>
        <p:spPr>
          <a:xfrm>
            <a:off x="39263" y="4031522"/>
            <a:ext cx="4569804" cy="1061829"/>
          </a:xfrm>
          <a:prstGeom prst="rect">
            <a:avLst/>
          </a:prstGeom>
        </p:spPr>
        <p:txBody>
          <a:bodyPr wrap="square">
            <a:spAutoFit/>
          </a:bodyPr>
          <a:lstStyle/>
          <a:p>
            <a:pPr marL="171450" lvl="0" indent="-171450">
              <a:buFont typeface="Wingdings" panose="05000000000000000000" pitchFamily="2" charset="2"/>
              <a:buChar char="n"/>
              <a:defRPr/>
            </a:pPr>
            <a:r>
              <a:rPr lang="en-US" altLang="ja-JP" sz="1050" dirty="0"/>
              <a:t>Narrowing down by attributes</a:t>
            </a:r>
            <a:endPar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lvl="0">
              <a:defRPr/>
            </a:pPr>
            <a:r>
              <a:rPr lang="en-US" altLang="ja-JP" sz="1050" dirty="0"/>
              <a:t>You can select up to 3 attributes to display. </a:t>
            </a:r>
            <a:r>
              <a:rPr lang="en-US" altLang="ja-JP" sz="1050" dirty="0" smtClean="0"/>
              <a:t>When </a:t>
            </a:r>
            <a:r>
              <a:rPr lang="en-US" altLang="ja-JP" sz="1050" dirty="0"/>
              <a:t>multiple selections are made, the number and percentage of the top 10 combinations with the highest number of analyzed attributes are displayed. Other combinations are displayed as "Other". If all attributes are not selected, information on the number of all detected people will be </a:t>
            </a:r>
            <a:r>
              <a:rPr lang="en-US" altLang="ja-JP" sz="1050" dirty="0" smtClean="0"/>
              <a:t>displayed.</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60" name="四角形吹き出し 59"/>
          <p:cNvSpPr/>
          <p:nvPr/>
        </p:nvSpPr>
        <p:spPr>
          <a:xfrm>
            <a:off x="129933" y="1727774"/>
            <a:ext cx="872800" cy="425560"/>
          </a:xfrm>
          <a:prstGeom prst="wedgeRectCallout">
            <a:avLst>
              <a:gd name="adj1" fmla="val 20101"/>
              <a:gd name="adj2" fmla="val -9946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160233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63" y="1606611"/>
            <a:ext cx="1915433" cy="236417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171" y="3398063"/>
            <a:ext cx="2332412" cy="554498"/>
          </a:xfrm>
          <a:prstGeom prst="rect">
            <a:avLst/>
          </a:prstGeom>
        </p:spPr>
      </p:pic>
      <p:sp>
        <p:nvSpPr>
          <p:cNvPr id="81" name="正方形/長方形 8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4-3-5. </a:t>
            </a:r>
            <a:r>
              <a:rPr lang="en-US" altLang="ja-JP" sz="3200" dirty="0">
                <a:latin typeface="Calibri" panose="020F0502020204030204" pitchFamily="34" charset="0"/>
                <a:ea typeface="Yu Gothic UI" panose="020B0500000000000000" pitchFamily="50" charset="-128"/>
                <a:cs typeface="Calibri" panose="020F0502020204030204" pitchFamily="34" charset="0"/>
              </a:rPr>
              <a:t>Live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a:t>
            </a:r>
            <a:r>
              <a:rPr lang="en-US" altLang="ja-JP" sz="3200" dirty="0">
                <a:latin typeface="Calibri" panose="020F0502020204030204" pitchFamily="34" charset="0"/>
                <a:ea typeface="Yu Gothic UI" panose="020B0500000000000000" pitchFamily="50" charset="-128"/>
                <a:cs typeface="Calibri" panose="020F0502020204030204" pitchFamily="34" charset="0"/>
              </a:rPr>
              <a:t>attribute</a:t>
            </a:r>
          </a:p>
        </p:txBody>
      </p:sp>
      <p:pic>
        <p:nvPicPr>
          <p:cNvPr id="40" name="Picture 6"/>
          <p:cNvPicPr>
            <a:picLocks noChangeAspect="1" noChangeArrowheads="1"/>
          </p:cNvPicPr>
          <p:nvPr/>
        </p:nvPicPr>
        <p:blipFill>
          <a:blip r:embed="rId4"/>
          <a:srcRect/>
          <a:stretch>
            <a:fillRect/>
          </a:stretch>
        </p:blipFill>
        <p:spPr bwMode="auto">
          <a:xfrm>
            <a:off x="4806726" y="3271363"/>
            <a:ext cx="990099" cy="1445545"/>
          </a:xfrm>
          <a:prstGeom prst="rect">
            <a:avLst/>
          </a:prstGeom>
          <a:noFill/>
          <a:ln w="9525">
            <a:noFill/>
            <a:miter lim="800000"/>
            <a:headEnd/>
            <a:tailEnd/>
          </a:ln>
        </p:spPr>
      </p:pic>
      <p:sp>
        <p:nvSpPr>
          <p:cNvPr id="43" name="四角形吹き出し 42"/>
          <p:cNvSpPr/>
          <p:nvPr/>
        </p:nvSpPr>
        <p:spPr>
          <a:xfrm>
            <a:off x="2143964" y="3398063"/>
            <a:ext cx="2319618" cy="570920"/>
          </a:xfrm>
          <a:prstGeom prst="wedgeRectCallout">
            <a:avLst>
              <a:gd name="adj1" fmla="val 8323"/>
              <a:gd name="adj2" fmla="val -11217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44" name="テキスト ボックス 43"/>
          <p:cNvSpPr txBox="1"/>
          <p:nvPr/>
        </p:nvSpPr>
        <p:spPr>
          <a:xfrm>
            <a:off x="2135692" y="1572066"/>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6" name="テキスト ボックス 45"/>
          <p:cNvSpPr txBox="1"/>
          <p:nvPr/>
        </p:nvSpPr>
        <p:spPr>
          <a:xfrm>
            <a:off x="2143964" y="2470591"/>
            <a:ext cx="200693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pic>
        <p:nvPicPr>
          <p:cNvPr id="47" name="図 46">
            <a:extLst>
              <a:ext uri="{FF2B5EF4-FFF2-40B4-BE49-F238E27FC236}">
                <a16:creationId xmlns:a16="http://schemas.microsoft.com/office/drawing/2014/main" id="{00000000-0008-0000-0A00-000064000000}"/>
              </a:ext>
            </a:extLst>
          </p:cNvPr>
          <p:cNvPicPr>
            <a:picLocks noChangeAspect="1"/>
          </p:cNvPicPr>
          <p:nvPr/>
        </p:nvPicPr>
        <p:blipFill rotWithShape="1">
          <a:blip r:embed="rId5"/>
          <a:srcRect l="8540" t="17020" r="8664" b="12833"/>
          <a:stretch/>
        </p:blipFill>
        <p:spPr>
          <a:xfrm>
            <a:off x="7045431" y="4012242"/>
            <a:ext cx="762949" cy="749940"/>
          </a:xfrm>
          <a:prstGeom prst="rect">
            <a:avLst/>
          </a:prstGeom>
        </p:spPr>
      </p:pic>
      <p:grpSp>
        <p:nvGrpSpPr>
          <p:cNvPr id="48" name="グループ化 47"/>
          <p:cNvGrpSpPr/>
          <p:nvPr/>
        </p:nvGrpSpPr>
        <p:grpSpPr>
          <a:xfrm>
            <a:off x="5959199" y="4079230"/>
            <a:ext cx="888573" cy="581605"/>
            <a:chOff x="6449789" y="2963334"/>
            <a:chExt cx="1301619" cy="1098545"/>
          </a:xfrm>
        </p:grpSpPr>
        <p:pic>
          <p:nvPicPr>
            <p:cNvPr id="49" name="図 48">
              <a:extLst>
                <a:ext uri="{FF2B5EF4-FFF2-40B4-BE49-F238E27FC236}">
                  <a16:creationId xmlns:a16="http://schemas.microsoft.com/office/drawing/2014/main" id="{00000000-0008-0000-0A00-000069000000}"/>
                </a:ext>
              </a:extLst>
            </p:cNvPr>
            <p:cNvPicPr>
              <a:picLocks noChangeAspect="1"/>
            </p:cNvPicPr>
            <p:nvPr/>
          </p:nvPicPr>
          <p:blipFill rotWithShape="1">
            <a:blip r:embed="rId6"/>
            <a:srcRect t="10800" b="6814"/>
            <a:stretch/>
          </p:blipFill>
          <p:spPr>
            <a:xfrm>
              <a:off x="6449789" y="2963334"/>
              <a:ext cx="1301619" cy="1098544"/>
            </a:xfrm>
            <a:prstGeom prst="rect">
              <a:avLst/>
            </a:prstGeom>
          </p:spPr>
        </p:pic>
        <p:pic>
          <p:nvPicPr>
            <p:cNvPr id="50" name="図 49"/>
            <p:cNvPicPr>
              <a:picLocks noChangeAspect="1"/>
            </p:cNvPicPr>
            <p:nvPr/>
          </p:nvPicPr>
          <p:blipFill rotWithShape="1">
            <a:blip r:embed="rId7"/>
            <a:srcRect r="62328"/>
            <a:stretch/>
          </p:blipFill>
          <p:spPr>
            <a:xfrm>
              <a:off x="6661566" y="3880878"/>
              <a:ext cx="190203" cy="181000"/>
            </a:xfrm>
            <a:prstGeom prst="rect">
              <a:avLst/>
            </a:prstGeom>
          </p:spPr>
        </p:pic>
        <p:pic>
          <p:nvPicPr>
            <p:cNvPr id="51" name="図 50"/>
            <p:cNvPicPr>
              <a:picLocks noChangeAspect="1"/>
            </p:cNvPicPr>
            <p:nvPr/>
          </p:nvPicPr>
          <p:blipFill rotWithShape="1">
            <a:blip r:embed="rId7"/>
            <a:srcRect l="36540" r="31766"/>
            <a:stretch/>
          </p:blipFill>
          <p:spPr>
            <a:xfrm>
              <a:off x="7087916" y="3880742"/>
              <a:ext cx="160021" cy="181001"/>
            </a:xfrm>
            <a:prstGeom prst="rect">
              <a:avLst/>
            </a:prstGeom>
          </p:spPr>
        </p:pic>
        <p:pic>
          <p:nvPicPr>
            <p:cNvPr id="52" name="図 51"/>
            <p:cNvPicPr>
              <a:picLocks noChangeAspect="1"/>
            </p:cNvPicPr>
            <p:nvPr/>
          </p:nvPicPr>
          <p:blipFill rotWithShape="1">
            <a:blip r:embed="rId7"/>
            <a:srcRect l="67479"/>
            <a:stretch/>
          </p:blipFill>
          <p:spPr>
            <a:xfrm>
              <a:off x="7462158" y="3880879"/>
              <a:ext cx="164196" cy="181000"/>
            </a:xfrm>
            <a:prstGeom prst="rect">
              <a:avLst/>
            </a:prstGeom>
          </p:spPr>
        </p:pic>
      </p:grpSp>
      <p:sp>
        <p:nvSpPr>
          <p:cNvPr id="54" name="テキスト ボックス 53"/>
          <p:cNvSpPr txBox="1"/>
          <p:nvPr/>
        </p:nvSpPr>
        <p:spPr>
          <a:xfrm>
            <a:off x="5919070" y="3326802"/>
            <a:ext cx="2686637" cy="584775"/>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Check Comparison to display  the </a:t>
            </a:r>
            <a:r>
              <a:rPr kumimoji="0" lang="en-US" altLang="ja-JP" sz="1600" b="0" i="0" u="none" strike="noStrike" kern="0" cap="none" spc="0" normalizeH="0" baseline="0" noProof="0" dirty="0">
                <a:ln>
                  <a:noFill/>
                </a:ln>
                <a:solidFill>
                  <a:prstClr val="black"/>
                </a:solidFill>
                <a:effectLst/>
                <a:uLnTx/>
                <a:uFillTx/>
              </a:rPr>
              <a:t>data to be </a:t>
            </a:r>
            <a:r>
              <a:rPr kumimoji="0" lang="en-US" altLang="ja-JP" sz="1600" b="0" i="0" u="none" strike="noStrike" kern="0" cap="none" spc="0" normalizeH="0" baseline="0" noProof="0" dirty="0" smtClean="0">
                <a:ln>
                  <a:noFill/>
                </a:ln>
                <a:solidFill>
                  <a:prstClr val="black"/>
                </a:solidFill>
                <a:effectLst/>
                <a:uLnTx/>
                <a:uFillTx/>
              </a:rPr>
              <a:t>compared</a:t>
            </a:r>
            <a:endParaRPr kumimoji="0" lang="ja-JP" altLang="en-US" sz="1600" b="0" i="0" u="none" strike="noStrike" kern="0" cap="none" spc="0" normalizeH="0" baseline="0" noProof="0" dirty="0">
              <a:ln>
                <a:noFill/>
              </a:ln>
              <a:solidFill>
                <a:prstClr val="black"/>
              </a:solidFill>
              <a:effectLst/>
              <a:uLnTx/>
              <a:uFillTx/>
            </a:endParaRPr>
          </a:p>
        </p:txBody>
      </p:sp>
      <p:sp>
        <p:nvSpPr>
          <p:cNvPr id="55" name="四角形吹き出し 54"/>
          <p:cNvSpPr/>
          <p:nvPr/>
        </p:nvSpPr>
        <p:spPr>
          <a:xfrm>
            <a:off x="4782745" y="3642320"/>
            <a:ext cx="1014079" cy="1068274"/>
          </a:xfrm>
          <a:prstGeom prst="wedgeRectCallout">
            <a:avLst>
              <a:gd name="adj1" fmla="val 62728"/>
              <a:gd name="adj2" fmla="val -4824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nvGrpSpPr>
          <p:cNvPr id="56" name="グループ化 55"/>
          <p:cNvGrpSpPr/>
          <p:nvPr/>
        </p:nvGrpSpPr>
        <p:grpSpPr>
          <a:xfrm>
            <a:off x="7891452" y="4038609"/>
            <a:ext cx="808342" cy="702738"/>
            <a:chOff x="7886187" y="3964397"/>
            <a:chExt cx="642664" cy="558705"/>
          </a:xfrm>
        </p:grpSpPr>
        <p:pic>
          <p:nvPicPr>
            <p:cNvPr id="57" name="図 56"/>
            <p:cNvPicPr>
              <a:picLocks noChangeAspect="1"/>
            </p:cNvPicPr>
            <p:nvPr/>
          </p:nvPicPr>
          <p:blipFill rotWithShape="1">
            <a:blip r:embed="rId8"/>
            <a:srcRect b="47390"/>
            <a:stretch/>
          </p:blipFill>
          <p:spPr>
            <a:xfrm>
              <a:off x="7886187" y="3964397"/>
              <a:ext cx="642664" cy="534255"/>
            </a:xfrm>
            <a:prstGeom prst="rect">
              <a:avLst/>
            </a:prstGeom>
          </p:spPr>
        </p:pic>
        <p:pic>
          <p:nvPicPr>
            <p:cNvPr id="58" name="図 57"/>
            <p:cNvPicPr>
              <a:picLocks noChangeAspect="1"/>
            </p:cNvPicPr>
            <p:nvPr/>
          </p:nvPicPr>
          <p:blipFill rotWithShape="1">
            <a:blip r:embed="rId8"/>
            <a:srcRect t="50768" b="26058"/>
            <a:stretch/>
          </p:blipFill>
          <p:spPr>
            <a:xfrm>
              <a:off x="7886187" y="4287769"/>
              <a:ext cx="642664" cy="235333"/>
            </a:xfrm>
            <a:prstGeom prst="rect">
              <a:avLst/>
            </a:prstGeom>
          </p:spPr>
        </p:pic>
      </p:grpSp>
      <p:sp>
        <p:nvSpPr>
          <p:cNvPr id="59" name="テキスト ボックス 58"/>
          <p:cNvSpPr txBox="1"/>
          <p:nvPr/>
        </p:nvSpPr>
        <p:spPr>
          <a:xfrm>
            <a:off x="102185" y="1001414"/>
            <a:ext cx="4382544"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Title,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“Last 1hour / Today / Last 1week / Last 1 month”. </a:t>
            </a:r>
            <a:endParaRPr kumimoji="0" lang="ja-JP" altLang="en-US" sz="1050" b="0" i="0" u="none" strike="noStrike" kern="0" cap="none" spc="0" normalizeH="0" baseline="0" noProof="0" dirty="0">
              <a:ln>
                <a:noFill/>
              </a:ln>
              <a:solidFill>
                <a:prstClr val="black"/>
              </a:solidFill>
              <a:effectLst/>
              <a:uLnTx/>
              <a:uFillTx/>
            </a:endParaRPr>
          </a:p>
        </p:txBody>
      </p:sp>
      <p:pic>
        <p:nvPicPr>
          <p:cNvPr id="65" name="図 64"/>
          <p:cNvPicPr>
            <a:picLocks noChangeAspect="1"/>
          </p:cNvPicPr>
          <p:nvPr/>
        </p:nvPicPr>
        <p:blipFill>
          <a:blip r:embed="rId9"/>
          <a:stretch>
            <a:fillRect/>
          </a:stretch>
        </p:blipFill>
        <p:spPr>
          <a:xfrm>
            <a:off x="4782746" y="769004"/>
            <a:ext cx="1366886" cy="1155434"/>
          </a:xfrm>
          <a:prstGeom prst="rect">
            <a:avLst/>
          </a:prstGeom>
        </p:spPr>
      </p:pic>
      <p:sp>
        <p:nvSpPr>
          <p:cNvPr id="66" name="テキスト ボックス 65"/>
          <p:cNvSpPr txBox="1"/>
          <p:nvPr/>
        </p:nvSpPr>
        <p:spPr>
          <a:xfrm>
            <a:off x="7688434" y="769689"/>
            <a:ext cx="1347284" cy="1077218"/>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type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endParaRPr>
          </a:p>
        </p:txBody>
      </p:sp>
      <p:pic>
        <p:nvPicPr>
          <p:cNvPr id="67" name="図 66"/>
          <p:cNvPicPr>
            <a:picLocks noChangeAspect="1"/>
          </p:cNvPicPr>
          <p:nvPr/>
        </p:nvPicPr>
        <p:blipFill>
          <a:blip r:embed="rId10"/>
          <a:stretch>
            <a:fillRect/>
          </a:stretch>
        </p:blipFill>
        <p:spPr>
          <a:xfrm>
            <a:off x="6215745" y="769004"/>
            <a:ext cx="1378222" cy="1153376"/>
          </a:xfrm>
          <a:prstGeom prst="rect">
            <a:avLst/>
          </a:prstGeom>
        </p:spPr>
      </p:pic>
      <p:pic>
        <p:nvPicPr>
          <p:cNvPr id="68" name="図 67"/>
          <p:cNvPicPr>
            <a:picLocks noChangeAspect="1"/>
          </p:cNvPicPr>
          <p:nvPr/>
        </p:nvPicPr>
        <p:blipFill>
          <a:blip r:embed="rId11"/>
          <a:stretch>
            <a:fillRect/>
          </a:stretch>
        </p:blipFill>
        <p:spPr>
          <a:xfrm>
            <a:off x="5179707" y="1983540"/>
            <a:ext cx="1342906" cy="1048121"/>
          </a:xfrm>
          <a:prstGeom prst="rect">
            <a:avLst/>
          </a:prstGeom>
        </p:spPr>
      </p:pic>
      <p:sp>
        <p:nvSpPr>
          <p:cNvPr id="69" name="四角形吹き出し 68"/>
          <p:cNvSpPr/>
          <p:nvPr/>
        </p:nvSpPr>
        <p:spPr>
          <a:xfrm>
            <a:off x="7454346" y="738059"/>
            <a:ext cx="139621" cy="148287"/>
          </a:xfrm>
          <a:prstGeom prst="wedgeRectCallout">
            <a:avLst>
              <a:gd name="adj1" fmla="val 79843"/>
              <a:gd name="adj2" fmla="val 13467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70" name="図 69"/>
          <p:cNvPicPr>
            <a:picLocks noChangeAspect="1"/>
          </p:cNvPicPr>
          <p:nvPr/>
        </p:nvPicPr>
        <p:blipFill rotWithShape="1">
          <a:blip r:embed="rId12"/>
          <a:srcRect b="2854"/>
          <a:stretch/>
        </p:blipFill>
        <p:spPr>
          <a:xfrm>
            <a:off x="6752630" y="1989793"/>
            <a:ext cx="1031806" cy="1041867"/>
          </a:xfrm>
          <a:prstGeom prst="rect">
            <a:avLst/>
          </a:prstGeom>
        </p:spPr>
      </p:pic>
      <p:pic>
        <p:nvPicPr>
          <p:cNvPr id="71" name="Picture 7"/>
          <p:cNvPicPr>
            <a:picLocks noChangeAspect="1" noChangeArrowheads="1"/>
          </p:cNvPicPr>
          <p:nvPr/>
        </p:nvPicPr>
        <p:blipFill>
          <a:blip r:embed="rId13"/>
          <a:srcRect/>
          <a:stretch>
            <a:fillRect/>
          </a:stretch>
        </p:blipFill>
        <p:spPr bwMode="auto">
          <a:xfrm>
            <a:off x="7736560" y="1143600"/>
            <a:ext cx="1209783" cy="644774"/>
          </a:xfrm>
          <a:prstGeom prst="rect">
            <a:avLst/>
          </a:prstGeom>
          <a:noFill/>
          <a:ln w="9525">
            <a:noFill/>
            <a:miter lim="800000"/>
            <a:headEnd/>
            <a:tailEnd/>
          </a:ln>
        </p:spPr>
      </p:pic>
      <p:pic>
        <p:nvPicPr>
          <p:cNvPr id="72" name="Picture 8"/>
          <p:cNvPicPr>
            <a:picLocks noChangeAspect="1" noChangeArrowheads="1"/>
          </p:cNvPicPr>
          <p:nvPr/>
        </p:nvPicPr>
        <p:blipFill>
          <a:blip r:embed="rId14"/>
          <a:srcRect/>
          <a:stretch>
            <a:fillRect/>
          </a:stretch>
        </p:blipFill>
        <p:spPr bwMode="auto">
          <a:xfrm>
            <a:off x="5240784" y="792944"/>
            <a:ext cx="86534" cy="75516"/>
          </a:xfrm>
          <a:prstGeom prst="rect">
            <a:avLst/>
          </a:prstGeom>
          <a:noFill/>
          <a:ln w="9525">
            <a:noFill/>
            <a:miter lim="800000"/>
            <a:headEnd/>
            <a:tailEnd/>
          </a:ln>
        </p:spPr>
      </p:pic>
      <p:pic>
        <p:nvPicPr>
          <p:cNvPr id="73" name="Picture 8"/>
          <p:cNvPicPr>
            <a:picLocks noChangeAspect="1" noChangeArrowheads="1"/>
          </p:cNvPicPr>
          <p:nvPr/>
        </p:nvPicPr>
        <p:blipFill>
          <a:blip r:embed="rId14"/>
          <a:srcRect/>
          <a:stretch>
            <a:fillRect/>
          </a:stretch>
        </p:blipFill>
        <p:spPr bwMode="auto">
          <a:xfrm>
            <a:off x="6682217" y="792944"/>
            <a:ext cx="86534" cy="75516"/>
          </a:xfrm>
          <a:prstGeom prst="rect">
            <a:avLst/>
          </a:prstGeom>
          <a:noFill/>
          <a:ln w="9525">
            <a:noFill/>
            <a:miter lim="800000"/>
            <a:headEnd/>
            <a:tailEnd/>
          </a:ln>
        </p:spPr>
      </p:pic>
      <p:pic>
        <p:nvPicPr>
          <p:cNvPr id="74" name="Picture 2"/>
          <p:cNvPicPr>
            <a:picLocks noChangeAspect="1" noChangeArrowheads="1"/>
          </p:cNvPicPr>
          <p:nvPr/>
        </p:nvPicPr>
        <p:blipFill>
          <a:blip r:embed="rId15"/>
          <a:srcRect/>
          <a:stretch>
            <a:fillRect/>
          </a:stretch>
        </p:blipFill>
        <p:spPr bwMode="auto">
          <a:xfrm>
            <a:off x="6927585" y="2090405"/>
            <a:ext cx="588814" cy="252872"/>
          </a:xfrm>
          <a:prstGeom prst="rect">
            <a:avLst/>
          </a:prstGeom>
          <a:noFill/>
          <a:ln w="9525">
            <a:noFill/>
            <a:miter lim="800000"/>
            <a:headEnd/>
            <a:tailEnd/>
          </a:ln>
        </p:spPr>
      </p:pic>
      <p:pic>
        <p:nvPicPr>
          <p:cNvPr id="75" name="Picture 8"/>
          <p:cNvPicPr>
            <a:picLocks noChangeAspect="1" noChangeArrowheads="1"/>
          </p:cNvPicPr>
          <p:nvPr/>
        </p:nvPicPr>
        <p:blipFill>
          <a:blip r:embed="rId14"/>
          <a:srcRect/>
          <a:stretch>
            <a:fillRect/>
          </a:stretch>
        </p:blipFill>
        <p:spPr bwMode="auto">
          <a:xfrm>
            <a:off x="6994064" y="2014889"/>
            <a:ext cx="86534" cy="75516"/>
          </a:xfrm>
          <a:prstGeom prst="rect">
            <a:avLst/>
          </a:prstGeom>
          <a:noFill/>
          <a:ln w="9525">
            <a:noFill/>
            <a:miter lim="800000"/>
            <a:headEnd/>
            <a:tailEnd/>
          </a:ln>
        </p:spPr>
      </p:pic>
      <p:pic>
        <p:nvPicPr>
          <p:cNvPr id="76" name="Picture 7"/>
          <p:cNvPicPr>
            <a:picLocks noChangeAspect="1" noChangeArrowheads="1"/>
          </p:cNvPicPr>
          <p:nvPr/>
        </p:nvPicPr>
        <p:blipFill>
          <a:blip r:embed="rId16"/>
          <a:srcRect/>
          <a:stretch>
            <a:fillRect/>
          </a:stretch>
        </p:blipFill>
        <p:spPr bwMode="auto">
          <a:xfrm>
            <a:off x="5617183" y="2015193"/>
            <a:ext cx="95816" cy="85778"/>
          </a:xfrm>
          <a:prstGeom prst="rect">
            <a:avLst/>
          </a:prstGeom>
          <a:noFill/>
          <a:ln w="9525">
            <a:noFill/>
            <a:miter lim="800000"/>
            <a:headEnd/>
            <a:tailEnd/>
          </a:ln>
        </p:spPr>
      </p:pic>
      <p:pic>
        <p:nvPicPr>
          <p:cNvPr id="77" name="Picture 3"/>
          <p:cNvPicPr>
            <a:picLocks noChangeAspect="1" noChangeArrowheads="1"/>
          </p:cNvPicPr>
          <p:nvPr/>
        </p:nvPicPr>
        <p:blipFill>
          <a:blip r:embed="rId17"/>
          <a:srcRect/>
          <a:stretch>
            <a:fillRect/>
          </a:stretch>
        </p:blipFill>
        <p:spPr bwMode="auto">
          <a:xfrm>
            <a:off x="6771680" y="1989794"/>
            <a:ext cx="1008126" cy="1002125"/>
          </a:xfrm>
          <a:prstGeom prst="rect">
            <a:avLst/>
          </a:prstGeom>
          <a:noFill/>
          <a:ln w="9525">
            <a:noFill/>
            <a:miter lim="800000"/>
            <a:headEnd/>
            <a:tailEnd/>
          </a:ln>
        </p:spPr>
      </p:pic>
      <p:sp>
        <p:nvSpPr>
          <p:cNvPr id="79" name="テキスト ボックス 78"/>
          <p:cNvSpPr txBox="1"/>
          <p:nvPr/>
        </p:nvSpPr>
        <p:spPr>
          <a:xfrm>
            <a:off x="174859" y="610794"/>
            <a:ext cx="1296060"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a:latin typeface="Calibri" panose="020F0502020204030204" pitchFamily="34" charset="0"/>
                <a:ea typeface="Yu Gothic UI" panose="020B0500000000000000" pitchFamily="50" charset="-128"/>
                <a:cs typeface="Calibri" panose="020F0502020204030204" pitchFamily="34" charset="0"/>
              </a:rPr>
              <a:t>Statistics</a:t>
            </a:r>
            <a:endParaRPr kumimoji="1" lang="ja-JP" altLang="en-US" dirty="0"/>
          </a:p>
        </p:txBody>
      </p:sp>
      <p:sp>
        <p:nvSpPr>
          <p:cNvPr id="80" name="右矢印 79"/>
          <p:cNvSpPr/>
          <p:nvPr/>
        </p:nvSpPr>
        <p:spPr>
          <a:xfrm>
            <a:off x="4195592" y="2537101"/>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吹き出し 41"/>
          <p:cNvSpPr/>
          <p:nvPr/>
        </p:nvSpPr>
        <p:spPr>
          <a:xfrm>
            <a:off x="1038975" y="2153334"/>
            <a:ext cx="983516" cy="1827424"/>
          </a:xfrm>
          <a:prstGeom prst="wedgeRectCallout">
            <a:avLst>
              <a:gd name="adj1" fmla="val 57915"/>
              <a:gd name="adj2" fmla="val -63116"/>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78" name="正方形/長方形 77"/>
          <p:cNvSpPr/>
          <p:nvPr/>
        </p:nvSpPr>
        <p:spPr>
          <a:xfrm>
            <a:off x="39263" y="4085666"/>
            <a:ext cx="4397338" cy="577081"/>
          </a:xfrm>
          <a:prstGeom prst="rect">
            <a:avLst/>
          </a:prstGeom>
        </p:spPr>
        <p:txBody>
          <a:bodyPr wrap="square">
            <a:spAutoFit/>
          </a:bodyPr>
          <a:lstStyle/>
          <a:p>
            <a:pPr marL="171450" lvl="0" indent="-171450">
              <a:buFont typeface="Wingdings" panose="05000000000000000000" pitchFamily="2" charset="2"/>
              <a:buChar char="n"/>
              <a:defRPr/>
            </a:pPr>
            <a:r>
              <a:rPr lang="en-US" altLang="ja-JP" sz="1050" dirty="0"/>
              <a:t>Narrowing down by attributes</a:t>
            </a:r>
            <a:endParaRPr kumimoji="1" lang="en-US" sz="1050" b="0" i="0" u="none" strike="noStrike" kern="1200" cap="none" spc="0" normalizeH="0" baseline="0" noProof="0" dirty="0" smtClean="0">
              <a:ln>
                <a:noFill/>
              </a:ln>
              <a:solidFill>
                <a:prstClr val="black"/>
              </a:solidFill>
              <a:effectLst/>
              <a:uLnTx/>
              <a:uFillTx/>
              <a:latin typeface="Calibri" charset="0"/>
              <a:ea typeface="ＭＳ Ｐゴシック" charset="0"/>
            </a:endParaRPr>
          </a:p>
          <a:p>
            <a:pPr lvl="0">
              <a:defRPr/>
            </a:pPr>
            <a:r>
              <a:rPr lang="en-US" altLang="ja-JP" sz="1050" dirty="0"/>
              <a:t>Shows the top 10 combinations of type and color. Other combinations are displayed as "</a:t>
            </a:r>
            <a:r>
              <a:rPr lang="en-US" altLang="ja-JP" sz="1050" dirty="0" smtClean="0"/>
              <a:t>Other“.</a:t>
            </a:r>
            <a:endParaRPr kumimoji="1" lang="en-GB" sz="105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41" name="四角形吹き出し 40"/>
          <p:cNvSpPr/>
          <p:nvPr/>
        </p:nvSpPr>
        <p:spPr>
          <a:xfrm>
            <a:off x="129933" y="1745822"/>
            <a:ext cx="877430" cy="415588"/>
          </a:xfrm>
          <a:prstGeom prst="wedgeRectCallout">
            <a:avLst>
              <a:gd name="adj1" fmla="val 19415"/>
              <a:gd name="adj2" fmla="val -110643"/>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75704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a:t>Structure of </a:t>
            </a:r>
            <a:r>
              <a:rPr lang="en-US" altLang="ja-JP" sz="3200" dirty="0" smtClean="0"/>
              <a:t>i-PRO Active Guard </a:t>
            </a:r>
            <a:r>
              <a:rPr lang="en-US" altLang="ja-JP" sz="3200" dirty="0"/>
              <a:t>SE materials</a:t>
            </a:r>
          </a:p>
        </p:txBody>
      </p:sp>
      <p:sp>
        <p:nvSpPr>
          <p:cNvPr id="34" name="正方形/長方形 33"/>
          <p:cNvSpPr/>
          <p:nvPr/>
        </p:nvSpPr>
        <p:spPr>
          <a:xfrm>
            <a:off x="445167" y="725091"/>
            <a:ext cx="8187489" cy="907941"/>
          </a:xfrm>
          <a:prstGeom prst="rect">
            <a:avLst/>
          </a:prstGeom>
        </p:spPr>
        <p:txBody>
          <a:bodyPr wrap="square">
            <a:spAutoFit/>
          </a:bodyPr>
          <a:lstStyle/>
          <a:p>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The SE material for the existing </a:t>
            </a:r>
            <a:r>
              <a:rPr lang="en-GB" altLang="ja-JP" sz="1400" dirty="0" smtClean="0">
                <a:solidFill>
                  <a:prstClr val="black"/>
                </a:solidFill>
                <a:latin typeface="Calibri" panose="020F0502020204030204" pitchFamily="34" charset="0"/>
                <a:ea typeface="Yu Gothic UI" pitchFamily="50" charset="-128"/>
                <a:cs typeface="Calibri" panose="020F0502020204030204" pitchFamily="34" charset="0"/>
              </a:rPr>
              <a:t>i-PRO Active Guard </a:t>
            </a:r>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has been split into three parts.</a:t>
            </a:r>
          </a:p>
          <a:p>
            <a:endParaRPr lang="en-GB" altLang="ja-JP" sz="900" dirty="0">
              <a:solidFill>
                <a:prstClr val="black"/>
              </a:solidFill>
              <a:latin typeface="Calibri" panose="020F0502020204030204" pitchFamily="34" charset="0"/>
              <a:ea typeface="Yu Gothic UI" pitchFamily="50" charset="-128"/>
              <a:cs typeface="Calibri" panose="020F0502020204030204" pitchFamily="34" charset="0"/>
            </a:endParaRPr>
          </a:p>
          <a:p>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This SE material is one of the three parts, the </a:t>
            </a:r>
            <a:r>
              <a:rPr lang="en-GB" altLang="ja-JP" sz="1400" u="sng" dirty="0" smtClean="0">
                <a:solidFill>
                  <a:srgbClr val="0000CC"/>
                </a:solidFill>
                <a:latin typeface="Calibri" panose="020F0502020204030204" pitchFamily="34" charset="0"/>
                <a:ea typeface="Yu Gothic UI" pitchFamily="50" charset="-128"/>
                <a:cs typeface="Calibri" panose="020F0502020204030204" pitchFamily="34" charset="0"/>
              </a:rPr>
              <a:t>Dashboard part</a:t>
            </a:r>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a:t>
            </a:r>
          </a:p>
          <a:p>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To understand the </a:t>
            </a:r>
            <a:r>
              <a:rPr lang="en-GB" altLang="ja-JP" sz="1400" dirty="0" smtClean="0">
                <a:solidFill>
                  <a:prstClr val="black"/>
                </a:solidFill>
                <a:latin typeface="Calibri" panose="020F0502020204030204" pitchFamily="34" charset="0"/>
                <a:ea typeface="Yu Gothic UI" pitchFamily="50" charset="-128"/>
                <a:cs typeface="Calibri" panose="020F0502020204030204" pitchFamily="34" charset="0"/>
              </a:rPr>
              <a:t>whole i-PRO Active Guard, </a:t>
            </a:r>
            <a:r>
              <a:rPr lang="en-GB" altLang="ja-JP" sz="1400" dirty="0">
                <a:solidFill>
                  <a:prstClr val="black"/>
                </a:solidFill>
                <a:latin typeface="Calibri" panose="020F0502020204030204" pitchFamily="34" charset="0"/>
                <a:ea typeface="Yu Gothic UI" pitchFamily="50" charset="-128"/>
                <a:cs typeface="Calibri" panose="020F0502020204030204" pitchFamily="34" charset="0"/>
              </a:rPr>
              <a:t>you need to see the other two parts.</a:t>
            </a:r>
            <a:endParaRPr lang="ja-JP" altLang="en-US" sz="1400" dirty="0" smtClean="0">
              <a:solidFill>
                <a:prstClr val="black"/>
              </a:solidFill>
              <a:latin typeface="Calibri" panose="020F0502020204030204" pitchFamily="34" charset="0"/>
              <a:ea typeface="Yu Gothic UI" pitchFamily="50" charset="-128"/>
              <a:cs typeface="Calibri" panose="020F0502020204030204" pitchFamily="34" charset="0"/>
            </a:endParaRPr>
          </a:p>
        </p:txBody>
      </p:sp>
      <p:sp>
        <p:nvSpPr>
          <p:cNvPr id="35" name="正方形/長方形 34"/>
          <p:cNvSpPr/>
          <p:nvPr/>
        </p:nvSpPr>
        <p:spPr>
          <a:xfrm>
            <a:off x="1798715" y="2243100"/>
            <a:ext cx="2575637" cy="24739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Operation guide</a:t>
            </a:r>
            <a:endParaRPr kumimoji="0" lang="en-GB" sz="1400" b="0"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正方形/長方形 35"/>
          <p:cNvSpPr/>
          <p:nvPr/>
        </p:nvSpPr>
        <p:spPr>
          <a:xfrm>
            <a:off x="6374161" y="2278121"/>
            <a:ext cx="1791736" cy="210815"/>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kern="0" dirty="0" smtClean="0">
                <a:solidFill>
                  <a:prstClr val="black"/>
                </a:solidFill>
                <a:latin typeface="Calibri" panose="020F0502020204030204" pitchFamily="34" charset="0"/>
                <a:ea typeface="+mn-ea"/>
                <a:cs typeface="Calibri" panose="020F0502020204030204" pitchFamily="34" charset="0"/>
              </a:rPr>
              <a:t>Setting guide</a:t>
            </a:r>
            <a:endParaRPr kumimoji="0" lang="en-GB" sz="1400" b="0"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正方形/長方形 36"/>
          <p:cNvSpPr/>
          <p:nvPr/>
        </p:nvSpPr>
        <p:spPr>
          <a:xfrm>
            <a:off x="992604" y="2546778"/>
            <a:ext cx="4170577" cy="800498"/>
          </a:xfrm>
          <a:prstGeom prst="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6" name="正方形/長方形 45"/>
          <p:cNvSpPr/>
          <p:nvPr/>
        </p:nvSpPr>
        <p:spPr>
          <a:xfrm>
            <a:off x="3746858" y="2626875"/>
            <a:ext cx="1121887" cy="62674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Dashboard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part</a:t>
            </a:r>
            <a:endParaRPr kumimoji="0" lang="en-GB"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加算 22"/>
          <p:cNvSpPr/>
          <p:nvPr/>
        </p:nvSpPr>
        <p:spPr>
          <a:xfrm>
            <a:off x="5660100" y="2822663"/>
            <a:ext cx="270262" cy="242610"/>
          </a:xfrm>
          <a:prstGeom prst="mathPlus">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9" name="加算 29"/>
          <p:cNvSpPr/>
          <p:nvPr/>
        </p:nvSpPr>
        <p:spPr>
          <a:xfrm>
            <a:off x="2951403" y="2819705"/>
            <a:ext cx="270262" cy="242610"/>
          </a:xfrm>
          <a:prstGeom prst="mathPlus">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1" name="正方形/長方形 50"/>
          <p:cNvSpPr/>
          <p:nvPr/>
        </p:nvSpPr>
        <p:spPr>
          <a:xfrm>
            <a:off x="6374162" y="2546778"/>
            <a:ext cx="1791737" cy="800498"/>
          </a:xfrm>
          <a:prstGeom prst="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5" name="正方形/長方形 54"/>
          <p:cNvSpPr/>
          <p:nvPr/>
        </p:nvSpPr>
        <p:spPr>
          <a:xfrm>
            <a:off x="6709086" y="2626874"/>
            <a:ext cx="1121887" cy="62674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Install &amp; Setup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part</a:t>
            </a:r>
            <a:endParaRPr kumimoji="0" lang="en-GB"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6" name="正方形/長方形 55"/>
          <p:cNvSpPr/>
          <p:nvPr/>
        </p:nvSpPr>
        <p:spPr>
          <a:xfrm>
            <a:off x="3231543" y="3461823"/>
            <a:ext cx="2152516" cy="573861"/>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&lt;Business intelligence tool&gt;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 lot of data is aggregated into one database, then shown in Dashboard</a:t>
            </a:r>
          </a:p>
        </p:txBody>
      </p:sp>
      <p:sp>
        <p:nvSpPr>
          <p:cNvPr id="57" name="正方形/長方形 56"/>
          <p:cNvSpPr/>
          <p:nvPr/>
        </p:nvSpPr>
        <p:spPr>
          <a:xfrm>
            <a:off x="749925" y="3464294"/>
            <a:ext cx="2227233" cy="573861"/>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050" b="0" i="0" u="none" strike="noStrike" kern="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&lt;Surveillance&gt;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050" b="0" i="0" u="none" strike="noStrike" kern="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Search suspect based by attribute info. and find the one by watch list   </a:t>
            </a:r>
          </a:p>
        </p:txBody>
      </p:sp>
      <p:sp>
        <p:nvSpPr>
          <p:cNvPr id="59" name="正方形/長方形 58"/>
          <p:cNvSpPr/>
          <p:nvPr/>
        </p:nvSpPr>
        <p:spPr>
          <a:xfrm>
            <a:off x="553452" y="1834816"/>
            <a:ext cx="8049125" cy="2532392"/>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3" name="正方形/長方形 62"/>
          <p:cNvSpPr/>
          <p:nvPr/>
        </p:nvSpPr>
        <p:spPr>
          <a:xfrm>
            <a:off x="1302599" y="2627640"/>
            <a:ext cx="1121886" cy="62674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kern="0" noProof="0" dirty="0" smtClean="0">
                <a:solidFill>
                  <a:prstClr val="white"/>
                </a:solidFill>
                <a:latin typeface="Calibri" panose="020F0502020204030204" pitchFamily="34" charset="0"/>
                <a:ea typeface="游ゴシック" panose="020B0400000000000000" pitchFamily="50" charset="-128"/>
                <a:cs typeface="Calibri" panose="020F0502020204030204" pitchFamily="34" charset="0"/>
              </a:rPr>
              <a:t>Search</a:t>
            </a:r>
            <a:r>
              <a:rPr kumimoji="0" lang="en-US" altLang="ja-JP" sz="1200" b="0" i="0" u="none" strike="noStrike" kern="0" cap="none" spc="0" normalizeH="0" baseline="0" noProof="0" dirty="0" smtClean="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 &amp; Event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part</a:t>
            </a:r>
            <a:endParaRPr kumimoji="0" lang="en-GB" sz="1200" b="0"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69989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[Ref.] Live Mode: </a:t>
            </a:r>
            <a:r>
              <a:rPr lang="en-GB" altLang="ja-JP" sz="3200" dirty="0" smtClean="0">
                <a:latin typeface="Calibri" panose="020F0502020204030204" pitchFamily="34" charset="0"/>
                <a:ea typeface="Yu Gothic UI" panose="020B0500000000000000" pitchFamily="50" charset="-128"/>
                <a:cs typeface="Calibri" panose="020F0502020204030204" pitchFamily="34" charset="0"/>
              </a:rPr>
              <a:t>Update interval</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42" name="正方形/長方形 41"/>
          <p:cNvSpPr/>
          <p:nvPr/>
        </p:nvSpPr>
        <p:spPr>
          <a:xfrm>
            <a:off x="3360493" y="3363329"/>
            <a:ext cx="4726481" cy="1123384"/>
          </a:xfrm>
          <a:prstGeom prst="rect">
            <a:avLst/>
          </a:prstGeom>
        </p:spPr>
        <p:txBody>
          <a:bodyPr wrap="square">
            <a:spAutoFit/>
          </a:bodyPr>
          <a:lstStyle/>
          <a:p>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The update interval differs depending on the search target</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endParaRPr lang="en-GB" altLang="ja-JP" sz="40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People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count: 15 seconds, or 1 minute. </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Heatmap</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 1 minute, 5 minutes, or 15 minutes. </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Age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 Gender, Person Attribute, Vehicle Attribute: Fixed for 1 hour</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endParaRPr lang="en-GB" altLang="ja-JP" sz="3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endParaRPr>
          </a:p>
          <a:p>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Which setting is used depends on the setting value of "ONVIF Metadata transmission interval" on the camera body.</a:t>
            </a:r>
            <a:endParaRPr lang="ja-JP" altLang="en-US" sz="100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p:txBody>
      </p:sp>
      <p:grpSp>
        <p:nvGrpSpPr>
          <p:cNvPr id="43" name="グループ化 42"/>
          <p:cNvGrpSpPr/>
          <p:nvPr/>
        </p:nvGrpSpPr>
        <p:grpSpPr>
          <a:xfrm>
            <a:off x="1229688" y="1190283"/>
            <a:ext cx="1830136" cy="3166221"/>
            <a:chOff x="1418094" y="1574411"/>
            <a:chExt cx="1830136" cy="3166221"/>
          </a:xfrm>
        </p:grpSpPr>
        <p:pic>
          <p:nvPicPr>
            <p:cNvPr id="44" name="図 43"/>
            <p:cNvPicPr>
              <a:picLocks noChangeAspect="1"/>
            </p:cNvPicPr>
            <p:nvPr/>
          </p:nvPicPr>
          <p:blipFill>
            <a:blip r:embed="rId2"/>
            <a:stretch>
              <a:fillRect/>
            </a:stretch>
          </p:blipFill>
          <p:spPr>
            <a:xfrm>
              <a:off x="1418094" y="1574411"/>
              <a:ext cx="1830136" cy="3166221"/>
            </a:xfrm>
            <a:prstGeom prst="rect">
              <a:avLst/>
            </a:prstGeom>
          </p:spPr>
        </p:pic>
        <p:sp>
          <p:nvSpPr>
            <p:cNvPr id="46" name="四角形吹き出し 45"/>
            <p:cNvSpPr/>
            <p:nvPr/>
          </p:nvSpPr>
          <p:spPr>
            <a:xfrm>
              <a:off x="1507070" y="3597001"/>
              <a:ext cx="1332383" cy="406400"/>
            </a:xfrm>
            <a:prstGeom prst="wedgeRectCallout">
              <a:avLst>
                <a:gd name="adj1" fmla="val 12347"/>
                <a:gd name="adj2" fmla="val -154605"/>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rPr>
                <a:t>Hover your mouse over the </a:t>
              </a:r>
              <a:r>
                <a:rPr kumimoji="0" lang="en-GB" sz="800" b="0" i="0" u="none" strike="noStrike" kern="0" cap="none" spc="0" normalizeH="0" baseline="0" noProof="0" dirty="0" err="1" smtClean="0">
                  <a:ln>
                    <a:noFill/>
                  </a:ln>
                  <a:solidFill>
                    <a:prstClr val="white"/>
                  </a:solidFill>
                  <a:effectLst/>
                  <a:uLnTx/>
                  <a:uFillTx/>
                  <a:latin typeface="游ゴシック"/>
                  <a:ea typeface="+mn-ea"/>
                  <a:cs typeface="Calibri" panose="020F0502020204030204" pitchFamily="34" charset="0"/>
                </a:rPr>
                <a:t>i</a:t>
              </a:r>
              <a:r>
                <a:rPr kumimoji="0" lang="en-GB" sz="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rPr>
                <a:t> symbol to see the description.</a:t>
              </a:r>
            </a:p>
          </p:txBody>
        </p:sp>
      </p:grpSp>
      <p:grpSp>
        <p:nvGrpSpPr>
          <p:cNvPr id="47" name="グループ化 46"/>
          <p:cNvGrpSpPr/>
          <p:nvPr/>
        </p:nvGrpSpPr>
        <p:grpSpPr>
          <a:xfrm>
            <a:off x="3360494" y="1094194"/>
            <a:ext cx="3673049" cy="2227587"/>
            <a:chOff x="2145847" y="1492902"/>
            <a:chExt cx="3887949" cy="2522972"/>
          </a:xfrm>
        </p:grpSpPr>
        <p:pic>
          <p:nvPicPr>
            <p:cNvPr id="48" name="図 47"/>
            <p:cNvPicPr>
              <a:picLocks noChangeAspect="1"/>
            </p:cNvPicPr>
            <p:nvPr/>
          </p:nvPicPr>
          <p:blipFill>
            <a:blip r:embed="rId3"/>
            <a:stretch>
              <a:fillRect/>
            </a:stretch>
          </p:blipFill>
          <p:spPr>
            <a:xfrm>
              <a:off x="2145847" y="1492902"/>
              <a:ext cx="3887949" cy="2522972"/>
            </a:xfrm>
            <a:prstGeom prst="rect">
              <a:avLst/>
            </a:prstGeom>
          </p:spPr>
        </p:pic>
        <p:sp>
          <p:nvSpPr>
            <p:cNvPr id="49" name="正方形/長方形 48"/>
            <p:cNvSpPr/>
            <p:nvPr/>
          </p:nvSpPr>
          <p:spPr>
            <a:xfrm>
              <a:off x="4989095" y="1839495"/>
              <a:ext cx="998048" cy="700505"/>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游ゴシック"/>
                <a:ea typeface="+mn-ea"/>
                <a:cs typeface="+mn-cs"/>
              </a:endParaRPr>
            </a:p>
          </p:txBody>
        </p:sp>
      </p:grpSp>
      <p:sp>
        <p:nvSpPr>
          <p:cNvPr id="51" name="正方形/長方形 50"/>
          <p:cNvSpPr/>
          <p:nvPr/>
        </p:nvSpPr>
        <p:spPr>
          <a:xfrm>
            <a:off x="1269076" y="2651266"/>
            <a:ext cx="980227" cy="227401"/>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游ゴシック"/>
              <a:ea typeface="+mn-ea"/>
              <a:cs typeface="+mn-cs"/>
            </a:endParaRPr>
          </a:p>
        </p:txBody>
      </p:sp>
      <p:sp>
        <p:nvSpPr>
          <p:cNvPr id="52" name="正方形/長方形 51"/>
          <p:cNvSpPr/>
          <p:nvPr/>
        </p:nvSpPr>
        <p:spPr>
          <a:xfrm>
            <a:off x="2246595" y="2488059"/>
            <a:ext cx="765722" cy="501090"/>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游ゴシック"/>
              <a:ea typeface="+mn-ea"/>
              <a:cs typeface="+mn-cs"/>
            </a:endParaRPr>
          </a:p>
        </p:txBody>
      </p:sp>
      <p:cxnSp>
        <p:nvCxnSpPr>
          <p:cNvPr id="53" name="カギ線コネクタ 52"/>
          <p:cNvCxnSpPr/>
          <p:nvPr/>
        </p:nvCxnSpPr>
        <p:spPr>
          <a:xfrm rot="16200000" flipV="1">
            <a:off x="6062912" y="2616927"/>
            <a:ext cx="2448000" cy="540000"/>
          </a:xfrm>
          <a:prstGeom prst="bentConnector2">
            <a:avLst/>
          </a:prstGeom>
          <a:noFill/>
          <a:ln w="9525"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3640517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894" y="2948112"/>
            <a:ext cx="2320256" cy="1639049"/>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7" y="1756603"/>
            <a:ext cx="1898275" cy="2342997"/>
          </a:xfrm>
          <a:prstGeom prst="rect">
            <a:avLst/>
          </a:prstGeom>
        </p:spPr>
      </p:pic>
      <p:sp>
        <p:nvSpPr>
          <p:cNvPr id="50" name="正方形/長方形 49"/>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4-4-1. </a:t>
            </a:r>
            <a:r>
              <a:rPr lang="en-US" altLang="ja-JP" sz="3200" dirty="0">
                <a:latin typeface="Calibri" panose="020F0502020204030204" pitchFamily="34" charset="0"/>
                <a:ea typeface="Yu Gothic UI" panose="020B0500000000000000" pitchFamily="50" charset="-128"/>
                <a:cs typeface="Calibri" panose="020F0502020204030204" pitchFamily="34" charset="0"/>
              </a:rPr>
              <a:t>Search Mode: People Counting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27" name="四角形吹き出し 26"/>
          <p:cNvSpPr/>
          <p:nvPr/>
        </p:nvSpPr>
        <p:spPr>
          <a:xfrm>
            <a:off x="2154894" y="2941634"/>
            <a:ext cx="2326271" cy="1645527"/>
          </a:xfrm>
          <a:prstGeom prst="wedgeRectCallout">
            <a:avLst>
              <a:gd name="adj1" fmla="val -22421"/>
              <a:gd name="adj2" fmla="val -54187"/>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29" name="テキスト ボックス 28"/>
          <p:cNvSpPr txBox="1"/>
          <p:nvPr/>
        </p:nvSpPr>
        <p:spPr>
          <a:xfrm>
            <a:off x="4732197" y="2781673"/>
            <a:ext cx="1048978"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Heat map</a:t>
            </a:r>
            <a:endParaRPr kumimoji="0" lang="ja-JP" altLang="en-US" sz="1600" b="0" i="0" u="none" strike="noStrike" kern="0" cap="none" spc="0" normalizeH="0" baseline="0" noProof="0" dirty="0">
              <a:ln>
                <a:noFill/>
              </a:ln>
              <a:solidFill>
                <a:prstClr val="black"/>
              </a:solidFill>
              <a:effectLst/>
              <a:uLnTx/>
              <a:uFillTx/>
            </a:endParaRPr>
          </a:p>
        </p:txBody>
      </p:sp>
      <p:sp>
        <p:nvSpPr>
          <p:cNvPr id="30" name="四角形吹き出し 29"/>
          <p:cNvSpPr/>
          <p:nvPr/>
        </p:nvSpPr>
        <p:spPr>
          <a:xfrm>
            <a:off x="1021715" y="2277235"/>
            <a:ext cx="986903" cy="1837565"/>
          </a:xfrm>
          <a:prstGeom prst="wedgeRectCallout">
            <a:avLst>
              <a:gd name="adj1" fmla="val 61056"/>
              <a:gd name="adj2" fmla="val -7183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2" name="四角形吹き出し 31"/>
          <p:cNvSpPr/>
          <p:nvPr/>
        </p:nvSpPr>
        <p:spPr>
          <a:xfrm>
            <a:off x="120381" y="1908252"/>
            <a:ext cx="924604" cy="341355"/>
          </a:xfrm>
          <a:prstGeom prst="wedgeRectCallout">
            <a:avLst>
              <a:gd name="adj1" fmla="val 22275"/>
              <a:gd name="adj2" fmla="val -22178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テキスト ボックス 32"/>
          <p:cNvSpPr txBox="1"/>
          <p:nvPr/>
        </p:nvSpPr>
        <p:spPr>
          <a:xfrm>
            <a:off x="120381" y="805543"/>
            <a:ext cx="4360785"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1h / 1day / 1week /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35" name="テキスト ボックス 34"/>
          <p:cNvSpPr txBox="1"/>
          <p:nvPr/>
        </p:nvSpPr>
        <p:spPr>
          <a:xfrm>
            <a:off x="4732991" y="3167034"/>
            <a:ext cx="2629223"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ja-JP" sz="1050" b="0" i="0" u="none" strike="noStrike" kern="0" cap="none" spc="0" normalizeH="0" baseline="0" noProof="0" dirty="0" smtClean="0">
                <a:ln>
                  <a:noFill/>
                </a:ln>
                <a:solidFill>
                  <a:prstClr val="black"/>
                </a:solidFill>
                <a:effectLst/>
                <a:uLnTx/>
                <a:uFillTx/>
              </a:rPr>
              <a:t>The heat map for each hour within the set Time of the day will be displayed.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8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*If Duration is NOT </a:t>
            </a:r>
            <a:r>
              <a:rPr kumimoji="0" lang="en-US" altLang="ja-JP" sz="1050" b="0" i="0" u="none" strike="noStrike" kern="0" cap="none" spc="0" normalizeH="0" baseline="0" noProof="0" dirty="0">
                <a:ln>
                  <a:noFill/>
                </a:ln>
                <a:solidFill>
                  <a:prstClr val="black"/>
                </a:solidFill>
                <a:effectLst/>
                <a:uLnTx/>
                <a:uFillTx/>
              </a:rPr>
              <a:t>1 </a:t>
            </a:r>
            <a:r>
              <a:rPr kumimoji="0" lang="en-US" altLang="ja-JP" sz="1050" b="0" i="0" u="none" strike="noStrike" kern="0" cap="none" spc="0" normalizeH="0" baseline="0" noProof="0" dirty="0" smtClean="0">
                <a:ln>
                  <a:noFill/>
                </a:ln>
                <a:solidFill>
                  <a:prstClr val="black"/>
                </a:solidFill>
                <a:effectLst/>
                <a:uLnTx/>
                <a:uFillTx/>
              </a:rPr>
              <a:t>day, Transition </a:t>
            </a:r>
            <a:r>
              <a:rPr kumimoji="0" lang="en-US" altLang="ja-JP" sz="1050" b="0" i="0" u="none" strike="noStrike" kern="0" cap="none" spc="0" normalizeH="0" baseline="0" noProof="0" dirty="0">
                <a:ln>
                  <a:noFill/>
                </a:ln>
                <a:solidFill>
                  <a:prstClr val="black"/>
                </a:solidFill>
                <a:effectLst/>
                <a:uLnTx/>
                <a:uFillTx/>
              </a:rPr>
              <a:t>cannot be </a:t>
            </a:r>
            <a:r>
              <a:rPr kumimoji="0" lang="en-US" altLang="ja-JP" sz="1050" b="0" i="0" u="none" strike="noStrike" kern="0" cap="none" spc="0" normalizeH="0" baseline="0" noProof="0" dirty="0" smtClean="0">
                <a:ln>
                  <a:noFill/>
                </a:ln>
                <a:solidFill>
                  <a:prstClr val="black"/>
                </a:solidFill>
                <a:effectLst/>
                <a:uLnTx/>
                <a:uFillTx/>
              </a:rPr>
              <a:t>displayed.</a:t>
            </a:r>
          </a:p>
        </p:txBody>
      </p:sp>
      <p:sp>
        <p:nvSpPr>
          <p:cNvPr id="44" name="テキスト ボックス 43"/>
          <p:cNvSpPr txBox="1"/>
          <p:nvPr/>
        </p:nvSpPr>
        <p:spPr>
          <a:xfrm>
            <a:off x="4732197" y="1467964"/>
            <a:ext cx="1165859"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Table chart</a:t>
            </a:r>
            <a:endParaRPr kumimoji="0" lang="ja-JP" altLang="en-US" sz="1600" b="0" i="0" u="none" strike="noStrike" kern="0" cap="none" spc="0" normalizeH="0" baseline="0" noProof="0" dirty="0">
              <a:ln>
                <a:noFill/>
              </a:ln>
              <a:solidFill>
                <a:prstClr val="black"/>
              </a:solidFill>
              <a:effectLst/>
              <a:uLnTx/>
              <a:uFillTx/>
            </a:endParaRPr>
          </a:p>
        </p:txBody>
      </p:sp>
      <p:sp>
        <p:nvSpPr>
          <p:cNvPr id="47" name="Rectangle 4"/>
          <p:cNvSpPr>
            <a:spLocks noChangeArrowheads="1"/>
          </p:cNvSpPr>
          <p:nvPr/>
        </p:nvSpPr>
        <p:spPr bwMode="auto">
          <a:xfrm>
            <a:off x="4729983" y="1840344"/>
            <a:ext cx="2514613"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kumimoji="0" lang="en-US" sz="1050" dirty="0" smtClean="0">
                <a:solidFill>
                  <a:prstClr val="black"/>
                </a:solidFill>
                <a:latin typeface="+mn-lt"/>
                <a:ea typeface="Meiryo UI" pitchFamily="50" charset="-128"/>
                <a:cs typeface="メイリオ" pitchFamily="50" charset="-128"/>
              </a:rPr>
              <a:t>It is a chart that displays the number of people counting information as a table. </a:t>
            </a:r>
            <a:endParaRPr kumimoji="0" lang="en-US" altLang="ja-JP" sz="1050" dirty="0" smtClean="0">
              <a:solidFill>
                <a:prstClr val="black"/>
              </a:solidFill>
              <a:latin typeface="+mn-lt"/>
              <a:ea typeface="Meiryo UI" pitchFamily="50" charset="-128"/>
              <a:cs typeface="メイリオ" pitchFamily="50" charset="-128"/>
            </a:endParaRPr>
          </a:p>
          <a:p>
            <a:pPr defTabSz="914400" eaLnBrk="0" hangingPunct="0">
              <a:tabLst>
                <a:tab pos="180975" algn="l"/>
              </a:tabLst>
              <a:defRPr/>
            </a:pPr>
            <a:endParaRPr kumimoji="0" lang="en-US" altLang="ja-JP" sz="800" dirty="0" smtClean="0">
              <a:solidFill>
                <a:prstClr val="black"/>
              </a:solidFill>
              <a:latin typeface="+mn-lt"/>
              <a:ea typeface="Meiryo UI" pitchFamily="50" charset="-128"/>
              <a:cs typeface="メイリオ" pitchFamily="50" charset="-128"/>
            </a:endParaRPr>
          </a:p>
          <a:p>
            <a:pPr defTabSz="914400" eaLnBrk="0" hangingPunct="0">
              <a:tabLst>
                <a:tab pos="180975" algn="l"/>
              </a:tabLst>
              <a:defRPr/>
            </a:pPr>
            <a:r>
              <a:rPr kumimoji="0" lang="en-US" altLang="ja-JP" sz="1050" dirty="0" smtClean="0">
                <a:solidFill>
                  <a:prstClr val="black"/>
                </a:solidFill>
                <a:latin typeface="+mn-lt"/>
                <a:ea typeface="Meiryo UI" pitchFamily="50" charset="-128"/>
                <a:cs typeface="メイリオ" pitchFamily="50" charset="-128"/>
              </a:rPr>
              <a:t>The values of each line are added up and displayed as the camera value.</a:t>
            </a:r>
            <a:r>
              <a:rPr kumimoji="0" lang="en-GB" altLang="ja-JP" sz="1050" dirty="0" smtClean="0">
                <a:solidFill>
                  <a:prstClr val="black"/>
                </a:solidFill>
                <a:latin typeface="+mn-lt"/>
                <a:cs typeface="Arial" pitchFamily="34" charset="0"/>
              </a:rPr>
              <a:t> </a:t>
            </a:r>
          </a:p>
        </p:txBody>
      </p:sp>
      <p:sp>
        <p:nvSpPr>
          <p:cNvPr id="48" name="テキスト ボックス 47"/>
          <p:cNvSpPr txBox="1"/>
          <p:nvPr/>
        </p:nvSpPr>
        <p:spPr>
          <a:xfrm>
            <a:off x="2135692" y="1385574"/>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9" name="テキスト ボックス 48"/>
          <p:cNvSpPr txBox="1"/>
          <p:nvPr/>
        </p:nvSpPr>
        <p:spPr>
          <a:xfrm>
            <a:off x="2143964" y="2284099"/>
            <a:ext cx="199311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51" name="右矢印 50"/>
          <p:cNvSpPr/>
          <p:nvPr/>
        </p:nvSpPr>
        <p:spPr>
          <a:xfrm>
            <a:off x="4195592" y="2356625"/>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732197" y="768351"/>
            <a:ext cx="3521466" cy="338554"/>
          </a:xfrm>
          <a:prstGeom prst="rect">
            <a:avLst/>
          </a:prstGeom>
          <a:solidFill>
            <a:srgbClr val="00B0F0">
              <a:alpha val="20000"/>
            </a:srgbClr>
          </a:solidFill>
        </p:spPr>
        <p:txBody>
          <a:bodyPr wrap="square" rtlCol="0">
            <a:spAutoFit/>
          </a:bodyPr>
          <a:lstStyle/>
          <a:p>
            <a:pPr defTabSz="914400" fontAlgn="auto">
              <a:spcBef>
                <a:spcPts val="0"/>
              </a:spcBef>
              <a:spcAft>
                <a:spcPts val="0"/>
              </a:spcAft>
              <a:defRPr/>
            </a:pPr>
            <a:r>
              <a:rPr kumimoji="0" lang="en-US" altLang="ja-JP" sz="1600" kern="0" dirty="0" smtClean="0">
                <a:solidFill>
                  <a:prstClr val="black"/>
                </a:solidFill>
              </a:rPr>
              <a:t>Statistics</a:t>
            </a:r>
            <a:r>
              <a:rPr kumimoji="0" lang="ja-JP" altLang="en-US" sz="1600" kern="0" dirty="0" smtClean="0">
                <a:solidFill>
                  <a:prstClr val="black"/>
                </a:solidFill>
              </a:rPr>
              <a:t> </a:t>
            </a:r>
            <a:r>
              <a:rPr kumimoji="0" lang="en-US" altLang="ja-JP" sz="1600" kern="0" dirty="0" smtClean="0">
                <a:solidFill>
                  <a:prstClr val="black"/>
                </a:solidFill>
              </a:rPr>
              <a:t>/ Time </a:t>
            </a:r>
            <a:r>
              <a:rPr kumimoji="0" lang="en-US" altLang="ja-JP" sz="1600" kern="0" dirty="0">
                <a:solidFill>
                  <a:prstClr val="black"/>
                </a:solidFill>
              </a:rPr>
              <a:t>transition of </a:t>
            </a:r>
            <a:r>
              <a:rPr kumimoji="0" lang="en-US" altLang="ja-JP" sz="1600" kern="0" dirty="0" smtClean="0">
                <a:solidFill>
                  <a:prstClr val="black"/>
                </a:solidFill>
              </a:rPr>
              <a:t>occupancy</a:t>
            </a:r>
            <a:endParaRPr kumimoji="0" lang="ja-JP" altLang="en-US" sz="1600" kern="0" dirty="0">
              <a:solidFill>
                <a:prstClr val="black"/>
              </a:solidFill>
            </a:endParaRPr>
          </a:p>
        </p:txBody>
      </p:sp>
      <p:sp>
        <p:nvSpPr>
          <p:cNvPr id="53" name="テキスト ボックス 52"/>
          <p:cNvSpPr txBox="1"/>
          <p:nvPr/>
        </p:nvSpPr>
        <p:spPr>
          <a:xfrm>
            <a:off x="4732197" y="4113724"/>
            <a:ext cx="2429224"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rPr>
              <a:t>Image with line count data</a:t>
            </a:r>
            <a:endParaRPr kumimoji="0" lang="ja-JP" altLang="en-US" sz="1600" b="0" i="0" u="none" strike="noStrike" kern="0" cap="none" spc="0" normalizeH="0" baseline="0" noProof="0" dirty="0">
              <a:ln>
                <a:noFill/>
              </a:ln>
              <a:solidFill>
                <a:prstClr val="black"/>
              </a:solidFill>
              <a:effectLst/>
              <a:uLnTx/>
              <a:uFillTx/>
            </a:endParaRPr>
          </a:p>
        </p:txBody>
      </p:sp>
      <p:sp>
        <p:nvSpPr>
          <p:cNvPr id="54" name="Rectangle 4"/>
          <p:cNvSpPr>
            <a:spLocks noChangeArrowheads="1"/>
          </p:cNvSpPr>
          <p:nvPr/>
        </p:nvSpPr>
        <p:spPr bwMode="auto">
          <a:xfrm>
            <a:off x="4713817" y="1138776"/>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pic>
        <p:nvPicPr>
          <p:cNvPr id="31" name="図 30">
            <a:extLst>
              <a:ext uri="{FF2B5EF4-FFF2-40B4-BE49-F238E27FC236}">
                <a16:creationId xmlns:a16="http://schemas.microsoft.com/office/drawing/2014/main" id="{00000000-0008-0000-0A00-00007F000000}"/>
              </a:ext>
            </a:extLst>
          </p:cNvPr>
          <p:cNvPicPr>
            <a:picLocks noChangeAspect="1"/>
          </p:cNvPicPr>
          <p:nvPr/>
        </p:nvPicPr>
        <p:blipFill rotWithShape="1">
          <a:blip r:embed="rId4"/>
          <a:srcRect r="68769"/>
          <a:stretch/>
        </p:blipFill>
        <p:spPr>
          <a:xfrm>
            <a:off x="7385802" y="1490033"/>
            <a:ext cx="1568866" cy="1214590"/>
          </a:xfrm>
          <a:prstGeom prst="rect">
            <a:avLst/>
          </a:prstGeom>
        </p:spPr>
      </p:pic>
      <p:grpSp>
        <p:nvGrpSpPr>
          <p:cNvPr id="34" name="グループ化 33"/>
          <p:cNvGrpSpPr/>
          <p:nvPr/>
        </p:nvGrpSpPr>
        <p:grpSpPr>
          <a:xfrm>
            <a:off x="7385801" y="2840013"/>
            <a:ext cx="1568865" cy="1158279"/>
            <a:chOff x="5454823" y="1506254"/>
            <a:chExt cx="3101126" cy="2484234"/>
          </a:xfrm>
        </p:grpSpPr>
        <p:grpSp>
          <p:nvGrpSpPr>
            <p:cNvPr id="57" name="グループ化 56"/>
            <p:cNvGrpSpPr/>
            <p:nvPr/>
          </p:nvGrpSpPr>
          <p:grpSpPr>
            <a:xfrm>
              <a:off x="5454823" y="1506254"/>
              <a:ext cx="3101126" cy="2414242"/>
              <a:chOff x="5455527" y="1771452"/>
              <a:chExt cx="3101126" cy="2414242"/>
            </a:xfrm>
          </p:grpSpPr>
          <p:pic>
            <p:nvPicPr>
              <p:cNvPr id="59" name="図 58"/>
              <p:cNvPicPr>
                <a:picLocks noChangeAspect="1"/>
              </p:cNvPicPr>
              <p:nvPr/>
            </p:nvPicPr>
            <p:blipFill>
              <a:blip r:embed="rId5"/>
              <a:stretch>
                <a:fillRect/>
              </a:stretch>
            </p:blipFill>
            <p:spPr>
              <a:xfrm>
                <a:off x="5455527" y="1771452"/>
                <a:ext cx="3101126" cy="2414242"/>
              </a:xfrm>
              <a:prstGeom prst="rect">
                <a:avLst/>
              </a:prstGeom>
            </p:spPr>
          </p:pic>
          <p:pic>
            <p:nvPicPr>
              <p:cNvPr id="60" name="図 59">
                <a:extLst>
                  <a:ext uri="{FF2B5EF4-FFF2-40B4-BE49-F238E27FC236}">
                    <a16:creationId xmlns:a16="http://schemas.microsoft.com/office/drawing/2014/main" id="{00000000-0008-0000-0D00-000006000000}"/>
                  </a:ext>
                </a:extLst>
              </p:cNvPr>
              <p:cNvPicPr>
                <a:picLocks noChangeAspect="1"/>
              </p:cNvPicPr>
              <p:nvPr/>
            </p:nvPicPr>
            <p:blipFill rotWithShape="1">
              <a:blip r:embed="rId6">
                <a:biLevel thresh="75000"/>
              </a:blip>
              <a:srcRect t="22286"/>
              <a:stretch/>
            </p:blipFill>
            <p:spPr>
              <a:xfrm>
                <a:off x="5722620" y="2766059"/>
                <a:ext cx="1000125" cy="83943"/>
              </a:xfrm>
              <a:prstGeom prst="rect">
                <a:avLst/>
              </a:prstGeom>
            </p:spPr>
          </p:pic>
          <p:pic>
            <p:nvPicPr>
              <p:cNvPr id="61" name="図 60">
                <a:extLst>
                  <a:ext uri="{FF2B5EF4-FFF2-40B4-BE49-F238E27FC236}">
                    <a16:creationId xmlns:a16="http://schemas.microsoft.com/office/drawing/2014/main" id="{00000000-0008-0000-0D00-000006000000}"/>
                  </a:ext>
                </a:extLst>
              </p:cNvPr>
              <p:cNvPicPr>
                <a:picLocks noChangeAspect="1"/>
              </p:cNvPicPr>
              <p:nvPr/>
            </p:nvPicPr>
            <p:blipFill rotWithShape="1">
              <a:blip r:embed="rId6">
                <a:biLevel thresh="75000"/>
              </a:blip>
              <a:srcRect t="26400"/>
              <a:stretch/>
            </p:blipFill>
            <p:spPr>
              <a:xfrm>
                <a:off x="5722620" y="3987799"/>
                <a:ext cx="1000125" cy="79499"/>
              </a:xfrm>
              <a:prstGeom prst="rect">
                <a:avLst/>
              </a:prstGeom>
            </p:spPr>
          </p:pic>
          <p:pic>
            <p:nvPicPr>
              <p:cNvPr id="62" name="図 61">
                <a:extLst>
                  <a:ext uri="{FF2B5EF4-FFF2-40B4-BE49-F238E27FC236}">
                    <a16:creationId xmlns:a16="http://schemas.microsoft.com/office/drawing/2014/main" id="{00000000-0008-0000-0D00-000006000000}"/>
                  </a:ext>
                </a:extLst>
              </p:cNvPr>
              <p:cNvPicPr>
                <a:picLocks noChangeAspect="1"/>
              </p:cNvPicPr>
              <p:nvPr/>
            </p:nvPicPr>
            <p:blipFill rotWithShape="1">
              <a:blip r:embed="rId6">
                <a:biLevel thresh="75000"/>
              </a:blip>
              <a:srcRect t="20923"/>
              <a:stretch/>
            </p:blipFill>
            <p:spPr>
              <a:xfrm>
                <a:off x="7242810" y="2763519"/>
                <a:ext cx="1000125" cy="85415"/>
              </a:xfrm>
              <a:prstGeom prst="rect">
                <a:avLst/>
              </a:prstGeom>
            </p:spPr>
          </p:pic>
          <p:pic>
            <p:nvPicPr>
              <p:cNvPr id="63" name="図 62">
                <a:extLst>
                  <a:ext uri="{FF2B5EF4-FFF2-40B4-BE49-F238E27FC236}">
                    <a16:creationId xmlns:a16="http://schemas.microsoft.com/office/drawing/2014/main" id="{00000000-0008-0000-0D00-000006000000}"/>
                  </a:ext>
                </a:extLst>
              </p:cNvPr>
              <p:cNvPicPr>
                <a:picLocks noChangeAspect="1"/>
              </p:cNvPicPr>
              <p:nvPr/>
            </p:nvPicPr>
            <p:blipFill rotWithShape="1">
              <a:blip r:embed="rId6">
                <a:biLevel thresh="75000"/>
              </a:blip>
              <a:srcRect t="16994"/>
              <a:stretch/>
            </p:blipFill>
            <p:spPr>
              <a:xfrm>
                <a:off x="7242810" y="3977639"/>
                <a:ext cx="1000125" cy="89659"/>
              </a:xfrm>
              <a:prstGeom prst="rect">
                <a:avLst/>
              </a:prstGeom>
            </p:spPr>
          </p:pic>
        </p:grpSp>
        <p:pic>
          <p:nvPicPr>
            <p:cNvPr id="58" name="図 57">
              <a:extLst>
                <a:ext uri="{FF2B5EF4-FFF2-40B4-BE49-F238E27FC236}">
                  <a16:creationId xmlns:a16="http://schemas.microsoft.com/office/drawing/2014/main" id="{00000000-0008-0000-0D00-000006000000}"/>
                </a:ext>
              </a:extLst>
            </p:cNvPr>
            <p:cNvPicPr>
              <a:picLocks noChangeAspect="1"/>
            </p:cNvPicPr>
            <p:nvPr/>
          </p:nvPicPr>
          <p:blipFill>
            <a:blip r:embed="rId6"/>
            <a:stretch>
              <a:fillRect/>
            </a:stretch>
          </p:blipFill>
          <p:spPr>
            <a:xfrm>
              <a:off x="6537708" y="3944769"/>
              <a:ext cx="935356" cy="45719"/>
            </a:xfrm>
            <a:prstGeom prst="rect">
              <a:avLst/>
            </a:prstGeom>
          </p:spPr>
        </p:pic>
      </p:grpSp>
      <p:sp>
        <p:nvSpPr>
          <p:cNvPr id="64" name="Rectangle 4"/>
          <p:cNvSpPr>
            <a:spLocks noChangeArrowheads="1"/>
          </p:cNvSpPr>
          <p:nvPr/>
        </p:nvSpPr>
        <p:spPr bwMode="auto">
          <a:xfrm>
            <a:off x="4736099" y="4491549"/>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spTree>
    <p:extLst>
      <p:ext uri="{BB962C8B-B14F-4D97-AF65-F5344CB8AC3E}">
        <p14:creationId xmlns:p14="http://schemas.microsoft.com/office/powerpoint/2010/main" val="2349855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643" y="2951974"/>
            <a:ext cx="2316474" cy="1724599"/>
          </a:xfrm>
          <a:prstGeom prst="rect">
            <a:avLst/>
          </a:prstGeom>
        </p:spPr>
      </p:pic>
      <p:sp>
        <p:nvSpPr>
          <p:cNvPr id="61" name="正方形/長方形 60"/>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6" y="1750588"/>
            <a:ext cx="1905789" cy="2352270"/>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4-4-2. </a:t>
            </a:r>
            <a:r>
              <a:rPr lang="en-US" altLang="ja-JP" sz="3200" dirty="0">
                <a:latin typeface="Calibri" panose="020F0502020204030204" pitchFamily="34" charset="0"/>
                <a:ea typeface="Yu Gothic UI" panose="020B0500000000000000" pitchFamily="50" charset="-128"/>
                <a:cs typeface="Calibri" panose="020F0502020204030204" pitchFamily="34" charset="0"/>
              </a:rPr>
              <a:t>Search Mode: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a:t>
            </a:r>
            <a:r>
              <a:rPr lang="en-US" altLang="ja-JP" sz="3200" dirty="0">
                <a:latin typeface="Calibri" panose="020F0502020204030204" pitchFamily="34" charset="0"/>
                <a:ea typeface="Yu Gothic UI" panose="020B0500000000000000" pitchFamily="50" charset="-128"/>
                <a:cs typeface="Calibri" panose="020F0502020204030204" pitchFamily="34" charset="0"/>
              </a:rPr>
              <a:t>Counting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27" name="四角形吹き出し 26"/>
          <p:cNvSpPr/>
          <p:nvPr/>
        </p:nvSpPr>
        <p:spPr>
          <a:xfrm>
            <a:off x="2154894" y="2941634"/>
            <a:ext cx="2326271" cy="1740955"/>
          </a:xfrm>
          <a:prstGeom prst="wedgeRectCallout">
            <a:avLst>
              <a:gd name="adj1" fmla="val -22421"/>
              <a:gd name="adj2" fmla="val -54187"/>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0" name="四角形吹き出し 29"/>
          <p:cNvSpPr/>
          <p:nvPr/>
        </p:nvSpPr>
        <p:spPr>
          <a:xfrm>
            <a:off x="1021715" y="2277235"/>
            <a:ext cx="986903" cy="1837565"/>
          </a:xfrm>
          <a:prstGeom prst="wedgeRectCallout">
            <a:avLst>
              <a:gd name="adj1" fmla="val 61056"/>
              <a:gd name="adj2" fmla="val -7183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2" name="四角形吹き出し 31"/>
          <p:cNvSpPr/>
          <p:nvPr/>
        </p:nvSpPr>
        <p:spPr>
          <a:xfrm>
            <a:off x="120381" y="1902236"/>
            <a:ext cx="924604" cy="341355"/>
          </a:xfrm>
          <a:prstGeom prst="wedgeRectCallout">
            <a:avLst>
              <a:gd name="adj1" fmla="val 22275"/>
              <a:gd name="adj2" fmla="val -22178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テキスト ボックス 32"/>
          <p:cNvSpPr txBox="1"/>
          <p:nvPr/>
        </p:nvSpPr>
        <p:spPr>
          <a:xfrm>
            <a:off x="120381" y="805543"/>
            <a:ext cx="4360785"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1h / 1day / 1week /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48" name="テキスト ボックス 47"/>
          <p:cNvSpPr txBox="1"/>
          <p:nvPr/>
        </p:nvSpPr>
        <p:spPr>
          <a:xfrm>
            <a:off x="2135692" y="1385574"/>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9" name="テキスト ボックス 48"/>
          <p:cNvSpPr txBox="1"/>
          <p:nvPr/>
        </p:nvSpPr>
        <p:spPr>
          <a:xfrm>
            <a:off x="2143964" y="2284099"/>
            <a:ext cx="199311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51" name="右矢印 50"/>
          <p:cNvSpPr/>
          <p:nvPr/>
        </p:nvSpPr>
        <p:spPr>
          <a:xfrm>
            <a:off x="4195592" y="2356625"/>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732197" y="1467964"/>
            <a:ext cx="1165859"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Table chart</a:t>
            </a:r>
            <a:endParaRPr kumimoji="0" lang="ja-JP" altLang="en-US" sz="1600" b="0" i="0" u="none" strike="noStrike" kern="0" cap="none" spc="0" normalizeH="0" baseline="0" noProof="0" dirty="0">
              <a:ln>
                <a:noFill/>
              </a:ln>
              <a:solidFill>
                <a:prstClr val="black"/>
              </a:solidFill>
              <a:effectLst/>
              <a:uLnTx/>
              <a:uFillTx/>
            </a:endParaRPr>
          </a:p>
        </p:txBody>
      </p:sp>
      <p:sp>
        <p:nvSpPr>
          <p:cNvPr id="20" name="Rectangle 4"/>
          <p:cNvSpPr>
            <a:spLocks noChangeArrowheads="1"/>
          </p:cNvSpPr>
          <p:nvPr/>
        </p:nvSpPr>
        <p:spPr bwMode="auto">
          <a:xfrm>
            <a:off x="4729983" y="1840344"/>
            <a:ext cx="2514613"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kumimoji="0" lang="en-US" sz="1050" dirty="0" smtClean="0">
                <a:solidFill>
                  <a:prstClr val="black"/>
                </a:solidFill>
                <a:latin typeface="+mn-lt"/>
                <a:ea typeface="Meiryo UI" pitchFamily="50" charset="-128"/>
                <a:cs typeface="メイリオ" pitchFamily="50" charset="-128"/>
              </a:rPr>
              <a:t>It is a chart that displays the number of people counting information as a table. </a:t>
            </a:r>
            <a:endParaRPr kumimoji="0" lang="en-US" altLang="ja-JP" sz="1050" dirty="0" smtClean="0">
              <a:solidFill>
                <a:prstClr val="black"/>
              </a:solidFill>
              <a:latin typeface="+mn-lt"/>
              <a:ea typeface="Meiryo UI" pitchFamily="50" charset="-128"/>
              <a:cs typeface="メイリオ" pitchFamily="50" charset="-128"/>
            </a:endParaRPr>
          </a:p>
          <a:p>
            <a:pPr defTabSz="914400" eaLnBrk="0" hangingPunct="0">
              <a:tabLst>
                <a:tab pos="180975" algn="l"/>
              </a:tabLst>
              <a:defRPr/>
            </a:pPr>
            <a:endParaRPr kumimoji="0" lang="en-US" altLang="ja-JP" sz="800" dirty="0" smtClean="0">
              <a:solidFill>
                <a:prstClr val="black"/>
              </a:solidFill>
              <a:latin typeface="+mn-lt"/>
              <a:ea typeface="Meiryo UI" pitchFamily="50" charset="-128"/>
              <a:cs typeface="メイリオ" pitchFamily="50" charset="-128"/>
            </a:endParaRPr>
          </a:p>
          <a:p>
            <a:pPr defTabSz="914400" eaLnBrk="0" hangingPunct="0">
              <a:tabLst>
                <a:tab pos="180975" algn="l"/>
              </a:tabLst>
              <a:defRPr/>
            </a:pPr>
            <a:r>
              <a:rPr kumimoji="0" lang="en-US" altLang="ja-JP" sz="1050" dirty="0" smtClean="0">
                <a:solidFill>
                  <a:prstClr val="black"/>
                </a:solidFill>
                <a:latin typeface="+mn-lt"/>
                <a:ea typeface="Meiryo UI" pitchFamily="50" charset="-128"/>
                <a:cs typeface="メイリオ" pitchFamily="50" charset="-128"/>
              </a:rPr>
              <a:t>The values of each line are added up and displayed as the camera value.</a:t>
            </a:r>
            <a:r>
              <a:rPr kumimoji="0" lang="en-GB" altLang="ja-JP" sz="1050" dirty="0" smtClean="0">
                <a:solidFill>
                  <a:prstClr val="black"/>
                </a:solidFill>
                <a:latin typeface="+mn-lt"/>
                <a:cs typeface="Arial" pitchFamily="34" charset="0"/>
              </a:rPr>
              <a:t> </a:t>
            </a:r>
          </a:p>
        </p:txBody>
      </p:sp>
      <p:sp>
        <p:nvSpPr>
          <p:cNvPr id="21" name="テキスト ボックス 20"/>
          <p:cNvSpPr txBox="1"/>
          <p:nvPr/>
        </p:nvSpPr>
        <p:spPr>
          <a:xfrm>
            <a:off x="4732197" y="768351"/>
            <a:ext cx="3521466" cy="338554"/>
          </a:xfrm>
          <a:prstGeom prst="rect">
            <a:avLst/>
          </a:prstGeom>
          <a:solidFill>
            <a:srgbClr val="00B0F0">
              <a:alpha val="20000"/>
            </a:srgbClr>
          </a:solidFill>
        </p:spPr>
        <p:txBody>
          <a:bodyPr wrap="square" rtlCol="0">
            <a:spAutoFit/>
          </a:bodyPr>
          <a:lstStyle/>
          <a:p>
            <a:pPr defTabSz="914400" fontAlgn="auto">
              <a:spcBef>
                <a:spcPts val="0"/>
              </a:spcBef>
              <a:spcAft>
                <a:spcPts val="0"/>
              </a:spcAft>
              <a:defRPr/>
            </a:pPr>
            <a:r>
              <a:rPr kumimoji="0" lang="en-US" altLang="ja-JP" sz="1600" kern="0" dirty="0" smtClean="0">
                <a:solidFill>
                  <a:prstClr val="black"/>
                </a:solidFill>
              </a:rPr>
              <a:t>Statistics</a:t>
            </a:r>
            <a:r>
              <a:rPr kumimoji="0" lang="ja-JP" altLang="en-US" sz="1600" kern="0" dirty="0" smtClean="0">
                <a:solidFill>
                  <a:prstClr val="black"/>
                </a:solidFill>
              </a:rPr>
              <a:t> </a:t>
            </a:r>
            <a:r>
              <a:rPr kumimoji="0" lang="en-US" altLang="ja-JP" sz="1600" kern="0" dirty="0" smtClean="0">
                <a:solidFill>
                  <a:prstClr val="black"/>
                </a:solidFill>
              </a:rPr>
              <a:t>/ Time </a:t>
            </a:r>
            <a:r>
              <a:rPr kumimoji="0" lang="en-US" altLang="ja-JP" sz="1600" kern="0" dirty="0">
                <a:solidFill>
                  <a:prstClr val="black"/>
                </a:solidFill>
              </a:rPr>
              <a:t>transition of </a:t>
            </a:r>
            <a:r>
              <a:rPr kumimoji="0" lang="en-US" altLang="ja-JP" sz="1600" kern="0" dirty="0" smtClean="0">
                <a:solidFill>
                  <a:prstClr val="black"/>
                </a:solidFill>
              </a:rPr>
              <a:t>occupancy</a:t>
            </a:r>
            <a:endParaRPr kumimoji="0" lang="ja-JP" altLang="en-US" sz="1600" kern="0" dirty="0">
              <a:solidFill>
                <a:prstClr val="black"/>
              </a:solidFill>
            </a:endParaRPr>
          </a:p>
        </p:txBody>
      </p:sp>
      <p:sp>
        <p:nvSpPr>
          <p:cNvPr id="22" name="Rectangle 4"/>
          <p:cNvSpPr>
            <a:spLocks noChangeArrowheads="1"/>
          </p:cNvSpPr>
          <p:nvPr/>
        </p:nvSpPr>
        <p:spPr bwMode="auto">
          <a:xfrm>
            <a:off x="4713817" y="1138776"/>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pic>
        <p:nvPicPr>
          <p:cNvPr id="23" name="図 22">
            <a:extLst>
              <a:ext uri="{FF2B5EF4-FFF2-40B4-BE49-F238E27FC236}">
                <a16:creationId xmlns:a16="http://schemas.microsoft.com/office/drawing/2014/main" id="{00000000-0008-0000-0A00-00007F000000}"/>
              </a:ext>
            </a:extLst>
          </p:cNvPr>
          <p:cNvPicPr>
            <a:picLocks noChangeAspect="1"/>
          </p:cNvPicPr>
          <p:nvPr/>
        </p:nvPicPr>
        <p:blipFill rotWithShape="1">
          <a:blip r:embed="rId4"/>
          <a:srcRect r="68769"/>
          <a:stretch/>
        </p:blipFill>
        <p:spPr>
          <a:xfrm>
            <a:off x="7385802" y="1490033"/>
            <a:ext cx="1568866" cy="1214590"/>
          </a:xfrm>
          <a:prstGeom prst="rect">
            <a:avLst/>
          </a:prstGeom>
        </p:spPr>
      </p:pic>
    </p:spTree>
    <p:extLst>
      <p:ext uri="{BB962C8B-B14F-4D97-AF65-F5344CB8AC3E}">
        <p14:creationId xmlns:p14="http://schemas.microsoft.com/office/powerpoint/2010/main" val="3664214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5" y="1767668"/>
            <a:ext cx="1888433" cy="2330850"/>
          </a:xfrm>
          <a:prstGeom prst="rect">
            <a:avLst/>
          </a:prstGeom>
        </p:spPr>
      </p:pic>
      <p:sp>
        <p:nvSpPr>
          <p:cNvPr id="50" name="正方形/長方形 49"/>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4-4-3. </a:t>
            </a:r>
            <a:r>
              <a:rPr lang="en-US" altLang="ja-JP" sz="3200" dirty="0">
                <a:latin typeface="Calibri" panose="020F0502020204030204" pitchFamily="34" charset="0"/>
                <a:ea typeface="Yu Gothic UI" panose="020B0500000000000000" pitchFamily="50" charset="-128"/>
                <a:cs typeface="Calibri" panose="020F0502020204030204" pitchFamily="34" charset="0"/>
              </a:rPr>
              <a:t>Search Mode: Age and Gender</a:t>
            </a:r>
          </a:p>
        </p:txBody>
      </p:sp>
      <p:sp>
        <p:nvSpPr>
          <p:cNvPr id="27" name="四角形吹き出し 26"/>
          <p:cNvSpPr/>
          <p:nvPr/>
        </p:nvSpPr>
        <p:spPr>
          <a:xfrm>
            <a:off x="2154894" y="3217979"/>
            <a:ext cx="2326271" cy="896822"/>
          </a:xfrm>
          <a:prstGeom prst="wedgeRectCallout">
            <a:avLst>
              <a:gd name="adj1" fmla="val -21387"/>
              <a:gd name="adj2" fmla="val -89068"/>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0" name="四角形吹き出し 29"/>
          <p:cNvSpPr/>
          <p:nvPr/>
        </p:nvSpPr>
        <p:spPr>
          <a:xfrm>
            <a:off x="1021715" y="2277235"/>
            <a:ext cx="986903" cy="1837565"/>
          </a:xfrm>
          <a:prstGeom prst="wedgeRectCallout">
            <a:avLst>
              <a:gd name="adj1" fmla="val 61056"/>
              <a:gd name="adj2" fmla="val -7183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2" name="四角形吹き出し 31"/>
          <p:cNvSpPr/>
          <p:nvPr/>
        </p:nvSpPr>
        <p:spPr>
          <a:xfrm>
            <a:off x="120381" y="1902236"/>
            <a:ext cx="924604" cy="341355"/>
          </a:xfrm>
          <a:prstGeom prst="wedgeRectCallout">
            <a:avLst>
              <a:gd name="adj1" fmla="val 22275"/>
              <a:gd name="adj2" fmla="val -22178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テキスト ボックス 32"/>
          <p:cNvSpPr txBox="1"/>
          <p:nvPr/>
        </p:nvSpPr>
        <p:spPr>
          <a:xfrm>
            <a:off x="120381" y="805543"/>
            <a:ext cx="4360785"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1h / 1day / 1week /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48" name="テキスト ボックス 47"/>
          <p:cNvSpPr txBox="1"/>
          <p:nvPr/>
        </p:nvSpPr>
        <p:spPr>
          <a:xfrm>
            <a:off x="2135692" y="1385574"/>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9" name="テキスト ボックス 48"/>
          <p:cNvSpPr txBox="1"/>
          <p:nvPr/>
        </p:nvSpPr>
        <p:spPr>
          <a:xfrm>
            <a:off x="2143964" y="2284099"/>
            <a:ext cx="199311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51" name="右矢印 50"/>
          <p:cNvSpPr/>
          <p:nvPr/>
        </p:nvSpPr>
        <p:spPr>
          <a:xfrm>
            <a:off x="4195592" y="2356625"/>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732197" y="768351"/>
            <a:ext cx="988820"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Statistics</a:t>
            </a:r>
            <a:endParaRPr kumimoji="0" lang="ja-JP" altLang="en-US" sz="1600" b="0" i="0" u="none" strike="noStrike" kern="0" cap="none" spc="0" normalizeH="0" baseline="0" noProof="0" dirty="0">
              <a:ln>
                <a:noFill/>
              </a:ln>
              <a:solidFill>
                <a:prstClr val="black"/>
              </a:solidFill>
              <a:effectLst/>
              <a:uLnTx/>
              <a:uFillTx/>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893" y="3217979"/>
            <a:ext cx="2306191" cy="899024"/>
          </a:xfrm>
          <a:prstGeom prst="rect">
            <a:avLst/>
          </a:prstGeom>
        </p:spPr>
      </p:pic>
      <p:pic>
        <p:nvPicPr>
          <p:cNvPr id="34" name="図 33"/>
          <p:cNvPicPr>
            <a:picLocks noChangeAspect="1"/>
          </p:cNvPicPr>
          <p:nvPr/>
        </p:nvPicPr>
        <p:blipFill>
          <a:blip r:embed="rId4"/>
          <a:stretch>
            <a:fillRect/>
          </a:stretch>
        </p:blipFill>
        <p:spPr>
          <a:xfrm>
            <a:off x="5393606" y="1677391"/>
            <a:ext cx="1366886" cy="1155434"/>
          </a:xfrm>
          <a:prstGeom prst="rect">
            <a:avLst/>
          </a:prstGeom>
        </p:spPr>
      </p:pic>
      <p:pic>
        <p:nvPicPr>
          <p:cNvPr id="56" name="図 55"/>
          <p:cNvPicPr>
            <a:picLocks noChangeAspect="1"/>
          </p:cNvPicPr>
          <p:nvPr/>
        </p:nvPicPr>
        <p:blipFill>
          <a:blip r:embed="rId5"/>
          <a:stretch>
            <a:fillRect/>
          </a:stretch>
        </p:blipFill>
        <p:spPr>
          <a:xfrm>
            <a:off x="6826605" y="1677391"/>
            <a:ext cx="1378222" cy="1153376"/>
          </a:xfrm>
          <a:prstGeom prst="rect">
            <a:avLst/>
          </a:prstGeom>
        </p:spPr>
      </p:pic>
      <p:pic>
        <p:nvPicPr>
          <p:cNvPr id="57" name="図 56"/>
          <p:cNvPicPr>
            <a:picLocks noChangeAspect="1"/>
          </p:cNvPicPr>
          <p:nvPr/>
        </p:nvPicPr>
        <p:blipFill>
          <a:blip r:embed="rId6"/>
          <a:stretch>
            <a:fillRect/>
          </a:stretch>
        </p:blipFill>
        <p:spPr>
          <a:xfrm>
            <a:off x="5790567" y="2891927"/>
            <a:ext cx="1342906" cy="1048121"/>
          </a:xfrm>
          <a:prstGeom prst="rect">
            <a:avLst/>
          </a:prstGeom>
        </p:spPr>
      </p:pic>
      <p:pic>
        <p:nvPicPr>
          <p:cNvPr id="59" name="図 58"/>
          <p:cNvPicPr>
            <a:picLocks noChangeAspect="1"/>
          </p:cNvPicPr>
          <p:nvPr/>
        </p:nvPicPr>
        <p:blipFill rotWithShape="1">
          <a:blip r:embed="rId7"/>
          <a:srcRect b="2854"/>
          <a:stretch/>
        </p:blipFill>
        <p:spPr>
          <a:xfrm>
            <a:off x="7363490" y="2898180"/>
            <a:ext cx="1031806" cy="1041867"/>
          </a:xfrm>
          <a:prstGeom prst="rect">
            <a:avLst/>
          </a:prstGeom>
        </p:spPr>
      </p:pic>
      <p:pic>
        <p:nvPicPr>
          <p:cNvPr id="60" name="Picture 8"/>
          <p:cNvPicPr>
            <a:picLocks noChangeAspect="1" noChangeArrowheads="1"/>
          </p:cNvPicPr>
          <p:nvPr/>
        </p:nvPicPr>
        <p:blipFill>
          <a:blip r:embed="rId8"/>
          <a:srcRect/>
          <a:stretch>
            <a:fillRect/>
          </a:stretch>
        </p:blipFill>
        <p:spPr bwMode="auto">
          <a:xfrm>
            <a:off x="5851644" y="1701331"/>
            <a:ext cx="86534" cy="75516"/>
          </a:xfrm>
          <a:prstGeom prst="rect">
            <a:avLst/>
          </a:prstGeom>
          <a:noFill/>
          <a:ln w="9525">
            <a:noFill/>
            <a:miter lim="800000"/>
            <a:headEnd/>
            <a:tailEnd/>
          </a:ln>
        </p:spPr>
      </p:pic>
      <p:pic>
        <p:nvPicPr>
          <p:cNvPr id="61" name="Picture 8"/>
          <p:cNvPicPr>
            <a:picLocks noChangeAspect="1" noChangeArrowheads="1"/>
          </p:cNvPicPr>
          <p:nvPr/>
        </p:nvPicPr>
        <p:blipFill>
          <a:blip r:embed="rId8"/>
          <a:srcRect/>
          <a:stretch>
            <a:fillRect/>
          </a:stretch>
        </p:blipFill>
        <p:spPr bwMode="auto">
          <a:xfrm>
            <a:off x="7293077" y="1701331"/>
            <a:ext cx="86534" cy="75516"/>
          </a:xfrm>
          <a:prstGeom prst="rect">
            <a:avLst/>
          </a:prstGeom>
          <a:noFill/>
          <a:ln w="9525">
            <a:noFill/>
            <a:miter lim="800000"/>
            <a:headEnd/>
            <a:tailEnd/>
          </a:ln>
        </p:spPr>
      </p:pic>
      <p:pic>
        <p:nvPicPr>
          <p:cNvPr id="62" name="Picture 2"/>
          <p:cNvPicPr>
            <a:picLocks noChangeAspect="1" noChangeArrowheads="1"/>
          </p:cNvPicPr>
          <p:nvPr/>
        </p:nvPicPr>
        <p:blipFill>
          <a:blip r:embed="rId9"/>
          <a:srcRect/>
          <a:stretch>
            <a:fillRect/>
          </a:stretch>
        </p:blipFill>
        <p:spPr bwMode="auto">
          <a:xfrm>
            <a:off x="7538445" y="2998792"/>
            <a:ext cx="588814" cy="252872"/>
          </a:xfrm>
          <a:prstGeom prst="rect">
            <a:avLst/>
          </a:prstGeom>
          <a:noFill/>
          <a:ln w="9525">
            <a:noFill/>
            <a:miter lim="800000"/>
            <a:headEnd/>
            <a:tailEnd/>
          </a:ln>
        </p:spPr>
      </p:pic>
      <p:pic>
        <p:nvPicPr>
          <p:cNvPr id="63" name="Picture 8"/>
          <p:cNvPicPr>
            <a:picLocks noChangeAspect="1" noChangeArrowheads="1"/>
          </p:cNvPicPr>
          <p:nvPr/>
        </p:nvPicPr>
        <p:blipFill>
          <a:blip r:embed="rId8"/>
          <a:srcRect/>
          <a:stretch>
            <a:fillRect/>
          </a:stretch>
        </p:blipFill>
        <p:spPr bwMode="auto">
          <a:xfrm>
            <a:off x="7604924" y="2923276"/>
            <a:ext cx="86534" cy="75516"/>
          </a:xfrm>
          <a:prstGeom prst="rect">
            <a:avLst/>
          </a:prstGeom>
          <a:noFill/>
          <a:ln w="9525">
            <a:noFill/>
            <a:miter lim="800000"/>
            <a:headEnd/>
            <a:tailEnd/>
          </a:ln>
        </p:spPr>
      </p:pic>
      <p:pic>
        <p:nvPicPr>
          <p:cNvPr id="64" name="Picture 7"/>
          <p:cNvPicPr>
            <a:picLocks noChangeAspect="1" noChangeArrowheads="1"/>
          </p:cNvPicPr>
          <p:nvPr/>
        </p:nvPicPr>
        <p:blipFill>
          <a:blip r:embed="rId10"/>
          <a:srcRect/>
          <a:stretch>
            <a:fillRect/>
          </a:stretch>
        </p:blipFill>
        <p:spPr bwMode="auto">
          <a:xfrm>
            <a:off x="6228043" y="2923580"/>
            <a:ext cx="95816" cy="85778"/>
          </a:xfrm>
          <a:prstGeom prst="rect">
            <a:avLst/>
          </a:prstGeom>
          <a:noFill/>
          <a:ln w="9525">
            <a:noFill/>
            <a:miter lim="800000"/>
            <a:headEnd/>
            <a:tailEnd/>
          </a:ln>
        </p:spPr>
      </p:pic>
      <p:pic>
        <p:nvPicPr>
          <p:cNvPr id="65" name="Picture 3"/>
          <p:cNvPicPr>
            <a:picLocks noChangeAspect="1" noChangeArrowheads="1"/>
          </p:cNvPicPr>
          <p:nvPr/>
        </p:nvPicPr>
        <p:blipFill>
          <a:blip r:embed="rId11"/>
          <a:srcRect/>
          <a:stretch>
            <a:fillRect/>
          </a:stretch>
        </p:blipFill>
        <p:spPr bwMode="auto">
          <a:xfrm>
            <a:off x="7382540" y="2898181"/>
            <a:ext cx="1008126" cy="1002125"/>
          </a:xfrm>
          <a:prstGeom prst="rect">
            <a:avLst/>
          </a:prstGeom>
          <a:noFill/>
          <a:ln w="9525">
            <a:noFill/>
            <a:miter lim="800000"/>
            <a:headEnd/>
            <a:tailEnd/>
          </a:ln>
        </p:spPr>
      </p:pic>
      <p:sp>
        <p:nvSpPr>
          <p:cNvPr id="25" name="Rectangle 4"/>
          <p:cNvSpPr>
            <a:spLocks noChangeArrowheads="1"/>
          </p:cNvSpPr>
          <p:nvPr/>
        </p:nvSpPr>
        <p:spPr bwMode="auto">
          <a:xfrm>
            <a:off x="4713817" y="1138776"/>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spTree>
    <p:extLst>
      <p:ext uri="{BB962C8B-B14F-4D97-AF65-F5344CB8AC3E}">
        <p14:creationId xmlns:p14="http://schemas.microsoft.com/office/powerpoint/2010/main" val="4139027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81" y="1756609"/>
            <a:ext cx="1893573" cy="2337193"/>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114" y="3076625"/>
            <a:ext cx="2327670" cy="1236698"/>
          </a:xfrm>
          <a:prstGeom prst="rect">
            <a:avLst/>
          </a:prstGeom>
        </p:spPr>
      </p:pic>
      <p:sp>
        <p:nvSpPr>
          <p:cNvPr id="50" name="正方形/長方形 49"/>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4-4-4. </a:t>
            </a:r>
            <a:r>
              <a:rPr lang="en-US" altLang="ja-JP" sz="3200" dirty="0">
                <a:latin typeface="Calibri" panose="020F0502020204030204" pitchFamily="34" charset="0"/>
                <a:ea typeface="Yu Gothic UI" panose="020B0500000000000000" pitchFamily="50" charset="-128"/>
                <a:cs typeface="Calibri" panose="020F0502020204030204" pitchFamily="34" charset="0"/>
              </a:rPr>
              <a:t>Search Mode: People attribute</a:t>
            </a:r>
          </a:p>
        </p:txBody>
      </p:sp>
      <p:sp>
        <p:nvSpPr>
          <p:cNvPr id="27" name="四角形吹き出し 26"/>
          <p:cNvSpPr/>
          <p:nvPr/>
        </p:nvSpPr>
        <p:spPr>
          <a:xfrm>
            <a:off x="2154894" y="3069218"/>
            <a:ext cx="2341890" cy="1244105"/>
          </a:xfrm>
          <a:prstGeom prst="wedgeRectCallout">
            <a:avLst>
              <a:gd name="adj1" fmla="val -21387"/>
              <a:gd name="adj2" fmla="val -6660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0" name="四角形吹き出し 29"/>
          <p:cNvSpPr/>
          <p:nvPr/>
        </p:nvSpPr>
        <p:spPr>
          <a:xfrm>
            <a:off x="1021715" y="2277235"/>
            <a:ext cx="986903" cy="1837565"/>
          </a:xfrm>
          <a:prstGeom prst="wedgeRectCallout">
            <a:avLst>
              <a:gd name="adj1" fmla="val 61056"/>
              <a:gd name="adj2" fmla="val -7183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2" name="四角形吹き出し 31"/>
          <p:cNvSpPr/>
          <p:nvPr/>
        </p:nvSpPr>
        <p:spPr>
          <a:xfrm>
            <a:off x="120381" y="1902236"/>
            <a:ext cx="924604" cy="341355"/>
          </a:xfrm>
          <a:prstGeom prst="wedgeRectCallout">
            <a:avLst>
              <a:gd name="adj1" fmla="val 22275"/>
              <a:gd name="adj2" fmla="val -22178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テキスト ボックス 32"/>
          <p:cNvSpPr txBox="1"/>
          <p:nvPr/>
        </p:nvSpPr>
        <p:spPr>
          <a:xfrm>
            <a:off x="120381" y="805543"/>
            <a:ext cx="4360785"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1h / 1day / 1week /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48" name="テキスト ボックス 47"/>
          <p:cNvSpPr txBox="1"/>
          <p:nvPr/>
        </p:nvSpPr>
        <p:spPr>
          <a:xfrm>
            <a:off x="2135692" y="1385574"/>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9" name="テキスト ボックス 48"/>
          <p:cNvSpPr txBox="1"/>
          <p:nvPr/>
        </p:nvSpPr>
        <p:spPr>
          <a:xfrm>
            <a:off x="2143964" y="2284099"/>
            <a:ext cx="199311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51" name="右矢印 50"/>
          <p:cNvSpPr/>
          <p:nvPr/>
        </p:nvSpPr>
        <p:spPr>
          <a:xfrm>
            <a:off x="4195592" y="2356625"/>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732197" y="768351"/>
            <a:ext cx="988820"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Statistics</a:t>
            </a:r>
            <a:endParaRPr kumimoji="0" lang="ja-JP" altLang="en-US" sz="1600" b="0" i="0" u="none" strike="noStrike" kern="0" cap="none" spc="0" normalizeH="0" baseline="0" noProof="0" dirty="0">
              <a:ln>
                <a:noFill/>
              </a:ln>
              <a:solidFill>
                <a:prstClr val="black"/>
              </a:solidFill>
              <a:effectLst/>
              <a:uLnTx/>
              <a:uFillTx/>
            </a:endParaRPr>
          </a:p>
        </p:txBody>
      </p:sp>
      <p:pic>
        <p:nvPicPr>
          <p:cNvPr id="34" name="図 33"/>
          <p:cNvPicPr>
            <a:picLocks noChangeAspect="1"/>
          </p:cNvPicPr>
          <p:nvPr/>
        </p:nvPicPr>
        <p:blipFill>
          <a:blip r:embed="rId4"/>
          <a:stretch>
            <a:fillRect/>
          </a:stretch>
        </p:blipFill>
        <p:spPr>
          <a:xfrm>
            <a:off x="5393606" y="1677391"/>
            <a:ext cx="1366886" cy="1155434"/>
          </a:xfrm>
          <a:prstGeom prst="rect">
            <a:avLst/>
          </a:prstGeom>
        </p:spPr>
      </p:pic>
      <p:pic>
        <p:nvPicPr>
          <p:cNvPr id="56" name="図 55"/>
          <p:cNvPicPr>
            <a:picLocks noChangeAspect="1"/>
          </p:cNvPicPr>
          <p:nvPr/>
        </p:nvPicPr>
        <p:blipFill>
          <a:blip r:embed="rId5"/>
          <a:stretch>
            <a:fillRect/>
          </a:stretch>
        </p:blipFill>
        <p:spPr>
          <a:xfrm>
            <a:off x="6826605" y="1677391"/>
            <a:ext cx="1378222" cy="1153376"/>
          </a:xfrm>
          <a:prstGeom prst="rect">
            <a:avLst/>
          </a:prstGeom>
        </p:spPr>
      </p:pic>
      <p:pic>
        <p:nvPicPr>
          <p:cNvPr id="57" name="図 56"/>
          <p:cNvPicPr>
            <a:picLocks noChangeAspect="1"/>
          </p:cNvPicPr>
          <p:nvPr/>
        </p:nvPicPr>
        <p:blipFill>
          <a:blip r:embed="rId6"/>
          <a:stretch>
            <a:fillRect/>
          </a:stretch>
        </p:blipFill>
        <p:spPr>
          <a:xfrm>
            <a:off x="5790567" y="2891927"/>
            <a:ext cx="1342906" cy="1048121"/>
          </a:xfrm>
          <a:prstGeom prst="rect">
            <a:avLst/>
          </a:prstGeom>
        </p:spPr>
      </p:pic>
      <p:pic>
        <p:nvPicPr>
          <p:cNvPr id="59" name="図 58"/>
          <p:cNvPicPr>
            <a:picLocks noChangeAspect="1"/>
          </p:cNvPicPr>
          <p:nvPr/>
        </p:nvPicPr>
        <p:blipFill rotWithShape="1">
          <a:blip r:embed="rId7"/>
          <a:srcRect b="2854"/>
          <a:stretch/>
        </p:blipFill>
        <p:spPr>
          <a:xfrm>
            <a:off x="7363490" y="2898180"/>
            <a:ext cx="1031806" cy="1041867"/>
          </a:xfrm>
          <a:prstGeom prst="rect">
            <a:avLst/>
          </a:prstGeom>
        </p:spPr>
      </p:pic>
      <p:pic>
        <p:nvPicPr>
          <p:cNvPr id="60" name="Picture 8"/>
          <p:cNvPicPr>
            <a:picLocks noChangeAspect="1" noChangeArrowheads="1"/>
          </p:cNvPicPr>
          <p:nvPr/>
        </p:nvPicPr>
        <p:blipFill>
          <a:blip r:embed="rId8"/>
          <a:srcRect/>
          <a:stretch>
            <a:fillRect/>
          </a:stretch>
        </p:blipFill>
        <p:spPr bwMode="auto">
          <a:xfrm>
            <a:off x="5851644" y="1701331"/>
            <a:ext cx="86534" cy="75516"/>
          </a:xfrm>
          <a:prstGeom prst="rect">
            <a:avLst/>
          </a:prstGeom>
          <a:noFill/>
          <a:ln w="9525">
            <a:noFill/>
            <a:miter lim="800000"/>
            <a:headEnd/>
            <a:tailEnd/>
          </a:ln>
        </p:spPr>
      </p:pic>
      <p:pic>
        <p:nvPicPr>
          <p:cNvPr id="61" name="Picture 8"/>
          <p:cNvPicPr>
            <a:picLocks noChangeAspect="1" noChangeArrowheads="1"/>
          </p:cNvPicPr>
          <p:nvPr/>
        </p:nvPicPr>
        <p:blipFill>
          <a:blip r:embed="rId8"/>
          <a:srcRect/>
          <a:stretch>
            <a:fillRect/>
          </a:stretch>
        </p:blipFill>
        <p:spPr bwMode="auto">
          <a:xfrm>
            <a:off x="7293077" y="1701331"/>
            <a:ext cx="86534" cy="75516"/>
          </a:xfrm>
          <a:prstGeom prst="rect">
            <a:avLst/>
          </a:prstGeom>
          <a:noFill/>
          <a:ln w="9525">
            <a:noFill/>
            <a:miter lim="800000"/>
            <a:headEnd/>
            <a:tailEnd/>
          </a:ln>
        </p:spPr>
      </p:pic>
      <p:pic>
        <p:nvPicPr>
          <p:cNvPr id="62" name="Picture 2"/>
          <p:cNvPicPr>
            <a:picLocks noChangeAspect="1" noChangeArrowheads="1"/>
          </p:cNvPicPr>
          <p:nvPr/>
        </p:nvPicPr>
        <p:blipFill>
          <a:blip r:embed="rId9"/>
          <a:srcRect/>
          <a:stretch>
            <a:fillRect/>
          </a:stretch>
        </p:blipFill>
        <p:spPr bwMode="auto">
          <a:xfrm>
            <a:off x="7538445" y="2998792"/>
            <a:ext cx="588814" cy="252872"/>
          </a:xfrm>
          <a:prstGeom prst="rect">
            <a:avLst/>
          </a:prstGeom>
          <a:noFill/>
          <a:ln w="9525">
            <a:noFill/>
            <a:miter lim="800000"/>
            <a:headEnd/>
            <a:tailEnd/>
          </a:ln>
        </p:spPr>
      </p:pic>
      <p:pic>
        <p:nvPicPr>
          <p:cNvPr id="63" name="Picture 8"/>
          <p:cNvPicPr>
            <a:picLocks noChangeAspect="1" noChangeArrowheads="1"/>
          </p:cNvPicPr>
          <p:nvPr/>
        </p:nvPicPr>
        <p:blipFill>
          <a:blip r:embed="rId8"/>
          <a:srcRect/>
          <a:stretch>
            <a:fillRect/>
          </a:stretch>
        </p:blipFill>
        <p:spPr bwMode="auto">
          <a:xfrm>
            <a:off x="7604924" y="2923276"/>
            <a:ext cx="86534" cy="75516"/>
          </a:xfrm>
          <a:prstGeom prst="rect">
            <a:avLst/>
          </a:prstGeom>
          <a:noFill/>
          <a:ln w="9525">
            <a:noFill/>
            <a:miter lim="800000"/>
            <a:headEnd/>
            <a:tailEnd/>
          </a:ln>
        </p:spPr>
      </p:pic>
      <p:pic>
        <p:nvPicPr>
          <p:cNvPr id="64" name="Picture 7"/>
          <p:cNvPicPr>
            <a:picLocks noChangeAspect="1" noChangeArrowheads="1"/>
          </p:cNvPicPr>
          <p:nvPr/>
        </p:nvPicPr>
        <p:blipFill>
          <a:blip r:embed="rId10"/>
          <a:srcRect/>
          <a:stretch>
            <a:fillRect/>
          </a:stretch>
        </p:blipFill>
        <p:spPr bwMode="auto">
          <a:xfrm>
            <a:off x="6228043" y="2923580"/>
            <a:ext cx="95816" cy="85778"/>
          </a:xfrm>
          <a:prstGeom prst="rect">
            <a:avLst/>
          </a:prstGeom>
          <a:noFill/>
          <a:ln w="9525">
            <a:noFill/>
            <a:miter lim="800000"/>
            <a:headEnd/>
            <a:tailEnd/>
          </a:ln>
        </p:spPr>
      </p:pic>
      <p:pic>
        <p:nvPicPr>
          <p:cNvPr id="65" name="Picture 3"/>
          <p:cNvPicPr>
            <a:picLocks noChangeAspect="1" noChangeArrowheads="1"/>
          </p:cNvPicPr>
          <p:nvPr/>
        </p:nvPicPr>
        <p:blipFill>
          <a:blip r:embed="rId11"/>
          <a:srcRect/>
          <a:stretch>
            <a:fillRect/>
          </a:stretch>
        </p:blipFill>
        <p:spPr bwMode="auto">
          <a:xfrm>
            <a:off x="7382540" y="2898181"/>
            <a:ext cx="1008126" cy="1002125"/>
          </a:xfrm>
          <a:prstGeom prst="rect">
            <a:avLst/>
          </a:prstGeom>
          <a:noFill/>
          <a:ln w="9525">
            <a:noFill/>
            <a:miter lim="800000"/>
            <a:headEnd/>
            <a:tailEnd/>
          </a:ln>
        </p:spPr>
      </p:pic>
      <p:sp>
        <p:nvSpPr>
          <p:cNvPr id="26" name="Rectangle 4"/>
          <p:cNvSpPr>
            <a:spLocks noChangeArrowheads="1"/>
          </p:cNvSpPr>
          <p:nvPr/>
        </p:nvSpPr>
        <p:spPr bwMode="auto">
          <a:xfrm>
            <a:off x="4713817" y="1138776"/>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spTree>
    <p:extLst>
      <p:ext uri="{BB962C8B-B14F-4D97-AF65-F5344CB8AC3E}">
        <p14:creationId xmlns:p14="http://schemas.microsoft.com/office/powerpoint/2010/main" val="251594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97" y="1768636"/>
            <a:ext cx="1883643" cy="2324937"/>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692" y="3151508"/>
            <a:ext cx="2355668" cy="961601"/>
          </a:xfrm>
          <a:prstGeom prst="rect">
            <a:avLst/>
          </a:prstGeom>
        </p:spPr>
      </p:pic>
      <p:sp>
        <p:nvSpPr>
          <p:cNvPr id="50" name="正方形/長方形 49"/>
          <p:cNvSpPr/>
          <p:nvPr/>
        </p:nvSpPr>
        <p:spPr>
          <a:xfrm>
            <a:off x="4664812" y="673768"/>
            <a:ext cx="4431062" cy="4156911"/>
          </a:xfrm>
          <a:prstGeom prst="rect">
            <a:avLst/>
          </a:prstGeom>
          <a:solidFill>
            <a:srgbClr val="EA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4-4-5. </a:t>
            </a:r>
            <a:r>
              <a:rPr lang="en-US" altLang="ja-JP" sz="3200" dirty="0">
                <a:latin typeface="Calibri" panose="020F0502020204030204" pitchFamily="34" charset="0"/>
                <a:ea typeface="Yu Gothic UI" panose="020B0500000000000000" pitchFamily="50" charset="-128"/>
                <a:cs typeface="Calibri" panose="020F0502020204030204" pitchFamily="34" charset="0"/>
              </a:rPr>
              <a:t>Search Mode: Vehicle attribute</a:t>
            </a:r>
          </a:p>
        </p:txBody>
      </p:sp>
      <p:sp>
        <p:nvSpPr>
          <p:cNvPr id="27" name="四角形吹き出し 26"/>
          <p:cNvSpPr/>
          <p:nvPr/>
        </p:nvSpPr>
        <p:spPr>
          <a:xfrm>
            <a:off x="2154894" y="3151508"/>
            <a:ext cx="2326271" cy="963293"/>
          </a:xfrm>
          <a:prstGeom prst="wedgeRectCallout">
            <a:avLst>
              <a:gd name="adj1" fmla="val -20870"/>
              <a:gd name="adj2" fmla="val -8032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0" name="四角形吹き出し 29"/>
          <p:cNvSpPr/>
          <p:nvPr/>
        </p:nvSpPr>
        <p:spPr>
          <a:xfrm>
            <a:off x="1021715" y="2277235"/>
            <a:ext cx="986903" cy="1837565"/>
          </a:xfrm>
          <a:prstGeom prst="wedgeRectCallout">
            <a:avLst>
              <a:gd name="adj1" fmla="val 61056"/>
              <a:gd name="adj2" fmla="val -7183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2" name="四角形吹き出し 31"/>
          <p:cNvSpPr/>
          <p:nvPr/>
        </p:nvSpPr>
        <p:spPr>
          <a:xfrm>
            <a:off x="120381" y="1902236"/>
            <a:ext cx="924604" cy="341355"/>
          </a:xfrm>
          <a:prstGeom prst="wedgeRectCallout">
            <a:avLst>
              <a:gd name="adj1" fmla="val 22275"/>
              <a:gd name="adj2" fmla="val -221785"/>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33" name="テキスト ボックス 32"/>
          <p:cNvSpPr txBox="1"/>
          <p:nvPr/>
        </p:nvSpPr>
        <p:spPr>
          <a:xfrm>
            <a:off x="120381" y="805543"/>
            <a:ext cx="4360785" cy="500137"/>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Input Display Duration and Operating 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*Select Duration from 1h / 1day / 1week / 1 month. </a:t>
            </a:r>
            <a:endParaRPr kumimoji="0" lang="ja-JP" altLang="en-US" sz="1050" b="0" i="0" u="none" strike="noStrike" kern="0" cap="none" spc="0" normalizeH="0" baseline="0" noProof="0" dirty="0">
              <a:ln>
                <a:noFill/>
              </a:ln>
              <a:solidFill>
                <a:prstClr val="black"/>
              </a:solidFill>
              <a:effectLst/>
              <a:uLnTx/>
              <a:uFillTx/>
            </a:endParaRPr>
          </a:p>
        </p:txBody>
      </p:sp>
      <p:sp>
        <p:nvSpPr>
          <p:cNvPr id="48" name="テキスト ボックス 47"/>
          <p:cNvSpPr txBox="1"/>
          <p:nvPr/>
        </p:nvSpPr>
        <p:spPr>
          <a:xfrm>
            <a:off x="2135692" y="1385574"/>
            <a:ext cx="2355668" cy="823302"/>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Camera / Group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a:t>
            </a:r>
            <a:r>
              <a:rPr kumimoji="0" lang="en-US" altLang="ja-JP" sz="1050" b="1" i="0" u="none" strike="noStrike" kern="0" cap="none" spc="0" normalizeH="0" baseline="0" noProof="0" dirty="0">
                <a:ln>
                  <a:noFill/>
                </a:ln>
                <a:solidFill>
                  <a:srgbClr val="FF0000"/>
                </a:solidFill>
                <a:effectLst/>
                <a:uLnTx/>
                <a:uFillTx/>
              </a:rPr>
              <a:t>Up to 16 </a:t>
            </a:r>
            <a:r>
              <a:rPr kumimoji="0" lang="en-US" altLang="ja-JP" sz="1050" b="1" kern="0" dirty="0">
                <a:solidFill>
                  <a:srgbClr val="FF0000"/>
                </a:solidFill>
              </a:rPr>
              <a:t>cameras </a:t>
            </a:r>
            <a:r>
              <a:rPr kumimoji="0" lang="en-US" altLang="ja-JP" sz="1050" b="1" i="0" u="none" strike="noStrike" kern="0" cap="none" spc="0" normalizeH="0" baseline="0" noProof="0" dirty="0">
                <a:ln>
                  <a:noFill/>
                </a:ln>
                <a:solidFill>
                  <a:srgbClr val="FF0000"/>
                </a:solidFill>
                <a:effectLst/>
                <a:uLnTx/>
                <a:uFillTx/>
              </a:rPr>
              <a:t>/ 16 </a:t>
            </a:r>
            <a:r>
              <a:rPr kumimoji="0" lang="en-US" altLang="ja-JP" sz="1050" b="1" i="0" u="none" strike="noStrike" kern="0" cap="none" spc="0" normalizeH="0" baseline="0" noProof="0" dirty="0" smtClean="0">
                <a:ln>
                  <a:noFill/>
                </a:ln>
                <a:solidFill>
                  <a:srgbClr val="FF0000"/>
                </a:solidFill>
                <a:effectLst/>
                <a:uLnTx/>
                <a:uFillTx/>
              </a:rPr>
              <a:t>groups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rPr>
              <a:t>In the group, the </a:t>
            </a:r>
            <a:r>
              <a:rPr kumimoji="0" lang="en-US" altLang="ja-JP" sz="1050" b="0" i="0" u="none" strike="noStrike" kern="0" cap="none" spc="0" normalizeH="0" baseline="0" noProof="0" dirty="0" smtClean="0">
                <a:ln>
                  <a:noFill/>
                </a:ln>
                <a:solidFill>
                  <a:prstClr val="black"/>
                </a:solidFill>
                <a:effectLst/>
                <a:uLnTx/>
                <a:uFillTx/>
              </a:rPr>
              <a:t>values </a:t>
            </a:r>
            <a:r>
              <a:rPr kumimoji="0" lang="en-US" altLang="ja-JP" sz="1050" b="0" i="0" u="none" strike="noStrike" kern="0" cap="none" spc="0" normalizeH="0" baseline="0" noProof="0" dirty="0">
                <a:ln>
                  <a:noFill/>
                </a:ln>
                <a:solidFill>
                  <a:prstClr val="black"/>
                </a:solidFill>
                <a:effectLst/>
                <a:uLnTx/>
                <a:uFillTx/>
              </a:rPr>
              <a:t>of the cameras to which they belong are aggregated.</a:t>
            </a:r>
            <a:endParaRPr kumimoji="0" lang="ja-JP" altLang="en-US" sz="1050" b="0" i="0" u="none" strike="noStrike" kern="0" cap="none" spc="0" normalizeH="0" baseline="0" noProof="0" dirty="0">
              <a:ln>
                <a:noFill/>
              </a:ln>
              <a:solidFill>
                <a:prstClr val="black"/>
              </a:solidFill>
              <a:effectLst/>
              <a:uLnTx/>
              <a:uFillTx/>
            </a:endParaRPr>
          </a:p>
        </p:txBody>
      </p:sp>
      <p:sp>
        <p:nvSpPr>
          <p:cNvPr id="49" name="テキスト ボックス 48"/>
          <p:cNvSpPr txBox="1"/>
          <p:nvPr/>
        </p:nvSpPr>
        <p:spPr>
          <a:xfrm>
            <a:off x="2143964" y="2284099"/>
            <a:ext cx="1993111" cy="584775"/>
          </a:xfrm>
          <a:prstGeom prst="rect">
            <a:avLst/>
          </a:prstGeom>
          <a:solidFill>
            <a:srgbClr val="FF660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Select parameters to create a chart</a:t>
            </a:r>
          </a:p>
        </p:txBody>
      </p:sp>
      <p:sp>
        <p:nvSpPr>
          <p:cNvPr id="51" name="右矢印 50"/>
          <p:cNvSpPr/>
          <p:nvPr/>
        </p:nvSpPr>
        <p:spPr>
          <a:xfrm>
            <a:off x="4195592" y="2356625"/>
            <a:ext cx="425576"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732197" y="768351"/>
            <a:ext cx="988820" cy="338554"/>
          </a:xfrm>
          <a:prstGeom prst="rect">
            <a:avLst/>
          </a:prstGeom>
          <a:solidFill>
            <a:srgbClr val="00B0F0">
              <a:alpha val="2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rPr>
              <a:t>Statistics</a:t>
            </a:r>
            <a:endParaRPr kumimoji="0" lang="ja-JP" altLang="en-US" sz="1600" b="0" i="0" u="none" strike="noStrike" kern="0" cap="none" spc="0" normalizeH="0" baseline="0" noProof="0" dirty="0">
              <a:ln>
                <a:noFill/>
              </a:ln>
              <a:solidFill>
                <a:prstClr val="black"/>
              </a:solidFill>
              <a:effectLst/>
              <a:uLnTx/>
              <a:uFillTx/>
            </a:endParaRPr>
          </a:p>
        </p:txBody>
      </p:sp>
      <p:pic>
        <p:nvPicPr>
          <p:cNvPr id="34" name="図 33"/>
          <p:cNvPicPr>
            <a:picLocks noChangeAspect="1"/>
          </p:cNvPicPr>
          <p:nvPr/>
        </p:nvPicPr>
        <p:blipFill>
          <a:blip r:embed="rId4"/>
          <a:stretch>
            <a:fillRect/>
          </a:stretch>
        </p:blipFill>
        <p:spPr>
          <a:xfrm>
            <a:off x="5393606" y="1677391"/>
            <a:ext cx="1366886" cy="1155434"/>
          </a:xfrm>
          <a:prstGeom prst="rect">
            <a:avLst/>
          </a:prstGeom>
        </p:spPr>
      </p:pic>
      <p:pic>
        <p:nvPicPr>
          <p:cNvPr id="56" name="図 55"/>
          <p:cNvPicPr>
            <a:picLocks noChangeAspect="1"/>
          </p:cNvPicPr>
          <p:nvPr/>
        </p:nvPicPr>
        <p:blipFill>
          <a:blip r:embed="rId5"/>
          <a:stretch>
            <a:fillRect/>
          </a:stretch>
        </p:blipFill>
        <p:spPr>
          <a:xfrm>
            <a:off x="6826605" y="1677391"/>
            <a:ext cx="1378222" cy="1153376"/>
          </a:xfrm>
          <a:prstGeom prst="rect">
            <a:avLst/>
          </a:prstGeom>
        </p:spPr>
      </p:pic>
      <p:pic>
        <p:nvPicPr>
          <p:cNvPr id="57" name="図 56"/>
          <p:cNvPicPr>
            <a:picLocks noChangeAspect="1"/>
          </p:cNvPicPr>
          <p:nvPr/>
        </p:nvPicPr>
        <p:blipFill>
          <a:blip r:embed="rId6"/>
          <a:stretch>
            <a:fillRect/>
          </a:stretch>
        </p:blipFill>
        <p:spPr>
          <a:xfrm>
            <a:off x="5790567" y="2891927"/>
            <a:ext cx="1342906" cy="1048121"/>
          </a:xfrm>
          <a:prstGeom prst="rect">
            <a:avLst/>
          </a:prstGeom>
        </p:spPr>
      </p:pic>
      <p:pic>
        <p:nvPicPr>
          <p:cNvPr id="59" name="図 58"/>
          <p:cNvPicPr>
            <a:picLocks noChangeAspect="1"/>
          </p:cNvPicPr>
          <p:nvPr/>
        </p:nvPicPr>
        <p:blipFill rotWithShape="1">
          <a:blip r:embed="rId7"/>
          <a:srcRect b="2854"/>
          <a:stretch/>
        </p:blipFill>
        <p:spPr>
          <a:xfrm>
            <a:off x="7363490" y="2898180"/>
            <a:ext cx="1031806" cy="1041867"/>
          </a:xfrm>
          <a:prstGeom prst="rect">
            <a:avLst/>
          </a:prstGeom>
        </p:spPr>
      </p:pic>
      <p:pic>
        <p:nvPicPr>
          <p:cNvPr id="60" name="Picture 8"/>
          <p:cNvPicPr>
            <a:picLocks noChangeAspect="1" noChangeArrowheads="1"/>
          </p:cNvPicPr>
          <p:nvPr/>
        </p:nvPicPr>
        <p:blipFill>
          <a:blip r:embed="rId8"/>
          <a:srcRect/>
          <a:stretch>
            <a:fillRect/>
          </a:stretch>
        </p:blipFill>
        <p:spPr bwMode="auto">
          <a:xfrm>
            <a:off x="5851644" y="1701331"/>
            <a:ext cx="86534" cy="75516"/>
          </a:xfrm>
          <a:prstGeom prst="rect">
            <a:avLst/>
          </a:prstGeom>
          <a:noFill/>
          <a:ln w="9525">
            <a:noFill/>
            <a:miter lim="800000"/>
            <a:headEnd/>
            <a:tailEnd/>
          </a:ln>
        </p:spPr>
      </p:pic>
      <p:pic>
        <p:nvPicPr>
          <p:cNvPr id="61" name="Picture 8"/>
          <p:cNvPicPr>
            <a:picLocks noChangeAspect="1" noChangeArrowheads="1"/>
          </p:cNvPicPr>
          <p:nvPr/>
        </p:nvPicPr>
        <p:blipFill>
          <a:blip r:embed="rId8"/>
          <a:srcRect/>
          <a:stretch>
            <a:fillRect/>
          </a:stretch>
        </p:blipFill>
        <p:spPr bwMode="auto">
          <a:xfrm>
            <a:off x="7293077" y="1701331"/>
            <a:ext cx="86534" cy="75516"/>
          </a:xfrm>
          <a:prstGeom prst="rect">
            <a:avLst/>
          </a:prstGeom>
          <a:noFill/>
          <a:ln w="9525">
            <a:noFill/>
            <a:miter lim="800000"/>
            <a:headEnd/>
            <a:tailEnd/>
          </a:ln>
        </p:spPr>
      </p:pic>
      <p:pic>
        <p:nvPicPr>
          <p:cNvPr id="62" name="Picture 2"/>
          <p:cNvPicPr>
            <a:picLocks noChangeAspect="1" noChangeArrowheads="1"/>
          </p:cNvPicPr>
          <p:nvPr/>
        </p:nvPicPr>
        <p:blipFill>
          <a:blip r:embed="rId9"/>
          <a:srcRect/>
          <a:stretch>
            <a:fillRect/>
          </a:stretch>
        </p:blipFill>
        <p:spPr bwMode="auto">
          <a:xfrm>
            <a:off x="7538445" y="2998792"/>
            <a:ext cx="588814" cy="252872"/>
          </a:xfrm>
          <a:prstGeom prst="rect">
            <a:avLst/>
          </a:prstGeom>
          <a:noFill/>
          <a:ln w="9525">
            <a:noFill/>
            <a:miter lim="800000"/>
            <a:headEnd/>
            <a:tailEnd/>
          </a:ln>
        </p:spPr>
      </p:pic>
      <p:pic>
        <p:nvPicPr>
          <p:cNvPr id="63" name="Picture 8"/>
          <p:cNvPicPr>
            <a:picLocks noChangeAspect="1" noChangeArrowheads="1"/>
          </p:cNvPicPr>
          <p:nvPr/>
        </p:nvPicPr>
        <p:blipFill>
          <a:blip r:embed="rId8"/>
          <a:srcRect/>
          <a:stretch>
            <a:fillRect/>
          </a:stretch>
        </p:blipFill>
        <p:spPr bwMode="auto">
          <a:xfrm>
            <a:off x="7604924" y="2923276"/>
            <a:ext cx="86534" cy="75516"/>
          </a:xfrm>
          <a:prstGeom prst="rect">
            <a:avLst/>
          </a:prstGeom>
          <a:noFill/>
          <a:ln w="9525">
            <a:noFill/>
            <a:miter lim="800000"/>
            <a:headEnd/>
            <a:tailEnd/>
          </a:ln>
        </p:spPr>
      </p:pic>
      <p:pic>
        <p:nvPicPr>
          <p:cNvPr id="64" name="Picture 7"/>
          <p:cNvPicPr>
            <a:picLocks noChangeAspect="1" noChangeArrowheads="1"/>
          </p:cNvPicPr>
          <p:nvPr/>
        </p:nvPicPr>
        <p:blipFill>
          <a:blip r:embed="rId10"/>
          <a:srcRect/>
          <a:stretch>
            <a:fillRect/>
          </a:stretch>
        </p:blipFill>
        <p:spPr bwMode="auto">
          <a:xfrm>
            <a:off x="6228043" y="2923580"/>
            <a:ext cx="95816" cy="85778"/>
          </a:xfrm>
          <a:prstGeom prst="rect">
            <a:avLst/>
          </a:prstGeom>
          <a:noFill/>
          <a:ln w="9525">
            <a:noFill/>
            <a:miter lim="800000"/>
            <a:headEnd/>
            <a:tailEnd/>
          </a:ln>
        </p:spPr>
      </p:pic>
      <p:pic>
        <p:nvPicPr>
          <p:cNvPr id="65" name="Picture 3"/>
          <p:cNvPicPr>
            <a:picLocks noChangeAspect="1" noChangeArrowheads="1"/>
          </p:cNvPicPr>
          <p:nvPr/>
        </p:nvPicPr>
        <p:blipFill>
          <a:blip r:embed="rId11"/>
          <a:srcRect/>
          <a:stretch>
            <a:fillRect/>
          </a:stretch>
        </p:blipFill>
        <p:spPr bwMode="auto">
          <a:xfrm>
            <a:off x="7382540" y="2898181"/>
            <a:ext cx="1008126" cy="1002125"/>
          </a:xfrm>
          <a:prstGeom prst="rect">
            <a:avLst/>
          </a:prstGeom>
          <a:noFill/>
          <a:ln w="9525">
            <a:noFill/>
            <a:miter lim="800000"/>
            <a:headEnd/>
            <a:tailEnd/>
          </a:ln>
        </p:spPr>
      </p:pic>
      <p:sp>
        <p:nvSpPr>
          <p:cNvPr id="26" name="Rectangle 4"/>
          <p:cNvSpPr>
            <a:spLocks noChangeArrowheads="1"/>
          </p:cNvSpPr>
          <p:nvPr/>
        </p:nvSpPr>
        <p:spPr bwMode="auto">
          <a:xfrm>
            <a:off x="4713817" y="1138776"/>
            <a:ext cx="3290790" cy="253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180975" algn="l"/>
              </a:tabLst>
              <a:defRPr/>
            </a:pPr>
            <a:r>
              <a:rPr lang="en-US" altLang="ja-JP" sz="1050" dirty="0"/>
              <a:t>The displayed contents are the same as in the Live Mode.</a:t>
            </a:r>
            <a:endParaRPr kumimoji="0" lang="en-US" altLang="ja-JP" sz="1050" dirty="0" smtClean="0">
              <a:solidFill>
                <a:prstClr val="black"/>
              </a:solidFill>
              <a:latin typeface="+mn-lt"/>
              <a:ea typeface="Meiryo UI" pitchFamily="50" charset="-128"/>
              <a:cs typeface="メイリオ" pitchFamily="50" charset="-128"/>
            </a:endParaRPr>
          </a:p>
        </p:txBody>
      </p:sp>
    </p:spTree>
    <p:extLst>
      <p:ext uri="{BB962C8B-B14F-4D97-AF65-F5344CB8AC3E}">
        <p14:creationId xmlns:p14="http://schemas.microsoft.com/office/powerpoint/2010/main" val="3657105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a:latin typeface="Calibri" panose="020F0502020204030204" pitchFamily="34" charset="0"/>
                <a:ea typeface="Yu Gothic UI" panose="020B0500000000000000" pitchFamily="50" charset="-128"/>
                <a:cs typeface="Calibri" panose="020F0502020204030204" pitchFamily="34" charset="0"/>
              </a:rPr>
              <a:t>[Ref.] </a:t>
            </a:r>
            <a:r>
              <a:rPr lang="en-US" altLang="ja-JP" sz="3200" dirty="0" smtClean="0">
                <a:cs typeface="Calibri" panose="020F0502020204030204" pitchFamily="34" charset="0"/>
              </a:rPr>
              <a:t>Display </a:t>
            </a:r>
            <a:r>
              <a:rPr lang="en-US" altLang="ja-JP" sz="3200" dirty="0">
                <a:cs typeface="Calibri" panose="020F0502020204030204" pitchFamily="34" charset="0"/>
              </a:rPr>
              <a:t>for automatically backed up </a:t>
            </a:r>
            <a:r>
              <a:rPr lang="en-US" altLang="ja-JP" sz="3200" dirty="0" smtClean="0">
                <a:cs typeface="Calibri" panose="020F0502020204030204" pitchFamily="34" charset="0"/>
              </a:rPr>
              <a:t>count data</a:t>
            </a:r>
            <a:endParaRPr lang="ja-JP" altLang="en-US" sz="2800" dirty="0">
              <a:solidFill>
                <a:sysClr val="window" lastClr="FFFFFF"/>
              </a:solidFill>
              <a:latin typeface="Calibri" panose="020F0502020204030204" pitchFamily="34" charset="0"/>
              <a:ea typeface="Yu Gothic UI Semibold" panose="020B0700000000000000" pitchFamily="50" charset="-128"/>
              <a:cs typeface="Calibri" panose="020F0502020204030204" pitchFamily="34" charset="0"/>
            </a:endParaRPr>
          </a:p>
        </p:txBody>
      </p:sp>
      <p:sp>
        <p:nvSpPr>
          <p:cNvPr id="19" name="正方形/長方形 18"/>
          <p:cNvSpPr/>
          <p:nvPr/>
        </p:nvSpPr>
        <p:spPr>
          <a:xfrm>
            <a:off x="4950995" y="1515301"/>
            <a:ext cx="3982452" cy="262738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2"/>
          <a:stretch>
            <a:fillRect/>
          </a:stretch>
        </p:blipFill>
        <p:spPr>
          <a:xfrm>
            <a:off x="194627" y="1515301"/>
            <a:ext cx="1776714" cy="2537148"/>
          </a:xfrm>
          <a:prstGeom prst="rect">
            <a:avLst/>
          </a:prstGeom>
        </p:spPr>
      </p:pic>
      <p:sp>
        <p:nvSpPr>
          <p:cNvPr id="21" name="四角形吹き出し 20"/>
          <p:cNvSpPr/>
          <p:nvPr/>
        </p:nvSpPr>
        <p:spPr>
          <a:xfrm>
            <a:off x="2018304" y="2188067"/>
            <a:ext cx="2625884" cy="1305319"/>
          </a:xfrm>
          <a:prstGeom prst="wedgeRectCallout">
            <a:avLst>
              <a:gd name="adj1" fmla="val -59744"/>
              <a:gd name="adj2" fmla="val 23858"/>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latin typeface="+mn-lt"/>
              <a:ea typeface="+mn-ea"/>
              <a:cs typeface="Calibri" panose="020F0502020204030204" pitchFamily="34" charset="0"/>
            </a:endParaRPr>
          </a:p>
        </p:txBody>
      </p:sp>
      <p:sp>
        <p:nvSpPr>
          <p:cNvPr id="22" name="正方形/長方形 21"/>
          <p:cNvSpPr/>
          <p:nvPr/>
        </p:nvSpPr>
        <p:spPr>
          <a:xfrm>
            <a:off x="167558" y="713309"/>
            <a:ext cx="7697518" cy="338554"/>
          </a:xfrm>
          <a:prstGeom prst="rect">
            <a:avLst/>
          </a:prstGeom>
        </p:spPr>
        <p:txBody>
          <a:bodyPr wrap="square">
            <a:spAutoFit/>
          </a:bodyPr>
          <a:lstStyle/>
          <a:p>
            <a:pPr lvl="0">
              <a:defRPr/>
            </a:pPr>
            <a:r>
              <a:rPr lang="en-US" sz="1600" dirty="0">
                <a:solidFill>
                  <a:prstClr val="black"/>
                </a:solidFill>
                <a:latin typeface="Calibri" panose="020F0502020204030204" pitchFamily="34" charset="0"/>
                <a:ea typeface="Yu Gothic UI" pitchFamily="50" charset="-128"/>
                <a:cs typeface="Calibri" panose="020F0502020204030204" pitchFamily="34" charset="0"/>
              </a:rPr>
              <a:t>Data older than the 92-day data retention period can be used for comparison.</a:t>
            </a:r>
            <a:endParaRPr lang="en-US" sz="1600" dirty="0" smtClean="0">
              <a:solidFill>
                <a:prstClr val="black"/>
              </a:solidFill>
              <a:latin typeface="Calibri" panose="020F0502020204030204" pitchFamily="34" charset="0"/>
              <a:ea typeface="Yu Gothic UI" pitchFamily="50" charset="-128"/>
              <a:cs typeface="Calibri" panose="020F0502020204030204" pitchFamily="34" charset="0"/>
            </a:endParaRPr>
          </a:p>
        </p:txBody>
      </p:sp>
      <p:sp>
        <p:nvSpPr>
          <p:cNvPr id="23" name="テキスト ボックス 22"/>
          <p:cNvSpPr txBox="1"/>
          <p:nvPr/>
        </p:nvSpPr>
        <p:spPr>
          <a:xfrm>
            <a:off x="2036837" y="2237051"/>
            <a:ext cx="2552109" cy="2769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ja-JP" sz="1200" noProof="0" dirty="0" smtClean="0">
                <a:solidFill>
                  <a:prstClr val="black"/>
                </a:solidFill>
                <a:latin typeface="+mn-lt"/>
                <a:ea typeface="Yu Gothic UI" panose="020B0500000000000000" pitchFamily="50" charset="-128"/>
              </a:rPr>
              <a:t>Click when backed up data is needed. </a:t>
            </a:r>
            <a:endParaRPr lang="en-US" altLang="ja-JP" sz="1200" dirty="0" smtClean="0">
              <a:solidFill>
                <a:prstClr val="black"/>
              </a:solidFill>
              <a:latin typeface="+mn-lt"/>
              <a:ea typeface="Yu Gothic UI" panose="020B0500000000000000" pitchFamily="50" charset="-128"/>
            </a:endParaRPr>
          </a:p>
        </p:txBody>
      </p:sp>
      <p:sp>
        <p:nvSpPr>
          <p:cNvPr id="24" name="正方形/長方形 23"/>
          <p:cNvSpPr/>
          <p:nvPr/>
        </p:nvSpPr>
        <p:spPr>
          <a:xfrm>
            <a:off x="451022" y="3069341"/>
            <a:ext cx="1305110" cy="2214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Yu Gothic UI" panose="020B0500000000000000" pitchFamily="50" charset="-128"/>
              <a:ea typeface="Yu Gothic UI" panose="020B0500000000000000" pitchFamily="50" charset="-128"/>
              <a:cs typeface="+mn-cs"/>
            </a:endParaRPr>
          </a:p>
        </p:txBody>
      </p:sp>
      <p:sp>
        <p:nvSpPr>
          <p:cNvPr id="25" name="テキスト ボックス 24"/>
          <p:cNvSpPr txBox="1"/>
          <p:nvPr/>
        </p:nvSpPr>
        <p:spPr>
          <a:xfrm>
            <a:off x="166816" y="4252770"/>
            <a:ext cx="8710722" cy="577081"/>
          </a:xfrm>
          <a:prstGeom prst="rect">
            <a:avLst/>
          </a:prstGeom>
          <a:noFill/>
        </p:spPr>
        <p:txBody>
          <a:bodyPr wrap="square" rtlCol="0">
            <a:spAutoFit/>
          </a:bodyPr>
          <a:lstStyle/>
          <a:p>
            <a:pPr lvl="0">
              <a:defRPr/>
            </a:pPr>
            <a:r>
              <a:rPr lang="en-US" altLang="ja-JP" sz="1050" dirty="0" smtClean="0">
                <a:solidFill>
                  <a:srgbClr val="FF0000"/>
                </a:solidFill>
                <a:latin typeface="+mn-lt"/>
                <a:ea typeface="Yu Gothic UI" panose="020B0500000000000000" pitchFamily="50" charset="-128"/>
              </a:rPr>
              <a:t>*It </a:t>
            </a:r>
            <a:r>
              <a:rPr lang="en-US" altLang="ja-JP" sz="1050" dirty="0">
                <a:solidFill>
                  <a:srgbClr val="FF0000"/>
                </a:solidFill>
                <a:latin typeface="+mn-lt"/>
                <a:ea typeface="Yu Gothic UI" panose="020B0500000000000000" pitchFamily="50" charset="-128"/>
              </a:rPr>
              <a:t>can be used only when "1 day" (search mode) is selected for “display duration</a:t>
            </a:r>
            <a:r>
              <a:rPr lang="en-US" altLang="ja-JP" sz="1050" dirty="0" smtClean="0">
                <a:solidFill>
                  <a:srgbClr val="FF0000"/>
                </a:solidFill>
                <a:latin typeface="+mn-lt"/>
                <a:ea typeface="Yu Gothic UI" panose="020B0500000000000000" pitchFamily="50" charset="-128"/>
              </a:rPr>
              <a:t>“. </a:t>
            </a:r>
          </a:p>
          <a:p>
            <a:pPr lvl="0">
              <a:defRPr/>
            </a:pPr>
            <a:r>
              <a:rPr lang="en-US" altLang="ja-JP" sz="1050" dirty="0" smtClean="0">
                <a:solidFill>
                  <a:prstClr val="black"/>
                </a:solidFill>
                <a:latin typeface="+mn-lt"/>
                <a:ea typeface="Yu Gothic UI" panose="020B0500000000000000" pitchFamily="50" charset="-128"/>
              </a:rPr>
              <a:t>*CSV </a:t>
            </a:r>
            <a:r>
              <a:rPr lang="en-US" altLang="ja-JP" sz="1050" dirty="0">
                <a:solidFill>
                  <a:prstClr val="black"/>
                </a:solidFill>
                <a:latin typeface="+mn-lt"/>
                <a:ea typeface="Yu Gothic UI" panose="020B0500000000000000" pitchFamily="50" charset="-128"/>
              </a:rPr>
              <a:t>files downloaded manually from the statistics display screen and CSV files downloaded with a camera or </a:t>
            </a:r>
            <a:r>
              <a:rPr lang="en-US" altLang="ja-JP" sz="1050" dirty="0" err="1">
                <a:solidFill>
                  <a:prstClr val="black"/>
                </a:solidFill>
                <a:latin typeface="+mn-lt"/>
                <a:ea typeface="Yu Gothic UI" panose="020B0500000000000000" pitchFamily="50" charset="-128"/>
              </a:rPr>
              <a:t>iCT</a:t>
            </a:r>
            <a:r>
              <a:rPr lang="en-US" altLang="ja-JP" sz="1050" dirty="0">
                <a:solidFill>
                  <a:prstClr val="black"/>
                </a:solidFill>
                <a:latin typeface="+mn-lt"/>
                <a:ea typeface="Yu Gothic UI" panose="020B0500000000000000" pitchFamily="50" charset="-128"/>
              </a:rPr>
              <a:t> are not applicable</a:t>
            </a:r>
            <a:r>
              <a:rPr lang="en-US" altLang="ja-JP" sz="1050" dirty="0" smtClean="0">
                <a:solidFill>
                  <a:prstClr val="black"/>
                </a:solidFill>
                <a:latin typeface="+mn-lt"/>
                <a:ea typeface="Yu Gothic UI" panose="020B0500000000000000" pitchFamily="50" charset="-128"/>
              </a:rPr>
              <a:t>.</a:t>
            </a:r>
          </a:p>
          <a:p>
            <a:pPr lvl="0">
              <a:defRPr/>
            </a:pPr>
            <a:r>
              <a:rPr lang="en-US" altLang="ja-JP" sz="1050" dirty="0" smtClean="0">
                <a:solidFill>
                  <a:prstClr val="black"/>
                </a:solidFill>
                <a:latin typeface="+mn-lt"/>
                <a:ea typeface="Yu Gothic UI" panose="020B0500000000000000" pitchFamily="50" charset="-128"/>
              </a:rPr>
              <a:t>*You </a:t>
            </a:r>
            <a:r>
              <a:rPr lang="en-US" altLang="ja-JP" sz="1050" dirty="0">
                <a:solidFill>
                  <a:prstClr val="black"/>
                </a:solidFill>
                <a:latin typeface="+mn-lt"/>
                <a:ea typeface="Yu Gothic UI" panose="020B0500000000000000" pitchFamily="50" charset="-128"/>
              </a:rPr>
              <a:t>can compare CSV files with data in the database (up to 92 days). You cannot compare CSV files with each other.</a:t>
            </a:r>
            <a:endParaRPr kumimoji="1" lang="ja-JP" altLang="en-US" sz="1050" b="0" i="0" u="none" strike="noStrike" kern="1200" cap="none" spc="0" normalizeH="0" baseline="0" noProof="0" dirty="0">
              <a:ln>
                <a:noFill/>
              </a:ln>
              <a:solidFill>
                <a:prstClr val="black"/>
              </a:solidFill>
              <a:effectLst/>
              <a:uLnTx/>
              <a:uFillTx/>
              <a:latin typeface="+mn-lt"/>
              <a:ea typeface="Yu Gothic UI" panose="020B0500000000000000" pitchFamily="50" charset="-128"/>
            </a:endParaRPr>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251" y="2577558"/>
            <a:ext cx="2019475" cy="518205"/>
          </a:xfrm>
          <a:prstGeom prst="rect">
            <a:avLst/>
          </a:prstGeom>
        </p:spPr>
      </p:pic>
      <p:sp>
        <p:nvSpPr>
          <p:cNvPr id="27" name="テキスト ボックス 26"/>
          <p:cNvSpPr txBox="1"/>
          <p:nvPr/>
        </p:nvSpPr>
        <p:spPr>
          <a:xfrm>
            <a:off x="5061214" y="1563243"/>
            <a:ext cx="2753298" cy="461665"/>
          </a:xfrm>
          <a:prstGeom prst="rect">
            <a:avLst/>
          </a:prstGeom>
          <a:noFill/>
        </p:spPr>
        <p:txBody>
          <a:bodyPr wrap="square" rtlCol="0">
            <a:spAutoFit/>
          </a:bodyPr>
          <a:lstStyle/>
          <a:p>
            <a:pPr lvl="0">
              <a:defRPr/>
            </a:pPr>
            <a:r>
              <a:rPr lang="en-US" altLang="ja-JP" sz="1200" noProof="0" dirty="0" smtClean="0">
                <a:solidFill>
                  <a:prstClr val="black"/>
                </a:solidFill>
                <a:latin typeface="+mn-lt"/>
                <a:ea typeface="Yu Gothic UI" panose="020B0500000000000000" pitchFamily="50" charset="-128"/>
              </a:rPr>
              <a:t>*Backup </a:t>
            </a:r>
            <a:r>
              <a:rPr lang="en-US" altLang="ja-JP" sz="1200" dirty="0" smtClean="0">
                <a:solidFill>
                  <a:prstClr val="black"/>
                </a:solidFill>
                <a:latin typeface="+mn-lt"/>
                <a:ea typeface="Yu Gothic UI" panose="020B0500000000000000" pitchFamily="50" charset="-128"/>
              </a:rPr>
              <a:t>settings </a:t>
            </a:r>
            <a:r>
              <a:rPr lang="en-US" altLang="ja-JP" sz="1200" noProof="0" dirty="0" smtClean="0">
                <a:solidFill>
                  <a:prstClr val="black"/>
                </a:solidFill>
                <a:latin typeface="+mn-lt"/>
                <a:ea typeface="Yu Gothic UI" panose="020B0500000000000000" pitchFamily="50" charset="-128"/>
              </a:rPr>
              <a:t>is required in </a:t>
            </a:r>
            <a:r>
              <a:rPr lang="en-US" altLang="ja-JP" sz="1200" dirty="0" smtClean="0">
                <a:solidFill>
                  <a:prstClr val="black"/>
                </a:solidFill>
                <a:latin typeface="+mn-lt"/>
                <a:ea typeface="Yu Gothic UI" panose="020B0500000000000000" pitchFamily="50" charset="-128"/>
              </a:rPr>
              <a:t>advance on </a:t>
            </a:r>
            <a:r>
              <a:rPr lang="en-US" altLang="ja-JP" sz="1200" dirty="0">
                <a:solidFill>
                  <a:prstClr val="black"/>
                </a:solidFill>
                <a:latin typeface="+mn-lt"/>
                <a:ea typeface="Yu Gothic UI" panose="020B0500000000000000" pitchFamily="50" charset="-128"/>
              </a:rPr>
              <a:t>the "System configuration" </a:t>
            </a:r>
            <a:r>
              <a:rPr lang="en-US" altLang="ja-JP" sz="1200" dirty="0" smtClean="0">
                <a:solidFill>
                  <a:prstClr val="black"/>
                </a:solidFill>
                <a:latin typeface="+mn-lt"/>
                <a:ea typeface="Yu Gothic UI" panose="020B0500000000000000" pitchFamily="50" charset="-128"/>
              </a:rPr>
              <a:t>screen.</a:t>
            </a:r>
            <a:endParaRPr lang="en-US" altLang="ja-JP" sz="1200" noProof="0" dirty="0" smtClean="0">
              <a:solidFill>
                <a:prstClr val="black"/>
              </a:solidFill>
              <a:latin typeface="+mn-lt"/>
              <a:ea typeface="Yu Gothic UI" panose="020B0500000000000000" pitchFamily="50" charset="-128"/>
            </a:endParaRPr>
          </a:p>
        </p:txBody>
      </p:sp>
      <p:sp>
        <p:nvSpPr>
          <p:cNvPr id="28" name="テキスト ボックス 27"/>
          <p:cNvSpPr txBox="1"/>
          <p:nvPr/>
        </p:nvSpPr>
        <p:spPr>
          <a:xfrm>
            <a:off x="2042907" y="3179259"/>
            <a:ext cx="2601282" cy="276999"/>
          </a:xfrm>
          <a:prstGeom prst="rect">
            <a:avLst/>
          </a:prstGeom>
          <a:noFill/>
        </p:spPr>
        <p:txBody>
          <a:bodyPr wrap="square" rtlCol="0">
            <a:spAutoFit/>
          </a:bodyPr>
          <a:lstStyle/>
          <a:p>
            <a:pPr lvl="0">
              <a:defRPr/>
            </a:pPr>
            <a:r>
              <a:rPr lang="en-US" altLang="ja-JP" sz="1200" dirty="0" smtClean="0">
                <a:solidFill>
                  <a:prstClr val="black"/>
                </a:solidFill>
                <a:latin typeface="+mn-lt"/>
                <a:ea typeface="Yu Gothic UI" panose="020B0500000000000000" pitchFamily="50" charset="-128"/>
              </a:rPr>
              <a:t>Show </a:t>
            </a:r>
            <a:r>
              <a:rPr lang="en-US" altLang="ja-JP" sz="1200" dirty="0">
                <a:solidFill>
                  <a:prstClr val="black"/>
                </a:solidFill>
                <a:latin typeface="+mn-lt"/>
                <a:ea typeface="Yu Gothic UI" panose="020B0500000000000000" pitchFamily="50" charset="-128"/>
              </a:rPr>
              <a:t>the duration the backup file </a:t>
            </a:r>
            <a:r>
              <a:rPr lang="en-US" altLang="ja-JP" sz="1200" dirty="0" smtClean="0">
                <a:solidFill>
                  <a:prstClr val="black"/>
                </a:solidFill>
                <a:latin typeface="+mn-lt"/>
                <a:ea typeface="Yu Gothic UI" panose="020B0500000000000000" pitchFamily="50" charset="-128"/>
              </a:rPr>
              <a:t>exist.</a:t>
            </a:r>
          </a:p>
        </p:txBody>
      </p:sp>
      <p:pic>
        <p:nvPicPr>
          <p:cNvPr id="29" name="図 2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26196" y="2121161"/>
            <a:ext cx="3092690" cy="1835007"/>
          </a:xfrm>
          <a:prstGeom prst="rect">
            <a:avLst/>
          </a:prstGeom>
        </p:spPr>
      </p:pic>
      <p:sp>
        <p:nvSpPr>
          <p:cNvPr id="30" name="正方形/長方形 29"/>
          <p:cNvSpPr/>
          <p:nvPr/>
        </p:nvSpPr>
        <p:spPr>
          <a:xfrm>
            <a:off x="7411765" y="3696357"/>
            <a:ext cx="668739" cy="2214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Yu Gothic UI" panose="020B0500000000000000" pitchFamily="50" charset="-128"/>
              <a:ea typeface="Yu Gothic UI" panose="020B0500000000000000" pitchFamily="50" charset="-128"/>
              <a:cs typeface="+mn-cs"/>
            </a:endParaRPr>
          </a:p>
        </p:txBody>
      </p:sp>
      <p:sp>
        <p:nvSpPr>
          <p:cNvPr id="31" name="正方形/長方形 30"/>
          <p:cNvSpPr/>
          <p:nvPr/>
        </p:nvSpPr>
        <p:spPr>
          <a:xfrm>
            <a:off x="89350" y="1146448"/>
            <a:ext cx="3345662" cy="338554"/>
          </a:xfrm>
          <a:prstGeom prst="rect">
            <a:avLst/>
          </a:prstGeom>
        </p:spPr>
        <p:txBody>
          <a:bodyPr wrap="square">
            <a:spAutoFit/>
          </a:bodyPr>
          <a:lstStyle/>
          <a:p>
            <a:pPr marL="285750" indent="-285750">
              <a:buFont typeface="Wingdings" panose="05000000000000000000" pitchFamily="2" charset="2"/>
              <a:buChar char="n"/>
              <a:defRPr/>
            </a:pPr>
            <a:r>
              <a:rPr lang="en-US" altLang="ja-JP" sz="1600" dirty="0" smtClean="0">
                <a:cs typeface="Calibri" panose="020F0502020204030204" pitchFamily="34" charset="0"/>
              </a:rPr>
              <a:t>Dashboard screen</a:t>
            </a:r>
            <a:endParaRPr lang="en-US" altLang="ja-JP" sz="1600" dirty="0">
              <a:solidFill>
                <a:srgbClr val="000000"/>
              </a:solidFill>
              <a:latin typeface="+mn-lt"/>
              <a:ea typeface="Yu Gothic UI" panose="020B0500000000000000" pitchFamily="50" charset="-128"/>
            </a:endParaRPr>
          </a:p>
        </p:txBody>
      </p:sp>
      <p:sp>
        <p:nvSpPr>
          <p:cNvPr id="32" name="正方形/長方形 31"/>
          <p:cNvSpPr/>
          <p:nvPr/>
        </p:nvSpPr>
        <p:spPr>
          <a:xfrm>
            <a:off x="4843828" y="1171539"/>
            <a:ext cx="3345662" cy="338554"/>
          </a:xfrm>
          <a:prstGeom prst="rect">
            <a:avLst/>
          </a:prstGeom>
        </p:spPr>
        <p:txBody>
          <a:bodyPr wrap="square">
            <a:spAutoFit/>
          </a:bodyPr>
          <a:lstStyle/>
          <a:p>
            <a:pPr marL="285750" indent="-285750">
              <a:buFont typeface="Wingdings" panose="05000000000000000000" pitchFamily="2" charset="2"/>
              <a:buChar char="n"/>
              <a:defRPr/>
            </a:pPr>
            <a:r>
              <a:rPr lang="en-US" altLang="ja-JP" sz="1600" dirty="0">
                <a:cs typeface="Calibri" panose="020F0502020204030204" pitchFamily="34" charset="0"/>
              </a:rPr>
              <a:t>Required pre-settings</a:t>
            </a:r>
            <a:endParaRPr lang="en-US" altLang="ja-JP" sz="1600" dirty="0">
              <a:solidFill>
                <a:srgbClr val="000000"/>
              </a:solidFill>
              <a:latin typeface="+mn-lt"/>
              <a:ea typeface="Yu Gothic UI" panose="020B0500000000000000" pitchFamily="50" charset="-128"/>
            </a:endParaRPr>
          </a:p>
        </p:txBody>
      </p:sp>
      <p:sp>
        <p:nvSpPr>
          <p:cNvPr id="33" name="四角形吹き出し 32"/>
          <p:cNvSpPr/>
          <p:nvPr/>
        </p:nvSpPr>
        <p:spPr>
          <a:xfrm>
            <a:off x="7411764" y="2921834"/>
            <a:ext cx="1465773" cy="380703"/>
          </a:xfrm>
          <a:prstGeom prst="wedgeRectCallout">
            <a:avLst>
              <a:gd name="adj1" fmla="val -29772"/>
              <a:gd name="adj2" fmla="val 153137"/>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latin typeface="+mn-lt"/>
              <a:ea typeface="+mn-ea"/>
              <a:cs typeface="Calibri" panose="020F0502020204030204" pitchFamily="34" charset="0"/>
            </a:endParaRPr>
          </a:p>
        </p:txBody>
      </p:sp>
      <p:sp>
        <p:nvSpPr>
          <p:cNvPr id="34" name="テキスト ボックス 33"/>
          <p:cNvSpPr txBox="1"/>
          <p:nvPr/>
        </p:nvSpPr>
        <p:spPr>
          <a:xfrm>
            <a:off x="7417668" y="2977092"/>
            <a:ext cx="1451643" cy="276999"/>
          </a:xfrm>
          <a:prstGeom prst="rect">
            <a:avLst/>
          </a:prstGeom>
          <a:noFill/>
        </p:spPr>
        <p:txBody>
          <a:bodyPr wrap="square" rtlCol="0">
            <a:spAutoFit/>
          </a:bodyPr>
          <a:lstStyle/>
          <a:p>
            <a:pPr lvl="0">
              <a:defRPr/>
            </a:pPr>
            <a:r>
              <a:rPr lang="en-US" altLang="ja-JP" sz="1200" dirty="0">
                <a:solidFill>
                  <a:prstClr val="black"/>
                </a:solidFill>
                <a:latin typeface="+mn-lt"/>
                <a:ea typeface="Yu Gothic UI" panose="020B0500000000000000" pitchFamily="50" charset="-128"/>
              </a:rPr>
              <a:t>Check "CSV </a:t>
            </a:r>
            <a:r>
              <a:rPr lang="en-US" altLang="ja-JP" sz="1200" dirty="0" smtClean="0">
                <a:solidFill>
                  <a:prstClr val="black"/>
                </a:solidFill>
                <a:latin typeface="+mn-lt"/>
                <a:ea typeface="Yu Gothic UI" panose="020B0500000000000000" pitchFamily="50" charset="-128"/>
              </a:rPr>
              <a:t>backup“.</a:t>
            </a:r>
          </a:p>
        </p:txBody>
      </p:sp>
    </p:spTree>
    <p:extLst>
      <p:ext uri="{BB962C8B-B14F-4D97-AF65-F5344CB8AC3E}">
        <p14:creationId xmlns:p14="http://schemas.microsoft.com/office/powerpoint/2010/main" val="3472750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4-5. Export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7" name="Picture 4"/>
          <p:cNvPicPr>
            <a:picLocks noChangeAspect="1" noChangeArrowheads="1"/>
          </p:cNvPicPr>
          <p:nvPr/>
        </p:nvPicPr>
        <p:blipFill>
          <a:blip r:embed="rId2"/>
          <a:srcRect/>
          <a:stretch>
            <a:fillRect/>
          </a:stretch>
        </p:blipFill>
        <p:spPr bwMode="auto">
          <a:xfrm>
            <a:off x="279945" y="1046779"/>
            <a:ext cx="3475018" cy="2746668"/>
          </a:xfrm>
          <a:prstGeom prst="rect">
            <a:avLst/>
          </a:prstGeom>
          <a:noFill/>
          <a:ln w="9525">
            <a:noFill/>
            <a:miter lim="800000"/>
            <a:headEnd/>
            <a:tailEnd/>
          </a:ln>
        </p:spPr>
      </p:pic>
      <p:sp>
        <p:nvSpPr>
          <p:cNvPr id="8" name="四角形吹き出し 7"/>
          <p:cNvSpPr/>
          <p:nvPr/>
        </p:nvSpPr>
        <p:spPr>
          <a:xfrm>
            <a:off x="1728594" y="1939491"/>
            <a:ext cx="757931" cy="579120"/>
          </a:xfrm>
          <a:prstGeom prst="wedgeRectCallout">
            <a:avLst>
              <a:gd name="adj1" fmla="val 214971"/>
              <a:gd name="adj2" fmla="val -54398"/>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9" name="テキスト ボックス 8"/>
          <p:cNvSpPr txBox="1"/>
          <p:nvPr/>
        </p:nvSpPr>
        <p:spPr>
          <a:xfrm>
            <a:off x="3804286" y="1451589"/>
            <a:ext cx="4955344" cy="2392963"/>
          </a:xfrm>
          <a:prstGeom prst="rect">
            <a:avLst/>
          </a:prstGeom>
          <a:solidFill>
            <a:srgbClr val="00B0F0">
              <a:alpha val="2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GB" altLang="ja-JP" sz="1400" b="0" i="0" u="none" strike="noStrike" kern="0" cap="none" spc="0" normalizeH="0" baseline="0" noProof="0" dirty="0" smtClean="0">
                <a:ln>
                  <a:noFill/>
                </a:ln>
                <a:solidFill>
                  <a:prstClr val="black"/>
                </a:solidFill>
                <a:effectLst/>
                <a:uLnTx/>
                <a:uFillTx/>
              </a:rPr>
              <a:t>CSV Output</a:t>
            </a:r>
            <a:br>
              <a:rPr kumimoji="0" lang="en-GB" altLang="ja-JP" sz="1400" b="0" i="0" u="none" strike="noStrike" kern="0" cap="none" spc="0" normalizeH="0" baseline="0" noProof="0" dirty="0" smtClean="0">
                <a:ln>
                  <a:noFill/>
                </a:ln>
                <a:solidFill>
                  <a:prstClr val="black"/>
                </a:solidFill>
                <a:effectLst/>
                <a:uLnTx/>
                <a:uFillTx/>
              </a:rPr>
            </a:br>
            <a:r>
              <a:rPr kumimoji="0" lang="en-GB" altLang="ja-JP" sz="1050" b="0" i="0" u="none" strike="noStrike" kern="0" cap="none" spc="0" normalizeH="0" baseline="0" noProof="0" dirty="0" smtClean="0">
                <a:ln>
                  <a:noFill/>
                </a:ln>
                <a:solidFill>
                  <a:prstClr val="black"/>
                </a:solidFill>
                <a:effectLst/>
                <a:uLnTx/>
                <a:uFillTx/>
              </a:rPr>
              <a:t>Save the currently displayed chart data in CSV format.</a:t>
            </a:r>
          </a:p>
          <a:p>
            <a:pPr marL="285750" marR="0" lvl="0" indent="-285750" defTabSz="914400" eaLnBrk="1" fontAlgn="auto" latinLnBrk="0" hangingPunct="1">
              <a:lnSpc>
                <a:spcPct val="100000"/>
              </a:lnSpc>
              <a:spcBef>
                <a:spcPts val="0"/>
              </a:spcBef>
              <a:spcAft>
                <a:spcPts val="0"/>
              </a:spcAft>
              <a:buClrTx/>
              <a:buSzTx/>
              <a:buFontTx/>
              <a:buNone/>
              <a:tabLst/>
              <a:defRPr/>
            </a:pPr>
            <a:r>
              <a:rPr kumimoji="0" lang="en-GB" altLang="ja-JP" sz="1050" b="0" i="0" u="none" strike="noStrike" kern="0" cap="none" spc="0" normalizeH="0" baseline="0" noProof="0" dirty="0" smtClean="0">
                <a:ln>
                  <a:noFill/>
                </a:ln>
                <a:solidFill>
                  <a:prstClr val="black"/>
                </a:solidFill>
                <a:effectLst/>
                <a:uLnTx/>
                <a:uFillTx/>
              </a:rPr>
              <a:t>          The output target is the following chart.</a:t>
            </a:r>
            <a:r>
              <a:rPr kumimoji="0" lang="en-US" altLang="ja-JP" sz="1100" b="0" i="0" u="none" strike="noStrike" kern="0" cap="none" spc="0" normalizeH="0" baseline="0" noProof="0" dirty="0" smtClean="0">
                <a:ln>
                  <a:noFill/>
                </a:ln>
                <a:solidFill>
                  <a:prstClr val="black"/>
                </a:solidFill>
                <a:effectLst/>
                <a:uLnTx/>
                <a:uFillTx/>
              </a:rPr>
              <a:t/>
            </a:r>
            <a:br>
              <a:rPr kumimoji="0" lang="en-US" altLang="ja-JP" sz="1100" b="0" i="0" u="none" strike="noStrike" kern="0" cap="none" spc="0" normalizeH="0" baseline="0" noProof="0" dirty="0" smtClean="0">
                <a:ln>
                  <a:noFill/>
                </a:ln>
                <a:solidFill>
                  <a:prstClr val="black"/>
                </a:solidFill>
                <a:effectLst/>
                <a:uLnTx/>
                <a:uFillTx/>
              </a:rPr>
            </a:br>
            <a:r>
              <a:rPr kumimoji="0" lang="en-US" altLang="ja-JP" sz="1100" b="0" i="0" u="none" strike="noStrike" kern="0" cap="none" spc="0" normalizeH="0" baseline="0" noProof="0" dirty="0" smtClean="0">
                <a:ln>
                  <a:noFill/>
                </a:ln>
                <a:solidFill>
                  <a:prstClr val="black"/>
                </a:solidFill>
                <a:effectLst/>
                <a:uLnTx/>
                <a:uFillTx/>
              </a:rPr>
              <a:t> </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Statistic graphs</a:t>
            </a:r>
          </a:p>
          <a:p>
            <a:pPr marL="285750" marR="0" lvl="0" indent="-28575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rPr>
              <a:t>          ・	</a:t>
            </a:r>
            <a:r>
              <a:rPr kumimoji="0" lang="en-US" altLang="ja-JP" sz="1100" b="0" i="0" u="none" strike="noStrike" kern="0" cap="none" spc="0" normalizeH="0" baseline="0" noProof="0" dirty="0" smtClean="0">
                <a:ln>
                  <a:noFill/>
                </a:ln>
                <a:solidFill>
                  <a:prstClr val="black"/>
                </a:solidFill>
                <a:effectLst/>
                <a:uLnTx/>
                <a:uFillTx/>
              </a:rPr>
              <a:t>Table chart</a:t>
            </a:r>
          </a:p>
          <a:p>
            <a:pPr marL="285750" marR="0" lvl="0" indent="-28575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         The output file name depends on the display duration.</a:t>
            </a:r>
          </a:p>
          <a:p>
            <a:pPr marL="285750" marR="0" lvl="0" indent="-28575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GB" altLang="ja-JP" sz="1400" b="0" i="0" u="none" strike="noStrike" kern="0" cap="none" spc="0" normalizeH="0" baseline="0" noProof="0" dirty="0" smtClean="0">
                <a:ln>
                  <a:noFill/>
                </a:ln>
                <a:solidFill>
                  <a:prstClr val="black"/>
                </a:solidFill>
                <a:effectLst/>
                <a:uLnTx/>
                <a:uFillTx/>
              </a:rPr>
              <a:t>PDF Output</a:t>
            </a:r>
            <a:br>
              <a:rPr kumimoji="0" lang="en-GB" altLang="ja-JP" sz="14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a:ln>
                  <a:noFill/>
                </a:ln>
                <a:solidFill>
                  <a:prstClr val="black"/>
                </a:solidFill>
                <a:effectLst/>
                <a:uLnTx/>
                <a:uFillTx/>
              </a:rPr>
              <a:t>Output as PDF of each </a:t>
            </a:r>
            <a:r>
              <a:rPr kumimoji="0" lang="en-US" altLang="ja-JP" sz="1050" b="0" i="0" u="none" strike="noStrike" kern="0" cap="none" spc="0" normalizeH="0" baseline="0" noProof="0" dirty="0" smtClean="0">
                <a:ln>
                  <a:noFill/>
                </a:ln>
                <a:solidFill>
                  <a:prstClr val="black"/>
                </a:solidFill>
                <a:effectLst/>
                <a:uLnTx/>
                <a:uFillTx/>
              </a:rPr>
              <a:t>chart </a:t>
            </a:r>
            <a:r>
              <a:rPr kumimoji="0" lang="en-US" altLang="ja-JP" sz="1050" b="0" i="0" u="none" strike="noStrike" kern="0" cap="none" spc="0" normalizeH="0" baseline="0" noProof="0" dirty="0">
                <a:ln>
                  <a:noFill/>
                </a:ln>
                <a:solidFill>
                  <a:prstClr val="black"/>
                </a:solidFill>
                <a:effectLst/>
                <a:uLnTx/>
                <a:uFillTx/>
              </a:rPr>
              <a:t>currently displayed on the </a:t>
            </a:r>
            <a:r>
              <a:rPr kumimoji="0" lang="en-US" altLang="ja-JP" sz="1050" b="0" i="0" u="none" strike="noStrike" kern="0" cap="none" spc="0" normalizeH="0" baseline="0" noProof="0" dirty="0" smtClean="0">
                <a:ln>
                  <a:noFill/>
                </a:ln>
                <a:solidFill>
                  <a:prstClr val="black"/>
                </a:solidFill>
                <a:effectLst/>
                <a:uLnTx/>
                <a:uFillTx/>
              </a:rPr>
              <a:t>screen. </a:t>
            </a:r>
            <a:r>
              <a:rPr kumimoji="0" lang="en-US" altLang="ja-JP" sz="1100" b="0" i="0" u="none" strike="noStrike" kern="0" cap="none" spc="0" normalizeH="0" baseline="0" noProof="0" dirty="0" smtClean="0">
                <a:ln>
                  <a:noFill/>
                </a:ln>
                <a:solidFill>
                  <a:prstClr val="black"/>
                </a:solidFill>
                <a:effectLst/>
                <a:uLnTx/>
                <a:uFillTx/>
              </a:rPr>
              <a:t/>
            </a:r>
            <a:br>
              <a:rPr kumimoji="0" lang="en-US" altLang="ja-JP" sz="1100" b="0" i="0" u="none" strike="noStrike" kern="0" cap="none" spc="0" normalizeH="0" baseline="0" noProof="0" dirty="0" smtClean="0">
                <a:ln>
                  <a:noFill/>
                </a:ln>
                <a:solidFill>
                  <a:prstClr val="black"/>
                </a:solidFill>
                <a:effectLst/>
                <a:uLnTx/>
                <a:uFillTx/>
              </a:rPr>
            </a:br>
            <a:endParaRPr kumimoji="0" lang="en-GB" altLang="ja-JP" sz="11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GB" altLang="ja-JP" sz="1400" b="0" i="0" u="none" strike="noStrike" kern="0" cap="none" spc="0" normalizeH="0" baseline="0" noProof="0" dirty="0" smtClean="0">
                <a:ln>
                  <a:noFill/>
                </a:ln>
                <a:solidFill>
                  <a:prstClr val="black"/>
                </a:solidFill>
                <a:effectLst/>
                <a:uLnTx/>
                <a:uFillTx/>
              </a:rPr>
              <a:t>Image Output</a:t>
            </a:r>
            <a:r>
              <a:rPr kumimoji="0" lang="en-US" altLang="ja-JP" sz="1400" b="0" i="0" u="none" strike="noStrike" kern="0" cap="none" spc="0" normalizeH="0" baseline="0" noProof="0" dirty="0" smtClean="0">
                <a:ln>
                  <a:noFill/>
                </a:ln>
                <a:solidFill>
                  <a:prstClr val="black"/>
                </a:solidFill>
                <a:effectLst/>
                <a:uLnTx/>
                <a:uFillTx/>
              </a:rPr>
              <a:t/>
            </a:r>
            <a:br>
              <a:rPr kumimoji="0" lang="en-US" altLang="ja-JP" sz="14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smtClean="0">
                <a:ln>
                  <a:noFill/>
                </a:ln>
                <a:solidFill>
                  <a:prstClr val="black"/>
                </a:solidFill>
                <a:effectLst/>
                <a:uLnTx/>
                <a:uFillTx/>
              </a:rPr>
              <a:t>Save </a:t>
            </a:r>
            <a:r>
              <a:rPr kumimoji="0" lang="en-US" altLang="ja-JP" sz="1050" b="0" i="0" u="none" strike="noStrike" kern="0" cap="none" spc="0" normalizeH="0" baseline="0" noProof="0" dirty="0">
                <a:ln>
                  <a:noFill/>
                </a:ln>
                <a:solidFill>
                  <a:prstClr val="black"/>
                </a:solidFill>
                <a:effectLst/>
                <a:uLnTx/>
                <a:uFillTx/>
              </a:rPr>
              <a:t>as an image </a:t>
            </a:r>
            <a:r>
              <a:rPr kumimoji="0" lang="en-US" altLang="ja-JP" sz="1050" b="0" i="0" u="none" strike="noStrike" kern="0" cap="none" spc="0" normalizeH="0" baseline="0" noProof="0" dirty="0" smtClean="0">
                <a:ln>
                  <a:noFill/>
                </a:ln>
                <a:solidFill>
                  <a:prstClr val="black"/>
                </a:solidFill>
                <a:effectLst/>
                <a:uLnTx/>
                <a:uFillTx/>
              </a:rPr>
              <a:t>with </a:t>
            </a:r>
            <a:r>
              <a:rPr kumimoji="0" lang="en-US" altLang="ja-JP" sz="1050" b="0" i="0" u="none" strike="noStrike" kern="0" cap="none" spc="0" normalizeH="0" baseline="0" noProof="0" dirty="0">
                <a:ln>
                  <a:noFill/>
                </a:ln>
                <a:solidFill>
                  <a:prstClr val="black"/>
                </a:solidFill>
                <a:effectLst/>
                <a:uLnTx/>
                <a:uFillTx/>
              </a:rPr>
              <a:t>heat maps and lines </a:t>
            </a:r>
            <a:r>
              <a:rPr kumimoji="0" lang="en-US" altLang="ja-JP" sz="1050" b="0" i="0" u="none" strike="noStrike" kern="0" cap="none" spc="0" normalizeH="0" baseline="0" noProof="0" dirty="0" smtClean="0">
                <a:ln>
                  <a:noFill/>
                </a:ln>
                <a:solidFill>
                  <a:prstClr val="black"/>
                </a:solidFill>
                <a:effectLst/>
                <a:uLnTx/>
                <a:uFillTx/>
              </a:rPr>
              <a:t>overlaid.</a:t>
            </a:r>
            <a:br>
              <a:rPr kumimoji="0" lang="en-US" altLang="ja-JP" sz="105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smtClean="0">
                <a:ln>
                  <a:noFill/>
                </a:ln>
                <a:solidFill>
                  <a:prstClr val="black"/>
                </a:solidFill>
                <a:effectLst/>
                <a:uLnTx/>
                <a:uFillTx/>
              </a:rPr>
              <a:t>Select </a:t>
            </a:r>
            <a:r>
              <a:rPr kumimoji="0" lang="en-US" altLang="ja-JP" sz="1050" b="0" i="0" u="none" strike="noStrike" kern="0" cap="none" spc="0" normalizeH="0" baseline="0" noProof="0" dirty="0">
                <a:ln>
                  <a:noFill/>
                </a:ln>
                <a:solidFill>
                  <a:prstClr val="black"/>
                </a:solidFill>
                <a:effectLst/>
                <a:uLnTx/>
                <a:uFillTx/>
              </a:rPr>
              <a:t>when </a:t>
            </a:r>
            <a:r>
              <a:rPr kumimoji="0" lang="en-US" altLang="ja-JP" sz="1050" b="0" i="0" u="none" strike="noStrike" kern="0" cap="none" spc="0" normalizeH="0" baseline="0" noProof="0" dirty="0" smtClean="0">
                <a:ln>
                  <a:noFill/>
                </a:ln>
                <a:solidFill>
                  <a:prstClr val="black"/>
                </a:solidFill>
                <a:effectLst/>
                <a:uLnTx/>
                <a:uFillTx/>
              </a:rPr>
              <a:t>Heat map </a:t>
            </a:r>
            <a:r>
              <a:rPr kumimoji="0" lang="en-US" altLang="ja-JP" sz="1050" b="0" i="0" u="none" strike="noStrike" kern="0" cap="none" spc="0" normalizeH="0" baseline="0" noProof="0" dirty="0">
                <a:ln>
                  <a:noFill/>
                </a:ln>
                <a:solidFill>
                  <a:prstClr val="black"/>
                </a:solidFill>
                <a:effectLst/>
                <a:uLnTx/>
                <a:uFillTx/>
              </a:rPr>
              <a:t>or Still image with count </a:t>
            </a:r>
            <a:r>
              <a:rPr kumimoji="0" lang="en-US" altLang="ja-JP" sz="1050" b="0" i="0" u="none" strike="noStrike" kern="0" cap="none" spc="0" normalizeH="0" baseline="0" noProof="0" dirty="0" smtClean="0">
                <a:ln>
                  <a:noFill/>
                </a:ln>
                <a:solidFill>
                  <a:prstClr val="black"/>
                </a:solidFill>
                <a:effectLst/>
                <a:uLnTx/>
                <a:uFillTx/>
              </a:rPr>
              <a:t>information </a:t>
            </a:r>
            <a:r>
              <a:rPr kumimoji="0" lang="en-US" altLang="ja-JP" sz="1050" b="0" i="0" u="none" strike="noStrike" kern="0" cap="none" spc="0" normalizeH="0" baseline="0" noProof="0" dirty="0">
                <a:ln>
                  <a:noFill/>
                </a:ln>
                <a:solidFill>
                  <a:prstClr val="black"/>
                </a:solidFill>
                <a:effectLst/>
                <a:uLnTx/>
                <a:uFillTx/>
              </a:rPr>
              <a:t>overlay is </a:t>
            </a:r>
            <a:r>
              <a:rPr kumimoji="0" lang="en-US" altLang="ja-JP" sz="1050" b="0" i="0" u="none" strike="noStrike" kern="0" cap="none" spc="0" normalizeH="0" baseline="0" noProof="0" dirty="0" smtClean="0">
                <a:ln>
                  <a:noFill/>
                </a:ln>
                <a:solidFill>
                  <a:prstClr val="black"/>
                </a:solidFill>
                <a:effectLst/>
                <a:uLnTx/>
                <a:uFillTx/>
              </a:rPr>
              <a:t>displayed.</a:t>
            </a:r>
            <a:endParaRPr kumimoji="0" lang="en-GB" altLang="ja-JP" sz="105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96100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4-6. Option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17" name="テキスト ボックス 16"/>
          <p:cNvSpPr txBox="1"/>
          <p:nvPr/>
        </p:nvSpPr>
        <p:spPr>
          <a:xfrm>
            <a:off x="4791345" y="952321"/>
            <a:ext cx="4130576" cy="3416320"/>
          </a:xfrm>
          <a:prstGeom prst="rect">
            <a:avLst/>
          </a:prstGeom>
          <a:solidFill>
            <a:srgbClr val="00B0F0">
              <a:alpha val="2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ja-JP" sz="1400" b="0" i="0" u="none" strike="noStrike" kern="0" cap="none" spc="0" normalizeH="0" baseline="0" noProof="0" dirty="0" smtClean="0">
                <a:ln>
                  <a:noFill/>
                </a:ln>
                <a:solidFill>
                  <a:prstClr val="black"/>
                </a:solidFill>
                <a:effectLst/>
                <a:uLnTx/>
                <a:uFillTx/>
              </a:rPr>
              <a:t>Language : English / Japanese</a:t>
            </a:r>
            <a:r>
              <a:rPr kumimoji="0" lang="ja-JP" altLang="en-US" sz="1400" b="0" i="0" u="none" strike="noStrike" kern="0" cap="none" spc="0" normalizeH="0" baseline="0" noProof="0" dirty="0" smtClean="0">
                <a:ln>
                  <a:noFill/>
                </a:ln>
                <a:solidFill>
                  <a:prstClr val="black"/>
                </a:solidFill>
                <a:effectLst/>
                <a:uLnTx/>
                <a:uFillTx/>
              </a:rPr>
              <a:t> </a:t>
            </a:r>
            <a:r>
              <a:rPr kumimoji="0" lang="en-US" altLang="ja-JP" sz="1400" b="0" i="0" u="none" strike="noStrike" kern="0" cap="none" spc="0" normalizeH="0" baseline="0" noProof="0" dirty="0" smtClean="0">
                <a:ln>
                  <a:noFill/>
                </a:ln>
                <a:solidFill>
                  <a:prstClr val="black"/>
                </a:solidFill>
                <a:effectLst/>
                <a:uLnTx/>
                <a:uFillTx/>
              </a:rPr>
              <a:t>/ Auto</a:t>
            </a:r>
            <a:br>
              <a:rPr kumimoji="0" lang="en-US" altLang="ja-JP" sz="14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smtClean="0">
                <a:ln>
                  <a:noFill/>
                </a:ln>
                <a:solidFill>
                  <a:prstClr val="black"/>
                </a:solidFill>
                <a:effectLst/>
                <a:uLnTx/>
                <a:uFillTx/>
              </a:rPr>
              <a:t>*Auto checking </a:t>
            </a:r>
            <a:r>
              <a:rPr kumimoji="0" lang="en-US" altLang="ja-JP" sz="1050" b="0" i="0" u="none" strike="noStrike" kern="0" cap="none" spc="0" normalizeH="0" baseline="0" noProof="0" dirty="0">
                <a:ln>
                  <a:noFill/>
                </a:ln>
                <a:solidFill>
                  <a:prstClr val="black"/>
                </a:solidFill>
                <a:effectLst/>
                <a:uLnTx/>
                <a:uFillTx/>
              </a:rPr>
              <a:t>if </a:t>
            </a:r>
            <a:r>
              <a:rPr kumimoji="0" lang="en-US" altLang="ja-JP" sz="1050" b="0" i="0" u="none" strike="noStrike" kern="0" cap="none" spc="0" normalizeH="0" baseline="0" noProof="0" dirty="0" smtClean="0">
                <a:ln>
                  <a:noFill/>
                </a:ln>
                <a:solidFill>
                  <a:prstClr val="black"/>
                </a:solidFill>
                <a:effectLst/>
                <a:uLnTx/>
                <a:uFillTx/>
              </a:rPr>
              <a:t>it's Japanese or not.</a:t>
            </a:r>
            <a:br>
              <a:rPr kumimoji="0" lang="en-US" altLang="ja-JP" sz="1050" b="0" i="0" u="none" strike="noStrike" kern="0" cap="none" spc="0" normalizeH="0" baseline="0" noProof="0" dirty="0" smtClean="0">
                <a:ln>
                  <a:noFill/>
                </a:ln>
                <a:solidFill>
                  <a:prstClr val="black"/>
                </a:solidFill>
                <a:effectLst/>
                <a:uLnTx/>
                <a:uFillTx/>
              </a:rPr>
            </a:br>
            <a:endParaRPr kumimoji="0" lang="en-US" altLang="ja-JP"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GB" altLang="ja-JP" sz="1400" b="0" i="0" u="none" strike="noStrike" kern="0" cap="none" spc="0" normalizeH="0" baseline="0" noProof="0" dirty="0" smtClean="0">
                <a:ln>
                  <a:noFill/>
                </a:ln>
                <a:solidFill>
                  <a:prstClr val="black"/>
                </a:solidFill>
                <a:effectLst/>
                <a:uLnTx/>
                <a:uFillTx/>
              </a:rPr>
              <a:t>Color theme : Light / Dark</a:t>
            </a:r>
            <a:br>
              <a:rPr kumimoji="0" lang="en-GB" altLang="ja-JP" sz="14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a:ln>
                  <a:noFill/>
                </a:ln>
                <a:solidFill>
                  <a:prstClr val="black"/>
                </a:solidFill>
                <a:effectLst/>
                <a:uLnTx/>
                <a:uFillTx/>
              </a:rPr>
              <a:t>Select a screen color theme</a:t>
            </a:r>
            <a:r>
              <a:rPr kumimoji="0" lang="en-US" altLang="ja-JP" sz="1050" b="0" i="0" u="none" strike="noStrike" kern="0" cap="none" spc="0" normalizeH="0" baseline="0" noProof="0" dirty="0" smtClean="0">
                <a:ln>
                  <a:noFill/>
                </a:ln>
                <a:solidFill>
                  <a:prstClr val="black"/>
                </a:solidFill>
                <a:effectLst/>
                <a:uLnTx/>
                <a:uFillTx/>
              </a:rPr>
              <a:t>.</a:t>
            </a:r>
            <a:r>
              <a:rPr kumimoji="0" lang="en-GB" altLang="ja-JP" sz="1200" b="0" i="0" u="none" strike="noStrike" kern="0" cap="none" spc="0" normalizeH="0" baseline="0" noProof="0" dirty="0">
                <a:ln>
                  <a:noFill/>
                </a:ln>
                <a:solidFill>
                  <a:prstClr val="black"/>
                </a:solidFill>
                <a:effectLst/>
                <a:uLnTx/>
                <a:uFillTx/>
              </a:rPr>
              <a:t/>
            </a:r>
            <a:br>
              <a:rPr kumimoji="0" lang="en-GB" altLang="ja-JP" sz="1200" b="0" i="0" u="none" strike="noStrike" kern="0" cap="none" spc="0" normalizeH="0" baseline="0" noProof="0" dirty="0">
                <a:ln>
                  <a:noFill/>
                </a:ln>
                <a:solidFill>
                  <a:prstClr val="black"/>
                </a:solidFill>
                <a:effectLst/>
                <a:uLnTx/>
                <a:uFillTx/>
              </a:rPr>
            </a:br>
            <a:endParaRPr kumimoji="0" lang="en-GB" altLang="ja-JP" sz="12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2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2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20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GB" altLang="ja-JP"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GB" altLang="ja-JP" sz="1400" b="0" i="0" u="none" strike="noStrike" kern="0" cap="none" spc="0" normalizeH="0" baseline="0" noProof="0" dirty="0" smtClean="0">
                <a:ln>
                  <a:noFill/>
                </a:ln>
                <a:solidFill>
                  <a:prstClr val="black"/>
                </a:solidFill>
                <a:effectLst/>
                <a:uLnTx/>
                <a:uFillTx/>
              </a:rPr>
              <a:t>Initial screen</a:t>
            </a:r>
            <a:br>
              <a:rPr kumimoji="0" lang="en-GB" altLang="ja-JP" sz="1400" b="0" i="0" u="none" strike="noStrike" kern="0" cap="none" spc="0" normalizeH="0" baseline="0" noProof="0" dirty="0" smtClean="0">
                <a:ln>
                  <a:noFill/>
                </a:ln>
                <a:solidFill>
                  <a:prstClr val="black"/>
                </a:solidFill>
                <a:effectLst/>
                <a:uLnTx/>
                <a:uFillTx/>
              </a:rPr>
            </a:br>
            <a:r>
              <a:rPr kumimoji="0" lang="en-US" altLang="ja-JP" sz="1050" b="0" i="0" u="none" strike="noStrike" kern="0" cap="none" spc="0" normalizeH="0" baseline="0" noProof="0" dirty="0">
                <a:ln>
                  <a:noFill/>
                </a:ln>
                <a:solidFill>
                  <a:prstClr val="black"/>
                </a:solidFill>
                <a:effectLst/>
                <a:uLnTx/>
                <a:uFillTx/>
              </a:rPr>
              <a:t>Select the layout </a:t>
            </a:r>
            <a:endParaRPr kumimoji="0" lang="en-US" altLang="ja-JP" sz="105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          for </a:t>
            </a:r>
            <a:r>
              <a:rPr kumimoji="0" lang="en-US" altLang="ja-JP" sz="1050" b="0" i="0" u="none" strike="noStrike" kern="0" cap="none" spc="0" normalizeH="0" baseline="0" noProof="0" dirty="0">
                <a:ln>
                  <a:noFill/>
                </a:ln>
                <a:solidFill>
                  <a:prstClr val="black"/>
                </a:solidFill>
                <a:effectLst/>
                <a:uLnTx/>
                <a:uFillTx/>
              </a:rPr>
              <a:t>initial access to the dashboard</a:t>
            </a:r>
            <a:r>
              <a:rPr kumimoji="0" lang="en-US" altLang="ja-JP" sz="1050" b="0" i="0" u="none" strike="noStrike" kern="0" cap="none" spc="0" normalizeH="0" baseline="0" noProof="0" dirty="0" smtClean="0">
                <a:ln>
                  <a:noFill/>
                </a:ln>
                <a:solidFill>
                  <a:prstClr val="black"/>
                </a:solidFill>
                <a:effectLst/>
                <a:uLnTx/>
                <a:uFillTx/>
              </a:rPr>
              <a: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05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en-US" altLang="ja-JP" sz="1050" b="0" i="0" u="none" strike="noStrike" kern="0" cap="none" spc="0" normalizeH="0" baseline="0" noProof="0" dirty="0" smtClean="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rPr>
              <a:t/>
            </a:r>
            <a:br>
              <a:rPr kumimoji="0" lang="en-US" altLang="ja-JP" sz="1050" b="0" i="0" u="none" strike="noStrike" kern="0" cap="none" spc="0" normalizeH="0" baseline="0" noProof="0" dirty="0" smtClean="0">
                <a:ln>
                  <a:noFill/>
                </a:ln>
                <a:solidFill>
                  <a:prstClr val="black"/>
                </a:solidFill>
                <a:effectLst/>
                <a:uLnTx/>
                <a:uFillTx/>
              </a:rPr>
            </a:br>
            <a:r>
              <a:rPr kumimoji="0" lang="en-US" altLang="ja-JP" sz="1400" b="0" i="0" u="none" strike="noStrike" kern="0" cap="none" spc="0" normalizeH="0" baseline="0" noProof="0" dirty="0" smtClean="0">
                <a:ln>
                  <a:noFill/>
                </a:ln>
                <a:solidFill>
                  <a:prstClr val="black"/>
                </a:solidFill>
                <a:effectLst/>
                <a:uLnTx/>
                <a:uFillTx/>
              </a:rPr>
              <a:t>Heat </a:t>
            </a:r>
            <a:r>
              <a:rPr kumimoji="0" lang="en-US" altLang="ja-JP" sz="1400" b="0" i="0" u="none" strike="noStrike" kern="0" cap="none" spc="0" normalizeH="0" baseline="0" noProof="0" dirty="0">
                <a:ln>
                  <a:noFill/>
                </a:ln>
                <a:solidFill>
                  <a:prstClr val="black"/>
                </a:solidFill>
                <a:effectLst/>
                <a:uLnTx/>
                <a:uFillTx/>
              </a:rPr>
              <a:t>map upper limit</a:t>
            </a:r>
            <a:br>
              <a:rPr kumimoji="0" lang="en-US" altLang="ja-JP" sz="1400" b="0" i="0" u="none" strike="noStrike" kern="0" cap="none" spc="0" normalizeH="0" baseline="0" noProof="0" dirty="0">
                <a:ln>
                  <a:noFill/>
                </a:ln>
                <a:solidFill>
                  <a:prstClr val="black"/>
                </a:solidFill>
                <a:effectLst/>
                <a:uLnTx/>
                <a:uFillTx/>
              </a:rPr>
            </a:br>
            <a:r>
              <a:rPr kumimoji="0" lang="en-US" altLang="ja-JP" sz="1050" b="0" i="0" u="none" strike="noStrike" kern="0" cap="none" spc="0" normalizeH="0" baseline="0" noProof="0" dirty="0">
                <a:ln>
                  <a:noFill/>
                </a:ln>
                <a:solidFill>
                  <a:prstClr val="black"/>
                </a:solidFill>
                <a:effectLst/>
                <a:uLnTx/>
                <a:uFillTx/>
              </a:rPr>
              <a:t>Set the </a:t>
            </a:r>
            <a:r>
              <a:rPr kumimoji="0" lang="en-US" altLang="ja-JP" sz="1050" b="0" i="0" u="none" strike="noStrike" kern="0" cap="none" spc="0" normalizeH="0" baseline="0" noProof="0" dirty="0" smtClean="0">
                <a:ln>
                  <a:noFill/>
                </a:ln>
                <a:solidFill>
                  <a:prstClr val="black"/>
                </a:solidFill>
                <a:effectLst/>
                <a:uLnTx/>
                <a:uFillTx/>
              </a:rPr>
              <a:t>threshold </a:t>
            </a:r>
            <a:r>
              <a:rPr kumimoji="0" lang="en-US" altLang="ja-JP" sz="1050" b="0" i="0" u="none" strike="noStrike" kern="0" cap="none" spc="0" normalizeH="0" baseline="0" noProof="0" dirty="0">
                <a:ln>
                  <a:noFill/>
                </a:ln>
                <a:solidFill>
                  <a:prstClr val="black"/>
                </a:solidFill>
                <a:effectLst/>
                <a:uLnTx/>
                <a:uFillTx/>
              </a:rPr>
              <a:t>value of the heat </a:t>
            </a:r>
            <a:r>
              <a:rPr kumimoji="0" lang="en-US" altLang="ja-JP" sz="1050" b="0" i="0" u="none" strike="noStrike" kern="0" cap="none" spc="0" normalizeH="0" baseline="0" noProof="0" dirty="0" smtClean="0">
                <a:ln>
                  <a:noFill/>
                </a:ln>
                <a:solidFill>
                  <a:prstClr val="black"/>
                </a:solidFill>
                <a:effectLst/>
                <a:uLnTx/>
                <a:uFillTx/>
              </a:rPr>
              <a:t>map that </a:t>
            </a:r>
            <a:r>
              <a:rPr kumimoji="0" lang="en-US" altLang="ja-JP" sz="1050" b="0" i="0" u="none" strike="noStrike" kern="0" cap="none" spc="0" normalizeH="0" baseline="0" noProof="0" dirty="0">
                <a:ln>
                  <a:noFill/>
                </a:ln>
                <a:solidFill>
                  <a:prstClr val="black"/>
                </a:solidFill>
                <a:effectLst/>
                <a:uLnTx/>
                <a:uFillTx/>
              </a:rPr>
              <a:t>turns </a:t>
            </a:r>
            <a:r>
              <a:rPr kumimoji="0" lang="en-US" altLang="ja-JP" sz="1050" b="0" i="0" u="none" strike="noStrike" kern="0" cap="none" spc="0" normalizeH="0" baseline="0" noProof="0" dirty="0" smtClean="0">
                <a:ln>
                  <a:noFill/>
                </a:ln>
                <a:solidFill>
                  <a:prstClr val="black"/>
                </a:solidFill>
                <a:effectLst/>
                <a:uLnTx/>
                <a:uFillTx/>
              </a:rPr>
              <a:t>red.</a:t>
            </a:r>
            <a:endParaRPr kumimoji="0" lang="en-GB" altLang="ja-JP" sz="1050" b="0" i="0" u="none" strike="noStrike" kern="0" cap="none" spc="0" normalizeH="0" baseline="0" noProof="0" dirty="0" smtClean="0">
              <a:ln>
                <a:noFill/>
              </a:ln>
              <a:solidFill>
                <a:prstClr val="black"/>
              </a:solidFill>
              <a:effectLst/>
              <a:uLnTx/>
              <a:uFillTx/>
            </a:endParaRPr>
          </a:p>
        </p:txBody>
      </p:sp>
      <p:pic>
        <p:nvPicPr>
          <p:cNvPr id="18" name="図 17"/>
          <p:cNvPicPr>
            <a:picLocks noChangeAspect="1"/>
          </p:cNvPicPr>
          <p:nvPr/>
        </p:nvPicPr>
        <p:blipFill>
          <a:blip r:embed="rId2"/>
          <a:stretch>
            <a:fillRect/>
          </a:stretch>
        </p:blipFill>
        <p:spPr>
          <a:xfrm>
            <a:off x="6992137" y="1995553"/>
            <a:ext cx="1567722" cy="776377"/>
          </a:xfrm>
          <a:prstGeom prst="rect">
            <a:avLst/>
          </a:prstGeom>
        </p:spPr>
      </p:pic>
      <p:grpSp>
        <p:nvGrpSpPr>
          <p:cNvPr id="19" name="グループ化 18"/>
          <p:cNvGrpSpPr/>
          <p:nvPr/>
        </p:nvGrpSpPr>
        <p:grpSpPr>
          <a:xfrm>
            <a:off x="280330" y="1000274"/>
            <a:ext cx="4195686" cy="2360073"/>
            <a:chOff x="101994" y="1144652"/>
            <a:chExt cx="4195686" cy="2360073"/>
          </a:xfrm>
        </p:grpSpPr>
        <p:pic>
          <p:nvPicPr>
            <p:cNvPr id="20" name="図 19"/>
            <p:cNvPicPr>
              <a:picLocks noChangeAspect="1"/>
            </p:cNvPicPr>
            <p:nvPr/>
          </p:nvPicPr>
          <p:blipFill>
            <a:blip r:embed="rId3"/>
            <a:stretch>
              <a:fillRect/>
            </a:stretch>
          </p:blipFill>
          <p:spPr>
            <a:xfrm>
              <a:off x="101994" y="1144652"/>
              <a:ext cx="4195686" cy="2360073"/>
            </a:xfrm>
            <a:prstGeom prst="rect">
              <a:avLst/>
            </a:prstGeom>
          </p:spPr>
        </p:pic>
        <p:pic>
          <p:nvPicPr>
            <p:cNvPr id="21" name="図 20"/>
            <p:cNvPicPr>
              <a:picLocks noChangeAspect="1"/>
            </p:cNvPicPr>
            <p:nvPr/>
          </p:nvPicPr>
          <p:blipFill>
            <a:blip r:embed="rId4"/>
            <a:stretch>
              <a:fillRect/>
            </a:stretch>
          </p:blipFill>
          <p:spPr>
            <a:xfrm>
              <a:off x="1747400" y="2403351"/>
              <a:ext cx="903474" cy="162422"/>
            </a:xfrm>
            <a:prstGeom prst="rect">
              <a:avLst/>
            </a:prstGeom>
          </p:spPr>
        </p:pic>
        <p:pic>
          <p:nvPicPr>
            <p:cNvPr id="22" name="図 21"/>
            <p:cNvPicPr>
              <a:picLocks noChangeAspect="1"/>
            </p:cNvPicPr>
            <p:nvPr/>
          </p:nvPicPr>
          <p:blipFill rotWithShape="1">
            <a:blip r:embed="rId5"/>
            <a:srcRect l="55080" t="19655" b="-1"/>
            <a:stretch/>
          </p:blipFill>
          <p:spPr>
            <a:xfrm>
              <a:off x="2239807" y="2299464"/>
              <a:ext cx="389639" cy="87115"/>
            </a:xfrm>
            <a:prstGeom prst="rect">
              <a:avLst/>
            </a:prstGeom>
          </p:spPr>
        </p:pic>
        <p:sp>
          <p:nvSpPr>
            <p:cNvPr id="23" name="正方形/長方形 22"/>
            <p:cNvSpPr/>
            <p:nvPr/>
          </p:nvSpPr>
          <p:spPr>
            <a:xfrm>
              <a:off x="1753865" y="2285232"/>
              <a:ext cx="518091" cy="1384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300" b="0" i="0" u="none" strike="noStrike" kern="0" cap="none" spc="0" normalizeH="0" baseline="0" noProof="0" dirty="0">
                  <a:ln>
                    <a:noFill/>
                  </a:ln>
                  <a:solidFill>
                    <a:prstClr val="black">
                      <a:lumMod val="75000"/>
                      <a:lumOff val="25000"/>
                    </a:prstClr>
                  </a:solidFill>
                  <a:effectLst/>
                  <a:uLnTx/>
                  <a:uFillTx/>
                </a:rPr>
                <a:t>Heat map upper limit</a:t>
              </a:r>
              <a:endParaRPr kumimoji="0" lang="ja-JP" altLang="en-US" sz="300" b="0" i="0" u="none" strike="noStrike" kern="0" cap="none" spc="0" normalizeH="0" baseline="0" noProof="0" dirty="0">
                <a:ln>
                  <a:noFill/>
                </a:ln>
                <a:solidFill>
                  <a:prstClr val="black">
                    <a:lumMod val="75000"/>
                    <a:lumOff val="25000"/>
                  </a:prstClr>
                </a:solidFill>
                <a:effectLst/>
                <a:uLnTx/>
                <a:uFillTx/>
              </a:endParaRPr>
            </a:p>
          </p:txBody>
        </p:sp>
        <p:pic>
          <p:nvPicPr>
            <p:cNvPr id="24" name="図 23"/>
            <p:cNvPicPr>
              <a:picLocks noChangeAspect="1"/>
            </p:cNvPicPr>
            <p:nvPr/>
          </p:nvPicPr>
          <p:blipFill rotWithShape="1">
            <a:blip r:embed="rId6"/>
            <a:srcRect l="6638" t="15936" r="8974" b="3294"/>
            <a:stretch/>
          </p:blipFill>
          <p:spPr>
            <a:xfrm>
              <a:off x="2185965" y="2304291"/>
              <a:ext cx="408940" cy="99060"/>
            </a:xfrm>
            <a:prstGeom prst="rect">
              <a:avLst/>
            </a:prstGeom>
          </p:spPr>
        </p:pic>
        <p:pic>
          <p:nvPicPr>
            <p:cNvPr id="25" name="Picture 3"/>
            <p:cNvPicPr>
              <a:picLocks noChangeAspect="1" noChangeArrowheads="1"/>
            </p:cNvPicPr>
            <p:nvPr/>
          </p:nvPicPr>
          <p:blipFill>
            <a:blip r:embed="rId7"/>
            <a:srcRect/>
            <a:stretch>
              <a:fillRect/>
            </a:stretch>
          </p:blipFill>
          <p:spPr bwMode="auto">
            <a:xfrm>
              <a:off x="1597775" y="1719808"/>
              <a:ext cx="1176380" cy="1018103"/>
            </a:xfrm>
            <a:prstGeom prst="rect">
              <a:avLst/>
            </a:prstGeom>
            <a:noFill/>
            <a:ln w="9525">
              <a:noFill/>
              <a:miter lim="800000"/>
              <a:headEnd/>
              <a:tailEnd/>
            </a:ln>
          </p:spPr>
        </p:pic>
        <p:pic>
          <p:nvPicPr>
            <p:cNvPr id="26" name="Picture 4"/>
            <p:cNvPicPr>
              <a:picLocks noChangeAspect="1" noChangeArrowheads="1"/>
            </p:cNvPicPr>
            <p:nvPr/>
          </p:nvPicPr>
          <p:blipFill>
            <a:blip r:embed="rId8"/>
            <a:srcRect/>
            <a:stretch>
              <a:fillRect/>
            </a:stretch>
          </p:blipFill>
          <p:spPr bwMode="auto">
            <a:xfrm>
              <a:off x="2914745" y="1306220"/>
              <a:ext cx="1370743" cy="214789"/>
            </a:xfrm>
            <a:prstGeom prst="rect">
              <a:avLst/>
            </a:prstGeom>
            <a:noFill/>
            <a:ln w="9525">
              <a:noFill/>
              <a:miter lim="800000"/>
              <a:headEnd/>
              <a:tailEnd/>
            </a:ln>
          </p:spPr>
        </p:pic>
        <p:sp>
          <p:nvSpPr>
            <p:cNvPr id="27" name="四角形吹き出し 26"/>
            <p:cNvSpPr/>
            <p:nvPr/>
          </p:nvSpPr>
          <p:spPr>
            <a:xfrm>
              <a:off x="1597775" y="1719807"/>
              <a:ext cx="1176379" cy="1018103"/>
            </a:xfrm>
            <a:prstGeom prst="wedgeRectCallout">
              <a:avLst>
                <a:gd name="adj1" fmla="val 202314"/>
                <a:gd name="adj2" fmla="val -67399"/>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sp>
          <p:nvSpPr>
            <p:cNvPr id="28" name="四角形吹き出し 27"/>
            <p:cNvSpPr/>
            <p:nvPr/>
          </p:nvSpPr>
          <p:spPr>
            <a:xfrm>
              <a:off x="4151175" y="1302979"/>
              <a:ext cx="146505" cy="147212"/>
            </a:xfrm>
            <a:prstGeom prst="wedgeRectCallout">
              <a:avLst>
                <a:gd name="adj1" fmla="val -13285"/>
                <a:gd name="adj2" fmla="val 15261"/>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grpSp>
      <p:pic>
        <p:nvPicPr>
          <p:cNvPr id="29" name="図 28"/>
          <p:cNvPicPr>
            <a:picLocks noChangeAspect="1"/>
          </p:cNvPicPr>
          <p:nvPr/>
        </p:nvPicPr>
        <p:blipFill rotWithShape="1">
          <a:blip r:embed="rId9"/>
          <a:srcRect t="6968" b="5239"/>
          <a:stretch/>
        </p:blipFill>
        <p:spPr>
          <a:xfrm>
            <a:off x="5245769" y="1995553"/>
            <a:ext cx="1563891" cy="772315"/>
          </a:xfrm>
          <a:prstGeom prst="rect">
            <a:avLst/>
          </a:prstGeom>
        </p:spPr>
      </p:pic>
      <p:pic>
        <p:nvPicPr>
          <p:cNvPr id="30" name="Picture 5"/>
          <p:cNvPicPr>
            <a:picLocks noChangeAspect="1" noChangeArrowheads="1"/>
          </p:cNvPicPr>
          <p:nvPr/>
        </p:nvPicPr>
        <p:blipFill>
          <a:blip r:embed="rId10"/>
          <a:srcRect/>
          <a:stretch>
            <a:fillRect/>
          </a:stretch>
        </p:blipFill>
        <p:spPr bwMode="auto">
          <a:xfrm>
            <a:off x="7280418" y="2969321"/>
            <a:ext cx="1279441" cy="967577"/>
          </a:xfrm>
          <a:prstGeom prst="rect">
            <a:avLst/>
          </a:prstGeom>
          <a:noFill/>
          <a:ln w="9525">
            <a:noFill/>
            <a:miter lim="800000"/>
            <a:headEnd/>
            <a:tailEnd/>
          </a:ln>
        </p:spPr>
      </p:pic>
    </p:spTree>
    <p:extLst>
      <p:ext uri="{BB962C8B-B14F-4D97-AF65-F5344CB8AC3E}">
        <p14:creationId xmlns:p14="http://schemas.microsoft.com/office/powerpoint/2010/main" val="3678120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Appendix: Default l</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ayout</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882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2491" y="781793"/>
            <a:ext cx="5076228" cy="1569660"/>
          </a:xfrm>
          <a:prstGeom prst="rect">
            <a:avLst/>
          </a:prstGeom>
          <a:noFill/>
        </p:spPr>
        <p:txBody>
          <a:bodyPr wrap="square" rtlCol="0">
            <a:spAutoFit/>
          </a:bodyPr>
          <a:lstStyle/>
          <a:p>
            <a:pPr marL="514350" indent="-514350">
              <a:buAutoNum type="arabicPeriod"/>
            </a:pPr>
            <a:r>
              <a:rPr lang="en-US" altLang="ja-JP" sz="2400" dirty="0" smtClean="0">
                <a:latin typeface="Calibri" panose="020F0502020204030204" pitchFamily="34" charset="0"/>
                <a:ea typeface="Tahoma" panose="020B0604030504040204" pitchFamily="34" charset="0"/>
                <a:cs typeface="Calibri" panose="020F0502020204030204" pitchFamily="34" charset="0"/>
              </a:rPr>
              <a:t>Concept</a:t>
            </a:r>
          </a:p>
          <a:p>
            <a:pPr marL="514350" indent="-514350">
              <a:buAutoNum type="arabicPeriod"/>
            </a:pPr>
            <a:r>
              <a:rPr lang="en-US" altLang="ja-JP" sz="2400" dirty="0" smtClean="0">
                <a:latin typeface="Calibri" panose="020F0502020204030204" pitchFamily="34" charset="0"/>
                <a:ea typeface="Tahoma" panose="020B0604030504040204" pitchFamily="34" charset="0"/>
                <a:cs typeface="Calibri" panose="020F0502020204030204" pitchFamily="34" charset="0"/>
              </a:rPr>
              <a:t>Function</a:t>
            </a:r>
          </a:p>
          <a:p>
            <a:pPr marL="514350" indent="-514350">
              <a:buAutoNum type="arabicPeriod"/>
            </a:pPr>
            <a:r>
              <a:rPr lang="en-US" altLang="ja-JP" sz="2400" dirty="0" smtClean="0">
                <a:latin typeface="Calibri" panose="020F0502020204030204" pitchFamily="34" charset="0"/>
                <a:ea typeface="Tahoma" panose="020B0604030504040204" pitchFamily="34" charset="0"/>
                <a:cs typeface="Calibri" panose="020F0502020204030204" pitchFamily="34" charset="0"/>
              </a:rPr>
              <a:t>Specification</a:t>
            </a:r>
          </a:p>
          <a:p>
            <a:pPr marL="514350" indent="-514350">
              <a:buAutoNum type="arabicPeriod"/>
            </a:pPr>
            <a:r>
              <a:rPr lang="en-US" altLang="ja-JP" sz="2400" dirty="0">
                <a:latin typeface="Calibri" panose="020F0502020204030204" pitchFamily="34" charset="0"/>
                <a:ea typeface="Tahoma" panose="020B0604030504040204" pitchFamily="34" charset="0"/>
                <a:cs typeface="Calibri" panose="020F0502020204030204" pitchFamily="34" charset="0"/>
              </a:rPr>
              <a:t>GUI</a:t>
            </a:r>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smtClean="0"/>
              <a:t>Contents</a:t>
            </a:r>
            <a:endParaRPr lang="en-US" sz="3200" dirty="0"/>
          </a:p>
        </p:txBody>
      </p:sp>
      <p:sp>
        <p:nvSpPr>
          <p:cNvPr id="13" name="テキスト ボックス 12"/>
          <p:cNvSpPr txBox="1"/>
          <p:nvPr/>
        </p:nvSpPr>
        <p:spPr>
          <a:xfrm>
            <a:off x="318866" y="2983676"/>
            <a:ext cx="5318585" cy="1323439"/>
          </a:xfrm>
          <a:prstGeom prst="rect">
            <a:avLst/>
          </a:prstGeom>
          <a:noFill/>
        </p:spPr>
        <p:txBody>
          <a:bodyPr wrap="square" rtlCol="0">
            <a:spAutoFit/>
          </a:bodyPr>
          <a:lstStyle/>
          <a:p>
            <a:r>
              <a:rPr lang="en-US" altLang="ja-JP" sz="2000" dirty="0" smtClean="0">
                <a:latin typeface="Calibri" panose="020F0502020204030204" pitchFamily="34" charset="0"/>
                <a:ea typeface="Tahoma" panose="020B0604030504040204" pitchFamily="34" charset="0"/>
                <a:cs typeface="Calibri" panose="020F0502020204030204" pitchFamily="34" charset="0"/>
              </a:rPr>
              <a:t>Appendix</a:t>
            </a:r>
          </a:p>
          <a:p>
            <a:pPr lvl="1"/>
            <a:r>
              <a:rPr lang="en-US" altLang="ja-JP" sz="2000" dirty="0">
                <a:latin typeface="Calibri" panose="020F0502020204030204" pitchFamily="34" charset="0"/>
                <a:ea typeface="Tahoma" panose="020B0604030504040204" pitchFamily="34" charset="0"/>
                <a:cs typeface="Calibri" panose="020F0502020204030204" pitchFamily="34" charset="0"/>
              </a:rPr>
              <a:t>:Default layout</a:t>
            </a:r>
            <a:endParaRPr lang="en-US" altLang="ja-JP" sz="2000" dirty="0" smtClean="0">
              <a:latin typeface="Calibri" panose="020F0502020204030204" pitchFamily="34" charset="0"/>
              <a:ea typeface="Tahoma" panose="020B0604030504040204" pitchFamily="34" charset="0"/>
              <a:cs typeface="Calibri" panose="020F0502020204030204" pitchFamily="34" charset="0"/>
            </a:endParaRPr>
          </a:p>
          <a:p>
            <a:pPr lvl="1"/>
            <a:r>
              <a:rPr lang="en-US" altLang="ja-JP" sz="2000" dirty="0">
                <a:latin typeface="Calibri" panose="020F0502020204030204" pitchFamily="34" charset="0"/>
                <a:ea typeface="Tahoma" panose="020B0604030504040204" pitchFamily="34" charset="0"/>
                <a:cs typeface="Calibri" panose="020F0502020204030204" pitchFamily="34" charset="0"/>
              </a:rPr>
              <a:t>:Sample video</a:t>
            </a:r>
          </a:p>
          <a:p>
            <a:pPr lvl="1"/>
            <a:r>
              <a:rPr lang="en-US" altLang="ja-JP" sz="2000" dirty="0" smtClean="0">
                <a:latin typeface="Calibri" panose="020F0502020204030204" pitchFamily="34" charset="0"/>
                <a:ea typeface="Tahoma" panose="020B0604030504040204" pitchFamily="34" charset="0"/>
                <a:cs typeface="Calibri" panose="020F0502020204030204" pitchFamily="34" charset="0"/>
              </a:rPr>
              <a:t>:</a:t>
            </a:r>
            <a:r>
              <a:rPr lang="en-US" altLang="ja-JP" sz="2000" dirty="0">
                <a:latin typeface="Calibri" panose="020F0502020204030204" pitchFamily="34" charset="0"/>
                <a:ea typeface="Tahoma" panose="020B0604030504040204" pitchFamily="34" charset="0"/>
                <a:cs typeface="Calibri" panose="020F0502020204030204" pitchFamily="34" charset="0"/>
              </a:rPr>
              <a:t>Other </a:t>
            </a:r>
            <a:r>
              <a:rPr lang="en-US" altLang="ja-JP" sz="2000" dirty="0" smtClean="0">
                <a:latin typeface="Calibri" panose="020F0502020204030204" pitchFamily="34" charset="0"/>
                <a:ea typeface="Tahoma" panose="020B0604030504040204" pitchFamily="34" charset="0"/>
                <a:cs typeface="Calibri" panose="020F0502020204030204" pitchFamily="34" charset="0"/>
              </a:rPr>
              <a:t>information</a:t>
            </a:r>
          </a:p>
        </p:txBody>
      </p:sp>
    </p:spTree>
    <p:extLst>
      <p:ext uri="{BB962C8B-B14F-4D97-AF65-F5344CB8AC3E}">
        <p14:creationId xmlns:p14="http://schemas.microsoft.com/office/powerpoint/2010/main" val="118407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51" y="870108"/>
            <a:ext cx="2441066" cy="2275169"/>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Default layout </a:t>
            </a:r>
            <a:r>
              <a:rPr lang="en-US" altLang="ja-JP" sz="3200" dirty="0">
                <a:latin typeface="Calibri" panose="020F0502020204030204" pitchFamily="34" charset="0"/>
                <a:ea typeface="Yu Gothic UI" panose="020B0500000000000000" pitchFamily="50" charset="-128"/>
                <a:cs typeface="Calibri" panose="020F0502020204030204" pitchFamily="34" charset="0"/>
              </a:rPr>
              <a:t>for People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counting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32" name="Picture 2" descr="H:\●バージョンアップ\V-up資料作成\03-マルチAIシステム\1.24.本日\fukusima\Dark.PNG"/>
          <p:cNvPicPr>
            <a:picLocks noChangeAspect="1" noChangeArrowheads="1"/>
          </p:cNvPicPr>
          <p:nvPr/>
        </p:nvPicPr>
        <p:blipFill>
          <a:blip r:embed="rId3"/>
          <a:srcRect/>
          <a:stretch>
            <a:fillRect/>
          </a:stretch>
        </p:blipFill>
        <p:spPr bwMode="auto">
          <a:xfrm>
            <a:off x="4223085" y="651647"/>
            <a:ext cx="4841441" cy="2690071"/>
          </a:xfrm>
          <a:prstGeom prst="rect">
            <a:avLst/>
          </a:prstGeom>
          <a:noFill/>
        </p:spPr>
      </p:pic>
      <p:graphicFrame>
        <p:nvGraphicFramePr>
          <p:cNvPr id="35" name="表 34"/>
          <p:cNvGraphicFramePr>
            <a:graphicFrameLocks noGrp="1"/>
          </p:cNvGraphicFramePr>
          <p:nvPr>
            <p:extLst>
              <p:ext uri="{D42A27DB-BD31-4B8C-83A1-F6EECF244321}">
                <p14:modId xmlns:p14="http://schemas.microsoft.com/office/powerpoint/2010/main" val="2250034517"/>
              </p:ext>
            </p:extLst>
          </p:nvPr>
        </p:nvGraphicFramePr>
        <p:xfrm>
          <a:off x="84223" y="3393703"/>
          <a:ext cx="8975555" cy="1425766"/>
        </p:xfrm>
        <a:graphic>
          <a:graphicData uri="http://schemas.openxmlformats.org/drawingml/2006/table">
            <a:tbl>
              <a:tblPr/>
              <a:tblGrid>
                <a:gridCol w="360945">
                  <a:extLst>
                    <a:ext uri="{9D8B030D-6E8A-4147-A177-3AD203B41FA5}">
                      <a16:colId xmlns:a16="http://schemas.microsoft.com/office/drawing/2014/main" val="20000"/>
                    </a:ext>
                  </a:extLst>
                </a:gridCol>
                <a:gridCol w="2093495">
                  <a:extLst>
                    <a:ext uri="{9D8B030D-6E8A-4147-A177-3AD203B41FA5}">
                      <a16:colId xmlns:a16="http://schemas.microsoft.com/office/drawing/2014/main" val="20001"/>
                    </a:ext>
                  </a:extLst>
                </a:gridCol>
                <a:gridCol w="2003258">
                  <a:extLst>
                    <a:ext uri="{9D8B030D-6E8A-4147-A177-3AD203B41FA5}">
                      <a16:colId xmlns:a16="http://schemas.microsoft.com/office/drawing/2014/main" val="20002"/>
                    </a:ext>
                  </a:extLst>
                </a:gridCol>
                <a:gridCol w="992605">
                  <a:extLst>
                    <a:ext uri="{9D8B030D-6E8A-4147-A177-3AD203B41FA5}">
                      <a16:colId xmlns:a16="http://schemas.microsoft.com/office/drawing/2014/main" val="20003"/>
                    </a:ext>
                  </a:extLst>
                </a:gridCol>
                <a:gridCol w="2508584">
                  <a:extLst>
                    <a:ext uri="{9D8B030D-6E8A-4147-A177-3AD203B41FA5}">
                      <a16:colId xmlns:a16="http://schemas.microsoft.com/office/drawing/2014/main" val="20004"/>
                    </a:ext>
                  </a:extLst>
                </a:gridCol>
                <a:gridCol w="1016668">
                  <a:extLst>
                    <a:ext uri="{9D8B030D-6E8A-4147-A177-3AD203B41FA5}">
                      <a16:colId xmlns:a16="http://schemas.microsoft.com/office/drawing/2014/main" val="20005"/>
                    </a:ext>
                  </a:extLst>
                </a:gridCol>
              </a:tblGrid>
              <a:tr h="181166">
                <a:tc>
                  <a:txBody>
                    <a:bodyPr/>
                    <a:lstStyle/>
                    <a:p>
                      <a:pPr algn="ctr">
                        <a:lnSpc>
                          <a:spcPts val="1400"/>
                        </a:lnSpc>
                        <a:spcAft>
                          <a:spcPts val="0"/>
                        </a:spcAft>
                      </a:pPr>
                      <a:r>
                        <a:rPr lang="en-US" sz="1050" kern="0" dirty="0" smtClean="0">
                          <a:latin typeface="+mn-lt"/>
                          <a:ea typeface="Meiryo UI"/>
                          <a:cs typeface="Times New Roman"/>
                        </a:rPr>
                        <a:t>No.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Title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Duration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Comparison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Type of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Classified by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135488">
                <a:tc>
                  <a:txBody>
                    <a:bodyPr/>
                    <a:lstStyle/>
                    <a:p>
                      <a:pPr algn="ctr">
                        <a:lnSpc>
                          <a:spcPts val="1400"/>
                        </a:lnSpc>
                        <a:spcAft>
                          <a:spcPts val="0"/>
                        </a:spcAft>
                      </a:pPr>
                      <a:r>
                        <a:rPr lang="en-US" sz="1050" kern="0" dirty="0">
                          <a:latin typeface="+mn-lt"/>
                          <a:ea typeface="Meiryo UI"/>
                          <a:cs typeface="Times New Roman"/>
                        </a:rPr>
                        <a:t>1</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Today’s visitors 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Statistics - Data type: In - Line </a:t>
                      </a:r>
                      <a:r>
                        <a:rPr lang="en-US" sz="1050" kern="0" dirty="0">
                          <a:latin typeface="+mn-lt"/>
                          <a:ea typeface="Meiryo UI"/>
                          <a:cs typeface="Times New Roman"/>
                        </a:rPr>
                        <a:t>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By time</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395">
                <a:tc>
                  <a:txBody>
                    <a:bodyPr/>
                    <a:lstStyle/>
                    <a:p>
                      <a:pPr algn="ctr">
                        <a:lnSpc>
                          <a:spcPts val="1400"/>
                        </a:lnSpc>
                        <a:spcAft>
                          <a:spcPts val="0"/>
                        </a:spcAft>
                      </a:pPr>
                      <a:r>
                        <a:rPr lang="en-US" sz="1050" kern="0" dirty="0">
                          <a:latin typeface="+mn-lt"/>
                          <a:ea typeface="Meiryo UI"/>
                          <a:cs typeface="Times New Roman"/>
                        </a:rPr>
                        <a:t>2</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Total visitors 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Yesterday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Statistics - Data type: In - Count </a:t>
                      </a:r>
                      <a:r>
                        <a:rPr lang="en-US" sz="1050" kern="0" dirty="0">
                          <a:latin typeface="+mn-lt"/>
                          <a:ea typeface="Meiryo UI"/>
                          <a:cs typeface="Times New Roman"/>
                        </a:rPr>
                        <a:t>number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By time</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2619">
                <a:tc>
                  <a:txBody>
                    <a:bodyPr/>
                    <a:lstStyle/>
                    <a:p>
                      <a:pPr algn="ctr">
                        <a:lnSpc>
                          <a:spcPts val="1400"/>
                        </a:lnSpc>
                        <a:spcAft>
                          <a:spcPts val="0"/>
                        </a:spcAft>
                      </a:pPr>
                      <a:r>
                        <a:rPr lang="en-US" sz="1050" kern="0" dirty="0">
                          <a:latin typeface="+mn-lt"/>
                          <a:ea typeface="Meiryo UI"/>
                          <a:cs typeface="Times New Roman"/>
                        </a:rPr>
                        <a:t>3</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Current number of people</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(The</a:t>
                      </a:r>
                      <a:r>
                        <a:rPr lang="en-US" sz="1050" kern="0" baseline="0" dirty="0" smtClean="0">
                          <a:latin typeface="+mn-lt"/>
                          <a:ea typeface="Meiryo UI"/>
                          <a:cs typeface="Times New Roman"/>
                        </a:rPr>
                        <a:t> cumulative number of people from 8:00 AM to 8:00 PM)</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Occupancy - Total </a:t>
                      </a:r>
                      <a:r>
                        <a:rPr lang="en-US" sz="1050" kern="0" dirty="0">
                          <a:latin typeface="+mn-lt"/>
                          <a:ea typeface="Meiryo UI"/>
                          <a:cs typeface="Times New Roman"/>
                        </a:rPr>
                        <a:t>(Count number)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368">
                <a:tc>
                  <a:txBody>
                    <a:bodyPr/>
                    <a:lstStyle/>
                    <a:p>
                      <a:pPr algn="ctr">
                        <a:lnSpc>
                          <a:spcPts val="1400"/>
                        </a:lnSpc>
                        <a:spcAft>
                          <a:spcPts val="0"/>
                        </a:spcAft>
                      </a:pPr>
                      <a:r>
                        <a:rPr lang="en-US" sz="1050" kern="0" dirty="0">
                          <a:latin typeface="+mn-lt"/>
                          <a:ea typeface="Meiryo UI"/>
                          <a:cs typeface="Times New Roman"/>
                        </a:rPr>
                        <a:t>4</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Total visitors 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Statistics - Data type: In - Bar </a:t>
                      </a:r>
                      <a:r>
                        <a:rPr lang="en-US" sz="1050" kern="0" dirty="0">
                          <a:latin typeface="+mn-lt"/>
                          <a:ea typeface="Meiryo UI"/>
                          <a:cs typeface="Times New Roman"/>
                        </a:rPr>
                        <a:t>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a:latin typeface="+mn-lt"/>
                          <a:ea typeface="Meiryo UI"/>
                          <a:cs typeface="Times New Roman"/>
                        </a:rPr>
                        <a:t>By camera</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2599">
                <a:tc>
                  <a:txBody>
                    <a:bodyPr/>
                    <a:lstStyle/>
                    <a:p>
                      <a:pPr algn="ctr">
                        <a:lnSpc>
                          <a:spcPts val="1400"/>
                        </a:lnSpc>
                        <a:spcAft>
                          <a:spcPts val="0"/>
                        </a:spcAft>
                      </a:pPr>
                      <a:r>
                        <a:rPr lang="en-US" sz="1050" kern="0" dirty="0">
                          <a:latin typeface="+mn-lt"/>
                          <a:ea typeface="Meiryo UI"/>
                          <a:cs typeface="Times New Roman"/>
                        </a:rPr>
                        <a:t>5</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Count per threshold crossing</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Image with line count data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2703">
                <a:tc>
                  <a:txBody>
                    <a:bodyPr/>
                    <a:lstStyle/>
                    <a:p>
                      <a:pPr algn="ctr">
                        <a:lnSpc>
                          <a:spcPts val="1400"/>
                        </a:lnSpc>
                        <a:spcAft>
                          <a:spcPts val="0"/>
                        </a:spcAft>
                      </a:pPr>
                      <a:r>
                        <a:rPr lang="en-US" sz="1050" kern="100" dirty="0" smtClean="0">
                          <a:latin typeface="+mn-lt"/>
                          <a:ea typeface="Meiryo UI"/>
                          <a:cs typeface="Times New Roman"/>
                        </a:rPr>
                        <a:t>6</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Heat map</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Last 1 hour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Heat map</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Passing map</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136356"/>
                  </a:ext>
                </a:extLst>
              </a:tr>
            </a:tbl>
          </a:graphicData>
        </a:graphic>
      </p:graphicFrame>
      <p:sp>
        <p:nvSpPr>
          <p:cNvPr id="36" name="正方形/長方形 35"/>
          <p:cNvSpPr/>
          <p:nvPr/>
        </p:nvSpPr>
        <p:spPr>
          <a:xfrm>
            <a:off x="533838" y="2153651"/>
            <a:ext cx="2425930" cy="16242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endParaRPr>
          </a:p>
        </p:txBody>
      </p:sp>
      <p:sp>
        <p:nvSpPr>
          <p:cNvPr id="37" name="右矢印 36"/>
          <p:cNvSpPr/>
          <p:nvPr/>
        </p:nvSpPr>
        <p:spPr>
          <a:xfrm>
            <a:off x="3174874" y="2087193"/>
            <a:ext cx="873752"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3092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51" y="870108"/>
            <a:ext cx="2441066" cy="2275169"/>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Default layout </a:t>
            </a:r>
            <a:r>
              <a:rPr lang="en-US" altLang="ja-JP" sz="3200" dirty="0">
                <a:latin typeface="Calibri" panose="020F0502020204030204" pitchFamily="34" charset="0"/>
                <a:ea typeface="Yu Gothic UI" panose="020B0500000000000000" pitchFamily="50" charset="-128"/>
                <a:cs typeface="Calibri" panose="020F0502020204030204" pitchFamily="34" charset="0"/>
              </a:rPr>
              <a:t>for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counting </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graphicFrame>
        <p:nvGraphicFramePr>
          <p:cNvPr id="35" name="表 34"/>
          <p:cNvGraphicFramePr>
            <a:graphicFrameLocks noGrp="1"/>
          </p:cNvGraphicFramePr>
          <p:nvPr>
            <p:extLst>
              <p:ext uri="{D42A27DB-BD31-4B8C-83A1-F6EECF244321}">
                <p14:modId xmlns:p14="http://schemas.microsoft.com/office/powerpoint/2010/main" val="2620522387"/>
              </p:ext>
            </p:extLst>
          </p:nvPr>
        </p:nvGraphicFramePr>
        <p:xfrm>
          <a:off x="84223" y="3393703"/>
          <a:ext cx="8975555" cy="1070166"/>
        </p:xfrm>
        <a:graphic>
          <a:graphicData uri="http://schemas.openxmlformats.org/drawingml/2006/table">
            <a:tbl>
              <a:tblPr/>
              <a:tblGrid>
                <a:gridCol w="360945">
                  <a:extLst>
                    <a:ext uri="{9D8B030D-6E8A-4147-A177-3AD203B41FA5}">
                      <a16:colId xmlns:a16="http://schemas.microsoft.com/office/drawing/2014/main" val="20000"/>
                    </a:ext>
                  </a:extLst>
                </a:gridCol>
                <a:gridCol w="2093495">
                  <a:extLst>
                    <a:ext uri="{9D8B030D-6E8A-4147-A177-3AD203B41FA5}">
                      <a16:colId xmlns:a16="http://schemas.microsoft.com/office/drawing/2014/main" val="20001"/>
                    </a:ext>
                  </a:extLst>
                </a:gridCol>
                <a:gridCol w="2003258">
                  <a:extLst>
                    <a:ext uri="{9D8B030D-6E8A-4147-A177-3AD203B41FA5}">
                      <a16:colId xmlns:a16="http://schemas.microsoft.com/office/drawing/2014/main" val="20002"/>
                    </a:ext>
                  </a:extLst>
                </a:gridCol>
                <a:gridCol w="992605">
                  <a:extLst>
                    <a:ext uri="{9D8B030D-6E8A-4147-A177-3AD203B41FA5}">
                      <a16:colId xmlns:a16="http://schemas.microsoft.com/office/drawing/2014/main" val="20003"/>
                    </a:ext>
                  </a:extLst>
                </a:gridCol>
                <a:gridCol w="2508584">
                  <a:extLst>
                    <a:ext uri="{9D8B030D-6E8A-4147-A177-3AD203B41FA5}">
                      <a16:colId xmlns:a16="http://schemas.microsoft.com/office/drawing/2014/main" val="20004"/>
                    </a:ext>
                  </a:extLst>
                </a:gridCol>
                <a:gridCol w="1016668">
                  <a:extLst>
                    <a:ext uri="{9D8B030D-6E8A-4147-A177-3AD203B41FA5}">
                      <a16:colId xmlns:a16="http://schemas.microsoft.com/office/drawing/2014/main" val="20005"/>
                    </a:ext>
                  </a:extLst>
                </a:gridCol>
              </a:tblGrid>
              <a:tr h="181166">
                <a:tc>
                  <a:txBody>
                    <a:bodyPr/>
                    <a:lstStyle/>
                    <a:p>
                      <a:pPr algn="ctr">
                        <a:lnSpc>
                          <a:spcPts val="1400"/>
                        </a:lnSpc>
                        <a:spcAft>
                          <a:spcPts val="0"/>
                        </a:spcAft>
                      </a:pPr>
                      <a:r>
                        <a:rPr lang="en-US" sz="1050" kern="0" dirty="0" smtClean="0">
                          <a:latin typeface="+mn-lt"/>
                          <a:ea typeface="Meiryo UI"/>
                          <a:cs typeface="Times New Roman"/>
                        </a:rPr>
                        <a:t>No.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Title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Duration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Comparison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Type of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dirty="0">
                          <a:latin typeface="+mn-lt"/>
                          <a:ea typeface="Meiryo UI"/>
                          <a:cs typeface="Times New Roman"/>
                        </a:rPr>
                        <a:t>Classified by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135488">
                <a:tc>
                  <a:txBody>
                    <a:bodyPr/>
                    <a:lstStyle/>
                    <a:p>
                      <a:pPr algn="ctr">
                        <a:lnSpc>
                          <a:spcPts val="1400"/>
                        </a:lnSpc>
                        <a:spcAft>
                          <a:spcPts val="0"/>
                        </a:spcAft>
                      </a:pPr>
                      <a:r>
                        <a:rPr lang="en-US" sz="1050" kern="0" smtClean="0">
                          <a:latin typeface="+mn-lt"/>
                          <a:ea typeface="Meiryo UI"/>
                          <a:cs typeface="Times New Roman"/>
                        </a:rPr>
                        <a:t>1</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Today’s traffic 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Statistics - Data type: In - Line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By time</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395">
                <a:tc>
                  <a:txBody>
                    <a:bodyPr/>
                    <a:lstStyle/>
                    <a:p>
                      <a:pPr algn="ctr">
                        <a:lnSpc>
                          <a:spcPts val="1400"/>
                        </a:lnSpc>
                        <a:spcAft>
                          <a:spcPts val="0"/>
                        </a:spcAft>
                      </a:pPr>
                      <a:r>
                        <a:rPr lang="en-US" sz="1050" kern="0" smtClean="0">
                          <a:latin typeface="+mn-lt"/>
                          <a:ea typeface="Meiryo UI"/>
                          <a:cs typeface="Times New Roman"/>
                        </a:rPr>
                        <a:t>2</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Total traffic 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Statistics - Data type: In - Count number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By time</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2619">
                <a:tc>
                  <a:txBody>
                    <a:bodyPr/>
                    <a:lstStyle/>
                    <a:p>
                      <a:pPr algn="ctr">
                        <a:lnSpc>
                          <a:spcPts val="1400"/>
                        </a:lnSpc>
                        <a:spcAft>
                          <a:spcPts val="0"/>
                        </a:spcAft>
                      </a:pPr>
                      <a:r>
                        <a:rPr lang="en-US" sz="1050" kern="0" smtClean="0">
                          <a:latin typeface="+mn-lt"/>
                          <a:ea typeface="Meiryo UI"/>
                          <a:cs typeface="Times New Roman"/>
                        </a:rPr>
                        <a:t>3</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Current number of vehicle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(The</a:t>
                      </a:r>
                      <a:r>
                        <a:rPr lang="en-US" sz="1050" kern="0" baseline="0" dirty="0" smtClean="0">
                          <a:latin typeface="+mn-lt"/>
                          <a:ea typeface="Meiryo UI"/>
                          <a:cs typeface="Times New Roman"/>
                        </a:rPr>
                        <a:t> cumulative number of vehicle from 8:00 AM to 8:00 PM)</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Occupancy - Total (Count number)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368">
                <a:tc>
                  <a:txBody>
                    <a:bodyPr/>
                    <a:lstStyle/>
                    <a:p>
                      <a:pPr algn="ctr">
                        <a:lnSpc>
                          <a:spcPts val="1400"/>
                        </a:lnSpc>
                        <a:spcAft>
                          <a:spcPts val="0"/>
                        </a:spcAft>
                      </a:pPr>
                      <a:r>
                        <a:rPr lang="en-US" sz="1050" kern="0" smtClean="0">
                          <a:latin typeface="+mn-lt"/>
                          <a:ea typeface="Meiryo UI"/>
                          <a:cs typeface="Times New Roman"/>
                        </a:rPr>
                        <a:t>4</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Total traffic 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Statistics - Data type: In - Bar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6" name="正方形/長方形 35"/>
          <p:cNvSpPr/>
          <p:nvPr/>
        </p:nvSpPr>
        <p:spPr>
          <a:xfrm>
            <a:off x="533838" y="2310059"/>
            <a:ext cx="2425930" cy="16242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endParaRPr>
          </a:p>
        </p:txBody>
      </p:sp>
      <p:sp>
        <p:nvSpPr>
          <p:cNvPr id="37" name="右矢印 36"/>
          <p:cNvSpPr/>
          <p:nvPr/>
        </p:nvSpPr>
        <p:spPr>
          <a:xfrm>
            <a:off x="3174874" y="2087193"/>
            <a:ext cx="873752"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85" y="657342"/>
            <a:ext cx="4836694" cy="2665806"/>
          </a:xfrm>
          <a:prstGeom prst="rect">
            <a:avLst/>
          </a:prstGeom>
        </p:spPr>
      </p:pic>
    </p:spTree>
    <p:extLst>
      <p:ext uri="{BB962C8B-B14F-4D97-AF65-F5344CB8AC3E}">
        <p14:creationId xmlns:p14="http://schemas.microsoft.com/office/powerpoint/2010/main" val="3351667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51" y="870108"/>
            <a:ext cx="2441066" cy="2275169"/>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Default layout </a:t>
            </a:r>
            <a:r>
              <a:rPr lang="en-US" altLang="ja-JP" sz="3200" dirty="0">
                <a:latin typeface="Calibri" panose="020F0502020204030204" pitchFamily="34" charset="0"/>
                <a:ea typeface="Yu Gothic UI" panose="020B0500000000000000" pitchFamily="50" charset="-128"/>
                <a:cs typeface="Calibri" panose="020F0502020204030204" pitchFamily="34" charset="0"/>
              </a:rPr>
              <a:t>for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Age and Gender statistics</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graphicFrame>
        <p:nvGraphicFramePr>
          <p:cNvPr id="35" name="表 34"/>
          <p:cNvGraphicFramePr>
            <a:graphicFrameLocks noGrp="1"/>
          </p:cNvGraphicFramePr>
          <p:nvPr>
            <p:extLst>
              <p:ext uri="{D42A27DB-BD31-4B8C-83A1-F6EECF244321}">
                <p14:modId xmlns:p14="http://schemas.microsoft.com/office/powerpoint/2010/main" val="1625701757"/>
              </p:ext>
            </p:extLst>
          </p:nvPr>
        </p:nvGraphicFramePr>
        <p:xfrm>
          <a:off x="84223" y="3393703"/>
          <a:ext cx="8975555" cy="892366"/>
        </p:xfrm>
        <a:graphic>
          <a:graphicData uri="http://schemas.openxmlformats.org/drawingml/2006/table">
            <a:tbl>
              <a:tblPr/>
              <a:tblGrid>
                <a:gridCol w="360945">
                  <a:extLst>
                    <a:ext uri="{9D8B030D-6E8A-4147-A177-3AD203B41FA5}">
                      <a16:colId xmlns:a16="http://schemas.microsoft.com/office/drawing/2014/main" val="20000"/>
                    </a:ext>
                  </a:extLst>
                </a:gridCol>
                <a:gridCol w="2093495">
                  <a:extLst>
                    <a:ext uri="{9D8B030D-6E8A-4147-A177-3AD203B41FA5}">
                      <a16:colId xmlns:a16="http://schemas.microsoft.com/office/drawing/2014/main" val="20001"/>
                    </a:ext>
                  </a:extLst>
                </a:gridCol>
                <a:gridCol w="2003258">
                  <a:extLst>
                    <a:ext uri="{9D8B030D-6E8A-4147-A177-3AD203B41FA5}">
                      <a16:colId xmlns:a16="http://schemas.microsoft.com/office/drawing/2014/main" val="20002"/>
                    </a:ext>
                  </a:extLst>
                </a:gridCol>
                <a:gridCol w="992605">
                  <a:extLst>
                    <a:ext uri="{9D8B030D-6E8A-4147-A177-3AD203B41FA5}">
                      <a16:colId xmlns:a16="http://schemas.microsoft.com/office/drawing/2014/main" val="20003"/>
                    </a:ext>
                  </a:extLst>
                </a:gridCol>
                <a:gridCol w="2508584">
                  <a:extLst>
                    <a:ext uri="{9D8B030D-6E8A-4147-A177-3AD203B41FA5}">
                      <a16:colId xmlns:a16="http://schemas.microsoft.com/office/drawing/2014/main" val="20004"/>
                    </a:ext>
                  </a:extLst>
                </a:gridCol>
                <a:gridCol w="1016668">
                  <a:extLst>
                    <a:ext uri="{9D8B030D-6E8A-4147-A177-3AD203B41FA5}">
                      <a16:colId xmlns:a16="http://schemas.microsoft.com/office/drawing/2014/main" val="20005"/>
                    </a:ext>
                  </a:extLst>
                </a:gridCol>
              </a:tblGrid>
              <a:tr h="181166">
                <a:tc>
                  <a:txBody>
                    <a:bodyPr/>
                    <a:lstStyle/>
                    <a:p>
                      <a:pPr algn="ctr">
                        <a:lnSpc>
                          <a:spcPts val="1400"/>
                        </a:lnSpc>
                        <a:spcAft>
                          <a:spcPts val="0"/>
                        </a:spcAft>
                      </a:pPr>
                      <a:r>
                        <a:rPr lang="en-US" sz="1050" kern="0" smtClean="0">
                          <a:latin typeface="+mn-lt"/>
                          <a:ea typeface="Meiryo UI"/>
                          <a:cs typeface="Times New Roman"/>
                        </a:rPr>
                        <a:t>No.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Title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Duration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Comparison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Type of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Classified by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135488">
                <a:tc>
                  <a:txBody>
                    <a:bodyPr/>
                    <a:lstStyle/>
                    <a:p>
                      <a:pPr algn="ctr">
                        <a:lnSpc>
                          <a:spcPts val="1400"/>
                        </a:lnSpc>
                        <a:spcAft>
                          <a:spcPts val="0"/>
                        </a:spcAft>
                      </a:pPr>
                      <a:r>
                        <a:rPr lang="en-US" sz="1050" kern="0" smtClean="0">
                          <a:latin typeface="+mn-lt"/>
                          <a:ea typeface="Meiryo UI"/>
                          <a:cs typeface="Times New Roman"/>
                        </a:rPr>
                        <a:t>1</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 ratio 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Total(Pie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395">
                <a:tc>
                  <a:txBody>
                    <a:bodyPr/>
                    <a:lstStyle/>
                    <a:p>
                      <a:pPr algn="ctr">
                        <a:lnSpc>
                          <a:spcPts val="1400"/>
                        </a:lnSpc>
                        <a:spcAft>
                          <a:spcPts val="0"/>
                        </a:spcAft>
                      </a:pPr>
                      <a:r>
                        <a:rPr lang="en-US" sz="1050" kern="0" smtClean="0">
                          <a:latin typeface="+mn-lt"/>
                          <a:ea typeface="Meiryo UI"/>
                          <a:cs typeface="Times New Roman"/>
                        </a:rPr>
                        <a:t>2</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Age ratio 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Age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Total(Pie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368">
                <a:tc>
                  <a:txBody>
                    <a:bodyPr/>
                    <a:lstStyle/>
                    <a:p>
                      <a:pPr algn="ctr">
                        <a:lnSpc>
                          <a:spcPts val="1400"/>
                        </a:lnSpc>
                        <a:spcAft>
                          <a:spcPts val="0"/>
                        </a:spcAft>
                      </a:pPr>
                      <a:r>
                        <a:rPr lang="en-GB" sz="1050" kern="100" dirty="0" smtClean="0">
                          <a:latin typeface="+mn-lt"/>
                          <a:ea typeface="Meiryo UI"/>
                          <a:cs typeface="Times New Roman"/>
                        </a:rPr>
                        <a:t>3</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People and ratio for gender 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2703">
                <a:tc>
                  <a:txBody>
                    <a:bodyPr/>
                    <a:lstStyle/>
                    <a:p>
                      <a:pPr algn="ctr">
                        <a:lnSpc>
                          <a:spcPts val="1400"/>
                        </a:lnSpc>
                        <a:spcAft>
                          <a:spcPts val="0"/>
                        </a:spcAft>
                      </a:pPr>
                      <a:r>
                        <a:rPr lang="en-US" sz="1050" kern="100" dirty="0" smtClean="0">
                          <a:latin typeface="+mn-lt"/>
                          <a:ea typeface="Meiryo UI"/>
                          <a:cs typeface="Times New Roman"/>
                        </a:rPr>
                        <a:t>4</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People and ratio for age 1 week</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dirty="0" smtClean="0">
                          <a:latin typeface="+mn-lt"/>
                          <a:ea typeface="Meiryo UI"/>
                          <a:cs typeface="Times New Roman"/>
                        </a:rPr>
                        <a:t>Last 1 week</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Age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136356"/>
                  </a:ext>
                </a:extLst>
              </a:tr>
            </a:tbl>
          </a:graphicData>
        </a:graphic>
      </p:graphicFrame>
      <p:sp>
        <p:nvSpPr>
          <p:cNvPr id="36" name="正方形/長方形 35"/>
          <p:cNvSpPr/>
          <p:nvPr/>
        </p:nvSpPr>
        <p:spPr>
          <a:xfrm>
            <a:off x="539854" y="1714495"/>
            <a:ext cx="2425930" cy="16242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endParaRPr>
          </a:p>
        </p:txBody>
      </p:sp>
      <p:sp>
        <p:nvSpPr>
          <p:cNvPr id="37" name="右矢印 36"/>
          <p:cNvSpPr/>
          <p:nvPr/>
        </p:nvSpPr>
        <p:spPr>
          <a:xfrm>
            <a:off x="3174873" y="1611942"/>
            <a:ext cx="1132431"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stretch>
            <a:fillRect/>
          </a:stretch>
        </p:blipFill>
        <p:spPr>
          <a:xfrm>
            <a:off x="4499811" y="659267"/>
            <a:ext cx="4211051" cy="2693002"/>
          </a:xfrm>
          <a:prstGeom prst="rect">
            <a:avLst/>
          </a:prstGeom>
        </p:spPr>
      </p:pic>
    </p:spTree>
    <p:extLst>
      <p:ext uri="{BB962C8B-B14F-4D97-AF65-F5344CB8AC3E}">
        <p14:creationId xmlns:p14="http://schemas.microsoft.com/office/powerpoint/2010/main" val="837888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51" y="870108"/>
            <a:ext cx="2441066" cy="2275169"/>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Default layout </a:t>
            </a:r>
            <a:r>
              <a:rPr lang="en-US" altLang="ja-JP" sz="3200" dirty="0">
                <a:latin typeface="Calibri" panose="020F0502020204030204" pitchFamily="34" charset="0"/>
                <a:ea typeface="Yu Gothic UI" panose="020B0500000000000000" pitchFamily="50" charset="-128"/>
                <a:cs typeface="Calibri" panose="020F0502020204030204" pitchFamily="34" charset="0"/>
              </a:rPr>
              <a:t>for People attributes</a:t>
            </a:r>
          </a:p>
        </p:txBody>
      </p:sp>
      <p:graphicFrame>
        <p:nvGraphicFramePr>
          <p:cNvPr id="35" name="表 34"/>
          <p:cNvGraphicFramePr>
            <a:graphicFrameLocks noGrp="1"/>
          </p:cNvGraphicFramePr>
          <p:nvPr>
            <p:extLst>
              <p:ext uri="{D42A27DB-BD31-4B8C-83A1-F6EECF244321}">
                <p14:modId xmlns:p14="http://schemas.microsoft.com/office/powerpoint/2010/main" val="3748205268"/>
              </p:ext>
            </p:extLst>
          </p:nvPr>
        </p:nvGraphicFramePr>
        <p:xfrm>
          <a:off x="84223" y="3393703"/>
          <a:ext cx="8975555" cy="1247966"/>
        </p:xfrm>
        <a:graphic>
          <a:graphicData uri="http://schemas.openxmlformats.org/drawingml/2006/table">
            <a:tbl>
              <a:tblPr/>
              <a:tblGrid>
                <a:gridCol w="360945">
                  <a:extLst>
                    <a:ext uri="{9D8B030D-6E8A-4147-A177-3AD203B41FA5}">
                      <a16:colId xmlns:a16="http://schemas.microsoft.com/office/drawing/2014/main" val="20000"/>
                    </a:ext>
                  </a:extLst>
                </a:gridCol>
                <a:gridCol w="2093495">
                  <a:extLst>
                    <a:ext uri="{9D8B030D-6E8A-4147-A177-3AD203B41FA5}">
                      <a16:colId xmlns:a16="http://schemas.microsoft.com/office/drawing/2014/main" val="20001"/>
                    </a:ext>
                  </a:extLst>
                </a:gridCol>
                <a:gridCol w="2003258">
                  <a:extLst>
                    <a:ext uri="{9D8B030D-6E8A-4147-A177-3AD203B41FA5}">
                      <a16:colId xmlns:a16="http://schemas.microsoft.com/office/drawing/2014/main" val="20002"/>
                    </a:ext>
                  </a:extLst>
                </a:gridCol>
                <a:gridCol w="992605">
                  <a:extLst>
                    <a:ext uri="{9D8B030D-6E8A-4147-A177-3AD203B41FA5}">
                      <a16:colId xmlns:a16="http://schemas.microsoft.com/office/drawing/2014/main" val="20003"/>
                    </a:ext>
                  </a:extLst>
                </a:gridCol>
                <a:gridCol w="2508584">
                  <a:extLst>
                    <a:ext uri="{9D8B030D-6E8A-4147-A177-3AD203B41FA5}">
                      <a16:colId xmlns:a16="http://schemas.microsoft.com/office/drawing/2014/main" val="20004"/>
                    </a:ext>
                  </a:extLst>
                </a:gridCol>
                <a:gridCol w="1016668">
                  <a:extLst>
                    <a:ext uri="{9D8B030D-6E8A-4147-A177-3AD203B41FA5}">
                      <a16:colId xmlns:a16="http://schemas.microsoft.com/office/drawing/2014/main" val="20005"/>
                    </a:ext>
                  </a:extLst>
                </a:gridCol>
              </a:tblGrid>
              <a:tr h="181166">
                <a:tc>
                  <a:txBody>
                    <a:bodyPr/>
                    <a:lstStyle/>
                    <a:p>
                      <a:pPr algn="ctr">
                        <a:lnSpc>
                          <a:spcPts val="1400"/>
                        </a:lnSpc>
                        <a:spcAft>
                          <a:spcPts val="0"/>
                        </a:spcAft>
                      </a:pPr>
                      <a:r>
                        <a:rPr lang="en-US" sz="1050" kern="0" smtClean="0">
                          <a:latin typeface="+mn-lt"/>
                          <a:ea typeface="Meiryo UI"/>
                          <a:cs typeface="Times New Roman"/>
                        </a:rPr>
                        <a:t>No.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Title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Duration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Comparison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Type of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Classified by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135488">
                <a:tc>
                  <a:txBody>
                    <a:bodyPr/>
                    <a:lstStyle/>
                    <a:p>
                      <a:pPr algn="ctr">
                        <a:lnSpc>
                          <a:spcPts val="1400"/>
                        </a:lnSpc>
                        <a:spcAft>
                          <a:spcPts val="0"/>
                        </a:spcAft>
                      </a:pPr>
                      <a:r>
                        <a:rPr lang="en-US" sz="1050" kern="0" smtClean="0">
                          <a:latin typeface="+mn-lt"/>
                          <a:ea typeface="Meiryo UI"/>
                          <a:cs typeface="Times New Roman"/>
                        </a:rPr>
                        <a:t>1</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Mask - no mask ratio 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Mask</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Total(Pie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395">
                <a:tc>
                  <a:txBody>
                    <a:bodyPr/>
                    <a:lstStyle/>
                    <a:p>
                      <a:pPr algn="ctr">
                        <a:lnSpc>
                          <a:spcPts val="1400"/>
                        </a:lnSpc>
                        <a:spcAft>
                          <a:spcPts val="0"/>
                        </a:spcAft>
                      </a:pPr>
                      <a:r>
                        <a:rPr lang="en-US" sz="1050" kern="0" smtClean="0">
                          <a:latin typeface="+mn-lt"/>
                          <a:ea typeface="Meiryo UI"/>
                          <a:cs typeface="Times New Roman"/>
                        </a:rPr>
                        <a:t>2</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 and tops type ratio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 Tops </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Total(Pie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368">
                <a:tc>
                  <a:txBody>
                    <a:bodyPr/>
                    <a:lstStyle/>
                    <a:p>
                      <a:pPr algn="ctr">
                        <a:lnSpc>
                          <a:spcPts val="1400"/>
                        </a:lnSpc>
                        <a:spcAft>
                          <a:spcPts val="0"/>
                        </a:spcAft>
                      </a:pPr>
                      <a:r>
                        <a:rPr lang="en-GB" sz="1050" kern="100" dirty="0" smtClean="0">
                          <a:latin typeface="+mn-lt"/>
                          <a:ea typeface="Meiryo UI"/>
                          <a:cs typeface="Times New Roman"/>
                        </a:rPr>
                        <a:t>3</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People and ratio for Gender and tops type 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 Tops </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2703">
                <a:tc>
                  <a:txBody>
                    <a:bodyPr/>
                    <a:lstStyle/>
                    <a:p>
                      <a:pPr algn="ctr">
                        <a:lnSpc>
                          <a:spcPts val="1400"/>
                        </a:lnSpc>
                        <a:spcAft>
                          <a:spcPts val="0"/>
                        </a:spcAft>
                      </a:pPr>
                      <a:r>
                        <a:rPr lang="en-US" sz="1050" kern="100" dirty="0" smtClean="0">
                          <a:latin typeface="+mn-lt"/>
                          <a:ea typeface="Meiryo UI"/>
                          <a:cs typeface="Times New Roman"/>
                        </a:rPr>
                        <a:t>4</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People and ratio for Gender and tops type 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Today</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10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Gender, Tops </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136356"/>
                  </a:ext>
                </a:extLst>
              </a:tr>
            </a:tbl>
          </a:graphicData>
        </a:graphic>
      </p:graphicFrame>
      <p:sp>
        <p:nvSpPr>
          <p:cNvPr id="36" name="正方形/長方形 35"/>
          <p:cNvSpPr/>
          <p:nvPr/>
        </p:nvSpPr>
        <p:spPr>
          <a:xfrm>
            <a:off x="539854" y="1864893"/>
            <a:ext cx="2425930" cy="16242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endParaRPr>
          </a:p>
        </p:txBody>
      </p:sp>
      <p:sp>
        <p:nvSpPr>
          <p:cNvPr id="37" name="右矢印 36"/>
          <p:cNvSpPr/>
          <p:nvPr/>
        </p:nvSpPr>
        <p:spPr>
          <a:xfrm>
            <a:off x="3174874" y="1768356"/>
            <a:ext cx="873752"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stretch>
            <a:fillRect/>
          </a:stretch>
        </p:blipFill>
        <p:spPr>
          <a:xfrm>
            <a:off x="4174958" y="674749"/>
            <a:ext cx="4550089" cy="2661373"/>
          </a:xfrm>
          <a:prstGeom prst="rect">
            <a:avLst/>
          </a:prstGeom>
        </p:spPr>
      </p:pic>
    </p:spTree>
    <p:extLst>
      <p:ext uri="{BB962C8B-B14F-4D97-AF65-F5344CB8AC3E}">
        <p14:creationId xmlns:p14="http://schemas.microsoft.com/office/powerpoint/2010/main" val="2634008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51" y="870108"/>
            <a:ext cx="2441066" cy="2275169"/>
          </a:xfrm>
          <a:prstGeom prst="rect">
            <a:avLst/>
          </a:prstGeom>
        </p:spPr>
      </p:pic>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Default layout </a:t>
            </a:r>
            <a:r>
              <a:rPr lang="en-US" altLang="ja-JP" sz="3200" dirty="0">
                <a:latin typeface="Calibri" panose="020F0502020204030204" pitchFamily="34" charset="0"/>
                <a:ea typeface="Yu Gothic UI" panose="020B0500000000000000" pitchFamily="50" charset="-128"/>
                <a:cs typeface="Calibri" panose="020F0502020204030204" pitchFamily="34" charset="0"/>
              </a:rPr>
              <a:t>for </a:t>
            </a: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Vehicle </a:t>
            </a:r>
            <a:r>
              <a:rPr lang="en-US" altLang="ja-JP" sz="3200" dirty="0">
                <a:latin typeface="Calibri" panose="020F0502020204030204" pitchFamily="34" charset="0"/>
                <a:ea typeface="Yu Gothic UI" panose="020B0500000000000000" pitchFamily="50" charset="-128"/>
                <a:cs typeface="Calibri" panose="020F0502020204030204" pitchFamily="34" charset="0"/>
              </a:rPr>
              <a:t>attributes</a:t>
            </a:r>
          </a:p>
        </p:txBody>
      </p:sp>
      <p:graphicFrame>
        <p:nvGraphicFramePr>
          <p:cNvPr id="35" name="表 34"/>
          <p:cNvGraphicFramePr>
            <a:graphicFrameLocks noGrp="1"/>
          </p:cNvGraphicFramePr>
          <p:nvPr>
            <p:extLst>
              <p:ext uri="{D42A27DB-BD31-4B8C-83A1-F6EECF244321}">
                <p14:modId xmlns:p14="http://schemas.microsoft.com/office/powerpoint/2010/main" val="1465165007"/>
              </p:ext>
            </p:extLst>
          </p:nvPr>
        </p:nvGraphicFramePr>
        <p:xfrm>
          <a:off x="84223" y="3393703"/>
          <a:ext cx="8975555" cy="1070166"/>
        </p:xfrm>
        <a:graphic>
          <a:graphicData uri="http://schemas.openxmlformats.org/drawingml/2006/table">
            <a:tbl>
              <a:tblPr/>
              <a:tblGrid>
                <a:gridCol w="360945">
                  <a:extLst>
                    <a:ext uri="{9D8B030D-6E8A-4147-A177-3AD203B41FA5}">
                      <a16:colId xmlns:a16="http://schemas.microsoft.com/office/drawing/2014/main" val="20000"/>
                    </a:ext>
                  </a:extLst>
                </a:gridCol>
                <a:gridCol w="2093495">
                  <a:extLst>
                    <a:ext uri="{9D8B030D-6E8A-4147-A177-3AD203B41FA5}">
                      <a16:colId xmlns:a16="http://schemas.microsoft.com/office/drawing/2014/main" val="20001"/>
                    </a:ext>
                  </a:extLst>
                </a:gridCol>
                <a:gridCol w="2003258">
                  <a:extLst>
                    <a:ext uri="{9D8B030D-6E8A-4147-A177-3AD203B41FA5}">
                      <a16:colId xmlns:a16="http://schemas.microsoft.com/office/drawing/2014/main" val="20002"/>
                    </a:ext>
                  </a:extLst>
                </a:gridCol>
                <a:gridCol w="992605">
                  <a:extLst>
                    <a:ext uri="{9D8B030D-6E8A-4147-A177-3AD203B41FA5}">
                      <a16:colId xmlns:a16="http://schemas.microsoft.com/office/drawing/2014/main" val="20003"/>
                    </a:ext>
                  </a:extLst>
                </a:gridCol>
                <a:gridCol w="2508584">
                  <a:extLst>
                    <a:ext uri="{9D8B030D-6E8A-4147-A177-3AD203B41FA5}">
                      <a16:colId xmlns:a16="http://schemas.microsoft.com/office/drawing/2014/main" val="20004"/>
                    </a:ext>
                  </a:extLst>
                </a:gridCol>
                <a:gridCol w="1016668">
                  <a:extLst>
                    <a:ext uri="{9D8B030D-6E8A-4147-A177-3AD203B41FA5}">
                      <a16:colId xmlns:a16="http://schemas.microsoft.com/office/drawing/2014/main" val="20005"/>
                    </a:ext>
                  </a:extLst>
                </a:gridCol>
              </a:tblGrid>
              <a:tr h="181166">
                <a:tc>
                  <a:txBody>
                    <a:bodyPr/>
                    <a:lstStyle/>
                    <a:p>
                      <a:pPr algn="ctr">
                        <a:lnSpc>
                          <a:spcPts val="1400"/>
                        </a:lnSpc>
                        <a:spcAft>
                          <a:spcPts val="0"/>
                        </a:spcAft>
                      </a:pPr>
                      <a:r>
                        <a:rPr lang="en-US" sz="1050" kern="0" smtClean="0">
                          <a:latin typeface="+mn-lt"/>
                          <a:ea typeface="Meiryo UI"/>
                          <a:cs typeface="Times New Roman"/>
                        </a:rPr>
                        <a:t>No.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Title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Duration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Comparison</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Type of chart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tc>
                  <a:txBody>
                    <a:bodyPr/>
                    <a:lstStyle/>
                    <a:p>
                      <a:pPr algn="ctr">
                        <a:lnSpc>
                          <a:spcPts val="1400"/>
                        </a:lnSpc>
                        <a:spcAft>
                          <a:spcPts val="0"/>
                        </a:spcAft>
                      </a:pPr>
                      <a:r>
                        <a:rPr lang="en-US" sz="1050" kern="0" smtClean="0">
                          <a:latin typeface="+mn-lt"/>
                          <a:ea typeface="Meiryo UI"/>
                          <a:cs typeface="Times New Roman"/>
                        </a:rPr>
                        <a:t>Classified by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135488">
                <a:tc>
                  <a:txBody>
                    <a:bodyPr/>
                    <a:lstStyle/>
                    <a:p>
                      <a:pPr algn="ctr">
                        <a:lnSpc>
                          <a:spcPts val="1400"/>
                        </a:lnSpc>
                        <a:spcAft>
                          <a:spcPts val="0"/>
                        </a:spcAft>
                      </a:pPr>
                      <a:r>
                        <a:rPr lang="en-US" sz="1050" kern="0" smtClean="0">
                          <a:latin typeface="+mn-lt"/>
                          <a:ea typeface="Meiryo UI"/>
                          <a:cs typeface="Times New Roman"/>
                        </a:rPr>
                        <a:t>1</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Vehicle number by time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a:t>
                      </a:r>
                      <a:endParaRPr lang="en-GB" sz="1050" kern="10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Not selected (all)</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By time</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395">
                <a:tc>
                  <a:txBody>
                    <a:bodyPr/>
                    <a:lstStyle/>
                    <a:p>
                      <a:pPr algn="ctr">
                        <a:lnSpc>
                          <a:spcPts val="1400"/>
                        </a:lnSpc>
                        <a:spcAft>
                          <a:spcPts val="0"/>
                        </a:spcAft>
                      </a:pPr>
                      <a:r>
                        <a:rPr lang="en-US" sz="1050" kern="0" smtClean="0">
                          <a:latin typeface="+mn-lt"/>
                          <a:ea typeface="Meiryo UI"/>
                          <a:cs typeface="Times New Roman"/>
                        </a:rPr>
                        <a:t>2</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Today's traffic</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Yesterday</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Not selected (all)</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Total(Counts)</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368">
                <a:tc>
                  <a:txBody>
                    <a:bodyPr/>
                    <a:lstStyle/>
                    <a:p>
                      <a:pPr algn="ctr">
                        <a:lnSpc>
                          <a:spcPts val="1400"/>
                        </a:lnSpc>
                        <a:spcAft>
                          <a:spcPts val="0"/>
                        </a:spcAft>
                      </a:pPr>
                      <a:r>
                        <a:rPr lang="en-GB" sz="1050" kern="100" dirty="0" smtClean="0">
                          <a:latin typeface="+mn-lt"/>
                          <a:ea typeface="Meiryo UI"/>
                          <a:cs typeface="Times New Roman"/>
                        </a:rPr>
                        <a:t>3</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Vehicle type ratio</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Today</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050" kern="0" dirty="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Vehicle</a:t>
                      </a:r>
                      <a:r>
                        <a:rPr lang="en-US" altLang="ja-JP" sz="1050" baseline="0" dirty="0" smtClean="0"/>
                        <a:t> T</a:t>
                      </a:r>
                      <a:r>
                        <a:rPr lang="en-US" altLang="ja-JP" sz="1050" dirty="0" smtClean="0"/>
                        <a:t>ype</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Total(Pie chart)</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0910">
                <a:tc>
                  <a:txBody>
                    <a:bodyPr/>
                    <a:lstStyle/>
                    <a:p>
                      <a:pPr algn="ctr">
                        <a:lnSpc>
                          <a:spcPts val="1400"/>
                        </a:lnSpc>
                        <a:spcAft>
                          <a:spcPts val="0"/>
                        </a:spcAft>
                      </a:pPr>
                      <a:r>
                        <a:rPr lang="en-US" sz="1050" kern="100" dirty="0" smtClean="0">
                          <a:latin typeface="+mn-lt"/>
                          <a:ea typeface="Meiryo UI"/>
                          <a:cs typeface="Times New Roman"/>
                        </a:rPr>
                        <a:t>4</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spcAft>
                          <a:spcPts val="0"/>
                        </a:spcAft>
                      </a:pPr>
                      <a:r>
                        <a:rPr lang="en-US" altLang="ja-JP" sz="1050" dirty="0" smtClean="0"/>
                        <a:t>Number of Vehicles type 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spcAft>
                          <a:spcPts val="0"/>
                        </a:spcAft>
                      </a:pPr>
                      <a:r>
                        <a:rPr lang="en-US" altLang="ja-JP" sz="1050" kern="0" dirty="0" smtClean="0">
                          <a:latin typeface="+mn-lt"/>
                          <a:ea typeface="Meiryo UI"/>
                          <a:cs typeface="Times New Roman"/>
                        </a:rPr>
                        <a:t>Today</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spcAft>
                          <a:spcPts val="0"/>
                        </a:spcAft>
                      </a:pPr>
                      <a:r>
                        <a:rPr lang="en-US" sz="1050" kern="100" smtClean="0">
                          <a:latin typeface="+mn-lt"/>
                          <a:ea typeface="Meiryo UI"/>
                          <a:cs typeface="Times New Roman"/>
                        </a:rPr>
                        <a:t>-</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spcAft>
                          <a:spcPts val="0"/>
                        </a:spcAft>
                      </a:pPr>
                      <a:r>
                        <a:rPr lang="en-US" altLang="ja-JP" sz="1050" dirty="0" smtClean="0"/>
                        <a:t>Vehicle</a:t>
                      </a:r>
                      <a:r>
                        <a:rPr lang="en-US" altLang="ja-JP" sz="1050" baseline="0" dirty="0" smtClean="0"/>
                        <a:t> </a:t>
                      </a:r>
                      <a:r>
                        <a:rPr lang="en-US" altLang="ja-JP" sz="1050" dirty="0" smtClean="0"/>
                        <a:t>Type </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spcAft>
                          <a:spcPts val="0"/>
                        </a:spcAft>
                      </a:pPr>
                      <a:r>
                        <a:rPr lang="en-US" altLang="ja-JP" sz="1050" dirty="0" smtClean="0"/>
                        <a:t>By camera</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9136356"/>
                  </a:ext>
                </a:extLst>
              </a:tr>
              <a:tr h="168442">
                <a:tc>
                  <a:txBody>
                    <a:bodyPr/>
                    <a:lstStyle/>
                    <a:p>
                      <a:pPr algn="ctr">
                        <a:lnSpc>
                          <a:spcPts val="1400"/>
                        </a:lnSpc>
                        <a:spcAft>
                          <a:spcPts val="0"/>
                        </a:spcAft>
                      </a:pPr>
                      <a:r>
                        <a:rPr lang="en-GB" sz="1050" kern="100" dirty="0" smtClean="0">
                          <a:latin typeface="+mn-lt"/>
                          <a:ea typeface="Meiryo UI"/>
                          <a:cs typeface="Times New Roman"/>
                        </a:rPr>
                        <a:t>5</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altLang="ja-JP" sz="1050" dirty="0" smtClean="0"/>
                        <a:t>Number of Vehicles this week</a:t>
                      </a: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GB" altLang="ja-JP" sz="1050" kern="100" dirty="0" smtClean="0">
                          <a:latin typeface="+mn-lt"/>
                          <a:ea typeface="Meiryo UI"/>
                          <a:cs typeface="Times New Roman"/>
                        </a:rPr>
                        <a:t>Last 1 week</a:t>
                      </a:r>
                      <a:endParaRPr lang="en-GB" altLang="ja-JP"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endParaRPr lang="en-GB" sz="1050" kern="100" dirty="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lang="en-US" altLang="ja-JP" sz="1050" dirty="0" smtClean="0"/>
                        <a:t>Not selected (all)</a:t>
                      </a:r>
                      <a:endParaRPr lang="en-GB" altLang="ja-JP" sz="1050" kern="100" dirty="0" smtClean="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lang="en-US" altLang="ja-JP" sz="1050" dirty="0" smtClean="0"/>
                        <a:t>By time</a:t>
                      </a:r>
                      <a:endParaRPr lang="en-GB" altLang="ja-JP" sz="1050" kern="100" dirty="0" smtClean="0">
                        <a:latin typeface="+mn-lt"/>
                        <a:ea typeface="Meiryo U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767820"/>
                  </a:ext>
                </a:extLst>
              </a:tr>
            </a:tbl>
          </a:graphicData>
        </a:graphic>
      </p:graphicFrame>
      <p:sp>
        <p:nvSpPr>
          <p:cNvPr id="36" name="正方形/長方形 35"/>
          <p:cNvSpPr/>
          <p:nvPr/>
        </p:nvSpPr>
        <p:spPr>
          <a:xfrm>
            <a:off x="539854" y="2009274"/>
            <a:ext cx="2425930" cy="16242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游ゴシック"/>
              <a:ea typeface="+mn-ea"/>
              <a:cs typeface="Calibri" panose="020F0502020204030204" pitchFamily="34" charset="0"/>
            </a:endParaRPr>
          </a:p>
        </p:txBody>
      </p:sp>
      <p:sp>
        <p:nvSpPr>
          <p:cNvPr id="37" name="右矢印 36"/>
          <p:cNvSpPr/>
          <p:nvPr/>
        </p:nvSpPr>
        <p:spPr>
          <a:xfrm>
            <a:off x="3174873" y="1924769"/>
            <a:ext cx="1156495" cy="451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t="9094" r="15422"/>
          <a:stretch/>
        </p:blipFill>
        <p:spPr>
          <a:xfrm>
            <a:off x="4508552" y="647745"/>
            <a:ext cx="4124105" cy="2703050"/>
          </a:xfrm>
          <a:prstGeom prst="rect">
            <a:avLst/>
          </a:prstGeom>
        </p:spPr>
      </p:pic>
    </p:spTree>
    <p:extLst>
      <p:ext uri="{BB962C8B-B14F-4D97-AF65-F5344CB8AC3E}">
        <p14:creationId xmlns:p14="http://schemas.microsoft.com/office/powerpoint/2010/main" val="3219784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Appendix</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 Sample video</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4635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Overview</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23" name="1_LiveMode_en_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4157" y="1139952"/>
            <a:ext cx="5808809" cy="3267455"/>
          </a:xfrm>
          <a:prstGeom prst="rect">
            <a:avLst/>
          </a:prstGeom>
        </p:spPr>
      </p:pic>
      <p:sp>
        <p:nvSpPr>
          <p:cNvPr id="24" name="角丸四角形 23"/>
          <p:cNvSpPr/>
          <p:nvPr/>
        </p:nvSpPr>
        <p:spPr>
          <a:xfrm>
            <a:off x="214087" y="1139952"/>
            <a:ext cx="2060972" cy="3267455"/>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25" name="テキスト ボックス 24"/>
          <p:cNvSpPr txBox="1"/>
          <p:nvPr/>
        </p:nvSpPr>
        <p:spPr>
          <a:xfrm>
            <a:off x="205104" y="1179463"/>
            <a:ext cx="2069955" cy="338554"/>
          </a:xfrm>
          <a:prstGeom prst="rect">
            <a:avLst/>
          </a:prstGeom>
          <a:noFill/>
        </p:spPr>
        <p:txBody>
          <a:bodyPr wrap="square" rtlCol="0">
            <a:spAutoFit/>
          </a:bodyPr>
          <a:lstStyle/>
          <a:p>
            <a:pPr algn="ctr"/>
            <a:r>
              <a:rPr lang="en-US" altLang="ja-JP" sz="16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16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27" name="テキスト ボックス 26"/>
          <p:cNvSpPr txBox="1"/>
          <p:nvPr/>
        </p:nvSpPr>
        <p:spPr>
          <a:xfrm>
            <a:off x="200061" y="1565871"/>
            <a:ext cx="2031075"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Enable to visualize the number of people and the congestion status with a dashboard that can be customized according to</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the customer's operation style, and use it for business intelligence purposes.</a:t>
            </a:r>
            <a:endParaRPr kumimoji="0" lang="ja-JP" altLang="en-US" sz="1100" b="0" i="0" u="none" strike="noStrike" kern="0" cap="none" spc="0" normalizeH="0" baseline="0" noProof="0" dirty="0" smtClean="0">
              <a:ln>
                <a:noFill/>
              </a:ln>
              <a:solidFill>
                <a:prstClr val="black"/>
              </a:solidFill>
              <a:effectLst/>
              <a:uLnTx/>
              <a:uFillTx/>
            </a:endParaRPr>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01" y="3069479"/>
            <a:ext cx="1769988" cy="986439"/>
          </a:xfrm>
          <a:prstGeom prst="rect">
            <a:avLst/>
          </a:prstGeom>
        </p:spPr>
      </p:pic>
    </p:spTree>
    <p:extLst>
      <p:ext uri="{BB962C8B-B14F-4D97-AF65-F5344CB8AC3E}">
        <p14:creationId xmlns:p14="http://schemas.microsoft.com/office/powerpoint/2010/main" val="507961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Live Mode</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16" name="角丸四角形 15"/>
          <p:cNvSpPr/>
          <p:nvPr/>
        </p:nvSpPr>
        <p:spPr>
          <a:xfrm>
            <a:off x="214087" y="1139952"/>
            <a:ext cx="2060972" cy="3267455"/>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17" name="テキスト ボックス 16"/>
          <p:cNvSpPr txBox="1"/>
          <p:nvPr/>
        </p:nvSpPr>
        <p:spPr>
          <a:xfrm>
            <a:off x="205104" y="1179463"/>
            <a:ext cx="2069955" cy="338554"/>
          </a:xfrm>
          <a:prstGeom prst="rect">
            <a:avLst/>
          </a:prstGeom>
          <a:noFill/>
        </p:spPr>
        <p:txBody>
          <a:bodyPr wrap="square" rtlCol="0">
            <a:spAutoFit/>
          </a:bodyPr>
          <a:lstStyle/>
          <a:p>
            <a:pPr algn="ctr"/>
            <a:r>
              <a:rPr lang="en-US" altLang="ja-JP" sz="16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16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19" name="テキスト ボックス 18"/>
          <p:cNvSpPr txBox="1"/>
          <p:nvPr/>
        </p:nvSpPr>
        <p:spPr>
          <a:xfrm>
            <a:off x="200061" y="1565871"/>
            <a:ext cx="2031075"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Enable to visualize the number of people and the congestion status with a dashboard that can be customized according to</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the customer's operation style, and use it for business intelligence purposes.</a:t>
            </a:r>
            <a:endParaRPr kumimoji="0" lang="ja-JP" altLang="en-US" sz="1100" b="0" i="0" u="none" strike="noStrike" kern="0" cap="none" spc="0" normalizeH="0" baseline="0" noProof="0" dirty="0" smtClean="0">
              <a:ln>
                <a:noFill/>
              </a:ln>
              <a:solidFill>
                <a:prstClr val="black"/>
              </a:solidFill>
              <a:effectLst/>
              <a:uLnTx/>
              <a:uFillTx/>
            </a:endParaRPr>
          </a:p>
        </p:txBody>
      </p:sp>
      <p:pic>
        <p:nvPicPr>
          <p:cNvPr id="21" name="Dashboard-v1.2_LiveMod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8372" y="1044211"/>
            <a:ext cx="6396206" cy="359786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01" y="3069479"/>
            <a:ext cx="1769988" cy="986439"/>
          </a:xfrm>
          <a:prstGeom prst="rect">
            <a:avLst/>
          </a:prstGeom>
        </p:spPr>
      </p:pic>
    </p:spTree>
    <p:extLst>
      <p:ext uri="{BB962C8B-B14F-4D97-AF65-F5344CB8AC3E}">
        <p14:creationId xmlns:p14="http://schemas.microsoft.com/office/powerpoint/2010/main" val="2858532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Search Mode</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22" name="角丸四角形 21"/>
          <p:cNvSpPr/>
          <p:nvPr/>
        </p:nvSpPr>
        <p:spPr>
          <a:xfrm>
            <a:off x="214087" y="1139952"/>
            <a:ext cx="2060972" cy="3267455"/>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23" name="テキスト ボックス 22"/>
          <p:cNvSpPr txBox="1"/>
          <p:nvPr/>
        </p:nvSpPr>
        <p:spPr>
          <a:xfrm>
            <a:off x="205104" y="1179463"/>
            <a:ext cx="2069955" cy="338554"/>
          </a:xfrm>
          <a:prstGeom prst="rect">
            <a:avLst/>
          </a:prstGeom>
          <a:noFill/>
        </p:spPr>
        <p:txBody>
          <a:bodyPr wrap="square" rtlCol="0">
            <a:spAutoFit/>
          </a:bodyPr>
          <a:lstStyle/>
          <a:p>
            <a:pPr algn="ctr"/>
            <a:r>
              <a:rPr lang="en-US" altLang="ja-JP" sz="16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16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25" name="テキスト ボックス 24"/>
          <p:cNvSpPr txBox="1"/>
          <p:nvPr/>
        </p:nvSpPr>
        <p:spPr>
          <a:xfrm>
            <a:off x="200061" y="1565871"/>
            <a:ext cx="2031075"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Enable to visualize the number of people and the congestion status with a dashboard that can be customized according to</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the customer's operation style, and use it for business intelligence purposes.</a:t>
            </a:r>
            <a:endParaRPr kumimoji="0" lang="ja-JP" altLang="en-US" sz="1100" b="0" i="0" u="none" strike="noStrike" kern="0" cap="none" spc="0" normalizeH="0" baseline="0" noProof="0" dirty="0" smtClean="0">
              <a:ln>
                <a:noFill/>
              </a:ln>
              <a:solidFill>
                <a:prstClr val="black"/>
              </a:solidFill>
              <a:effectLst/>
              <a:uLnTx/>
              <a:uFillTx/>
            </a:endParaRPr>
          </a:p>
        </p:txBody>
      </p:sp>
      <p:pic>
        <p:nvPicPr>
          <p:cNvPr id="27" name="Dashboard-v1.2_SearchMo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8372" y="1037592"/>
            <a:ext cx="6336866" cy="3564487"/>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01" y="3069479"/>
            <a:ext cx="1769988" cy="986439"/>
          </a:xfrm>
          <a:prstGeom prst="rect">
            <a:avLst/>
          </a:prstGeom>
        </p:spPr>
      </p:pic>
    </p:spTree>
    <p:extLst>
      <p:ext uri="{BB962C8B-B14F-4D97-AF65-F5344CB8AC3E}">
        <p14:creationId xmlns:p14="http://schemas.microsoft.com/office/powerpoint/2010/main" val="258624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7"/>
                                        </p:tgtEl>
                                      </p:cBhvr>
                                    </p:cmd>
                                  </p:childTnLst>
                                </p:cTn>
                              </p:par>
                            </p:childTnLst>
                          </p:cTn>
                        </p:par>
                      </p:childTnLst>
                    </p:cTn>
                  </p:par>
                </p:childTnLst>
              </p:cTn>
              <p:nextCondLst>
                <p:cond evt="onClick" delay="0">
                  <p:tgtEl>
                    <p:spTgt spid="27"/>
                  </p:tgtEl>
                </p:cond>
              </p:nextCondLst>
            </p:seq>
            <p:video>
              <p:cMediaNode vol="80000">
                <p:cTn id="7" fill="hold" display="0">
                  <p:stCondLst>
                    <p:cond delay="indefinite"/>
                  </p:stCondLst>
                </p:cTn>
                <p:tgtEl>
                  <p:spTgt spid="2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latin typeface="Calibri" panose="020F0502020204030204" pitchFamily="34" charset="0"/>
                <a:ea typeface="Yu Gothic UI" panose="020B0500000000000000" pitchFamily="50" charset="-128"/>
                <a:cs typeface="Calibri" panose="020F0502020204030204" pitchFamily="34" charset="0"/>
              </a:rPr>
              <a:t>Export &amp; Save layout</a:t>
            </a:r>
            <a:endParaRPr lang="en-US" altLang="ja-JP" sz="3200" dirty="0">
              <a:latin typeface="Calibri" panose="020F0502020204030204" pitchFamily="34" charset="0"/>
              <a:ea typeface="Yu Gothic UI" panose="020B0500000000000000" pitchFamily="50" charset="-128"/>
              <a:cs typeface="Calibri" panose="020F0502020204030204" pitchFamily="34" charset="0"/>
            </a:endParaRPr>
          </a:p>
        </p:txBody>
      </p:sp>
      <p:sp>
        <p:nvSpPr>
          <p:cNvPr id="15" name="角丸四角形 14"/>
          <p:cNvSpPr/>
          <p:nvPr/>
        </p:nvSpPr>
        <p:spPr>
          <a:xfrm>
            <a:off x="214087" y="1139952"/>
            <a:ext cx="2060972" cy="3267455"/>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22" name="テキスト ボックス 21"/>
          <p:cNvSpPr txBox="1"/>
          <p:nvPr/>
        </p:nvSpPr>
        <p:spPr>
          <a:xfrm>
            <a:off x="205104" y="1179463"/>
            <a:ext cx="2069955" cy="338554"/>
          </a:xfrm>
          <a:prstGeom prst="rect">
            <a:avLst/>
          </a:prstGeom>
          <a:noFill/>
        </p:spPr>
        <p:txBody>
          <a:bodyPr wrap="square" rtlCol="0">
            <a:spAutoFit/>
          </a:bodyPr>
          <a:lstStyle/>
          <a:p>
            <a:pPr algn="ctr"/>
            <a:r>
              <a:rPr lang="en-US" altLang="ja-JP" sz="16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16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24" name="テキスト ボックス 23"/>
          <p:cNvSpPr txBox="1"/>
          <p:nvPr/>
        </p:nvSpPr>
        <p:spPr>
          <a:xfrm>
            <a:off x="200061" y="1565871"/>
            <a:ext cx="2031075"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Enable to visualize the number of people and the congestion status with a dashboard that can be customized according to</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the customer's operation style, and use it for business intelligence purposes.</a:t>
            </a:r>
            <a:endParaRPr kumimoji="0" lang="ja-JP" altLang="en-US" sz="1100" b="0" i="0" u="none" strike="noStrike" kern="0" cap="none" spc="0" normalizeH="0" baseline="0" noProof="0" dirty="0" smtClean="0">
              <a:ln>
                <a:noFill/>
              </a:ln>
              <a:solidFill>
                <a:prstClr val="black"/>
              </a:solidFill>
              <a:effectLst/>
              <a:uLnTx/>
              <a:uFillTx/>
            </a:endParaRPr>
          </a:p>
        </p:txBody>
      </p:sp>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01" y="3069479"/>
            <a:ext cx="1769988" cy="986439"/>
          </a:xfrm>
          <a:prstGeom prst="rect">
            <a:avLst/>
          </a:prstGeom>
        </p:spPr>
      </p:pic>
      <p:pic>
        <p:nvPicPr>
          <p:cNvPr id="26" name="Dashboard-v1.2_Export-Layout-Oth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2605" y="1059813"/>
            <a:ext cx="6462662" cy="3635247"/>
          </a:xfrm>
          <a:prstGeom prst="rect">
            <a:avLst/>
          </a:prstGeom>
        </p:spPr>
      </p:pic>
    </p:spTree>
    <p:extLst>
      <p:ext uri="{BB962C8B-B14F-4D97-AF65-F5344CB8AC3E}">
        <p14:creationId xmlns:p14="http://schemas.microsoft.com/office/powerpoint/2010/main" val="4145693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p:cMediaNode vol="80000">
                <p:cTn id="7" fill="hold" display="0">
                  <p:stCondLst>
                    <p:cond delay="indefinite"/>
                  </p:stCondLst>
                </p:cTn>
                <p:tgtEl>
                  <p:spTgt spid="2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1. </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Concept</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2897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a:latin typeface="Calibri" panose="020F0502020204030204" pitchFamily="34" charset="0"/>
                <a:ea typeface="Yu Gothic UI" panose="020B0500000000000000" pitchFamily="50" charset="-128"/>
                <a:cs typeface="Calibri" panose="020F0502020204030204" pitchFamily="34" charset="0"/>
              </a:rPr>
              <a:t>People attributes</a:t>
            </a:r>
          </a:p>
        </p:txBody>
      </p:sp>
      <p:sp>
        <p:nvSpPr>
          <p:cNvPr id="15" name="角丸四角形 14"/>
          <p:cNvSpPr/>
          <p:nvPr/>
        </p:nvSpPr>
        <p:spPr>
          <a:xfrm>
            <a:off x="214087" y="1139952"/>
            <a:ext cx="2060972" cy="3267455"/>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22" name="テキスト ボックス 21"/>
          <p:cNvSpPr txBox="1"/>
          <p:nvPr/>
        </p:nvSpPr>
        <p:spPr>
          <a:xfrm>
            <a:off x="205104" y="1179463"/>
            <a:ext cx="2069955" cy="338554"/>
          </a:xfrm>
          <a:prstGeom prst="rect">
            <a:avLst/>
          </a:prstGeom>
          <a:noFill/>
        </p:spPr>
        <p:txBody>
          <a:bodyPr wrap="square" rtlCol="0">
            <a:spAutoFit/>
          </a:bodyPr>
          <a:lstStyle/>
          <a:p>
            <a:pPr algn="ctr"/>
            <a:r>
              <a:rPr lang="en-US" altLang="ja-JP" sz="16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16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24" name="テキスト ボックス 23"/>
          <p:cNvSpPr txBox="1"/>
          <p:nvPr/>
        </p:nvSpPr>
        <p:spPr>
          <a:xfrm>
            <a:off x="200061" y="1565871"/>
            <a:ext cx="2031075"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prstClr val="black"/>
                </a:solidFill>
                <a:effectLst/>
                <a:uLnTx/>
                <a:uFillTx/>
              </a:rPr>
              <a:t>Enable to visualize the number of people and the congestion status with a dashboard that can be customized according to</a:t>
            </a:r>
            <a:r>
              <a:rPr kumimoji="0" lang="ja-JP" altLang="en-US" sz="1100" b="0" i="0" u="none" strike="noStrike" kern="0" cap="none" spc="0" normalizeH="0" baseline="0" noProof="0" dirty="0" smtClean="0">
                <a:ln>
                  <a:noFill/>
                </a:ln>
                <a:solidFill>
                  <a:prstClr val="black"/>
                </a:solidFill>
                <a:effectLst/>
                <a:uLnTx/>
                <a:uFillTx/>
              </a:rPr>
              <a:t>　</a:t>
            </a:r>
            <a:r>
              <a:rPr kumimoji="0" lang="en-US" altLang="ja-JP" sz="1100" b="0" i="0" u="none" strike="noStrike" kern="0" cap="none" spc="0" normalizeH="0" baseline="0" noProof="0" dirty="0" smtClean="0">
                <a:ln>
                  <a:noFill/>
                </a:ln>
                <a:solidFill>
                  <a:prstClr val="black"/>
                </a:solidFill>
                <a:effectLst/>
                <a:uLnTx/>
                <a:uFillTx/>
              </a:rPr>
              <a:t>the customer's operation style, and use it for business intelligence purposes.</a:t>
            </a:r>
            <a:endParaRPr kumimoji="0" lang="ja-JP" altLang="en-US" sz="1100" b="0" i="0" u="none" strike="noStrike" kern="0" cap="none" spc="0" normalizeH="0" baseline="0" noProof="0" dirty="0" smtClean="0">
              <a:ln>
                <a:noFill/>
              </a:ln>
              <a:solidFill>
                <a:prstClr val="black"/>
              </a:solidFill>
              <a:effectLst/>
              <a:uLnTx/>
              <a:uFillTx/>
            </a:endParaRPr>
          </a:p>
        </p:txBody>
      </p:sp>
      <p:pic>
        <p:nvPicPr>
          <p:cNvPr id="9" name="AGDRec_20220201_1904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8682" y="849660"/>
            <a:ext cx="6648450" cy="3739754"/>
          </a:xfrm>
          <a:prstGeom prst="rect">
            <a:avLst/>
          </a:prstGeom>
        </p:spPr>
      </p:pic>
      <p:pic>
        <p:nvPicPr>
          <p:cNvPr id="10" name="図 9"/>
          <p:cNvPicPr>
            <a:picLocks noChangeAspect="1"/>
          </p:cNvPicPr>
          <p:nvPr/>
        </p:nvPicPr>
        <p:blipFill>
          <a:blip r:embed="rId5"/>
          <a:stretch>
            <a:fillRect/>
          </a:stretch>
        </p:blipFill>
        <p:spPr>
          <a:xfrm>
            <a:off x="346736" y="3037217"/>
            <a:ext cx="1786689" cy="1045045"/>
          </a:xfrm>
          <a:prstGeom prst="rect">
            <a:avLst/>
          </a:prstGeom>
        </p:spPr>
      </p:pic>
    </p:spTree>
    <p:extLst>
      <p:ext uri="{BB962C8B-B14F-4D97-AF65-F5344CB8AC3E}">
        <p14:creationId xmlns:p14="http://schemas.microsoft.com/office/powerpoint/2010/main" val="2220091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Appendix</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a:t>
            </a:r>
            <a:r>
              <a:rPr lang="ja-JP" altLang="en-US" sz="3200" b="1" dirty="0">
                <a:latin typeface="Calibri" panose="020F0502020204030204" pitchFamily="34" charset="0"/>
                <a:ea typeface="Tahoma" panose="020B0604030504040204" pitchFamily="34" charset="0"/>
                <a:cs typeface="Tahoma" panose="020B0604030504040204" pitchFamily="34" charset="0"/>
              </a:rPr>
              <a:t> </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Other information</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2542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a:latin typeface="Calibri" panose="020F0502020204030204" pitchFamily="34" charset="0"/>
                <a:ea typeface="Yu Gothic UI" panose="020B0500000000000000" pitchFamily="50" charset="-128"/>
                <a:cs typeface="Calibri" panose="020F0502020204030204" pitchFamily="34" charset="0"/>
              </a:rPr>
              <a:t>Manual and FAQ</a:t>
            </a:r>
          </a:p>
        </p:txBody>
      </p:sp>
      <p:sp>
        <p:nvSpPr>
          <p:cNvPr id="16" name="四角形吹き出し 15"/>
          <p:cNvSpPr/>
          <p:nvPr/>
        </p:nvSpPr>
        <p:spPr>
          <a:xfrm>
            <a:off x="4927231" y="3370837"/>
            <a:ext cx="4068833" cy="1459842"/>
          </a:xfrm>
          <a:prstGeom prst="wedgeRectCallout">
            <a:avLst>
              <a:gd name="adj1" fmla="val 46566"/>
              <a:gd name="adj2" fmla="val 13259"/>
            </a:avLst>
          </a:prstGeom>
          <a:solidFill>
            <a:srgbClr val="5B9BD5">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17" name="四角形吹き出し 16"/>
          <p:cNvSpPr/>
          <p:nvPr/>
        </p:nvSpPr>
        <p:spPr>
          <a:xfrm>
            <a:off x="4927231" y="747533"/>
            <a:ext cx="4068833" cy="2524967"/>
          </a:xfrm>
          <a:prstGeom prst="wedgeRectCallout">
            <a:avLst>
              <a:gd name="adj1" fmla="val 46566"/>
              <a:gd name="adj2" fmla="val 13259"/>
            </a:avLst>
          </a:prstGeom>
          <a:solidFill>
            <a:srgbClr val="5B9BD5">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28" name="正方形/長方形 27"/>
          <p:cNvSpPr/>
          <p:nvPr/>
        </p:nvSpPr>
        <p:spPr>
          <a:xfrm>
            <a:off x="302510" y="1036751"/>
            <a:ext cx="3952453" cy="2492990"/>
          </a:xfrm>
          <a:prstGeom prst="rect">
            <a:avLst/>
          </a:prstGeom>
          <a:ln w="38100">
            <a:noFill/>
          </a:ln>
          <a:effectLst/>
        </p:spPr>
        <p:txBody>
          <a:bodyPr wrap="square" anchor="ctr">
            <a:spAutoFit/>
          </a:bodyPr>
          <a:lstStyle/>
          <a:p>
            <a:pPr marL="285750" indent="-285750">
              <a:buFont typeface="Wingdings" panose="05000000000000000000" pitchFamily="2" charset="2"/>
              <a:buChar char="p"/>
            </a:pPr>
            <a:r>
              <a:rPr lang="en-US" altLang="ja-JP" sz="1600" b="1" dirty="0" smtClean="0">
                <a:solidFill>
                  <a:prstClr val="black"/>
                </a:solidFill>
                <a:latin typeface="Calibri" panose="020F0502020204030204" pitchFamily="34" charset="0"/>
                <a:ea typeface="Tahoma" panose="020B0604030504040204" pitchFamily="34" charset="0"/>
                <a:cs typeface="Calibri" panose="020F0502020204030204" pitchFamily="34" charset="0"/>
              </a:rPr>
              <a:t>i-PRO AI application</a:t>
            </a:r>
          </a:p>
          <a:p>
            <a:pPr marL="742950" lvl="1" indent="-285750">
              <a:buFont typeface="Wingdings" panose="05000000000000000000" pitchFamily="2" charset="2"/>
              <a:buChar char="Ø"/>
            </a:pPr>
            <a:r>
              <a:rPr lang="en-US" altLang="ja-JP" sz="1400" dirty="0" smtClean="0">
                <a:solidFill>
                  <a:prstClr val="black"/>
                </a:solidFill>
                <a:latin typeface="Calibri" panose="020F0502020204030204" pitchFamily="34" charset="0"/>
                <a:ea typeface="Tahoma" panose="020B0604030504040204" pitchFamily="34" charset="0"/>
                <a:cs typeface="Calibri" panose="020F0502020204030204" pitchFamily="34" charset="0"/>
              </a:rPr>
              <a:t>Operation Instruction</a:t>
            </a:r>
          </a:p>
          <a:p>
            <a:pPr lvl="2"/>
            <a:r>
              <a:rPr lang="en-US" altLang="ja-JP" sz="1400" dirty="0" smtClean="0">
                <a:solidFill>
                  <a:prstClr val="black"/>
                </a:solidFill>
                <a:latin typeface="Calibri" panose="020F0502020204030204" pitchFamily="34" charset="0"/>
                <a:ea typeface="Tahoma" panose="020B0604030504040204" pitchFamily="34" charset="0"/>
                <a:cs typeface="Calibri" panose="020F0502020204030204" pitchFamily="34" charset="0"/>
              </a:rPr>
              <a:t>- AI Face Detection</a:t>
            </a:r>
          </a:p>
          <a:p>
            <a:pPr lvl="2"/>
            <a:r>
              <a:rPr lang="en-US" altLang="ja-JP" sz="1400" dirty="0" smtClean="0">
                <a:solidFill>
                  <a:prstClr val="black"/>
                </a:solidFill>
                <a:latin typeface="Calibri" panose="020F0502020204030204" pitchFamily="34" charset="0"/>
                <a:ea typeface="Tahoma" panose="020B0604030504040204" pitchFamily="34" charset="0"/>
                <a:cs typeface="Calibri" panose="020F0502020204030204" pitchFamily="34" charset="0"/>
              </a:rPr>
              <a:t>- AI People Detection</a:t>
            </a:r>
          </a:p>
          <a:p>
            <a:pPr lvl="2"/>
            <a:r>
              <a:rPr lang="en-US" altLang="ja-JP" sz="1400" dirty="0" smtClean="0">
                <a:solidFill>
                  <a:prstClr val="black"/>
                </a:solidFill>
                <a:latin typeface="Calibri" panose="020F0502020204030204" pitchFamily="34" charset="0"/>
                <a:ea typeface="Tahoma" panose="020B0604030504040204" pitchFamily="34" charset="0"/>
                <a:cs typeface="Calibri" panose="020F0502020204030204" pitchFamily="34" charset="0"/>
              </a:rPr>
              <a:t>- AI Vehicle Detection</a:t>
            </a:r>
          </a:p>
          <a:p>
            <a:pPr marL="742950" lvl="1" indent="-285750">
              <a:buFont typeface="Wingdings" panose="05000000000000000000" pitchFamily="2" charset="2"/>
              <a:buChar char="Ø"/>
            </a:pPr>
            <a:endParaRPr lang="en-US" altLang="ja-JP" sz="800" dirty="0" smtClean="0">
              <a:solidFill>
                <a:prstClr val="black"/>
              </a:solidFill>
              <a:latin typeface="Calibri" panose="020F0502020204030204" pitchFamily="34" charset="0"/>
              <a:ea typeface="Tahoma" panose="020B0604030504040204" pitchFamily="34" charset="0"/>
              <a:cs typeface="Calibri" panose="020F0502020204030204" pitchFamily="34" charset="0"/>
            </a:endParaRPr>
          </a:p>
          <a:p>
            <a:pPr marL="285750" indent="-285750">
              <a:buFont typeface="Wingdings" panose="05000000000000000000" pitchFamily="2" charset="2"/>
              <a:buChar char="p"/>
            </a:pPr>
            <a:r>
              <a:rPr lang="en-US" altLang="ja-JP" sz="1600" b="1" dirty="0" smtClean="0">
                <a:solidFill>
                  <a:prstClr val="black"/>
                </a:solidFill>
                <a:latin typeface="Calibri" panose="020F0502020204030204" pitchFamily="34" charset="0"/>
                <a:ea typeface="Tahoma" panose="020B0604030504040204" pitchFamily="34" charset="0"/>
                <a:cs typeface="Calibri" panose="020F0502020204030204" pitchFamily="34" charset="0"/>
              </a:rPr>
              <a:t>i-PRO Active Guard for Video Insight</a:t>
            </a:r>
          </a:p>
          <a:p>
            <a:pPr marL="285750" indent="-285750">
              <a:buFont typeface="Wingdings" panose="05000000000000000000" pitchFamily="2" charset="2"/>
              <a:buChar char="p"/>
            </a:pPr>
            <a:r>
              <a:rPr lang="en-US" altLang="ja-JP" sz="1600" b="1" dirty="0">
                <a:solidFill>
                  <a:prstClr val="black"/>
                </a:solidFill>
                <a:latin typeface="Calibri" panose="020F0502020204030204" pitchFamily="34" charset="0"/>
                <a:ea typeface="Tahoma" panose="020B0604030504040204" pitchFamily="34" charset="0"/>
                <a:cs typeface="Calibri" panose="020F0502020204030204" pitchFamily="34" charset="0"/>
              </a:rPr>
              <a:t>i-PRO Active Guard for </a:t>
            </a:r>
            <a:r>
              <a:rPr lang="en-US" altLang="ja-JP" sz="1600" b="1" dirty="0" err="1" smtClean="0">
                <a:solidFill>
                  <a:prstClr val="black"/>
                </a:solidFill>
                <a:latin typeface="Calibri" panose="020F0502020204030204" pitchFamily="34" charset="0"/>
                <a:ea typeface="Tahoma" panose="020B0604030504040204" pitchFamily="34" charset="0"/>
                <a:cs typeface="Calibri" panose="020F0502020204030204" pitchFamily="34" charset="0"/>
              </a:rPr>
              <a:t>Genetec</a:t>
            </a:r>
            <a:endParaRPr lang="en-US" altLang="ja-JP" sz="1600" b="1" dirty="0" smtClean="0">
              <a:solidFill>
                <a:prstClr val="black"/>
              </a:solidFill>
              <a:latin typeface="Calibri" panose="020F0502020204030204" pitchFamily="34" charset="0"/>
              <a:ea typeface="Tahoma" panose="020B0604030504040204" pitchFamily="34" charset="0"/>
              <a:cs typeface="Calibri" panose="020F0502020204030204" pitchFamily="34" charset="0"/>
            </a:endParaRPr>
          </a:p>
          <a:p>
            <a:pPr marL="285750" indent="-285750">
              <a:buFont typeface="Wingdings" panose="05000000000000000000" pitchFamily="2" charset="2"/>
              <a:buChar char="p"/>
            </a:pPr>
            <a:r>
              <a:rPr lang="en-US" altLang="ja-JP" sz="1600" b="1" dirty="0">
                <a:solidFill>
                  <a:prstClr val="black"/>
                </a:solidFill>
                <a:latin typeface="Calibri" panose="020F0502020204030204" pitchFamily="34" charset="0"/>
                <a:ea typeface="Tahoma" panose="020B0604030504040204" pitchFamily="34" charset="0"/>
                <a:cs typeface="Calibri" panose="020F0502020204030204" pitchFamily="34" charset="0"/>
              </a:rPr>
              <a:t>i-PRO Active Guard for </a:t>
            </a:r>
            <a:r>
              <a:rPr lang="en-US" altLang="ja-JP" sz="1600" b="1" dirty="0" smtClean="0">
                <a:solidFill>
                  <a:prstClr val="black"/>
                </a:solidFill>
                <a:latin typeface="Calibri" panose="020F0502020204030204" pitchFamily="34" charset="0"/>
                <a:ea typeface="Tahoma" panose="020B0604030504040204" pitchFamily="34" charset="0"/>
                <a:cs typeface="Calibri" panose="020F0502020204030204" pitchFamily="34" charset="0"/>
              </a:rPr>
              <a:t>ASM300</a:t>
            </a:r>
          </a:p>
          <a:p>
            <a:pPr marL="742950" lvl="1" indent="-285750">
              <a:buFont typeface="Wingdings" panose="05000000000000000000" pitchFamily="2" charset="2"/>
              <a:buChar char="Ø"/>
            </a:pPr>
            <a:r>
              <a:rPr lang="en-US" altLang="ja-JP" sz="1400" dirty="0">
                <a:solidFill>
                  <a:prstClr val="black"/>
                </a:solidFill>
                <a:latin typeface="Calibri" panose="020F0502020204030204" pitchFamily="34" charset="0"/>
                <a:ea typeface="Tahoma" panose="020B0604030504040204" pitchFamily="34" charset="0"/>
                <a:cs typeface="Calibri" panose="020F0502020204030204" pitchFamily="34" charset="0"/>
              </a:rPr>
              <a:t>Setup Instruction</a:t>
            </a:r>
          </a:p>
          <a:p>
            <a:pPr marL="742950" lvl="1" indent="-285750">
              <a:buFont typeface="Wingdings" panose="05000000000000000000" pitchFamily="2" charset="2"/>
              <a:buChar char="Ø"/>
            </a:pPr>
            <a:r>
              <a:rPr lang="en-US" altLang="ja-JP" sz="1400" dirty="0">
                <a:solidFill>
                  <a:prstClr val="black"/>
                </a:solidFill>
                <a:latin typeface="Calibri" panose="020F0502020204030204" pitchFamily="34" charset="0"/>
                <a:ea typeface="Tahoma" panose="020B0604030504040204" pitchFamily="34" charset="0"/>
                <a:cs typeface="Calibri" panose="020F0502020204030204" pitchFamily="34" charset="0"/>
              </a:rPr>
              <a:t>Operation </a:t>
            </a:r>
            <a:r>
              <a:rPr lang="en-US" altLang="ja-JP" sz="1400" dirty="0" smtClean="0">
                <a:solidFill>
                  <a:prstClr val="black"/>
                </a:solidFill>
                <a:latin typeface="Calibri" panose="020F0502020204030204" pitchFamily="34" charset="0"/>
                <a:ea typeface="Tahoma" panose="020B0604030504040204" pitchFamily="34" charset="0"/>
                <a:cs typeface="Calibri" panose="020F0502020204030204" pitchFamily="34" charset="0"/>
              </a:rPr>
              <a:t>Instruction</a:t>
            </a:r>
            <a:endParaRPr lang="en-US" altLang="ja-JP" sz="14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35" name="正方形/長方形 34"/>
          <p:cNvSpPr/>
          <p:nvPr/>
        </p:nvSpPr>
        <p:spPr>
          <a:xfrm>
            <a:off x="5151136" y="2441503"/>
            <a:ext cx="3505125" cy="830997"/>
          </a:xfrm>
          <a:prstGeom prst="rect">
            <a:avLst/>
          </a:prstGeom>
          <a:ln w="38100">
            <a:noFill/>
          </a:ln>
          <a:effectLst/>
        </p:spPr>
        <p:txBody>
          <a:bodyPr wrap="square" anchor="ctr">
            <a:spAutoFit/>
          </a:bodyPr>
          <a:lstStyle/>
          <a:p>
            <a:r>
              <a:rPr lang="en-US" altLang="ja-JP" sz="1200" dirty="0" smtClean="0">
                <a:solidFill>
                  <a:prstClr val="black"/>
                </a:solidFill>
                <a:latin typeface="Calibri" panose="020F0502020204030204" pitchFamily="34" charset="0"/>
                <a:ea typeface="Tahoma" panose="020B0604030504040204" pitchFamily="34" charset="0"/>
                <a:cs typeface="Calibri" panose="020F0502020204030204" pitchFamily="34" charset="0"/>
              </a:rPr>
              <a:t>Please </a:t>
            </a:r>
            <a:r>
              <a:rPr lang="en-US" altLang="ja-JP" sz="1200" dirty="0">
                <a:solidFill>
                  <a:prstClr val="black"/>
                </a:solidFill>
                <a:latin typeface="Calibri" panose="020F0502020204030204" pitchFamily="34" charset="0"/>
                <a:ea typeface="Tahoma" panose="020B0604030504040204" pitchFamily="34" charset="0"/>
                <a:cs typeface="Calibri" panose="020F0502020204030204" pitchFamily="34" charset="0"/>
              </a:rPr>
              <a:t>utilize these manuals.</a:t>
            </a:r>
          </a:p>
          <a:p>
            <a:r>
              <a:rPr lang="en-US" altLang="ja-JP" sz="1200" dirty="0">
                <a:solidFill>
                  <a:prstClr val="black"/>
                </a:solidFill>
                <a:latin typeface="Calibri" panose="020F0502020204030204" pitchFamily="34" charset="0"/>
                <a:ea typeface="Tahoma" panose="020B0604030504040204" pitchFamily="34" charset="0"/>
                <a:cs typeface="Calibri" panose="020F0502020204030204" pitchFamily="34" charset="0"/>
              </a:rPr>
              <a:t>All setups can be completed with these manuals</a:t>
            </a:r>
            <a:r>
              <a:rPr lang="en-US" altLang="ja-JP" sz="1200" dirty="0" smtClean="0">
                <a:solidFill>
                  <a:prstClr val="black"/>
                </a:solidFill>
                <a:latin typeface="Calibri" panose="020F0502020204030204" pitchFamily="34" charset="0"/>
                <a:ea typeface="Tahoma" panose="020B0604030504040204" pitchFamily="34" charset="0"/>
                <a:cs typeface="Calibri" panose="020F0502020204030204" pitchFamily="34" charset="0"/>
              </a:rPr>
              <a:t>.</a:t>
            </a:r>
          </a:p>
          <a:p>
            <a:r>
              <a:rPr lang="en-US" altLang="ja-JP" sz="1200" dirty="0" smtClean="0">
                <a:solidFill>
                  <a:prstClr val="black"/>
                </a:solidFill>
                <a:latin typeface="Calibri" panose="020F0502020204030204" pitchFamily="34" charset="0"/>
                <a:ea typeface="Tahoma" panose="020B0604030504040204" pitchFamily="34" charset="0"/>
                <a:cs typeface="Calibri" panose="020F0502020204030204" pitchFamily="34" charset="0"/>
              </a:rPr>
              <a:t>These manuals contain </a:t>
            </a:r>
            <a:r>
              <a:rPr lang="en-US" altLang="ja-JP" sz="1200" dirty="0">
                <a:solidFill>
                  <a:prstClr val="black"/>
                </a:solidFill>
                <a:latin typeface="Calibri" panose="020F0502020204030204" pitchFamily="34" charset="0"/>
                <a:ea typeface="Tahoma" panose="020B0604030504040204" pitchFamily="34" charset="0"/>
                <a:cs typeface="Calibri" panose="020F0502020204030204" pitchFamily="34" charset="0"/>
              </a:rPr>
              <a:t>step-by-step </a:t>
            </a:r>
            <a:r>
              <a:rPr lang="en-US" altLang="ja-JP" sz="1200" dirty="0" smtClean="0">
                <a:solidFill>
                  <a:prstClr val="black"/>
                </a:solidFill>
                <a:latin typeface="Calibri" panose="020F0502020204030204" pitchFamily="34" charset="0"/>
                <a:ea typeface="Tahoma" panose="020B0604030504040204" pitchFamily="34" charset="0"/>
                <a:cs typeface="Calibri" panose="020F0502020204030204" pitchFamily="34" charset="0"/>
              </a:rPr>
              <a:t>instructions of how to install and setup.</a:t>
            </a:r>
          </a:p>
        </p:txBody>
      </p:sp>
      <p:sp>
        <p:nvSpPr>
          <p:cNvPr id="36" name="テキスト ボックス 35"/>
          <p:cNvSpPr txBox="1"/>
          <p:nvPr/>
        </p:nvSpPr>
        <p:spPr>
          <a:xfrm>
            <a:off x="174859" y="610794"/>
            <a:ext cx="1188146"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smtClean="0">
                <a:latin typeface="Calibri" panose="020F0502020204030204" pitchFamily="34" charset="0"/>
                <a:ea typeface="Yu Gothic UI" panose="020B0500000000000000" pitchFamily="50" charset="-128"/>
                <a:cs typeface="Calibri" panose="020F0502020204030204" pitchFamily="34" charset="0"/>
              </a:rPr>
              <a:t>Manual</a:t>
            </a:r>
            <a:endParaRPr kumimoji="1" lang="ja-JP" altLang="en-US" dirty="0"/>
          </a:p>
        </p:txBody>
      </p:sp>
      <p:sp>
        <p:nvSpPr>
          <p:cNvPr id="37" name="テキスト ボックス 36"/>
          <p:cNvSpPr txBox="1"/>
          <p:nvPr/>
        </p:nvSpPr>
        <p:spPr>
          <a:xfrm>
            <a:off x="176863" y="3590620"/>
            <a:ext cx="852028" cy="369332"/>
          </a:xfrm>
          <a:prstGeom prst="rect">
            <a:avLst/>
          </a:prstGeom>
          <a:noFill/>
        </p:spPr>
        <p:txBody>
          <a:bodyPr wrap="none" rtlCol="0">
            <a:spAutoFit/>
          </a:bodyPr>
          <a:lstStyle/>
          <a:p>
            <a:pPr marL="285750" indent="-285750">
              <a:buFont typeface="Wingdings" panose="05000000000000000000" pitchFamily="2" charset="2"/>
              <a:buChar char="n"/>
            </a:pPr>
            <a:r>
              <a:rPr lang="en-US" altLang="ja-JP" dirty="0" smtClean="0">
                <a:latin typeface="Calibri" panose="020F0502020204030204" pitchFamily="34" charset="0"/>
                <a:ea typeface="Yu Gothic UI" panose="020B0500000000000000" pitchFamily="50" charset="-128"/>
                <a:cs typeface="Calibri" panose="020F0502020204030204" pitchFamily="34" charset="0"/>
              </a:rPr>
              <a:t>FAQ</a:t>
            </a:r>
            <a:endParaRPr kumimoji="1" lang="ja-JP" altLang="en-US" dirty="0"/>
          </a:p>
        </p:txBody>
      </p:sp>
      <p:sp>
        <p:nvSpPr>
          <p:cNvPr id="38" name="テキスト ボックス 37"/>
          <p:cNvSpPr txBox="1"/>
          <p:nvPr/>
        </p:nvSpPr>
        <p:spPr>
          <a:xfrm>
            <a:off x="574197" y="3915543"/>
            <a:ext cx="3976281" cy="553998"/>
          </a:xfrm>
          <a:prstGeom prst="rect">
            <a:avLst/>
          </a:prstGeom>
          <a:noFill/>
        </p:spPr>
        <p:txBody>
          <a:bodyPr wrap="none" rtlCol="0">
            <a:spAutoFit/>
          </a:bodyPr>
          <a:lstStyle/>
          <a:p>
            <a:r>
              <a:rPr lang="en-US" altLang="ja-JP" sz="1600" b="1" dirty="0"/>
              <a:t>FAQ </a:t>
            </a:r>
            <a:r>
              <a:rPr lang="en-US" altLang="ja-JP" sz="1600" b="1" dirty="0" smtClean="0"/>
              <a:t>for AI analytics has been newly updated</a:t>
            </a:r>
            <a:endParaRPr lang="en-US" altLang="ja-JP" sz="1600" b="1" dirty="0"/>
          </a:p>
          <a:p>
            <a:pPr marL="800100" lvl="1" indent="-342900">
              <a:buFont typeface="Wingdings" panose="05000000000000000000" pitchFamily="2" charset="2"/>
              <a:buChar char="ü"/>
            </a:pPr>
            <a:r>
              <a:rPr lang="en-US" altLang="ja-JP" sz="1400" dirty="0" smtClean="0"/>
              <a:t>Contents will be added continuously</a:t>
            </a:r>
            <a:endParaRPr lang="en-US" altLang="ja-JP" sz="1400" dirty="0"/>
          </a:p>
        </p:txBody>
      </p:sp>
      <p:pic>
        <p:nvPicPr>
          <p:cNvPr id="39" name="図 38" descr="画面の領域"/>
          <p:cNvPicPr>
            <a:picLocks noChangeAspect="1"/>
          </p:cNvPicPr>
          <p:nvPr/>
        </p:nvPicPr>
        <p:blipFill rotWithShape="1">
          <a:blip r:embed="rId2" cstate="screen">
            <a:extLst>
              <a:ext uri="{28A0092B-C50C-407E-A947-70E740481C1C}">
                <a14:useLocalDpi xmlns:a14="http://schemas.microsoft.com/office/drawing/2010/main"/>
              </a:ext>
            </a:extLst>
          </a:blip>
          <a:srcRect l="4799" t="20974" r="48053" b="26291"/>
          <a:stretch/>
        </p:blipFill>
        <p:spPr>
          <a:xfrm>
            <a:off x="5236694" y="3466353"/>
            <a:ext cx="1879194" cy="1115486"/>
          </a:xfrm>
          <a:prstGeom prst="rect">
            <a:avLst/>
          </a:prstGeom>
        </p:spPr>
      </p:pic>
      <p:pic>
        <p:nvPicPr>
          <p:cNvPr id="40" name="図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125" y="3781348"/>
            <a:ext cx="2331156" cy="957730"/>
          </a:xfrm>
          <a:prstGeom prst="rect">
            <a:avLst/>
          </a:prstGeom>
          <a:ln>
            <a:solidFill>
              <a:schemeClr val="tx1"/>
            </a:solidFill>
          </a:ln>
        </p:spPr>
      </p:pic>
      <p:pic>
        <p:nvPicPr>
          <p:cNvPr id="41" name="図 40"/>
          <p:cNvPicPr>
            <a:picLocks noChangeAspect="1"/>
          </p:cNvPicPr>
          <p:nvPr/>
        </p:nvPicPr>
        <p:blipFill rotWithShape="1">
          <a:blip r:embed="rId4" cstate="screen">
            <a:extLst>
              <a:ext uri="{28A0092B-C50C-407E-A947-70E740481C1C}">
                <a14:useLocalDpi xmlns:a14="http://schemas.microsoft.com/office/drawing/2010/main"/>
              </a:ext>
            </a:extLst>
          </a:blip>
          <a:srcRect l="22121" t="22298" r="33393" b="7236"/>
          <a:stretch/>
        </p:blipFill>
        <p:spPr>
          <a:xfrm>
            <a:off x="4996697" y="3459454"/>
            <a:ext cx="746760" cy="342900"/>
          </a:xfrm>
          <a:prstGeom prst="rect">
            <a:avLst/>
          </a:prstGeom>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262" y="827151"/>
            <a:ext cx="2322625" cy="1614352"/>
          </a:xfrm>
          <a:prstGeom prst="rect">
            <a:avLst/>
          </a:prstGeom>
        </p:spPr>
      </p:pic>
      <p:sp>
        <p:nvSpPr>
          <p:cNvPr id="26" name="正方形/長方形 25"/>
          <p:cNvSpPr/>
          <p:nvPr/>
        </p:nvSpPr>
        <p:spPr>
          <a:xfrm>
            <a:off x="5269480" y="1855678"/>
            <a:ext cx="417761" cy="8779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42" name="正方形/長方形 41"/>
          <p:cNvSpPr/>
          <p:nvPr/>
        </p:nvSpPr>
        <p:spPr>
          <a:xfrm>
            <a:off x="5271484" y="2152457"/>
            <a:ext cx="417761" cy="8779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603" y="827152"/>
            <a:ext cx="1134876" cy="1614352"/>
          </a:xfrm>
          <a:prstGeom prst="rect">
            <a:avLst/>
          </a:prstGeom>
        </p:spPr>
      </p:pic>
    </p:spTree>
    <p:extLst>
      <p:ext uri="{BB962C8B-B14F-4D97-AF65-F5344CB8AC3E}">
        <p14:creationId xmlns:p14="http://schemas.microsoft.com/office/powerpoint/2010/main" val="39497259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Version History</a:t>
            </a:r>
          </a:p>
        </p:txBody>
      </p:sp>
    </p:spTree>
    <p:extLst>
      <p:ext uri="{BB962C8B-B14F-4D97-AF65-F5344CB8AC3E}">
        <p14:creationId xmlns:p14="http://schemas.microsoft.com/office/powerpoint/2010/main" val="3141070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417120828"/>
              </p:ext>
            </p:extLst>
          </p:nvPr>
        </p:nvGraphicFramePr>
        <p:xfrm>
          <a:off x="144379" y="643113"/>
          <a:ext cx="8843211" cy="4144407"/>
        </p:xfrm>
        <a:graphic>
          <a:graphicData uri="http://schemas.openxmlformats.org/drawingml/2006/table">
            <a:tbl>
              <a:tblPr firstRow="1" bandRow="1"/>
              <a:tblGrid>
                <a:gridCol w="738891">
                  <a:extLst>
                    <a:ext uri="{9D8B030D-6E8A-4147-A177-3AD203B41FA5}">
                      <a16:colId xmlns:a16="http://schemas.microsoft.com/office/drawing/2014/main" val="20000"/>
                    </a:ext>
                  </a:extLst>
                </a:gridCol>
                <a:gridCol w="4849777">
                  <a:extLst>
                    <a:ext uri="{9D8B030D-6E8A-4147-A177-3AD203B41FA5}">
                      <a16:colId xmlns:a16="http://schemas.microsoft.com/office/drawing/2014/main" val="20001"/>
                    </a:ext>
                  </a:extLst>
                </a:gridCol>
                <a:gridCol w="1570121">
                  <a:extLst>
                    <a:ext uri="{9D8B030D-6E8A-4147-A177-3AD203B41FA5}">
                      <a16:colId xmlns:a16="http://schemas.microsoft.com/office/drawing/2014/main" val="20002"/>
                    </a:ext>
                  </a:extLst>
                </a:gridCol>
                <a:gridCol w="721985">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343476">
                <a:tc>
                  <a:txBody>
                    <a:bodyPr/>
                    <a:lstStyle>
                      <a:lvl1pPr marL="0" algn="l" defTabSz="685800" rtl="0" eaLnBrk="1" latinLnBrk="0" hangingPunct="1">
                        <a:defRPr kumimoji="1" sz="1350" b="1" kern="1200">
                          <a:solidFill>
                            <a:schemeClr val="lt1"/>
                          </a:solidFill>
                          <a:latin typeface="Constantia" panose="02030602050306030303"/>
                        </a:defRPr>
                      </a:lvl1pPr>
                      <a:lvl2pPr marL="342900" algn="l" defTabSz="685800" rtl="0" eaLnBrk="1" latinLnBrk="0" hangingPunct="1">
                        <a:defRPr kumimoji="1" sz="1350" b="1" kern="1200">
                          <a:solidFill>
                            <a:schemeClr val="lt1"/>
                          </a:solidFill>
                          <a:latin typeface="Constantia" panose="02030602050306030303"/>
                        </a:defRPr>
                      </a:lvl2pPr>
                      <a:lvl3pPr marL="685800" algn="l" defTabSz="685800" rtl="0" eaLnBrk="1" latinLnBrk="0" hangingPunct="1">
                        <a:defRPr kumimoji="1" sz="1350" b="1" kern="1200">
                          <a:solidFill>
                            <a:schemeClr val="lt1"/>
                          </a:solidFill>
                          <a:latin typeface="Constantia" panose="02030602050306030303"/>
                        </a:defRPr>
                      </a:lvl3pPr>
                      <a:lvl4pPr marL="1028700" algn="l" defTabSz="685800" rtl="0" eaLnBrk="1" latinLnBrk="0" hangingPunct="1">
                        <a:defRPr kumimoji="1" sz="1350" b="1" kern="1200">
                          <a:solidFill>
                            <a:schemeClr val="lt1"/>
                          </a:solidFill>
                          <a:latin typeface="Constantia" panose="02030602050306030303"/>
                        </a:defRPr>
                      </a:lvl4pPr>
                      <a:lvl5pPr marL="1371600" algn="l" defTabSz="685800" rtl="0" eaLnBrk="1" latinLnBrk="0" hangingPunct="1">
                        <a:defRPr kumimoji="1" sz="1350" b="1" kern="1200">
                          <a:solidFill>
                            <a:schemeClr val="lt1"/>
                          </a:solidFill>
                          <a:latin typeface="Constantia" panose="02030602050306030303"/>
                        </a:defRPr>
                      </a:lvl5pPr>
                      <a:lvl6pPr marL="1714500" algn="l" defTabSz="685800" rtl="0" eaLnBrk="1" latinLnBrk="0" hangingPunct="1">
                        <a:defRPr kumimoji="1" sz="1350" b="1" kern="1200">
                          <a:solidFill>
                            <a:schemeClr val="lt1"/>
                          </a:solidFill>
                          <a:latin typeface="Constantia" panose="02030602050306030303"/>
                        </a:defRPr>
                      </a:lvl6pPr>
                      <a:lvl7pPr marL="2057400" algn="l" defTabSz="685800" rtl="0" eaLnBrk="1" latinLnBrk="0" hangingPunct="1">
                        <a:defRPr kumimoji="1" sz="1350" b="1" kern="1200">
                          <a:solidFill>
                            <a:schemeClr val="lt1"/>
                          </a:solidFill>
                          <a:latin typeface="Constantia" panose="02030602050306030303"/>
                        </a:defRPr>
                      </a:lvl7pPr>
                      <a:lvl8pPr marL="2400300" algn="l" defTabSz="685800" rtl="0" eaLnBrk="1" latinLnBrk="0" hangingPunct="1">
                        <a:defRPr kumimoji="1" sz="1350" b="1" kern="1200">
                          <a:solidFill>
                            <a:schemeClr val="lt1"/>
                          </a:solidFill>
                          <a:latin typeface="Constantia" panose="02030602050306030303"/>
                        </a:defRPr>
                      </a:lvl8pPr>
                      <a:lvl9pPr marL="2743200" algn="l" defTabSz="685800" rtl="0" eaLnBrk="1" latinLnBrk="0" hangingPunct="1">
                        <a:defRPr kumimoji="1" sz="1350" b="1" kern="1200">
                          <a:solidFill>
                            <a:schemeClr val="lt1"/>
                          </a:solidFill>
                          <a:latin typeface="Constantia" panose="02030602050306030303"/>
                        </a:defRPr>
                      </a:lvl9pPr>
                    </a:lstStyle>
                    <a:p>
                      <a:pPr algn="ctr"/>
                      <a:r>
                        <a:rPr kumimoji="1" lang="en-US" altLang="ja-JP" sz="1100" dirty="0" smtClean="0">
                          <a:latin typeface="Calibri" panose="020F0502020204030204" pitchFamily="34" charset="0"/>
                          <a:cs typeface="Calibri" panose="020F0502020204030204" pitchFamily="34" charset="0"/>
                        </a:rPr>
                        <a:t>No</a:t>
                      </a:r>
                      <a:endParaRPr kumimoji="1" lang="ja-JP" altLang="en-US" sz="11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Constantia" panose="02030602050306030303"/>
                        </a:defRPr>
                      </a:lvl1pPr>
                      <a:lvl2pPr marL="342900" algn="l" defTabSz="685800" rtl="0" eaLnBrk="1" latinLnBrk="0" hangingPunct="1">
                        <a:defRPr kumimoji="1" sz="1350" b="1" kern="1200">
                          <a:solidFill>
                            <a:schemeClr val="lt1"/>
                          </a:solidFill>
                          <a:latin typeface="Constantia" panose="02030602050306030303"/>
                        </a:defRPr>
                      </a:lvl2pPr>
                      <a:lvl3pPr marL="685800" algn="l" defTabSz="685800" rtl="0" eaLnBrk="1" latinLnBrk="0" hangingPunct="1">
                        <a:defRPr kumimoji="1" sz="1350" b="1" kern="1200">
                          <a:solidFill>
                            <a:schemeClr val="lt1"/>
                          </a:solidFill>
                          <a:latin typeface="Constantia" panose="02030602050306030303"/>
                        </a:defRPr>
                      </a:lvl3pPr>
                      <a:lvl4pPr marL="1028700" algn="l" defTabSz="685800" rtl="0" eaLnBrk="1" latinLnBrk="0" hangingPunct="1">
                        <a:defRPr kumimoji="1" sz="1350" b="1" kern="1200">
                          <a:solidFill>
                            <a:schemeClr val="lt1"/>
                          </a:solidFill>
                          <a:latin typeface="Constantia" panose="02030602050306030303"/>
                        </a:defRPr>
                      </a:lvl4pPr>
                      <a:lvl5pPr marL="1371600" algn="l" defTabSz="685800" rtl="0" eaLnBrk="1" latinLnBrk="0" hangingPunct="1">
                        <a:defRPr kumimoji="1" sz="1350" b="1" kern="1200">
                          <a:solidFill>
                            <a:schemeClr val="lt1"/>
                          </a:solidFill>
                          <a:latin typeface="Constantia" panose="02030602050306030303"/>
                        </a:defRPr>
                      </a:lvl5pPr>
                      <a:lvl6pPr marL="1714500" algn="l" defTabSz="685800" rtl="0" eaLnBrk="1" latinLnBrk="0" hangingPunct="1">
                        <a:defRPr kumimoji="1" sz="1350" b="1" kern="1200">
                          <a:solidFill>
                            <a:schemeClr val="lt1"/>
                          </a:solidFill>
                          <a:latin typeface="Constantia" panose="02030602050306030303"/>
                        </a:defRPr>
                      </a:lvl6pPr>
                      <a:lvl7pPr marL="2057400" algn="l" defTabSz="685800" rtl="0" eaLnBrk="1" latinLnBrk="0" hangingPunct="1">
                        <a:defRPr kumimoji="1" sz="1350" b="1" kern="1200">
                          <a:solidFill>
                            <a:schemeClr val="lt1"/>
                          </a:solidFill>
                          <a:latin typeface="Constantia" panose="02030602050306030303"/>
                        </a:defRPr>
                      </a:lvl7pPr>
                      <a:lvl8pPr marL="2400300" algn="l" defTabSz="685800" rtl="0" eaLnBrk="1" latinLnBrk="0" hangingPunct="1">
                        <a:defRPr kumimoji="1" sz="1350" b="1" kern="1200">
                          <a:solidFill>
                            <a:schemeClr val="lt1"/>
                          </a:solidFill>
                          <a:latin typeface="Constantia" panose="02030602050306030303"/>
                        </a:defRPr>
                      </a:lvl8pPr>
                      <a:lvl9pPr marL="2743200" algn="l" defTabSz="685800" rtl="0" eaLnBrk="1" latinLnBrk="0" hangingPunct="1">
                        <a:defRPr kumimoji="1" sz="1350" b="1" kern="1200">
                          <a:solidFill>
                            <a:schemeClr val="lt1"/>
                          </a:solidFill>
                          <a:latin typeface="Constantia" panose="02030602050306030303"/>
                        </a:defRPr>
                      </a:lvl9pPr>
                    </a:lstStyle>
                    <a:p>
                      <a:pPr algn="ctr"/>
                      <a:r>
                        <a:rPr kumimoji="1" lang="en-US" altLang="ja-JP" sz="1200" dirty="0" smtClean="0">
                          <a:latin typeface="Calibri" panose="020F0502020204030204" pitchFamily="34" charset="0"/>
                          <a:cs typeface="Calibri" panose="020F0502020204030204" pitchFamily="34" charset="0"/>
                        </a:rPr>
                        <a:t>Update contents</a:t>
                      </a:r>
                      <a:endParaRPr kumimoji="1" lang="ja-JP" altLang="en-US" sz="12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Constantia" panose="02030602050306030303"/>
                        </a:defRPr>
                      </a:lvl1pPr>
                      <a:lvl2pPr marL="342900" algn="l" defTabSz="685800" rtl="0" eaLnBrk="1" latinLnBrk="0" hangingPunct="1">
                        <a:defRPr kumimoji="1" sz="1350" b="1" kern="1200">
                          <a:solidFill>
                            <a:schemeClr val="lt1"/>
                          </a:solidFill>
                          <a:latin typeface="Constantia" panose="02030602050306030303"/>
                        </a:defRPr>
                      </a:lvl2pPr>
                      <a:lvl3pPr marL="685800" algn="l" defTabSz="685800" rtl="0" eaLnBrk="1" latinLnBrk="0" hangingPunct="1">
                        <a:defRPr kumimoji="1" sz="1350" b="1" kern="1200">
                          <a:solidFill>
                            <a:schemeClr val="lt1"/>
                          </a:solidFill>
                          <a:latin typeface="Constantia" panose="02030602050306030303"/>
                        </a:defRPr>
                      </a:lvl3pPr>
                      <a:lvl4pPr marL="1028700" algn="l" defTabSz="685800" rtl="0" eaLnBrk="1" latinLnBrk="0" hangingPunct="1">
                        <a:defRPr kumimoji="1" sz="1350" b="1" kern="1200">
                          <a:solidFill>
                            <a:schemeClr val="lt1"/>
                          </a:solidFill>
                          <a:latin typeface="Constantia" panose="02030602050306030303"/>
                        </a:defRPr>
                      </a:lvl4pPr>
                      <a:lvl5pPr marL="1371600" algn="l" defTabSz="685800" rtl="0" eaLnBrk="1" latinLnBrk="0" hangingPunct="1">
                        <a:defRPr kumimoji="1" sz="1350" b="1" kern="1200">
                          <a:solidFill>
                            <a:schemeClr val="lt1"/>
                          </a:solidFill>
                          <a:latin typeface="Constantia" panose="02030602050306030303"/>
                        </a:defRPr>
                      </a:lvl5pPr>
                      <a:lvl6pPr marL="1714500" algn="l" defTabSz="685800" rtl="0" eaLnBrk="1" latinLnBrk="0" hangingPunct="1">
                        <a:defRPr kumimoji="1" sz="1350" b="1" kern="1200">
                          <a:solidFill>
                            <a:schemeClr val="lt1"/>
                          </a:solidFill>
                          <a:latin typeface="Constantia" panose="02030602050306030303"/>
                        </a:defRPr>
                      </a:lvl6pPr>
                      <a:lvl7pPr marL="2057400" algn="l" defTabSz="685800" rtl="0" eaLnBrk="1" latinLnBrk="0" hangingPunct="1">
                        <a:defRPr kumimoji="1" sz="1350" b="1" kern="1200">
                          <a:solidFill>
                            <a:schemeClr val="lt1"/>
                          </a:solidFill>
                          <a:latin typeface="Constantia" panose="02030602050306030303"/>
                        </a:defRPr>
                      </a:lvl7pPr>
                      <a:lvl8pPr marL="2400300" algn="l" defTabSz="685800" rtl="0" eaLnBrk="1" latinLnBrk="0" hangingPunct="1">
                        <a:defRPr kumimoji="1" sz="1350" b="1" kern="1200">
                          <a:solidFill>
                            <a:schemeClr val="lt1"/>
                          </a:solidFill>
                          <a:latin typeface="Constantia" panose="02030602050306030303"/>
                        </a:defRPr>
                      </a:lvl8pPr>
                      <a:lvl9pPr marL="2743200" algn="l" defTabSz="685800" rtl="0" eaLnBrk="1" latinLnBrk="0" hangingPunct="1">
                        <a:defRPr kumimoji="1" sz="1350" b="1" kern="1200">
                          <a:solidFill>
                            <a:schemeClr val="lt1"/>
                          </a:solidFill>
                          <a:latin typeface="Constantia" panose="02030602050306030303"/>
                        </a:defRPr>
                      </a:lvl9pPr>
                    </a:lstStyle>
                    <a:p>
                      <a:pPr algn="ctr"/>
                      <a:r>
                        <a:rPr kumimoji="1" lang="en-US" altLang="ja-JP" sz="1200" dirty="0" smtClean="0">
                          <a:latin typeface="Calibri" panose="020F0502020204030204" pitchFamily="34" charset="0"/>
                          <a:cs typeface="Calibri" panose="020F0502020204030204" pitchFamily="34" charset="0"/>
                        </a:rPr>
                        <a:t>Page No.</a:t>
                      </a:r>
                      <a:endParaRPr kumimoji="1" lang="ja-JP" altLang="en-US" sz="12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Constantia" panose="02030602050306030303"/>
                        </a:defRPr>
                      </a:lvl1pPr>
                      <a:lvl2pPr marL="342900" algn="l" defTabSz="685800" rtl="0" eaLnBrk="1" latinLnBrk="0" hangingPunct="1">
                        <a:defRPr kumimoji="1" sz="1350" b="1" kern="1200">
                          <a:solidFill>
                            <a:schemeClr val="lt1"/>
                          </a:solidFill>
                          <a:latin typeface="Constantia" panose="02030602050306030303"/>
                        </a:defRPr>
                      </a:lvl2pPr>
                      <a:lvl3pPr marL="685800" algn="l" defTabSz="685800" rtl="0" eaLnBrk="1" latinLnBrk="0" hangingPunct="1">
                        <a:defRPr kumimoji="1" sz="1350" b="1" kern="1200">
                          <a:solidFill>
                            <a:schemeClr val="lt1"/>
                          </a:solidFill>
                          <a:latin typeface="Constantia" panose="02030602050306030303"/>
                        </a:defRPr>
                      </a:lvl3pPr>
                      <a:lvl4pPr marL="1028700" algn="l" defTabSz="685800" rtl="0" eaLnBrk="1" latinLnBrk="0" hangingPunct="1">
                        <a:defRPr kumimoji="1" sz="1350" b="1" kern="1200">
                          <a:solidFill>
                            <a:schemeClr val="lt1"/>
                          </a:solidFill>
                          <a:latin typeface="Constantia" panose="02030602050306030303"/>
                        </a:defRPr>
                      </a:lvl4pPr>
                      <a:lvl5pPr marL="1371600" algn="l" defTabSz="685800" rtl="0" eaLnBrk="1" latinLnBrk="0" hangingPunct="1">
                        <a:defRPr kumimoji="1" sz="1350" b="1" kern="1200">
                          <a:solidFill>
                            <a:schemeClr val="lt1"/>
                          </a:solidFill>
                          <a:latin typeface="Constantia" panose="02030602050306030303"/>
                        </a:defRPr>
                      </a:lvl5pPr>
                      <a:lvl6pPr marL="1714500" algn="l" defTabSz="685800" rtl="0" eaLnBrk="1" latinLnBrk="0" hangingPunct="1">
                        <a:defRPr kumimoji="1" sz="1350" b="1" kern="1200">
                          <a:solidFill>
                            <a:schemeClr val="lt1"/>
                          </a:solidFill>
                          <a:latin typeface="Constantia" panose="02030602050306030303"/>
                        </a:defRPr>
                      </a:lvl6pPr>
                      <a:lvl7pPr marL="2057400" algn="l" defTabSz="685800" rtl="0" eaLnBrk="1" latinLnBrk="0" hangingPunct="1">
                        <a:defRPr kumimoji="1" sz="1350" b="1" kern="1200">
                          <a:solidFill>
                            <a:schemeClr val="lt1"/>
                          </a:solidFill>
                          <a:latin typeface="Constantia" panose="02030602050306030303"/>
                        </a:defRPr>
                      </a:lvl7pPr>
                      <a:lvl8pPr marL="2400300" algn="l" defTabSz="685800" rtl="0" eaLnBrk="1" latinLnBrk="0" hangingPunct="1">
                        <a:defRPr kumimoji="1" sz="1350" b="1" kern="1200">
                          <a:solidFill>
                            <a:schemeClr val="lt1"/>
                          </a:solidFill>
                          <a:latin typeface="Constantia" panose="02030602050306030303"/>
                        </a:defRPr>
                      </a:lvl8pPr>
                      <a:lvl9pPr marL="2743200" algn="l" defTabSz="685800" rtl="0" eaLnBrk="1" latinLnBrk="0" hangingPunct="1">
                        <a:defRPr kumimoji="1" sz="1350" b="1" kern="1200">
                          <a:solidFill>
                            <a:schemeClr val="lt1"/>
                          </a:solidFill>
                          <a:latin typeface="Constantia" panose="02030602050306030303"/>
                        </a:defRPr>
                      </a:lvl9pPr>
                    </a:lstStyle>
                    <a:p>
                      <a:pPr algn="ctr"/>
                      <a:r>
                        <a:rPr kumimoji="1" lang="en-US" altLang="ja-JP" sz="1200" dirty="0" smtClean="0">
                          <a:latin typeface="Calibri" panose="020F0502020204030204" pitchFamily="34" charset="0"/>
                          <a:cs typeface="Calibri" panose="020F0502020204030204" pitchFamily="34" charset="0"/>
                        </a:rPr>
                        <a:t>Version</a:t>
                      </a:r>
                      <a:endParaRPr kumimoji="1" lang="ja-JP" altLang="en-US" sz="12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Constantia" panose="02030602050306030303"/>
                        </a:defRPr>
                      </a:lvl1pPr>
                      <a:lvl2pPr marL="342900" algn="l" defTabSz="685800" rtl="0" eaLnBrk="1" latinLnBrk="0" hangingPunct="1">
                        <a:defRPr kumimoji="1" sz="1350" b="1" kern="1200">
                          <a:solidFill>
                            <a:schemeClr val="lt1"/>
                          </a:solidFill>
                          <a:latin typeface="Constantia" panose="02030602050306030303"/>
                        </a:defRPr>
                      </a:lvl2pPr>
                      <a:lvl3pPr marL="685800" algn="l" defTabSz="685800" rtl="0" eaLnBrk="1" latinLnBrk="0" hangingPunct="1">
                        <a:defRPr kumimoji="1" sz="1350" b="1" kern="1200">
                          <a:solidFill>
                            <a:schemeClr val="lt1"/>
                          </a:solidFill>
                          <a:latin typeface="Constantia" panose="02030602050306030303"/>
                        </a:defRPr>
                      </a:lvl3pPr>
                      <a:lvl4pPr marL="1028700" algn="l" defTabSz="685800" rtl="0" eaLnBrk="1" latinLnBrk="0" hangingPunct="1">
                        <a:defRPr kumimoji="1" sz="1350" b="1" kern="1200">
                          <a:solidFill>
                            <a:schemeClr val="lt1"/>
                          </a:solidFill>
                          <a:latin typeface="Constantia" panose="02030602050306030303"/>
                        </a:defRPr>
                      </a:lvl4pPr>
                      <a:lvl5pPr marL="1371600" algn="l" defTabSz="685800" rtl="0" eaLnBrk="1" latinLnBrk="0" hangingPunct="1">
                        <a:defRPr kumimoji="1" sz="1350" b="1" kern="1200">
                          <a:solidFill>
                            <a:schemeClr val="lt1"/>
                          </a:solidFill>
                          <a:latin typeface="Constantia" panose="02030602050306030303"/>
                        </a:defRPr>
                      </a:lvl5pPr>
                      <a:lvl6pPr marL="1714500" algn="l" defTabSz="685800" rtl="0" eaLnBrk="1" latinLnBrk="0" hangingPunct="1">
                        <a:defRPr kumimoji="1" sz="1350" b="1" kern="1200">
                          <a:solidFill>
                            <a:schemeClr val="lt1"/>
                          </a:solidFill>
                          <a:latin typeface="Constantia" panose="02030602050306030303"/>
                        </a:defRPr>
                      </a:lvl6pPr>
                      <a:lvl7pPr marL="2057400" algn="l" defTabSz="685800" rtl="0" eaLnBrk="1" latinLnBrk="0" hangingPunct="1">
                        <a:defRPr kumimoji="1" sz="1350" b="1" kern="1200">
                          <a:solidFill>
                            <a:schemeClr val="lt1"/>
                          </a:solidFill>
                          <a:latin typeface="Constantia" panose="02030602050306030303"/>
                        </a:defRPr>
                      </a:lvl7pPr>
                      <a:lvl8pPr marL="2400300" algn="l" defTabSz="685800" rtl="0" eaLnBrk="1" latinLnBrk="0" hangingPunct="1">
                        <a:defRPr kumimoji="1" sz="1350" b="1" kern="1200">
                          <a:solidFill>
                            <a:schemeClr val="lt1"/>
                          </a:solidFill>
                          <a:latin typeface="Constantia" panose="02030602050306030303"/>
                        </a:defRPr>
                      </a:lvl8pPr>
                      <a:lvl9pPr marL="2743200" algn="l" defTabSz="685800" rtl="0" eaLnBrk="1" latinLnBrk="0" hangingPunct="1">
                        <a:defRPr kumimoji="1" sz="1350" b="1" kern="1200">
                          <a:solidFill>
                            <a:schemeClr val="lt1"/>
                          </a:solidFill>
                          <a:latin typeface="Constantia" panose="02030602050306030303"/>
                        </a:defRPr>
                      </a:lvl9pPr>
                    </a:lstStyle>
                    <a:p>
                      <a:pPr algn="ctr"/>
                      <a:r>
                        <a:rPr kumimoji="1" lang="en-US" altLang="ja-JP" sz="1200" dirty="0" smtClean="0">
                          <a:latin typeface="Calibri" panose="020F0502020204030204" pitchFamily="34" charset="0"/>
                          <a:cs typeface="Calibri" panose="020F0502020204030204" pitchFamily="34" charset="0"/>
                        </a:rPr>
                        <a:t>Update</a:t>
                      </a:r>
                      <a:endParaRPr kumimoji="1" lang="ja-JP" altLang="en-US" sz="12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r>
                        <a:rPr kumimoji="1" lang="en-US" altLang="ja-JP" sz="1000" dirty="0" smtClean="0">
                          <a:latin typeface="Calibri" panose="020F0502020204030204" pitchFamily="34" charset="0"/>
                          <a:cs typeface="Calibri" panose="020F0502020204030204" pitchFamily="34" charset="0"/>
                        </a:rPr>
                        <a:t>1</a:t>
                      </a:r>
                      <a:r>
                        <a:rPr kumimoji="1" lang="en-US" altLang="ja-JP" sz="1000" baseline="30000" dirty="0" smtClean="0">
                          <a:latin typeface="Calibri" panose="020F0502020204030204" pitchFamily="34" charset="0"/>
                          <a:cs typeface="Calibri" panose="020F0502020204030204" pitchFamily="34" charset="0"/>
                        </a:rPr>
                        <a:t>st</a:t>
                      </a:r>
                      <a:r>
                        <a:rPr kumimoji="1" lang="en-US" altLang="ja-JP" sz="1000" dirty="0" smtClean="0">
                          <a:latin typeface="Calibri" panose="020F0502020204030204" pitchFamily="34" charset="0"/>
                          <a:cs typeface="Calibri" panose="020F0502020204030204" pitchFamily="34" charset="0"/>
                        </a:rPr>
                        <a:t> Version</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ja-JP" altLang="en-US"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1.30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26.</a:t>
                      </a:r>
                      <a:r>
                        <a:rPr kumimoji="1" lang="en-US" altLang="ja-JP" sz="1000" baseline="0" dirty="0" smtClean="0">
                          <a:latin typeface="Calibri" panose="020F0502020204030204" pitchFamily="34" charset="0"/>
                          <a:cs typeface="Calibri" panose="020F0502020204030204" pitchFamily="34" charset="0"/>
                        </a:rPr>
                        <a:t> Apr</a:t>
                      </a:r>
                      <a:r>
                        <a:rPr kumimoji="1" lang="en-US" altLang="ja-JP" sz="1000" dirty="0" smtClean="0">
                          <a:latin typeface="Calibri" panose="020F0502020204030204" pitchFamily="34" charset="0"/>
                          <a:cs typeface="Calibri" panose="020F0502020204030204" pitchFamily="34" charset="0"/>
                        </a:rPr>
                        <a:t>. 2022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2</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000" baseline="0" dirty="0" smtClean="0">
                          <a:latin typeface="Calibri" panose="020F0502020204030204" pitchFamily="34" charset="0"/>
                          <a:cs typeface="Calibri" panose="020F0502020204030204" pitchFamily="34" charset="0"/>
                        </a:rPr>
                        <a:t>Removed  browser restrictions.</a:t>
                      </a:r>
                      <a:endParaRPr lang="en-US" altLang="ja-JP"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P.7</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1.50</a:t>
                      </a:r>
                      <a:endParaRPr kumimoji="1" lang="ja-JP" altLang="en-US" sz="1000" dirty="0">
                        <a:latin typeface="Calibri" panose="020F0502020204030204" pitchFamily="34" charset="0"/>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3</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Removed</a:t>
                      </a:r>
                      <a:r>
                        <a:rPr lang="en-US" altLang="ja-JP" sz="1000" baseline="0" dirty="0" smtClean="0">
                          <a:latin typeface="Calibri" panose="020F0502020204030204" pitchFamily="34" charset="0"/>
                          <a:cs typeface="Calibri" panose="020F0502020204030204" pitchFamily="34" charset="0"/>
                        </a:rPr>
                        <a:t> page of </a:t>
                      </a:r>
                      <a:r>
                        <a:rPr lang="en-US" altLang="ja-JP" sz="1000" dirty="0" smtClean="0">
                          <a:latin typeface="Calibri" panose="020F0502020204030204" pitchFamily="34" charset="0"/>
                          <a:cs typeface="Calibri" panose="020F0502020204030204" pitchFamily="34" charset="0"/>
                        </a:rPr>
                        <a:t>“Lock the major version in the User-Agent string to 99”.</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4</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r>
                        <a:rPr kumimoji="1" lang="en-US" altLang="ja-JP" sz="1000" dirty="0" smtClean="0">
                          <a:latin typeface="Calibri" panose="020F0502020204030204" pitchFamily="34" charset="0"/>
                          <a:cs typeface="Calibri" panose="020F0502020204030204" pitchFamily="34" charset="0"/>
                        </a:rPr>
                        <a:t>Added option “Time transition” for Occupancy.</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P.21, 30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5</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Added</a:t>
                      </a:r>
                      <a:r>
                        <a:rPr lang="en-US" altLang="ja-JP" sz="1000" baseline="0" dirty="0" smtClean="0">
                          <a:latin typeface="Calibri" panose="020F0502020204030204" pitchFamily="34" charset="0"/>
                          <a:cs typeface="Calibri" panose="020F0502020204030204" pitchFamily="34" charset="0"/>
                        </a:rPr>
                        <a:t> “AI-VMD” information.</a:t>
                      </a:r>
                      <a:endParaRPr lang="en-US" altLang="ja-JP"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P.5, 7, 12</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6</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Added “Display for automatically backed up count data”.</a:t>
                      </a:r>
                      <a:endParaRPr kumimoji="1" lang="ja-JP" altLang="en-US"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P.35</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7</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Added</a:t>
                      </a:r>
                      <a:r>
                        <a:rPr lang="en-US" altLang="ja-JP" sz="1000" baseline="0" dirty="0" smtClean="0">
                          <a:latin typeface="Calibri" panose="020F0502020204030204" pitchFamily="34" charset="0"/>
                          <a:cs typeface="Calibri" panose="020F0502020204030204" pitchFamily="34" charset="0"/>
                        </a:rPr>
                        <a:t> “Support i-PRO Active Guard function list”.</a:t>
                      </a:r>
                      <a:endParaRPr lang="en-US" altLang="ja-JP"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P.13</a:t>
                      </a:r>
                      <a:endParaRPr kumimoji="1" lang="ja-JP" altLang="en-US"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1.50</a:t>
                      </a: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19340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 8</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Added “</a:t>
                      </a:r>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Live Mode: Vehicle Counting</a:t>
                      </a:r>
                      <a:r>
                        <a:rPr lang="en-US" altLang="ja-JP" sz="1000" dirty="0" smtClean="0">
                          <a:latin typeface="Calibri" panose="020F0502020204030204" pitchFamily="34" charset="0"/>
                          <a:cs typeface="Calibri" panose="020F0502020204030204" pitchFamily="34" charset="0"/>
                        </a:rPr>
                        <a:t>”.</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P.24, 25</a:t>
                      </a:r>
                      <a:endParaRPr kumimoji="1" lang="ja-JP" altLang="en-US"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1.50</a:t>
                      </a: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260270">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 9</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cs typeface="Calibri" panose="020F0502020204030204" pitchFamily="34" charset="0"/>
                        </a:rPr>
                        <a:t>Added “</a:t>
                      </a:r>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Search Mode: Vehicle Counting</a:t>
                      </a:r>
                      <a:r>
                        <a:rPr lang="en-US" altLang="ja-JP" sz="1000" dirty="0" smtClean="0">
                          <a:latin typeface="Calibri" panose="020F0502020204030204" pitchFamily="34" charset="0"/>
                          <a:cs typeface="Calibri" panose="020F0502020204030204" pitchFamily="34" charset="0"/>
                        </a:rPr>
                        <a:t>”.</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P.31</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1.50</a:t>
                      </a: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Yu Gothic UI"/>
                          <a:cs typeface="Calibri" panose="020F0502020204030204" pitchFamily="34" charset="0"/>
                        </a:rPr>
                        <a:t>6. Sep. 2022</a:t>
                      </a:r>
                      <a:endParaRPr kumimoji="1" lang="ja-JP" altLang="en-US" sz="10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9"/>
                  </a:ext>
                </a:extLst>
              </a:tr>
              <a:tr h="230815">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10 </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Added “</a:t>
                      </a:r>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Default layout for Vehicle counting</a:t>
                      </a:r>
                      <a:r>
                        <a:rPr kumimoji="1" lang="en-US" altLang="ja-JP" sz="1000" dirty="0" smtClean="0">
                          <a:latin typeface="Calibri" panose="020F0502020204030204" pitchFamily="34" charset="0"/>
                          <a:cs typeface="Calibri" panose="020F0502020204030204" pitchFamily="34" charset="0"/>
                        </a:rPr>
                        <a:t>”.</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P.40</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1.50</a:t>
                      </a: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6. Sep. 2022</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10"/>
                  </a:ext>
                </a:extLst>
              </a:tr>
              <a:tr h="194009">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11</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759552963"/>
                  </a:ext>
                </a:extLst>
              </a:tr>
              <a:tr h="164664">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12</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endParaRPr kumimoji="1" lang="en-US" altLang="ja-JP" sz="1000" dirty="0" smtClean="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707124967"/>
                  </a:ext>
                </a:extLst>
              </a:tr>
              <a:tr h="255731">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13</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69509143"/>
                  </a:ext>
                </a:extLst>
              </a:tr>
              <a:tr h="242165">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14</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60195039"/>
                  </a:ext>
                </a:extLst>
              </a:tr>
              <a:tr h="242165">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r>
                        <a:rPr kumimoji="1" lang="en-US" altLang="ja-JP" sz="1000" dirty="0" smtClean="0">
                          <a:latin typeface="Calibri" panose="020F0502020204030204" pitchFamily="34" charset="0"/>
                          <a:cs typeface="Calibri" panose="020F0502020204030204" pitchFamily="34" charset="0"/>
                        </a:rPr>
                        <a:t>15</a:t>
                      </a: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Constantia" panose="02030602050306030303"/>
                        </a:defRPr>
                      </a:lvl1pPr>
                      <a:lvl2pPr marL="342900" algn="l" defTabSz="685800" rtl="0" eaLnBrk="1" latinLnBrk="0" hangingPunct="1">
                        <a:defRPr kumimoji="1" sz="1350" kern="1200">
                          <a:solidFill>
                            <a:schemeClr val="dk1"/>
                          </a:solidFill>
                          <a:latin typeface="Constantia" panose="02030602050306030303"/>
                        </a:defRPr>
                      </a:lvl2pPr>
                      <a:lvl3pPr marL="685800" algn="l" defTabSz="685800" rtl="0" eaLnBrk="1" latinLnBrk="0" hangingPunct="1">
                        <a:defRPr kumimoji="1" sz="1350" kern="1200">
                          <a:solidFill>
                            <a:schemeClr val="dk1"/>
                          </a:solidFill>
                          <a:latin typeface="Constantia" panose="02030602050306030303"/>
                        </a:defRPr>
                      </a:lvl3pPr>
                      <a:lvl4pPr marL="1028700" algn="l" defTabSz="685800" rtl="0" eaLnBrk="1" latinLnBrk="0" hangingPunct="1">
                        <a:defRPr kumimoji="1" sz="1350" kern="1200">
                          <a:solidFill>
                            <a:schemeClr val="dk1"/>
                          </a:solidFill>
                          <a:latin typeface="Constantia" panose="02030602050306030303"/>
                        </a:defRPr>
                      </a:lvl4pPr>
                      <a:lvl5pPr marL="1371600" algn="l" defTabSz="685800" rtl="0" eaLnBrk="1" latinLnBrk="0" hangingPunct="1">
                        <a:defRPr kumimoji="1" sz="1350" kern="1200">
                          <a:solidFill>
                            <a:schemeClr val="dk1"/>
                          </a:solidFill>
                          <a:latin typeface="Constantia" panose="02030602050306030303"/>
                        </a:defRPr>
                      </a:lvl5pPr>
                      <a:lvl6pPr marL="1714500" algn="l" defTabSz="685800" rtl="0" eaLnBrk="1" latinLnBrk="0" hangingPunct="1">
                        <a:defRPr kumimoji="1" sz="1350" kern="1200">
                          <a:solidFill>
                            <a:schemeClr val="dk1"/>
                          </a:solidFill>
                          <a:latin typeface="Constantia" panose="02030602050306030303"/>
                        </a:defRPr>
                      </a:lvl6pPr>
                      <a:lvl7pPr marL="2057400" algn="l" defTabSz="685800" rtl="0" eaLnBrk="1" latinLnBrk="0" hangingPunct="1">
                        <a:defRPr kumimoji="1" sz="1350" kern="1200">
                          <a:solidFill>
                            <a:schemeClr val="dk1"/>
                          </a:solidFill>
                          <a:latin typeface="Constantia" panose="02030602050306030303"/>
                        </a:defRPr>
                      </a:lvl7pPr>
                      <a:lvl8pPr marL="2400300" algn="l" defTabSz="685800" rtl="0" eaLnBrk="1" latinLnBrk="0" hangingPunct="1">
                        <a:defRPr kumimoji="1" sz="1350" kern="1200">
                          <a:solidFill>
                            <a:schemeClr val="dk1"/>
                          </a:solidFill>
                          <a:latin typeface="Constantia" panose="02030602050306030303"/>
                        </a:defRPr>
                      </a:lvl8pPr>
                      <a:lvl9pPr marL="2743200" algn="l" defTabSz="685800" rtl="0" eaLnBrk="1" latinLnBrk="0" hangingPunct="1">
                        <a:defRPr kumimoji="1" sz="1350" kern="1200">
                          <a:solidFill>
                            <a:schemeClr val="dk1"/>
                          </a:solidFill>
                          <a:latin typeface="Constantia" panose="02030602050306030303"/>
                        </a:defRPr>
                      </a:lvl9pPr>
                    </a:lstStyle>
                    <a:p>
                      <a:pPr algn="ctr"/>
                      <a:endParaRPr kumimoji="1" lang="ja-JP" altLang="en-US" sz="1000"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89619629"/>
                  </a:ext>
                </a:extLst>
              </a:tr>
            </a:tbl>
          </a:graphicData>
        </a:graphic>
      </p:graphicFrame>
      <p:sp>
        <p:nvSpPr>
          <p:cNvPr id="8"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a:t>Version History</a:t>
            </a:r>
          </a:p>
        </p:txBody>
      </p:sp>
    </p:spTree>
    <p:extLst>
      <p:ext uri="{BB962C8B-B14F-4D97-AF65-F5344CB8AC3E}">
        <p14:creationId xmlns:p14="http://schemas.microsoft.com/office/powerpoint/2010/main" val="2109856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000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smtClean="0"/>
              <a:t>1-1. Concept</a:t>
            </a:r>
            <a:endParaRPr lang="en-US" altLang="ja-JP" sz="3200" dirty="0"/>
          </a:p>
        </p:txBody>
      </p:sp>
      <p:sp>
        <p:nvSpPr>
          <p:cNvPr id="54" name="TextBox 61">
            <a:extLst>
              <a:ext uri="{FF2B5EF4-FFF2-40B4-BE49-F238E27FC236}">
                <a16:creationId xmlns:a16="http://schemas.microsoft.com/office/drawing/2014/main" id="{67E8F2E0-D803-4395-8C68-38AD8947214F}"/>
              </a:ext>
            </a:extLst>
          </p:cNvPr>
          <p:cNvSpPr txBox="1"/>
          <p:nvPr/>
        </p:nvSpPr>
        <p:spPr>
          <a:xfrm>
            <a:off x="0" y="606664"/>
            <a:ext cx="9144000" cy="338554"/>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defRPr/>
            </a:pPr>
            <a:r>
              <a:rPr lang="en-US" sz="1600" b="1" dirty="0">
                <a:solidFill>
                  <a:prstClr val="black"/>
                </a:solidFill>
                <a:latin typeface="Calibri" panose="020F0502020204030204" pitchFamily="34" charset="0"/>
                <a:cs typeface="Calibri" panose="020F0502020204030204" pitchFamily="34" charset="0"/>
              </a:rPr>
              <a:t>By combining </a:t>
            </a:r>
            <a:r>
              <a:rPr lang="en-US" sz="1600" b="1" dirty="0" smtClean="0">
                <a:solidFill>
                  <a:prstClr val="black"/>
                </a:solidFill>
                <a:latin typeface="Calibri" panose="020F0502020204030204" pitchFamily="34" charset="0"/>
                <a:cs typeface="Calibri" panose="020F0502020204030204" pitchFamily="34" charset="0"/>
              </a:rPr>
              <a:t>AI app and</a:t>
            </a:r>
            <a:r>
              <a:rPr lang="ja-JP" altLang="en-US" sz="1600" b="1" dirty="0" smtClean="0">
                <a:solidFill>
                  <a:prstClr val="black"/>
                </a:solidFill>
                <a:latin typeface="Calibri" panose="020F0502020204030204" pitchFamily="34" charset="0"/>
                <a:cs typeface="Calibri" panose="020F0502020204030204" pitchFamily="34" charset="0"/>
              </a:rPr>
              <a:t> </a:t>
            </a:r>
            <a:r>
              <a:rPr lang="en-US" altLang="ja-JP" sz="1600" b="1" dirty="0" smtClean="0">
                <a:solidFill>
                  <a:prstClr val="black"/>
                </a:solidFill>
                <a:latin typeface="Calibri" panose="020F0502020204030204" pitchFamily="34" charset="0"/>
                <a:cs typeface="Calibri" panose="020F0502020204030204" pitchFamily="34" charset="0"/>
              </a:rPr>
              <a:t>i-PRO Active Guard</a:t>
            </a:r>
            <a:r>
              <a:rPr lang="en-US" sz="1600" b="1" dirty="0" smtClean="0">
                <a:solidFill>
                  <a:prstClr val="black"/>
                </a:solidFill>
                <a:latin typeface="Calibri" panose="020F0502020204030204" pitchFamily="34" charset="0"/>
                <a:cs typeface="Calibri" panose="020F0502020204030204" pitchFamily="34" charset="0"/>
              </a:rPr>
              <a:t>, Analytics dashboard are enabled. </a:t>
            </a:r>
            <a:endParaRPr lang="en-US" sz="1600" b="1" dirty="0">
              <a:solidFill>
                <a:prstClr val="black"/>
              </a:solidFill>
              <a:latin typeface="Calibri" panose="020F0502020204030204" pitchFamily="34" charset="0"/>
              <a:cs typeface="Calibri" panose="020F0502020204030204" pitchFamily="34" charset="0"/>
            </a:endParaRPr>
          </a:p>
        </p:txBody>
      </p:sp>
      <p:sp>
        <p:nvSpPr>
          <p:cNvPr id="60" name="角丸四角形 59"/>
          <p:cNvSpPr/>
          <p:nvPr/>
        </p:nvSpPr>
        <p:spPr>
          <a:xfrm>
            <a:off x="2342459" y="1104210"/>
            <a:ext cx="6044796" cy="3693437"/>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13" b="0" i="0" u="none" strike="noStrike" kern="0" cap="none" spc="0" normalizeH="0" baseline="0" noProof="0" dirty="0" smtClean="0">
              <a:ln>
                <a:noFill/>
              </a:ln>
              <a:solidFill>
                <a:prstClr val="black"/>
              </a:solidFill>
              <a:effectLst/>
              <a:uLnTx/>
              <a:uFillTx/>
              <a:latin typeface="游ゴシック"/>
              <a:ea typeface="meiryo" panose="020B0604030504040204" pitchFamily="50" charset="-128"/>
              <a:cs typeface="Calibri" panose="020F0502020204030204" pitchFamily="34" charset="0"/>
            </a:endParaRPr>
          </a:p>
        </p:txBody>
      </p:sp>
      <p:sp>
        <p:nvSpPr>
          <p:cNvPr id="61" name="テキスト ボックス 60"/>
          <p:cNvSpPr txBox="1"/>
          <p:nvPr/>
        </p:nvSpPr>
        <p:spPr>
          <a:xfrm>
            <a:off x="3134131" y="1223035"/>
            <a:ext cx="4328027" cy="400110"/>
          </a:xfrm>
          <a:prstGeom prst="rect">
            <a:avLst/>
          </a:prstGeom>
          <a:noFill/>
        </p:spPr>
        <p:txBody>
          <a:bodyPr wrap="square" rtlCol="0">
            <a:spAutoFit/>
          </a:bodyPr>
          <a:lstStyle/>
          <a:p>
            <a:pPr algn="ctr"/>
            <a:r>
              <a:rPr lang="en-US" altLang="ja-JP" sz="2000" b="1" u="sng" dirty="0" smtClean="0">
                <a:solidFill>
                  <a:prstClr val="black"/>
                </a:solidFill>
                <a:latin typeface="Calibri" panose="020F0502020204030204" pitchFamily="34" charset="0"/>
                <a:ea typeface="meiryo" panose="020B0604030504040204" pitchFamily="50" charset="-128"/>
                <a:cs typeface="Calibri" panose="020F0502020204030204" pitchFamily="34" charset="0"/>
              </a:rPr>
              <a:t>Analytics dashboard</a:t>
            </a:r>
            <a:endParaRPr lang="ja-JP" altLang="en-US" sz="2000" b="1" u="sng" dirty="0">
              <a:solidFill>
                <a:prstClr val="black"/>
              </a:solidFill>
              <a:latin typeface="Calibri" panose="020F0502020204030204" pitchFamily="34" charset="0"/>
              <a:ea typeface="meiryo" panose="020B0604030504040204" pitchFamily="50" charset="-128"/>
              <a:cs typeface="Calibri" panose="020F0502020204030204" pitchFamily="34" charset="0"/>
            </a:endParaRPr>
          </a:p>
        </p:txBody>
      </p:sp>
      <p:sp>
        <p:nvSpPr>
          <p:cNvPr id="62" name="テキスト ボックス 61"/>
          <p:cNvSpPr txBox="1"/>
          <p:nvPr/>
        </p:nvSpPr>
        <p:spPr>
          <a:xfrm>
            <a:off x="2654912" y="1741970"/>
            <a:ext cx="5412262" cy="954107"/>
          </a:xfrm>
          <a:prstGeom prst="rect">
            <a:avLst/>
          </a:prstGeom>
          <a:noFill/>
        </p:spPr>
        <p:txBody>
          <a:bodyPr wrap="square" rtlCol="0">
            <a:spAutoFit/>
          </a:bodyPr>
          <a:lstStyle/>
          <a:p>
            <a:r>
              <a:rPr lang="en-US" altLang="ja-JP" sz="1400" dirty="0" smtClean="0">
                <a:solidFill>
                  <a:prstClr val="black"/>
                </a:solidFill>
                <a:latin typeface="Calibri" pitchFamily="34" charset="0"/>
                <a:cs typeface="Calibri" pitchFamily="34" charset="0"/>
              </a:rPr>
              <a:t>Enable </a:t>
            </a:r>
            <a:r>
              <a:rPr lang="en-US" altLang="ja-JP" sz="1400" dirty="0">
                <a:solidFill>
                  <a:prstClr val="black"/>
                </a:solidFill>
                <a:latin typeface="Calibri" pitchFamily="34" charset="0"/>
                <a:cs typeface="Calibri" pitchFamily="34" charset="0"/>
              </a:rPr>
              <a:t>to visualize the number of </a:t>
            </a:r>
            <a:r>
              <a:rPr lang="en-US" altLang="ja-JP" sz="1400" dirty="0" smtClean="0">
                <a:solidFill>
                  <a:prstClr val="black"/>
                </a:solidFill>
                <a:latin typeface="Calibri" pitchFamily="34" charset="0"/>
                <a:cs typeface="Calibri" pitchFamily="34" charset="0"/>
              </a:rPr>
              <a:t>people, </a:t>
            </a:r>
            <a:r>
              <a:rPr lang="en-US" altLang="ja-JP" sz="1400" dirty="0">
                <a:solidFill>
                  <a:prstClr val="black"/>
                </a:solidFill>
                <a:latin typeface="Calibri" pitchFamily="34" charset="0"/>
                <a:cs typeface="Calibri" pitchFamily="34" charset="0"/>
              </a:rPr>
              <a:t>the congestion status </a:t>
            </a:r>
            <a:r>
              <a:rPr lang="en-US" altLang="ja-JP" sz="1400" dirty="0" smtClean="0">
                <a:solidFill>
                  <a:prstClr val="black"/>
                </a:solidFill>
                <a:latin typeface="Calibri" pitchFamily="34" charset="0"/>
                <a:cs typeface="Calibri" pitchFamily="34" charset="0"/>
              </a:rPr>
              <a:t>and </a:t>
            </a:r>
            <a:r>
              <a:rPr lang="en-US" altLang="ja-JP" sz="1400" dirty="0">
                <a:solidFill>
                  <a:prstClr val="black"/>
                </a:solidFill>
                <a:latin typeface="Calibri" pitchFamily="34" charset="0"/>
                <a:cs typeface="Calibri" pitchFamily="34" charset="0"/>
              </a:rPr>
              <a:t>attribute statistics </a:t>
            </a:r>
            <a:r>
              <a:rPr lang="en-US" altLang="ja-JP" sz="1400" dirty="0" smtClean="0">
                <a:solidFill>
                  <a:prstClr val="black"/>
                </a:solidFill>
                <a:latin typeface="Calibri" pitchFamily="34" charset="0"/>
                <a:cs typeface="Calibri" pitchFamily="34" charset="0"/>
              </a:rPr>
              <a:t>with </a:t>
            </a:r>
            <a:r>
              <a:rPr lang="en-US" altLang="ja-JP" sz="1400" dirty="0">
                <a:solidFill>
                  <a:prstClr val="black"/>
                </a:solidFill>
                <a:latin typeface="Calibri" pitchFamily="34" charset="0"/>
                <a:cs typeface="Calibri" pitchFamily="34" charset="0"/>
              </a:rPr>
              <a:t>a dashboard that can be </a:t>
            </a:r>
            <a:r>
              <a:rPr lang="en-US" altLang="ja-JP" sz="1400" dirty="0" smtClean="0">
                <a:solidFill>
                  <a:prstClr val="black"/>
                </a:solidFill>
                <a:latin typeface="Calibri" pitchFamily="34" charset="0"/>
                <a:cs typeface="Calibri" pitchFamily="34" charset="0"/>
              </a:rPr>
              <a:t>customized </a:t>
            </a:r>
            <a:r>
              <a:rPr lang="en-US" altLang="ja-JP" sz="1400" dirty="0">
                <a:solidFill>
                  <a:prstClr val="black"/>
                </a:solidFill>
                <a:latin typeface="Calibri" pitchFamily="34" charset="0"/>
                <a:cs typeface="Calibri" pitchFamily="34" charset="0"/>
              </a:rPr>
              <a:t>according </a:t>
            </a:r>
            <a:r>
              <a:rPr lang="en-US" altLang="ja-JP" sz="1400" dirty="0" smtClean="0">
                <a:solidFill>
                  <a:prstClr val="black"/>
                </a:solidFill>
                <a:latin typeface="Calibri" pitchFamily="34" charset="0"/>
                <a:cs typeface="Calibri" pitchFamily="34" charset="0"/>
              </a:rPr>
              <a:t>to</a:t>
            </a:r>
            <a:r>
              <a:rPr lang="ja-JP" altLang="en-US" sz="1400" dirty="0">
                <a:solidFill>
                  <a:prstClr val="black"/>
                </a:solidFill>
                <a:latin typeface="Calibri" pitchFamily="34" charset="0"/>
                <a:cs typeface="Calibri" pitchFamily="34" charset="0"/>
              </a:rPr>
              <a:t> </a:t>
            </a:r>
            <a:r>
              <a:rPr lang="en-US" altLang="ja-JP" sz="1400" dirty="0" smtClean="0">
                <a:solidFill>
                  <a:prstClr val="black"/>
                </a:solidFill>
                <a:latin typeface="Calibri" pitchFamily="34" charset="0"/>
                <a:cs typeface="Calibri" pitchFamily="34" charset="0"/>
              </a:rPr>
              <a:t>the </a:t>
            </a:r>
            <a:r>
              <a:rPr lang="en-US" altLang="ja-JP" sz="1400" dirty="0">
                <a:solidFill>
                  <a:prstClr val="black"/>
                </a:solidFill>
                <a:latin typeface="Calibri" pitchFamily="34" charset="0"/>
                <a:cs typeface="Calibri" pitchFamily="34" charset="0"/>
              </a:rPr>
              <a:t>customer's operation style, </a:t>
            </a:r>
            <a:r>
              <a:rPr lang="en-US" altLang="ja-JP" sz="1400" dirty="0" smtClean="0">
                <a:solidFill>
                  <a:prstClr val="black"/>
                </a:solidFill>
                <a:latin typeface="Calibri" pitchFamily="34" charset="0"/>
                <a:cs typeface="Calibri" pitchFamily="34" charset="0"/>
              </a:rPr>
              <a:t>and </a:t>
            </a:r>
            <a:r>
              <a:rPr lang="en-US" altLang="ja-JP" sz="1400" dirty="0">
                <a:solidFill>
                  <a:prstClr val="black"/>
                </a:solidFill>
                <a:latin typeface="Calibri" pitchFamily="34" charset="0"/>
                <a:cs typeface="Calibri" pitchFamily="34" charset="0"/>
              </a:rPr>
              <a:t>use it for business intelligence purposes.</a:t>
            </a:r>
            <a:endParaRPr lang="ja-JP" altLang="en-US" sz="1400" dirty="0">
              <a:solidFill>
                <a:prstClr val="black"/>
              </a:solidFill>
              <a:latin typeface="Calibri" pitchFamily="34" charset="0"/>
              <a:cs typeface="Calibri" pitchFamily="34" charset="0"/>
            </a:endParaRPr>
          </a:p>
        </p:txBody>
      </p:sp>
      <p:pic>
        <p:nvPicPr>
          <p:cNvPr id="63" name="図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358" y="2726282"/>
            <a:ext cx="3426157" cy="1909445"/>
          </a:xfrm>
          <a:prstGeom prst="rect">
            <a:avLst/>
          </a:prstGeom>
        </p:spPr>
      </p:pic>
      <p:sp>
        <p:nvSpPr>
          <p:cNvPr id="64" name="正方形/長方形 63"/>
          <p:cNvSpPr/>
          <p:nvPr/>
        </p:nvSpPr>
        <p:spPr>
          <a:xfrm>
            <a:off x="286684" y="1984968"/>
            <a:ext cx="1970936" cy="2123658"/>
          </a:xfrm>
          <a:prstGeom prst="rect">
            <a:avLst/>
          </a:prstGeom>
        </p:spPr>
        <p:txBody>
          <a:bodyPr wrap="square">
            <a:spAutoFit/>
          </a:bodyPr>
          <a:lstStyle/>
          <a:p>
            <a:pPr marL="171450" indent="-171450" fontAlgn="auto">
              <a:spcBef>
                <a:spcPts val="0"/>
              </a:spcBef>
              <a:spcAft>
                <a:spcPts val="0"/>
              </a:spcAft>
              <a:buFont typeface="Wingdings" panose="05000000000000000000" pitchFamily="2" charset="2"/>
              <a:buChar char="p"/>
              <a:defRPr/>
            </a:pPr>
            <a:r>
              <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i-PRO Active Guard</a:t>
            </a:r>
          </a:p>
          <a:p>
            <a:pPr fontAlgn="auto">
              <a:spcBef>
                <a:spcPts val="0"/>
              </a:spcBef>
              <a:spcAft>
                <a:spcPts val="0"/>
              </a:spcAft>
              <a:defRPr/>
            </a:pPr>
            <a:endPar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r>
              <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rPr>
              <a:t>AI Face Detection</a:t>
            </a:r>
          </a:p>
          <a:p>
            <a:pPr marL="171450" indent="-171450" fontAlgn="auto">
              <a:spcBef>
                <a:spcPts val="0"/>
              </a:spcBef>
              <a:spcAft>
                <a:spcPts val="0"/>
              </a:spcAft>
              <a:buFont typeface="Wingdings" panose="05000000000000000000" pitchFamily="2" charset="2"/>
              <a:buChar char="p"/>
              <a:defRPr/>
            </a:pPr>
            <a:endPar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r>
              <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rPr>
              <a:t>AI People Detection</a:t>
            </a:r>
          </a:p>
          <a:p>
            <a:pPr marL="171450" indent="-171450" fontAlgn="auto">
              <a:spcBef>
                <a:spcPts val="0"/>
              </a:spcBef>
              <a:spcAft>
                <a:spcPts val="0"/>
              </a:spcAft>
              <a:buFont typeface="Wingdings" panose="05000000000000000000" pitchFamily="2" charset="2"/>
              <a:buChar char="p"/>
              <a:defRPr/>
            </a:pPr>
            <a:endPar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r>
              <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rPr>
              <a:t>AI Vehicle </a:t>
            </a:r>
            <a:r>
              <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a:t>
            </a:r>
          </a:p>
          <a:p>
            <a:pPr marL="171450" indent="-171450" fontAlgn="auto">
              <a:spcBef>
                <a:spcPts val="0"/>
              </a:spcBef>
              <a:spcAft>
                <a:spcPts val="0"/>
              </a:spcAft>
              <a:buFont typeface="Wingdings" panose="05000000000000000000" pitchFamily="2" charset="2"/>
              <a:buChar char="p"/>
              <a:defRPr/>
            </a:pPr>
            <a:endPar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r>
              <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AI-VMD</a:t>
            </a:r>
            <a:endPar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endPar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fontAlgn="auto">
              <a:spcBef>
                <a:spcPts val="0"/>
              </a:spcBef>
              <a:spcAft>
                <a:spcPts val="0"/>
              </a:spcAft>
              <a:buFont typeface="Wingdings" panose="05000000000000000000" pitchFamily="2" charset="2"/>
              <a:buChar char="p"/>
              <a:defRPr/>
            </a:pPr>
            <a:r>
              <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rPr>
              <a:t>AI-VMD/AI People Counting for 360-degree </a:t>
            </a:r>
            <a:r>
              <a:rPr lang="en-US" altLang="ja-JP" sz="11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fisheye</a:t>
            </a:r>
            <a:endParaRPr lang="en-US" altLang="ja-JP" sz="11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145380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fontAlgn="auto">
              <a:spcAft>
                <a:spcPts val="0"/>
              </a:spcAft>
            </a:pPr>
            <a:r>
              <a:rPr lang="en-US" altLang="ja-JP" sz="3200" dirty="0" smtClean="0"/>
              <a:t>1-2. </a:t>
            </a:r>
            <a:r>
              <a:rPr lang="en-US" altLang="ja-JP" sz="3200" dirty="0"/>
              <a:t>System overview</a:t>
            </a:r>
          </a:p>
        </p:txBody>
      </p:sp>
      <p:sp>
        <p:nvSpPr>
          <p:cNvPr id="25" name="正方形/長方形 24"/>
          <p:cNvSpPr/>
          <p:nvPr/>
        </p:nvSpPr>
        <p:spPr>
          <a:xfrm>
            <a:off x="637674" y="871790"/>
            <a:ext cx="7880684" cy="3733274"/>
          </a:xfrm>
          <a:prstGeom prst="rect">
            <a:avLst/>
          </a:prstGeom>
          <a:solidFill>
            <a:srgbClr val="E1E4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26" name="角丸四角形 25"/>
          <p:cNvSpPr/>
          <p:nvPr/>
        </p:nvSpPr>
        <p:spPr>
          <a:xfrm>
            <a:off x="1561187" y="1549084"/>
            <a:ext cx="1108729" cy="921771"/>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pic>
        <p:nvPicPr>
          <p:cNvPr id="27" name="図 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70734" y="1542756"/>
            <a:ext cx="674801" cy="43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角丸四角形 27"/>
          <p:cNvSpPr/>
          <p:nvPr/>
        </p:nvSpPr>
        <p:spPr>
          <a:xfrm>
            <a:off x="5209235" y="1517618"/>
            <a:ext cx="2421971" cy="921771"/>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29" name="角丸四角形 28"/>
          <p:cNvSpPr/>
          <p:nvPr/>
        </p:nvSpPr>
        <p:spPr>
          <a:xfrm>
            <a:off x="1549882" y="3734110"/>
            <a:ext cx="2661161" cy="540831"/>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smtClean="0">
              <a:ln>
                <a:noFill/>
              </a:ln>
              <a:solidFill>
                <a:prstClr val="black"/>
              </a:solidFill>
              <a:effectLst/>
              <a:uLnTx/>
              <a:uFillTx/>
              <a:latin typeface="游ゴシック"/>
              <a:ea typeface="游ゴシック" panose="020B0400000000000000" pitchFamily="50" charset="-128"/>
              <a:cs typeface="+mn-cs"/>
            </a:endParaRPr>
          </a:p>
        </p:txBody>
      </p:sp>
      <p:sp>
        <p:nvSpPr>
          <p:cNvPr id="30" name="正方形/長方形 29"/>
          <p:cNvSpPr/>
          <p:nvPr/>
        </p:nvSpPr>
        <p:spPr>
          <a:xfrm>
            <a:off x="1655644" y="3840089"/>
            <a:ext cx="2379584" cy="32622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200" b="0" i="0" u="none" strike="noStrike" kern="0" cap="none" spc="0" normalizeH="0" baseline="0" noProof="0" dirty="0" smtClean="0">
                <a:ln>
                  <a:noFill/>
                </a:ln>
                <a:solidFill>
                  <a:prstClr val="black"/>
                </a:solidFill>
                <a:effectLst/>
                <a:uLnTx/>
                <a:uFillTx/>
              </a:rPr>
              <a:t>Existing monitoring system</a:t>
            </a:r>
            <a:endParaRPr kumimoji="0" lang="en-US" altLang="ja-JP" sz="1200" b="0" i="0" u="none" strike="noStrike" kern="0" cap="none" spc="0" normalizeH="0" baseline="0" noProof="0" dirty="0" smtClean="0">
              <a:ln>
                <a:noFill/>
              </a:ln>
              <a:solidFill>
                <a:prstClr val="black"/>
              </a:solidFill>
              <a:effectLst/>
              <a:uLnTx/>
              <a:uFillTx/>
            </a:endParaRPr>
          </a:p>
        </p:txBody>
      </p:sp>
      <p:sp>
        <p:nvSpPr>
          <p:cNvPr id="31" name="角丸四角形 30"/>
          <p:cNvSpPr/>
          <p:nvPr/>
        </p:nvSpPr>
        <p:spPr>
          <a:xfrm>
            <a:off x="5479945" y="3103363"/>
            <a:ext cx="1887206" cy="1166072"/>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游ゴシック"/>
              <a:ea typeface="游ゴシック" panose="020B0400000000000000" pitchFamily="50" charset="-128"/>
              <a:cs typeface="+mn-cs"/>
            </a:endParaRPr>
          </a:p>
        </p:txBody>
      </p:sp>
      <p:sp>
        <p:nvSpPr>
          <p:cNvPr id="32" name="正方形/長方形 31"/>
          <p:cNvSpPr/>
          <p:nvPr/>
        </p:nvSpPr>
        <p:spPr>
          <a:xfrm>
            <a:off x="5521148" y="3912583"/>
            <a:ext cx="1766830" cy="27699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i="0" u="none" strike="noStrike" kern="0" cap="none" spc="0" normalizeH="0" baseline="0" noProof="0" dirty="0" smtClean="0">
                <a:ln>
                  <a:noFill/>
                </a:ln>
                <a:solidFill>
                  <a:prstClr val="black"/>
                </a:solidFill>
                <a:effectLst/>
                <a:uLnTx/>
                <a:uFillTx/>
              </a:rPr>
              <a:t>Web browser</a:t>
            </a:r>
            <a:r>
              <a:rPr kumimoji="0" lang="ja-JP" altLang="en-US" sz="1200" i="0" u="none" strike="noStrike" kern="0" cap="none" spc="0" normalizeH="0" baseline="0" noProof="0" dirty="0" smtClean="0">
                <a:ln>
                  <a:noFill/>
                </a:ln>
                <a:solidFill>
                  <a:prstClr val="black"/>
                </a:solidFill>
                <a:effectLst/>
                <a:uLnTx/>
                <a:uFillTx/>
              </a:rPr>
              <a:t> </a:t>
            </a:r>
            <a:r>
              <a:rPr kumimoji="0" lang="en-US" altLang="ja-JP" sz="1200" i="0" u="none" strike="noStrike" kern="0" cap="none" spc="0" normalizeH="0" baseline="0" noProof="0" dirty="0" smtClean="0">
                <a:ln>
                  <a:noFill/>
                </a:ln>
                <a:solidFill>
                  <a:prstClr val="black"/>
                </a:solidFill>
                <a:effectLst/>
                <a:uLnTx/>
                <a:uFillTx/>
              </a:rPr>
              <a:t>dashboard</a:t>
            </a:r>
          </a:p>
        </p:txBody>
      </p:sp>
      <p:cxnSp>
        <p:nvCxnSpPr>
          <p:cNvPr id="33" name="直線矢印コネクタ 32"/>
          <p:cNvCxnSpPr/>
          <p:nvPr/>
        </p:nvCxnSpPr>
        <p:spPr>
          <a:xfrm>
            <a:off x="2064777" y="2470855"/>
            <a:ext cx="0" cy="1215545"/>
          </a:xfrm>
          <a:prstGeom prst="straightConnector1">
            <a:avLst/>
          </a:prstGeom>
          <a:noFill/>
          <a:ln w="38100" cap="flat" cmpd="sng" algn="ctr">
            <a:solidFill>
              <a:srgbClr val="FF0000"/>
            </a:solidFill>
            <a:prstDash val="solid"/>
            <a:miter lim="800000"/>
            <a:tailEnd type="triangle"/>
          </a:ln>
          <a:effectLst/>
        </p:spPr>
      </p:cxnSp>
      <p:cxnSp>
        <p:nvCxnSpPr>
          <p:cNvPr id="34" name="直線矢印コネクタ 33"/>
          <p:cNvCxnSpPr/>
          <p:nvPr/>
        </p:nvCxnSpPr>
        <p:spPr>
          <a:xfrm>
            <a:off x="2259892" y="2472833"/>
            <a:ext cx="0" cy="1215545"/>
          </a:xfrm>
          <a:prstGeom prst="straightConnector1">
            <a:avLst/>
          </a:prstGeom>
          <a:noFill/>
          <a:ln w="38100" cap="flat" cmpd="sng" algn="ctr">
            <a:solidFill>
              <a:srgbClr val="0000FF"/>
            </a:solidFill>
            <a:prstDash val="solid"/>
            <a:miter lim="800000"/>
            <a:tailEnd type="triangle"/>
          </a:ln>
          <a:effectLst/>
        </p:spPr>
      </p:cxnSp>
      <p:sp>
        <p:nvSpPr>
          <p:cNvPr id="35" name="正方形/長方形 34"/>
          <p:cNvSpPr/>
          <p:nvPr/>
        </p:nvSpPr>
        <p:spPr>
          <a:xfrm>
            <a:off x="2358199" y="3272280"/>
            <a:ext cx="1315352" cy="32622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0000FF"/>
                </a:solidFill>
                <a:effectLst/>
                <a:uLnTx/>
                <a:uFillTx/>
              </a:rPr>
              <a:t>Video Stream</a:t>
            </a:r>
          </a:p>
        </p:txBody>
      </p:sp>
      <p:sp>
        <p:nvSpPr>
          <p:cNvPr id="36" name="正方形/長方形 35"/>
          <p:cNvSpPr/>
          <p:nvPr/>
        </p:nvSpPr>
        <p:spPr>
          <a:xfrm>
            <a:off x="1369909" y="3278052"/>
            <a:ext cx="716660" cy="32622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FF0000"/>
                </a:solidFill>
                <a:effectLst/>
                <a:uLnTx/>
                <a:uFillTx/>
              </a:rPr>
              <a:t>Alarm</a:t>
            </a:r>
          </a:p>
        </p:txBody>
      </p:sp>
      <p:pic>
        <p:nvPicPr>
          <p:cNvPr id="38" name="図 37"/>
          <p:cNvPicPr>
            <a:picLocks noChangeAspect="1"/>
          </p:cNvPicPr>
          <p:nvPr/>
        </p:nvPicPr>
        <p:blipFill>
          <a:blip r:embed="rId4"/>
          <a:stretch>
            <a:fillRect/>
          </a:stretch>
        </p:blipFill>
        <p:spPr>
          <a:xfrm>
            <a:off x="2421024" y="2956596"/>
            <a:ext cx="1221341" cy="397431"/>
          </a:xfrm>
          <a:prstGeom prst="rect">
            <a:avLst/>
          </a:prstGeom>
        </p:spPr>
      </p:pic>
      <p:pic>
        <p:nvPicPr>
          <p:cNvPr id="39" name="図 38"/>
          <p:cNvPicPr>
            <a:picLocks noChangeAspect="1"/>
          </p:cNvPicPr>
          <p:nvPr/>
        </p:nvPicPr>
        <p:blipFill>
          <a:blip r:embed="rId5"/>
          <a:stretch>
            <a:fillRect/>
          </a:stretch>
        </p:blipFill>
        <p:spPr>
          <a:xfrm>
            <a:off x="1399592" y="3058298"/>
            <a:ext cx="342818" cy="288518"/>
          </a:xfrm>
          <a:prstGeom prst="rect">
            <a:avLst/>
          </a:prstGeom>
        </p:spPr>
      </p:pic>
      <p:cxnSp>
        <p:nvCxnSpPr>
          <p:cNvPr id="40" name="直線矢印コネクタ 39"/>
          <p:cNvCxnSpPr/>
          <p:nvPr/>
        </p:nvCxnSpPr>
        <p:spPr>
          <a:xfrm>
            <a:off x="2669917" y="1792299"/>
            <a:ext cx="2526617" cy="0"/>
          </a:xfrm>
          <a:prstGeom prst="straightConnector1">
            <a:avLst/>
          </a:prstGeom>
          <a:noFill/>
          <a:ln w="38100" cap="flat" cmpd="sng" algn="ctr">
            <a:solidFill>
              <a:srgbClr val="33CC33"/>
            </a:solidFill>
            <a:prstDash val="solid"/>
            <a:miter lim="800000"/>
            <a:tailEnd type="triangle"/>
          </a:ln>
          <a:effectLst/>
        </p:spPr>
      </p:cxnSp>
      <p:cxnSp>
        <p:nvCxnSpPr>
          <p:cNvPr id="41" name="直線矢印コネクタ 40"/>
          <p:cNvCxnSpPr>
            <a:stCxn id="28" idx="2"/>
            <a:endCxn id="31" idx="0"/>
          </p:cNvCxnSpPr>
          <p:nvPr/>
        </p:nvCxnSpPr>
        <p:spPr>
          <a:xfrm>
            <a:off x="6420221" y="2439389"/>
            <a:ext cx="3327" cy="663974"/>
          </a:xfrm>
          <a:prstGeom prst="straightConnector1">
            <a:avLst/>
          </a:prstGeom>
          <a:noFill/>
          <a:ln w="38100" cap="flat" cmpd="sng" algn="ctr">
            <a:solidFill>
              <a:srgbClr val="33CC33"/>
            </a:solidFill>
            <a:prstDash val="solid"/>
            <a:miter lim="800000"/>
            <a:tailEnd type="triangle"/>
          </a:ln>
          <a:effectLst/>
        </p:spPr>
      </p:cxnSp>
      <p:sp>
        <p:nvSpPr>
          <p:cNvPr id="42" name="正方形/長方形 41"/>
          <p:cNvSpPr/>
          <p:nvPr/>
        </p:nvSpPr>
        <p:spPr>
          <a:xfrm>
            <a:off x="2992284" y="1780569"/>
            <a:ext cx="1756434"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33CC33"/>
                </a:solidFill>
                <a:effectLst/>
                <a:uLnTx/>
                <a:uFillTx/>
              </a:rPr>
              <a:t>People count data</a:t>
            </a:r>
          </a:p>
        </p:txBody>
      </p:sp>
      <p:pic>
        <p:nvPicPr>
          <p:cNvPr id="43" name="図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655" y="3320404"/>
            <a:ext cx="1173816" cy="601780"/>
          </a:xfrm>
          <a:prstGeom prst="rect">
            <a:avLst/>
          </a:prstGeom>
        </p:spPr>
      </p:pic>
      <p:sp>
        <p:nvSpPr>
          <p:cNvPr id="44" name="正方形/長方形 43"/>
          <p:cNvSpPr/>
          <p:nvPr/>
        </p:nvSpPr>
        <p:spPr>
          <a:xfrm>
            <a:off x="1770734" y="926169"/>
            <a:ext cx="565411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0" i="0" u="sng" strike="noStrike" kern="0" cap="none" spc="0" normalizeH="0" baseline="0" noProof="0" dirty="0" smtClean="0">
                <a:ln>
                  <a:noFill/>
                </a:ln>
                <a:solidFill>
                  <a:prstClr val="black"/>
                </a:solidFill>
                <a:effectLst/>
                <a:uLnTx/>
                <a:uFillTx/>
                <a:latin typeface="+mn-lt"/>
              </a:rPr>
              <a:t>Example of </a:t>
            </a:r>
            <a:r>
              <a:rPr kumimoji="0" lang="ja-JP" altLang="en-US" b="0" i="0" u="sng" strike="noStrike" kern="0" cap="none" spc="0" normalizeH="0" baseline="0" noProof="0" dirty="0" smtClean="0">
                <a:ln>
                  <a:noFill/>
                </a:ln>
                <a:solidFill>
                  <a:prstClr val="black"/>
                </a:solidFill>
                <a:effectLst/>
                <a:uLnTx/>
                <a:uFillTx/>
                <a:latin typeface="+mn-lt"/>
              </a:rPr>
              <a:t>Network configuration </a:t>
            </a:r>
            <a:r>
              <a:rPr kumimoji="0" lang="en-US" altLang="ja-JP" b="0" i="0" u="sng" strike="noStrike" kern="0" cap="none" spc="0" normalizeH="0" baseline="0" noProof="0" dirty="0" smtClean="0">
                <a:ln>
                  <a:noFill/>
                </a:ln>
                <a:solidFill>
                  <a:prstClr val="black"/>
                </a:solidFill>
                <a:effectLst/>
                <a:uLnTx/>
                <a:uFillTx/>
                <a:latin typeface="+mn-lt"/>
              </a:rPr>
              <a:t>for analytics dashboard</a:t>
            </a:r>
            <a:endParaRPr kumimoji="0" lang="ja-JP" altLang="en-US" b="0" i="0" u="sng" strike="noStrike" kern="0" cap="none" spc="0" normalizeH="0" baseline="0" noProof="0" dirty="0" smtClean="0">
              <a:ln>
                <a:noFill/>
              </a:ln>
              <a:solidFill>
                <a:prstClr val="black"/>
              </a:solidFill>
              <a:effectLst/>
              <a:uLnTx/>
              <a:uFillTx/>
              <a:latin typeface="+mn-lt"/>
            </a:endParaRPr>
          </a:p>
        </p:txBody>
      </p:sp>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0" y="1649165"/>
            <a:ext cx="739723" cy="623136"/>
          </a:xfrm>
          <a:prstGeom prst="rect">
            <a:avLst/>
          </a:prstGeom>
        </p:spPr>
      </p:pic>
      <p:sp>
        <p:nvSpPr>
          <p:cNvPr id="48" name="正方形/長方形 47"/>
          <p:cNvSpPr/>
          <p:nvPr/>
        </p:nvSpPr>
        <p:spPr>
          <a:xfrm>
            <a:off x="5830713" y="1808726"/>
            <a:ext cx="1800494" cy="27699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200" kern="0" dirty="0" smtClean="0">
                <a:solidFill>
                  <a:prstClr val="black"/>
                </a:solidFill>
              </a:rPr>
              <a:t>i-PRO Active Guard server</a:t>
            </a:r>
            <a:endParaRPr kumimoji="0" lang="en-US" altLang="ja-JP" sz="1200" b="0" i="0" u="none" strike="noStrike" kern="0" cap="none" spc="0" normalizeH="0" baseline="0" noProof="0" dirty="0" smtClean="0">
              <a:ln>
                <a:noFill/>
              </a:ln>
              <a:solidFill>
                <a:prstClr val="black"/>
              </a:solidFill>
              <a:effectLst/>
              <a:uLnTx/>
              <a:uFillTx/>
            </a:endParaRPr>
          </a:p>
        </p:txBody>
      </p:sp>
      <p:pic>
        <p:nvPicPr>
          <p:cNvPr id="49" name="図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11550" y="2018511"/>
            <a:ext cx="408002" cy="414328"/>
          </a:xfrm>
          <a:prstGeom prst="rect">
            <a:avLst/>
          </a:prstGeom>
        </p:spPr>
      </p:pic>
      <p:cxnSp>
        <p:nvCxnSpPr>
          <p:cNvPr id="50" name="直線矢印コネクタ 49"/>
          <p:cNvCxnSpPr/>
          <p:nvPr/>
        </p:nvCxnSpPr>
        <p:spPr>
          <a:xfrm>
            <a:off x="2682618" y="2215410"/>
            <a:ext cx="2526617" cy="0"/>
          </a:xfrm>
          <a:prstGeom prst="straightConnector1">
            <a:avLst/>
          </a:prstGeom>
          <a:noFill/>
          <a:ln w="38100" cap="flat" cmpd="sng" algn="ctr">
            <a:solidFill>
              <a:srgbClr val="33CC33"/>
            </a:solidFill>
            <a:prstDash val="solid"/>
            <a:miter lim="800000"/>
            <a:tailEnd type="triangle"/>
          </a:ln>
          <a:effectLst/>
        </p:spPr>
      </p:cxnSp>
      <p:sp>
        <p:nvSpPr>
          <p:cNvPr id="51" name="正方形/長方形 50"/>
          <p:cNvSpPr/>
          <p:nvPr/>
        </p:nvSpPr>
        <p:spPr>
          <a:xfrm>
            <a:off x="2847904" y="2197632"/>
            <a:ext cx="2229652"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33CC33"/>
                </a:solidFill>
                <a:effectLst/>
                <a:uLnTx/>
                <a:uFillTx/>
              </a:rPr>
              <a:t>Face/People/Vehicle Attributes</a:t>
            </a:r>
          </a:p>
        </p:txBody>
      </p:sp>
    </p:spTree>
    <p:extLst>
      <p:ext uri="{BB962C8B-B14F-4D97-AF65-F5344CB8AC3E}">
        <p14:creationId xmlns:p14="http://schemas.microsoft.com/office/powerpoint/2010/main" val="4283654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lvl="0">
              <a:defRPr/>
            </a:pPr>
            <a:r>
              <a:rPr lang="en-US" altLang="ja-JP" sz="3200" dirty="0" smtClean="0"/>
              <a:t>1-3. </a:t>
            </a:r>
            <a:r>
              <a:rPr lang="en-US" altLang="ja-JP" sz="3200" dirty="0">
                <a:latin typeface="Calibri" panose="020F0502020204030204" pitchFamily="34" charset="0"/>
                <a:ea typeface="Yu Gothic UI" panose="020B0500000000000000" pitchFamily="50" charset="-128"/>
                <a:cs typeface="Calibri" panose="020F0502020204030204" pitchFamily="34" charset="0"/>
              </a:rPr>
              <a:t>System lineup</a:t>
            </a:r>
            <a:endParaRPr lang="ja-JP" altLang="en-US" sz="3200" dirty="0">
              <a:solidFill>
                <a:sysClr val="window" lastClr="FFFFFF"/>
              </a:solidFill>
              <a:latin typeface="Calibri" panose="020F0502020204030204" pitchFamily="34" charset="0"/>
              <a:ea typeface="Yu Gothic UI Semibold" panose="020B0700000000000000" pitchFamily="50" charset="-128"/>
              <a:cs typeface="Calibri" panose="020F0502020204030204" pitchFamily="34" charset="0"/>
            </a:endParaRPr>
          </a:p>
        </p:txBody>
      </p:sp>
      <p:sp>
        <p:nvSpPr>
          <p:cNvPr id="25" name="TextBox 61">
            <a:extLst>
              <a:ext uri="{FF2B5EF4-FFF2-40B4-BE49-F238E27FC236}">
                <a16:creationId xmlns:a16="http://schemas.microsoft.com/office/drawing/2014/main" id="{67E8F2E0-D803-4395-8C68-38AD8947214F}"/>
              </a:ext>
            </a:extLst>
          </p:cNvPr>
          <p:cNvSpPr txBox="1"/>
          <p:nvPr/>
        </p:nvSpPr>
        <p:spPr>
          <a:xfrm>
            <a:off x="0" y="606664"/>
            <a:ext cx="9144000" cy="338554"/>
          </a:xfrm>
          <a:prstGeom prst="rect">
            <a:avLst/>
          </a:prstGeom>
          <a:solidFill>
            <a:sysClr val="window" lastClr="FFFFFF">
              <a:lumMod val="85000"/>
              <a:alpha val="50000"/>
            </a:sysClr>
          </a:solidFill>
          <a:ln>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600" b="1"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Consist of AI camera app, Server that manages metadata, and a web browser to operate dashboard</a:t>
            </a:r>
            <a:endParaRPr kumimoji="0" lang="en-US" altLang="ja-JP" sz="1600" b="1"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328" y="1459070"/>
            <a:ext cx="1173816" cy="601780"/>
          </a:xfrm>
          <a:prstGeom prst="rect">
            <a:avLst/>
          </a:prstGeom>
        </p:spPr>
      </p:pic>
      <p:graphicFrame>
        <p:nvGraphicFramePr>
          <p:cNvPr id="31" name="表 30"/>
          <p:cNvGraphicFramePr>
            <a:graphicFrameLocks noGrp="1"/>
          </p:cNvGraphicFramePr>
          <p:nvPr>
            <p:extLst>
              <p:ext uri="{D42A27DB-BD31-4B8C-83A1-F6EECF244321}">
                <p14:modId xmlns:p14="http://schemas.microsoft.com/office/powerpoint/2010/main" val="3472062905"/>
              </p:ext>
            </p:extLst>
          </p:nvPr>
        </p:nvGraphicFramePr>
        <p:xfrm>
          <a:off x="161138" y="2213643"/>
          <a:ext cx="4469019" cy="1786440"/>
        </p:xfrm>
        <a:graphic>
          <a:graphicData uri="http://schemas.openxmlformats.org/drawingml/2006/table">
            <a:tbl>
              <a:tblPr/>
              <a:tblGrid>
                <a:gridCol w="2112828">
                  <a:extLst>
                    <a:ext uri="{9D8B030D-6E8A-4147-A177-3AD203B41FA5}">
                      <a16:colId xmlns:a16="http://schemas.microsoft.com/office/drawing/2014/main" val="663953205"/>
                    </a:ext>
                  </a:extLst>
                </a:gridCol>
                <a:gridCol w="2356191">
                  <a:extLst>
                    <a:ext uri="{9D8B030D-6E8A-4147-A177-3AD203B41FA5}">
                      <a16:colId xmlns:a16="http://schemas.microsoft.com/office/drawing/2014/main" val="3832534841"/>
                    </a:ext>
                  </a:extLst>
                </a:gridCol>
              </a:tblGrid>
              <a:tr h="198919">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GB" altLang="ja-JP" sz="1400" dirty="0">
                          <a:latin typeface="Calibri" panose="020F0502020204030204" pitchFamily="34" charset="0"/>
                          <a:cs typeface="Calibri" panose="020F0502020204030204" pitchFamily="34" charset="0"/>
                        </a:rPr>
                        <a:t> Extension software</a:t>
                      </a:r>
                      <a:endParaRPr lang="ja-JP" altLang="en-US" sz="1400" dirty="0">
                        <a:latin typeface="Calibri" panose="020F0502020204030204" pitchFamily="34" charset="0"/>
                        <a:cs typeface="Calibri" panose="020F0502020204030204" pitchFamily="34" charset="0"/>
                      </a:endParaRPr>
                    </a:p>
                  </a:txBody>
                  <a:tcPr marL="0" marR="0" marT="28063" marB="2806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Version</a:t>
                      </a:r>
                      <a:endParaRPr lang="en-US" altLang="ja-JP" sz="1400" dirty="0">
                        <a:latin typeface="Calibri" panose="020F0502020204030204" pitchFamily="34" charset="0"/>
                        <a:cs typeface="Calibri" panose="020F0502020204030204" pitchFamily="34" charset="0"/>
                      </a:endParaRPr>
                    </a:p>
                  </a:txBody>
                  <a:tcPr marL="0" marR="0" marT="28063" marB="2806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65344235"/>
                  </a:ext>
                </a:extLst>
              </a:tr>
              <a:tr h="27349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AI </a:t>
                      </a:r>
                      <a:r>
                        <a:rPr lang="en-US" altLang="ja-JP" sz="14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Face Detection</a:t>
                      </a:r>
                      <a:endParaRPr kumimoji="1" lang="en-US" altLang="ja-JP" sz="1400" kern="1200" baseline="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V1.10</a:t>
                      </a:r>
                      <a:r>
                        <a:rPr kumimoji="1" lang="en-US" altLang="ja-JP" sz="1400" b="0" i="0" u="none" strike="noStrike" kern="1200" cap="none" spc="0" normalizeH="0" baseline="0" noProof="0" dirty="0" smtClean="0">
                          <a:ln>
                            <a:noFill/>
                          </a:ln>
                          <a:solidFill>
                            <a:schemeClr val="tx1"/>
                          </a:solidFill>
                          <a:effectLst/>
                          <a:uLnTx/>
                          <a:uFillTx/>
                          <a:latin typeface="+mn-lt"/>
                          <a:ea typeface="Meiryo UI" panose="020B0604030504040204" pitchFamily="50" charset="-128"/>
                          <a:cs typeface="Calibri" panose="020F0502020204030204" pitchFamily="34" charset="0"/>
                        </a:rPr>
                        <a:t> </a:t>
                      </a:r>
                      <a:r>
                        <a:rPr lang="en-US" altLang="ja-JP" sz="1400" dirty="0" smtClean="0">
                          <a:latin typeface="+mn-lt"/>
                        </a:rPr>
                        <a:t>or later</a:t>
                      </a:r>
                      <a:endParaRPr kumimoji="1" lang="en-US" altLang="ja-JP" sz="1400" b="0" i="0" u="none" strike="noStrike" kern="1200" cap="none" spc="0" normalizeH="0" baseline="0" noProof="0" dirty="0">
                        <a:ln>
                          <a:noFill/>
                        </a:ln>
                        <a:solidFill>
                          <a:schemeClr val="tx1"/>
                        </a:solidFill>
                        <a:effectLst/>
                        <a:uLnTx/>
                        <a:uFillTx/>
                        <a:latin typeface="+mn-lt"/>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689392"/>
                  </a:ext>
                </a:extLst>
              </a:tr>
              <a:tr h="17836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AI </a:t>
                      </a:r>
                      <a:r>
                        <a:rPr lang="en-US" altLang="ja-JP" sz="14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People Detection</a:t>
                      </a:r>
                      <a:endParaRPr kumimoji="1" lang="en-US" altLang="ja-JP" sz="1400" kern="1200" baseline="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V1.00 </a:t>
                      </a:r>
                      <a:r>
                        <a:rPr lang="en-US" altLang="ja-JP" sz="1400" dirty="0" smtClean="0">
                          <a:latin typeface="+mn-lt"/>
                        </a:rPr>
                        <a:t>or later</a:t>
                      </a:r>
                      <a:endParaRPr kumimoji="1" lang="en-US" altLang="ja-JP" sz="1400" b="0" i="0" u="none" strike="noStrike" kern="1200" cap="none" spc="0" normalizeH="0" baseline="0" noProof="0" dirty="0">
                        <a:ln>
                          <a:noFill/>
                        </a:ln>
                        <a:solidFill>
                          <a:prstClr val="black"/>
                        </a:solidFill>
                        <a:effectLst/>
                        <a:uLnTx/>
                        <a:uFillTx/>
                        <a:latin typeface="+mn-lt"/>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21173992"/>
                  </a:ext>
                </a:extLst>
              </a:tr>
              <a:tr h="259598">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AI </a:t>
                      </a:r>
                      <a:r>
                        <a:rPr lang="en-US" altLang="ja-JP" sz="140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Vehicle Detection</a:t>
                      </a:r>
                      <a:endParaRPr kumimoji="1" lang="en-US" altLang="ja-JP" sz="1400" kern="1200" baseline="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V1.00 </a:t>
                      </a:r>
                      <a:r>
                        <a:rPr lang="en-US" altLang="ja-JP" sz="1400" dirty="0" smtClean="0">
                          <a:latin typeface="+mn-lt"/>
                        </a:rPr>
                        <a:t>or later</a:t>
                      </a:r>
                      <a:endPar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01580310"/>
                  </a:ext>
                </a:extLst>
              </a:tr>
              <a:tr h="2595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kern="12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AI-VMD</a:t>
                      </a:r>
                      <a:endParaRPr kumimoji="1" lang="en-US" altLang="ja-JP" sz="1400" kern="1200" baseline="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V3.00 or later *1</a:t>
                      </a: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37831693"/>
                  </a:ext>
                </a:extLst>
              </a:tr>
              <a:tr h="165242">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kern="12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AI-VMD/AI People Counting  for 360-degree fisheye</a:t>
                      </a:r>
                      <a:endParaRPr kumimoji="1" lang="en-US" altLang="ja-JP" sz="1400" kern="1200" baseline="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V1.30 </a:t>
                      </a:r>
                      <a:r>
                        <a:rPr lang="en-US" altLang="ja-JP" sz="1400" dirty="0" smtClean="0">
                          <a:latin typeface="+mn-lt"/>
                        </a:rPr>
                        <a:t>or later</a:t>
                      </a:r>
                      <a:endParaRPr kumimoji="1" lang="en-US" altLang="ja-JP" sz="1400" b="0" i="0" u="none" strike="noStrike" kern="1200" cap="none" spc="0" normalizeH="0" baseline="0" noProof="0" dirty="0">
                        <a:ln>
                          <a:noFill/>
                        </a:ln>
                        <a:solidFill>
                          <a:prstClr val="black"/>
                        </a:solidFill>
                        <a:effectLst/>
                        <a:uLnTx/>
                        <a:uFillTx/>
                        <a:latin typeface="+mn-lt"/>
                        <a:ea typeface="Meiryo UI" panose="020B0604030504040204" pitchFamily="50" charset="-128"/>
                        <a:cs typeface="Calibri" panose="020F0502020204030204" pitchFamily="34" charset="0"/>
                      </a:endParaRPr>
                    </a:p>
                  </a:txBody>
                  <a:tcPr marL="72000" marR="0"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5316808"/>
                  </a:ext>
                </a:extLst>
              </a:tr>
            </a:tbl>
          </a:graphicData>
        </a:graphic>
      </p:graphicFrame>
      <p:graphicFrame>
        <p:nvGraphicFramePr>
          <p:cNvPr id="32" name="表 31"/>
          <p:cNvGraphicFramePr>
            <a:graphicFrameLocks noGrp="1"/>
          </p:cNvGraphicFramePr>
          <p:nvPr>
            <p:extLst>
              <p:ext uri="{D42A27DB-BD31-4B8C-83A1-F6EECF244321}">
                <p14:modId xmlns:p14="http://schemas.microsoft.com/office/powerpoint/2010/main" val="2698318339"/>
              </p:ext>
            </p:extLst>
          </p:nvPr>
        </p:nvGraphicFramePr>
        <p:xfrm>
          <a:off x="4838996" y="2214680"/>
          <a:ext cx="4154609" cy="510908"/>
        </p:xfrm>
        <a:graphic>
          <a:graphicData uri="http://schemas.openxmlformats.org/drawingml/2006/table">
            <a:tbl>
              <a:tblPr/>
              <a:tblGrid>
                <a:gridCol w="2067130">
                  <a:extLst>
                    <a:ext uri="{9D8B030D-6E8A-4147-A177-3AD203B41FA5}">
                      <a16:colId xmlns:a16="http://schemas.microsoft.com/office/drawing/2014/main" val="663953205"/>
                    </a:ext>
                  </a:extLst>
                </a:gridCol>
                <a:gridCol w="2087479">
                  <a:extLst>
                    <a:ext uri="{9D8B030D-6E8A-4147-A177-3AD203B41FA5}">
                      <a16:colId xmlns:a16="http://schemas.microsoft.com/office/drawing/2014/main" val="3294582963"/>
                    </a:ext>
                  </a:extLst>
                </a:gridCol>
              </a:tblGrid>
              <a:tr h="253574">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US" altLang="ja-JP" sz="1400" dirty="0">
                          <a:latin typeface="Calibri" panose="020F0502020204030204" pitchFamily="34" charset="0"/>
                          <a:cs typeface="Calibri" panose="020F0502020204030204" pitchFamily="34" charset="0"/>
                        </a:rPr>
                        <a:t>Software</a:t>
                      </a:r>
                      <a:endParaRPr lang="ja-JP" altLang="en-US" sz="1400" dirty="0">
                        <a:latin typeface="Calibri" panose="020F0502020204030204" pitchFamily="34" charset="0"/>
                        <a:cs typeface="Calibri" panose="020F0502020204030204" pitchFamily="34" charset="0"/>
                      </a:endParaRPr>
                    </a:p>
                  </a:txBody>
                  <a:tcPr marL="42094"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US" altLang="ja-JP" sz="1400" dirty="0" smtClean="0">
                          <a:latin typeface="Calibri" panose="020F0502020204030204" pitchFamily="34" charset="0"/>
                          <a:cs typeface="Calibri" panose="020F0502020204030204" pitchFamily="34" charset="0"/>
                        </a:rPr>
                        <a:t>Version</a:t>
                      </a:r>
                      <a:endParaRPr lang="ja-JP" altLang="en-US" sz="1400" dirty="0">
                        <a:latin typeface="Calibri" panose="020F0502020204030204" pitchFamily="34" charset="0"/>
                        <a:cs typeface="Calibri" panose="020F0502020204030204" pitchFamily="34" charset="0"/>
                      </a:endParaRPr>
                    </a:p>
                  </a:txBody>
                  <a:tcPr marL="42094"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576129977"/>
                  </a:ext>
                </a:extLst>
              </a:tr>
              <a:tr h="159892">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i-PRO Active Guard Server</a:t>
                      </a: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altLang="ja-JP" sz="1400" b="0" i="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V1.3.0</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t>or later</a:t>
                      </a:r>
                      <a:endParaRPr lang="en-US" altLang="ja-JP" sz="1400" b="0" i="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689392"/>
                  </a:ext>
                </a:extLst>
              </a:tr>
            </a:tbl>
          </a:graphicData>
        </a:graphic>
      </p:graphicFrame>
      <p:pic>
        <p:nvPicPr>
          <p:cNvPr id="33" name="図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9133" y="1512630"/>
            <a:ext cx="618887" cy="419685"/>
          </a:xfrm>
          <a:prstGeom prst="rect">
            <a:avLst/>
          </a:prstGeom>
        </p:spPr>
      </p:pic>
      <p:pic>
        <p:nvPicPr>
          <p:cNvPr id="34" name="図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5779" y="1459070"/>
            <a:ext cx="506002" cy="532234"/>
          </a:xfrm>
          <a:prstGeom prst="rect">
            <a:avLst/>
          </a:prstGeom>
        </p:spPr>
      </p:pic>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801" y="1561066"/>
            <a:ext cx="1031943" cy="319535"/>
          </a:xfrm>
          <a:prstGeom prst="rect">
            <a:avLst/>
          </a:prstGeom>
        </p:spPr>
      </p:pic>
      <p:sp>
        <p:nvSpPr>
          <p:cNvPr id="37" name="テキスト ボックス 36"/>
          <p:cNvSpPr txBox="1"/>
          <p:nvPr/>
        </p:nvSpPr>
        <p:spPr>
          <a:xfrm>
            <a:off x="971321" y="1107896"/>
            <a:ext cx="2136891" cy="241980"/>
          </a:xfrm>
          <a:prstGeom prst="rect">
            <a:avLst/>
          </a:prstGeom>
          <a:solidFill>
            <a:srgbClr val="CCECFF"/>
          </a:solidFill>
          <a:ln>
            <a:solidFill>
              <a:srgbClr val="4F81BD"/>
            </a:solidFill>
          </a:ln>
        </p:spPr>
        <p:txBody>
          <a:bodyPr wrap="square" lIns="36000" tIns="36000" rIns="36000" bIns="36000" rtlCol="0">
            <a:spAutoFit/>
          </a:bodyPr>
          <a:lstStyle/>
          <a:p>
            <a:pPr marL="87313" marR="0" lvl="0" indent="-87313"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Camera + AI</a:t>
            </a:r>
            <a:r>
              <a:rPr kumimoji="0" lang="ja-JP" altLang="en-US" sz="1100" b="1" i="0" u="none" strike="noStrike" kern="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 </a:t>
            </a:r>
            <a:r>
              <a:rPr kumimoji="0" lang="en-US" altLang="ja-JP" sz="1100" b="1" i="0" u="none" strike="noStrike" kern="0" cap="none" spc="0" normalizeH="0" baseline="0" noProof="0" dirty="0">
                <a:ln>
                  <a:noFill/>
                </a:ln>
                <a:solidFill>
                  <a:prstClr val="black"/>
                </a:solidFill>
                <a:effectLst/>
                <a:uLnTx/>
                <a:uFillTx/>
                <a:latin typeface="+mn-lt"/>
                <a:ea typeface="Meiryo UI" panose="020B0604030504040204" pitchFamily="50" charset="-128"/>
                <a:cs typeface="Calibri" panose="020F0502020204030204" pitchFamily="34" charset="0"/>
              </a:rPr>
              <a:t>application</a:t>
            </a:r>
            <a:endParaRPr kumimoji="0" lang="ja-JP" altLang="en-US" sz="1100" b="1" i="0" u="none" strike="noStrike" kern="0" cap="none" spc="0" normalizeH="0" baseline="0" noProof="0" dirty="0">
              <a:ln>
                <a:noFill/>
              </a:ln>
              <a:solidFill>
                <a:prstClr val="black"/>
              </a:solidFill>
              <a:effectLst/>
              <a:uLnTx/>
              <a:uFillTx/>
              <a:latin typeface="+mn-lt"/>
              <a:ea typeface="Meiryo UI" panose="020B0604030504040204" pitchFamily="50" charset="-128"/>
              <a:cs typeface="Calibri" panose="020F0502020204030204" pitchFamily="34" charset="0"/>
            </a:endParaRPr>
          </a:p>
        </p:txBody>
      </p:sp>
      <p:sp>
        <p:nvSpPr>
          <p:cNvPr id="38" name="テキスト ボックス 37"/>
          <p:cNvSpPr txBox="1"/>
          <p:nvPr/>
        </p:nvSpPr>
        <p:spPr>
          <a:xfrm>
            <a:off x="3986516" y="1109658"/>
            <a:ext cx="1720515" cy="241980"/>
          </a:xfrm>
          <a:prstGeom prst="rect">
            <a:avLst/>
          </a:prstGeom>
          <a:solidFill>
            <a:srgbClr val="CCECFF"/>
          </a:solidFill>
          <a:ln>
            <a:solidFill>
              <a:srgbClr val="4F81BD"/>
            </a:solidFill>
          </a:ln>
        </p:spPr>
        <p:txBody>
          <a:bodyPr wrap="square" lIns="36000" tIns="36000" rIns="36000" bIns="36000" rtlCol="0">
            <a:spAutoFit/>
          </a:bodyPr>
          <a:lstStyle/>
          <a:p>
            <a:pPr marL="87313" marR="0" lvl="0" indent="-87313" algn="ctr" defTabSz="914400" eaLnBrk="1" fontAlgn="auto" latinLnBrk="0" hangingPunct="1">
              <a:lnSpc>
                <a:spcPct val="100000"/>
              </a:lnSpc>
              <a:spcBef>
                <a:spcPts val="0"/>
              </a:spcBef>
              <a:spcAft>
                <a:spcPts val="0"/>
              </a:spcAft>
              <a:buClrTx/>
              <a:buSzTx/>
              <a:buFontTx/>
              <a:buNone/>
              <a:tabLst/>
              <a:defRPr/>
            </a:pPr>
            <a:r>
              <a:rPr kumimoji="0" lang="en-US" altLang="ja-JP" sz="1100" b="1" kern="0" noProof="0" dirty="0" smtClean="0">
                <a:solidFill>
                  <a:prstClr val="black"/>
                </a:solidFill>
                <a:latin typeface="+mn-lt"/>
                <a:ea typeface="Meiryo UI" panose="020B0604030504040204" pitchFamily="50" charset="-128"/>
                <a:cs typeface="Calibri" panose="020F0502020204030204" pitchFamily="34" charset="0"/>
              </a:rPr>
              <a:t>i-PRO Active Guard</a:t>
            </a:r>
            <a:r>
              <a:rPr kumimoji="0" lang="en-US" altLang="ja-JP" sz="1100" b="1" i="0" u="none" strike="noStrike" kern="0" cap="none" spc="0" normalizeH="0" baseline="0" noProof="0" dirty="0" smtClean="0">
                <a:ln>
                  <a:noFill/>
                </a:ln>
                <a:solidFill>
                  <a:prstClr val="black"/>
                </a:solidFill>
                <a:effectLst/>
                <a:uLnTx/>
                <a:uFillTx/>
                <a:latin typeface="+mn-lt"/>
                <a:ea typeface="Meiryo UI" panose="020B0604030504040204" pitchFamily="50" charset="-128"/>
                <a:cs typeface="Calibri" panose="020F0502020204030204" pitchFamily="34" charset="0"/>
              </a:rPr>
              <a:t> server</a:t>
            </a:r>
            <a:endParaRPr kumimoji="0" lang="ja-JP" altLang="en-US" sz="1100" b="1" i="0" u="none" strike="noStrike" kern="0" cap="none" spc="0" normalizeH="0" baseline="0" noProof="0" dirty="0">
              <a:ln>
                <a:noFill/>
              </a:ln>
              <a:solidFill>
                <a:prstClr val="black"/>
              </a:solidFill>
              <a:effectLst/>
              <a:uLnTx/>
              <a:uFillTx/>
              <a:latin typeface="+mn-lt"/>
              <a:ea typeface="Meiryo UI" panose="020B0604030504040204" pitchFamily="50" charset="-128"/>
              <a:cs typeface="Calibri" panose="020F0502020204030204" pitchFamily="34" charset="0"/>
            </a:endParaRPr>
          </a:p>
        </p:txBody>
      </p:sp>
      <p:sp>
        <p:nvSpPr>
          <p:cNvPr id="40" name="テキスト ボックス 39"/>
          <p:cNvSpPr txBox="1"/>
          <p:nvPr/>
        </p:nvSpPr>
        <p:spPr>
          <a:xfrm>
            <a:off x="6585335" y="1101089"/>
            <a:ext cx="1580231" cy="241980"/>
          </a:xfrm>
          <a:prstGeom prst="rect">
            <a:avLst/>
          </a:prstGeom>
          <a:solidFill>
            <a:srgbClr val="CCECFF"/>
          </a:solidFill>
          <a:ln>
            <a:solidFill>
              <a:srgbClr val="4F81BD"/>
            </a:solidFill>
          </a:ln>
        </p:spPr>
        <p:txBody>
          <a:bodyPr wrap="square" lIns="36000" tIns="36000" rIns="36000" bIns="36000" rtlCol="0">
            <a:spAutoFit/>
          </a:bodyPr>
          <a:lstStyle/>
          <a:p>
            <a:pPr marL="87313" marR="0" lvl="0" indent="-87313" algn="ctr" defTabSz="914400" eaLnBrk="1" fontAlgn="auto" latinLnBrk="0" hangingPunct="1">
              <a:lnSpc>
                <a:spcPct val="100000"/>
              </a:lnSpc>
              <a:spcBef>
                <a:spcPts val="0"/>
              </a:spcBef>
              <a:spcAft>
                <a:spcPts val="0"/>
              </a:spcAft>
              <a:buClrTx/>
              <a:buSzTx/>
              <a:buFontTx/>
              <a:buNone/>
              <a:tabLst/>
              <a:defRPr/>
            </a:pPr>
            <a:r>
              <a:rPr kumimoji="0" lang="en-US" altLang="ja-JP" sz="1100" b="1" kern="0" dirty="0">
                <a:solidFill>
                  <a:prstClr val="black"/>
                </a:solidFill>
                <a:ea typeface="Meiryo UI" panose="020B0604030504040204" pitchFamily="50" charset="-128"/>
                <a:cs typeface="Calibri" panose="020F0502020204030204" pitchFamily="34" charset="0"/>
              </a:rPr>
              <a:t>Web browser dashboard</a:t>
            </a:r>
          </a:p>
        </p:txBody>
      </p:sp>
      <p:graphicFrame>
        <p:nvGraphicFramePr>
          <p:cNvPr id="44" name="表 43"/>
          <p:cNvGraphicFramePr>
            <a:graphicFrameLocks noGrp="1"/>
          </p:cNvGraphicFramePr>
          <p:nvPr>
            <p:extLst>
              <p:ext uri="{D42A27DB-BD31-4B8C-83A1-F6EECF244321}">
                <p14:modId xmlns:p14="http://schemas.microsoft.com/office/powerpoint/2010/main" val="4132756362"/>
              </p:ext>
            </p:extLst>
          </p:nvPr>
        </p:nvGraphicFramePr>
        <p:xfrm>
          <a:off x="4838996" y="2955924"/>
          <a:ext cx="4154609" cy="1042508"/>
        </p:xfrm>
        <a:graphic>
          <a:graphicData uri="http://schemas.openxmlformats.org/drawingml/2006/table">
            <a:tbl>
              <a:tblPr/>
              <a:tblGrid>
                <a:gridCol w="2067130">
                  <a:extLst>
                    <a:ext uri="{9D8B030D-6E8A-4147-A177-3AD203B41FA5}">
                      <a16:colId xmlns:a16="http://schemas.microsoft.com/office/drawing/2014/main" val="663953205"/>
                    </a:ext>
                  </a:extLst>
                </a:gridCol>
                <a:gridCol w="2087479">
                  <a:extLst>
                    <a:ext uri="{9D8B030D-6E8A-4147-A177-3AD203B41FA5}">
                      <a16:colId xmlns:a16="http://schemas.microsoft.com/office/drawing/2014/main" val="3294582963"/>
                    </a:ext>
                  </a:extLst>
                </a:gridCol>
              </a:tblGrid>
              <a:tr h="253574">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US" altLang="ja-JP" sz="1400" dirty="0" smtClean="0">
                          <a:latin typeface="Calibri" panose="020F0502020204030204" pitchFamily="34" charset="0"/>
                          <a:cs typeface="Calibri" panose="020F0502020204030204" pitchFamily="34" charset="0"/>
                        </a:rPr>
                        <a:t>Web</a:t>
                      </a:r>
                      <a:r>
                        <a:rPr lang="en-US" altLang="ja-JP" sz="1400" baseline="0" dirty="0" smtClean="0">
                          <a:latin typeface="Calibri" panose="020F0502020204030204" pitchFamily="34" charset="0"/>
                          <a:cs typeface="Calibri" panose="020F0502020204030204" pitchFamily="34" charset="0"/>
                        </a:rPr>
                        <a:t> browser</a:t>
                      </a:r>
                      <a:endParaRPr lang="ja-JP" altLang="en-US" sz="1400" dirty="0">
                        <a:latin typeface="Calibri" panose="020F0502020204030204" pitchFamily="34" charset="0"/>
                        <a:cs typeface="Calibri" panose="020F0502020204030204" pitchFamily="34" charset="0"/>
                      </a:endParaRPr>
                    </a:p>
                  </a:txBody>
                  <a:tcPr marL="42094"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lang="en-US" altLang="ja-JP" sz="1400" dirty="0" smtClean="0">
                          <a:latin typeface="Calibri" panose="020F0502020204030204" pitchFamily="34" charset="0"/>
                          <a:cs typeface="Calibri" panose="020F0502020204030204" pitchFamily="34" charset="0"/>
                        </a:rPr>
                        <a:t>Version</a:t>
                      </a:r>
                      <a:endParaRPr lang="ja-JP" altLang="en-US" sz="1400" dirty="0">
                        <a:latin typeface="Calibri" panose="020F0502020204030204" pitchFamily="34" charset="0"/>
                        <a:cs typeface="Calibri" panose="020F0502020204030204" pitchFamily="34" charset="0"/>
                      </a:endParaRPr>
                    </a:p>
                  </a:txBody>
                  <a:tcPr marL="42094"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576129977"/>
                  </a:ext>
                </a:extLst>
              </a:tr>
              <a:tr h="276146">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ja-JP" sz="1400" kern="100" dirty="0" smtClean="0">
                          <a:solidFill>
                            <a:sysClr val="windowText" lastClr="000000"/>
                          </a:solidFill>
                          <a:effectLst/>
                          <a:latin typeface="Calibri" panose="020F0502020204030204" pitchFamily="34" charset="0"/>
                          <a:cs typeface="Calibri" panose="020F0502020204030204" pitchFamily="34" charset="0"/>
                        </a:rPr>
                        <a:t>Microsoft Edge </a:t>
                      </a:r>
                      <a:endParaRPr kumimoji="1" lang="en-US" altLang="ja-JP" sz="14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altLang="ja-JP" sz="1400" kern="100" dirty="0" smtClean="0">
                          <a:solidFill>
                            <a:sysClr val="windowText" lastClr="000000"/>
                          </a:solidFill>
                          <a:effectLst/>
                          <a:latin typeface="Calibri" panose="020F0502020204030204" pitchFamily="34" charset="0"/>
                          <a:cs typeface="Calibri" panose="020F0502020204030204" pitchFamily="34" charset="0"/>
                        </a:rPr>
                        <a:t>85 or later</a:t>
                      </a:r>
                      <a:endParaRPr lang="en-US" altLang="ja-JP" sz="11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689392"/>
                  </a:ext>
                </a:extLst>
              </a:tr>
              <a:tr h="231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ja-JP" sz="1400" kern="100" dirty="0" smtClean="0">
                          <a:solidFill>
                            <a:sysClr val="windowText" lastClr="000000"/>
                          </a:solidFill>
                          <a:effectLst/>
                          <a:latin typeface="Calibri" panose="020F0502020204030204" pitchFamily="34" charset="0"/>
                          <a:cs typeface="Calibri" panose="020F0502020204030204" pitchFamily="34" charset="0"/>
                        </a:rPr>
                        <a:t>Chrome</a:t>
                      </a:r>
                      <a:endParaRPr kumimoji="1" lang="en-US" altLang="ja-JP" sz="14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altLang="ja-JP" sz="1400" kern="100" dirty="0" smtClean="0">
                          <a:solidFill>
                            <a:sysClr val="windowText" lastClr="000000"/>
                          </a:solidFill>
                          <a:effectLst/>
                          <a:latin typeface="Calibri" panose="020F0502020204030204" pitchFamily="34" charset="0"/>
                          <a:cs typeface="Calibri" panose="020F0502020204030204" pitchFamily="34" charset="0"/>
                        </a:rPr>
                        <a:t>83 or late</a:t>
                      </a:r>
                      <a:r>
                        <a:rPr lang="en-GB" altLang="ja-JP" sz="1400" kern="100" dirty="0" smtClean="0">
                          <a:solidFill>
                            <a:schemeClr val="tx1"/>
                          </a:solidFill>
                          <a:effectLst/>
                          <a:latin typeface="Calibri" panose="020F0502020204030204" pitchFamily="34" charset="0"/>
                          <a:cs typeface="Calibri" panose="020F0502020204030204" pitchFamily="34" charset="0"/>
                        </a:rPr>
                        <a:t>r</a:t>
                      </a:r>
                      <a:endParaRPr lang="en-US" altLang="ja-JP" sz="11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851407"/>
                  </a:ext>
                </a:extLst>
              </a:tr>
              <a:tr h="231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Calibri" panose="020F0502020204030204" pitchFamily="34" charset="0"/>
                          <a:cs typeface="Calibri" panose="020F0502020204030204" pitchFamily="34" charset="0"/>
                        </a:rPr>
                        <a:t>Firefox</a:t>
                      </a:r>
                      <a:endParaRPr kumimoji="1" lang="en-US" altLang="ja-JP" sz="14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Calibri" panose="020F0502020204030204" pitchFamily="34" charset="0"/>
                          <a:cs typeface="Calibri" panose="020F0502020204030204" pitchFamily="34" charset="0"/>
                        </a:rPr>
                        <a:t>95 or later</a:t>
                      </a:r>
                      <a:endParaRPr lang="en-US" altLang="ja-JP" sz="11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72000" marR="42094" marT="21047" marB="2104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360929"/>
                  </a:ext>
                </a:extLst>
              </a:tr>
            </a:tbl>
          </a:graphicData>
        </a:graphic>
      </p:graphicFrame>
      <p:sp>
        <p:nvSpPr>
          <p:cNvPr id="16" name="テキスト ボックス 15"/>
          <p:cNvSpPr txBox="1"/>
          <p:nvPr/>
        </p:nvSpPr>
        <p:spPr>
          <a:xfrm>
            <a:off x="161138" y="4578320"/>
            <a:ext cx="5894148" cy="253916"/>
          </a:xfrm>
          <a:prstGeom prst="rect">
            <a:avLst/>
          </a:prstGeom>
          <a:noFill/>
        </p:spPr>
        <p:txBody>
          <a:bodyPr wrap="square" rtlCol="0">
            <a:spAutoFit/>
          </a:bodyPr>
          <a:lstStyle/>
          <a:p>
            <a:r>
              <a:rPr lang="en-US" altLang="ja-JP" sz="1050" dirty="0" smtClean="0"/>
              <a:t>*1: </a:t>
            </a:r>
            <a:r>
              <a:rPr lang="en-US" altLang="ja-JP" sz="1050" dirty="0" smtClean="0">
                <a:latin typeface="Calibri" panose="020F0502020204030204" pitchFamily="34" charset="0"/>
                <a:ea typeface="Meiryo UI" panose="020B0604030504040204" pitchFamily="50" charset="-128"/>
                <a:cs typeface="Calibri" panose="020F0502020204030204" pitchFamily="34" charset="0"/>
              </a:rPr>
              <a:t>Required </a:t>
            </a:r>
            <a:r>
              <a:rPr lang="en-US" altLang="ja-JP" sz="1050" dirty="0">
                <a:latin typeface="Calibri" panose="020F0502020204030204" pitchFamily="34" charset="0"/>
                <a:ea typeface="Meiryo UI" panose="020B0604030504040204" pitchFamily="50" charset="-128"/>
                <a:cs typeface="Calibri" panose="020F0502020204030204" pitchFamily="34" charset="0"/>
              </a:rPr>
              <a:t>for </a:t>
            </a:r>
            <a:r>
              <a:rPr lang="en-US" altLang="ja-JP" sz="1050" dirty="0" smtClean="0">
                <a:latin typeface="Calibri" panose="020F0502020204030204" pitchFamily="34" charset="0"/>
                <a:ea typeface="Meiryo UI" panose="020B0604030504040204" pitchFamily="50" charset="-128"/>
                <a:cs typeface="Calibri" panose="020F0502020204030204" pitchFamily="34" charset="0"/>
              </a:rPr>
              <a:t>people and vehicle count </a:t>
            </a:r>
            <a:r>
              <a:rPr lang="en-US" altLang="ja-JP" sz="1050" dirty="0">
                <a:latin typeface="Calibri" panose="020F0502020204030204" pitchFamily="34" charset="0"/>
                <a:ea typeface="Meiryo UI" panose="020B0604030504040204" pitchFamily="50" charset="-128"/>
                <a:cs typeface="Calibri" panose="020F0502020204030204" pitchFamily="34" charset="0"/>
              </a:rPr>
              <a:t>statistics dashboard</a:t>
            </a:r>
            <a:r>
              <a:rPr lang="en-US" altLang="ja-JP" sz="1050" dirty="0" smtClean="0">
                <a:latin typeface="Calibri" panose="020F0502020204030204" pitchFamily="34" charset="0"/>
                <a:ea typeface="Meiryo UI" panose="020B0604030504040204" pitchFamily="50" charset="-128"/>
                <a:cs typeface="Calibri" panose="020F0502020204030204" pitchFamily="34" charset="0"/>
              </a:rPr>
              <a:t>.</a:t>
            </a:r>
            <a:endParaRPr lang="en-US" altLang="ja-JP" sz="1050" dirty="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20722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47838" y="2061168"/>
            <a:ext cx="6987996" cy="584775"/>
          </a:xfrm>
          <a:prstGeom prst="rect">
            <a:avLst/>
          </a:prstGeom>
        </p:spPr>
        <p:txBody>
          <a:bodyPr wrap="square" anchor="ctr">
            <a:spAutoFit/>
          </a:bodyPr>
          <a:lstStyle/>
          <a:p>
            <a:r>
              <a:rPr lang="en-US" altLang="ja-JP" sz="3200" b="1" dirty="0">
                <a:latin typeface="Calibri" panose="020F0502020204030204" pitchFamily="34" charset="0"/>
                <a:ea typeface="Tahoma" panose="020B0604030504040204" pitchFamily="34" charset="0"/>
                <a:cs typeface="Tahoma" panose="020B0604030504040204" pitchFamily="34" charset="0"/>
              </a:rPr>
              <a:t>2</a:t>
            </a:r>
            <a:r>
              <a:rPr lang="en-US" altLang="ja-JP" sz="3200" b="1" dirty="0" smtClean="0">
                <a:latin typeface="Calibri" panose="020F0502020204030204" pitchFamily="34" charset="0"/>
                <a:ea typeface="Tahoma" panose="020B0604030504040204" pitchFamily="34" charset="0"/>
                <a:cs typeface="Tahoma" panose="020B0604030504040204" pitchFamily="34" charset="0"/>
              </a:rPr>
              <a:t>. Function</a:t>
            </a:r>
            <a:endParaRPr lang="en-US" altLang="ja-JP" sz="3200" b="1"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3224415"/>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11.xml><?xml version="1.0" encoding="utf-8"?>
<a:theme xmlns:a="http://schemas.openxmlformats.org/drawingml/2006/main" name="4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12.xml><?xml version="1.0" encoding="utf-8"?>
<a:theme xmlns:a="http://schemas.openxmlformats.org/drawingml/2006/main" name="6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13.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1920163D-763C-4FA2-8C21-3C4C0FE0627D}"/>
    </a:ext>
  </a:extLst>
</a:theme>
</file>

<file path=ppt/theme/theme14.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CF074C11-697F-48B1-95CC-C684841BE1A1}"/>
    </a:ext>
  </a:ext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5.xml><?xml version="1.0" encoding="utf-8"?>
<a:theme xmlns:a="http://schemas.openxmlformats.org/drawingml/2006/main" name="3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6.xml><?xml version="1.0" encoding="utf-8"?>
<a:theme xmlns:a="http://schemas.openxmlformats.org/drawingml/2006/main" name="5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7.xml><?xml version="1.0" encoding="utf-8"?>
<a:theme xmlns:a="http://schemas.openxmlformats.org/drawingml/2006/main" name="9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8.xml><?xml version="1.0" encoding="utf-8"?>
<a:theme xmlns:a="http://schemas.openxmlformats.org/drawingml/2006/main" name="7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8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docProps/app.xml><?xml version="1.0" encoding="utf-8"?>
<Properties xmlns="http://schemas.openxmlformats.org/officeDocument/2006/extended-properties" xmlns:vt="http://schemas.openxmlformats.org/officeDocument/2006/docPropsVTypes">
  <Template>4_3_pips_templateB_Tentative_青</Template>
  <TotalTime>0</TotalTime>
  <Words>4313</Words>
  <Application>Microsoft Office PowerPoint</Application>
  <PresentationFormat>画面に合わせる (16:9)</PresentationFormat>
  <Paragraphs>767</Paragraphs>
  <Slides>55</Slides>
  <Notes>1</Notes>
  <HiddenSlides>0</HiddenSlides>
  <MMClips>5</MMClips>
  <ScaleCrop>false</ScaleCrop>
  <HeadingPairs>
    <vt:vector size="6" baseType="variant">
      <vt:variant>
        <vt:lpstr>使用されているフォント</vt:lpstr>
      </vt:variant>
      <vt:variant>
        <vt:i4>15</vt:i4>
      </vt:variant>
      <vt:variant>
        <vt:lpstr>テーマ</vt:lpstr>
      </vt:variant>
      <vt:variant>
        <vt:i4>14</vt:i4>
      </vt:variant>
      <vt:variant>
        <vt:lpstr>スライド タイトル</vt:lpstr>
      </vt:variant>
      <vt:variant>
        <vt:i4>55</vt:i4>
      </vt:variant>
    </vt:vector>
  </HeadingPairs>
  <TitlesOfParts>
    <vt:vector size="84" baseType="lpstr">
      <vt:lpstr>HGPｺﾞｼｯｸE</vt:lpstr>
      <vt:lpstr>meiryo</vt:lpstr>
      <vt:lpstr>Meiryo UI</vt:lpstr>
      <vt:lpstr>ＭＳ Ｐゴシック</vt:lpstr>
      <vt:lpstr>MS UI Gothic</vt:lpstr>
      <vt:lpstr>Yu Gothic UI</vt:lpstr>
      <vt:lpstr>Yu Gothic UI Semibold</vt:lpstr>
      <vt:lpstr>メイリオ</vt:lpstr>
      <vt:lpstr>游ゴシック</vt:lpstr>
      <vt:lpstr>Arial</vt:lpstr>
      <vt:lpstr>Calibri</vt:lpstr>
      <vt:lpstr>Calibri Light</vt:lpstr>
      <vt:lpstr>Tahoma</vt:lpstr>
      <vt:lpstr>Times New Roman</vt:lpstr>
      <vt:lpstr>Wingdings</vt:lpstr>
      <vt:lpstr>デザインの設定</vt:lpstr>
      <vt:lpstr>1_デザインの設定</vt:lpstr>
      <vt:lpstr>2_デザインの設定</vt:lpstr>
      <vt:lpstr>1_メインスライド</vt:lpstr>
      <vt:lpstr>3_メインスライド</vt:lpstr>
      <vt:lpstr>5_メインスライド</vt:lpstr>
      <vt:lpstr>9_メインスライド</vt:lpstr>
      <vt:lpstr>7_メインスライド</vt:lpstr>
      <vt:lpstr>8_メインスライド</vt:lpstr>
      <vt:lpstr>2_メインスライド</vt:lpstr>
      <vt:lpstr>4_メインスライド</vt:lpstr>
      <vt:lpstr>6_メインスライド</vt:lpstr>
      <vt:lpstr>デバイダー</vt:lpstr>
      <vt:lpstr>エンドスライド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2022-09-14T07:06:47Z</dcterms:created>
  <dcterms:modified xsi:type="dcterms:W3CDTF">2022-09-14T07:06:55Z</dcterms:modified>
</cp:coreProperties>
</file>