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5"/>
  </p:notesMasterIdLst>
  <p:sldIdLst>
    <p:sldId id="256" r:id="rId6"/>
    <p:sldId id="257" r:id="rId7"/>
    <p:sldId id="265" r:id="rId8"/>
    <p:sldId id="261" r:id="rId9"/>
    <p:sldId id="263" r:id="rId10"/>
    <p:sldId id="264" r:id="rId11"/>
    <p:sldId id="267" r:id="rId12"/>
    <p:sldId id="266" r:id="rId13"/>
    <p:sldId id="259" r:id="rId14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6163"/>
    <a:srgbClr val="7F7F7F"/>
    <a:srgbClr val="E2E3E3"/>
    <a:srgbClr val="BDC0BF"/>
    <a:srgbClr val="6464E6"/>
    <a:srgbClr val="10A99A"/>
    <a:srgbClr val="2F5597"/>
    <a:srgbClr val="2E75B6"/>
    <a:srgbClr val="5B9BD5"/>
    <a:srgbClr val="76A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3" autoAdjust="0"/>
    <p:restoredTop sz="93369" autoAdjust="0"/>
  </p:normalViewPr>
  <p:slideViewPr>
    <p:cSldViewPr snapToGrid="0">
      <p:cViewPr varScale="1">
        <p:scale>
          <a:sx n="116" d="100"/>
          <a:sy n="116" d="100"/>
        </p:scale>
        <p:origin x="437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80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79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O SHUICHI (佐藤 秀一)" userId="S::sato.shuichi001@jp.panasonic.com::daf13b29-cf10-49d6-af4a-9876b3645f65" providerId="AD" clId="Web-{17E92CEC-7727-4D42-BF6B-CFBF6DD56F68}"/>
    <pc:docChg chg="modSld">
      <pc:chgData name="SATO SHUICHI (佐藤 秀一)" userId="S::sato.shuichi001@jp.panasonic.com::daf13b29-cf10-49d6-af4a-9876b3645f65" providerId="AD" clId="Web-{17E92CEC-7727-4D42-BF6B-CFBF6DD56F68}" dt="2020-05-13T06:26:18.929" v="65" actId="20577"/>
      <pc:docMkLst>
        <pc:docMk/>
      </pc:docMkLst>
      <pc:sldChg chg="modSp">
        <pc:chgData name="SATO SHUICHI (佐藤 秀一)" userId="S::sato.shuichi001@jp.panasonic.com::daf13b29-cf10-49d6-af4a-9876b3645f65" providerId="AD" clId="Web-{17E92CEC-7727-4D42-BF6B-CFBF6DD56F68}" dt="2020-05-13T06:19:19.257" v="34" actId="20577"/>
        <pc:sldMkLst>
          <pc:docMk/>
          <pc:sldMk cId="3889920977" sldId="281"/>
        </pc:sldMkLst>
        <pc:spChg chg="mod">
          <ac:chgData name="SATO SHUICHI (佐藤 秀一)" userId="S::sato.shuichi001@jp.panasonic.com::daf13b29-cf10-49d6-af4a-9876b3645f65" providerId="AD" clId="Web-{17E92CEC-7727-4D42-BF6B-CFBF6DD56F68}" dt="2020-05-13T06:19:19.257" v="34" actId="20577"/>
          <ac:spMkLst>
            <pc:docMk/>
            <pc:sldMk cId="3889920977" sldId="281"/>
            <ac:spMk id="5" creationId="{00000000-0000-0000-0000-000000000000}"/>
          </ac:spMkLst>
        </pc:spChg>
      </pc:sldChg>
      <pc:sldChg chg="addSp modSp">
        <pc:chgData name="SATO SHUICHI (佐藤 秀一)" userId="S::sato.shuichi001@jp.panasonic.com::daf13b29-cf10-49d6-af4a-9876b3645f65" providerId="AD" clId="Web-{17E92CEC-7727-4D42-BF6B-CFBF6DD56F68}" dt="2020-05-13T06:26:18.210" v="63" actId="20577"/>
        <pc:sldMkLst>
          <pc:docMk/>
          <pc:sldMk cId="1737170058" sldId="285"/>
        </pc:sldMkLst>
        <pc:spChg chg="add mod">
          <ac:chgData name="SATO SHUICHI (佐藤 秀一)" userId="S::sato.shuichi001@jp.panasonic.com::daf13b29-cf10-49d6-af4a-9876b3645f65" providerId="AD" clId="Web-{17E92CEC-7727-4D42-BF6B-CFBF6DD56F68}" dt="2020-05-13T06:25:24.148" v="62" actId="1076"/>
          <ac:spMkLst>
            <pc:docMk/>
            <pc:sldMk cId="1737170058" sldId="285"/>
            <ac:spMk id="2" creationId="{F3AB4160-A663-4F43-AE32-63B2A1D5D5B9}"/>
          </ac:spMkLst>
        </pc:spChg>
        <pc:spChg chg="mod">
          <ac:chgData name="SATO SHUICHI (佐藤 秀一)" userId="S::sato.shuichi001@jp.panasonic.com::daf13b29-cf10-49d6-af4a-9876b3645f65" providerId="AD" clId="Web-{17E92CEC-7727-4D42-BF6B-CFBF6DD56F68}" dt="2020-05-13T06:26:18.210" v="63" actId="20577"/>
          <ac:spMkLst>
            <pc:docMk/>
            <pc:sldMk cId="1737170058" sldId="285"/>
            <ac:spMk id="19" creationId="{00000000-0000-0000-0000-000000000000}"/>
          </ac:spMkLst>
        </pc:spChg>
      </pc:sldChg>
    </pc:docChg>
  </pc:docChgLst>
  <pc:docChgLst>
    <pc:chgData name="SATO SHUICHI (佐藤 秀一)" userId="S::sato.shuichi001@jp.panasonic.com::daf13b29-cf10-49d6-af4a-9876b3645f65" providerId="AD" clId="Web-{0476C38A-E988-453D-AF9B-D60EEE127EEE}"/>
    <pc:docChg chg="modSld">
      <pc:chgData name="SATO SHUICHI (佐藤 秀一)" userId="S::sato.shuichi001@jp.panasonic.com::daf13b29-cf10-49d6-af4a-9876b3645f65" providerId="AD" clId="Web-{0476C38A-E988-453D-AF9B-D60EEE127EEE}" dt="2020-05-13T06:48:52.760" v="33" actId="20577"/>
      <pc:docMkLst>
        <pc:docMk/>
      </pc:docMkLst>
      <pc:sldChg chg="modSp">
        <pc:chgData name="SATO SHUICHI (佐藤 秀一)" userId="S::sato.shuichi001@jp.panasonic.com::daf13b29-cf10-49d6-af4a-9876b3645f65" providerId="AD" clId="Web-{0476C38A-E988-453D-AF9B-D60EEE127EEE}" dt="2020-05-13T06:47:08.614" v="24" actId="20577"/>
        <pc:sldMkLst>
          <pc:docMk/>
          <pc:sldMk cId="1297427616" sldId="282"/>
        </pc:sldMkLst>
        <pc:spChg chg="mod">
          <ac:chgData name="SATO SHUICHI (佐藤 秀一)" userId="S::sato.shuichi001@jp.panasonic.com::daf13b29-cf10-49d6-af4a-9876b3645f65" providerId="AD" clId="Web-{0476C38A-E988-453D-AF9B-D60EEE127EEE}" dt="2020-05-13T06:47:08.614" v="24" actId="20577"/>
          <ac:spMkLst>
            <pc:docMk/>
            <pc:sldMk cId="1297427616" sldId="282"/>
            <ac:spMk id="6" creationId="{00000000-0000-0000-0000-000000000000}"/>
          </ac:spMkLst>
        </pc:spChg>
      </pc:sldChg>
      <pc:sldChg chg="modSp">
        <pc:chgData name="SATO SHUICHI (佐藤 秀一)" userId="S::sato.shuichi001@jp.panasonic.com::daf13b29-cf10-49d6-af4a-9876b3645f65" providerId="AD" clId="Web-{0476C38A-E988-453D-AF9B-D60EEE127EEE}" dt="2020-05-13T06:48:52.760" v="33" actId="20577"/>
        <pc:sldMkLst>
          <pc:docMk/>
          <pc:sldMk cId="3059090408" sldId="286"/>
        </pc:sldMkLst>
        <pc:spChg chg="mod">
          <ac:chgData name="SATO SHUICHI (佐藤 秀一)" userId="S::sato.shuichi001@jp.panasonic.com::daf13b29-cf10-49d6-af4a-9876b3645f65" providerId="AD" clId="Web-{0476C38A-E988-453D-AF9B-D60EEE127EEE}" dt="2020-05-13T06:48:52.760" v="33" actId="20577"/>
          <ac:spMkLst>
            <pc:docMk/>
            <pc:sldMk cId="3059090408" sldId="286"/>
            <ac:spMk id="5" creationId="{00000000-0000-0000-0000-000000000000}"/>
          </ac:spMkLst>
        </pc:spChg>
      </pc:sldChg>
    </pc:docChg>
  </pc:docChgLst>
  <pc:docChgLst>
    <pc:chgData name="SATO SHUICHI (佐藤 秀一)" userId="S::sato.shuichi001@jp.panasonic.com::daf13b29-cf10-49d6-af4a-9876b3645f65" providerId="AD" clId="Web-{1A6257CA-AFF0-4D6F-B0D6-48F428E34765}"/>
    <pc:docChg chg="modSld">
      <pc:chgData name="SATO SHUICHI (佐藤 秀一)" userId="S::sato.shuichi001@jp.panasonic.com::daf13b29-cf10-49d6-af4a-9876b3645f65" providerId="AD" clId="Web-{1A6257CA-AFF0-4D6F-B0D6-48F428E34765}" dt="2020-05-14T05:21:23.223" v="89"/>
      <pc:docMkLst>
        <pc:docMk/>
      </pc:docMkLst>
      <pc:sldChg chg="modSp">
        <pc:chgData name="SATO SHUICHI (佐藤 秀一)" userId="S::sato.shuichi001@jp.panasonic.com::daf13b29-cf10-49d6-af4a-9876b3645f65" providerId="AD" clId="Web-{1A6257CA-AFF0-4D6F-B0D6-48F428E34765}" dt="2020-05-14T05:21:23.223" v="89"/>
        <pc:sldMkLst>
          <pc:docMk/>
          <pc:sldMk cId="3301115528" sldId="293"/>
        </pc:sldMkLst>
        <pc:graphicFrameChg chg="mod modGraphic">
          <ac:chgData name="SATO SHUICHI (佐藤 秀一)" userId="S::sato.shuichi001@jp.panasonic.com::daf13b29-cf10-49d6-af4a-9876b3645f65" providerId="AD" clId="Web-{1A6257CA-AFF0-4D6F-B0D6-48F428E34765}" dt="2020-05-14T05:21:23.223" v="89"/>
          <ac:graphicFrameMkLst>
            <pc:docMk/>
            <pc:sldMk cId="3301115528" sldId="293"/>
            <ac:graphicFrameMk id="13" creationId="{00000000-0000-0000-0000-000000000000}"/>
          </ac:graphicFrameMkLst>
        </pc:graphicFrameChg>
      </pc:sldChg>
    </pc:docChg>
  </pc:docChgLst>
  <pc:docChgLst>
    <pc:chgData name="SATO SHUICHI (佐藤 秀一)" userId="S::sato.shuichi001@jp.panasonic.com::daf13b29-cf10-49d6-af4a-9876b3645f65" providerId="AD" clId="Web-{FD2DF105-C64B-4464-A3C2-5763EE3FBBF8}"/>
    <pc:docChg chg="modSld">
      <pc:chgData name="SATO SHUICHI (佐藤 秀一)" userId="S::sato.shuichi001@jp.panasonic.com::daf13b29-cf10-49d6-af4a-9876b3645f65" providerId="AD" clId="Web-{FD2DF105-C64B-4464-A3C2-5763EE3FBBF8}" dt="2020-05-13T05:56:37.031" v="39" actId="20577"/>
      <pc:docMkLst>
        <pc:docMk/>
      </pc:docMkLst>
      <pc:sldChg chg="modSp">
        <pc:chgData name="SATO SHUICHI (佐藤 秀一)" userId="S::sato.shuichi001@jp.panasonic.com::daf13b29-cf10-49d6-af4a-9876b3645f65" providerId="AD" clId="Web-{FD2DF105-C64B-4464-A3C2-5763EE3FBBF8}" dt="2020-05-13T05:56:37.031" v="39" actId="20577"/>
        <pc:sldMkLst>
          <pc:docMk/>
          <pc:sldMk cId="3889920977" sldId="281"/>
        </pc:sldMkLst>
        <pc:spChg chg="mod">
          <ac:chgData name="SATO SHUICHI (佐藤 秀一)" userId="S::sato.shuichi001@jp.panasonic.com::daf13b29-cf10-49d6-af4a-9876b3645f65" providerId="AD" clId="Web-{FD2DF105-C64B-4464-A3C2-5763EE3FBBF8}" dt="2020-05-13T05:56:37.031" v="39" actId="20577"/>
          <ac:spMkLst>
            <pc:docMk/>
            <pc:sldMk cId="3889920977" sldId="281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8839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133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11511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</a:t>
            </a:r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i-PRO </a:t>
            </a:r>
            <a:r>
              <a:rPr kumimoji="1" lang="en-US" altLang="ja-JP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All </a:t>
            </a:r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67" r:id="rId6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68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799" y="2186678"/>
            <a:ext cx="8479287" cy="993775"/>
          </a:xfrm>
        </p:spPr>
        <p:txBody>
          <a:bodyPr/>
          <a:lstStyle/>
          <a:p>
            <a:r>
              <a:rPr lang="en-US" altLang="ja-JP" sz="2800" dirty="0">
                <a:ea typeface="+mn-ea"/>
              </a:rPr>
              <a:t>Network Disk Recorder </a:t>
            </a:r>
            <a:r>
              <a:rPr lang="en-US" altLang="ja-JP" sz="2800" dirty="0" smtClean="0">
                <a:ea typeface="+mn-ea"/>
              </a:rPr>
              <a:t>WJ-NX </a:t>
            </a:r>
            <a:r>
              <a:rPr lang="en-US" altLang="ja-JP" sz="2800" dirty="0">
                <a:ea typeface="+mn-ea"/>
              </a:rPr>
              <a:t>Series version up contents</a:t>
            </a:r>
            <a:br>
              <a:rPr lang="en-US" altLang="ja-JP" sz="2800" dirty="0">
                <a:ea typeface="+mn-ea"/>
              </a:rPr>
            </a:br>
            <a:r>
              <a:rPr lang="en-US" altLang="ja-JP" sz="2800" dirty="0">
                <a:ea typeface="+mn-ea"/>
              </a:rPr>
              <a:t>- </a:t>
            </a:r>
            <a:r>
              <a:rPr lang="en-US" altLang="ja-JP" sz="2800" dirty="0" smtClean="0">
                <a:ea typeface="+mn-ea"/>
              </a:rPr>
              <a:t>April 2022 </a:t>
            </a:r>
            <a:r>
              <a:rPr lang="en-US" altLang="ja-JP" sz="2800" dirty="0">
                <a:ea typeface="+mn-ea"/>
              </a:rPr>
              <a:t>-</a:t>
            </a:r>
            <a:br>
              <a:rPr lang="en-US" altLang="ja-JP" sz="2800" dirty="0">
                <a:ea typeface="+mn-ea"/>
              </a:rPr>
            </a:br>
            <a:endParaRPr lang="en-US" altLang="ja-JP" sz="2800" dirty="0"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03688" y="3452197"/>
            <a:ext cx="5053050" cy="830997"/>
          </a:xfrm>
          <a:prstGeom prst="rect">
            <a:avLst/>
          </a:prstGeom>
        </p:spPr>
        <p:txBody>
          <a:bodyPr wrap="square" lIns="91440" tIns="45720" rIns="91440" bIns="45720" anchor="b">
            <a:spAutoFit/>
          </a:bodyPr>
          <a:lstStyle/>
          <a:p>
            <a:r>
              <a:rPr lang="en-US" altLang="ja-JP" sz="1600" dirty="0">
                <a:latin typeface="+mj-lt"/>
                <a:ea typeface="Tahoma" panose="020B0604030504040204" pitchFamily="34" charset="0"/>
                <a:cs typeface="Calibri Light" panose="020F0302020204030204" pitchFamily="34" charset="0"/>
              </a:rPr>
              <a:t>Model : WJ-NX400, WJ-NX300, WJ-NX200 , </a:t>
            </a:r>
            <a:r>
              <a:rPr lang="en-US" altLang="ja-JP" sz="1600" dirty="0" smtClean="0">
                <a:latin typeface="+mj-lt"/>
                <a:ea typeface="Tahoma" panose="020B0604030504040204" pitchFamily="34" charset="0"/>
                <a:cs typeface="Calibri Light" panose="020F0302020204030204" pitchFamily="34" charset="0"/>
              </a:rPr>
              <a:t>WJ-NX100</a:t>
            </a:r>
            <a:endParaRPr lang="en-US" altLang="ja-JP" sz="1600" dirty="0">
              <a:latin typeface="+mj-lt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+mj-lt"/>
                <a:ea typeface="Tahoma"/>
                <a:cs typeface="Calibri Light"/>
              </a:rPr>
              <a:t>File Version : 1.00</a:t>
            </a:r>
            <a:endParaRPr lang="en-US" altLang="ja-JP" sz="1600" dirty="0">
              <a:latin typeface="+mj-lt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+mj-lt"/>
                <a:ea typeface="Tahoma" panose="020B0604030504040204" pitchFamily="34" charset="0"/>
                <a:cs typeface="Calibri Light" panose="020F0302020204030204" pitchFamily="34" charset="0"/>
              </a:rPr>
              <a:t>Apr. 2022</a:t>
            </a:r>
            <a:endParaRPr lang="en-US" altLang="ja-JP" sz="1600" dirty="0">
              <a:latin typeface="+mj-lt"/>
              <a:ea typeface="Tahoma" panose="020B060403050404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443841"/>
          </a:xfrm>
        </p:spPr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  <a:ea typeface="Yu Gothic UI Semibold" panose="020B0700000000000000" pitchFamily="50" charset="-128"/>
              </a:rPr>
              <a:t>Contents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42570"/>
              </p:ext>
            </p:extLst>
          </p:nvPr>
        </p:nvGraphicFramePr>
        <p:xfrm>
          <a:off x="280328" y="1113884"/>
          <a:ext cx="8507469" cy="1770658"/>
        </p:xfrm>
        <a:graphic>
          <a:graphicData uri="http://schemas.openxmlformats.org/drawingml/2006/table">
            <a:tbl>
              <a:tblPr firstRow="1" bandRow="1"/>
              <a:tblGrid>
                <a:gridCol w="5482117">
                  <a:extLst>
                    <a:ext uri="{9D8B030D-6E8A-4147-A177-3AD203B41FA5}">
                      <a16:colId xmlns:a16="http://schemas.microsoft.com/office/drawing/2014/main" val="921576716"/>
                    </a:ext>
                  </a:extLst>
                </a:gridCol>
                <a:gridCol w="756338">
                  <a:extLst>
                    <a:ext uri="{9D8B030D-6E8A-4147-A177-3AD203B41FA5}">
                      <a16:colId xmlns:a16="http://schemas.microsoft.com/office/drawing/2014/main" val="3632273933"/>
                    </a:ext>
                  </a:extLst>
                </a:gridCol>
                <a:gridCol w="756338">
                  <a:extLst>
                    <a:ext uri="{9D8B030D-6E8A-4147-A177-3AD203B41FA5}">
                      <a16:colId xmlns:a16="http://schemas.microsoft.com/office/drawing/2014/main" val="2175520719"/>
                    </a:ext>
                  </a:extLst>
                </a:gridCol>
                <a:gridCol w="756338">
                  <a:extLst>
                    <a:ext uri="{9D8B030D-6E8A-4147-A177-3AD203B41FA5}">
                      <a16:colId xmlns:a16="http://schemas.microsoft.com/office/drawing/2014/main" val="349842304"/>
                    </a:ext>
                  </a:extLst>
                </a:gridCol>
                <a:gridCol w="756338">
                  <a:extLst>
                    <a:ext uri="{9D8B030D-6E8A-4147-A177-3AD203B41FA5}">
                      <a16:colId xmlns:a16="http://schemas.microsoft.com/office/drawing/2014/main" val="1495174127"/>
                    </a:ext>
                  </a:extLst>
                </a:gridCol>
              </a:tblGrid>
              <a:tr h="338098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>
                          <a:latin typeface="+mj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NX400</a:t>
                      </a:r>
                      <a:endParaRPr kumimoji="1" lang="ja-JP" altLang="en-US" sz="1400" b="1" dirty="0">
                        <a:latin typeface="+mj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>
                          <a:latin typeface="+mj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NX300</a:t>
                      </a:r>
                      <a:endParaRPr kumimoji="1" lang="ja-JP" altLang="en-US" sz="1400" b="1" dirty="0">
                        <a:latin typeface="+mj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>
                          <a:latin typeface="+mj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NX200</a:t>
                      </a:r>
                      <a:endParaRPr kumimoji="1" lang="ja-JP" altLang="en-US" sz="1400" b="1" dirty="0">
                        <a:latin typeface="+mj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>
                          <a:latin typeface="+mj-lt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NX100</a:t>
                      </a:r>
                      <a:endParaRPr kumimoji="1" lang="ja-JP" altLang="en-US" sz="1400" b="1" dirty="0">
                        <a:latin typeface="+mj-lt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89523"/>
                  </a:ext>
                </a:extLst>
              </a:tr>
              <a:tr h="143692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Change the company name notation</a:t>
                      </a:r>
                      <a:endParaRPr kumimoji="1" lang="ja-JP" altLang="en-US" sz="1400" b="0" u="none" dirty="0">
                        <a:latin typeface="+mj-lt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20230"/>
                  </a:ext>
                </a:extLst>
              </a:tr>
              <a:tr h="143692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New Product support </a:t>
                      </a:r>
                      <a:b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</a:b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( Multi-Sensor Camera, New 4K/6M/5M camera, i-PRO mini camera )</a:t>
                      </a:r>
                      <a:endParaRPr kumimoji="1" lang="ja-JP" altLang="en-US" sz="1400" b="0" u="none" dirty="0">
                        <a:latin typeface="+mj-lt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7483"/>
                  </a:ext>
                </a:extLst>
              </a:tr>
              <a:tr h="143692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Bug fix (Not send cgi command for stream2 )</a:t>
                      </a:r>
                      <a:endParaRPr kumimoji="1" lang="ja-JP" altLang="en-US" sz="1400" b="0" u="none" dirty="0">
                        <a:latin typeface="+mj-lt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34033"/>
                  </a:ext>
                </a:extLst>
              </a:tr>
              <a:tr h="287383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j-lt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Function improvement ( Remove the FTP )</a:t>
                      </a:r>
                      <a:endParaRPr kumimoji="1" lang="ja-JP" altLang="en-US" sz="1400" b="0" u="none" dirty="0">
                        <a:latin typeface="+mj-lt"/>
                        <a:ea typeface="Yu Gothic UI" panose="020B0500000000000000" pitchFamily="50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18010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80328" y="2846786"/>
            <a:ext cx="6786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Firmware Version No. : </a:t>
            </a:r>
            <a:r>
              <a:rPr lang="ja-JP" altLang="en-US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</a:t>
            </a: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5.00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/>
              <a:t>Release date on the global </a:t>
            </a:r>
            <a:r>
              <a:rPr lang="en-US" altLang="ja-JP" sz="1400" dirty="0" smtClean="0"/>
              <a:t>site </a:t>
            </a: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: Apr. 2022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443841"/>
          </a:xfrm>
        </p:spPr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  <a:ea typeface="Yu Gothic UI Semibold" panose="020B0700000000000000" pitchFamily="50" charset="-128"/>
              </a:rPr>
              <a:t>Change the notation of the company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Target</a:t>
            </a:r>
          </a:p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Product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133" y="1364237"/>
            <a:ext cx="1455387" cy="314760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</a:rPr>
              <a:t>Contents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1592984" y="748352"/>
            <a:ext cx="4700799" cy="57600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WJ-NX200, WJ-NX100</a:t>
            </a:r>
            <a:endParaRPr lang="en-US" altLang="ja-JP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147605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Version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9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游ゴシック" panose="020B0400000000000000" pitchFamily="50" charset="-128"/>
                <a:cs typeface="Calibri" panose="020F0502020204030204" pitchFamily="34" charset="0"/>
              </a:rPr>
              <a:t>V5.00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0" name="テキスト プレースホルダー 2"/>
          <p:cNvSpPr txBox="1">
            <a:spLocks/>
          </p:cNvSpPr>
          <p:nvPr/>
        </p:nvSpPr>
        <p:spPr>
          <a:xfrm>
            <a:off x="1876301" y="1955101"/>
            <a:ext cx="7121396" cy="196587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 fontAlgn="base">
              <a:buFont typeface="Wingdings" panose="05000000000000000000" pitchFamily="2" charset="2"/>
              <a:buChar char="ü"/>
            </a:pPr>
            <a:r>
              <a:rPr lang="en-GB" altLang="ja-JP" sz="1400" dirty="0" smtClean="0">
                <a:latin typeface="+mj-lt"/>
              </a:rPr>
              <a:t>Company name</a:t>
            </a:r>
            <a:r>
              <a:rPr lang="en-GB" altLang="ja-JP" sz="1400" dirty="0">
                <a:latin typeface="+mj-lt"/>
              </a:rPr>
              <a:t> </a:t>
            </a:r>
            <a:r>
              <a:rPr lang="en-GB" altLang="ja-JP" sz="1400" dirty="0" smtClean="0">
                <a:latin typeface="+mj-lt"/>
              </a:rPr>
              <a:t> </a:t>
            </a:r>
            <a:r>
              <a:rPr lang="en-US" altLang="ja-JP" sz="1400" dirty="0" smtClean="0">
                <a:latin typeface="+mj-lt"/>
              </a:rPr>
              <a:t>​:  </a:t>
            </a:r>
            <a:r>
              <a:rPr lang="en-GB" altLang="ja-JP" sz="1400" dirty="0" smtClean="0">
                <a:latin typeface="+mj-lt"/>
              </a:rPr>
              <a:t>Panasonic</a:t>
            </a:r>
            <a:r>
              <a:rPr lang="en-GB" altLang="ja-JP" sz="1400" dirty="0">
                <a:latin typeface="+mj-lt"/>
              </a:rPr>
              <a:t> </a:t>
            </a:r>
            <a:r>
              <a:rPr lang="en-GB" altLang="ja-JP" sz="1400" dirty="0" err="1" smtClean="0">
                <a:latin typeface="+mj-lt"/>
              </a:rPr>
              <a:t>i</a:t>
            </a:r>
            <a:r>
              <a:rPr lang="en-GB" altLang="ja-JP" sz="1400" dirty="0" smtClean="0">
                <a:latin typeface="+mj-lt"/>
              </a:rPr>
              <a:t>-PRO </a:t>
            </a:r>
            <a:r>
              <a:rPr lang="en-GB" altLang="ja-JP" sz="1400" dirty="0">
                <a:latin typeface="+mj-lt"/>
              </a:rPr>
              <a:t>Sensing Solutions Co., Ltd</a:t>
            </a:r>
            <a:r>
              <a:rPr lang="en-GB" altLang="ja-JP" sz="1400" dirty="0" smtClean="0">
                <a:latin typeface="+mj-lt"/>
              </a:rPr>
              <a:t>.  </a:t>
            </a:r>
            <a:r>
              <a:rPr lang="en-US" altLang="ja-JP" sz="1400" dirty="0" smtClean="0"/>
              <a:t>→</a:t>
            </a:r>
            <a:r>
              <a:rPr lang="en-GB" altLang="ja-JP" sz="1400" dirty="0" smtClean="0">
                <a:latin typeface="+mj-lt"/>
              </a:rPr>
              <a:t>  </a:t>
            </a:r>
            <a:r>
              <a:rPr lang="en-GB" altLang="ja-JP" sz="1400" dirty="0" err="1" smtClean="0">
                <a:latin typeface="+mj-lt"/>
              </a:rPr>
              <a:t>i</a:t>
            </a:r>
            <a:r>
              <a:rPr lang="en-GB" altLang="ja-JP" sz="1400" dirty="0" smtClean="0">
                <a:latin typeface="+mj-lt"/>
              </a:rPr>
              <a:t>-PRO </a:t>
            </a:r>
            <a:r>
              <a:rPr lang="en-GB" altLang="ja-JP" sz="1400" dirty="0">
                <a:latin typeface="+mj-lt"/>
              </a:rPr>
              <a:t>Co., Ltd</a:t>
            </a:r>
            <a:r>
              <a:rPr lang="en-GB" altLang="ja-JP" sz="1400" dirty="0" smtClean="0">
                <a:latin typeface="+mj-lt"/>
              </a:rPr>
              <a:t>.</a:t>
            </a:r>
            <a:r>
              <a:rPr lang="en-US" altLang="ja-JP" sz="1400" dirty="0" smtClean="0">
                <a:latin typeface="+mj-lt"/>
              </a:rPr>
              <a:t>​</a:t>
            </a:r>
            <a:endParaRPr lang="en-US" altLang="ja-JP" sz="14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>
                <a:latin typeface="+mj-lt"/>
              </a:rPr>
              <a:t>Recorder startup screen </a:t>
            </a:r>
            <a:r>
              <a:rPr lang="en-US" altLang="ja-JP" sz="1400" dirty="0" smtClean="0">
                <a:latin typeface="+mj-lt"/>
              </a:rPr>
              <a:t>logo  :  Panasonic  →  i-PRO</a:t>
            </a:r>
            <a:endParaRPr lang="ja-JP" altLang="en-US" sz="14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>
                <a:latin typeface="+mj-lt"/>
              </a:rPr>
              <a:t>Web browser window </a:t>
            </a:r>
            <a:r>
              <a:rPr lang="en-US" altLang="ja-JP" sz="1400" dirty="0" smtClean="0">
                <a:latin typeface="+mj-lt"/>
              </a:rPr>
              <a:t>title  :  Panasonic </a:t>
            </a:r>
            <a:r>
              <a:rPr lang="en-US" altLang="ja-JP" sz="1400" dirty="0">
                <a:latin typeface="+mj-lt"/>
              </a:rPr>
              <a:t>| Network Disk Recorder </a:t>
            </a:r>
            <a:r>
              <a:rPr lang="en-US" altLang="ja-JP" sz="1400" dirty="0" smtClean="0">
                <a:latin typeface="+mj-lt"/>
              </a:rPr>
              <a:t> </a:t>
            </a:r>
            <a:r>
              <a:rPr lang="en-US" altLang="ja-JP" sz="1400" dirty="0" smtClean="0"/>
              <a:t>→</a:t>
            </a:r>
            <a:r>
              <a:rPr lang="en-US" altLang="ja-JP" sz="1400" dirty="0" smtClean="0">
                <a:latin typeface="+mj-lt"/>
              </a:rPr>
              <a:t>  Network </a:t>
            </a:r>
            <a:r>
              <a:rPr lang="en-US" altLang="ja-JP" sz="1400" dirty="0">
                <a:latin typeface="+mj-lt"/>
              </a:rPr>
              <a:t>Disk </a:t>
            </a:r>
            <a:r>
              <a:rPr lang="en-US" altLang="ja-JP" sz="1400" dirty="0" smtClean="0">
                <a:latin typeface="+mj-lt"/>
              </a:rPr>
              <a:t>Recorder</a:t>
            </a:r>
            <a:endParaRPr lang="en-US" altLang="ja-JP" sz="14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latin typeface="+mj-lt"/>
              </a:rPr>
              <a:t>MIB &amp; sys Object ID  :  Panasonic(258)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 →  </a:t>
            </a:r>
            <a:r>
              <a:rPr lang="en-US" altLang="ja-JP" sz="1400" dirty="0" smtClean="0">
                <a:latin typeface="+mj-lt"/>
              </a:rPr>
              <a:t>PIPS(57501)</a:t>
            </a:r>
            <a:endParaRPr lang="en-US" altLang="ja-JP" sz="14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>
                <a:latin typeface="+mj-lt"/>
              </a:rPr>
              <a:t>ActiveX / NX Viewer / HDD Viewer </a:t>
            </a:r>
            <a:r>
              <a:rPr lang="en-US" altLang="ja-JP" sz="1400" dirty="0" smtClean="0">
                <a:latin typeface="+mj-lt"/>
              </a:rPr>
              <a:t> :  PIPS  </a:t>
            </a:r>
            <a:r>
              <a:rPr lang="en-US" altLang="ja-JP" sz="1400" dirty="0" smtClean="0"/>
              <a:t>→</a:t>
            </a:r>
            <a:r>
              <a:rPr lang="en-US" altLang="ja-JP" sz="1400" dirty="0" smtClean="0">
                <a:latin typeface="+mj-lt"/>
              </a:rPr>
              <a:t>  i-PRO</a:t>
            </a:r>
            <a:endParaRPr lang="en-US" altLang="ja-JP" sz="14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latin typeface="+mj-lt"/>
              </a:rPr>
              <a:t>Name of alarm protocol  :  Panasonic </a:t>
            </a:r>
            <a:r>
              <a:rPr lang="en-US" altLang="ja-JP" sz="1400" dirty="0">
                <a:latin typeface="+mj-lt"/>
              </a:rPr>
              <a:t>alarm </a:t>
            </a:r>
            <a:r>
              <a:rPr lang="en-US" altLang="ja-JP" sz="1400" dirty="0" smtClean="0">
                <a:latin typeface="+mj-lt"/>
              </a:rPr>
              <a:t>protocol  </a:t>
            </a:r>
            <a:r>
              <a:rPr lang="en-US" altLang="ja-JP" sz="1400" dirty="0"/>
              <a:t>→</a:t>
            </a:r>
            <a:r>
              <a:rPr lang="en-US" altLang="ja-JP" sz="1400" dirty="0" smtClean="0">
                <a:latin typeface="+mj-lt"/>
              </a:rPr>
              <a:t>  TCP </a:t>
            </a:r>
            <a:r>
              <a:rPr lang="en-US" altLang="ja-JP" sz="1400" dirty="0">
                <a:latin typeface="+mj-lt"/>
              </a:rPr>
              <a:t>alarm </a:t>
            </a:r>
            <a:r>
              <a:rPr lang="en-US" altLang="ja-JP" sz="1400" dirty="0" smtClean="0">
                <a:latin typeface="+mj-lt"/>
              </a:rPr>
              <a:t>notification</a:t>
            </a:r>
            <a:endParaRPr lang="en-US" altLang="ja-JP" sz="1400" dirty="0">
              <a:latin typeface="+mj-lt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34641" y="1529965"/>
            <a:ext cx="6046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b="1" dirty="0"/>
              <a:t>All Panasonic notation that has been used will be change to i-PRO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002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443841"/>
          </a:xfrm>
        </p:spPr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  <a:ea typeface="Yu Gothic UI Semibold" panose="020B0700000000000000" pitchFamily="50" charset="-128"/>
              </a:rPr>
              <a:t>New Product Support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Target</a:t>
            </a:r>
          </a:p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Product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133" y="1364237"/>
            <a:ext cx="1455387" cy="314760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</a:rPr>
              <a:t>Contents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1592984" y="748352"/>
            <a:ext cx="4700799" cy="57600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WJ-NX200, WJ-NX100</a:t>
            </a:r>
            <a:endParaRPr lang="en-US" altLang="ja-JP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147605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Version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9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游ゴシック" panose="020B0400000000000000" pitchFamily="50" charset="-128"/>
                <a:cs typeface="Calibri" panose="020F0502020204030204" pitchFamily="34" charset="0"/>
              </a:rPr>
              <a:t>V5.00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25379" y="1439187"/>
            <a:ext cx="71635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anose="05000000000000000000" pitchFamily="2" charset="2"/>
              <a:buChar char="n"/>
            </a:pPr>
            <a:r>
              <a:rPr lang="en-US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Support </a:t>
            </a: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Multi-Sensor </a:t>
            </a:r>
            <a:r>
              <a:rPr lang="en-US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Camera with AI </a:t>
            </a: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engine</a:t>
            </a:r>
          </a:p>
          <a:p>
            <a:pPr marL="271463"/>
            <a:endParaRPr lang="en-US" altLang="ja-JP" sz="1200" dirty="0" smtClean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71463"/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Model : 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WV-S8543 series, WV-S8544 series,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WV-S8563 series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, WV-S8564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series</a:t>
            </a:r>
          </a:p>
          <a:p>
            <a:pPr marL="271463"/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     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WV-S8573 series, WV-S8574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series</a:t>
            </a:r>
            <a:endParaRPr lang="en-US" altLang="ja-JP" sz="1200" dirty="0" smtClean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  <a:p>
            <a:pPr marL="271463"/>
            <a:endParaRPr lang="en-US" altLang="ja-JP" sz="12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  <a:p>
            <a:pPr marL="266700" indent="-266700">
              <a:buFont typeface="Wingdings" panose="05000000000000000000" pitchFamily="2" charset="2"/>
              <a:buChar char="n"/>
            </a:pPr>
            <a:r>
              <a:rPr lang="en-US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Support New </a:t>
            </a: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4K/6M/5M </a:t>
            </a:r>
            <a:r>
              <a:rPr lang="en-US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Camera with AI engine</a:t>
            </a:r>
          </a:p>
          <a:p>
            <a:pPr marL="271463"/>
            <a:endParaRPr lang="en-US" altLang="ja-JP" sz="1200" dirty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71463"/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Model : WV-S15600 series, WV-S15700 series, WV-S22600 series, WV-S22700 series</a:t>
            </a:r>
          </a:p>
          <a:p>
            <a:pPr marL="271463"/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      WV-S25600 series, WV-S25700 series</a:t>
            </a:r>
          </a:p>
          <a:p>
            <a:pPr marL="271463"/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      WV-S15500 series, WV-S22500 series, WV-S25500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series</a:t>
            </a:r>
          </a:p>
          <a:p>
            <a:pPr marL="271463"/>
            <a:endParaRPr lang="en-US" altLang="ja-JP" sz="1200" dirty="0" smtClean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66700" indent="-266700">
              <a:buFont typeface="Wingdings" panose="05000000000000000000" pitchFamily="2" charset="2"/>
              <a:buChar char="n"/>
            </a:pPr>
            <a:r>
              <a:rPr lang="it-IT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Support i-PRO mini Camera with AI </a:t>
            </a:r>
            <a:r>
              <a:rPr lang="it-IT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engine</a:t>
            </a:r>
            <a:endParaRPr lang="en-US" altLang="ja-JP" sz="1600" b="1" dirty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71463"/>
            <a:endParaRPr lang="en-US" altLang="ja-JP" sz="1200" dirty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71463"/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Model :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WV-S71300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12477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528" y="2364208"/>
            <a:ext cx="4379814" cy="15999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443841"/>
          </a:xfrm>
        </p:spPr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  <a:ea typeface="Yu Gothic UI Semibold" panose="020B0700000000000000" pitchFamily="50" charset="-128"/>
              </a:rPr>
              <a:t>Bug fix </a:t>
            </a:r>
            <a:endParaRPr lang="en-US" altLang="ja-JP" sz="2400" dirty="0">
              <a:solidFill>
                <a:schemeClr val="tx1"/>
              </a:solidFill>
              <a:ea typeface="Yu Gothic UI Semibold" panose="020B0700000000000000" pitchFamily="50" charset="-128"/>
            </a:endParaRPr>
          </a:p>
        </p:txBody>
      </p:sp>
      <p:sp>
        <p:nvSpPr>
          <p:cNvPr id="17" name="テキスト プレースホルダー 14"/>
          <p:cNvSpPr txBox="1">
            <a:spLocks/>
          </p:cNvSpPr>
          <p:nvPr/>
        </p:nvSpPr>
        <p:spPr>
          <a:xfrm>
            <a:off x="1601203" y="1324353"/>
            <a:ext cx="7453531" cy="3147605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V5.00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669628" y="1438688"/>
            <a:ext cx="731667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r>
              <a:rPr lang="en-US" altLang="ja-JP" sz="1600" b="1" dirty="0">
                <a:solidFill>
                  <a:prstClr val="black"/>
                </a:solidFill>
                <a:latin typeface="+mj-lt"/>
              </a:rPr>
              <a:t>When "Do not use stream 2 of camera with each function of this recorder" is enabled, the recorder doesn't change compression method of stream 2 from </a:t>
            </a:r>
            <a:r>
              <a:rPr lang="en-US" altLang="ja-JP" sz="1600" b="1" dirty="0" smtClean="0">
                <a:solidFill>
                  <a:prstClr val="black"/>
                </a:solidFill>
                <a:latin typeface="+mj-lt"/>
              </a:rPr>
              <a:t>Ver.5.00.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endParaRPr lang="en-US" altLang="ja-JP" sz="1000" dirty="0" smtClean="0">
              <a:solidFill>
                <a:prstClr val="black"/>
              </a:solidFill>
              <a:latin typeface="Yu Gothic UI" panose="020B05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28336" y="3190911"/>
            <a:ext cx="2970128" cy="207949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Target</a:t>
            </a:r>
          </a:p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Product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33" y="1364237"/>
            <a:ext cx="1455387" cy="314760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</a:rPr>
              <a:t>Contents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Version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22" name="テキスト プレースホルダー 14"/>
          <p:cNvSpPr txBox="1">
            <a:spLocks/>
          </p:cNvSpPr>
          <p:nvPr/>
        </p:nvSpPr>
        <p:spPr>
          <a:xfrm>
            <a:off x="1592984" y="748352"/>
            <a:ext cx="4700799" cy="57600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WJ-NX200, WJ-NX100</a:t>
            </a:r>
            <a:endParaRPr lang="en-US" altLang="ja-JP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443841"/>
          </a:xfrm>
        </p:spPr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  <a:ea typeface="Yu Gothic UI Semibold" panose="020B0700000000000000" pitchFamily="50" charset="-128"/>
              </a:rPr>
              <a:t>Function improvement 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147605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V5.00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661409" y="1463751"/>
            <a:ext cx="7385106" cy="3500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solidFill>
                  <a:prstClr val="black"/>
                </a:solidFill>
                <a:latin typeface="+mj-lt"/>
              </a:rPr>
              <a:t>Remove the FTP</a:t>
            </a:r>
            <a:endParaRPr lang="en-US" altLang="ja-JP" sz="1600" b="1" dirty="0">
              <a:solidFill>
                <a:prstClr val="black"/>
              </a:solidFill>
              <a:latin typeface="+mj-lt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latin typeface="+mj-lt"/>
              </a:rPr>
              <a:t>　　</a:t>
            </a:r>
            <a:r>
              <a:rPr lang="en-US" altLang="ja-JP" sz="1400" dirty="0" smtClean="0">
                <a:latin typeface="+mj-lt"/>
              </a:rPr>
              <a:t>When </a:t>
            </a:r>
            <a:r>
              <a:rPr lang="en-US" altLang="ja-JP" sz="1400" dirty="0">
                <a:latin typeface="+mj-lt"/>
              </a:rPr>
              <a:t>the recorder version is updated to V5.00, ASM300 and iCT also need to be upgraded  </a:t>
            </a:r>
            <a:endParaRPr lang="en-US" altLang="ja-JP" sz="1400" dirty="0" smtClean="0">
              <a:latin typeface="+mj-lt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>
                <a:latin typeface="+mj-lt"/>
              </a:rPr>
              <a:t> </a:t>
            </a:r>
            <a:r>
              <a:rPr lang="en-US" altLang="ja-JP" sz="1400" dirty="0" smtClean="0">
                <a:latin typeface="+mj-lt"/>
              </a:rPr>
              <a:t>        for </a:t>
            </a:r>
            <a:r>
              <a:rPr lang="en-US" altLang="ja-JP" sz="1400" dirty="0">
                <a:latin typeface="+mj-lt"/>
              </a:rPr>
              <a:t>the below function.</a:t>
            </a:r>
          </a:p>
          <a:p>
            <a:pPr marL="360363" lvl="1">
              <a:tabLst>
                <a:tab pos="179388" algn="l"/>
              </a:tabLst>
            </a:pPr>
            <a:endParaRPr lang="en-US" altLang="ja-JP" sz="1400" dirty="0" smtClean="0">
              <a:latin typeface="+mj-lt"/>
            </a:endParaRPr>
          </a:p>
          <a:p>
            <a:pPr marL="360363" lvl="1">
              <a:tabLst>
                <a:tab pos="179388" algn="l"/>
              </a:tabLst>
            </a:pPr>
            <a:r>
              <a:rPr lang="en-US" altLang="ja-JP" sz="1400" dirty="0" smtClean="0">
                <a:latin typeface="+mj-lt"/>
              </a:rPr>
              <a:t>    -  </a:t>
            </a:r>
            <a:r>
              <a:rPr lang="en-US" altLang="ja-JP" sz="1200" dirty="0" smtClean="0">
                <a:latin typeface="+mj-lt"/>
              </a:rPr>
              <a:t>Time </a:t>
            </a:r>
            <a:r>
              <a:rPr lang="en-US" altLang="ja-JP" sz="1200" dirty="0">
                <a:latin typeface="+mj-lt"/>
              </a:rPr>
              <a:t>line display and n3r download on WV-ASM300</a:t>
            </a:r>
            <a:endParaRPr lang="en-US" altLang="ja-JP" sz="1400" dirty="0">
              <a:latin typeface="+mj-lt"/>
            </a:endParaRPr>
          </a:p>
          <a:p>
            <a:pPr marL="360363" lvl="1">
              <a:tabLst>
                <a:tab pos="179388" algn="l"/>
              </a:tabLst>
            </a:pPr>
            <a:endParaRPr lang="en-US" altLang="ja-JP" sz="1400" dirty="0" smtClean="0">
              <a:latin typeface="+mj-lt"/>
            </a:endParaRPr>
          </a:p>
          <a:p>
            <a:pPr marL="360363" lvl="1">
              <a:tabLst>
                <a:tab pos="179388" algn="l"/>
              </a:tabLst>
            </a:pPr>
            <a:endParaRPr lang="en-US" altLang="ja-JP" sz="1400" dirty="0">
              <a:latin typeface="+mj-lt"/>
            </a:endParaRPr>
          </a:p>
          <a:p>
            <a:pPr marL="360363" lvl="1">
              <a:tabLst>
                <a:tab pos="179388" algn="l"/>
              </a:tabLst>
            </a:pPr>
            <a:endParaRPr lang="en-US" altLang="ja-JP" sz="1400" dirty="0" smtClean="0">
              <a:latin typeface="+mj-lt"/>
            </a:endParaRPr>
          </a:p>
          <a:p>
            <a:pPr marL="360363" lvl="1">
              <a:tabLst>
                <a:tab pos="179388" algn="l"/>
              </a:tabLst>
            </a:pPr>
            <a:endParaRPr lang="en-US" altLang="ja-JP" sz="1400" dirty="0">
              <a:latin typeface="+mj-lt"/>
            </a:endParaRPr>
          </a:p>
          <a:p>
            <a:pPr marL="360363" lvl="1">
              <a:tabLst>
                <a:tab pos="179388" algn="l"/>
              </a:tabLst>
            </a:pPr>
            <a:r>
              <a:rPr lang="en-US" altLang="ja-JP" sz="1400" dirty="0" smtClean="0">
                <a:latin typeface="+mj-lt"/>
              </a:rPr>
              <a:t>    -  </a:t>
            </a:r>
            <a:r>
              <a:rPr lang="en-US" altLang="ja-JP" sz="1200" dirty="0" smtClean="0">
                <a:latin typeface="+mj-lt"/>
              </a:rPr>
              <a:t>File </a:t>
            </a:r>
            <a:r>
              <a:rPr lang="en-US" altLang="ja-JP" sz="1200" dirty="0">
                <a:latin typeface="+mj-lt"/>
              </a:rPr>
              <a:t>upload and download on </a:t>
            </a:r>
            <a:r>
              <a:rPr lang="en-US" altLang="ja-JP" sz="1200" dirty="0" smtClean="0">
                <a:latin typeface="+mj-lt"/>
              </a:rPr>
              <a:t>iCT</a:t>
            </a:r>
          </a:p>
          <a:p>
            <a:pPr marL="360363" lvl="1">
              <a:tabLst>
                <a:tab pos="179388" algn="l"/>
              </a:tabLst>
            </a:pPr>
            <a:r>
              <a:rPr lang="en-US" altLang="ja-JP" dirty="0" smtClean="0"/>
              <a:t>         </a:t>
            </a:r>
          </a:p>
          <a:p>
            <a:pPr marL="360363" lvl="1">
              <a:tabLst>
                <a:tab pos="179388" algn="l"/>
              </a:tabLst>
            </a:pPr>
            <a:r>
              <a:rPr lang="en-US" altLang="ja-JP" sz="1200" dirty="0" smtClean="0"/>
              <a:t>  </a:t>
            </a:r>
          </a:p>
          <a:p>
            <a:pPr marL="360363" lvl="1">
              <a:tabLst>
                <a:tab pos="179388" algn="l"/>
              </a:tabLst>
            </a:pPr>
            <a:endParaRPr lang="en-US" altLang="ja-JP" dirty="0"/>
          </a:p>
          <a:p>
            <a:pPr marL="360363" lvl="1">
              <a:tabLst>
                <a:tab pos="179388" algn="l"/>
              </a:tabLst>
            </a:pPr>
            <a:endParaRPr lang="en-US" altLang="ja-JP" dirty="0" smtClean="0"/>
          </a:p>
          <a:p>
            <a:pPr marL="360363" lvl="1">
              <a:tabLst>
                <a:tab pos="179388" algn="l"/>
              </a:tabLst>
            </a:pPr>
            <a:endParaRPr lang="en-US" altLang="ja-JP" dirty="0"/>
          </a:p>
          <a:p>
            <a:pPr marL="360363" lvl="1">
              <a:tabLst>
                <a:tab pos="179388" algn="l"/>
              </a:tabLst>
            </a:pPr>
            <a:r>
              <a:rPr lang="en-US" altLang="ja-JP" dirty="0" smtClean="0"/>
              <a:t>  </a:t>
            </a:r>
            <a:endParaRPr lang="ja-JP" altLang="en-US" sz="14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Target</a:t>
            </a:r>
          </a:p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Product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133" y="1364237"/>
            <a:ext cx="1455387" cy="314760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</a:rPr>
              <a:t>Contents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Calibri 見出し"/>
              </a:rPr>
              <a:t>Version</a:t>
            </a:r>
            <a:endParaRPr lang="ja-JP" altLang="en-US" sz="1800" dirty="0">
              <a:solidFill>
                <a:schemeClr val="bg1"/>
              </a:solidFill>
              <a:latin typeface="Calibri 見出し"/>
            </a:endParaRPr>
          </a:p>
        </p:txBody>
      </p:sp>
      <p:sp>
        <p:nvSpPr>
          <p:cNvPr id="21" name="テキスト プレースホルダー 14"/>
          <p:cNvSpPr txBox="1">
            <a:spLocks/>
          </p:cNvSpPr>
          <p:nvPr/>
        </p:nvSpPr>
        <p:spPr>
          <a:xfrm>
            <a:off x="1592984" y="748352"/>
            <a:ext cx="4700799" cy="576001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WJ-NX200, WJ-NX100</a:t>
            </a:r>
            <a:endParaRPr lang="en-US" altLang="ja-JP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671534"/>
              </p:ext>
            </p:extLst>
          </p:nvPr>
        </p:nvGraphicFramePr>
        <p:xfrm>
          <a:off x="2420111" y="2602556"/>
          <a:ext cx="5126737" cy="71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057">
                  <a:extLst>
                    <a:ext uri="{9D8B030D-6E8A-4147-A177-3AD203B41FA5}">
                      <a16:colId xmlns:a16="http://schemas.microsoft.com/office/drawing/2014/main" val="37033935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23186342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301784305"/>
                    </a:ext>
                  </a:extLst>
                </a:gridCol>
              </a:tblGrid>
              <a:tr h="20639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Function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Before V4.00(ASM300)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V4.00(ASM300) or later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132551286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Display Timeline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Yes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905840579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Download n3r files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Yes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015390568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08776"/>
              </p:ext>
            </p:extLst>
          </p:nvPr>
        </p:nvGraphicFramePr>
        <p:xfrm>
          <a:off x="2420111" y="3682466"/>
          <a:ext cx="5126737" cy="4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1">
                  <a:extLst>
                    <a:ext uri="{9D8B030D-6E8A-4147-A177-3AD203B41FA5}">
                      <a16:colId xmlns:a16="http://schemas.microsoft.com/office/drawing/2014/main" val="3703393503"/>
                    </a:ext>
                  </a:extLst>
                </a:gridCol>
                <a:gridCol w="1770888">
                  <a:extLst>
                    <a:ext uri="{9D8B030D-6E8A-4147-A177-3AD203B41FA5}">
                      <a16:colId xmlns:a16="http://schemas.microsoft.com/office/drawing/2014/main" val="223186342"/>
                    </a:ext>
                  </a:extLst>
                </a:gridCol>
                <a:gridCol w="1770888">
                  <a:extLst>
                    <a:ext uri="{9D8B030D-6E8A-4147-A177-3AD203B41FA5}">
                      <a16:colId xmlns:a16="http://schemas.microsoft.com/office/drawing/2014/main" val="2301784305"/>
                    </a:ext>
                  </a:extLst>
                </a:gridCol>
              </a:tblGrid>
              <a:tr h="181581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Function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V1.30(iCT) or before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V1.40(iCT) or later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551286"/>
                  </a:ext>
                </a:extLst>
              </a:tr>
              <a:tr h="181581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Upload/Download Files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Yes</a:t>
                      </a:r>
                      <a:endParaRPr kumimoji="1" lang="ja-JP" altLang="en-US" sz="1100" dirty="0"/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905840579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5760720" y="2594686"/>
            <a:ext cx="1786128" cy="7267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14" name="正方形/長方形 13"/>
          <p:cNvSpPr/>
          <p:nvPr/>
        </p:nvSpPr>
        <p:spPr>
          <a:xfrm>
            <a:off x="5765418" y="3667618"/>
            <a:ext cx="1781430" cy="5135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9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7838" y="2061168"/>
            <a:ext cx="6987996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ja-JP" sz="32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343495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72613"/>
              </p:ext>
            </p:extLst>
          </p:nvPr>
        </p:nvGraphicFramePr>
        <p:xfrm>
          <a:off x="144379" y="643113"/>
          <a:ext cx="8843211" cy="4144407"/>
        </p:xfrm>
        <a:graphic>
          <a:graphicData uri="http://schemas.openxmlformats.org/drawingml/2006/table">
            <a:tbl>
              <a:tblPr firstRow="1" bandRow="1"/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1" lang="en-US" altLang="ja-JP" sz="1000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Version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14.Apr.2022</a:t>
                      </a: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4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1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00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52963"/>
                  </a:ext>
                </a:extLst>
              </a:tr>
              <a:tr h="164664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24967"/>
                  </a:ext>
                </a:extLst>
              </a:tr>
              <a:tr h="25573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09143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5039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19629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/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358665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2202_PPT_Template</Template>
  <TotalTime>0</TotalTime>
  <Words>471</Words>
  <Application>Microsoft Office PowerPoint</Application>
  <PresentationFormat>画面に合わせる (16:9)</PresentationFormat>
  <Paragraphs>138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9</vt:i4>
      </vt:variant>
    </vt:vector>
  </HeadingPairs>
  <TitlesOfParts>
    <vt:vector size="25" baseType="lpstr">
      <vt:lpstr>Calibri 見出し</vt:lpstr>
      <vt:lpstr>Meiryo UI</vt:lpstr>
      <vt:lpstr>ＭＳ Ｐゴシック</vt:lpstr>
      <vt:lpstr>Yu Gothic UI</vt:lpstr>
      <vt:lpstr>Yu Gothic UI Semibold</vt:lpstr>
      <vt:lpstr>游ゴシック</vt:lpstr>
      <vt:lpstr>Arial</vt:lpstr>
      <vt:lpstr>Calibri</vt:lpstr>
      <vt:lpstr>Calibri Light</vt:lpstr>
      <vt:lpstr>Tahoma</vt:lpstr>
      <vt:lpstr>Wingdings</vt:lpstr>
      <vt:lpstr>タイトルスライド</vt:lpstr>
      <vt:lpstr>メインスライド</vt:lpstr>
      <vt:lpstr>デバイダー</vt:lpstr>
      <vt:lpstr>エンドスライド</vt:lpstr>
      <vt:lpstr>その他</vt:lpstr>
      <vt:lpstr>Network Disk Recorder WJ-NX Series version up contents - April 2022 - </vt:lpstr>
      <vt:lpstr>Contents</vt:lpstr>
      <vt:lpstr>Change the notation of the company</vt:lpstr>
      <vt:lpstr>New Product Support</vt:lpstr>
      <vt:lpstr>Bug fix </vt:lpstr>
      <vt:lpstr>Function improvement 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2022-04-18T00:37:17Z</dcterms:created>
  <dcterms:modified xsi:type="dcterms:W3CDTF">2022-04-18T00:37:29Z</dcterms:modified>
</cp:coreProperties>
</file>