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7.xml" ContentType="application/vnd.openxmlformats-officedocument.theme+xml"/>
  <Override PartName="/ppt/slideLayouts/slideLayout46.xml" ContentType="application/vnd.openxmlformats-officedocument.presentationml.slideLayout+xml"/>
  <Override PartName="/ppt/theme/theme18.xml" ContentType="application/vnd.openxmlformats-officedocument.theme+xml"/>
  <Override PartName="/ppt/slideLayouts/slideLayout4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5039" r:id="rId4"/>
    <p:sldMasterId id="2147484992" r:id="rId5"/>
    <p:sldMasterId id="2147484984" r:id="rId6"/>
    <p:sldMasterId id="2147485013" r:id="rId7"/>
    <p:sldMasterId id="2147485042" r:id="rId8"/>
    <p:sldMasterId id="2147485028" r:id="rId9"/>
    <p:sldMasterId id="2147485021" r:id="rId10"/>
    <p:sldMasterId id="2147485035" r:id="rId11"/>
    <p:sldMasterId id="2147485024" r:id="rId12"/>
    <p:sldMasterId id="2147485032" r:id="rId13"/>
    <p:sldMasterId id="2147485016" r:id="rId14"/>
    <p:sldMasterId id="2147485046" r:id="rId15"/>
    <p:sldMasterId id="2147485052" r:id="rId16"/>
    <p:sldMasterId id="2147485049" r:id="rId17"/>
    <p:sldMasterId id="2147484985" r:id="rId18"/>
    <p:sldMasterId id="2147485007" r:id="rId19"/>
  </p:sldMasterIdLst>
  <p:notesMasterIdLst>
    <p:notesMasterId r:id="rId85"/>
  </p:notesMasterIdLst>
  <p:handoutMasterIdLst>
    <p:handoutMasterId r:id="rId86"/>
  </p:handoutMasterIdLst>
  <p:sldIdLst>
    <p:sldId id="302" r:id="rId20"/>
    <p:sldId id="343" r:id="rId21"/>
    <p:sldId id="424" r:id="rId22"/>
    <p:sldId id="574" r:id="rId23"/>
    <p:sldId id="570" r:id="rId24"/>
    <p:sldId id="571" r:id="rId25"/>
    <p:sldId id="426" r:id="rId26"/>
    <p:sldId id="437" r:id="rId27"/>
    <p:sldId id="569" r:id="rId28"/>
    <p:sldId id="542" r:id="rId29"/>
    <p:sldId id="560" r:id="rId30"/>
    <p:sldId id="427" r:id="rId31"/>
    <p:sldId id="352" r:id="rId32"/>
    <p:sldId id="354" r:id="rId33"/>
    <p:sldId id="429" r:id="rId34"/>
    <p:sldId id="545" r:id="rId35"/>
    <p:sldId id="546" r:id="rId36"/>
    <p:sldId id="547" r:id="rId37"/>
    <p:sldId id="564" r:id="rId38"/>
    <p:sldId id="549" r:id="rId39"/>
    <p:sldId id="318" r:id="rId40"/>
    <p:sldId id="365" r:id="rId41"/>
    <p:sldId id="366" r:id="rId42"/>
    <p:sldId id="485" r:id="rId43"/>
    <p:sldId id="575" r:id="rId44"/>
    <p:sldId id="430" r:id="rId45"/>
    <p:sldId id="577" r:id="rId46"/>
    <p:sldId id="446" r:id="rId47"/>
    <p:sldId id="578" r:id="rId48"/>
    <p:sldId id="453" r:id="rId49"/>
    <p:sldId id="454" r:id="rId50"/>
    <p:sldId id="456" r:id="rId51"/>
    <p:sldId id="457" r:id="rId52"/>
    <p:sldId id="455" r:id="rId53"/>
    <p:sldId id="480" r:id="rId54"/>
    <p:sldId id="481" r:id="rId55"/>
    <p:sldId id="449" r:id="rId56"/>
    <p:sldId id="447" r:id="rId57"/>
    <p:sldId id="448" r:id="rId58"/>
    <p:sldId id="450" r:id="rId59"/>
    <p:sldId id="451" r:id="rId60"/>
    <p:sldId id="452" r:id="rId61"/>
    <p:sldId id="459" r:id="rId62"/>
    <p:sldId id="444" r:id="rId63"/>
    <p:sldId id="573" r:id="rId64"/>
    <p:sldId id="441" r:id="rId65"/>
    <p:sldId id="358" r:id="rId66"/>
    <p:sldId id="431" r:id="rId67"/>
    <p:sldId id="321" r:id="rId68"/>
    <p:sldId id="432" r:id="rId69"/>
    <p:sldId id="461" r:id="rId70"/>
    <p:sldId id="507" r:id="rId71"/>
    <p:sldId id="576" r:id="rId72"/>
    <p:sldId id="387" r:id="rId73"/>
    <p:sldId id="344" r:id="rId74"/>
    <p:sldId id="553" r:id="rId75"/>
    <p:sldId id="554" r:id="rId76"/>
    <p:sldId id="555" r:id="rId77"/>
    <p:sldId id="556" r:id="rId78"/>
    <p:sldId id="557" r:id="rId79"/>
    <p:sldId id="558" r:id="rId80"/>
    <p:sldId id="559" r:id="rId81"/>
    <p:sldId id="531" r:id="rId82"/>
    <p:sldId id="532" r:id="rId83"/>
    <p:sldId id="309" r:id="rId84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464E6"/>
    <a:srgbClr val="D2DEEF"/>
    <a:srgbClr val="EAEFF7"/>
    <a:srgbClr val="6666FF"/>
    <a:srgbClr val="DAE9F6"/>
    <a:srgbClr val="006AB0"/>
    <a:srgbClr val="FFFFCC"/>
    <a:srgbClr val="FF6565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5923" autoAdjust="0"/>
  </p:normalViewPr>
  <p:slideViewPr>
    <p:cSldViewPr snapToGrid="0" snapToObjects="1">
      <p:cViewPr varScale="1">
        <p:scale>
          <a:sx n="110" d="100"/>
          <a:sy n="110" d="100"/>
        </p:scale>
        <p:origin x="706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6" Type="http://schemas.openxmlformats.org/officeDocument/2006/relationships/slide" Target="slides/slide57.xml"/><Relationship Id="rId84" Type="http://schemas.openxmlformats.org/officeDocument/2006/relationships/slide" Target="slides/slide65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slide" Target="slides/slide55.xml"/><Relationship Id="rId79" Type="http://schemas.openxmlformats.org/officeDocument/2006/relationships/slide" Target="slides/slide60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slide" Target="slides/slide63.xml"/><Relationship Id="rId90" Type="http://schemas.openxmlformats.org/officeDocument/2006/relationships/tableStyles" Target="tableStyles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slide" Target="slides/slide5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slide" Target="slides/slide61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slide" Target="slides/slide64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slide" Target="slides/slide62.xml"/><Relationship Id="rId86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12511;&#12491;AI&#12459;&#12513;&#12521;\01%20SE&#36039;&#26009;\temp\&#30011;&#36074;&#12524;&#12540;&#12480;&#12540;&#12481;&#12515;&#12540;&#12488;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52790546522382"/>
          <c:y val="5.1782243802120112E-2"/>
          <c:w val="0.6917646492165771"/>
          <c:h val="0.88826562830000699"/>
        </c:manualLayout>
      </c:layout>
      <c:radarChart>
        <c:radarStyle val="marker"/>
        <c:varyColors val="0"/>
        <c:ser>
          <c:idx val="0"/>
          <c:order val="0"/>
          <c:tx>
            <c:strRef>
              <c:f>FHD!$E$3</c:f>
              <c:strCache>
                <c:ptCount val="1"/>
                <c:pt idx="0">
                  <c:v>i-PRO WV-S71300-F3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6666FF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FHD!$D$4:$D$8</c:f>
              <c:strCache>
                <c:ptCount val="5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</c:strCache>
            </c:strRef>
          </c:cat>
          <c:val>
            <c:numRef>
              <c:f>FHD!$E$4:$E$8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2.5</c:v>
                </c:pt>
                <c:pt idx="3">
                  <c:v>3</c:v>
                </c:pt>
                <c:pt idx="4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88-4DD4-BC38-CC9CF704DDE7}"/>
            </c:ext>
          </c:extLst>
        </c:ser>
        <c:ser>
          <c:idx val="1"/>
          <c:order val="1"/>
          <c:tx>
            <c:strRef>
              <c:f>FHD!$F$3</c:f>
              <c:strCache>
                <c:ptCount val="1"/>
                <c:pt idx="0">
                  <c:v>AXIS M1065-LW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FHD!$D$4:$D$8</c:f>
              <c:strCache>
                <c:ptCount val="5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</c:strCache>
            </c:strRef>
          </c:cat>
          <c:val>
            <c:numRef>
              <c:f>FHD!$F$4:$F$8</c:f>
              <c:numCache>
                <c:formatCode>General</c:formatCode>
                <c:ptCount val="5"/>
                <c:pt idx="0">
                  <c:v>1</c:v>
                </c:pt>
                <c:pt idx="1">
                  <c:v>1.5</c:v>
                </c:pt>
                <c:pt idx="2">
                  <c:v>2.5</c:v>
                </c:pt>
                <c:pt idx="3">
                  <c:v>1.5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88-4DD4-BC38-CC9CF704DD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8038403706977996E-2"/>
          <c:y val="0.959319913215815"/>
          <c:w val="0.85035986423897381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476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9621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376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1305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2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43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7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4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96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36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10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5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72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5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55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72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88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83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49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72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96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6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7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4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2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42180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399009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27331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0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25" y="4820052"/>
            <a:ext cx="2826199" cy="1511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784466"/>
            <a:ext cx="1917474" cy="186720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2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0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9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7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31.xml"/><Relationship Id="rId4" Type="http://schemas.openxmlformats.org/officeDocument/2006/relationships/video" Target="../media/media2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-pro.com/global/en/surveillance/training-support/support/technical-information" TargetMode="Externa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wav"/><Relationship Id="rId7" Type="http://schemas.microsoft.com/office/2007/relationships/media" Target="../media/media6.mp3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87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8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jp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jp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i-pro.com/global/en/surveillance/training-support/support/technical-information" TargetMode="Externa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-pro.com/global/en/surveillance/training-support/support/technical-information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64800"/>
            <a:ext cx="6987996" cy="102736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i-PRO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03687" y="2928157"/>
            <a:ext cx="7070192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WV-S71300-F3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03688" y="4209335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Aug.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3688" y="3842360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Ver.1.01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25" y="3430398"/>
            <a:ext cx="1235397" cy="82788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907" y="3430398"/>
            <a:ext cx="1455615" cy="8438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コンテンツ プレースホルダー 6"/>
          <p:cNvSpPr txBox="1">
            <a:spLocks/>
          </p:cNvSpPr>
          <p:nvPr/>
        </p:nvSpPr>
        <p:spPr>
          <a:xfrm>
            <a:off x="4598601" y="639899"/>
            <a:ext cx="4487311" cy="4148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4267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ja-JP" sz="1247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endParaRPr lang="en-US" altLang="ja-JP" sz="1247" dirty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コンテンツ プレースホルダー 6"/>
          <p:cNvSpPr txBox="1">
            <a:spLocks/>
          </p:cNvSpPr>
          <p:nvPr/>
        </p:nvSpPr>
        <p:spPr>
          <a:xfrm>
            <a:off x="60626" y="640489"/>
            <a:ext cx="4487311" cy="41480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4267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altLang="ja-JP" sz="1247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endParaRPr lang="en-US" altLang="ja-JP" sz="1247" dirty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2-3. Easy installation and maintenance 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03" y="2468326"/>
            <a:ext cx="984559" cy="601754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5240827" y="2663836"/>
            <a:ext cx="139901" cy="192164"/>
            <a:chOff x="5540682" y="2108074"/>
            <a:chExt cx="249542" cy="239919"/>
          </a:xfrm>
        </p:grpSpPr>
        <p:sp>
          <p:nvSpPr>
            <p:cNvPr id="8" name="フローチャート: 結合子 7"/>
            <p:cNvSpPr/>
            <p:nvPr/>
          </p:nvSpPr>
          <p:spPr>
            <a:xfrm rot="201524">
              <a:off x="5547003" y="2262614"/>
              <a:ext cx="243221" cy="85379"/>
            </a:xfrm>
            <a:prstGeom prst="flowChartConnector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27000" rIns="27000" bIns="27000" rtlCol="0" anchor="t" anchorCtr="0"/>
            <a:lstStyle/>
            <a:p>
              <a:pPr algn="ctr"/>
              <a:endParaRPr lang="ja-JP" altLang="en-US" sz="900" dirty="0">
                <a:solidFill>
                  <a:srgbClr val="C00000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endParaRPr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5540682" y="2108074"/>
              <a:ext cx="217599" cy="105722"/>
              <a:chOff x="5596309" y="2490715"/>
              <a:chExt cx="215452" cy="126524"/>
            </a:xfrm>
          </p:grpSpPr>
          <p:cxnSp>
            <p:nvCxnSpPr>
              <p:cNvPr id="10" name="直線コネクタ 9"/>
              <p:cNvCxnSpPr/>
              <p:nvPr/>
            </p:nvCxnSpPr>
            <p:spPr>
              <a:xfrm flipH="1" flipV="1">
                <a:off x="5596309" y="2513861"/>
                <a:ext cx="50402" cy="103376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/>
              <p:cNvCxnSpPr/>
              <p:nvPr/>
            </p:nvCxnSpPr>
            <p:spPr>
              <a:xfrm flipH="1" flipV="1">
                <a:off x="5710977" y="2490715"/>
                <a:ext cx="1" cy="126523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コネクタ 11"/>
              <p:cNvCxnSpPr/>
              <p:nvPr/>
            </p:nvCxnSpPr>
            <p:spPr>
              <a:xfrm flipV="1">
                <a:off x="5769729" y="2490715"/>
                <a:ext cx="42032" cy="12652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グループ化 12"/>
          <p:cNvGrpSpPr/>
          <p:nvPr/>
        </p:nvGrpSpPr>
        <p:grpSpPr>
          <a:xfrm>
            <a:off x="5409637" y="2689031"/>
            <a:ext cx="139901" cy="192164"/>
            <a:chOff x="5540682" y="2108074"/>
            <a:chExt cx="249542" cy="239919"/>
          </a:xfrm>
          <a:solidFill>
            <a:srgbClr val="FF0000"/>
          </a:solidFill>
        </p:grpSpPr>
        <p:sp>
          <p:nvSpPr>
            <p:cNvPr id="14" name="フローチャート: 結合子 13"/>
            <p:cNvSpPr/>
            <p:nvPr/>
          </p:nvSpPr>
          <p:spPr>
            <a:xfrm rot="201524">
              <a:off x="5547003" y="2262614"/>
              <a:ext cx="243221" cy="85379"/>
            </a:xfrm>
            <a:prstGeom prst="flowChartConnector">
              <a:avLst/>
            </a:prstGeom>
            <a:grpFill/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27000" rIns="27000" bIns="27000" rtlCol="0" anchor="t" anchorCtr="0"/>
            <a:lstStyle/>
            <a:p>
              <a:pPr algn="ctr"/>
              <a:endParaRPr lang="ja-JP" altLang="en-US" sz="900" dirty="0">
                <a:solidFill>
                  <a:srgbClr val="C00000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endParaRPr>
            </a:p>
          </p:txBody>
        </p:sp>
        <p:grpSp>
          <p:nvGrpSpPr>
            <p:cNvPr id="15" name="グループ化 14"/>
            <p:cNvGrpSpPr/>
            <p:nvPr/>
          </p:nvGrpSpPr>
          <p:grpSpPr>
            <a:xfrm>
              <a:off x="5540682" y="2108074"/>
              <a:ext cx="217599" cy="105722"/>
              <a:chOff x="5596309" y="2490715"/>
              <a:chExt cx="215452" cy="126524"/>
            </a:xfrm>
            <a:grpFill/>
          </p:grpSpPr>
          <p:cxnSp>
            <p:nvCxnSpPr>
              <p:cNvPr id="16" name="直線コネクタ 15"/>
              <p:cNvCxnSpPr/>
              <p:nvPr/>
            </p:nvCxnSpPr>
            <p:spPr>
              <a:xfrm flipH="1" flipV="1">
                <a:off x="5596309" y="2513861"/>
                <a:ext cx="50402" cy="10337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コネクタ 16"/>
              <p:cNvCxnSpPr/>
              <p:nvPr/>
            </p:nvCxnSpPr>
            <p:spPr>
              <a:xfrm flipH="1" flipV="1">
                <a:off x="5710977" y="2490715"/>
                <a:ext cx="1" cy="126523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/>
              <p:nvPr/>
            </p:nvCxnSpPr>
            <p:spPr>
              <a:xfrm flipV="1">
                <a:off x="5769729" y="2490715"/>
                <a:ext cx="42032" cy="12652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4" y="2439883"/>
            <a:ext cx="844351" cy="533032"/>
          </a:xfrm>
          <a:prstGeom prst="rect">
            <a:avLst/>
          </a:prstGeom>
        </p:spPr>
      </p:pic>
      <p:sp>
        <p:nvSpPr>
          <p:cNvPr id="21" name="テキスト プレースホルダー 8"/>
          <p:cNvSpPr txBox="1">
            <a:spLocks/>
          </p:cNvSpPr>
          <p:nvPr/>
        </p:nvSpPr>
        <p:spPr>
          <a:xfrm>
            <a:off x="60627" y="633883"/>
            <a:ext cx="4487310" cy="343412"/>
          </a:xfrm>
          <a:prstGeom prst="rect">
            <a:avLst/>
          </a:prstGeom>
          <a:solidFill>
            <a:schemeClr val="accent1"/>
          </a:solidFill>
        </p:spPr>
        <p:txBody>
          <a:bodyPr anchor="ctr" anchorCtr="1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Easy installation </a:t>
            </a:r>
            <a:endParaRPr lang="ja-JP" altLang="en-US" sz="1600" b="1" dirty="0">
              <a:solidFill>
                <a:schemeClr val="bg1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6" name="図 25" descr="GC Wifi &amp; Library Acce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9985">
            <a:off x="1991596" y="2642935"/>
            <a:ext cx="295392" cy="246161"/>
          </a:xfrm>
          <a:prstGeom prst="rect">
            <a:avLst/>
          </a:prstGeom>
        </p:spPr>
      </p:pic>
      <p:sp>
        <p:nvSpPr>
          <p:cNvPr id="29" name="テキスト プレースホルダー 5"/>
          <p:cNvSpPr txBox="1">
            <a:spLocks/>
          </p:cNvSpPr>
          <p:nvPr/>
        </p:nvSpPr>
        <p:spPr>
          <a:xfrm>
            <a:off x="144379" y="1059572"/>
            <a:ext cx="4337384" cy="533017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kumimoji="1" sz="1600" b="1" kern="120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400" dirty="0">
                <a:solidFill>
                  <a:sysClr val="windowText" lastClr="000000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The angle of view can be adjusted with your smartphone by connecting a Wi-Fi USB adapter.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6060" y="1755139"/>
            <a:ext cx="889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Step1</a:t>
            </a:r>
            <a:endParaRPr kumimoji="1" lang="ja-JP" altLang="en-US" sz="1400" dirty="0" smtClean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434065" y="1755139"/>
            <a:ext cx="889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Step2</a:t>
            </a:r>
            <a:endParaRPr kumimoji="1" lang="ja-JP" altLang="en-US" sz="1400" dirty="0" smtClean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0" name="テキスト プレースホルダー 8"/>
          <p:cNvSpPr txBox="1">
            <a:spLocks/>
          </p:cNvSpPr>
          <p:nvPr/>
        </p:nvSpPr>
        <p:spPr>
          <a:xfrm>
            <a:off x="4601871" y="639150"/>
            <a:ext cx="4487310" cy="343412"/>
          </a:xfrm>
          <a:prstGeom prst="rect">
            <a:avLst/>
          </a:prstGeom>
          <a:solidFill>
            <a:schemeClr val="accent1"/>
          </a:solidFill>
        </p:spPr>
        <p:txBody>
          <a:bodyPr anchor="ctr" anchorCtr="1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lang="en-US" altLang="ja-JP" sz="1600" b="1" dirty="0" smtClean="0">
                <a:solidFill>
                  <a:schemeClr val="bg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maintenance </a:t>
            </a:r>
            <a:endParaRPr lang="ja-JP" altLang="en-US" sz="1600" b="1" dirty="0">
              <a:solidFill>
                <a:schemeClr val="bg1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72" y="2513866"/>
            <a:ext cx="298485" cy="215401"/>
          </a:xfrm>
          <a:prstGeom prst="rect">
            <a:avLst/>
          </a:prstGeom>
        </p:spPr>
      </p:pic>
      <p:sp>
        <p:nvSpPr>
          <p:cNvPr id="43" name="右矢印 42"/>
          <p:cNvSpPr/>
          <p:nvPr/>
        </p:nvSpPr>
        <p:spPr>
          <a:xfrm rot="9907148">
            <a:off x="1150529" y="2568715"/>
            <a:ext cx="229459" cy="1739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42670" y="3531057"/>
            <a:ext cx="1618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Connect the Wi-Fi USB adapter to the camera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92722" y="3531057"/>
            <a:ext cx="1720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heck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the angle of view 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smartphone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69419" y="4286216"/>
            <a:ext cx="31150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*Sold separately Wi-Fi USB adapter is required</a:t>
            </a:r>
            <a:r>
              <a:rPr lang="en-US" altLang="ja-JP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テキスト プレースホルダー 5"/>
          <p:cNvSpPr txBox="1">
            <a:spLocks/>
          </p:cNvSpPr>
          <p:nvPr/>
        </p:nvSpPr>
        <p:spPr>
          <a:xfrm>
            <a:off x="4656069" y="1074105"/>
            <a:ext cx="4361597" cy="514419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kumimoji="1" sz="1600" b="1" kern="1200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Equipped with “Camera angle change detection”. </a:t>
            </a:r>
            <a:endParaRPr lang="en-US" altLang="ja-JP" sz="1400" dirty="0" smtClean="0">
              <a:solidFill>
                <a:schemeClr val="tx1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400" dirty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Easily recover the angle of view while checking the </a:t>
            </a:r>
            <a:r>
              <a:rPr lang="en-US" altLang="ja-JP" sz="1400" dirty="0" smtClean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LED.</a:t>
            </a:r>
            <a:endParaRPr lang="en-US" altLang="ja-JP" sz="1400" dirty="0">
              <a:solidFill>
                <a:schemeClr val="tx1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692" y="3683763"/>
            <a:ext cx="923393" cy="583045"/>
          </a:xfrm>
          <a:prstGeom prst="rect">
            <a:avLst/>
          </a:prstGeom>
        </p:spPr>
      </p:pic>
      <p:sp>
        <p:nvSpPr>
          <p:cNvPr id="50" name="テキスト ボックス 49"/>
          <p:cNvSpPr txBox="1"/>
          <p:nvPr/>
        </p:nvSpPr>
        <p:spPr>
          <a:xfrm>
            <a:off x="6009849" y="2645938"/>
            <a:ext cx="2830993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pPr marL="65485" indent="-65485"/>
            <a:r>
              <a:rPr lang="en-US" altLang="ja-JP" sz="1200" b="1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LED notification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of changes </a:t>
            </a:r>
            <a:r>
              <a:rPr lang="en-US" altLang="ja-JP" sz="1200" b="1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in angle of view</a:t>
            </a:r>
            <a:endParaRPr lang="ja-JP" altLang="en-US" sz="1200" b="1" dirty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809068" y="2098546"/>
            <a:ext cx="3377681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pPr marL="65485" indent="-65485"/>
            <a:r>
              <a:rPr lang="en-US" altLang="ja-JP" sz="120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If the angle of view misaligned from the initial setting</a:t>
            </a:r>
            <a:endParaRPr lang="ja-JP" altLang="en-US" sz="1200" dirty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11301" y="3843238"/>
            <a:ext cx="1442151" cy="239193"/>
          </a:xfrm>
          <a:prstGeom prst="rect">
            <a:avLst/>
          </a:prstGeom>
          <a:noFill/>
        </p:spPr>
        <p:txBody>
          <a:bodyPr wrap="none" lIns="27000" tIns="27000" rIns="27000" bIns="27000" rtlCol="0">
            <a:spAutoFit/>
          </a:bodyPr>
          <a:lstStyle/>
          <a:p>
            <a:pPr marL="65485" indent="-65485"/>
            <a:r>
              <a:rPr lang="en-US" altLang="ja-JP" sz="1200" b="1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Correction completed</a:t>
            </a:r>
            <a:endParaRPr lang="ja-JP" altLang="en-US" sz="1200" b="1" dirty="0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009849" y="3192218"/>
            <a:ext cx="2001354" cy="423859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5" indent="-65485"/>
            <a:r>
              <a:rPr lang="en-US" altLang="ja-JP" sz="1200" b="1" dirty="0">
                <a:solidFill>
                  <a:srgbClr val="6464E6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Adjust the angle of view </a:t>
            </a:r>
            <a:r>
              <a:rPr lang="en-US" altLang="ja-JP" sz="1200" b="1" dirty="0" smtClean="0">
                <a:solidFill>
                  <a:srgbClr val="6464E6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by looking </a:t>
            </a:r>
            <a:r>
              <a:rPr lang="en-US" altLang="ja-JP" sz="1200" b="1" dirty="0">
                <a:solidFill>
                  <a:srgbClr val="6464E6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at the LED status</a:t>
            </a:r>
            <a:endParaRPr lang="ja-JP" altLang="en-US" sz="1200" b="1" dirty="0">
              <a:solidFill>
                <a:srgbClr val="6464E6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フローチャート: 結合子 59"/>
          <p:cNvSpPr/>
          <p:nvPr/>
        </p:nvSpPr>
        <p:spPr>
          <a:xfrm rot="201524">
            <a:off x="5293126" y="3952051"/>
            <a:ext cx="136357" cy="68385"/>
          </a:xfrm>
          <a:prstGeom prst="flowChartConnector">
            <a:avLst/>
          </a:prstGeom>
          <a:solidFill>
            <a:srgbClr val="00B050"/>
          </a:solidFill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dirty="0">
              <a:solidFill>
                <a:srgbClr val="C00000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1" name="二等辺三角形 60"/>
          <p:cNvSpPr/>
          <p:nvPr/>
        </p:nvSpPr>
        <p:spPr>
          <a:xfrm rot="10800000">
            <a:off x="5185679" y="3340782"/>
            <a:ext cx="393871" cy="115252"/>
          </a:xfrm>
          <a:prstGeom prst="triangle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2" name="フローチャート: 結合子 61"/>
          <p:cNvSpPr/>
          <p:nvPr/>
        </p:nvSpPr>
        <p:spPr>
          <a:xfrm rot="201524">
            <a:off x="5445526" y="3958401"/>
            <a:ext cx="136357" cy="68385"/>
          </a:xfrm>
          <a:prstGeom prst="flowChartConnector">
            <a:avLst/>
          </a:prstGeom>
          <a:solidFill>
            <a:srgbClr val="FF0000"/>
          </a:solidFill>
          <a:ln w="9525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dirty="0">
              <a:solidFill>
                <a:srgbClr val="C00000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Freeform 13">
            <a:extLst>
              <a:ext uri="{FF2B5EF4-FFF2-40B4-BE49-F238E27FC236}">
                <a16:creationId xmlns:a16="http://schemas.microsoft.com/office/drawing/2014/main" id="{E1037896-4A99-47EB-BB3C-909C7FC5D731}"/>
              </a:ext>
            </a:extLst>
          </p:cNvPr>
          <p:cNvSpPr>
            <a:spLocks noEditPoints="1"/>
          </p:cNvSpPr>
          <p:nvPr/>
        </p:nvSpPr>
        <p:spPr bwMode="auto">
          <a:xfrm>
            <a:off x="8041529" y="3555753"/>
            <a:ext cx="479205" cy="1007462"/>
          </a:xfrm>
          <a:custGeom>
            <a:avLst/>
            <a:gdLst>
              <a:gd name="T0" fmla="*/ 201 w 762"/>
              <a:gd name="T1" fmla="*/ 40 h 1602"/>
              <a:gd name="T2" fmla="*/ 118 w 762"/>
              <a:gd name="T3" fmla="*/ 58 h 1602"/>
              <a:gd name="T4" fmla="*/ 92 w 762"/>
              <a:gd name="T5" fmla="*/ 110 h 1602"/>
              <a:gd name="T6" fmla="*/ 111 w 762"/>
              <a:gd name="T7" fmla="*/ 168 h 1602"/>
              <a:gd name="T8" fmla="*/ 111 w 762"/>
              <a:gd name="T9" fmla="*/ 193 h 1602"/>
              <a:gd name="T10" fmla="*/ 119 w 762"/>
              <a:gd name="T11" fmla="*/ 212 h 1602"/>
              <a:gd name="T12" fmla="*/ 113 w 762"/>
              <a:gd name="T13" fmla="*/ 237 h 1602"/>
              <a:gd name="T14" fmla="*/ 85 w 762"/>
              <a:gd name="T15" fmla="*/ 280 h 1602"/>
              <a:gd name="T16" fmla="*/ 38 w 762"/>
              <a:gd name="T17" fmla="*/ 344 h 1602"/>
              <a:gd name="T18" fmla="*/ 0 w 762"/>
              <a:gd name="T19" fmla="*/ 467 h 1602"/>
              <a:gd name="T20" fmla="*/ 55 w 762"/>
              <a:gd name="T21" fmla="*/ 663 h 1602"/>
              <a:gd name="T22" fmla="*/ 68 w 762"/>
              <a:gd name="T23" fmla="*/ 741 h 1602"/>
              <a:gd name="T24" fmla="*/ 104 w 762"/>
              <a:gd name="T25" fmla="*/ 822 h 1602"/>
              <a:gd name="T26" fmla="*/ 119 w 762"/>
              <a:gd name="T27" fmla="*/ 996 h 1602"/>
              <a:gd name="T28" fmla="*/ 147 w 762"/>
              <a:gd name="T29" fmla="*/ 1282 h 1602"/>
              <a:gd name="T30" fmla="*/ 143 w 762"/>
              <a:gd name="T31" fmla="*/ 1365 h 1602"/>
              <a:gd name="T32" fmla="*/ 188 w 762"/>
              <a:gd name="T33" fmla="*/ 1551 h 1602"/>
              <a:gd name="T34" fmla="*/ 201 w 762"/>
              <a:gd name="T35" fmla="*/ 1583 h 1602"/>
              <a:gd name="T36" fmla="*/ 337 w 762"/>
              <a:gd name="T37" fmla="*/ 1602 h 1602"/>
              <a:gd name="T38" fmla="*/ 399 w 762"/>
              <a:gd name="T39" fmla="*/ 1592 h 1602"/>
              <a:gd name="T40" fmla="*/ 451 w 762"/>
              <a:gd name="T41" fmla="*/ 1583 h 1602"/>
              <a:gd name="T42" fmla="*/ 512 w 762"/>
              <a:gd name="T43" fmla="*/ 1557 h 1602"/>
              <a:gd name="T44" fmla="*/ 514 w 762"/>
              <a:gd name="T45" fmla="*/ 1538 h 1602"/>
              <a:gd name="T46" fmla="*/ 462 w 762"/>
              <a:gd name="T47" fmla="*/ 1528 h 1602"/>
              <a:gd name="T48" fmla="*/ 421 w 762"/>
              <a:gd name="T49" fmla="*/ 1494 h 1602"/>
              <a:gd name="T50" fmla="*/ 407 w 762"/>
              <a:gd name="T51" fmla="*/ 1411 h 1602"/>
              <a:gd name="T52" fmla="*/ 434 w 762"/>
              <a:gd name="T53" fmla="*/ 1294 h 1602"/>
              <a:gd name="T54" fmla="*/ 470 w 762"/>
              <a:gd name="T55" fmla="*/ 1165 h 1602"/>
              <a:gd name="T56" fmla="*/ 470 w 762"/>
              <a:gd name="T57" fmla="*/ 1115 h 1602"/>
              <a:gd name="T58" fmla="*/ 455 w 762"/>
              <a:gd name="T59" fmla="*/ 714 h 1602"/>
              <a:gd name="T60" fmla="*/ 442 w 762"/>
              <a:gd name="T61" fmla="*/ 659 h 1602"/>
              <a:gd name="T62" fmla="*/ 490 w 762"/>
              <a:gd name="T63" fmla="*/ 380 h 1602"/>
              <a:gd name="T64" fmla="*/ 570 w 762"/>
              <a:gd name="T65" fmla="*/ 338 h 1602"/>
              <a:gd name="T66" fmla="*/ 629 w 762"/>
              <a:gd name="T67" fmla="*/ 266 h 1602"/>
              <a:gd name="T68" fmla="*/ 686 w 762"/>
              <a:gd name="T69" fmla="*/ 164 h 1602"/>
              <a:gd name="T70" fmla="*/ 741 w 762"/>
              <a:gd name="T71" fmla="*/ 96 h 1602"/>
              <a:gd name="T72" fmla="*/ 756 w 762"/>
              <a:gd name="T73" fmla="*/ 71 h 1602"/>
              <a:gd name="T74" fmla="*/ 747 w 762"/>
              <a:gd name="T75" fmla="*/ 39 h 1602"/>
              <a:gd name="T76" fmla="*/ 726 w 762"/>
              <a:gd name="T77" fmla="*/ 36 h 1602"/>
              <a:gd name="T78" fmla="*/ 731 w 762"/>
              <a:gd name="T79" fmla="*/ 2 h 1602"/>
              <a:gd name="T80" fmla="*/ 701 w 762"/>
              <a:gd name="T81" fmla="*/ 14 h 1602"/>
              <a:gd name="T82" fmla="*/ 689 w 762"/>
              <a:gd name="T83" fmla="*/ 6 h 1602"/>
              <a:gd name="T84" fmla="*/ 668 w 762"/>
              <a:gd name="T85" fmla="*/ 50 h 1602"/>
              <a:gd name="T86" fmla="*/ 629 w 762"/>
              <a:gd name="T87" fmla="*/ 55 h 1602"/>
              <a:gd name="T88" fmla="*/ 627 w 762"/>
              <a:gd name="T89" fmla="*/ 99 h 1602"/>
              <a:gd name="T90" fmla="*/ 628 w 762"/>
              <a:gd name="T91" fmla="*/ 140 h 1602"/>
              <a:gd name="T92" fmla="*/ 599 w 762"/>
              <a:gd name="T93" fmla="*/ 189 h 1602"/>
              <a:gd name="T94" fmla="*/ 462 w 762"/>
              <a:gd name="T95" fmla="*/ 258 h 1602"/>
              <a:gd name="T96" fmla="*/ 354 w 762"/>
              <a:gd name="T97" fmla="*/ 280 h 1602"/>
              <a:gd name="T98" fmla="*/ 279 w 762"/>
              <a:gd name="T99" fmla="*/ 272 h 1602"/>
              <a:gd name="T100" fmla="*/ 242 w 762"/>
              <a:gd name="T101" fmla="*/ 242 h 1602"/>
              <a:gd name="T102" fmla="*/ 273 w 762"/>
              <a:gd name="T103" fmla="*/ 218 h 1602"/>
              <a:gd name="T104" fmla="*/ 273 w 762"/>
              <a:gd name="T105" fmla="*/ 199 h 1602"/>
              <a:gd name="T106" fmla="*/ 288 w 762"/>
              <a:gd name="T107" fmla="*/ 158 h 1602"/>
              <a:gd name="T108" fmla="*/ 266 w 762"/>
              <a:gd name="T109" fmla="*/ 134 h 1602"/>
              <a:gd name="T110" fmla="*/ 255 w 762"/>
              <a:gd name="T111" fmla="*/ 54 h 1602"/>
              <a:gd name="T112" fmla="*/ 235 w 762"/>
              <a:gd name="T113" fmla="*/ 44 h 1602"/>
              <a:gd name="T114" fmla="*/ 290 w 762"/>
              <a:gd name="T115" fmla="*/ 1248 h 1602"/>
              <a:gd name="T116" fmla="*/ 309 w 762"/>
              <a:gd name="T117" fmla="*/ 1305 h 1602"/>
              <a:gd name="T118" fmla="*/ 288 w 762"/>
              <a:gd name="T119" fmla="*/ 1356 h 1602"/>
              <a:gd name="T120" fmla="*/ 284 w 762"/>
              <a:gd name="T121" fmla="*/ 1450 h 1602"/>
              <a:gd name="T122" fmla="*/ 263 w 762"/>
              <a:gd name="T123" fmla="*/ 1377 h 1602"/>
              <a:gd name="T124" fmla="*/ 273 w 762"/>
              <a:gd name="T125" fmla="*/ 1222 h 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2" h="1602">
                <a:moveTo>
                  <a:pt x="235" y="44"/>
                </a:moveTo>
                <a:lnTo>
                  <a:pt x="235" y="44"/>
                </a:lnTo>
                <a:lnTo>
                  <a:pt x="221" y="37"/>
                </a:lnTo>
                <a:lnTo>
                  <a:pt x="215" y="36"/>
                </a:lnTo>
                <a:lnTo>
                  <a:pt x="209" y="39"/>
                </a:lnTo>
                <a:lnTo>
                  <a:pt x="209" y="39"/>
                </a:lnTo>
                <a:lnTo>
                  <a:pt x="201" y="40"/>
                </a:lnTo>
                <a:lnTo>
                  <a:pt x="190" y="40"/>
                </a:lnTo>
                <a:lnTo>
                  <a:pt x="176" y="41"/>
                </a:lnTo>
                <a:lnTo>
                  <a:pt x="160" y="42"/>
                </a:lnTo>
                <a:lnTo>
                  <a:pt x="142" y="46"/>
                </a:lnTo>
                <a:lnTo>
                  <a:pt x="134" y="49"/>
                </a:lnTo>
                <a:lnTo>
                  <a:pt x="126" y="52"/>
                </a:lnTo>
                <a:lnTo>
                  <a:pt x="118" y="58"/>
                </a:lnTo>
                <a:lnTo>
                  <a:pt x="112" y="64"/>
                </a:lnTo>
                <a:lnTo>
                  <a:pt x="106" y="70"/>
                </a:lnTo>
                <a:lnTo>
                  <a:pt x="101" y="79"/>
                </a:lnTo>
                <a:lnTo>
                  <a:pt x="101" y="79"/>
                </a:lnTo>
                <a:lnTo>
                  <a:pt x="97" y="89"/>
                </a:lnTo>
                <a:lnTo>
                  <a:pt x="94" y="100"/>
                </a:lnTo>
                <a:lnTo>
                  <a:pt x="92" y="110"/>
                </a:lnTo>
                <a:lnTo>
                  <a:pt x="92" y="120"/>
                </a:lnTo>
                <a:lnTo>
                  <a:pt x="92" y="137"/>
                </a:lnTo>
                <a:lnTo>
                  <a:pt x="93" y="144"/>
                </a:lnTo>
                <a:lnTo>
                  <a:pt x="101" y="163"/>
                </a:lnTo>
                <a:lnTo>
                  <a:pt x="101" y="163"/>
                </a:lnTo>
                <a:lnTo>
                  <a:pt x="107" y="164"/>
                </a:lnTo>
                <a:lnTo>
                  <a:pt x="111" y="168"/>
                </a:lnTo>
                <a:lnTo>
                  <a:pt x="111" y="169"/>
                </a:lnTo>
                <a:lnTo>
                  <a:pt x="109" y="172"/>
                </a:lnTo>
                <a:lnTo>
                  <a:pt x="109" y="172"/>
                </a:lnTo>
                <a:lnTo>
                  <a:pt x="109" y="174"/>
                </a:lnTo>
                <a:lnTo>
                  <a:pt x="108" y="178"/>
                </a:lnTo>
                <a:lnTo>
                  <a:pt x="109" y="186"/>
                </a:lnTo>
                <a:lnTo>
                  <a:pt x="111" y="193"/>
                </a:lnTo>
                <a:lnTo>
                  <a:pt x="111" y="197"/>
                </a:lnTo>
                <a:lnTo>
                  <a:pt x="109" y="199"/>
                </a:lnTo>
                <a:lnTo>
                  <a:pt x="109" y="199"/>
                </a:lnTo>
                <a:lnTo>
                  <a:pt x="109" y="201"/>
                </a:lnTo>
                <a:lnTo>
                  <a:pt x="111" y="203"/>
                </a:lnTo>
                <a:lnTo>
                  <a:pt x="114" y="207"/>
                </a:lnTo>
                <a:lnTo>
                  <a:pt x="119" y="212"/>
                </a:lnTo>
                <a:lnTo>
                  <a:pt x="119" y="214"/>
                </a:lnTo>
                <a:lnTo>
                  <a:pt x="119" y="217"/>
                </a:lnTo>
                <a:lnTo>
                  <a:pt x="119" y="217"/>
                </a:lnTo>
                <a:lnTo>
                  <a:pt x="117" y="220"/>
                </a:lnTo>
                <a:lnTo>
                  <a:pt x="116" y="223"/>
                </a:lnTo>
                <a:lnTo>
                  <a:pt x="114" y="231"/>
                </a:lnTo>
                <a:lnTo>
                  <a:pt x="113" y="237"/>
                </a:lnTo>
                <a:lnTo>
                  <a:pt x="109" y="245"/>
                </a:lnTo>
                <a:lnTo>
                  <a:pt x="109" y="245"/>
                </a:lnTo>
                <a:lnTo>
                  <a:pt x="106" y="252"/>
                </a:lnTo>
                <a:lnTo>
                  <a:pt x="103" y="261"/>
                </a:lnTo>
                <a:lnTo>
                  <a:pt x="101" y="271"/>
                </a:lnTo>
                <a:lnTo>
                  <a:pt x="101" y="271"/>
                </a:lnTo>
                <a:lnTo>
                  <a:pt x="85" y="280"/>
                </a:lnTo>
                <a:lnTo>
                  <a:pt x="55" y="299"/>
                </a:lnTo>
                <a:lnTo>
                  <a:pt x="55" y="299"/>
                </a:lnTo>
                <a:lnTo>
                  <a:pt x="49" y="304"/>
                </a:lnTo>
                <a:lnTo>
                  <a:pt x="45" y="311"/>
                </a:lnTo>
                <a:lnTo>
                  <a:pt x="42" y="320"/>
                </a:lnTo>
                <a:lnTo>
                  <a:pt x="40" y="329"/>
                </a:lnTo>
                <a:lnTo>
                  <a:pt x="38" y="344"/>
                </a:lnTo>
                <a:lnTo>
                  <a:pt x="38" y="353"/>
                </a:lnTo>
                <a:lnTo>
                  <a:pt x="38" y="353"/>
                </a:lnTo>
                <a:lnTo>
                  <a:pt x="23" y="400"/>
                </a:lnTo>
                <a:lnTo>
                  <a:pt x="11" y="436"/>
                </a:lnTo>
                <a:lnTo>
                  <a:pt x="1" y="462"/>
                </a:lnTo>
                <a:lnTo>
                  <a:pt x="1" y="462"/>
                </a:lnTo>
                <a:lnTo>
                  <a:pt x="0" y="467"/>
                </a:lnTo>
                <a:lnTo>
                  <a:pt x="0" y="476"/>
                </a:lnTo>
                <a:lnTo>
                  <a:pt x="3" y="488"/>
                </a:lnTo>
                <a:lnTo>
                  <a:pt x="5" y="501"/>
                </a:lnTo>
                <a:lnTo>
                  <a:pt x="15" y="533"/>
                </a:lnTo>
                <a:lnTo>
                  <a:pt x="26" y="569"/>
                </a:lnTo>
                <a:lnTo>
                  <a:pt x="48" y="636"/>
                </a:lnTo>
                <a:lnTo>
                  <a:pt x="55" y="663"/>
                </a:lnTo>
                <a:lnTo>
                  <a:pt x="59" y="678"/>
                </a:lnTo>
                <a:lnTo>
                  <a:pt x="59" y="678"/>
                </a:lnTo>
                <a:lnTo>
                  <a:pt x="60" y="697"/>
                </a:lnTo>
                <a:lnTo>
                  <a:pt x="62" y="717"/>
                </a:lnTo>
                <a:lnTo>
                  <a:pt x="64" y="732"/>
                </a:lnTo>
                <a:lnTo>
                  <a:pt x="67" y="738"/>
                </a:lnTo>
                <a:lnTo>
                  <a:pt x="68" y="741"/>
                </a:lnTo>
                <a:lnTo>
                  <a:pt x="68" y="741"/>
                </a:lnTo>
                <a:lnTo>
                  <a:pt x="77" y="754"/>
                </a:lnTo>
                <a:lnTo>
                  <a:pt x="88" y="777"/>
                </a:lnTo>
                <a:lnTo>
                  <a:pt x="99" y="803"/>
                </a:lnTo>
                <a:lnTo>
                  <a:pt x="103" y="815"/>
                </a:lnTo>
                <a:lnTo>
                  <a:pt x="104" y="822"/>
                </a:lnTo>
                <a:lnTo>
                  <a:pt x="104" y="822"/>
                </a:lnTo>
                <a:lnTo>
                  <a:pt x="108" y="911"/>
                </a:lnTo>
                <a:lnTo>
                  <a:pt x="109" y="963"/>
                </a:lnTo>
                <a:lnTo>
                  <a:pt x="109" y="987"/>
                </a:lnTo>
                <a:lnTo>
                  <a:pt x="109" y="987"/>
                </a:lnTo>
                <a:lnTo>
                  <a:pt x="111" y="988"/>
                </a:lnTo>
                <a:lnTo>
                  <a:pt x="114" y="992"/>
                </a:lnTo>
                <a:lnTo>
                  <a:pt x="119" y="996"/>
                </a:lnTo>
                <a:lnTo>
                  <a:pt x="119" y="996"/>
                </a:lnTo>
                <a:lnTo>
                  <a:pt x="128" y="1032"/>
                </a:lnTo>
                <a:lnTo>
                  <a:pt x="133" y="1060"/>
                </a:lnTo>
                <a:lnTo>
                  <a:pt x="137" y="1077"/>
                </a:lnTo>
                <a:lnTo>
                  <a:pt x="137" y="1077"/>
                </a:lnTo>
                <a:lnTo>
                  <a:pt x="143" y="1202"/>
                </a:lnTo>
                <a:lnTo>
                  <a:pt x="147" y="1282"/>
                </a:lnTo>
                <a:lnTo>
                  <a:pt x="147" y="1310"/>
                </a:lnTo>
                <a:lnTo>
                  <a:pt x="147" y="1317"/>
                </a:lnTo>
                <a:lnTo>
                  <a:pt x="146" y="1321"/>
                </a:lnTo>
                <a:lnTo>
                  <a:pt x="146" y="1321"/>
                </a:lnTo>
                <a:lnTo>
                  <a:pt x="144" y="1326"/>
                </a:lnTo>
                <a:lnTo>
                  <a:pt x="144" y="1336"/>
                </a:lnTo>
                <a:lnTo>
                  <a:pt x="143" y="1365"/>
                </a:lnTo>
                <a:lnTo>
                  <a:pt x="144" y="1394"/>
                </a:lnTo>
                <a:lnTo>
                  <a:pt x="146" y="1411"/>
                </a:lnTo>
                <a:lnTo>
                  <a:pt x="146" y="1411"/>
                </a:lnTo>
                <a:lnTo>
                  <a:pt x="173" y="1538"/>
                </a:lnTo>
                <a:lnTo>
                  <a:pt x="191" y="1547"/>
                </a:lnTo>
                <a:lnTo>
                  <a:pt x="191" y="1547"/>
                </a:lnTo>
                <a:lnTo>
                  <a:pt x="188" y="1551"/>
                </a:lnTo>
                <a:lnTo>
                  <a:pt x="186" y="1554"/>
                </a:lnTo>
                <a:lnTo>
                  <a:pt x="183" y="1558"/>
                </a:lnTo>
                <a:lnTo>
                  <a:pt x="183" y="1563"/>
                </a:lnTo>
                <a:lnTo>
                  <a:pt x="185" y="1570"/>
                </a:lnTo>
                <a:lnTo>
                  <a:pt x="191" y="1577"/>
                </a:lnTo>
                <a:lnTo>
                  <a:pt x="201" y="1583"/>
                </a:lnTo>
                <a:lnTo>
                  <a:pt x="201" y="1583"/>
                </a:lnTo>
                <a:lnTo>
                  <a:pt x="207" y="1587"/>
                </a:lnTo>
                <a:lnTo>
                  <a:pt x="215" y="1590"/>
                </a:lnTo>
                <a:lnTo>
                  <a:pt x="234" y="1595"/>
                </a:lnTo>
                <a:lnTo>
                  <a:pt x="255" y="1598"/>
                </a:lnTo>
                <a:lnTo>
                  <a:pt x="276" y="1601"/>
                </a:lnTo>
                <a:lnTo>
                  <a:pt x="315" y="1602"/>
                </a:lnTo>
                <a:lnTo>
                  <a:pt x="337" y="1602"/>
                </a:lnTo>
                <a:lnTo>
                  <a:pt x="337" y="1602"/>
                </a:lnTo>
                <a:lnTo>
                  <a:pt x="373" y="1598"/>
                </a:lnTo>
                <a:lnTo>
                  <a:pt x="392" y="1596"/>
                </a:lnTo>
                <a:lnTo>
                  <a:pt x="398" y="1595"/>
                </a:lnTo>
                <a:lnTo>
                  <a:pt x="399" y="1593"/>
                </a:lnTo>
                <a:lnTo>
                  <a:pt x="399" y="1592"/>
                </a:lnTo>
                <a:lnTo>
                  <a:pt x="399" y="1592"/>
                </a:lnTo>
                <a:lnTo>
                  <a:pt x="398" y="1587"/>
                </a:lnTo>
                <a:lnTo>
                  <a:pt x="398" y="1585"/>
                </a:lnTo>
                <a:lnTo>
                  <a:pt x="399" y="1583"/>
                </a:lnTo>
                <a:lnTo>
                  <a:pt x="399" y="1583"/>
                </a:lnTo>
                <a:lnTo>
                  <a:pt x="412" y="1585"/>
                </a:lnTo>
                <a:lnTo>
                  <a:pt x="436" y="1585"/>
                </a:lnTo>
                <a:lnTo>
                  <a:pt x="451" y="1583"/>
                </a:lnTo>
                <a:lnTo>
                  <a:pt x="465" y="1582"/>
                </a:lnTo>
                <a:lnTo>
                  <a:pt x="478" y="1580"/>
                </a:lnTo>
                <a:lnTo>
                  <a:pt x="490" y="1575"/>
                </a:lnTo>
                <a:lnTo>
                  <a:pt x="490" y="1575"/>
                </a:lnTo>
                <a:lnTo>
                  <a:pt x="500" y="1568"/>
                </a:lnTo>
                <a:lnTo>
                  <a:pt x="506" y="1562"/>
                </a:lnTo>
                <a:lnTo>
                  <a:pt x="512" y="1557"/>
                </a:lnTo>
                <a:lnTo>
                  <a:pt x="515" y="1551"/>
                </a:lnTo>
                <a:lnTo>
                  <a:pt x="517" y="1546"/>
                </a:lnTo>
                <a:lnTo>
                  <a:pt x="519" y="1542"/>
                </a:lnTo>
                <a:lnTo>
                  <a:pt x="519" y="1539"/>
                </a:lnTo>
                <a:lnTo>
                  <a:pt x="517" y="1538"/>
                </a:lnTo>
                <a:lnTo>
                  <a:pt x="517" y="1538"/>
                </a:lnTo>
                <a:lnTo>
                  <a:pt x="514" y="1538"/>
                </a:lnTo>
                <a:lnTo>
                  <a:pt x="506" y="1536"/>
                </a:lnTo>
                <a:lnTo>
                  <a:pt x="496" y="1533"/>
                </a:lnTo>
                <a:lnTo>
                  <a:pt x="481" y="1529"/>
                </a:lnTo>
                <a:lnTo>
                  <a:pt x="481" y="1529"/>
                </a:lnTo>
                <a:lnTo>
                  <a:pt x="473" y="1528"/>
                </a:lnTo>
                <a:lnTo>
                  <a:pt x="468" y="1528"/>
                </a:lnTo>
                <a:lnTo>
                  <a:pt x="462" y="1528"/>
                </a:lnTo>
                <a:lnTo>
                  <a:pt x="460" y="1528"/>
                </a:lnTo>
                <a:lnTo>
                  <a:pt x="456" y="1527"/>
                </a:lnTo>
                <a:lnTo>
                  <a:pt x="445" y="1521"/>
                </a:lnTo>
                <a:lnTo>
                  <a:pt x="445" y="1521"/>
                </a:lnTo>
                <a:lnTo>
                  <a:pt x="438" y="1514"/>
                </a:lnTo>
                <a:lnTo>
                  <a:pt x="432" y="1508"/>
                </a:lnTo>
                <a:lnTo>
                  <a:pt x="421" y="1494"/>
                </a:lnTo>
                <a:lnTo>
                  <a:pt x="416" y="1487"/>
                </a:lnTo>
                <a:lnTo>
                  <a:pt x="413" y="1479"/>
                </a:lnTo>
                <a:lnTo>
                  <a:pt x="411" y="1473"/>
                </a:lnTo>
                <a:lnTo>
                  <a:pt x="409" y="1467"/>
                </a:lnTo>
                <a:lnTo>
                  <a:pt x="409" y="1467"/>
                </a:lnTo>
                <a:lnTo>
                  <a:pt x="407" y="1444"/>
                </a:lnTo>
                <a:lnTo>
                  <a:pt x="407" y="1411"/>
                </a:lnTo>
                <a:lnTo>
                  <a:pt x="407" y="1379"/>
                </a:lnTo>
                <a:lnTo>
                  <a:pt x="408" y="1366"/>
                </a:lnTo>
                <a:lnTo>
                  <a:pt x="409" y="1357"/>
                </a:lnTo>
                <a:lnTo>
                  <a:pt x="409" y="1357"/>
                </a:lnTo>
                <a:lnTo>
                  <a:pt x="414" y="1340"/>
                </a:lnTo>
                <a:lnTo>
                  <a:pt x="424" y="1317"/>
                </a:lnTo>
                <a:lnTo>
                  <a:pt x="434" y="1294"/>
                </a:lnTo>
                <a:lnTo>
                  <a:pt x="445" y="1276"/>
                </a:lnTo>
                <a:lnTo>
                  <a:pt x="445" y="1276"/>
                </a:lnTo>
                <a:lnTo>
                  <a:pt x="450" y="1264"/>
                </a:lnTo>
                <a:lnTo>
                  <a:pt x="455" y="1244"/>
                </a:lnTo>
                <a:lnTo>
                  <a:pt x="461" y="1219"/>
                </a:lnTo>
                <a:lnTo>
                  <a:pt x="466" y="1192"/>
                </a:lnTo>
                <a:lnTo>
                  <a:pt x="470" y="1165"/>
                </a:lnTo>
                <a:lnTo>
                  <a:pt x="472" y="1143"/>
                </a:lnTo>
                <a:lnTo>
                  <a:pt x="473" y="1127"/>
                </a:lnTo>
                <a:lnTo>
                  <a:pt x="473" y="1124"/>
                </a:lnTo>
                <a:lnTo>
                  <a:pt x="472" y="1122"/>
                </a:lnTo>
                <a:lnTo>
                  <a:pt x="472" y="1122"/>
                </a:lnTo>
                <a:lnTo>
                  <a:pt x="471" y="1120"/>
                </a:lnTo>
                <a:lnTo>
                  <a:pt x="470" y="1115"/>
                </a:lnTo>
                <a:lnTo>
                  <a:pt x="467" y="1096"/>
                </a:lnTo>
                <a:lnTo>
                  <a:pt x="461" y="1037"/>
                </a:lnTo>
                <a:lnTo>
                  <a:pt x="455" y="950"/>
                </a:lnTo>
                <a:lnTo>
                  <a:pt x="445" y="742"/>
                </a:lnTo>
                <a:lnTo>
                  <a:pt x="445" y="742"/>
                </a:lnTo>
                <a:lnTo>
                  <a:pt x="455" y="714"/>
                </a:lnTo>
                <a:lnTo>
                  <a:pt x="455" y="714"/>
                </a:lnTo>
                <a:lnTo>
                  <a:pt x="455" y="711"/>
                </a:lnTo>
                <a:lnTo>
                  <a:pt x="455" y="704"/>
                </a:lnTo>
                <a:lnTo>
                  <a:pt x="453" y="693"/>
                </a:lnTo>
                <a:lnTo>
                  <a:pt x="450" y="680"/>
                </a:lnTo>
                <a:lnTo>
                  <a:pt x="445" y="669"/>
                </a:lnTo>
                <a:lnTo>
                  <a:pt x="445" y="669"/>
                </a:lnTo>
                <a:lnTo>
                  <a:pt x="442" y="659"/>
                </a:lnTo>
                <a:lnTo>
                  <a:pt x="437" y="639"/>
                </a:lnTo>
                <a:lnTo>
                  <a:pt x="424" y="584"/>
                </a:lnTo>
                <a:lnTo>
                  <a:pt x="409" y="507"/>
                </a:lnTo>
                <a:lnTo>
                  <a:pt x="399" y="425"/>
                </a:lnTo>
                <a:lnTo>
                  <a:pt x="399" y="425"/>
                </a:lnTo>
                <a:lnTo>
                  <a:pt x="442" y="404"/>
                </a:lnTo>
                <a:lnTo>
                  <a:pt x="490" y="380"/>
                </a:lnTo>
                <a:lnTo>
                  <a:pt x="490" y="380"/>
                </a:lnTo>
                <a:lnTo>
                  <a:pt x="512" y="366"/>
                </a:lnTo>
                <a:lnTo>
                  <a:pt x="525" y="359"/>
                </a:lnTo>
                <a:lnTo>
                  <a:pt x="536" y="353"/>
                </a:lnTo>
                <a:lnTo>
                  <a:pt x="536" y="353"/>
                </a:lnTo>
                <a:lnTo>
                  <a:pt x="550" y="346"/>
                </a:lnTo>
                <a:lnTo>
                  <a:pt x="570" y="338"/>
                </a:lnTo>
                <a:lnTo>
                  <a:pt x="579" y="333"/>
                </a:lnTo>
                <a:lnTo>
                  <a:pt x="588" y="328"/>
                </a:lnTo>
                <a:lnTo>
                  <a:pt x="595" y="321"/>
                </a:lnTo>
                <a:lnTo>
                  <a:pt x="599" y="316"/>
                </a:lnTo>
                <a:lnTo>
                  <a:pt x="599" y="316"/>
                </a:lnTo>
                <a:lnTo>
                  <a:pt x="610" y="297"/>
                </a:lnTo>
                <a:lnTo>
                  <a:pt x="629" y="266"/>
                </a:lnTo>
                <a:lnTo>
                  <a:pt x="653" y="226"/>
                </a:lnTo>
                <a:lnTo>
                  <a:pt x="653" y="226"/>
                </a:lnTo>
                <a:lnTo>
                  <a:pt x="660" y="206"/>
                </a:lnTo>
                <a:lnTo>
                  <a:pt x="667" y="189"/>
                </a:lnTo>
                <a:lnTo>
                  <a:pt x="672" y="181"/>
                </a:lnTo>
                <a:lnTo>
                  <a:pt x="672" y="181"/>
                </a:lnTo>
                <a:lnTo>
                  <a:pt x="686" y="164"/>
                </a:lnTo>
                <a:lnTo>
                  <a:pt x="698" y="144"/>
                </a:lnTo>
                <a:lnTo>
                  <a:pt x="698" y="144"/>
                </a:lnTo>
                <a:lnTo>
                  <a:pt x="707" y="130"/>
                </a:lnTo>
                <a:lnTo>
                  <a:pt x="712" y="123"/>
                </a:lnTo>
                <a:lnTo>
                  <a:pt x="717" y="118"/>
                </a:lnTo>
                <a:lnTo>
                  <a:pt x="717" y="118"/>
                </a:lnTo>
                <a:lnTo>
                  <a:pt x="741" y="96"/>
                </a:lnTo>
                <a:lnTo>
                  <a:pt x="756" y="83"/>
                </a:lnTo>
                <a:lnTo>
                  <a:pt x="760" y="76"/>
                </a:lnTo>
                <a:lnTo>
                  <a:pt x="762" y="73"/>
                </a:lnTo>
                <a:lnTo>
                  <a:pt x="762" y="73"/>
                </a:lnTo>
                <a:lnTo>
                  <a:pt x="762" y="71"/>
                </a:lnTo>
                <a:lnTo>
                  <a:pt x="761" y="70"/>
                </a:lnTo>
                <a:lnTo>
                  <a:pt x="756" y="71"/>
                </a:lnTo>
                <a:lnTo>
                  <a:pt x="740" y="78"/>
                </a:lnTo>
                <a:lnTo>
                  <a:pt x="717" y="90"/>
                </a:lnTo>
                <a:lnTo>
                  <a:pt x="717" y="90"/>
                </a:lnTo>
                <a:lnTo>
                  <a:pt x="730" y="69"/>
                </a:lnTo>
                <a:lnTo>
                  <a:pt x="745" y="45"/>
                </a:lnTo>
                <a:lnTo>
                  <a:pt x="745" y="45"/>
                </a:lnTo>
                <a:lnTo>
                  <a:pt x="747" y="39"/>
                </a:lnTo>
                <a:lnTo>
                  <a:pt x="751" y="30"/>
                </a:lnTo>
                <a:lnTo>
                  <a:pt x="753" y="21"/>
                </a:lnTo>
                <a:lnTo>
                  <a:pt x="753" y="19"/>
                </a:lnTo>
                <a:lnTo>
                  <a:pt x="753" y="17"/>
                </a:lnTo>
                <a:lnTo>
                  <a:pt x="753" y="17"/>
                </a:lnTo>
                <a:lnTo>
                  <a:pt x="726" y="36"/>
                </a:lnTo>
                <a:lnTo>
                  <a:pt x="726" y="36"/>
                </a:lnTo>
                <a:lnTo>
                  <a:pt x="733" y="17"/>
                </a:lnTo>
                <a:lnTo>
                  <a:pt x="737" y="5"/>
                </a:lnTo>
                <a:lnTo>
                  <a:pt x="737" y="1"/>
                </a:lnTo>
                <a:lnTo>
                  <a:pt x="736" y="0"/>
                </a:lnTo>
                <a:lnTo>
                  <a:pt x="735" y="0"/>
                </a:lnTo>
                <a:lnTo>
                  <a:pt x="735" y="0"/>
                </a:lnTo>
                <a:lnTo>
                  <a:pt x="731" y="2"/>
                </a:lnTo>
                <a:lnTo>
                  <a:pt x="724" y="7"/>
                </a:lnTo>
                <a:lnTo>
                  <a:pt x="709" y="24"/>
                </a:lnTo>
                <a:lnTo>
                  <a:pt x="689" y="45"/>
                </a:lnTo>
                <a:lnTo>
                  <a:pt x="689" y="45"/>
                </a:lnTo>
                <a:lnTo>
                  <a:pt x="693" y="37"/>
                </a:lnTo>
                <a:lnTo>
                  <a:pt x="698" y="22"/>
                </a:lnTo>
                <a:lnTo>
                  <a:pt x="701" y="14"/>
                </a:lnTo>
                <a:lnTo>
                  <a:pt x="702" y="6"/>
                </a:lnTo>
                <a:lnTo>
                  <a:pt x="702" y="1"/>
                </a:lnTo>
                <a:lnTo>
                  <a:pt x="701" y="0"/>
                </a:lnTo>
                <a:lnTo>
                  <a:pt x="698" y="0"/>
                </a:lnTo>
                <a:lnTo>
                  <a:pt x="698" y="0"/>
                </a:lnTo>
                <a:lnTo>
                  <a:pt x="694" y="2"/>
                </a:lnTo>
                <a:lnTo>
                  <a:pt x="689" y="6"/>
                </a:lnTo>
                <a:lnTo>
                  <a:pt x="684" y="12"/>
                </a:lnTo>
                <a:lnTo>
                  <a:pt x="681" y="19"/>
                </a:lnTo>
                <a:lnTo>
                  <a:pt x="674" y="31"/>
                </a:lnTo>
                <a:lnTo>
                  <a:pt x="672" y="36"/>
                </a:lnTo>
                <a:lnTo>
                  <a:pt x="672" y="36"/>
                </a:lnTo>
                <a:lnTo>
                  <a:pt x="671" y="40"/>
                </a:lnTo>
                <a:lnTo>
                  <a:pt x="668" y="50"/>
                </a:lnTo>
                <a:lnTo>
                  <a:pt x="663" y="64"/>
                </a:lnTo>
                <a:lnTo>
                  <a:pt x="644" y="45"/>
                </a:lnTo>
                <a:lnTo>
                  <a:pt x="644" y="45"/>
                </a:lnTo>
                <a:lnTo>
                  <a:pt x="643" y="45"/>
                </a:lnTo>
                <a:lnTo>
                  <a:pt x="640" y="45"/>
                </a:lnTo>
                <a:lnTo>
                  <a:pt x="635" y="49"/>
                </a:lnTo>
                <a:lnTo>
                  <a:pt x="629" y="55"/>
                </a:lnTo>
                <a:lnTo>
                  <a:pt x="628" y="59"/>
                </a:lnTo>
                <a:lnTo>
                  <a:pt x="627" y="64"/>
                </a:lnTo>
                <a:lnTo>
                  <a:pt x="627" y="64"/>
                </a:lnTo>
                <a:lnTo>
                  <a:pt x="625" y="73"/>
                </a:lnTo>
                <a:lnTo>
                  <a:pt x="627" y="81"/>
                </a:lnTo>
                <a:lnTo>
                  <a:pt x="628" y="90"/>
                </a:lnTo>
                <a:lnTo>
                  <a:pt x="627" y="99"/>
                </a:lnTo>
                <a:lnTo>
                  <a:pt x="627" y="99"/>
                </a:lnTo>
                <a:lnTo>
                  <a:pt x="624" y="109"/>
                </a:lnTo>
                <a:lnTo>
                  <a:pt x="624" y="120"/>
                </a:lnTo>
                <a:lnTo>
                  <a:pt x="625" y="129"/>
                </a:lnTo>
                <a:lnTo>
                  <a:pt x="627" y="135"/>
                </a:lnTo>
                <a:lnTo>
                  <a:pt x="627" y="135"/>
                </a:lnTo>
                <a:lnTo>
                  <a:pt x="628" y="140"/>
                </a:lnTo>
                <a:lnTo>
                  <a:pt x="628" y="145"/>
                </a:lnTo>
                <a:lnTo>
                  <a:pt x="627" y="154"/>
                </a:lnTo>
                <a:lnTo>
                  <a:pt x="627" y="154"/>
                </a:lnTo>
                <a:lnTo>
                  <a:pt x="623" y="159"/>
                </a:lnTo>
                <a:lnTo>
                  <a:pt x="615" y="171"/>
                </a:lnTo>
                <a:lnTo>
                  <a:pt x="606" y="182"/>
                </a:lnTo>
                <a:lnTo>
                  <a:pt x="599" y="189"/>
                </a:lnTo>
                <a:lnTo>
                  <a:pt x="599" y="189"/>
                </a:lnTo>
                <a:lnTo>
                  <a:pt x="564" y="220"/>
                </a:lnTo>
                <a:lnTo>
                  <a:pt x="536" y="245"/>
                </a:lnTo>
                <a:lnTo>
                  <a:pt x="536" y="245"/>
                </a:lnTo>
                <a:lnTo>
                  <a:pt x="501" y="250"/>
                </a:lnTo>
                <a:lnTo>
                  <a:pt x="473" y="255"/>
                </a:lnTo>
                <a:lnTo>
                  <a:pt x="462" y="258"/>
                </a:lnTo>
                <a:lnTo>
                  <a:pt x="455" y="262"/>
                </a:lnTo>
                <a:lnTo>
                  <a:pt x="455" y="262"/>
                </a:lnTo>
                <a:lnTo>
                  <a:pt x="446" y="266"/>
                </a:lnTo>
                <a:lnTo>
                  <a:pt x="433" y="270"/>
                </a:lnTo>
                <a:lnTo>
                  <a:pt x="403" y="276"/>
                </a:lnTo>
                <a:lnTo>
                  <a:pt x="373" y="280"/>
                </a:lnTo>
                <a:lnTo>
                  <a:pt x="354" y="280"/>
                </a:lnTo>
                <a:lnTo>
                  <a:pt x="354" y="280"/>
                </a:lnTo>
                <a:lnTo>
                  <a:pt x="314" y="275"/>
                </a:lnTo>
                <a:lnTo>
                  <a:pt x="293" y="272"/>
                </a:lnTo>
                <a:lnTo>
                  <a:pt x="285" y="271"/>
                </a:lnTo>
                <a:lnTo>
                  <a:pt x="283" y="271"/>
                </a:lnTo>
                <a:lnTo>
                  <a:pt x="283" y="271"/>
                </a:lnTo>
                <a:lnTo>
                  <a:pt x="279" y="272"/>
                </a:lnTo>
                <a:lnTo>
                  <a:pt x="273" y="272"/>
                </a:lnTo>
                <a:lnTo>
                  <a:pt x="264" y="271"/>
                </a:lnTo>
                <a:lnTo>
                  <a:pt x="229" y="270"/>
                </a:lnTo>
                <a:lnTo>
                  <a:pt x="231" y="237"/>
                </a:lnTo>
                <a:lnTo>
                  <a:pt x="231" y="237"/>
                </a:lnTo>
                <a:lnTo>
                  <a:pt x="235" y="240"/>
                </a:lnTo>
                <a:lnTo>
                  <a:pt x="242" y="242"/>
                </a:lnTo>
                <a:lnTo>
                  <a:pt x="246" y="243"/>
                </a:lnTo>
                <a:lnTo>
                  <a:pt x="251" y="243"/>
                </a:lnTo>
                <a:lnTo>
                  <a:pt x="255" y="243"/>
                </a:lnTo>
                <a:lnTo>
                  <a:pt x="257" y="241"/>
                </a:lnTo>
                <a:lnTo>
                  <a:pt x="257" y="241"/>
                </a:lnTo>
                <a:lnTo>
                  <a:pt x="273" y="218"/>
                </a:lnTo>
                <a:lnTo>
                  <a:pt x="273" y="218"/>
                </a:lnTo>
                <a:lnTo>
                  <a:pt x="274" y="214"/>
                </a:lnTo>
                <a:lnTo>
                  <a:pt x="275" y="212"/>
                </a:lnTo>
                <a:lnTo>
                  <a:pt x="274" y="207"/>
                </a:lnTo>
                <a:lnTo>
                  <a:pt x="273" y="202"/>
                </a:lnTo>
                <a:lnTo>
                  <a:pt x="273" y="201"/>
                </a:lnTo>
                <a:lnTo>
                  <a:pt x="273" y="199"/>
                </a:lnTo>
                <a:lnTo>
                  <a:pt x="273" y="199"/>
                </a:lnTo>
                <a:lnTo>
                  <a:pt x="274" y="197"/>
                </a:lnTo>
                <a:lnTo>
                  <a:pt x="274" y="193"/>
                </a:lnTo>
                <a:lnTo>
                  <a:pt x="274" y="183"/>
                </a:lnTo>
                <a:lnTo>
                  <a:pt x="273" y="172"/>
                </a:lnTo>
                <a:lnTo>
                  <a:pt x="273" y="172"/>
                </a:lnTo>
                <a:lnTo>
                  <a:pt x="281" y="164"/>
                </a:lnTo>
                <a:lnTo>
                  <a:pt x="288" y="158"/>
                </a:lnTo>
                <a:lnTo>
                  <a:pt x="289" y="154"/>
                </a:lnTo>
                <a:lnTo>
                  <a:pt x="289" y="152"/>
                </a:lnTo>
                <a:lnTo>
                  <a:pt x="289" y="152"/>
                </a:lnTo>
                <a:lnTo>
                  <a:pt x="288" y="149"/>
                </a:lnTo>
                <a:lnTo>
                  <a:pt x="284" y="147"/>
                </a:lnTo>
                <a:lnTo>
                  <a:pt x="276" y="140"/>
                </a:lnTo>
                <a:lnTo>
                  <a:pt x="266" y="134"/>
                </a:lnTo>
                <a:lnTo>
                  <a:pt x="264" y="81"/>
                </a:lnTo>
                <a:lnTo>
                  <a:pt x="255" y="73"/>
                </a:lnTo>
                <a:lnTo>
                  <a:pt x="255" y="73"/>
                </a:lnTo>
                <a:lnTo>
                  <a:pt x="256" y="70"/>
                </a:lnTo>
                <a:lnTo>
                  <a:pt x="256" y="64"/>
                </a:lnTo>
                <a:lnTo>
                  <a:pt x="255" y="54"/>
                </a:lnTo>
                <a:lnTo>
                  <a:pt x="255" y="54"/>
                </a:lnTo>
                <a:lnTo>
                  <a:pt x="254" y="49"/>
                </a:lnTo>
                <a:lnTo>
                  <a:pt x="252" y="46"/>
                </a:lnTo>
                <a:lnTo>
                  <a:pt x="251" y="45"/>
                </a:lnTo>
                <a:lnTo>
                  <a:pt x="249" y="45"/>
                </a:lnTo>
                <a:lnTo>
                  <a:pt x="242" y="46"/>
                </a:lnTo>
                <a:lnTo>
                  <a:pt x="239" y="46"/>
                </a:lnTo>
                <a:lnTo>
                  <a:pt x="235" y="44"/>
                </a:lnTo>
                <a:lnTo>
                  <a:pt x="235" y="44"/>
                </a:lnTo>
                <a:close/>
                <a:moveTo>
                  <a:pt x="273" y="1222"/>
                </a:moveTo>
                <a:lnTo>
                  <a:pt x="273" y="1222"/>
                </a:lnTo>
                <a:lnTo>
                  <a:pt x="274" y="1220"/>
                </a:lnTo>
                <a:lnTo>
                  <a:pt x="275" y="1222"/>
                </a:lnTo>
                <a:lnTo>
                  <a:pt x="279" y="1228"/>
                </a:lnTo>
                <a:lnTo>
                  <a:pt x="290" y="1248"/>
                </a:lnTo>
                <a:lnTo>
                  <a:pt x="301" y="1272"/>
                </a:lnTo>
                <a:lnTo>
                  <a:pt x="306" y="1281"/>
                </a:lnTo>
                <a:lnTo>
                  <a:pt x="309" y="1284"/>
                </a:lnTo>
                <a:lnTo>
                  <a:pt x="309" y="1284"/>
                </a:lnTo>
                <a:lnTo>
                  <a:pt x="310" y="1288"/>
                </a:lnTo>
                <a:lnTo>
                  <a:pt x="310" y="1296"/>
                </a:lnTo>
                <a:lnTo>
                  <a:pt x="309" y="1305"/>
                </a:lnTo>
                <a:lnTo>
                  <a:pt x="306" y="1313"/>
                </a:lnTo>
                <a:lnTo>
                  <a:pt x="299" y="1333"/>
                </a:lnTo>
                <a:lnTo>
                  <a:pt x="295" y="1342"/>
                </a:lnTo>
                <a:lnTo>
                  <a:pt x="291" y="1348"/>
                </a:lnTo>
                <a:lnTo>
                  <a:pt x="291" y="1348"/>
                </a:lnTo>
                <a:lnTo>
                  <a:pt x="289" y="1352"/>
                </a:lnTo>
                <a:lnTo>
                  <a:pt x="288" y="1356"/>
                </a:lnTo>
                <a:lnTo>
                  <a:pt x="286" y="1370"/>
                </a:lnTo>
                <a:lnTo>
                  <a:pt x="286" y="1386"/>
                </a:lnTo>
                <a:lnTo>
                  <a:pt x="288" y="1404"/>
                </a:lnTo>
                <a:lnTo>
                  <a:pt x="290" y="1434"/>
                </a:lnTo>
                <a:lnTo>
                  <a:pt x="291" y="1448"/>
                </a:lnTo>
                <a:lnTo>
                  <a:pt x="291" y="1448"/>
                </a:lnTo>
                <a:lnTo>
                  <a:pt x="284" y="1450"/>
                </a:lnTo>
                <a:lnTo>
                  <a:pt x="278" y="1453"/>
                </a:lnTo>
                <a:lnTo>
                  <a:pt x="273" y="1456"/>
                </a:lnTo>
                <a:lnTo>
                  <a:pt x="273" y="1456"/>
                </a:lnTo>
                <a:lnTo>
                  <a:pt x="273" y="1456"/>
                </a:lnTo>
                <a:lnTo>
                  <a:pt x="271" y="1451"/>
                </a:lnTo>
                <a:lnTo>
                  <a:pt x="269" y="1434"/>
                </a:lnTo>
                <a:lnTo>
                  <a:pt x="263" y="1377"/>
                </a:lnTo>
                <a:lnTo>
                  <a:pt x="257" y="1318"/>
                </a:lnTo>
                <a:lnTo>
                  <a:pt x="255" y="1284"/>
                </a:lnTo>
                <a:lnTo>
                  <a:pt x="255" y="1284"/>
                </a:lnTo>
                <a:lnTo>
                  <a:pt x="255" y="1279"/>
                </a:lnTo>
                <a:lnTo>
                  <a:pt x="257" y="1271"/>
                </a:lnTo>
                <a:lnTo>
                  <a:pt x="263" y="1252"/>
                </a:lnTo>
                <a:lnTo>
                  <a:pt x="273" y="1222"/>
                </a:lnTo>
                <a:lnTo>
                  <a:pt x="273" y="1222"/>
                </a:lnTo>
                <a:close/>
              </a:path>
            </a:pathLst>
          </a:custGeom>
          <a:solidFill>
            <a:schemeClr val="tx1"/>
          </a:solidFill>
          <a:ln w="7938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26306">
            <a:off x="8506157" y="3463050"/>
            <a:ext cx="258725" cy="173706"/>
          </a:xfrm>
          <a:prstGeom prst="rect">
            <a:avLst/>
          </a:prstGeom>
        </p:spPr>
      </p:pic>
      <p:grpSp>
        <p:nvGrpSpPr>
          <p:cNvPr id="67" name="グループ化 66"/>
          <p:cNvGrpSpPr/>
          <p:nvPr/>
        </p:nvGrpSpPr>
        <p:grpSpPr>
          <a:xfrm>
            <a:off x="8578369" y="3484705"/>
            <a:ext cx="79407" cy="109072"/>
            <a:chOff x="5540682" y="2108074"/>
            <a:chExt cx="249542" cy="239919"/>
          </a:xfrm>
        </p:grpSpPr>
        <p:sp>
          <p:nvSpPr>
            <p:cNvPr id="68" name="フローチャート: 結合子 67"/>
            <p:cNvSpPr/>
            <p:nvPr/>
          </p:nvSpPr>
          <p:spPr>
            <a:xfrm rot="201524">
              <a:off x="5547003" y="2262614"/>
              <a:ext cx="243221" cy="85379"/>
            </a:xfrm>
            <a:prstGeom prst="flowChartConnector">
              <a:avLst/>
            </a:prstGeom>
            <a:solidFill>
              <a:srgbClr val="00B050"/>
            </a:solidFill>
            <a:ln w="95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27000" rIns="27000" bIns="27000" rtlCol="0" anchor="t" anchorCtr="0"/>
            <a:lstStyle/>
            <a:p>
              <a:pPr algn="ctr"/>
              <a:endParaRPr lang="ja-JP" altLang="en-US" sz="900" dirty="0">
                <a:solidFill>
                  <a:srgbClr val="C00000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endParaRPr>
            </a:p>
          </p:txBody>
        </p:sp>
        <p:grpSp>
          <p:nvGrpSpPr>
            <p:cNvPr id="69" name="グループ化 68"/>
            <p:cNvGrpSpPr/>
            <p:nvPr/>
          </p:nvGrpSpPr>
          <p:grpSpPr>
            <a:xfrm>
              <a:off x="5540682" y="2108074"/>
              <a:ext cx="217599" cy="105722"/>
              <a:chOff x="5596309" y="2490715"/>
              <a:chExt cx="215452" cy="126524"/>
            </a:xfrm>
          </p:grpSpPr>
          <p:cxnSp>
            <p:nvCxnSpPr>
              <p:cNvPr id="70" name="直線コネクタ 69"/>
              <p:cNvCxnSpPr/>
              <p:nvPr/>
            </p:nvCxnSpPr>
            <p:spPr>
              <a:xfrm flipH="1" flipV="1">
                <a:off x="5596309" y="2513861"/>
                <a:ext cx="50402" cy="103376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線コネクタ 70"/>
              <p:cNvCxnSpPr/>
              <p:nvPr/>
            </p:nvCxnSpPr>
            <p:spPr>
              <a:xfrm flipH="1" flipV="1">
                <a:off x="5710977" y="2490715"/>
                <a:ext cx="1" cy="126523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線コネクタ 71"/>
              <p:cNvCxnSpPr/>
              <p:nvPr/>
            </p:nvCxnSpPr>
            <p:spPr>
              <a:xfrm flipV="1">
                <a:off x="5769729" y="2490715"/>
                <a:ext cx="42032" cy="126524"/>
              </a:xfrm>
              <a:prstGeom prst="line">
                <a:avLst/>
              </a:prstGeom>
              <a:ln w="127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グループ化 73"/>
          <p:cNvGrpSpPr/>
          <p:nvPr/>
        </p:nvGrpSpPr>
        <p:grpSpPr>
          <a:xfrm>
            <a:off x="8658299" y="3457558"/>
            <a:ext cx="74664" cy="115907"/>
            <a:chOff x="5540682" y="2108074"/>
            <a:chExt cx="249542" cy="239919"/>
          </a:xfrm>
          <a:solidFill>
            <a:srgbClr val="FF0000"/>
          </a:solidFill>
        </p:grpSpPr>
        <p:sp>
          <p:nvSpPr>
            <p:cNvPr id="75" name="フローチャート: 結合子 74"/>
            <p:cNvSpPr/>
            <p:nvPr/>
          </p:nvSpPr>
          <p:spPr>
            <a:xfrm rot="201524">
              <a:off x="5547003" y="2262614"/>
              <a:ext cx="243221" cy="85379"/>
            </a:xfrm>
            <a:prstGeom prst="flowChartConnector">
              <a:avLst/>
            </a:prstGeom>
            <a:grpFill/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4000" tIns="27000" rIns="27000" bIns="27000" rtlCol="0" anchor="t" anchorCtr="0"/>
            <a:lstStyle/>
            <a:p>
              <a:pPr algn="ctr"/>
              <a:endParaRPr lang="ja-JP" altLang="en-US" sz="900" dirty="0">
                <a:solidFill>
                  <a:srgbClr val="C00000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endParaRPr>
            </a:p>
          </p:txBody>
        </p:sp>
        <p:grpSp>
          <p:nvGrpSpPr>
            <p:cNvPr id="76" name="グループ化 75"/>
            <p:cNvGrpSpPr/>
            <p:nvPr/>
          </p:nvGrpSpPr>
          <p:grpSpPr>
            <a:xfrm>
              <a:off x="5540682" y="2108074"/>
              <a:ext cx="217599" cy="105722"/>
              <a:chOff x="5596309" y="2490715"/>
              <a:chExt cx="215452" cy="126524"/>
            </a:xfrm>
            <a:grpFill/>
          </p:grpSpPr>
          <p:cxnSp>
            <p:nvCxnSpPr>
              <p:cNvPr id="77" name="直線コネクタ 76"/>
              <p:cNvCxnSpPr/>
              <p:nvPr/>
            </p:nvCxnSpPr>
            <p:spPr>
              <a:xfrm flipH="1" flipV="1">
                <a:off x="5596309" y="2513861"/>
                <a:ext cx="50402" cy="103376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直線コネクタ 77"/>
              <p:cNvCxnSpPr/>
              <p:nvPr/>
            </p:nvCxnSpPr>
            <p:spPr>
              <a:xfrm flipH="1" flipV="1">
                <a:off x="5710977" y="2490715"/>
                <a:ext cx="1" cy="126523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線コネクタ 78"/>
              <p:cNvCxnSpPr/>
              <p:nvPr/>
            </p:nvCxnSpPr>
            <p:spPr>
              <a:xfrm flipV="1">
                <a:off x="5769729" y="2490715"/>
                <a:ext cx="42032" cy="126524"/>
              </a:xfrm>
              <a:prstGeom prst="line">
                <a:avLst/>
              </a:prstGeom>
              <a:grp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1" name="図 8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768" y="638791"/>
            <a:ext cx="310229" cy="31022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02" y="2277640"/>
            <a:ext cx="1789579" cy="87857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9"/>
          <a:stretch/>
        </p:blipFill>
        <p:spPr>
          <a:xfrm>
            <a:off x="2666153" y="2323258"/>
            <a:ext cx="1457924" cy="798937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20" y="2446811"/>
            <a:ext cx="1173333" cy="65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[Ref.]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If the camera is misaligned after installation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695"/>
            <a:ext cx="9144000" cy="323681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7333253" y="1804739"/>
            <a:ext cx="1738558" cy="8241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53" y="4048918"/>
            <a:ext cx="4877223" cy="6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0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Specification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to other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companies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160" y="4568688"/>
            <a:ext cx="39583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9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H.265/H.264 Stream transmission: </a:t>
            </a:r>
            <a:r>
              <a:rPr lang="en-US" altLang="ja-JP" sz="9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en-US" altLang="ja-JP" sz="9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7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004278"/>
              </p:ext>
            </p:extLst>
          </p:nvPr>
        </p:nvGraphicFramePr>
        <p:xfrm>
          <a:off x="76017" y="683782"/>
          <a:ext cx="9001811" cy="384128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108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6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7353">
                <a:tc rowSpan="4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12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WV-S71300-F3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M1065-LW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97645"/>
                  </a:ext>
                </a:extLst>
              </a:tr>
              <a:tr h="38531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0" marR="0" marT="0" marB="0" anchor="b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H.264/JPEG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1/3” 2MP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1920 x 1080 [16:9]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 x 1536 [4:3]</a:t>
                      </a:r>
                      <a:r>
                        <a:rPr kumimoji="1" lang="ja-JP" altLang="en-US" sz="900" b="1" u="none" kern="12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1" lang="en-US" altLang="ja-JP" sz="900" b="1" u="none" kern="12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*Super Resolution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1920 x 1080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30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Frame rate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5fps (30fps</a:t>
                      </a:r>
                      <a:r>
                        <a:rPr kumimoji="1" lang="ja-JP" altLang="en-US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H.264: 30fps</a:t>
                      </a:r>
                    </a:p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JPEG: 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71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2.0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3.2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number: 2.0</a:t>
                      </a:r>
                    </a:p>
                    <a:p>
                      <a:pPr algn="ctr"/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length: 2.8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mm</a:t>
                      </a:r>
                      <a:endParaRPr kumimoji="1" lang="ja-JP" altLang="en-US" sz="9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Angular Field of view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H: 81.1 deg. / V: 51.4 deg.</a:t>
                      </a:r>
                      <a:endParaRPr kumimoji="1" lang="en-US" altLang="ja-JP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H: 110 deg. / V: 61 deg.</a:t>
                      </a:r>
                      <a:endParaRPr kumimoji="1" lang="en-US" altLang="ja-JP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4587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189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WDR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(*dB value unknown)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Sensitivity (color)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lx (50 IRE)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0.25 lx (50 IRE)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5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Smart Object Coding</a:t>
                      </a: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9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492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Wireless interface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843588"/>
                  </a:ext>
                </a:extLst>
              </a:tr>
              <a:tr h="154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(built-in mic)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(built-in mic), </a:t>
                      </a: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2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 (10m)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121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u="none" strike="noStrike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Power Source</a:t>
                      </a:r>
                      <a:endParaRPr lang="en-US" altLang="ja-JP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5VDC (USB Type-C), 48VDC (</a:t>
                      </a:r>
                      <a:r>
                        <a:rPr kumimoji="1" lang="en-US" altLang="ja-JP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PoE</a:t>
                      </a: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6420" rtl="0" eaLnBrk="1" fontAlgn="ctr" latinLnBrk="0" hangingPunct="1"/>
                      <a:r>
                        <a:rPr kumimoji="1" lang="en-US" altLang="ja-JP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4.75 - 5.25 VDC (Micro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USB Type-B)</a:t>
                      </a:r>
                      <a:endParaRPr kumimoji="1" lang="en-US" altLang="ja-JP" sz="9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918710"/>
                  </a:ext>
                </a:extLst>
              </a:tr>
              <a:tr h="1554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+40 deg.C</a:t>
                      </a:r>
                      <a:endParaRPr kumimoji="1" lang="en-US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+40 deg.C</a:t>
                      </a:r>
                      <a:endParaRPr kumimoji="1" lang="ja-JP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34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Dimensions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102 mm x 48 mm x 21 mm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106 mm x 60 mm x 37 mm</a:t>
                      </a:r>
                      <a:endParaRPr kumimoji="1" lang="ja-JP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531033"/>
                  </a:ext>
                </a:extLst>
              </a:tr>
            </a:tbl>
          </a:graphicData>
        </a:graphic>
      </p:graphicFrame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69" y="1187831"/>
            <a:ext cx="558297" cy="331489"/>
          </a:xfrm>
          <a:prstGeom prst="rect">
            <a:avLst/>
          </a:prstGeom>
        </p:spPr>
      </p:pic>
      <p:pic>
        <p:nvPicPr>
          <p:cNvPr id="9" name="Picture 8" descr="AXIS固定ネットワークカメラM1004-W【新品】0519-00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51284" y="1181998"/>
            <a:ext cx="227323" cy="34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8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of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New S series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695077"/>
              </p:ext>
            </p:extLst>
          </p:nvPr>
        </p:nvGraphicFramePr>
        <p:xfrm>
          <a:off x="53340" y="661293"/>
          <a:ext cx="9019454" cy="4101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29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904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99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</a:t>
                      </a:r>
                      <a:r>
                        <a:rPr lang="en-US" altLang="ja-JP" sz="900" b="1" kern="1200" baseline="0" dirty="0" smtClean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mini</a:t>
                      </a: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900" b="1" kern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lang="en-US" altLang="ja-JP" sz="900" b="1" kern="1200" baseline="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 series (WV-S2236L) Ver.1.40 or later</a:t>
                      </a:r>
                      <a:endParaRPr lang="ja-JP" sz="9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47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 mode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(30fps / 25fps)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 (30fps / 25fps / 15fps / 12.5fps)</a:t>
                      </a:r>
                      <a:endParaRPr lang="en-US" altLang="ja-JP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 (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60fps / 50fps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30fps / 25fps)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 (30fps / 25fps / 15fps / 12.5fps)</a:t>
                      </a:r>
                      <a:endParaRPr lang="en-US" altLang="ja-JP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H.265[or H.264](1)(2)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JPEG(1)(2)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8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rotation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“320 x 180”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“4:3” is not supported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/ 90 / 180 / 270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deg.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“320 x 180”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“60fps / 50fps” is not supported</a:t>
                      </a:r>
                    </a:p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*90, 270 deg. : “4:3” is not supported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WDR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(144 dB)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938396"/>
                  </a:ext>
                </a:extLst>
              </a:tr>
              <a:tr h="20059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 (color)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 lx (50 IRE)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0.009 lx (50 IRE)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916261"/>
                  </a:ext>
                </a:extLst>
              </a:tr>
              <a:tr h="19722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VIQS / Smart P-picture control / 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VIQS / Smart P-picture control / 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Constant bit rate / VBR /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Constant bit rate / VBR /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 “60fps / 50fps” is not supported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rgbClr val="FFFF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583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 alarm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(Audio Detection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Sound classification)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 (Audio Detection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Sound classification)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005441"/>
                  </a:ext>
                </a:extLst>
              </a:tr>
              <a:tr h="15290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Maximum number of apps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318276"/>
                  </a:ext>
                </a:extLst>
              </a:tr>
              <a:tr h="1659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RAM capacity for extension software 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150MB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150MB   *When “RAM capacity expansion mode” is ON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6301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 / M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 / M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6015174"/>
                  </a:ext>
                </a:extLst>
              </a:tr>
              <a:tr h="1590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SFTP Client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function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243259"/>
                  </a:ext>
                </a:extLst>
              </a:tr>
              <a:tr h="2022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SFTP Server function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771043"/>
                  </a:ext>
                </a:extLst>
              </a:tr>
              <a:tr h="1889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Support browser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Google Chrome / Firefox / Microsoft Edge (Only Chromium ver. 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Google Chrome / Firefox / Microsoft Edge (Only Chromium ver. 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76242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73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9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194070"/>
              </p:ext>
            </p:extLst>
          </p:nvPr>
        </p:nvGraphicFramePr>
        <p:xfrm>
          <a:off x="29145" y="1519077"/>
          <a:ext cx="9100947" cy="1889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64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583532"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model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High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New model</a:t>
                      </a:r>
                    </a:p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Low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</a:p>
                  </a:txBody>
                  <a:tcPr marL="36000" marR="36000" marT="7200" marB="7200" anchor="ctr" anchorCtr="1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1306263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2">
                            <a:lumMod val="40000"/>
                            <a:lumOff val="60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</a:tbl>
          </a:graphicData>
        </a:graphic>
      </p:graphicFrame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4-1.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Intelligent </a:t>
            </a:r>
            <a:r>
              <a:rPr kumimoji="0" lang="en-US" altLang="ja-JP" sz="2400" kern="0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</a:p>
        </p:txBody>
      </p:sp>
      <p:sp>
        <p:nvSpPr>
          <p:cNvPr id="61" name="正方形/長方形 114"/>
          <p:cNvSpPr>
            <a:spLocks noChangeArrowheads="1"/>
          </p:cNvSpPr>
          <p:nvPr/>
        </p:nvSpPr>
        <p:spPr bwMode="auto">
          <a:xfrm>
            <a:off x="285141" y="896897"/>
            <a:ext cx="8184579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has been remarkably improved by </a:t>
            </a:r>
            <a:r>
              <a:rPr lang="en-US" altLang="ja-JP" sz="1600" noProof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 detection 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(upper body)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even in the situation where 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 detection is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difficult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-13128" y="597129"/>
            <a:ext cx="7782390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optimize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depending on the environment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29144" y="1513061"/>
            <a:ext cx="6061741" cy="1897891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4" y="2206615"/>
            <a:ext cx="970030" cy="110187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62" y="2224370"/>
            <a:ext cx="1867158" cy="1064280"/>
          </a:xfrm>
          <a:prstGeom prst="rect">
            <a:avLst/>
          </a:prstGeom>
        </p:spPr>
      </p:pic>
      <p:sp>
        <p:nvSpPr>
          <p:cNvPr id="48" name="正方形/長方形 47"/>
          <p:cNvSpPr/>
          <p:nvPr/>
        </p:nvSpPr>
        <p:spPr>
          <a:xfrm>
            <a:off x="1813009" y="2293785"/>
            <a:ext cx="328628" cy="45791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48" y="2218337"/>
            <a:ext cx="927609" cy="107311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56" y="2218337"/>
            <a:ext cx="1898030" cy="1076494"/>
          </a:xfrm>
          <a:prstGeom prst="rect">
            <a:avLst/>
          </a:prstGeom>
        </p:spPr>
      </p:pic>
      <p:sp>
        <p:nvSpPr>
          <p:cNvPr id="55" name="正方形/長方形 54"/>
          <p:cNvSpPr/>
          <p:nvPr/>
        </p:nvSpPr>
        <p:spPr>
          <a:xfrm>
            <a:off x="4852065" y="2285298"/>
            <a:ext cx="328628" cy="48365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93" y="2224371"/>
            <a:ext cx="927834" cy="106428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342" y="2216544"/>
            <a:ext cx="1892500" cy="107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6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18" y="1296833"/>
            <a:ext cx="3004084" cy="173336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3" y="1293161"/>
            <a:ext cx="2999579" cy="17333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-2.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Blur less NR (noise reduction)</a:t>
            </a:r>
            <a:endParaRPr kumimoji="0" lang="en-US" altLang="ja-JP" sz="2400" kern="0" dirty="0">
              <a:ln>
                <a:prstDash val="solid"/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8552242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Suppress blurring when </a:t>
            </a:r>
            <a:r>
              <a:rPr lang="en-US" altLang="ja-JP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“People” move</a:t>
            </a:r>
            <a:endParaRPr lang="en-US" altLang="ja-JP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20" y="3195304"/>
            <a:ext cx="1349298" cy="1400550"/>
          </a:xfrm>
          <a:prstGeom prst="rect">
            <a:avLst/>
          </a:prstGeom>
          <a:ln w="28575">
            <a:solidFill>
              <a:srgbClr val="FF0000"/>
            </a:solidFill>
            <a:prstDash val="solid"/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687105" y="973245"/>
            <a:ext cx="209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Conventional model</a:t>
            </a:r>
            <a:endParaRPr lang="en-US" altLang="ja-JP" sz="1200" baseline="500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852448" y="1457406"/>
            <a:ext cx="436092" cy="42100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flipH="1">
            <a:off x="1198654" y="1878408"/>
            <a:ext cx="1629266" cy="1334171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>
            <a:off x="2558389" y="1866684"/>
            <a:ext cx="730152" cy="1328620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54" y="3212579"/>
            <a:ext cx="1335206" cy="1383275"/>
          </a:xfrm>
          <a:prstGeom prst="rect">
            <a:avLst/>
          </a:prstGeom>
          <a:ln w="12700">
            <a:solidFill>
              <a:srgbClr val="0070C0"/>
            </a:solidFill>
            <a:prstDash val="solid"/>
          </a:ln>
        </p:spPr>
      </p:pic>
      <p:sp>
        <p:nvSpPr>
          <p:cNvPr id="44" name="正方形/長方形 43"/>
          <p:cNvSpPr/>
          <p:nvPr/>
        </p:nvSpPr>
        <p:spPr>
          <a:xfrm>
            <a:off x="5892974" y="4577371"/>
            <a:ext cx="1596994" cy="31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Less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241447" y="985384"/>
            <a:ext cx="162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New model</a:t>
            </a:r>
            <a:endParaRPr kumimoji="1" lang="ja-JP" altLang="en-US" sz="14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317900" y="1445682"/>
            <a:ext cx="436092" cy="4210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5786620" y="1866684"/>
            <a:ext cx="1531280" cy="1312361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H="1">
            <a:off x="7135918" y="1866684"/>
            <a:ext cx="618074" cy="132862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1349551" y="4577371"/>
            <a:ext cx="1596994" cy="31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blurred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4342375" y="1830180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左右矢印 4"/>
          <p:cNvSpPr/>
          <p:nvPr/>
        </p:nvSpPr>
        <p:spPr>
          <a:xfrm>
            <a:off x="1915064" y="2222116"/>
            <a:ext cx="1575759" cy="2415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kumimoji="1"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左右矢印 19"/>
          <p:cNvSpPr/>
          <p:nvPr/>
        </p:nvSpPr>
        <p:spPr>
          <a:xfrm>
            <a:off x="6412790" y="2222116"/>
            <a:ext cx="1612906" cy="2415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kumimoji="1"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43567" y="3666938"/>
            <a:ext cx="1860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It detects people and controls blur suppression with priority over noise reduction.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57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-3.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VIQS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2" y="1868981"/>
            <a:ext cx="1818981" cy="10241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1864347"/>
            <a:ext cx="1834491" cy="1033466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284300" y="899211"/>
            <a:ext cx="8782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detection accuracy has been improved, and the non-detection area can be further compressed.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%</a:t>
            </a:r>
            <a:r>
              <a:rPr lang="en-US" altLang="ja-JP" sz="1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reduction</a:t>
            </a:r>
            <a:r>
              <a:rPr lang="en-US" altLang="ja-JP" sz="1600" dirty="0"/>
              <a:t>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四角形吹き出し 32"/>
          <p:cNvSpPr/>
          <p:nvPr/>
        </p:nvSpPr>
        <p:spPr>
          <a:xfrm>
            <a:off x="6999908" y="2527435"/>
            <a:ext cx="2030856" cy="1882439"/>
          </a:xfrm>
          <a:prstGeom prst="wedgeRectCallout">
            <a:avLst>
              <a:gd name="adj1" fmla="val -100968"/>
              <a:gd name="adj2" fmla="val -5332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四角形吹き出し 33"/>
          <p:cNvSpPr/>
          <p:nvPr/>
        </p:nvSpPr>
        <p:spPr>
          <a:xfrm>
            <a:off x="4974512" y="2929064"/>
            <a:ext cx="1906216" cy="1764116"/>
          </a:xfrm>
          <a:prstGeom prst="wedgeRectCallout">
            <a:avLst>
              <a:gd name="adj1" fmla="val -24021"/>
              <a:gd name="adj2" fmla="val -818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四角形吹き出し 34"/>
          <p:cNvSpPr/>
          <p:nvPr/>
        </p:nvSpPr>
        <p:spPr>
          <a:xfrm>
            <a:off x="2134021" y="2529499"/>
            <a:ext cx="2030856" cy="1857148"/>
          </a:xfrm>
          <a:prstGeom prst="wedgeRectCallout">
            <a:avLst>
              <a:gd name="adj1" fmla="val -97890"/>
              <a:gd name="adj2" fmla="val -5641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3136" y="1588597"/>
            <a:ext cx="16530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4342375" y="2205321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2113597" y="3897093"/>
            <a:ext cx="21158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Person on the image does not move </a:t>
            </a:r>
            <a:endParaRPr lang="en-US" altLang="ja-JP" sz="105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I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mage quality is adjusted to low</a:t>
            </a: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四角形吹き出し 38"/>
          <p:cNvSpPr/>
          <p:nvPr/>
        </p:nvSpPr>
        <p:spPr>
          <a:xfrm>
            <a:off x="112679" y="2929064"/>
            <a:ext cx="1906216" cy="1764116"/>
          </a:xfrm>
          <a:prstGeom prst="wedgeRectCallout">
            <a:avLst>
              <a:gd name="adj1" fmla="val -27586"/>
              <a:gd name="adj2" fmla="val -863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94674" y="4136343"/>
            <a:ext cx="1908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recognized as a moving object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Increase </a:t>
            </a:r>
            <a:r>
              <a:rPr lang="en-US" altLang="ja-JP" sz="105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951986" y="1585381"/>
            <a:ext cx="10205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951986" y="4180990"/>
            <a:ext cx="19721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NOT recognized as an object</a:t>
            </a:r>
          </a:p>
          <a:p>
            <a:pPr algn="l">
              <a:lnSpc>
                <a:spcPts val="800"/>
              </a:lnSpc>
            </a:pPr>
            <a:endParaRPr lang="en-US" altLang="ja-JP" sz="105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Suppress </a:t>
            </a:r>
            <a:r>
              <a:rPr lang="en-US" altLang="ja-JP" sz="105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6974111" y="3878216"/>
            <a:ext cx="21503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detect “face” and “human”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A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quality of the face area to high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226291" y="4454114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6733kbps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116738" y="4438882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右矢印 47"/>
          <p:cNvSpPr/>
          <p:nvPr/>
        </p:nvSpPr>
        <p:spPr>
          <a:xfrm>
            <a:off x="5055676" y="4522669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右矢印 48"/>
          <p:cNvSpPr/>
          <p:nvPr/>
        </p:nvSpPr>
        <p:spPr>
          <a:xfrm>
            <a:off x="182891" y="447606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右矢印 53"/>
          <p:cNvSpPr/>
          <p:nvPr/>
        </p:nvSpPr>
        <p:spPr>
          <a:xfrm>
            <a:off x="2204219" y="4238381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右矢印 57"/>
          <p:cNvSpPr/>
          <p:nvPr/>
        </p:nvSpPr>
        <p:spPr>
          <a:xfrm>
            <a:off x="7087602" y="4097854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02" y="2597865"/>
            <a:ext cx="1817848" cy="1280971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4"/>
          <a:stretch/>
        </p:blipFill>
        <p:spPr>
          <a:xfrm>
            <a:off x="283030" y="2972964"/>
            <a:ext cx="1564681" cy="1132387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38" y="2579834"/>
            <a:ext cx="1807646" cy="1273783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4"/>
          <a:stretch/>
        </p:blipFill>
        <p:spPr>
          <a:xfrm>
            <a:off x="5130947" y="2978770"/>
            <a:ext cx="1603597" cy="1126582"/>
          </a:xfrm>
          <a:prstGeom prst="rect">
            <a:avLst/>
          </a:prstGeom>
        </p:spPr>
      </p:pic>
      <p:sp>
        <p:nvSpPr>
          <p:cNvPr id="63" name="正方形/長方形 62"/>
          <p:cNvSpPr/>
          <p:nvPr/>
        </p:nvSpPr>
        <p:spPr>
          <a:xfrm>
            <a:off x="-13129" y="597129"/>
            <a:ext cx="874226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control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compression rate depending on the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environment</a:t>
            </a:r>
            <a:endParaRPr lang="en-US" altLang="ja-JP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077401" y="1808072"/>
            <a:ext cx="2123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motion and automatically adjusts the image quality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moving objects to high and others to low.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6953999" y="1806527"/>
            <a:ext cx="213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lang="en-US" altLang="ja-JP" sz="1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objects (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face, human and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vehicle)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adjusts the image quality of those objects to high and others to low.</a:t>
            </a:r>
          </a:p>
        </p:txBody>
      </p:sp>
    </p:spTree>
    <p:extLst>
      <p:ext uri="{BB962C8B-B14F-4D97-AF65-F5344CB8AC3E}">
        <p14:creationId xmlns:p14="http://schemas.microsoft.com/office/powerpoint/2010/main" val="28947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-4.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P-picture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2167" y="913750"/>
            <a:ext cx="8355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With using AI-based object detection, the P-picture (forward predictive picture) data volume in areas, where no objects are detected, can be reduced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Hence, the movement of human and vehicle (important object) is displayed smoothly by reducing the data volume such as the shaking of trees (not important area).</a:t>
            </a:r>
            <a:endParaRPr lang="ja-JP" altLang="en-US" sz="1600" dirty="0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25071" y="4112358"/>
            <a:ext cx="2534822" cy="276999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r">
              <a:defRPr/>
            </a:pP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Measured bit </a:t>
            </a:r>
            <a:r>
              <a:rPr lang="en-US" altLang="ja-JP" sz="1200" b="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rate : </a:t>
            </a: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3179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kbps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3270782" y="4112358"/>
            <a:ext cx="2566451" cy="276999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r">
              <a:defRPr/>
            </a:pP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Measured bit rate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2219 kbps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409666" y="1974188"/>
            <a:ext cx="2437051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Smart P-picture control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OFF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3495047" y="1975637"/>
            <a:ext cx="2497435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Smart P-picture control :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-13129" y="597129"/>
            <a:ext cx="874226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data volume of P-picture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depending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environment</a:t>
            </a:r>
          </a:p>
        </p:txBody>
      </p:sp>
      <p:pic>
        <p:nvPicPr>
          <p:cNvPr id="7" name="tes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066" t="30727" r="8616" b="29375"/>
          <a:stretch/>
        </p:blipFill>
        <p:spPr>
          <a:xfrm>
            <a:off x="70271" y="2361589"/>
            <a:ext cx="6075348" cy="1697524"/>
          </a:xfrm>
          <a:prstGeom prst="rect">
            <a:avLst/>
          </a:prstGeom>
        </p:spPr>
      </p:pic>
      <p:pic>
        <p:nvPicPr>
          <p:cNvPr id="8" name="SmartPpictureControl_On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2058" t="1405" r="32108" b="39803"/>
          <a:stretch/>
        </p:blipFill>
        <p:spPr>
          <a:xfrm>
            <a:off x="6320697" y="2230815"/>
            <a:ext cx="2671789" cy="24662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4094671" y="2365530"/>
            <a:ext cx="1046671" cy="10314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5141342" y="2230815"/>
            <a:ext cx="1179355" cy="1347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141342" y="3396998"/>
            <a:ext cx="1179355" cy="13000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四角形吹き出し 1"/>
          <p:cNvSpPr/>
          <p:nvPr/>
        </p:nvSpPr>
        <p:spPr>
          <a:xfrm>
            <a:off x="7040501" y="1813985"/>
            <a:ext cx="2056607" cy="314091"/>
          </a:xfrm>
          <a:prstGeom prst="wedgeRectCallout">
            <a:avLst>
              <a:gd name="adj1" fmla="val -20337"/>
              <a:gd name="adj2" fmla="val 1174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shaking of trees is not smooth</a:t>
            </a:r>
            <a:endParaRPr kumimoji="1" lang="ja-JP" altLang="en-US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386612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Summary </a:t>
            </a:r>
            <a:endParaRPr lang="en-US" altLang="ja-JP" sz="2400" dirty="0" smtClean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Features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Specifications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AI Application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System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Support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Schedule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04" y="4379631"/>
            <a:ext cx="358640" cy="35864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749701" y="4033978"/>
            <a:ext cx="133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About icons</a:t>
            </a:r>
            <a:endParaRPr kumimoji="1" lang="ja-JP" altLang="en-US" sz="1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703604" y="4431993"/>
            <a:ext cx="23537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brand new functions</a:t>
            </a:r>
            <a:endParaRPr lang="ja-JP" altLang="en-US" sz="1050" dirty="0"/>
          </a:p>
        </p:txBody>
      </p:sp>
      <p:sp>
        <p:nvSpPr>
          <p:cNvPr id="5" name="正方形/長方形 4"/>
          <p:cNvSpPr/>
          <p:nvPr/>
        </p:nvSpPr>
        <p:spPr>
          <a:xfrm>
            <a:off x="5749702" y="4033977"/>
            <a:ext cx="3349635" cy="7606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8" y="3605218"/>
            <a:ext cx="7339584" cy="117652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4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-5.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GOP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776374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Control GOP using object detection instead of motion detection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2348956"/>
            <a:ext cx="3429876" cy="11654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995779"/>
            <a:ext cx="3260151" cy="1225187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168081" y="1095598"/>
          <a:ext cx="4927256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918">
                  <a:extLst>
                    <a:ext uri="{9D8B030D-6E8A-4147-A177-3AD203B41FA5}">
                      <a16:colId xmlns:a16="http://schemas.microsoft.com/office/drawing/2014/main" val="3631124615"/>
                    </a:ext>
                  </a:extLst>
                </a:gridCol>
                <a:gridCol w="3571338">
                  <a:extLst>
                    <a:ext uri="{9D8B030D-6E8A-4147-A177-3AD203B41FA5}">
                      <a16:colId xmlns:a16="http://schemas.microsoft.com/office/drawing/2014/main" val="2165033742"/>
                    </a:ext>
                  </a:extLst>
                </a:gridCol>
              </a:tblGrid>
              <a:tr h="156527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7073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1s-8s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1sec-8sec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 (People and vehicles).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397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4s-16s)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4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sec-16sec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9645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Advanced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(Fixed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60s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w/1s key-frame)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fixed at 60s, key-frame inserted at 1sec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intervals regardless of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detected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Selectable in all transfer modes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20026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w/frame 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control) 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If there is no </a:t>
                      </a:r>
                      <a:r>
                        <a:rPr kumimoji="1" lang="en-US" altLang="ja-JP" sz="8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reduce the frame rate to 1 fps.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variable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4sec-16sec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5405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6129892" y="1204627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671461" y="1209263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53469" y="943068"/>
            <a:ext cx="66905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Low / Mid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61168" y="2301815"/>
            <a:ext cx="73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Advanced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343739" y="3366777"/>
            <a:ext cx="126143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5113028" y="1315350"/>
            <a:ext cx="142874" cy="699146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5301910" y="1050790"/>
            <a:ext cx="245808" cy="61988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endCxn id="11" idx="1"/>
          </p:cNvCxnSpPr>
          <p:nvPr/>
        </p:nvCxnSpPr>
        <p:spPr>
          <a:xfrm>
            <a:off x="5113028" y="2220966"/>
            <a:ext cx="448140" cy="18857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>
            <a:endCxn id="12" idx="1"/>
          </p:cNvCxnSpPr>
          <p:nvPr/>
        </p:nvCxnSpPr>
        <p:spPr>
          <a:xfrm rot="10800000" flipV="1">
            <a:off x="1343740" y="3135099"/>
            <a:ext cx="3849369" cy="339399"/>
          </a:xfrm>
          <a:prstGeom prst="bentConnector3">
            <a:avLst>
              <a:gd name="adj1" fmla="val 105939"/>
            </a:avLst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カギ線コネクタ 16"/>
          <p:cNvCxnSpPr/>
          <p:nvPr/>
        </p:nvCxnSpPr>
        <p:spPr>
          <a:xfrm rot="16200000" flipH="1">
            <a:off x="4913766" y="2855763"/>
            <a:ext cx="460911" cy="97764"/>
          </a:xfrm>
          <a:prstGeom prst="bentConnector3">
            <a:avLst>
              <a:gd name="adj1" fmla="val 91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6129892" y="2564400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671461" y="2569036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11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4-6.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10188" y="4546216"/>
            <a:ext cx="323290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itchFamily="50" charset="-128"/>
              </a:rPr>
              <a:t>1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85439" y="1143248"/>
            <a:ext cx="1423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WV-S71300-F3</a:t>
            </a: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138674"/>
              </p:ext>
            </p:extLst>
          </p:nvPr>
        </p:nvGraphicFramePr>
        <p:xfrm>
          <a:off x="1877351" y="1195237"/>
          <a:ext cx="4454845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1920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108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81.1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44.9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147.2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58.9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14.7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6" y="1689778"/>
            <a:ext cx="771131" cy="45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4-7.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16:9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471046" y="716472"/>
            <a:ext cx="15776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*Underline </a:t>
            </a:r>
            <a:r>
              <a:rPr lang="en-US" altLang="ja-JP" sz="1000" dirty="0">
                <a:latin typeface="Calibri" panose="020F0502020204030204" pitchFamily="34" charset="0"/>
                <a:cs typeface="Calibri" panose="020F0502020204030204" pitchFamily="34" charset="0"/>
              </a:rPr>
              <a:t>is default </a:t>
            </a:r>
            <a:r>
              <a:rPr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endParaRPr lang="en-US" altLang="ja-JP" sz="1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741163"/>
              </p:ext>
            </p:extLst>
          </p:nvPr>
        </p:nvGraphicFramePr>
        <p:xfrm>
          <a:off x="100080" y="956571"/>
          <a:ext cx="8947401" cy="1275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785">
                <a:tc row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*1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*1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*1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*1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ja-JP" altLang="ja-JP" sz="1050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 *1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sng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*2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*2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100080" y="2238467"/>
            <a:ext cx="4948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and “270 deg.” cannot be set for [Image rotation] when “320x180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“Off” is selected for “Stream transmission”, maximum framerate is 30fps(25fps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5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4-7.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2303" y="576096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4:3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969813"/>
              </p:ext>
            </p:extLst>
          </p:nvPr>
        </p:nvGraphicFramePr>
        <p:xfrm>
          <a:off x="100080" y="956571"/>
          <a:ext cx="8947401" cy="22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278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4:3(25fps)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</a:txBody>
                  <a:tcPr marL="121920" marR="121920" marT="60960" marB="6096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*3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  <a:tr h="729588">
                <a:tc row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4:3(15fps) *2</a:t>
                      </a:r>
                    </a:p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4:3(12.5fps) *2</a:t>
                      </a:r>
                    </a:p>
                  </a:txBody>
                  <a:tcPr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2048x1536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VGA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*4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 *4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9728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100080" y="3311888"/>
            <a:ext cx="4897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“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 deg.” and “270 deg.” cannot be set for [Image rotation] when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“4:3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” is selected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Extension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isn’t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available when “15fps/12.5fps” mode selected.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“Off” is selected for “Stream transmission”, maximum framerate is 30fps(25fps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“Off” is selected for “Stream transmission”, maximum framerate is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15fps(12.5fps).</a:t>
            </a:r>
            <a:endParaRPr lang="en-US" altLang="ja-JP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1345" y="637363"/>
            <a:ext cx="3209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5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endParaRPr kumimoji="1" lang="en-US" altLang="ja-JP" sz="105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4-8. Streaming Performance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16075" y="1443785"/>
            <a:ext cx="408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Number of concurrent access : 14 user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Max</a:t>
            </a:r>
            <a:r>
              <a:rPr lang="en-US" altLang="ja-JP" dirty="0"/>
              <a:t>. Bandwidth : </a:t>
            </a:r>
            <a:r>
              <a:rPr lang="en-US" altLang="ja-JP" dirty="0" smtClean="0"/>
              <a:t>50 </a:t>
            </a:r>
            <a:r>
              <a:rPr lang="en-US" altLang="ja-JP" dirty="0"/>
              <a:t>Mbps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3304923" y="263641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3460675" y="263641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3638470" y="263641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698476" y="2331515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u="sng" dirty="0" smtClean="0"/>
              <a:t>14</a:t>
            </a:r>
            <a:r>
              <a:rPr kumimoji="1" lang="en-US" altLang="ja-JP" sz="1600" dirty="0" smtClean="0"/>
              <a:t> user</a:t>
            </a:r>
            <a:endParaRPr kumimoji="1" lang="ja-JP" altLang="en-US" sz="1600" dirty="0"/>
          </a:p>
        </p:txBody>
      </p:sp>
      <p:sp>
        <p:nvSpPr>
          <p:cNvPr id="13" name="右矢印 12"/>
          <p:cNvSpPr/>
          <p:nvPr/>
        </p:nvSpPr>
        <p:spPr>
          <a:xfrm>
            <a:off x="4175217" y="2897517"/>
            <a:ext cx="1392394" cy="1413919"/>
          </a:xfrm>
          <a:prstGeom prst="rightArrow">
            <a:avLst>
              <a:gd name="adj1" fmla="val 73164"/>
              <a:gd name="adj2" fmla="val 282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75216" y="3083457"/>
            <a:ext cx="1087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Bandwidth</a:t>
            </a:r>
            <a:endParaRPr kumimoji="1" lang="ja-JP" altLang="en-US" sz="1600" dirty="0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4264113" y="342131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273635" y="353085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4273636" y="364515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4273635" y="3752307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276015" y="386185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4276014" y="3969003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5461736" y="3188977"/>
            <a:ext cx="152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Total bandwidth</a:t>
            </a:r>
          </a:p>
          <a:p>
            <a:pPr algn="ctr"/>
            <a:r>
              <a:rPr lang="en-US" altLang="ja-JP" sz="1600" dirty="0"/>
              <a:t>l</a:t>
            </a:r>
            <a:r>
              <a:rPr kumimoji="1" lang="en-US" altLang="ja-JP" sz="1600" dirty="0" smtClean="0"/>
              <a:t>ess than</a:t>
            </a:r>
          </a:p>
          <a:p>
            <a:pPr algn="ctr"/>
            <a:r>
              <a:rPr lang="en-US" altLang="ja-JP" sz="1600" u="sng" dirty="0"/>
              <a:t>5</a:t>
            </a:r>
            <a:r>
              <a:rPr lang="en-US" altLang="ja-JP" sz="1600" u="sng" dirty="0" smtClean="0"/>
              <a:t>0</a:t>
            </a:r>
            <a:r>
              <a:rPr lang="en-US" altLang="ja-JP" sz="1600" dirty="0" smtClean="0"/>
              <a:t> Mbps</a:t>
            </a:r>
            <a:endParaRPr kumimoji="1" lang="ja-JP" altLang="en-US" sz="1600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89" y="3193173"/>
            <a:ext cx="1455615" cy="8438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2279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41" y="1390617"/>
            <a:ext cx="2995862" cy="1709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15" y="1390618"/>
            <a:ext cx="3049425" cy="17095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4-9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New GUI (Live Display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)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16720" y="667498"/>
            <a:ext cx="8927280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 defTabSz="457189"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Frequently used items can be set while watching the live image</a:t>
            </a: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174" y="3219406"/>
            <a:ext cx="3024997" cy="496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6"/>
          <a:srcRect l="12621" r="12621"/>
          <a:stretch/>
        </p:blipFill>
        <p:spPr>
          <a:xfrm>
            <a:off x="1561569" y="3669455"/>
            <a:ext cx="170358" cy="264501"/>
          </a:xfrm>
          <a:prstGeom prst="rect">
            <a:avLst/>
          </a:prstGeom>
        </p:spPr>
      </p:pic>
      <p:sp>
        <p:nvSpPr>
          <p:cNvPr id="27" name="正方形/長方形 26"/>
          <p:cNvSpPr/>
          <p:nvPr/>
        </p:nvSpPr>
        <p:spPr>
          <a:xfrm>
            <a:off x="4060657" y="1371752"/>
            <a:ext cx="139210" cy="1624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52908" y="3643885"/>
            <a:ext cx="5339608" cy="7652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1450" indent="-171450">
              <a:lnSpc>
                <a:spcPts val="1800"/>
              </a:lnSpc>
              <a:buFont typeface="Wingdings" panose="05000000000000000000" pitchFamily="2" charset="2"/>
              <a:buChar char="ü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Click “       Setup” button-&gt; Display Setup panel.</a:t>
            </a:r>
          </a:p>
          <a:p>
            <a:pPr marL="171450" indent="-171450">
              <a:lnSpc>
                <a:spcPts val="1800"/>
              </a:lnSpc>
              <a:buFont typeface="Wingdings" panose="05000000000000000000" pitchFamily="2" charset="2"/>
              <a:buChar char="ü"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display the conventional Setup menu.</a:t>
            </a:r>
          </a:p>
          <a:p>
            <a:pPr>
              <a:lnSpc>
                <a:spcPts val="1800"/>
              </a:lnSpc>
            </a:pPr>
            <a:r>
              <a:rPr lang="ja-JP" altLang="en-US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　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[Setup] -&gt;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Detailed setting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-&gt;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detailed setting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-&gt;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Browse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]</a:t>
            </a:r>
            <a:endParaRPr kumimoji="1" lang="ja-JP" altLang="en-US" sz="12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>
            <a:off x="4406342" y="1561028"/>
            <a:ext cx="451227" cy="195480"/>
          </a:xfrm>
          <a:prstGeom prst="straightConnector1">
            <a:avLst/>
          </a:prstGeom>
          <a:ln w="1016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/>
          <p:cNvSpPr/>
          <p:nvPr/>
        </p:nvSpPr>
        <p:spPr>
          <a:xfrm>
            <a:off x="7259709" y="2425642"/>
            <a:ext cx="674750" cy="1661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7696383" y="2669325"/>
            <a:ext cx="0" cy="536619"/>
          </a:xfrm>
          <a:prstGeom prst="straightConnector1">
            <a:avLst/>
          </a:prstGeom>
          <a:ln w="10160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4897432" y="3273909"/>
            <a:ext cx="571623" cy="2438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5568413" y="3568474"/>
            <a:ext cx="952703" cy="417369"/>
          </a:xfrm>
          <a:prstGeom prst="straightConnector1">
            <a:avLst/>
          </a:prstGeom>
          <a:ln w="82550"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82" y="3801372"/>
            <a:ext cx="1353489" cy="7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92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AI Application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73138" y="576854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About “Pre-installed AI apps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020708"/>
              </p:ext>
            </p:extLst>
          </p:nvPr>
        </p:nvGraphicFramePr>
        <p:xfrm>
          <a:off x="295725" y="1033876"/>
          <a:ext cx="8541469" cy="30315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64826">
                  <a:extLst>
                    <a:ext uri="{9D8B030D-6E8A-4147-A177-3AD203B41FA5}">
                      <a16:colId xmlns:a16="http://schemas.microsoft.com/office/drawing/2014/main" val="1181787571"/>
                    </a:ext>
                  </a:extLst>
                </a:gridCol>
                <a:gridCol w="1712338">
                  <a:extLst>
                    <a:ext uri="{9D8B030D-6E8A-4147-A177-3AD203B41FA5}">
                      <a16:colId xmlns:a16="http://schemas.microsoft.com/office/drawing/2014/main" val="420532411"/>
                    </a:ext>
                  </a:extLst>
                </a:gridCol>
                <a:gridCol w="1521995">
                  <a:extLst>
                    <a:ext uri="{9D8B030D-6E8A-4147-A177-3AD203B41FA5}">
                      <a16:colId xmlns:a16="http://schemas.microsoft.com/office/drawing/2014/main" val="2482299607"/>
                    </a:ext>
                  </a:extLst>
                </a:gridCol>
                <a:gridCol w="1642310">
                  <a:extLst>
                    <a:ext uri="{9D8B030D-6E8A-4147-A177-3AD203B41FA5}">
                      <a16:colId xmlns:a16="http://schemas.microsoft.com/office/drawing/2014/main" val="3950080173"/>
                    </a:ext>
                  </a:extLst>
                </a:gridCol>
              </a:tblGrid>
              <a:tr h="331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apps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Pre-install</a:t>
                      </a:r>
                      <a:endParaRPr lang="ja-JP" altLang="en-US" sz="1800" b="1" i="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KMS</a:t>
                      </a:r>
                      <a:endParaRPr lang="ja-JP" altLang="en-US" sz="18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License</a:t>
                      </a:r>
                      <a:endParaRPr lang="ja-JP" altLang="en-US" sz="18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30696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6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689392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Need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73992"/>
                  </a:ext>
                </a:extLst>
              </a:tr>
              <a:tr h="285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6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2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80310"/>
                  </a:ext>
                </a:extLst>
              </a:tr>
              <a:tr h="267703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037108"/>
                  </a:ext>
                </a:extLst>
              </a:tr>
              <a:tr h="267703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6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6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933709"/>
                  </a:ext>
                </a:extLst>
              </a:tr>
              <a:tr h="254060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Non Mask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09558"/>
                  </a:ext>
                </a:extLst>
              </a:tr>
              <a:tr h="234377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Occupancy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811166"/>
                  </a:ext>
                </a:extLst>
              </a:tr>
              <a:tr h="234629">
                <a:tc>
                  <a:txBody>
                    <a:bodyPr/>
                    <a:lstStyle/>
                    <a:p>
                      <a:r>
                        <a:rPr kumimoji="1" lang="en-US" altLang="ja-JP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</a:t>
                      </a:r>
                      <a:r>
                        <a:rPr kumimoji="1" lang="en-US" altLang="ja-JP" sz="1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Classification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  <a:endParaRPr lang="en-US" altLang="ja-JP" sz="1600" b="0" i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16954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 Activation License </a:t>
                      </a: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81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212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3138" y="575314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up to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  &amp;  Max. capacity will be 2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50MB 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85315" y="3735558"/>
            <a:ext cx="8442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 for the restrictions when installing multiple extension software applications on a camera, refer to the support information</a:t>
            </a:r>
            <a:r>
              <a:rPr lang="ja-JP" altLang="en-US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“Compatibility list for extension software &lt;C0103&gt;” at the link below.</a:t>
            </a: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  <a:hlinkClick r:id="rId2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3185053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application combination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037599" y="2024341"/>
            <a:ext cx="635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250MB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942237" y="1564195"/>
            <a:ext cx="677331" cy="753023"/>
            <a:chOff x="7362094" y="1642497"/>
            <a:chExt cx="687752" cy="564766"/>
          </a:xfrm>
        </p:grpSpPr>
        <p:sp>
          <p:nvSpPr>
            <p:cNvPr id="14" name="円柱 13"/>
            <p:cNvSpPr/>
            <p:nvPr/>
          </p:nvSpPr>
          <p:spPr>
            <a:xfrm>
              <a:off x="7365647" y="1963509"/>
              <a:ext cx="684199" cy="243754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5" name="円柱 14"/>
            <p:cNvSpPr/>
            <p:nvPr/>
          </p:nvSpPr>
          <p:spPr>
            <a:xfrm>
              <a:off x="7362094" y="1642497"/>
              <a:ext cx="687752" cy="474146"/>
            </a:xfrm>
            <a:prstGeom prst="can">
              <a:avLst>
                <a:gd name="adj" fmla="val 3818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6" name="右中かっこ 15"/>
          <p:cNvSpPr/>
          <p:nvPr/>
        </p:nvSpPr>
        <p:spPr>
          <a:xfrm>
            <a:off x="3619568" y="1610670"/>
            <a:ext cx="199732" cy="50567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2206390" y="1330121"/>
            <a:ext cx="621849" cy="197768"/>
          </a:xfrm>
          <a:prstGeom prst="wedgeRoundRectCallout">
            <a:avLst>
              <a:gd name="adj1" fmla="val 82120"/>
              <a:gd name="adj2" fmla="val 200154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AI-VMD</a:t>
            </a:r>
            <a:endParaRPr lang="ja-JP" altLang="en-US" sz="12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949564" y="1952826"/>
            <a:ext cx="1792941" cy="375677"/>
          </a:xfrm>
          <a:prstGeom prst="wedgeRoundRectCallout">
            <a:avLst>
              <a:gd name="adj1" fmla="val 65275"/>
              <a:gd name="adj2" fmla="val 18296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(Standard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feature)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右中かっこ 22"/>
          <p:cNvSpPr/>
          <p:nvPr/>
        </p:nvSpPr>
        <p:spPr>
          <a:xfrm flipH="1">
            <a:off x="1316591" y="1276882"/>
            <a:ext cx="206827" cy="59382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68305" y="1430092"/>
            <a:ext cx="937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Max. 3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1523419" y="1616896"/>
            <a:ext cx="1304822" cy="197768"/>
          </a:xfrm>
          <a:prstGeom prst="wedgeRoundRectCallout">
            <a:avLst>
              <a:gd name="adj1" fmla="val 75207"/>
              <a:gd name="adj2" fmla="val 151745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People Detection</a:t>
            </a:r>
            <a:endParaRPr lang="ja-JP" altLang="en-US" sz="12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1212903" y="2446865"/>
            <a:ext cx="1400013" cy="375677"/>
          </a:xfrm>
          <a:prstGeom prst="wedgeRoundRectCallout">
            <a:avLst>
              <a:gd name="adj1" fmla="val 98160"/>
              <a:gd name="adj2" fmla="val -91207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</a:p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Activation License 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90" y="1593752"/>
            <a:ext cx="750772" cy="435213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33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73138" y="575314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up tools for AI apps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885790"/>
              </p:ext>
            </p:extLst>
          </p:nvPr>
        </p:nvGraphicFramePr>
        <p:xfrm>
          <a:off x="294514" y="1000871"/>
          <a:ext cx="8414270" cy="25640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50446">
                  <a:extLst>
                    <a:ext uri="{9D8B030D-6E8A-4147-A177-3AD203B41FA5}">
                      <a16:colId xmlns:a16="http://schemas.microsoft.com/office/drawing/2014/main" val="4146935437"/>
                    </a:ext>
                  </a:extLst>
                </a:gridCol>
                <a:gridCol w="2504598">
                  <a:extLst>
                    <a:ext uri="{9D8B030D-6E8A-4147-A177-3AD203B41FA5}">
                      <a16:colId xmlns:a16="http://schemas.microsoft.com/office/drawing/2014/main" val="4089252133"/>
                    </a:ext>
                  </a:extLst>
                </a:gridCol>
                <a:gridCol w="2459226">
                  <a:extLst>
                    <a:ext uri="{9D8B030D-6E8A-4147-A177-3AD203B41FA5}">
                      <a16:colId xmlns:a16="http://schemas.microsoft.com/office/drawing/2014/main" val="268479119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18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</a:t>
                      </a:r>
                      <a:r>
                        <a:rPr lang="en-US" sz="18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browser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160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83709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55578728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6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293226"/>
                  </a:ext>
                </a:extLst>
              </a:tr>
              <a:tr h="312821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318639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6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6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8955710"/>
                  </a:ext>
                </a:extLst>
              </a:tr>
              <a:tr h="284610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Non Mask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No settings is required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No settings is required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3554472"/>
                  </a:ext>
                </a:extLst>
              </a:tr>
              <a:tr h="299586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Occupancy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9227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7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Product Summary</a:t>
            </a:r>
          </a:p>
        </p:txBody>
      </p:sp>
    </p:spTree>
    <p:extLst>
      <p:ext uri="{BB962C8B-B14F-4D97-AF65-F5344CB8AC3E}">
        <p14:creationId xmlns:p14="http://schemas.microsoft.com/office/powerpoint/2010/main" val="344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6" y="2521763"/>
            <a:ext cx="428309" cy="8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415" y="2542518"/>
            <a:ext cx="806817" cy="8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29" y="2587525"/>
            <a:ext cx="660471" cy="71680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59" y="3503714"/>
            <a:ext cx="508727" cy="492829"/>
          </a:xfrm>
          <a:prstGeom prst="rect">
            <a:avLst/>
          </a:prstGeom>
        </p:spPr>
      </p:pic>
      <p:pic>
        <p:nvPicPr>
          <p:cNvPr id="10" name="Picture 12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901" y="2299115"/>
            <a:ext cx="2663117" cy="13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86" y="1398028"/>
            <a:ext cx="1325499" cy="9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3" y="1111055"/>
            <a:ext cx="542407" cy="54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identifying specific sound by AI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3531639" y="3704599"/>
            <a:ext cx="2351295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Identifying a specific sound </a:t>
            </a:r>
            <a:endParaRPr lang="en-US" altLang="en-US" sz="14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among </a:t>
            </a: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noises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51673" y="1967218"/>
            <a:ext cx="1421742" cy="369332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kumimoji="0" lang="en-US" altLang="ja-JP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1673" y="2768128"/>
            <a:ext cx="142174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Daily noise</a:t>
            </a:r>
            <a:endParaRPr kumimoji="0" altLang="en-US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25417" y="3566088"/>
            <a:ext cx="144799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 </a:t>
            </a: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horn</a:t>
            </a:r>
          </a:p>
        </p:txBody>
      </p:sp>
      <p:sp>
        <p:nvSpPr>
          <p:cNvPr id="27" name="二等辺三角形 26"/>
          <p:cNvSpPr/>
          <p:nvPr/>
        </p:nvSpPr>
        <p:spPr>
          <a:xfrm rot="5400000">
            <a:off x="5834957" y="270340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二等辺三角形 27"/>
          <p:cNvSpPr/>
          <p:nvPr/>
        </p:nvSpPr>
        <p:spPr>
          <a:xfrm rot="5400000">
            <a:off x="2308680" y="270044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253590" y="3294189"/>
            <a:ext cx="958299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3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comparison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86392"/>
              </p:ext>
            </p:extLst>
          </p:nvPr>
        </p:nvGraphicFramePr>
        <p:xfrm>
          <a:off x="392831" y="995216"/>
          <a:ext cx="8406112" cy="1497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1013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008502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</a:tblGrid>
              <a:tr h="294324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Function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23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AI Sound classification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SD card recording triggered by 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0261" y="2547776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of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50900"/>
              </p:ext>
            </p:extLst>
          </p:nvPr>
        </p:nvGraphicFramePr>
        <p:xfrm>
          <a:off x="392832" y="2957968"/>
          <a:ext cx="8406111" cy="18308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0919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942940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802252">
                  <a:extLst>
                    <a:ext uri="{9D8B030D-6E8A-4147-A177-3AD203B41FA5}">
                      <a16:colId xmlns:a16="http://schemas.microsoft.com/office/drawing/2014/main" val="836126021"/>
                    </a:ext>
                  </a:extLst>
                </a:gridCol>
              </a:tblGrid>
              <a:tr h="2812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371434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 target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Examples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Gunshot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 Vehicle Horn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621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Yell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 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Glass break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38640"/>
                  </a:ext>
                </a:extLst>
              </a:tr>
              <a:tr h="5834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condition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level of target sound is 6dB larger than ambient sound.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(sound classification can be used in indoor and outdoor environments)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Target sound continues more than a second. (except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for gunshot)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</a:tbl>
          </a:graphicData>
        </a:graphic>
      </p:graphicFrame>
      <p:pic>
        <p:nvPicPr>
          <p:cNvPr id="17" name="銃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4094" y="3327768"/>
            <a:ext cx="323093" cy="298213"/>
          </a:xfrm>
          <a:prstGeom prst="rect">
            <a:avLst/>
          </a:prstGeom>
        </p:spPr>
      </p:pic>
      <p:pic>
        <p:nvPicPr>
          <p:cNvPr id="18" name="叫び声（女性2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744" y="3718965"/>
            <a:ext cx="323443" cy="248536"/>
          </a:xfrm>
          <a:prstGeom prst="rect">
            <a:avLst/>
          </a:prstGeom>
        </p:spPr>
      </p:pic>
      <p:pic>
        <p:nvPicPr>
          <p:cNvPr id="19" name="クラクション（長め）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7" y="3340873"/>
            <a:ext cx="281941" cy="281941"/>
          </a:xfrm>
          <a:prstGeom prst="rect">
            <a:avLst/>
          </a:prstGeom>
        </p:spPr>
      </p:pic>
      <p:pic>
        <p:nvPicPr>
          <p:cNvPr id="20" name="glass-break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8" y="3724706"/>
            <a:ext cx="284818" cy="26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distance for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 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05678"/>
              </p:ext>
            </p:extLst>
          </p:nvPr>
        </p:nvGraphicFramePr>
        <p:xfrm>
          <a:off x="280329" y="957777"/>
          <a:ext cx="8593378" cy="24268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6382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3012540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2619622836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1356711609"/>
                    </a:ext>
                  </a:extLst>
                </a:gridCol>
              </a:tblGrid>
              <a:tr h="303462"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Ambient noise level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Example of scene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Detectable distance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(Guideline)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797197079"/>
                  </a:ext>
                </a:extLst>
              </a:tr>
              <a:tr h="466117"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Yell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Glass break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(90 - 110 dB)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Gunshot / Vehicle horn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(110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- 130 dB)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787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70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Noisy streets, main roads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m (13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 m (49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60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Ordinary conversation, quiet car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m (26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 m (98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50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area, office in the daytime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 m (52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706653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40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 at night, library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 m (105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feet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76265" y="3632824"/>
            <a:ext cx="6654800" cy="1206468"/>
          </a:xfrm>
          <a:prstGeom prst="rect">
            <a:avLst/>
          </a:prstGeom>
          <a:noFill/>
        </p:spPr>
        <p:txBody>
          <a:bodyPr wrap="square" lIns="64000" tIns="64000" rIns="64000" bIns="64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Microphone requirements for AI Sound classification </a:t>
            </a:r>
            <a:endParaRPr lang="en-US" altLang="ja-JP" sz="14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Frequency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characteristics: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200 Hz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 KHz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Omnidirectional microphone</a:t>
            </a: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onfirmed microphone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Built-in mic (WV-S71300-F3)</a:t>
            </a:r>
            <a:endParaRPr lang="en-US" altLang="ja-JP" sz="14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0329" y="3363385"/>
            <a:ext cx="7829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distance may change depending on the surrounding environment, such as when the building blocks it.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933741"/>
            <a:ext cx="81459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following cases, target sound may not be detected by AI sound identification.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short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Multiple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types of target sounds occur at the same time (only one of them is detected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It's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raining (especially when rain drops hit the microphone directly)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quiet or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loud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0329" y="2275115"/>
            <a:ext cx="81459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sounds that are very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similar to the target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may be detected.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[Example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]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tire puncture as "gunshot"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the sound of glass breaking and the impact sound is strong, it is detected as "gunshot".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bird calls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an emergency vehicle siren as a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the sound of tableware breaking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"glass break“</a:t>
            </a:r>
          </a:p>
        </p:txBody>
      </p:sp>
    </p:spTree>
    <p:extLst>
      <p:ext uri="{BB962C8B-B14F-4D97-AF65-F5344CB8AC3E}">
        <p14:creationId xmlns:p14="http://schemas.microsoft.com/office/powerpoint/2010/main" val="4947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-2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9" y="575314"/>
            <a:ext cx="587908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 screen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0914"/>
          <a:stretch/>
        </p:blipFill>
        <p:spPr>
          <a:xfrm>
            <a:off x="120649" y="962764"/>
            <a:ext cx="4271939" cy="345970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378754" y="1063856"/>
            <a:ext cx="642209" cy="12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9720" y="3376205"/>
            <a:ext cx="3578671" cy="1878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03268" y="3564045"/>
            <a:ext cx="3575124" cy="18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9726" y="3756521"/>
            <a:ext cx="3578666" cy="265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7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670192"/>
            <a:ext cx="4472150" cy="33310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On/Off.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139667"/>
            <a:ext cx="4472150" cy="50141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3600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detection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sensitivity for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volume from Low/Middle/High.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777459"/>
            <a:ext cx="4472150" cy="2642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sound for the target of alarm.</a:t>
            </a:r>
          </a:p>
        </p:txBody>
      </p:sp>
      <p:cxnSp>
        <p:nvCxnSpPr>
          <p:cNvPr id="16" name="直線コネクタ 15"/>
          <p:cNvCxnSpPr>
            <a:stCxn id="8" idx="3"/>
            <a:endCxn id="12" idx="1"/>
          </p:cNvCxnSpPr>
          <p:nvPr/>
        </p:nvCxnSpPr>
        <p:spPr>
          <a:xfrm flipV="1">
            <a:off x="4078391" y="836743"/>
            <a:ext cx="483518" cy="2633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0" idx="3"/>
            <a:endCxn id="13" idx="1"/>
          </p:cNvCxnSpPr>
          <p:nvPr/>
        </p:nvCxnSpPr>
        <p:spPr>
          <a:xfrm flipV="1">
            <a:off x="4078392" y="1390377"/>
            <a:ext cx="483517" cy="22672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endCxn id="14" idx="1"/>
          </p:cNvCxnSpPr>
          <p:nvPr/>
        </p:nvCxnSpPr>
        <p:spPr>
          <a:xfrm flipV="1">
            <a:off x="4078392" y="3098959"/>
            <a:ext cx="483517" cy="848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7087" y="4403219"/>
            <a:ext cx="87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*In </a:t>
            </a:r>
            <a:r>
              <a:rPr lang="en-US" altLang="ja-JP" sz="1200" dirty="0"/>
              <a:t>order to link the alarm with the NX recorder or ASM300, it is necessary to register the message ID of the alarm</a:t>
            </a:r>
            <a:r>
              <a:rPr lang="en-US" altLang="ja-JP" sz="1200" dirty="0" smtClean="0"/>
              <a:t>.</a:t>
            </a:r>
          </a:p>
          <a:p>
            <a:r>
              <a:rPr lang="en-US" altLang="ja-JP" sz="1200" dirty="0" smtClean="0"/>
              <a:t> 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See next page.</a:t>
            </a:r>
            <a:endParaRPr lang="en-US" altLang="ja-JP" sz="12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80018" y="2050999"/>
            <a:ext cx="4454041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is detected by volume.</a:t>
            </a:r>
          </a:p>
          <a:p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 Select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there is no sound to be classified in the setting items.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endParaRPr lang="en-US" altLang="ja-JP" sz="8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is not recommended to select "Other" in duplicate with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other analytics target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(such as a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“Gunshot”).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a gunshot actually occurs,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and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are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detected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and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two alarms are notified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particular, when linking an alarm with the NX recorder, it is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possible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that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detection cannot be received because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the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NX recorder has set a period during which notifications are not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continuously accepted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(Alarm disarm duration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efault : 2 seconds]).</a:t>
            </a:r>
          </a:p>
          <a:p>
            <a:endParaRPr lang="en-US" altLang="ja-JP" sz="8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 err="1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V2.0 or later, you can adjust the judgment threshold of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Gunshot/Yell/Vehicle horn/Glass break.</a:t>
            </a:r>
            <a:endParaRPr lang="ja-JP" altLang="en-US" sz="11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8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34297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[Ref.]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- </a:t>
            </a: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Recorder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-1" r="43782" b="45650"/>
          <a:stretch/>
        </p:blipFill>
        <p:spPr>
          <a:xfrm>
            <a:off x="633578" y="2595822"/>
            <a:ext cx="2958356" cy="17304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44128" b="58280"/>
          <a:stretch/>
        </p:blipFill>
        <p:spPr>
          <a:xfrm>
            <a:off x="633578" y="1121825"/>
            <a:ext cx="2958356" cy="1437299"/>
          </a:xfrm>
          <a:prstGeom prst="rect">
            <a:avLst/>
          </a:prstGeom>
        </p:spPr>
      </p:pic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19706" y="2144314"/>
            <a:ext cx="2090571" cy="1336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8736" y="3271098"/>
            <a:ext cx="392722" cy="9528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線吹き出し 2 (枠付き) 7"/>
          <p:cNvSpPr/>
          <p:nvPr/>
        </p:nvSpPr>
        <p:spPr>
          <a:xfrm>
            <a:off x="3934549" y="1175956"/>
            <a:ext cx="4607466" cy="832647"/>
          </a:xfrm>
          <a:prstGeom prst="borderCallout2">
            <a:avLst>
              <a:gd name="adj1" fmla="val 21076"/>
              <a:gd name="adj2" fmla="val -248"/>
              <a:gd name="adj3" fmla="val 21625"/>
              <a:gd name="adj4" fmla="val -10754"/>
              <a:gd name="adj5" fmla="val 116526"/>
              <a:gd name="adj6" fmla="val -2908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5501" y="1177606"/>
            <a:ext cx="460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Go to [REC &amp; event]-&gt; [Advanced setup] tab -&gt; [Extension software alarm], and click “Setup” to open the [Extension software alarm] setup screen.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線吹き出し 2 (枠付き) 9"/>
          <p:cNvSpPr/>
          <p:nvPr/>
        </p:nvSpPr>
        <p:spPr>
          <a:xfrm>
            <a:off x="3934544" y="3052421"/>
            <a:ext cx="4607301" cy="595802"/>
          </a:xfrm>
          <a:prstGeom prst="borderCallout2">
            <a:avLst>
              <a:gd name="adj1" fmla="val 29680"/>
              <a:gd name="adj2" fmla="val -122"/>
              <a:gd name="adj3" fmla="val 31128"/>
              <a:gd name="adj4" fmla="val -33557"/>
              <a:gd name="adj5" fmla="val 131669"/>
              <a:gd name="adj6" fmla="val -5002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34540" y="3016202"/>
            <a:ext cx="460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線吹き出し 2 (枠付き) 11"/>
          <p:cNvSpPr/>
          <p:nvPr/>
        </p:nvSpPr>
        <p:spPr>
          <a:xfrm>
            <a:off x="3934540" y="3683033"/>
            <a:ext cx="4607307" cy="623889"/>
          </a:xfrm>
          <a:prstGeom prst="borderCallout2">
            <a:avLst>
              <a:gd name="adj1" fmla="val 72330"/>
              <a:gd name="adj2" fmla="val 180"/>
              <a:gd name="adj3" fmla="val 72895"/>
              <a:gd name="adj4" fmla="val -17097"/>
              <a:gd name="adj5" fmla="val 43358"/>
              <a:gd name="adj6" fmla="val -22193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4541" y="3660592"/>
            <a:ext cx="455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線吹き出し 2 (枠付き) 13"/>
          <p:cNvSpPr/>
          <p:nvPr/>
        </p:nvSpPr>
        <p:spPr>
          <a:xfrm>
            <a:off x="3934540" y="2371646"/>
            <a:ext cx="4607477" cy="647981"/>
          </a:xfrm>
          <a:prstGeom prst="borderCallout2">
            <a:avLst>
              <a:gd name="adj1" fmla="val 65577"/>
              <a:gd name="adj2" fmla="val 3"/>
              <a:gd name="adj3" fmla="val 67906"/>
              <a:gd name="adj4" fmla="val -50244"/>
              <a:gd name="adj5" fmla="val 140151"/>
              <a:gd name="adj6" fmla="val -632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35494" y="2350855"/>
            <a:ext cx="460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174906" y="3836135"/>
            <a:ext cx="1189894" cy="118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388248" y="3841886"/>
            <a:ext cx="539260" cy="1180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876064" y="2109033"/>
            <a:ext cx="5095408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</p:spTree>
    <p:extLst>
      <p:ext uri="{BB962C8B-B14F-4D97-AF65-F5344CB8AC3E}">
        <p14:creationId xmlns:p14="http://schemas.microsoft.com/office/powerpoint/2010/main" val="3375694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[Ref.]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setting - </a:t>
            </a: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ASM300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100899" y="1160376"/>
            <a:ext cx="4733118" cy="2719161"/>
            <a:chOff x="3544595" y="4301159"/>
            <a:chExt cx="4733118" cy="271916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595" y="4301159"/>
              <a:ext cx="4733118" cy="2719161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441" y="5325207"/>
              <a:ext cx="541527" cy="1695113"/>
            </a:xfrm>
            <a:prstGeom prst="rect">
              <a:avLst/>
            </a:prstGeom>
          </p:spPr>
        </p:pic>
        <p:sp>
          <p:nvSpPr>
            <p:cNvPr id="22" name="正方形/長方形 21"/>
            <p:cNvSpPr/>
            <p:nvPr/>
          </p:nvSpPr>
          <p:spPr>
            <a:xfrm>
              <a:off x="6133836" y="5316489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Intruder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151884" y="5530537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Loitering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151884" y="5741476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Direction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65901" y="5955405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 Line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15951" y="617635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1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117956" y="638891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2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117954" y="6599468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3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7956" y="6810024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4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2372223" y="1861034"/>
            <a:ext cx="411836" cy="19763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2804192" y="3018883"/>
            <a:ext cx="674766" cy="2168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503022" y="3018882"/>
            <a:ext cx="1062963" cy="216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00038" y="2222952"/>
            <a:ext cx="380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線吹き出し 2 (枠付き) 33"/>
          <p:cNvSpPr/>
          <p:nvPr/>
        </p:nvSpPr>
        <p:spPr>
          <a:xfrm>
            <a:off x="4899081" y="2912963"/>
            <a:ext cx="4156994" cy="613234"/>
          </a:xfrm>
          <a:prstGeom prst="borderCallout2">
            <a:avLst>
              <a:gd name="adj1" fmla="val 79825"/>
              <a:gd name="adj2" fmla="val 54"/>
              <a:gd name="adj3" fmla="val 80374"/>
              <a:gd name="adj4" fmla="val -4134"/>
              <a:gd name="adj5" fmla="val 51668"/>
              <a:gd name="adj6" fmla="val -821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99080" y="2879866"/>
            <a:ext cx="400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</a:p>
        </p:txBody>
      </p:sp>
      <p:sp>
        <p:nvSpPr>
          <p:cNvPr id="36" name="線吹き出し 2 (枠付き) 35"/>
          <p:cNvSpPr/>
          <p:nvPr/>
        </p:nvSpPr>
        <p:spPr>
          <a:xfrm>
            <a:off x="4899081" y="1535501"/>
            <a:ext cx="4156994" cy="647981"/>
          </a:xfrm>
          <a:prstGeom prst="borderCallout2">
            <a:avLst>
              <a:gd name="adj1" fmla="val 15646"/>
              <a:gd name="adj2" fmla="val 151"/>
              <a:gd name="adj3" fmla="val 17111"/>
              <a:gd name="adj4" fmla="val -47464"/>
              <a:gd name="adj5" fmla="val 49911"/>
              <a:gd name="adj6" fmla="val -531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00033" y="1537151"/>
            <a:ext cx="415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4840604" y="1093015"/>
            <a:ext cx="4063070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  <p:sp>
        <p:nvSpPr>
          <p:cNvPr id="39" name="線吹き出し 2 (枠付き) 38"/>
          <p:cNvSpPr/>
          <p:nvPr/>
        </p:nvSpPr>
        <p:spPr>
          <a:xfrm>
            <a:off x="4899085" y="2221302"/>
            <a:ext cx="4156989" cy="647981"/>
          </a:xfrm>
          <a:prstGeom prst="borderCallout2">
            <a:avLst>
              <a:gd name="adj1" fmla="val 11924"/>
              <a:gd name="adj2" fmla="val -248"/>
              <a:gd name="adj3" fmla="val 11585"/>
              <a:gd name="adj4" fmla="val -27200"/>
              <a:gd name="adj5" fmla="val 121347"/>
              <a:gd name="adj6" fmla="val -3925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311872" y="4152097"/>
            <a:ext cx="812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M</a:t>
            </a:r>
            <a:r>
              <a:rPr lang="en-GB" sz="1200" dirty="0" smtClean="0"/>
              <a:t>atch the setting order of each message ID of No. 1 to No. 8 on the Extension software alarm setting screen of the recorder, and No. 1 to No. 8 of this setting screen.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20866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1" y="2880755"/>
            <a:ext cx="2948495" cy="16254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7" y="2880527"/>
            <a:ext cx="2894276" cy="16256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1" y="924955"/>
            <a:ext cx="2944345" cy="164960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2" y="932805"/>
            <a:ext cx="2894271" cy="162567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-3. AI-VMD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3966" y="2871862"/>
            <a:ext cx="4047035" cy="1944669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967" y="919708"/>
            <a:ext cx="4047035" cy="1950358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45206" y="920644"/>
            <a:ext cx="4047035" cy="1946465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4516" y="2537875"/>
            <a:ext cx="3265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an alarm when a moving object enters the configured area.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9144" y="4485968"/>
            <a:ext cx="388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 moving object enters and stays at the configured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area for a specified pe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riod.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09388" y="2519777"/>
            <a:ext cx="399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 moving object enters the configured area and moves to the specified direction.</a:t>
            </a: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37481" y="4470437"/>
            <a:ext cx="390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an object moving to the specified direction crosses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configured line.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1415299" y="1747278"/>
            <a:ext cx="1660358" cy="799749"/>
          </a:xfrm>
          <a:custGeom>
            <a:avLst/>
            <a:gdLst>
              <a:gd name="connsiteX0" fmla="*/ 1660358 w 1660358"/>
              <a:gd name="connsiteY0" fmla="*/ 0 h 842211"/>
              <a:gd name="connsiteX1" fmla="*/ 1461837 w 1660358"/>
              <a:gd name="connsiteY1" fmla="*/ 842211 h 842211"/>
              <a:gd name="connsiteX2" fmla="*/ 0 w 1660358"/>
              <a:gd name="connsiteY2" fmla="*/ 824163 h 842211"/>
              <a:gd name="connsiteX3" fmla="*/ 1106906 w 1660358"/>
              <a:gd name="connsiteY3" fmla="*/ 18048 h 842211"/>
              <a:gd name="connsiteX4" fmla="*/ 1660358 w 1660358"/>
              <a:gd name="connsiteY4" fmla="*/ 0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358" h="842211">
                <a:moveTo>
                  <a:pt x="1660358" y="0"/>
                </a:moveTo>
                <a:lnTo>
                  <a:pt x="1461837" y="842211"/>
                </a:lnTo>
                <a:lnTo>
                  <a:pt x="0" y="824163"/>
                </a:lnTo>
                <a:lnTo>
                  <a:pt x="1106906" y="18048"/>
                </a:lnTo>
                <a:lnTo>
                  <a:pt x="1660358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3966" y="914513"/>
            <a:ext cx="1386435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Intruder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270386" y="3248240"/>
            <a:ext cx="287168" cy="8690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493505" y="3780413"/>
            <a:ext cx="1949115" cy="715879"/>
          </a:xfrm>
          <a:custGeom>
            <a:avLst/>
            <a:gdLst>
              <a:gd name="connsiteX0" fmla="*/ 60157 w 1949115"/>
              <a:gd name="connsiteY0" fmla="*/ 715879 h 715879"/>
              <a:gd name="connsiteX1" fmla="*/ 1949115 w 1949115"/>
              <a:gd name="connsiteY1" fmla="*/ 715879 h 715879"/>
              <a:gd name="connsiteX2" fmla="*/ 1010652 w 1949115"/>
              <a:gd name="connsiteY2" fmla="*/ 0 h 715879"/>
              <a:gd name="connsiteX3" fmla="*/ 0 w 1949115"/>
              <a:gd name="connsiteY3" fmla="*/ 264695 h 715879"/>
              <a:gd name="connsiteX4" fmla="*/ 60157 w 1949115"/>
              <a:gd name="connsiteY4" fmla="*/ 715879 h 7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115" h="715879">
                <a:moveTo>
                  <a:pt x="60157" y="715879"/>
                </a:moveTo>
                <a:lnTo>
                  <a:pt x="1949115" y="715879"/>
                </a:lnTo>
                <a:lnTo>
                  <a:pt x="1010652" y="0"/>
                </a:lnTo>
                <a:lnTo>
                  <a:pt x="0" y="264695"/>
                </a:lnTo>
                <a:lnTo>
                  <a:pt x="60157" y="715879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3967" y="2876972"/>
            <a:ext cx="1386435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Loitering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5283452" y="1037253"/>
            <a:ext cx="2279984" cy="1419726"/>
          </a:xfrm>
          <a:custGeom>
            <a:avLst/>
            <a:gdLst>
              <a:gd name="connsiteX0" fmla="*/ 2279984 w 2279984"/>
              <a:gd name="connsiteY0" fmla="*/ 42110 h 1419726"/>
              <a:gd name="connsiteX1" fmla="*/ 2087479 w 2279984"/>
              <a:gd name="connsiteY1" fmla="*/ 0 h 1419726"/>
              <a:gd name="connsiteX2" fmla="*/ 0 w 2279984"/>
              <a:gd name="connsiteY2" fmla="*/ 944479 h 1419726"/>
              <a:gd name="connsiteX3" fmla="*/ 24063 w 2279984"/>
              <a:gd name="connsiteY3" fmla="*/ 1419726 h 1419726"/>
              <a:gd name="connsiteX4" fmla="*/ 2279984 w 2279984"/>
              <a:gd name="connsiteY4" fmla="*/ 42110 h 14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984" h="1419726">
                <a:moveTo>
                  <a:pt x="2279984" y="42110"/>
                </a:moveTo>
                <a:lnTo>
                  <a:pt x="2087479" y="0"/>
                </a:lnTo>
                <a:lnTo>
                  <a:pt x="0" y="944479"/>
                </a:lnTo>
                <a:lnTo>
                  <a:pt x="24063" y="1419726"/>
                </a:lnTo>
                <a:lnTo>
                  <a:pt x="2279984" y="4211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フリーフォーム 21"/>
          <p:cNvSpPr/>
          <p:nvPr/>
        </p:nvSpPr>
        <p:spPr>
          <a:xfrm>
            <a:off x="5385720" y="1103427"/>
            <a:ext cx="2526632" cy="1422691"/>
          </a:xfrm>
          <a:custGeom>
            <a:avLst/>
            <a:gdLst>
              <a:gd name="connsiteX0" fmla="*/ 0 w 2526632"/>
              <a:gd name="connsiteY0" fmla="*/ 1395663 h 1467852"/>
              <a:gd name="connsiteX1" fmla="*/ 2267953 w 2526632"/>
              <a:gd name="connsiteY1" fmla="*/ 0 h 1467852"/>
              <a:gd name="connsiteX2" fmla="*/ 2526632 w 2526632"/>
              <a:gd name="connsiteY2" fmla="*/ 36094 h 1467852"/>
              <a:gd name="connsiteX3" fmla="*/ 1810753 w 2526632"/>
              <a:gd name="connsiteY3" fmla="*/ 974558 h 1467852"/>
              <a:gd name="connsiteX4" fmla="*/ 1931069 w 2526632"/>
              <a:gd name="connsiteY4" fmla="*/ 1467852 h 1467852"/>
              <a:gd name="connsiteX5" fmla="*/ 0 w 2526632"/>
              <a:gd name="connsiteY5" fmla="*/ 1395663 h 14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632" h="1467852">
                <a:moveTo>
                  <a:pt x="0" y="1395663"/>
                </a:moveTo>
                <a:lnTo>
                  <a:pt x="2267953" y="0"/>
                </a:lnTo>
                <a:lnTo>
                  <a:pt x="2526632" y="36094"/>
                </a:lnTo>
                <a:lnTo>
                  <a:pt x="1810753" y="974558"/>
                </a:lnTo>
                <a:lnTo>
                  <a:pt x="1931069" y="1467852"/>
                </a:lnTo>
                <a:lnTo>
                  <a:pt x="0" y="1395663"/>
                </a:lnTo>
                <a:close/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6423444" y="1894182"/>
            <a:ext cx="385259" cy="32908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5957269" y="1607790"/>
            <a:ext cx="372984" cy="29772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45205" y="921757"/>
            <a:ext cx="1442897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Direction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6035424" y="3842047"/>
            <a:ext cx="628977" cy="2406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6375697" y="3774266"/>
            <a:ext cx="288704" cy="32776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749555" y="2874958"/>
            <a:ext cx="1450271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Cross line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mode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746536" y="2871660"/>
            <a:ext cx="4046656" cy="1946465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08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-3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AI-VMD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1375"/>
              </p:ext>
            </p:extLst>
          </p:nvPr>
        </p:nvGraphicFramePr>
        <p:xfrm>
          <a:off x="286080" y="973625"/>
          <a:ext cx="7431686" cy="24596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316">
                  <a:extLst>
                    <a:ext uri="{9D8B030D-6E8A-4147-A177-3AD203B41FA5}">
                      <a16:colId xmlns:a16="http://schemas.microsoft.com/office/drawing/2014/main" val="1163098179"/>
                    </a:ext>
                  </a:extLst>
                </a:gridCol>
                <a:gridCol w="3778370">
                  <a:extLst>
                    <a:ext uri="{9D8B030D-6E8A-4147-A177-3AD203B41FA5}">
                      <a16:colId xmlns:a16="http://schemas.microsoft.com/office/drawing/2014/main" val="2995568616"/>
                    </a:ext>
                  </a:extLst>
                </a:gridCol>
              </a:tblGrid>
              <a:tr h="29091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object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Human, Vehicle, Bicycle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243866305"/>
                  </a:ext>
                </a:extLst>
              </a:tr>
              <a:tr h="29091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number of simultaneous detection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104263345"/>
                  </a:ext>
                </a:extLst>
              </a:tr>
              <a:tr h="29091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detection size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pix</a:t>
                      </a:r>
                      <a:endParaRPr kumimoji="1" lang="en-US" altLang="ja-JP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591884013"/>
                  </a:ext>
                </a:extLst>
              </a:tr>
              <a:tr h="342191"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detection condition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*3</a:t>
                      </a:r>
                      <a:endParaRPr lang="en-US" altLang="ja-JP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altLang="ja-JP" sz="12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775303138"/>
                  </a:ext>
                </a:extLst>
              </a:tr>
              <a:tr h="345056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detection area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200" kern="1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in total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2856283184"/>
                  </a:ext>
                </a:extLst>
              </a:tr>
              <a:tr h="368061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mask area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200" kern="1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in total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983880887"/>
                  </a:ext>
                </a:extLst>
              </a:tr>
              <a:tr h="36806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version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(AI-VMD)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Ver.2.11 or later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3549398844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176812" y="4129199"/>
            <a:ext cx="896718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414" indent="-116414"/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Depending on the size of moving object, the detecting situation and other conditions, it may not detect the objects up to the maximum number of detection.</a:t>
            </a:r>
          </a:p>
          <a:p>
            <a:pPr marL="116414" indent="-116414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Minimum size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a theoretical value and does not guarantee the detection of objects of this size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marL="116414" indent="-116414"/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The detection condition can be configured by setting the combination of "Detection area", "Detection object" and "Detection mode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".</a:t>
            </a:r>
            <a:endParaRPr lang="en-US" altLang="ja-JP" sz="105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-3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AI-VMD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933741"/>
            <a:ext cx="81459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accuracy of image analysis may be affected by the environmental causes listed below.</a:t>
            </a:r>
          </a:p>
          <a:p>
            <a:pPr lvl="0" defTabSz="91440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Although the performance has been remarkably improved by AI technology, 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causes of false positives / false negatives listed below are not 100 percent eliminated.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difference in brightness between the background and the moving object is small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when the brightness of the image is low such as nighttime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too small or too large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under the changeable light conditions such as outdoors or near windows and so forth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External lights such as sunlight or car headlights come into the shooting area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Flickering fluorescent lamps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dome of the camera is sweating or has dirt on it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straight toward the camera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too fast or too slow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Too many moving objects are in the shooting area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camera is shaking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weather is extremely bad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Reflected light from a puddle or glass comes into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shooting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Flags or vinyl and so forth are fluttering in the wind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Insects or animals come into the shooting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on posters may be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alarmed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1-1.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What is i-PRO mini? </a:t>
            </a:r>
            <a:endParaRPr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18394" y="2867059"/>
            <a:ext cx="1587294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742950">
              <a:defRPr/>
            </a:pPr>
            <a:r>
              <a:rPr lang="en-US" altLang="ja-JP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</a:t>
            </a:r>
            <a:r>
              <a:rPr lang="ja-JP" altLang="en-US" sz="1400" b="1" u="sng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</a:t>
            </a:r>
            <a:r>
              <a:rPr lang="ja-JP" altLang="en-US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[High end]</a:t>
            </a:r>
            <a:endParaRPr lang="en-US" altLang="ja-JP" sz="1400" b="1" u="sng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 defTabSz="742950"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ja-JP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  <a:endParaRPr lang="en-US" altLang="ja-JP" sz="1200" b="1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36" y="4030880"/>
            <a:ext cx="347844" cy="33930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" y="4011199"/>
            <a:ext cx="404347" cy="352253"/>
          </a:xfrm>
          <a:prstGeom prst="rect">
            <a:avLst/>
          </a:prstGeom>
        </p:spPr>
      </p:pic>
      <p:sp>
        <p:nvSpPr>
          <p:cNvPr id="9" name="角丸四角形 8"/>
          <p:cNvSpPr/>
          <p:nvPr/>
        </p:nvSpPr>
        <p:spPr>
          <a:xfrm>
            <a:off x="615221" y="3370235"/>
            <a:ext cx="972736" cy="17715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8500" tIns="29250" rIns="29250" bIns="29250" rtlCol="0" anchor="ctr" anchorCtr="0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Jul. 2020</a:t>
            </a:r>
            <a:endParaRPr kumimoji="0" lang="ja-JP" altLang="en-US" sz="12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8" y="4393835"/>
            <a:ext cx="656749" cy="32837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/>
          <a:srcRect l="23962" t="53682" r="67519" b="6318"/>
          <a:stretch/>
        </p:blipFill>
        <p:spPr>
          <a:xfrm>
            <a:off x="2460882" y="4396400"/>
            <a:ext cx="356813" cy="32635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/>
          <a:srcRect l="42621" t="8478" r="48652" b="64032"/>
          <a:stretch/>
        </p:blipFill>
        <p:spPr>
          <a:xfrm>
            <a:off x="970736" y="4364387"/>
            <a:ext cx="354683" cy="35890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1" y="3634012"/>
            <a:ext cx="723312" cy="377187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1937393" y="2870543"/>
            <a:ext cx="1439818" cy="49244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742950">
              <a:defRPr/>
            </a:pPr>
            <a:r>
              <a:rPr lang="en-US" altLang="ja-JP" sz="1400" b="1" u="sng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</a:t>
            </a:r>
            <a:r>
              <a:rPr lang="ja-JP" altLang="en-US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</a:t>
            </a:r>
            <a:r>
              <a:rPr lang="ja-JP" altLang="en-US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u="sng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[Middle]</a:t>
            </a:r>
            <a:endParaRPr lang="en-US" altLang="ja-JP" sz="1400" b="1" u="sng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 defTabSz="742950">
              <a:defRPr/>
            </a:pPr>
            <a:r>
              <a:rPr lang="en-US" altLang="ja-JP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(10</a:t>
            </a:r>
            <a:r>
              <a:rPr lang="ja-JP" altLang="en-US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model)</a:t>
            </a:r>
            <a:endParaRPr lang="en-US" altLang="ja-JP" sz="1200" b="1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56" y="3693940"/>
            <a:ext cx="536103" cy="257330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137" y="4022364"/>
            <a:ext cx="349352" cy="34202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75" y="4025217"/>
            <a:ext cx="354827" cy="34497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6216" y="3652383"/>
            <a:ext cx="520042" cy="340417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13" y="4033522"/>
            <a:ext cx="388111" cy="342023"/>
          </a:xfrm>
          <a:prstGeom prst="rect">
            <a:avLst/>
          </a:prstGeom>
        </p:spPr>
      </p:pic>
      <p:sp>
        <p:nvSpPr>
          <p:cNvPr id="21" name="角丸四角形 20"/>
          <p:cNvSpPr/>
          <p:nvPr/>
        </p:nvSpPr>
        <p:spPr>
          <a:xfrm>
            <a:off x="2293433" y="3370235"/>
            <a:ext cx="972736" cy="17715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8500" tIns="29250" rIns="29250" bIns="29250" rtlCol="0" anchor="ctr" anchorCtr="0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Jun. 2021</a:t>
            </a:r>
            <a:endParaRPr kumimoji="0" lang="ja-JP" altLang="en-US" sz="12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6453658" y="2867059"/>
            <a:ext cx="1835119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742950">
              <a:defRPr/>
            </a:pPr>
            <a:r>
              <a:rPr lang="en-US" altLang="ja-JP" sz="1400" b="1" u="sng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variety of lineup</a:t>
            </a:r>
            <a:endParaRPr lang="en-US" altLang="ja-JP" sz="1400" b="1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7344445" y="3371608"/>
            <a:ext cx="972736" cy="177158"/>
          </a:xfrm>
          <a:prstGeom prst="roundRect">
            <a:avLst/>
          </a:prstGeom>
          <a:solidFill>
            <a:srgbClr val="C00000"/>
          </a:soli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58500" tIns="29250" rIns="29250" bIns="29250" rtlCol="0" anchor="ctr" anchorCtr="0"/>
          <a:lstStyle/>
          <a:p>
            <a:pPr algn="ctr" defTabSz="7429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2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FY21 / FY22</a:t>
            </a:r>
            <a:endParaRPr kumimoji="0" lang="ja-JP" altLang="en-US" sz="1200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9532" y="3741007"/>
            <a:ext cx="437546" cy="29671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73272" y="3751971"/>
            <a:ext cx="456047" cy="277191"/>
          </a:xfrm>
          <a:prstGeom prst="rect">
            <a:avLst/>
          </a:prstGeom>
        </p:spPr>
      </p:pic>
      <p:pic>
        <p:nvPicPr>
          <p:cNvPr id="29" name="Picture 2" descr="C:\Users\4006220.PCC-AD\Documents\★hasegawa\★プロジェクト\2015下期～\★企画\★マルチセンサー\20180215 MD会議デビュー\追加情報\マルチセンサーカメラ_デザイン画\180213_SCENSER_CAM01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4743" y="4276339"/>
            <a:ext cx="674399" cy="2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直線矢印コネクタ 35"/>
          <p:cNvCxnSpPr/>
          <p:nvPr/>
        </p:nvCxnSpPr>
        <p:spPr>
          <a:xfrm>
            <a:off x="3626706" y="3870829"/>
            <a:ext cx="2611668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正方形/長方形 41"/>
          <p:cNvSpPr/>
          <p:nvPr/>
        </p:nvSpPr>
        <p:spPr>
          <a:xfrm>
            <a:off x="4457387" y="3593767"/>
            <a:ext cx="1095172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742950">
              <a:defRPr/>
            </a:pPr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Expand lineup</a:t>
            </a: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818" y="3693940"/>
            <a:ext cx="638155" cy="417733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709" y="4094223"/>
            <a:ext cx="381171" cy="595580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6864" y="4166440"/>
            <a:ext cx="405976" cy="499341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4" y="706276"/>
            <a:ext cx="3211648" cy="1935341"/>
          </a:xfrm>
          <a:prstGeom prst="rect">
            <a:avLst/>
          </a:prstGeom>
          <a:noFill/>
          <a:ln w="25400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43" name="角丸四角形 42"/>
          <p:cNvSpPr/>
          <p:nvPr/>
        </p:nvSpPr>
        <p:spPr>
          <a:xfrm>
            <a:off x="5375838" y="704974"/>
            <a:ext cx="3653694" cy="1941970"/>
          </a:xfrm>
          <a:prstGeom prst="roundRect">
            <a:avLst>
              <a:gd name="adj" fmla="val 0"/>
            </a:avLst>
          </a:prstGeom>
          <a:solidFill>
            <a:srgbClr val="D2DEEF"/>
          </a:solidFill>
          <a:ln w="28575">
            <a:solidFill>
              <a:srgbClr val="6464E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600" b="1" dirty="0" smtClean="0">
              <a:solidFill>
                <a:schemeClr val="tx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5569112" y="804454"/>
            <a:ext cx="3333605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 defTabSz="5627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stylish compact AI network </a:t>
            </a:r>
            <a:r>
              <a:rPr lang="en-US" altLang="ja-JP" sz="1600" b="1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</a:p>
          <a:p>
            <a:pPr lvl="0" algn="ctr" defTabSz="5627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 smtClean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</a:t>
            </a:r>
            <a:r>
              <a:rPr lang="en-US" altLang="ja-JP" sz="16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harmonize with the space</a:t>
            </a:r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996" y="1504685"/>
            <a:ext cx="1184136" cy="686429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24" y="1706505"/>
            <a:ext cx="1221626" cy="287082"/>
          </a:xfrm>
          <a:prstGeom prst="rect">
            <a:avLst/>
          </a:prstGeom>
        </p:spPr>
      </p:pic>
      <p:sp>
        <p:nvSpPr>
          <p:cNvPr id="53" name="正方形/長方形 52"/>
          <p:cNvSpPr/>
          <p:nvPr/>
        </p:nvSpPr>
        <p:spPr>
          <a:xfrm>
            <a:off x="5667107" y="2309647"/>
            <a:ext cx="3143361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 defTabSz="5627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Reach out to previously unreachable customers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3869162" y="1217896"/>
            <a:ext cx="1510157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 defTabSz="742950">
              <a:defRPr/>
            </a:pPr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Develop new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market</a:t>
            </a:r>
          </a:p>
          <a:p>
            <a:pPr algn="ctr" defTabSz="742950">
              <a:defRPr/>
            </a:pP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positioning</a:t>
            </a:r>
            <a:endParaRPr lang="en-US" altLang="ja-JP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55" name="カギ線コネクタ 54"/>
          <p:cNvCxnSpPr>
            <a:endCxn id="43" idx="1"/>
          </p:cNvCxnSpPr>
          <p:nvPr/>
        </p:nvCxnSpPr>
        <p:spPr>
          <a:xfrm rot="5400000" flipH="1" flipV="1">
            <a:off x="3651920" y="2146913"/>
            <a:ext cx="2194872" cy="1252964"/>
          </a:xfrm>
          <a:prstGeom prst="bentConnector2">
            <a:avLst/>
          </a:prstGeom>
          <a:ln w="38100">
            <a:solidFill>
              <a:srgbClr val="6464E6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9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AI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Privacy Guard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8970" y="698491"/>
            <a:ext cx="8788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Performs Blurring or Block processing to mask the face or person detected on the image in order to protect privacy.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9392" y="3254296"/>
            <a:ext cx="285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Original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aphicFrame>
        <p:nvGraphicFramePr>
          <p:cNvPr id="9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223662"/>
              </p:ext>
            </p:extLst>
          </p:nvPr>
        </p:nvGraphicFramePr>
        <p:xfrm>
          <a:off x="506207" y="3835470"/>
          <a:ext cx="2936071" cy="505524"/>
        </p:xfrm>
        <a:graphic>
          <a:graphicData uri="http://schemas.openxmlformats.org/drawingml/2006/table">
            <a:tbl>
              <a:tblPr/>
              <a:tblGrid>
                <a:gridCol w="141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060">
                  <a:extLst>
                    <a:ext uri="{9D8B030D-6E8A-4147-A177-3AD203B41FA5}">
                      <a16:colId xmlns:a16="http://schemas.microsoft.com/office/drawing/2014/main" val="2530052273"/>
                    </a:ext>
                  </a:extLst>
                </a:gridCol>
              </a:tblGrid>
              <a:tr h="232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Face/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Human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45400"/>
                  </a:ext>
                </a:extLst>
              </a:tr>
              <a:tr h="16393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Blurring </a:t>
                      </a: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Block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曲折矢印 9"/>
          <p:cNvSpPr/>
          <p:nvPr/>
        </p:nvSpPr>
        <p:spPr>
          <a:xfrm>
            <a:off x="3735805" y="1644588"/>
            <a:ext cx="1257676" cy="837699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28753" y="2482287"/>
            <a:ext cx="749981" cy="29425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曲折矢印 11"/>
          <p:cNvSpPr/>
          <p:nvPr/>
        </p:nvSpPr>
        <p:spPr>
          <a:xfrm flipV="1">
            <a:off x="3728121" y="2748519"/>
            <a:ext cx="1257676" cy="856441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18187" y="1403949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Face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42278" y="3593362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Human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76836" y="2755663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02717" y="1094883"/>
            <a:ext cx="1633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Block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85189" y="4450984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2216" y="1100792"/>
            <a:ext cx="1659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Blurring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" y="1786088"/>
            <a:ext cx="2543976" cy="14292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80" y="1334044"/>
            <a:ext cx="2526269" cy="14192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73" y="3032661"/>
            <a:ext cx="2513984" cy="141887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7" y="1341104"/>
            <a:ext cx="629930" cy="142211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8" y="3032662"/>
            <a:ext cx="606240" cy="141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-4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AI Privacy Guard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435703"/>
              </p:ext>
            </p:extLst>
          </p:nvPr>
        </p:nvGraphicFramePr>
        <p:xfrm>
          <a:off x="285479" y="976724"/>
          <a:ext cx="7420785" cy="26427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917">
                  <a:extLst>
                    <a:ext uri="{9D8B030D-6E8A-4147-A177-3AD203B41FA5}">
                      <a16:colId xmlns:a16="http://schemas.microsoft.com/office/drawing/2014/main" val="1163098179"/>
                    </a:ext>
                  </a:extLst>
                </a:gridCol>
                <a:gridCol w="3766868">
                  <a:extLst>
                    <a:ext uri="{9D8B030D-6E8A-4147-A177-3AD203B41FA5}">
                      <a16:colId xmlns:a16="http://schemas.microsoft.com/office/drawing/2014/main" val="2995568616"/>
                    </a:ext>
                  </a:extLst>
                </a:gridCol>
              </a:tblGrid>
              <a:tr h="2925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Face/Human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341153667"/>
                  </a:ext>
                </a:extLst>
              </a:tr>
              <a:tr h="2815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Target stream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Stream(1)/(2)/(3)/(4</a:t>
                      </a:r>
                      <a:r>
                        <a:rPr kumimoji="1" lang="en-US" altLang="ja-JP" sz="10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)/ Stream(2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&amp; (4)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105085125"/>
                  </a:ext>
                </a:extLst>
              </a:tr>
              <a:tr h="25020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Blurring / Block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882631674"/>
                  </a:ext>
                </a:extLst>
              </a:tr>
              <a:tr h="287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Size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1400 pixels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(FullHD camera</a:t>
                      </a:r>
                      <a:r>
                        <a:rPr kumimoji="1" lang="en-US" altLang="ja-JP" sz="105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78726390"/>
                  </a:ext>
                </a:extLst>
              </a:tr>
              <a:tr h="16888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Maximum number of 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r>
                        <a:rPr kumimoji="1" lang="ja-JP" altLang="en-US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persons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2894874847"/>
                  </a:ext>
                </a:extLst>
              </a:tr>
              <a:tr h="1732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Range in the </a:t>
                      </a: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camera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more than 2/3 of guard target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89579228"/>
                  </a:ext>
                </a:extLst>
              </a:tr>
              <a:tr h="3925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Direction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Horizontal: within 90 degrees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Vertical: within 45 degrees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044703782"/>
                  </a:ext>
                </a:extLst>
              </a:tr>
              <a:tr h="250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Rotation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*4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±within ±90</a:t>
                      </a:r>
                      <a:r>
                        <a:rPr kumimoji="1" lang="ja-JP" altLang="en-US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degrees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3141338696"/>
                  </a:ext>
                </a:extLst>
              </a:tr>
              <a:tr h="274119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Color / Monochrome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Support both</a:t>
                      </a:r>
                      <a:r>
                        <a:rPr kumimoji="1" lang="ja-JP" altLang="en-US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(including IR-LED)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3593156285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76211" y="4129220"/>
            <a:ext cx="6824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When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=“Face”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Facial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width,</a:t>
            </a:r>
            <a:r>
              <a:rPr lang="ja-JP" altLang="en-US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Guard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target] =“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Human”: Body width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The upper body including face needs to be captured on the image 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is set to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“Human”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angle of camera optical axis and a target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</a:t>
            </a:r>
          </a:p>
          <a:p>
            <a:pPr lvl="0"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4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regarding the vertical line of an image as 0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degree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1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-4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AI Privacy Guard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1701" y="924860"/>
            <a:ext cx="8697499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p"/>
              <a:defRPr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specification 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Target stream for AI Privacy Guard can be selected from Stream(1) to (4) or Stream(2)&amp;Stream(4).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“Stream(2) &amp; Stream(4)” needs to be selected for [Target stream] when using AI Privacy Guard linked to NX recorder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WV-ASM300.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*When “Stream(2) &amp; Stream(4)” is selected, "Stream (1)" and "Stream (2)" of the camera will have the same resolution. </a:t>
            </a:r>
          </a:p>
          <a:p>
            <a:pPr>
              <a:lnSpc>
                <a:spcPts val="2133"/>
              </a:lnSpc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Also, "Stream (3)" and "Stream (4)" will have the same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JPEG(2) is NOT available when AI Privacy Guard is enabled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  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*JPEG(1) is available as an original image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701" y="2584486"/>
            <a:ext cx="878542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p"/>
              <a:defRPr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Performance</a:t>
            </a:r>
            <a:r>
              <a:rPr lang="ja-JP" altLang="en-US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be applied on the area without “face” or “person”.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be applied on dolls or posters.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size of the area where Blurring or Block performed may be larger than the actual size of a target object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or Block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may NOT be performed in the following cases even if the conditions described above are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met: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target object is out of focus.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target object is blurred.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object is overexposed or underexposed. 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object is lying down or felled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5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-5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Frame rate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limitation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25873"/>
              </p:ext>
            </p:extLst>
          </p:nvPr>
        </p:nvGraphicFramePr>
        <p:xfrm>
          <a:off x="202995" y="1392475"/>
          <a:ext cx="8739722" cy="1432560"/>
        </p:xfrm>
        <a:graphic>
          <a:graphicData uri="http://schemas.openxmlformats.org/drawingml/2006/table">
            <a:tbl>
              <a:tblPr/>
              <a:tblGrid>
                <a:gridCol w="694152">
                  <a:extLst>
                    <a:ext uri="{9D8B030D-6E8A-4147-A177-3AD203B41FA5}">
                      <a16:colId xmlns:a16="http://schemas.microsoft.com/office/drawing/2014/main" val="1505557162"/>
                    </a:ext>
                  </a:extLst>
                </a:gridCol>
                <a:gridCol w="1170659">
                  <a:extLst>
                    <a:ext uri="{9D8B030D-6E8A-4147-A177-3AD203B41FA5}">
                      <a16:colId xmlns:a16="http://schemas.microsoft.com/office/drawing/2014/main" val="157271064"/>
                    </a:ext>
                  </a:extLst>
                </a:gridCol>
                <a:gridCol w="2097994">
                  <a:extLst>
                    <a:ext uri="{9D8B030D-6E8A-4147-A177-3AD203B41FA5}">
                      <a16:colId xmlns:a16="http://schemas.microsoft.com/office/drawing/2014/main" val="1169171710"/>
                    </a:ext>
                  </a:extLst>
                </a:gridCol>
                <a:gridCol w="2476540">
                  <a:extLst>
                    <a:ext uri="{9D8B030D-6E8A-4147-A177-3AD203B41FA5}">
                      <a16:colId xmlns:a16="http://schemas.microsoft.com/office/drawing/2014/main" val="2192643945"/>
                    </a:ext>
                  </a:extLst>
                </a:gridCol>
                <a:gridCol w="2300377">
                  <a:extLst>
                    <a:ext uri="{9D8B030D-6E8A-4147-A177-3AD203B41FA5}">
                      <a16:colId xmlns:a16="http://schemas.microsoft.com/office/drawing/2014/main" val="679480296"/>
                    </a:ext>
                  </a:extLst>
                </a:gridCol>
              </a:tblGrid>
              <a:tr h="228600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S-Series with AI engine 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14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Privacy Guard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61172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94063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946"/>
                  </a:ext>
                </a:extLst>
              </a:tr>
              <a:tr h="29976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2257"/>
                  </a:ext>
                </a:extLst>
              </a:tr>
              <a:tr h="2636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Installed *1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61049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02995" y="2818700"/>
            <a:ext cx="6824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After pressing "Use AI-VMD" on the AI-VMD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setup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screen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41361" y="3930286"/>
            <a:ext cx="8442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 for the restrictions when installing multiple extension software applications on a camera, refer to the support information</a:t>
            </a:r>
            <a:r>
              <a:rPr lang="ja-JP" altLang="en-US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“Compatibility list for extension software &lt;C0103&gt;” at the link below.</a:t>
            </a: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  <a:hlinkClick r:id="rId2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"/>
          <a:stretch/>
        </p:blipFill>
        <p:spPr>
          <a:xfrm>
            <a:off x="358673" y="1209466"/>
            <a:ext cx="5423546" cy="2893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-6. </a:t>
            </a:r>
            <a:r>
              <a:rPr lang="en-GB" altLang="ja-JP" sz="2400" dirty="0">
                <a:solidFill>
                  <a:sysClr val="window" lastClr="FFFFFF"/>
                </a:solidFill>
                <a:latin typeface="Calibri"/>
              </a:rPr>
              <a:t>Easy installation with Grid </a:t>
            </a:r>
            <a:r>
              <a:rPr lang="en-GB" altLang="ja-JP" sz="2400" dirty="0" smtClean="0">
                <a:solidFill>
                  <a:sysClr val="window" lastClr="FFFFFF"/>
                </a:solidFill>
                <a:latin typeface="Calibri"/>
              </a:rPr>
              <a:t>display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8673" y="642508"/>
            <a:ext cx="6571085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Add grid display button to the live image of the browser. </a:t>
            </a:r>
            <a:endParaRPr lang="en-US" altLang="ja-JP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3" indent="-87313"/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The grid display is useful when adjusting the angle of view in some extended software.</a:t>
            </a:r>
          </a:p>
        </p:txBody>
      </p:sp>
      <p:sp>
        <p:nvSpPr>
          <p:cNvPr id="11" name="楕円 10"/>
          <p:cNvSpPr/>
          <p:nvPr/>
        </p:nvSpPr>
        <p:spPr>
          <a:xfrm>
            <a:off x="4969045" y="1175288"/>
            <a:ext cx="442717" cy="3760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8673" y="4137292"/>
            <a:ext cx="8685681" cy="7190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 for appropriate object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size,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refer to the support information “How to adjust viewing angle for extension software &lt;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C0320&gt;”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 the link below.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  <a:hlinkClick r:id="rId3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23426"/>
              </p:ext>
            </p:extLst>
          </p:nvPr>
        </p:nvGraphicFramePr>
        <p:xfrm>
          <a:off x="5958382" y="2752606"/>
          <a:ext cx="2866782" cy="718505"/>
        </p:xfrm>
        <a:graphic>
          <a:graphicData uri="http://schemas.openxmlformats.org/drawingml/2006/table">
            <a:tbl>
              <a:tblPr/>
              <a:tblGrid>
                <a:gridCol w="924660">
                  <a:extLst>
                    <a:ext uri="{9D8B030D-6E8A-4147-A177-3AD203B41FA5}">
                      <a16:colId xmlns:a16="http://schemas.microsoft.com/office/drawing/2014/main" val="1666976029"/>
                    </a:ext>
                  </a:extLst>
                </a:gridCol>
                <a:gridCol w="924660">
                  <a:extLst>
                    <a:ext uri="{9D8B030D-6E8A-4147-A177-3AD203B41FA5}">
                      <a16:colId xmlns:a16="http://schemas.microsoft.com/office/drawing/2014/main" val="3486316007"/>
                    </a:ext>
                  </a:extLst>
                </a:gridCol>
                <a:gridCol w="1017462">
                  <a:extLst>
                    <a:ext uri="{9D8B030D-6E8A-4147-A177-3AD203B41FA5}">
                      <a16:colId xmlns:a16="http://schemas.microsoft.com/office/drawing/2014/main" val="2914862176"/>
                    </a:ext>
                  </a:extLst>
                </a:gridCol>
              </a:tblGrid>
              <a:tr h="4598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 models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 models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Full-HD models</a:t>
                      </a:r>
                    </a:p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mini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82123"/>
                  </a:ext>
                </a:extLst>
              </a:tr>
              <a:tr h="2586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200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133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100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291671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958382" y="2378246"/>
            <a:ext cx="2212776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Number of pixels per grid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-6. </a:t>
            </a:r>
            <a:r>
              <a:rPr lang="en-GB" altLang="ja-JP" sz="2400" dirty="0">
                <a:solidFill>
                  <a:sysClr val="window" lastClr="FFFFFF"/>
                </a:solidFill>
                <a:latin typeface="Calibri"/>
              </a:rPr>
              <a:t>Easy installation with Grid </a:t>
            </a:r>
            <a:r>
              <a:rPr lang="en-GB" altLang="ja-JP" sz="2400" dirty="0" smtClean="0">
                <a:solidFill>
                  <a:sysClr val="window" lastClr="FFFFFF"/>
                </a:solidFill>
                <a:latin typeface="Calibri"/>
              </a:rPr>
              <a:t>display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624741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is the grid display used?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9614596"/>
              </p:ext>
            </p:extLst>
          </p:nvPr>
        </p:nvGraphicFramePr>
        <p:xfrm>
          <a:off x="120316" y="1070757"/>
          <a:ext cx="8895729" cy="3621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968">
                  <a:extLst>
                    <a:ext uri="{9D8B030D-6E8A-4147-A177-3AD203B41FA5}">
                      <a16:colId xmlns:a16="http://schemas.microsoft.com/office/drawing/2014/main" val="4221305242"/>
                    </a:ext>
                  </a:extLst>
                </a:gridCol>
                <a:gridCol w="2616329">
                  <a:extLst>
                    <a:ext uri="{9D8B030D-6E8A-4147-A177-3AD203B41FA5}">
                      <a16:colId xmlns:a16="http://schemas.microsoft.com/office/drawing/2014/main" val="1274718101"/>
                    </a:ext>
                  </a:extLst>
                </a:gridCol>
                <a:gridCol w="2574216">
                  <a:extLst>
                    <a:ext uri="{9D8B030D-6E8A-4147-A177-3AD203B41FA5}">
                      <a16:colId xmlns:a16="http://schemas.microsoft.com/office/drawing/2014/main" val="4169918797"/>
                    </a:ext>
                  </a:extLst>
                </a:gridCol>
                <a:gridCol w="2574216">
                  <a:extLst>
                    <a:ext uri="{9D8B030D-6E8A-4147-A177-3AD203B41FA5}">
                      <a16:colId xmlns:a16="http://schemas.microsoft.com/office/drawing/2014/main" val="1936208912"/>
                    </a:ext>
                  </a:extLst>
                </a:gridCol>
              </a:tblGrid>
              <a:tr h="270767">
                <a:tc rowSpan="2"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process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design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installation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settings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82804"/>
                  </a:ext>
                </a:extLst>
              </a:tr>
              <a:tr h="3656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the position of cameras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Adjust angle of view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 application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336661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Who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Integrator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Integrator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255950"/>
                  </a:ext>
                </a:extLst>
              </a:tr>
              <a:tr h="164086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Tool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Grid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display (browser)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165106"/>
                  </a:ext>
                </a:extLst>
              </a:tr>
              <a:tr h="916005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Benefit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immediately reflecting the settings in the simulation results, the work spent on system design can be reduced.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Effective when adjusting the angle of view of some extension software.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Integrator can centrally manage settings related to the camera and apps.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0880051"/>
                  </a:ext>
                </a:extLst>
              </a:tr>
            </a:tbl>
          </a:graphicData>
        </a:graphic>
      </p:graphicFrame>
      <p:pic>
        <p:nvPicPr>
          <p:cNvPr id="8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503" y="2424364"/>
            <a:ext cx="2442902" cy="1217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68" y="2427127"/>
            <a:ext cx="2021152" cy="1214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正方形/長方形 10"/>
          <p:cNvSpPr/>
          <p:nvPr/>
        </p:nvSpPr>
        <p:spPr>
          <a:xfrm>
            <a:off x="3862920" y="1078386"/>
            <a:ext cx="2567960" cy="3614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/>
          <p:cNvSpPr/>
          <p:nvPr/>
        </p:nvSpPr>
        <p:spPr>
          <a:xfrm>
            <a:off x="3742309" y="1209501"/>
            <a:ext cx="333799" cy="38923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/>
          <p:cNvSpPr/>
          <p:nvPr/>
        </p:nvSpPr>
        <p:spPr>
          <a:xfrm>
            <a:off x="6313065" y="1211505"/>
            <a:ext cx="333799" cy="38923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"/>
          <a:stretch/>
        </p:blipFill>
        <p:spPr>
          <a:xfrm>
            <a:off x="4013256" y="2427510"/>
            <a:ext cx="2275745" cy="12140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802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Appearance</a:t>
            </a:r>
          </a:p>
        </p:txBody>
      </p:sp>
    </p:spTree>
    <p:extLst>
      <p:ext uri="{BB962C8B-B14F-4D97-AF65-F5344CB8AC3E}">
        <p14:creationId xmlns:p14="http://schemas.microsoft.com/office/powerpoint/2010/main" val="6873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49" y="749947"/>
            <a:ext cx="6772808" cy="3425011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3060859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WV-S71300-F3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78" y="3086516"/>
            <a:ext cx="4601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 resin / Aluminum die cast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 </a:t>
            </a:r>
            <a:r>
              <a:rPr lang="en-US" altLang="ja-JP" sz="10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*1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Size :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 mm (W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mm (H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mm (D)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{4-1/64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1-57/64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53/64 inches (D)}</a:t>
            </a:r>
            <a:endParaRPr lang="pt-BR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 </a:t>
            </a:r>
            <a:r>
              <a:rPr lang="en-US" altLang="ja-JP" sz="10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*1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157 g {0.35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4" y="1234236"/>
            <a:ext cx="1455615" cy="843802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67654" y="4897279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*1 Without mount base</a:t>
            </a:r>
            <a:endParaRPr kumimoji="1" lang="ja-JP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Accessories</a:t>
            </a:r>
          </a:p>
        </p:txBody>
      </p:sp>
    </p:spTree>
    <p:extLst>
      <p:ext uri="{BB962C8B-B14F-4D97-AF65-F5344CB8AC3E}">
        <p14:creationId xmlns:p14="http://schemas.microsoft.com/office/powerpoint/2010/main" val="31522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67655" y="576704"/>
            <a:ext cx="42197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WV-S71300-F3</a:t>
            </a: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7090"/>
              </p:ext>
            </p:extLst>
          </p:nvPr>
        </p:nvGraphicFramePr>
        <p:xfrm>
          <a:off x="183077" y="936954"/>
          <a:ext cx="4301000" cy="274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Procedure leaflet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17011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Protective cover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Mounting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seat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Mounting seat fixing screw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(M3 x 6 mm {1/4 inches})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Wire fixing screws (M2 x 4 mm {5/32 inches})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Safety wire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Washer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15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Spring washer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1-2.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-14790" y="595908"/>
            <a:ext cx="8973440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stylish compact Network Camera with AI engine that can harmonize with the space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2524322" y="1074053"/>
            <a:ext cx="6523585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524324" y="1435931"/>
            <a:ext cx="1400600" cy="1052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kern="0" dirty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Small size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524324" y="2538411"/>
            <a:ext cx="1400600" cy="7943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Analytics</a:t>
            </a:r>
            <a:endParaRPr kumimoji="0" lang="ja-JP" altLang="en-US" b="1" kern="0" dirty="0">
              <a:ln>
                <a:prstDash val="solid"/>
              </a:ln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971817" y="2538411"/>
            <a:ext cx="5076089" cy="7943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971817" y="1435931"/>
            <a:ext cx="5076090" cy="10525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971817" y="2503731"/>
            <a:ext cx="5076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Analytics</a:t>
            </a:r>
          </a:p>
          <a:p>
            <a:pPr lvl="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Equipped with an AI engine inside the camera for AI processing on the edge side. </a:t>
            </a:r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3 AI apps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be operated at the same time.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971817" y="1404353"/>
            <a:ext cx="5076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Industry's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short height and thin camera  </a:t>
            </a:r>
            <a:endParaRPr kumimoji="0" lang="en-US" altLang="ja-JP" sz="1400" b="1" u="sng" kern="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industry‘s </a:t>
            </a:r>
            <a:r>
              <a:rPr lang="en-US" altLang="ja-JP" sz="14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smallest </a:t>
            </a:r>
            <a:r>
              <a:rPr lang="en-US" altLang="ja-JP" sz="1050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(*1)</a:t>
            </a:r>
            <a:r>
              <a:rPr lang="ja-JP" altLang="en-US" sz="1400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that can harmonize with the space and does not stand out like typical security camera.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522747" y="3382665"/>
            <a:ext cx="1402177" cy="1399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b="1" kern="0" noProof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Simplicity</a:t>
            </a:r>
            <a:endParaRPr kumimoji="0" lang="ja-JP" altLang="en-US" sz="18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971817" y="3382666"/>
            <a:ext cx="5076089" cy="1399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71816" y="3388317"/>
            <a:ext cx="5076089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installation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Easily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up with a smartphone or tablet device via Wi-Fi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connection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*Sold separately Wi-Fi USB adapter is required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maintenance</a:t>
            </a:r>
            <a:endParaRPr kumimoji="0" lang="en-US" altLang="ja-JP" sz="1400" b="1" u="sng" kern="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 and notify of deviation in the camera angle of view.</a:t>
            </a: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/>
          </p:nvPr>
        </p:nvGraphicFramePr>
        <p:xfrm>
          <a:off x="105186" y="4072192"/>
          <a:ext cx="2312793" cy="622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8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1335974">
                  <a:extLst>
                    <a:ext uri="{9D8B030D-6E8A-4147-A177-3AD203B41FA5}">
                      <a16:colId xmlns:a16="http://schemas.microsoft.com/office/drawing/2014/main" val="1526663795"/>
                    </a:ext>
                  </a:extLst>
                </a:gridCol>
              </a:tblGrid>
              <a:tr h="311335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</a:t>
                      </a:r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FHD</a:t>
                      </a:r>
                      <a:r>
                        <a:rPr kumimoji="1" lang="ja-JP" altLang="en-US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1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</a:t>
                      </a:r>
                      <a:endParaRPr kumimoji="1" lang="ja-JP" altLang="en-US" sz="12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WV-S71300-F3</a:t>
                      </a: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</a:tbl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118552" y="3803751"/>
            <a:ext cx="2249794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 UP : 1</a:t>
            </a:r>
            <a:r>
              <a:rPr lang="ja-JP" altLang="en-US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3" name="Picture 2" descr="https://sol.panasonic.biz/security/camera/ipro_extreme/img/ico_a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0" y="2050803"/>
            <a:ext cx="301736" cy="32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5185287" y="2115175"/>
            <a:ext cx="2626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W:102 mm / H:48 mm / D:21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endParaRPr kumimoji="1"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53" y="2536651"/>
            <a:ext cx="1643658" cy="888266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" y="1123780"/>
            <a:ext cx="1053630" cy="24760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41" y="1491088"/>
            <a:ext cx="1247309" cy="83320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7" y="1431128"/>
            <a:ext cx="961736" cy="571031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8060" y="4878179"/>
            <a:ext cx="27606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 smtClean="0"/>
              <a:t>*</a:t>
            </a:r>
            <a:r>
              <a:rPr lang="en-US" altLang="ja-JP" sz="1050" dirty="0"/>
              <a:t>1 According to our own research in </a:t>
            </a:r>
            <a:r>
              <a:rPr lang="en-US" altLang="ja-JP" sz="1050" dirty="0" smtClean="0"/>
              <a:t>Mar. 2022</a:t>
            </a:r>
            <a:endParaRPr kumimoji="1"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21646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</a:t>
            </a:r>
          </a:p>
        </p:txBody>
      </p:sp>
    </p:spTree>
    <p:extLst>
      <p:ext uri="{BB962C8B-B14F-4D97-AF65-F5344CB8AC3E}">
        <p14:creationId xmlns:p14="http://schemas.microsoft.com/office/powerpoint/2010/main" val="17706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4959" y="693122"/>
            <a:ext cx="5907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There are no optional accessories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/>
              <a:t>*Mounting </a:t>
            </a:r>
            <a:r>
              <a:rPr lang="en-US" altLang="ja-JP" dirty="0"/>
              <a:t>bracket / back plate must be procured separately.</a:t>
            </a:r>
            <a:endParaRPr lang="ja-JP" altLang="en-US" dirty="0"/>
          </a:p>
        </p:txBody>
      </p:sp>
      <p:pic>
        <p:nvPicPr>
          <p:cNvPr id="24" name="図 23"/>
          <p:cNvPicPr/>
          <p:nvPr>
            <p:extLst>
              <p:ext uri="{D42A27DB-BD31-4B8C-83A1-F6EECF244321}">
                <p14:modId xmlns:p14="http://schemas.microsoft.com/office/powerpoint/2010/main" val="2173765765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5413735" y="1910062"/>
            <a:ext cx="2826907" cy="1476236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101390" y="3535384"/>
            <a:ext cx="3783932" cy="116955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ja-JP" sz="1400" dirty="0"/>
              <a:t>Recommended dimensions for the back </a:t>
            </a:r>
            <a:r>
              <a:rPr lang="en-US" altLang="ja-JP" sz="1400" dirty="0" smtClean="0"/>
              <a:t>plate</a:t>
            </a:r>
          </a:p>
          <a:p>
            <a:r>
              <a:rPr lang="en-US" altLang="ja-JP" sz="1400" dirty="0" smtClean="0"/>
              <a:t>Width</a:t>
            </a:r>
            <a:r>
              <a:rPr lang="ja-JP" altLang="en-US" sz="1400" dirty="0" smtClean="0"/>
              <a:t>        </a:t>
            </a:r>
            <a:r>
              <a:rPr lang="en-US" altLang="ja-JP" sz="1400" dirty="0" smtClean="0"/>
              <a:t>: 60 mm</a:t>
            </a:r>
          </a:p>
          <a:p>
            <a:r>
              <a:rPr lang="en-US" altLang="ja-JP" sz="1400" dirty="0" smtClean="0"/>
              <a:t>Height</a:t>
            </a:r>
            <a:r>
              <a:rPr lang="ja-JP" altLang="en-US" sz="1400" dirty="0" smtClean="0"/>
              <a:t>       </a:t>
            </a:r>
            <a:r>
              <a:rPr lang="en-US" altLang="ja-JP" sz="1400" dirty="0" smtClean="0"/>
              <a:t>: 50 mm</a:t>
            </a:r>
          </a:p>
          <a:p>
            <a:r>
              <a:rPr lang="en-US" altLang="ja-JP" sz="1400" dirty="0" smtClean="0"/>
              <a:t>Thickness</a:t>
            </a:r>
            <a:r>
              <a:rPr lang="ja-JP" altLang="en-US" sz="1400" dirty="0" smtClean="0"/>
              <a:t>  </a:t>
            </a:r>
            <a:r>
              <a:rPr lang="en-US" altLang="ja-JP" sz="1400" dirty="0" smtClean="0"/>
              <a:t>: 2 mm</a:t>
            </a:r>
          </a:p>
          <a:p>
            <a:r>
              <a:rPr lang="en-US" altLang="ja-JP" sz="1400" dirty="0" smtClean="0"/>
              <a:t>Material</a:t>
            </a:r>
            <a:r>
              <a:rPr lang="ja-JP" altLang="en-US" sz="1400" dirty="0" smtClean="0"/>
              <a:t>    </a:t>
            </a:r>
            <a:r>
              <a:rPr lang="en-US" altLang="ja-JP" sz="1400" dirty="0" smtClean="0"/>
              <a:t>: </a:t>
            </a:r>
            <a:r>
              <a:rPr lang="en-US" altLang="ja-JP" sz="1400" dirty="0"/>
              <a:t>Metal </a:t>
            </a:r>
            <a:r>
              <a:rPr lang="en-US" altLang="ja-JP" sz="1400" dirty="0" smtClean="0"/>
              <a:t>(Aluminum</a:t>
            </a:r>
            <a:r>
              <a:rPr lang="en-US" altLang="ja-JP" sz="1400" dirty="0"/>
              <a:t>, </a:t>
            </a:r>
            <a:r>
              <a:rPr lang="en-US" altLang="ja-JP" sz="1400" dirty="0" smtClean="0"/>
              <a:t>Iron</a:t>
            </a:r>
            <a:r>
              <a:rPr lang="en-US" altLang="ja-JP" sz="1400" dirty="0"/>
              <a:t>)</a:t>
            </a:r>
            <a:endParaRPr kumimoji="1" lang="en-US" altLang="ja-JP" dirty="0" smtClean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69042" y="1444283"/>
            <a:ext cx="321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/>
              <a:t>Installation using screw holes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6695" y="1444283"/>
            <a:ext cx="385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dirty="0"/>
              <a:t>Installation using mounting brackets</a:t>
            </a:r>
            <a:endParaRPr kumimoji="1" lang="ja-JP" altLang="en-US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9" y="2344834"/>
            <a:ext cx="1315602" cy="172672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40" y="2344834"/>
            <a:ext cx="1325605" cy="16676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54" y="2814065"/>
            <a:ext cx="931685" cy="119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3" y="2089416"/>
            <a:ext cx="693840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System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Schedule</a:t>
            </a:r>
          </a:p>
        </p:txBody>
      </p:sp>
    </p:spTree>
    <p:extLst>
      <p:ext uri="{BB962C8B-B14F-4D97-AF65-F5344CB8AC3E}">
        <p14:creationId xmlns:p14="http://schemas.microsoft.com/office/powerpoint/2010/main" val="31188879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System Support Schedule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75911"/>
              </p:ext>
            </p:extLst>
          </p:nvPr>
        </p:nvGraphicFramePr>
        <p:xfrm>
          <a:off x="246973" y="847836"/>
          <a:ext cx="8638674" cy="3904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384">
                  <a:extLst>
                    <a:ext uri="{9D8B030D-6E8A-4147-A177-3AD203B41FA5}">
                      <a16:colId xmlns:a16="http://schemas.microsoft.com/office/drawing/2014/main" val="3860519270"/>
                    </a:ext>
                  </a:extLst>
                </a:gridCol>
                <a:gridCol w="1436858">
                  <a:extLst>
                    <a:ext uri="{9D8B030D-6E8A-4147-A177-3AD203B41FA5}">
                      <a16:colId xmlns:a16="http://schemas.microsoft.com/office/drawing/2014/main" val="2242727764"/>
                    </a:ext>
                  </a:extLst>
                </a:gridCol>
                <a:gridCol w="1436858">
                  <a:extLst>
                    <a:ext uri="{9D8B030D-6E8A-4147-A177-3AD203B41FA5}">
                      <a16:colId xmlns:a16="http://schemas.microsoft.com/office/drawing/2014/main" val="2208616625"/>
                    </a:ext>
                  </a:extLst>
                </a:gridCol>
                <a:gridCol w="1436858">
                  <a:extLst>
                    <a:ext uri="{9D8B030D-6E8A-4147-A177-3AD203B41FA5}">
                      <a16:colId xmlns:a16="http://schemas.microsoft.com/office/drawing/2014/main" val="1661324499"/>
                    </a:ext>
                  </a:extLst>
                </a:gridCol>
                <a:gridCol w="1436858">
                  <a:extLst>
                    <a:ext uri="{9D8B030D-6E8A-4147-A177-3AD203B41FA5}">
                      <a16:colId xmlns:a16="http://schemas.microsoft.com/office/drawing/2014/main" val="4156671894"/>
                    </a:ext>
                  </a:extLst>
                </a:gridCol>
                <a:gridCol w="1436858">
                  <a:extLst>
                    <a:ext uri="{9D8B030D-6E8A-4147-A177-3AD203B41FA5}">
                      <a16:colId xmlns:a16="http://schemas.microsoft.com/office/drawing/2014/main" val="1542199649"/>
                    </a:ext>
                  </a:extLst>
                </a:gridCol>
              </a:tblGrid>
              <a:tr h="221271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Mar. 2022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Apr. 2022</a:t>
                      </a:r>
                      <a:endParaRPr kumimoji="1" lang="ja-JP" alt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May. 2022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Jun. 2022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Jul. 2022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910114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release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122317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NX Recorders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81455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746974"/>
                  </a:ext>
                </a:extLst>
              </a:tr>
              <a:tr h="349997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ja-JP" sz="1200" dirty="0" smtClean="0">
                          <a:effectLst/>
                          <a:latin typeface="Calibri" pitchFamily="34" charset="0"/>
                        </a:rPr>
                        <a:t>i-PRO</a:t>
                      </a:r>
                      <a:r>
                        <a:rPr lang="en-US" altLang="ja-JP" sz="1200" baseline="0" dirty="0" smtClean="0">
                          <a:effectLst/>
                          <a:latin typeface="Calibri" pitchFamily="34" charset="0"/>
                        </a:rPr>
                        <a:t> Active Guard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aseline="0" dirty="0" smtClean="0"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lang="en-US" altLang="ja-JP" sz="1200" dirty="0" smtClean="0">
                          <a:latin typeface="Calibri" pitchFamily="34" charset="0"/>
                        </a:rPr>
                        <a:t>Multi-AI server</a:t>
                      </a:r>
                      <a:r>
                        <a:rPr lang="en-US" altLang="ja-JP" sz="1200" baseline="0" dirty="0" smtClean="0">
                          <a:effectLst/>
                          <a:latin typeface="Calibri" pitchFamily="34" charset="0"/>
                        </a:rPr>
                        <a:t>)</a:t>
                      </a:r>
                      <a:endParaRPr lang="en-US" altLang="ja-JP" sz="1200" dirty="0" smtClean="0">
                        <a:effectLst/>
                        <a:latin typeface="Calibri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989452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</a:t>
                      </a: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(PSV)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659194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091453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382231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Insight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904515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91724"/>
                  </a:ext>
                </a:extLst>
              </a:tr>
              <a:tr h="221271">
                <a:tc>
                  <a:txBody>
                    <a:bodyPr/>
                    <a:lstStyle/>
                    <a:p>
                      <a:r>
                        <a:rPr kumimoji="1" lang="en-US" altLang="ja-JP" sz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180000" marR="180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76315"/>
                  </a:ext>
                </a:extLst>
              </a:tr>
            </a:tbl>
          </a:graphicData>
        </a:graphic>
      </p:graphicFrame>
      <p:sp>
        <p:nvSpPr>
          <p:cNvPr id="17" name="ホームベース 16"/>
          <p:cNvSpPr/>
          <p:nvPr/>
        </p:nvSpPr>
        <p:spPr>
          <a:xfrm>
            <a:off x="4671174" y="1274568"/>
            <a:ext cx="4214473" cy="204107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Camera hardware release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ホームベース 17"/>
          <p:cNvSpPr/>
          <p:nvPr/>
        </p:nvSpPr>
        <p:spPr>
          <a:xfrm>
            <a:off x="3226191" y="1608059"/>
            <a:ext cx="5659456" cy="204107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V5.00</a:t>
            </a:r>
            <a:endParaRPr kumimoji="1" lang="ja-JP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ホームベース 18"/>
          <p:cNvSpPr/>
          <p:nvPr/>
        </p:nvSpPr>
        <p:spPr>
          <a:xfrm>
            <a:off x="3233076" y="1964137"/>
            <a:ext cx="5652571" cy="204536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V5.00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ホームベース 19"/>
          <p:cNvSpPr/>
          <p:nvPr/>
        </p:nvSpPr>
        <p:spPr>
          <a:xfrm>
            <a:off x="3233076" y="2738598"/>
            <a:ext cx="5652572" cy="212081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b="1" dirty="0" smtClean="0">
                <a:latin typeface="Calibri"/>
                <a:ea typeface="游ゴシック"/>
                <a:cs typeface="Calibri"/>
              </a:rPr>
              <a:t>V10.00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游ゴシック"/>
              <a:cs typeface="Calibri"/>
            </a:endParaRPr>
          </a:p>
        </p:txBody>
      </p:sp>
      <p:sp>
        <p:nvSpPr>
          <p:cNvPr id="21" name="ホームベース 20"/>
          <p:cNvSpPr/>
          <p:nvPr/>
        </p:nvSpPr>
        <p:spPr>
          <a:xfrm>
            <a:off x="3233076" y="3083939"/>
            <a:ext cx="5652572" cy="210992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V3.00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ホームベース 22"/>
          <p:cNvSpPr/>
          <p:nvPr/>
        </p:nvSpPr>
        <p:spPr>
          <a:xfrm>
            <a:off x="4240964" y="3778738"/>
            <a:ext cx="4644683" cy="213286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V7.9.2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ホームベース 23"/>
          <p:cNvSpPr/>
          <p:nvPr/>
        </p:nvSpPr>
        <p:spPr>
          <a:xfrm>
            <a:off x="6085318" y="4118690"/>
            <a:ext cx="2800330" cy="227242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SC5.10.4(+DP10.x) </a:t>
            </a:r>
            <a:r>
              <a:rPr lang="en-US" altLang="ja-JP" sz="1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*</a:t>
            </a: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T.B.D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. 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ホームベース 24"/>
          <p:cNvSpPr/>
          <p:nvPr/>
        </p:nvSpPr>
        <p:spPr>
          <a:xfrm>
            <a:off x="6085318" y="4466582"/>
            <a:ext cx="2800329" cy="225736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ja-JP" sz="1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DP12.2 </a:t>
            </a:r>
            <a:r>
              <a:rPr lang="en-US" altLang="ja-JP" sz="1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*</a:t>
            </a: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T.B.D</a:t>
            </a: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.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ホームベース 13"/>
          <p:cNvSpPr/>
          <p:nvPr/>
        </p:nvSpPr>
        <p:spPr>
          <a:xfrm>
            <a:off x="3226192" y="3431587"/>
            <a:ext cx="5659456" cy="210992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V3.00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ホームベース 12"/>
          <p:cNvSpPr/>
          <p:nvPr/>
        </p:nvSpPr>
        <p:spPr>
          <a:xfrm>
            <a:off x="3229066" y="2351153"/>
            <a:ext cx="5652571" cy="204536"/>
          </a:xfrm>
          <a:prstGeom prst="homePlat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游ゴシック" panose="020B0400000000000000" pitchFamily="50" charset="-128"/>
                <a:cs typeface="Calibri" panose="020F0502020204030204" pitchFamily="34" charset="0"/>
              </a:rPr>
              <a:t>V1.3.1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331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5604570" y="2973922"/>
            <a:ext cx="35394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OFF,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H264, VBR</a:t>
            </a: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30fps</a:t>
            </a: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</a:p>
          <a:p>
            <a:pPr defTabSz="914400" eaLnBrk="0" hangingPunct="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3405" y="2738248"/>
            <a:ext cx="2258357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M1065-LW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02590" y="979063"/>
            <a:ext cx="35394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OFF, iA : ON,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AGC : 11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30fps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20480 kbps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351425" y="743388"/>
            <a:ext cx="2258356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S71300-F3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graphicFrame>
        <p:nvGraphicFramePr>
          <p:cNvPr id="14" name="グラフ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530070"/>
              </p:ext>
            </p:extLst>
          </p:nvPr>
        </p:nvGraphicFramePr>
        <p:xfrm>
          <a:off x="-172045" y="684027"/>
          <a:ext cx="5523470" cy="374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25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21432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S71300-F3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788568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M1065-LW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790069"/>
              </p:ext>
            </p:extLst>
          </p:nvPr>
        </p:nvGraphicFramePr>
        <p:xfrm>
          <a:off x="1327674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478646"/>
              </p:ext>
            </p:extLst>
          </p:nvPr>
        </p:nvGraphicFramePr>
        <p:xfrm>
          <a:off x="5687768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256002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6648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1.0 points</a:t>
            </a:r>
          </a:p>
        </p:txBody>
      </p:sp>
      <p:sp>
        <p:nvSpPr>
          <p:cNvPr id="52" name="タイトル 4"/>
          <p:cNvSpPr txBox="1">
            <a:spLocks/>
          </p:cNvSpPr>
          <p:nvPr/>
        </p:nvSpPr>
        <p:spPr>
          <a:xfrm>
            <a:off x="5427871" y="71008"/>
            <a:ext cx="3661698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1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47" y="1125320"/>
            <a:ext cx="2926334" cy="16460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92" y="1113919"/>
            <a:ext cx="2926334" cy="164606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1" r="25455" b="6651"/>
          <a:stretch/>
        </p:blipFill>
        <p:spPr>
          <a:xfrm>
            <a:off x="3078132" y="1113919"/>
            <a:ext cx="1386107" cy="20203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5" name="図 5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10831" r="12200"/>
          <a:stretch/>
        </p:blipFill>
        <p:spPr>
          <a:xfrm>
            <a:off x="7688178" y="1113919"/>
            <a:ext cx="1323474" cy="19502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1278454" y="1777496"/>
            <a:ext cx="285652" cy="442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6143941" y="1827605"/>
            <a:ext cx="285652" cy="442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740647" y="4609309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2534 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078692" y="4617224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1955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18" y="1117912"/>
            <a:ext cx="2926334" cy="16460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4" y="1113918"/>
            <a:ext cx="2926334" cy="16460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21432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S71300-F3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788569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M1065-LW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060242"/>
              </p:ext>
            </p:extLst>
          </p:nvPr>
        </p:nvGraphicFramePr>
        <p:xfrm>
          <a:off x="1327674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964640"/>
              </p:ext>
            </p:extLst>
          </p:nvPr>
        </p:nvGraphicFramePr>
        <p:xfrm>
          <a:off x="5687769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256002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6649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1.5 points</a:t>
            </a:r>
          </a:p>
        </p:txBody>
      </p:sp>
      <p:sp>
        <p:nvSpPr>
          <p:cNvPr id="52" name="タイトル 4"/>
          <p:cNvSpPr txBox="1">
            <a:spLocks/>
          </p:cNvSpPr>
          <p:nvPr/>
        </p:nvSpPr>
        <p:spPr>
          <a:xfrm>
            <a:off x="5427871" y="71008"/>
            <a:ext cx="3661698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800 - 900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1550262" y="1613255"/>
            <a:ext cx="285652" cy="2636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6328609" y="1687108"/>
            <a:ext cx="233333" cy="2809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29" y="1117912"/>
            <a:ext cx="1021168" cy="9906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097" y="1134290"/>
            <a:ext cx="746825" cy="91447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7" name="正方形/長方形 16"/>
          <p:cNvSpPr/>
          <p:nvPr/>
        </p:nvSpPr>
        <p:spPr>
          <a:xfrm>
            <a:off x="1740647" y="4609309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1230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078693" y="4617224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1319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21432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S71300-F3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788569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M1065-LW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314324"/>
              </p:ext>
            </p:extLst>
          </p:nvPr>
        </p:nvGraphicFramePr>
        <p:xfrm>
          <a:off x="1327674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488768"/>
              </p:ext>
            </p:extLst>
          </p:nvPr>
        </p:nvGraphicFramePr>
        <p:xfrm>
          <a:off x="5687769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256002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6649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2" name="タイトル 4"/>
          <p:cNvSpPr txBox="1">
            <a:spLocks/>
          </p:cNvSpPr>
          <p:nvPr/>
        </p:nvSpPr>
        <p:spPr>
          <a:xfrm>
            <a:off x="3236496" y="71008"/>
            <a:ext cx="5853074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10000 - 20000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400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0" y="1118450"/>
            <a:ext cx="2926334" cy="16460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388" y="1118450"/>
            <a:ext cx="2926334" cy="16460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38" y="1134290"/>
            <a:ext cx="1120237" cy="182133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567" y="1134290"/>
            <a:ext cx="967824" cy="16232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3" name="正方形/長方形 22"/>
          <p:cNvSpPr/>
          <p:nvPr/>
        </p:nvSpPr>
        <p:spPr>
          <a:xfrm>
            <a:off x="1147200" y="1498955"/>
            <a:ext cx="392841" cy="672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043535" y="1584303"/>
            <a:ext cx="392841" cy="6727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1740647" y="4609309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1858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078693" y="4617224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2152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5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0" y="1122612"/>
            <a:ext cx="2926334" cy="164606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9" y="1118450"/>
            <a:ext cx="2926334" cy="16460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21432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S71300-F3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788569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M1065-LW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075761"/>
              </p:ext>
            </p:extLst>
          </p:nvPr>
        </p:nvGraphicFramePr>
        <p:xfrm>
          <a:off x="1327674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40668"/>
              </p:ext>
            </p:extLst>
          </p:nvPr>
        </p:nvGraphicFramePr>
        <p:xfrm>
          <a:off x="5687769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256002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6649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1.5 points</a:t>
            </a:r>
          </a:p>
        </p:txBody>
      </p:sp>
      <p:sp>
        <p:nvSpPr>
          <p:cNvPr id="52" name="タイトル 4"/>
          <p:cNvSpPr txBox="1">
            <a:spLocks/>
          </p:cNvSpPr>
          <p:nvPr/>
        </p:nvSpPr>
        <p:spPr>
          <a:xfrm>
            <a:off x="3591426" y="71008"/>
            <a:ext cx="549814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5 - 15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59233" y="1708484"/>
            <a:ext cx="298296" cy="360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5905172" y="1818921"/>
            <a:ext cx="291092" cy="3407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64" y="1118450"/>
            <a:ext cx="1265030" cy="150889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7403" r="11195" b="20862"/>
          <a:stretch/>
        </p:blipFill>
        <p:spPr>
          <a:xfrm>
            <a:off x="7742979" y="1126958"/>
            <a:ext cx="1167063" cy="137761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7" name="正方形/長方形 16"/>
          <p:cNvSpPr/>
          <p:nvPr/>
        </p:nvSpPr>
        <p:spPr>
          <a:xfrm>
            <a:off x="1740647" y="4609309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2302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078693" y="4617224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4459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6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[Ref.] Naming convention for new camera model number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84221" y="631656"/>
          <a:ext cx="8957509" cy="3860710"/>
        </p:xfrm>
        <a:graphic>
          <a:graphicData uri="http://schemas.openxmlformats.org/drawingml/2006/table">
            <a:tbl>
              <a:tblPr/>
              <a:tblGrid>
                <a:gridCol w="26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5688">
                  <a:extLst>
                    <a:ext uri="{9D8B030D-6E8A-4147-A177-3AD203B41FA5}">
                      <a16:colId xmlns:a16="http://schemas.microsoft.com/office/drawing/2014/main" val="182204774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290042986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394585476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612143700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344199594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806701836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416760892"/>
                    </a:ext>
                  </a:extLst>
                </a:gridCol>
              </a:tblGrid>
              <a:tr h="18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２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３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４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５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６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７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８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F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3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Series</a:t>
                      </a:r>
                      <a:endParaRPr lang="ja-JP" alt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Form</a:t>
                      </a:r>
                      <a:endParaRPr lang="ja-JP" alt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Environment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Serial1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Serial2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Version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A/B/C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ja-JP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Lens1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Lens2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Feature1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Feature2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Feature3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</a:t>
                      </a:r>
                      <a:endParaRPr kumimoji="1" lang="en-US" altLang="ja-JP" sz="800" b="1" i="0" u="none" strike="sng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37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 : Hi-end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 : Middle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algn="l" fontAlgn="ctr"/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range</a:t>
                      </a:r>
                      <a:endParaRPr lang="en-US" altLang="ja-JP" sz="800" b="1" i="0" u="none" strike="noStrike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 : Middle-</a:t>
                      </a: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low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 : Remote</a:t>
                      </a: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monitoring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 : Entry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 : -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: Multi-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sensor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ja-JP" altLang="en-US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Mini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PTZ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(Dome)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VCC,PT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360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Compact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Dome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Box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 :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Vandal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Vandal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Normal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Vandal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ja-JP" altLang="en-US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Normal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 -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: 6K(24MP) -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 : 4K(12MP) -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 : 6MP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: 5MP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4MP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: FHD -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: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HD-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00~09</a:t>
                      </a:r>
                      <a:r>
                        <a:rPr lang="ja-JP" altLang="en-US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1" i="0" u="none" strike="noStrike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10~19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20~29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30~39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40~49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・・・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90~99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Serial# can divide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according to structure. (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10xN)</a:t>
                      </a: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ja-JP" altLang="en-US" sz="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: Fixed lens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 : Long focal</a:t>
                      </a:r>
                    </a:p>
                    <a:p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 :</a:t>
                      </a: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Vari</a:t>
                      </a: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lens</a:t>
                      </a:r>
                    </a:p>
                    <a:p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Z : Zoom lens</a:t>
                      </a:r>
                    </a:p>
                    <a:p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 : No lens</a:t>
                      </a: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800" b="0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See *1</a:t>
                      </a: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 : LED</a:t>
                      </a:r>
                      <a:endParaRPr lang="ja-JP" altLang="en-US" sz="8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 :</a:t>
                      </a:r>
                      <a:r>
                        <a:rPr lang="ja-JP" altLang="en-US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Wireless</a:t>
                      </a:r>
                    </a:p>
                    <a:p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Thermal</a:t>
                      </a:r>
                    </a:p>
                    <a:p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RZ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PTRZ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 : Analog/NW output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: Optical</a:t>
                      </a: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I/F</a:t>
                      </a:r>
                      <a:endParaRPr lang="en-US" altLang="ja-JP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 : Smoke dome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 : M12</a:t>
                      </a:r>
                    </a:p>
                    <a:p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 : Clear</a:t>
                      </a:r>
                      <a:r>
                        <a:rPr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Sight</a:t>
                      </a:r>
                      <a:endParaRPr lang="en-US" altLang="ja-JP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 : Salt</a:t>
                      </a: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resistance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 : NS model</a:t>
                      </a:r>
                      <a:endParaRPr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altLang="ja-JP" sz="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None : White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: Black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: Silver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: Gray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: Brown</a:t>
                      </a: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(When there is no Feature)</a:t>
                      </a: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 : Black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-2 : Silver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-3 : Gray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-4 : Brown</a:t>
                      </a: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579394" y="3122192"/>
            <a:ext cx="88838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defTabSz="685783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Fixed lens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 : Reserve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1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: 2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2.9mm</a:t>
            </a:r>
          </a:p>
          <a:p>
            <a:pPr fontAlgn="t"/>
            <a:r>
              <a:rPr lang="pt-BR" altLang="ja-JP" sz="800" b="1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: 3</a:t>
            </a:r>
            <a:r>
              <a:rPr lang="en-US" altLang="ja-JP" sz="800" b="1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b="1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: 4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: 5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 : 6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 : 7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 : 8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 : 9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: </a:t>
            </a:r>
            <a:r>
              <a:rPr lang="pt-BR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10mm - (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TBD)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~X, Z</a:t>
            </a:r>
            <a:r>
              <a:rPr lang="pt-BR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:Reserve</a:t>
            </a:r>
            <a:endParaRPr lang="pt-BR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59437" y="3122192"/>
            <a:ext cx="124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defTabSz="685783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ja-JP" sz="8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lens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Long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focal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Lens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~ x1.9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~ x2.9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~ x3.9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~ x4.9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5~9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Reserve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10x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(TBD)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B~X, Z : Reserve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98552" y="3122191"/>
            <a:ext cx="973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defTabSz="685783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PTZ Zoom lens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  x9.9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 ~ x19.9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20~ x29.9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30~ x39.9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40~ x49.9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50~ x59.9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6~9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Reserve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A~X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Z : Reserve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59110" y="2966908"/>
            <a:ext cx="9781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u="sng" dirty="0" smtClean="0"/>
              <a:t>*</a:t>
            </a:r>
            <a:r>
              <a:rPr lang="en-US" altLang="ja-JP" sz="800" b="1" u="sng" dirty="0"/>
              <a:t>1 Details of Lens2</a:t>
            </a:r>
            <a:endParaRPr kumimoji="1" lang="ja-JP" altLang="en-US" sz="800" b="1" u="sng" dirty="0"/>
          </a:p>
        </p:txBody>
      </p:sp>
      <p:sp>
        <p:nvSpPr>
          <p:cNvPr id="8" name="線吹き出し 1 (枠付き) 7"/>
          <p:cNvSpPr/>
          <p:nvPr/>
        </p:nvSpPr>
        <p:spPr>
          <a:xfrm>
            <a:off x="3555335" y="3001878"/>
            <a:ext cx="3316560" cy="1795037"/>
          </a:xfrm>
          <a:prstGeom prst="borderCallout1">
            <a:avLst>
              <a:gd name="adj1" fmla="val 317"/>
              <a:gd name="adj2" fmla="val 59687"/>
              <a:gd name="adj3" fmla="val -73835"/>
              <a:gd name="adj4" fmla="val 793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29128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00" y="1132096"/>
            <a:ext cx="2926334" cy="164606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6" y="1124955"/>
            <a:ext cx="2926334" cy="16460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21432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S71300-F3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5788569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M1065-LW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659297"/>
              </p:ext>
            </p:extLst>
          </p:nvPr>
        </p:nvGraphicFramePr>
        <p:xfrm>
          <a:off x="1327674" y="36159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40955"/>
              </p:ext>
            </p:extLst>
          </p:nvPr>
        </p:nvGraphicFramePr>
        <p:xfrm>
          <a:off x="5687769" y="3618091"/>
          <a:ext cx="2173710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919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179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-1.0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1256002" y="3315822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6649" y="3313701"/>
            <a:ext cx="1170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0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2" name="タイトル 4"/>
          <p:cNvSpPr txBox="1">
            <a:spLocks/>
          </p:cNvSpPr>
          <p:nvPr/>
        </p:nvSpPr>
        <p:spPr>
          <a:xfrm>
            <a:off x="3591426" y="71008"/>
            <a:ext cx="549814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1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544245" y="1606214"/>
            <a:ext cx="298296" cy="282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302218" y="1722665"/>
            <a:ext cx="291092" cy="2745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799" y="1132096"/>
            <a:ext cx="967824" cy="11202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80" y="1132096"/>
            <a:ext cx="883997" cy="9449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6" name="直線矢印コネクタ 5"/>
          <p:cNvCxnSpPr>
            <a:stCxn id="8" idx="1"/>
          </p:cNvCxnSpPr>
          <p:nvPr/>
        </p:nvCxnSpPr>
        <p:spPr>
          <a:xfrm flipH="1" flipV="1">
            <a:off x="385013" y="1943102"/>
            <a:ext cx="399782" cy="1077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784795" y="2882142"/>
            <a:ext cx="2725683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/>
              <a:t>A</a:t>
            </a:r>
            <a:r>
              <a:rPr lang="en-US" altLang="ja-JP" sz="1200" dirty="0" smtClean="0"/>
              <a:t>round </a:t>
            </a:r>
            <a:r>
              <a:rPr lang="en-US" altLang="ja-JP" sz="1200" dirty="0"/>
              <a:t>the edge of viewing angle is dark</a:t>
            </a:r>
            <a:endParaRPr kumimoji="1" lang="ja-JP" altLang="en-US" sz="1200" dirty="0"/>
          </a:p>
        </p:txBody>
      </p:sp>
      <p:cxnSp>
        <p:nvCxnSpPr>
          <p:cNvPr id="27" name="直線矢印コネクタ 26"/>
          <p:cNvCxnSpPr>
            <a:stCxn id="8" idx="0"/>
          </p:cNvCxnSpPr>
          <p:nvPr/>
        </p:nvCxnSpPr>
        <p:spPr>
          <a:xfrm flipV="1">
            <a:off x="2147637" y="2357060"/>
            <a:ext cx="668380" cy="525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1740647" y="4609309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1201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078693" y="4617224"/>
            <a:ext cx="17956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2133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6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quality restrictions</a:t>
            </a:r>
          </a:p>
        </p:txBody>
      </p:sp>
    </p:spTree>
    <p:extLst>
      <p:ext uri="{BB962C8B-B14F-4D97-AF65-F5344CB8AC3E}">
        <p14:creationId xmlns:p14="http://schemas.microsoft.com/office/powerpoint/2010/main" val="37146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Restrictions: May differ from actual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colors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89" y="1017142"/>
            <a:ext cx="2885420" cy="16237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/>
          <a:stretch/>
        </p:blipFill>
        <p:spPr>
          <a:xfrm>
            <a:off x="2620477" y="1412584"/>
            <a:ext cx="1518387" cy="14983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21" name="正方形/長方形 20"/>
          <p:cNvSpPr/>
          <p:nvPr/>
        </p:nvSpPr>
        <p:spPr>
          <a:xfrm>
            <a:off x="605189" y="1521999"/>
            <a:ext cx="543827" cy="5594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5094" y="3857039"/>
            <a:ext cx="8050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/>
              <a:t>Around the angle of </a:t>
            </a:r>
            <a:r>
              <a:rPr lang="en-US" altLang="ja-JP" dirty="0" smtClean="0"/>
              <a:t>view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dirty="0" smtClean="0"/>
              <a:t>Subject</a:t>
            </a:r>
            <a:r>
              <a:rPr lang="en-US" altLang="ja-JP" dirty="0"/>
              <a:t>: easily reflect infrared light contained in sunlight (such as leaves)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28" y="1013388"/>
            <a:ext cx="2893420" cy="162754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5"/>
          <a:stretch/>
        </p:blipFill>
        <p:spPr>
          <a:xfrm>
            <a:off x="7048100" y="1412584"/>
            <a:ext cx="1506356" cy="149839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0" name="正方形/長方形 9"/>
          <p:cNvSpPr/>
          <p:nvPr/>
        </p:nvSpPr>
        <p:spPr>
          <a:xfrm>
            <a:off x="5010762" y="1576141"/>
            <a:ext cx="459039" cy="4451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1421432" y="705779"/>
            <a:ext cx="1974998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S71300-F3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5788569" y="705779"/>
            <a:ext cx="197499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M1065-LW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0329" y="3463483"/>
            <a:ext cx="249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dirty="0"/>
              <a:t>Occurrence condition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09271" y="2757494"/>
            <a:ext cx="3130152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/>
              <a:t>The leaves of the trees outside are dull in </a:t>
            </a:r>
            <a:r>
              <a:rPr lang="en-US" altLang="ja-JP" sz="1200" dirty="0" smtClean="0"/>
              <a:t>color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1675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21672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180284"/>
              </p:ext>
            </p:extLst>
          </p:nvPr>
        </p:nvGraphicFramePr>
        <p:xfrm>
          <a:off x="144379" y="64311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Feb.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Corrected streaming performance information.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P.23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 Aug. 2022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Key F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eatures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2-1. Industry's short height and thin camera  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032124" y="3418453"/>
            <a:ext cx="17315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6464E6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WV-S71300-F3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10036" y="3887109"/>
            <a:ext cx="2918034" cy="3189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36000" tIns="36000" rIns="36000" bIns="36000" rtlCol="0">
            <a:spAutoFit/>
          </a:bodyPr>
          <a:lstStyle/>
          <a:p>
            <a:pPr marL="87313" indent="-87313"/>
            <a:r>
              <a:rPr lang="en-US" altLang="ja-JP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W:102 mm / H:48 mm </a:t>
            </a:r>
            <a:r>
              <a:rPr lang="en-US" altLang="ja-JP" sz="1600" b="1" dirty="0">
                <a:solidFill>
                  <a:schemeClr val="tx1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/</a:t>
            </a:r>
            <a:r>
              <a:rPr lang="en-US" altLang="ja-JP" sz="1600" b="1" dirty="0" smtClean="0">
                <a:solidFill>
                  <a:schemeClr val="tx1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 D:21 mm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0329" y="699809"/>
            <a:ext cx="8568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i-PRO mini is compact camera that can harmonize with the space and suitable for scenes where you don’t want the security camera to stand out</a:t>
            </a:r>
            <a:r>
              <a:rPr lang="en-US" altLang="ja-JP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ja-JP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66973" y="1612400"/>
            <a:ext cx="1048932" cy="34970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36000" tIns="36000" rIns="36000" bIns="36000" rtlCol="0">
            <a:spAutoFit/>
          </a:bodyPr>
          <a:lstStyle/>
          <a:p>
            <a:pPr marL="87313" indent="-87313"/>
            <a:r>
              <a:rPr lang="en-US" altLang="ja-JP" b="1" u="sng">
                <a:solidFill>
                  <a:srgbClr val="6464E6"/>
                </a:solidFill>
                <a:latin typeface="Yu Gothic UI Semibold" panose="020B0700000000000000" pitchFamily="50" charset="-128"/>
                <a:ea typeface="Yu Gothic UI Semibold" panose="020B0700000000000000" pitchFamily="50" charset="-128"/>
                <a:cs typeface="Meiryo UI" panose="020B0604030504040204" pitchFamily="50" charset="-128"/>
              </a:rPr>
              <a:t>Palm size</a:t>
            </a:r>
            <a:endParaRPr kumimoji="1" lang="ja-JP" altLang="en-US" sz="1800" b="1" u="sng" dirty="0" smtClean="0">
              <a:solidFill>
                <a:srgbClr val="6464E6"/>
              </a:solidFill>
              <a:latin typeface="Yu Gothic UI Semibold" panose="020B0700000000000000" pitchFamily="50" charset="-128"/>
              <a:ea typeface="Yu Gothic UI Semibold" panose="020B0700000000000000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58" y="1498610"/>
            <a:ext cx="1221626" cy="287082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27" y="1683766"/>
            <a:ext cx="3164842" cy="183462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03" y="2029695"/>
            <a:ext cx="1678272" cy="112859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41" y="3273623"/>
            <a:ext cx="2138695" cy="142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AI Analytics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612725"/>
            <a:ext cx="9086602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Supports various apps such as AI Face Detection, AI People Detection, AI Vehicle Detection and etc.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198264" y="1267558"/>
          <a:ext cx="8735183" cy="329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17">
                  <a:extLst>
                    <a:ext uri="{9D8B030D-6E8A-4147-A177-3AD203B41FA5}">
                      <a16:colId xmlns:a16="http://schemas.microsoft.com/office/drawing/2014/main" val="3391344467"/>
                    </a:ext>
                  </a:extLst>
                </a:gridCol>
                <a:gridCol w="6782266">
                  <a:extLst>
                    <a:ext uri="{9D8B030D-6E8A-4147-A177-3AD203B41FA5}">
                      <a16:colId xmlns:a16="http://schemas.microsoft.com/office/drawing/2014/main" val="1593636096"/>
                    </a:ext>
                  </a:extLst>
                </a:gridCol>
              </a:tblGrid>
              <a:tr h="4557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apps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106206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013125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28713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298279"/>
                  </a:ext>
                </a:extLst>
              </a:tr>
              <a:tr h="70981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201253"/>
                  </a:ext>
                </a:extLst>
              </a:tr>
            </a:tbl>
          </a:graphicData>
        </a:graphic>
      </p:graphicFrame>
      <p:sp>
        <p:nvSpPr>
          <p:cNvPr id="64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1780603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 Face </a:t>
            </a:r>
            <a:r>
              <a:rPr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Detection</a:t>
            </a:r>
          </a:p>
        </p:txBody>
      </p:sp>
      <p:sp>
        <p:nvSpPr>
          <p:cNvPr id="65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2495312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AI People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3200204"/>
            <a:ext cx="1196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Vehicle Detection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56894" y="4044847"/>
            <a:ext cx="119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</a:t>
            </a:r>
            <a:r>
              <a:rPr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thers</a:t>
            </a: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09" y="4090159"/>
            <a:ext cx="728071" cy="409540"/>
          </a:xfrm>
          <a:prstGeom prst="rect">
            <a:avLst/>
          </a:prstGeom>
        </p:spPr>
      </p:pic>
      <p:sp>
        <p:nvSpPr>
          <p:cNvPr id="74" name="テキスト ボックス 73"/>
          <p:cNvSpPr txBox="1"/>
          <p:nvPr/>
        </p:nvSpPr>
        <p:spPr>
          <a:xfrm>
            <a:off x="2916023" y="3837011"/>
            <a:ext cx="120941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</a:t>
            </a:r>
            <a:r>
              <a:rPr lang="ja-JP" altLang="en-US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Privacy</a:t>
            </a:r>
            <a:r>
              <a:rPr kumimoji="1" lang="ja-JP" altLang="en-US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Guard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09" y="4098968"/>
            <a:ext cx="715903" cy="402473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922" y="4109281"/>
            <a:ext cx="354190" cy="384401"/>
          </a:xfrm>
          <a:prstGeom prst="rect">
            <a:avLst/>
          </a:prstGeom>
        </p:spPr>
      </p:pic>
      <p:sp>
        <p:nvSpPr>
          <p:cNvPr id="77" name="テキスト ボックス 76"/>
          <p:cNvSpPr txBox="1"/>
          <p:nvPr/>
        </p:nvSpPr>
        <p:spPr>
          <a:xfrm>
            <a:off x="7353797" y="3834348"/>
            <a:ext cx="159099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</a:t>
            </a:r>
            <a:r>
              <a:rPr lang="ja-JP" altLang="en-US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u="sng" dirty="0" smtClean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Sound Classification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2225335" y="3843077"/>
            <a:ext cx="671957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AI-VMD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88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1" y="1826768"/>
            <a:ext cx="400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 face and cut out face image for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best-shot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facial features</a:t>
            </a:r>
            <a:endParaRPr lang="ja-JP" altLang="en-US" sz="12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89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2" y="2412009"/>
            <a:ext cx="435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</a:t>
            </a: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various </a:t>
            </a: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identifying elements for people</a:t>
            </a:r>
            <a:endParaRPr lang="en-US" altLang="ja-JP" sz="1200" dirty="0" smtClean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90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2" y="3123035"/>
            <a:ext cx="416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various identifying elements for vehicles</a:t>
            </a:r>
            <a:endParaRPr lang="en-US" altLang="ja-JP" sz="12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29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319458" y="3319037"/>
            <a:ext cx="209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2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item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17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attributes</a:t>
            </a:r>
            <a:endParaRPr lang="en-US" altLang="ja-JP" sz="12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Type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330960" y="2619176"/>
            <a:ext cx="344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11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item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46</a:t>
            </a:r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attributes</a:t>
            </a:r>
            <a:endParaRPr lang="en-US" altLang="ja-JP" sz="12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Age</a:t>
            </a:r>
            <a:r>
              <a:rPr lang="ja-JP" altLang="en-US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Gender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Hair 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</a:t>
            </a:r>
            <a:r>
              <a:rPr lang="ja-JP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Tops t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ype /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etc.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" y="1850804"/>
            <a:ext cx="448572" cy="4485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4" y="3249926"/>
            <a:ext cx="487357" cy="4873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1" y="2527913"/>
            <a:ext cx="525050" cy="525050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5702809" y="3832655"/>
            <a:ext cx="167774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lvl="0" defTabSz="914296" eaLnBrk="0" hangingPunct="0"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Occupancy</a:t>
            </a:r>
            <a:r>
              <a:rPr kumimoji="1" lang="en-US" altLang="ja-JP" sz="1200" i="0" u="sng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Detection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106388" y="3837011"/>
            <a:ext cx="162805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altLang="ja-JP" sz="1200" u="sng" dirty="0">
                <a:latin typeface="Calibri"/>
                <a:cs typeface="Calibri"/>
              </a:rPr>
              <a:t>AI Non Mask Detection</a:t>
            </a:r>
            <a:endParaRPr lang="ja-JP" altLang="en-US" sz="1200" u="sng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9187" y="4098970"/>
            <a:ext cx="744738" cy="40247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44" y="4083056"/>
            <a:ext cx="803521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5794</Words>
  <Application>Microsoft Office PowerPoint</Application>
  <PresentationFormat>画面に合わせる (16:9)</PresentationFormat>
  <Paragraphs>1300</Paragraphs>
  <Slides>65</Slides>
  <Notes>4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19</vt:i4>
      </vt:variant>
      <vt:variant>
        <vt:lpstr>スライド タイトル</vt:lpstr>
      </vt:variant>
      <vt:variant>
        <vt:i4>65</vt:i4>
      </vt:variant>
    </vt:vector>
  </HeadingPairs>
  <TitlesOfParts>
    <vt:vector size="98" baseType="lpstr">
      <vt:lpstr>HGPｺﾞｼｯｸE</vt:lpstr>
      <vt:lpstr>meiryo</vt:lpstr>
      <vt:lpstr>Meiryo UI</vt:lpstr>
      <vt:lpstr>ＭＳ Ｐゴシック</vt:lpstr>
      <vt:lpstr>Yu Gothic UI</vt:lpstr>
      <vt:lpstr>Yu Gothic UI Semibold</vt:lpstr>
      <vt:lpstr>游ゴシック</vt:lpstr>
      <vt:lpstr>游ゴシック Light</vt:lpstr>
      <vt:lpstr>Arial</vt:lpstr>
      <vt:lpstr>Calibri</vt:lpstr>
      <vt:lpstr>Calibri Light</vt:lpstr>
      <vt:lpstr>Rockwell</vt:lpstr>
      <vt:lpstr>Tahoma</vt:lpstr>
      <vt:lpstr>Wingdings</vt:lpstr>
      <vt:lpstr>デザインの設定</vt:lpstr>
      <vt:lpstr>10_デザインの設定</vt:lpstr>
      <vt:lpstr>4_デザインの設定</vt:lpstr>
      <vt:lpstr>6_デザインの設定</vt:lpstr>
      <vt:lpstr>3_デザインの設定</vt:lpstr>
      <vt:lpstr>1_デザインの設定</vt:lpstr>
      <vt:lpstr>7_デザインの設定</vt:lpstr>
      <vt:lpstr>15_デザインの設定</vt:lpstr>
      <vt:lpstr>12_デザインの設定</vt:lpstr>
      <vt:lpstr>9_デザインの設定</vt:lpstr>
      <vt:lpstr>14_デザインの設定</vt:lpstr>
      <vt:lpstr>11_デザインの設定</vt:lpstr>
      <vt:lpstr>13_デザインの設定</vt:lpstr>
      <vt:lpstr>8_デザインの設定</vt:lpstr>
      <vt:lpstr>16_デザインの設定</vt:lpstr>
      <vt:lpstr>18_デザインの設定</vt:lpstr>
      <vt:lpstr>17_デザインの設定</vt:lpstr>
      <vt:lpstr>2_デザインの設定</vt:lpstr>
      <vt:lpstr>5_デザインの設定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2022-08-10T07:52:56Z</dcterms:created>
  <dcterms:modified xsi:type="dcterms:W3CDTF">2022-08-10T07:53:04Z</dcterms:modified>
</cp:coreProperties>
</file>