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1.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p:sldMasterIdLst>
    <p:sldMasterId id="2147484982" r:id="rId1"/>
    <p:sldMasterId id="2147485005" r:id="rId2"/>
    <p:sldMasterId id="2147484992" r:id="rId3"/>
    <p:sldMasterId id="2147484984" r:id="rId4"/>
    <p:sldMasterId id="2147485013" r:id="rId5"/>
    <p:sldMasterId id="2147485016" r:id="rId6"/>
    <p:sldMasterId id="2147485010" r:id="rId7"/>
    <p:sldMasterId id="2147484985" r:id="rId8"/>
    <p:sldMasterId id="2147485007" r:id="rId9"/>
    <p:sldMasterId id="2147485019" r:id="rId10"/>
    <p:sldMasterId id="2147485021" r:id="rId11"/>
    <p:sldMasterId id="2147485024" r:id="rId12"/>
  </p:sldMasterIdLst>
  <p:notesMasterIdLst>
    <p:notesMasterId r:id="rId41"/>
  </p:notesMasterIdLst>
  <p:handoutMasterIdLst>
    <p:handoutMasterId r:id="rId42"/>
  </p:handoutMasterIdLst>
  <p:sldIdLst>
    <p:sldId id="374" r:id="rId13"/>
    <p:sldId id="423" r:id="rId14"/>
    <p:sldId id="462" r:id="rId15"/>
    <p:sldId id="469" r:id="rId16"/>
    <p:sldId id="466" r:id="rId17"/>
    <p:sldId id="467" r:id="rId18"/>
    <p:sldId id="465" r:id="rId19"/>
    <p:sldId id="417" r:id="rId20"/>
    <p:sldId id="468" r:id="rId21"/>
    <p:sldId id="464" r:id="rId22"/>
    <p:sldId id="445" r:id="rId23"/>
    <p:sldId id="446" r:id="rId24"/>
    <p:sldId id="447" r:id="rId25"/>
    <p:sldId id="443" r:id="rId26"/>
    <p:sldId id="444" r:id="rId27"/>
    <p:sldId id="457" r:id="rId28"/>
    <p:sldId id="460" r:id="rId29"/>
    <p:sldId id="440" r:id="rId30"/>
    <p:sldId id="442" r:id="rId31"/>
    <p:sldId id="435" r:id="rId32"/>
    <p:sldId id="437" r:id="rId33"/>
    <p:sldId id="471" r:id="rId34"/>
    <p:sldId id="470" r:id="rId35"/>
    <p:sldId id="419" r:id="rId36"/>
    <p:sldId id="472" r:id="rId37"/>
    <p:sldId id="327" r:id="rId38"/>
    <p:sldId id="378" r:id="rId39"/>
    <p:sldId id="406" r:id="rId40"/>
  </p:sldIdLst>
  <p:sldSz cx="9144000" cy="5143500" type="screen16x9"/>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CC00"/>
    <a:srgbClr val="669900"/>
    <a:srgbClr val="009900"/>
    <a:srgbClr val="66FF33"/>
    <a:srgbClr val="CCFF99"/>
    <a:srgbClr val="CCFFCC"/>
    <a:srgbClr val="FF66CC"/>
    <a:srgbClr val="FF66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04" autoAdjust="0"/>
    <p:restoredTop sz="95874" autoAdjust="0"/>
  </p:normalViewPr>
  <p:slideViewPr>
    <p:cSldViewPr snapToGrid="0" snapToObjects="1">
      <p:cViewPr varScale="1">
        <p:scale>
          <a:sx n="110" d="100"/>
          <a:sy n="110" d="100"/>
        </p:scale>
        <p:origin x="1022" y="7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81" d="100"/>
        <a:sy n="18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13B03E-5F20-4FE9-AE8F-91B893F34AB0}" type="datetimeFigureOut">
              <a:rPr kumimoji="1" lang="ja-JP" altLang="en-US" smtClean="0"/>
              <a:pPr/>
              <a:t>2022/2/4</a:t>
            </a:fld>
            <a:endParaRPr kumimoji="1" lang="ja-JP" altLang="en-US" dirty="0"/>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0EB71C-CB81-48F9-9CC9-1F57D1F346E3}" type="slidenum">
              <a:rPr kumimoji="1" lang="ja-JP" altLang="en-US" smtClean="0"/>
              <a:pPr/>
              <a:t>‹#›</a:t>
            </a:fld>
            <a:endParaRPr kumimoji="1" lang="ja-JP" altLang="en-US" dirty="0"/>
          </a:p>
        </p:txBody>
      </p:sp>
    </p:spTree>
    <p:extLst>
      <p:ext uri="{BB962C8B-B14F-4D97-AF65-F5344CB8AC3E}">
        <p14:creationId xmlns:p14="http://schemas.microsoft.com/office/powerpoint/2010/main" val="40538561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23280-4631-449D-B6CA-E374E1E336EF}" type="datetimeFigureOut">
              <a:rPr kumimoji="1" lang="ja-JP" altLang="en-US" smtClean="0"/>
              <a:pPr/>
              <a:t>2022/2/4</a:t>
            </a:fld>
            <a:endParaRPr kumimoji="1"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4F106-CE4D-4C0B-9204-00F638B8A095}" type="slidenum">
              <a:rPr kumimoji="1" lang="ja-JP" altLang="en-US" smtClean="0"/>
              <a:pPr/>
              <a:t>‹#›</a:t>
            </a:fld>
            <a:endParaRPr kumimoji="1" lang="ja-JP" altLang="en-US" dirty="0"/>
          </a:p>
        </p:txBody>
      </p:sp>
    </p:spTree>
    <p:extLst>
      <p:ext uri="{BB962C8B-B14F-4D97-AF65-F5344CB8AC3E}">
        <p14:creationId xmlns:p14="http://schemas.microsoft.com/office/powerpoint/2010/main" val="40851502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2160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a:t>
            </a:fld>
            <a:endParaRPr kumimoji="1" lang="ja-JP" altLang="en-US" dirty="0"/>
          </a:p>
        </p:txBody>
      </p:sp>
    </p:spTree>
    <p:extLst>
      <p:ext uri="{BB962C8B-B14F-4D97-AF65-F5344CB8AC3E}">
        <p14:creationId xmlns:p14="http://schemas.microsoft.com/office/powerpoint/2010/main" val="3266284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15</a:t>
            </a:fld>
            <a:endParaRPr kumimoji="1" lang="ja-JP" altLang="en-US" dirty="0"/>
          </a:p>
        </p:txBody>
      </p:sp>
    </p:spTree>
    <p:extLst>
      <p:ext uri="{BB962C8B-B14F-4D97-AF65-F5344CB8AC3E}">
        <p14:creationId xmlns:p14="http://schemas.microsoft.com/office/powerpoint/2010/main" val="2761446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16</a:t>
            </a:fld>
            <a:endParaRPr kumimoji="1" lang="ja-JP" altLang="en-US" dirty="0"/>
          </a:p>
        </p:txBody>
      </p:sp>
    </p:spTree>
    <p:extLst>
      <p:ext uri="{BB962C8B-B14F-4D97-AF65-F5344CB8AC3E}">
        <p14:creationId xmlns:p14="http://schemas.microsoft.com/office/powerpoint/2010/main" val="271344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580448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417968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93217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2150579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4357687"/>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4638"/>
            <a:ext cx="5762625" cy="4357687"/>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1544846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8891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286864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3455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912705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13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54248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0663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8624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1231280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033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42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389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50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8292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1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2092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pPr/>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a:p>
        </p:txBody>
      </p:sp>
    </p:spTree>
    <p:extLst>
      <p:ext uri="{BB962C8B-B14F-4D97-AF65-F5344CB8AC3E}">
        <p14:creationId xmlns:p14="http://schemas.microsoft.com/office/powerpoint/2010/main" val="3464311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375"/>
            <a:ext cx="6858000" cy="17907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198184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1550270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700"/>
            <a:ext cx="7886700" cy="2139950"/>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277330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74796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274638"/>
            <a:ext cx="7886700" cy="993775"/>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1879600"/>
            <a:ext cx="3868737"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9600"/>
            <a:ext cx="3887788"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1178541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75078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3663CA2-A1EC-492B-A4A4-03723240CF90}" type="datetimeFigureOut">
              <a:rPr kumimoji="1" lang="ja-JP" altLang="en-US" smtClean="0"/>
              <a:pPr/>
              <a:t>2022/2/4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2656814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pic>
        <p:nvPicPr>
          <p:cNvPr id="3" name="図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91560"/>
            <a:ext cx="3770767" cy="20164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5" name="図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2075" y="439283"/>
            <a:ext cx="1286667" cy="299581"/>
          </a:xfrm>
          <a:prstGeom prst="rect">
            <a:avLst/>
          </a:prstGeom>
        </p:spPr>
      </p:pic>
      <p:pic>
        <p:nvPicPr>
          <p:cNvPr id="4" name="図 3"/>
          <p:cNvPicPr>
            <a:picLocks noChangeAspect="1"/>
          </p:cNvPicPr>
          <p:nvPr userDrawn="1"/>
        </p:nvPicPr>
        <p:blipFill>
          <a:blip r:embed="rId6"/>
          <a:stretch>
            <a:fillRect/>
          </a:stretch>
        </p:blipFill>
        <p:spPr>
          <a:xfrm>
            <a:off x="7656038" y="1279280"/>
            <a:ext cx="560881" cy="554784"/>
          </a:xfrm>
          <a:prstGeom prst="rect">
            <a:avLst/>
          </a:prstGeom>
        </p:spPr>
      </p:pic>
    </p:spTree>
    <p:extLst>
      <p:ext uri="{BB962C8B-B14F-4D97-AF65-F5344CB8AC3E}">
        <p14:creationId xmlns:p14="http://schemas.microsoft.com/office/powerpoint/2010/main" val="2234640366"/>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pic>
        <p:nvPicPr>
          <p:cNvPr id="3" name="図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290" y="4391560"/>
            <a:ext cx="3770767" cy="201645"/>
          </a:xfrm>
          <a:prstGeom prst="rect">
            <a:avLst/>
          </a:prstGeom>
        </p:spPr>
      </p:pic>
      <p:sp>
        <p:nvSpPr>
          <p:cNvPr id="8" name="正方形/長方形 7"/>
          <p:cNvSpPr/>
          <p:nvPr userDrawn="1"/>
        </p:nvSpPr>
        <p:spPr>
          <a:xfrm>
            <a:off x="605290" y="1815349"/>
            <a:ext cx="7050996" cy="1381663"/>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5" name="図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42075" y="439283"/>
            <a:ext cx="1286667" cy="299581"/>
          </a:xfrm>
          <a:prstGeom prst="rect">
            <a:avLst/>
          </a:prstGeom>
        </p:spPr>
      </p:pic>
      <p:pic>
        <p:nvPicPr>
          <p:cNvPr id="4" name="図 3"/>
          <p:cNvPicPr>
            <a:picLocks noChangeAspect="1"/>
          </p:cNvPicPr>
          <p:nvPr userDrawn="1"/>
        </p:nvPicPr>
        <p:blipFill>
          <a:blip r:embed="rId7"/>
          <a:stretch>
            <a:fillRect/>
          </a:stretch>
        </p:blipFill>
        <p:spPr>
          <a:xfrm>
            <a:off x="7656038" y="1279280"/>
            <a:ext cx="560881" cy="554784"/>
          </a:xfrm>
          <a:prstGeom prst="rect">
            <a:avLst/>
          </a:prstGeom>
        </p:spPr>
      </p:pic>
    </p:spTree>
    <p:extLst>
      <p:ext uri="{BB962C8B-B14F-4D97-AF65-F5344CB8AC3E}">
        <p14:creationId xmlns:p14="http://schemas.microsoft.com/office/powerpoint/2010/main" val="3667602430"/>
      </p:ext>
    </p:extLst>
  </p:cSld>
  <p:clrMap bg1="lt1" tx1="dk1" bg2="lt2" tx2="dk2" accent1="accent1" accent2="accent2" accent3="accent3" accent4="accent4" accent5="accent5" accent6="accent6" hlink="hlink" folHlink="folHlink"/>
  <p:sldLayoutIdLst>
    <p:sldLayoutId id="2147485020"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4" name="AutoShape 13"/>
          <p:cNvSpPr>
            <a:spLocks noChangeArrowheads="1"/>
          </p:cNvSpPr>
          <p:nvPr userDrawn="1"/>
        </p:nvSpPr>
        <p:spPr bwMode="auto">
          <a:xfrm>
            <a:off x="7566049" y="4938311"/>
            <a:ext cx="1440000" cy="144000"/>
          </a:xfrm>
          <a:prstGeom prst="roundRect">
            <a:avLst>
              <a:gd name="adj" fmla="val 16667"/>
            </a:avLst>
          </a:prstGeom>
          <a:noFill/>
          <a:ln w="28575">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chemeClr val="accent5"/>
                </a:solidFill>
                <a:effectLst/>
                <a:uLnTx/>
                <a:uFillTx/>
                <a:latin typeface="Calibri" panose="020F0502020204030204" pitchFamily="34" charset="0"/>
                <a:ea typeface="HGPｺﾞｼｯｸE" pitchFamily="50" charset="-128"/>
                <a:cs typeface="+mn-cs"/>
              </a:rPr>
              <a:t>Authorized Partner</a:t>
            </a:r>
          </a:p>
        </p:txBody>
      </p:sp>
    </p:spTree>
    <p:extLst>
      <p:ext uri="{BB962C8B-B14F-4D97-AF65-F5344CB8AC3E}">
        <p14:creationId xmlns:p14="http://schemas.microsoft.com/office/powerpoint/2010/main" val="1447939076"/>
      </p:ext>
    </p:extLst>
  </p:cSld>
  <p:clrMap bg1="lt1" tx1="dk1" bg2="lt2" tx2="dk2" accent1="accent1" accent2="accent2" accent3="accent3" accent4="accent4" accent5="accent5" accent6="accent6" hlink="hlink" folHlink="folHlink"/>
  <p:sldLayoutIdLst>
    <p:sldLayoutId id="2147485022" r:id="rId1"/>
    <p:sldLayoutId id="2147485023"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910"/>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sp>
        <p:nvSpPr>
          <p:cNvPr id="14" name="AutoShape 13"/>
          <p:cNvSpPr>
            <a:spLocks noChangeArrowheads="1"/>
          </p:cNvSpPr>
          <p:nvPr userDrawn="1"/>
        </p:nvSpPr>
        <p:spPr bwMode="auto">
          <a:xfrm>
            <a:off x="7566049" y="4938311"/>
            <a:ext cx="1440000" cy="144000"/>
          </a:xfrm>
          <a:prstGeom prst="roundRect">
            <a:avLst>
              <a:gd name="adj" fmla="val 16667"/>
            </a:avLst>
          </a:prstGeom>
          <a:noFill/>
          <a:ln w="28575">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chemeClr val="accent5"/>
                </a:solidFill>
                <a:effectLst/>
                <a:uLnTx/>
                <a:uFillTx/>
                <a:latin typeface="Calibri" panose="020F0502020204030204" pitchFamily="34" charset="0"/>
                <a:ea typeface="HGPｺﾞｼｯｸE" pitchFamily="50" charset="-128"/>
                <a:cs typeface="+mn-cs"/>
              </a:rPr>
              <a:t>Authorized Partner</a:t>
            </a:r>
          </a:p>
        </p:txBody>
      </p:sp>
    </p:spTree>
    <p:extLst>
      <p:ext uri="{BB962C8B-B14F-4D97-AF65-F5344CB8AC3E}">
        <p14:creationId xmlns:p14="http://schemas.microsoft.com/office/powerpoint/2010/main" val="3925639733"/>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290" y="439283"/>
            <a:ext cx="1590675" cy="44767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5" name="図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42075" y="439283"/>
            <a:ext cx="1286667" cy="299581"/>
          </a:xfrm>
          <a:prstGeom prst="rect">
            <a:avLst/>
          </a:prstGeom>
        </p:spPr>
      </p:pic>
      <p:pic>
        <p:nvPicPr>
          <p:cNvPr id="4" name="図 3"/>
          <p:cNvPicPr>
            <a:picLocks noChangeAspect="1"/>
          </p:cNvPicPr>
          <p:nvPr userDrawn="1"/>
        </p:nvPicPr>
        <p:blipFill>
          <a:blip r:embed="rId7"/>
          <a:stretch>
            <a:fillRect/>
          </a:stretch>
        </p:blipFill>
        <p:spPr>
          <a:xfrm>
            <a:off x="7656038" y="1279280"/>
            <a:ext cx="560881" cy="554784"/>
          </a:xfrm>
          <a:prstGeom prst="rect">
            <a:avLst/>
          </a:prstGeom>
        </p:spPr>
      </p:pic>
    </p:spTree>
    <p:extLst>
      <p:ext uri="{BB962C8B-B14F-4D97-AF65-F5344CB8AC3E}">
        <p14:creationId xmlns:p14="http://schemas.microsoft.com/office/powerpoint/2010/main" val="1242027171"/>
      </p:ext>
    </p:extLst>
  </p:cSld>
  <p:clrMap bg1="lt1" tx1="dk1" bg2="lt2" tx2="dk2" accent1="accent1" accent2="accent2" accent3="accent3" accent4="accent4" accent5="accent5" accent6="accent6" hlink="hlink" folHlink="folHlink"/>
  <p:sldLayoutIdLst>
    <p:sldLayoutId id="2147485006" r:id="rId1"/>
    <p:sldLayoutId id="2147485009"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3663CA2-A1EC-492B-A4A4-03723240CF90}" type="datetimeFigureOut">
              <a:rPr kumimoji="1" lang="ja-JP" altLang="en-US" smtClean="0"/>
              <a:pPr/>
              <a:t>2022/2/4</a:t>
            </a:fld>
            <a:endParaRPr kumimoji="1" lang="ja-JP" altLang="en-US" dirty="0"/>
          </a:p>
        </p:txBody>
      </p:sp>
      <p:sp>
        <p:nvSpPr>
          <p:cNvPr id="5" name="フッター プレースホルダー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AE00726-53FF-4DA1-A640-CEBEA53BA2C9}" type="slidenum">
              <a:rPr kumimoji="1" lang="ja-JP" altLang="en-US" smtClean="0"/>
              <a:pPr/>
              <a:t>‹#›</a:t>
            </a:fld>
            <a:endParaRPr kumimoji="1" lang="ja-JP" altLang="en-US" dirty="0"/>
          </a:p>
        </p:txBody>
      </p:sp>
    </p:spTree>
    <p:extLst>
      <p:ext uri="{BB962C8B-B14F-4D97-AF65-F5344CB8AC3E}">
        <p14:creationId xmlns:p14="http://schemas.microsoft.com/office/powerpoint/2010/main" val="3820654303"/>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14790"/>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738913"/>
            <a:ext cx="534753" cy="295635"/>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r>
              <a:rPr lang="en-US" altLang="ja-JP" sz="900" b="1" dirty="0" smtClean="0">
                <a:solidFill>
                  <a:schemeClr val="tx1"/>
                </a:solidFill>
              </a:rPr>
              <a:t>/**</a:t>
            </a:r>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pic>
        <p:nvPicPr>
          <p:cNvPr id="13" name="図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0425" y="4820052"/>
            <a:ext cx="2826199" cy="151134"/>
          </a:xfrm>
          <a:prstGeom prst="rect">
            <a:avLst/>
          </a:prstGeom>
        </p:spPr>
      </p:pic>
      <p:pic>
        <p:nvPicPr>
          <p:cNvPr id="3" name="図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1270" y="4784466"/>
            <a:ext cx="1917474" cy="186720"/>
          </a:xfrm>
          <a:prstGeom prst="rect">
            <a:avLst/>
          </a:prstGeom>
        </p:spPr>
      </p:pic>
      <p:cxnSp>
        <p:nvCxnSpPr>
          <p:cNvPr id="5" name="直線コネクタ 4"/>
          <p:cNvCxnSpPr/>
          <p:nvPr userDrawn="1"/>
        </p:nvCxnSpPr>
        <p:spPr>
          <a:xfrm>
            <a:off x="0" y="4644571"/>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924562"/>
      </p:ext>
    </p:extLst>
  </p:cSld>
  <p:clrMap bg1="lt1" tx1="dk1" bg2="lt2" tx2="dk2" accent1="accent1" accent2="accent2" accent3="accent3" accent4="accent4" accent5="accent5" accent6="accent6" hlink="hlink" folHlink="folHlink"/>
  <p:sldLayoutIdLst>
    <p:sldLayoutId id="2147484990" r:id="rId1"/>
    <p:sldLayoutId id="214748500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14790"/>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4" name="AutoShape 13"/>
          <p:cNvSpPr>
            <a:spLocks noChangeArrowheads="1"/>
          </p:cNvSpPr>
          <p:nvPr userDrawn="1"/>
        </p:nvSpPr>
        <p:spPr bwMode="auto">
          <a:xfrm>
            <a:off x="7566049" y="4938311"/>
            <a:ext cx="1440000" cy="144000"/>
          </a:xfrm>
          <a:prstGeom prst="roundRect">
            <a:avLst>
              <a:gd name="adj" fmla="val 16667"/>
            </a:avLst>
          </a:prstGeom>
          <a:noFill/>
          <a:ln w="28575">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smtClean="0">
                <a:ln>
                  <a:noFill/>
                </a:ln>
                <a:solidFill>
                  <a:schemeClr val="accent5"/>
                </a:solidFill>
                <a:effectLst/>
                <a:uLnTx/>
                <a:uFillTx/>
                <a:latin typeface="Calibri" panose="020F0502020204030204" pitchFamily="34" charset="0"/>
                <a:ea typeface="HGPｺﾞｼｯｸE" pitchFamily="50" charset="-128"/>
                <a:cs typeface="+mn-cs"/>
              </a:rPr>
              <a:t>Authorized Partner</a:t>
            </a:r>
            <a:endParaRPr kumimoji="0" lang="en-US" altLang="ja-JP" sz="800" b="1" i="0" u="none" strike="noStrike" kern="0" cap="none" spc="0" normalizeH="0" baseline="0" noProof="0" dirty="0">
              <a:ln>
                <a:noFill/>
              </a:ln>
              <a:solidFill>
                <a:schemeClr val="accent5"/>
              </a:solidFill>
              <a:effectLst/>
              <a:uLnTx/>
              <a:uFillTx/>
              <a:latin typeface="Calibri" panose="020F0502020204030204" pitchFamily="34" charset="0"/>
              <a:ea typeface="HGPｺﾞｼｯｸE" pitchFamily="50" charset="-128"/>
              <a:cs typeface="+mn-cs"/>
            </a:endParaRPr>
          </a:p>
        </p:txBody>
      </p:sp>
    </p:spTree>
    <p:extLst>
      <p:ext uri="{BB962C8B-B14F-4D97-AF65-F5344CB8AC3E}">
        <p14:creationId xmlns:p14="http://schemas.microsoft.com/office/powerpoint/2010/main" val="1933918660"/>
      </p:ext>
    </p:extLst>
  </p:cSld>
  <p:clrMap bg1="lt1" tx1="dk1" bg2="lt2" tx2="dk2" accent1="accent1" accent2="accent2" accent3="accent3" accent4="accent4" accent5="accent5" accent6="accent6" hlink="hlink" folHlink="folHlink"/>
  <p:sldLayoutIdLst>
    <p:sldLayoutId id="2147485014" r:id="rId1"/>
    <p:sldLayoutId id="214748501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14790"/>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r>
              <a:rPr lang="en-US" altLang="ja-JP" sz="900" b="1" dirty="0" smtClean="0">
                <a:solidFill>
                  <a:schemeClr val="tx1"/>
                </a:solidFill>
              </a:rPr>
              <a:t>/**</a:t>
            </a:r>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2" name="AutoShape 13"/>
          <p:cNvSpPr>
            <a:spLocks noChangeArrowheads="1"/>
          </p:cNvSpPr>
          <p:nvPr userDrawn="1"/>
        </p:nvSpPr>
        <p:spPr bwMode="auto">
          <a:xfrm>
            <a:off x="7569032" y="4938311"/>
            <a:ext cx="1440000" cy="144000"/>
          </a:xfrm>
          <a:prstGeom prst="roundRect">
            <a:avLst>
              <a:gd name="adj" fmla="val 16667"/>
            </a:avLst>
          </a:prstGeom>
          <a:noFill/>
          <a:ln w="28575">
            <a:solidFill>
              <a:srgbClr val="FF0000"/>
            </a:solidFill>
            <a:round/>
            <a:headEnd/>
            <a:tailEnd/>
          </a:ln>
          <a:effectLst/>
          <a:ex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smtClean="0">
                <a:ln>
                  <a:noFill/>
                </a:ln>
                <a:solidFill>
                  <a:srgbClr val="FF5050"/>
                </a:solidFill>
                <a:effectLst/>
                <a:uLnTx/>
                <a:uFillTx/>
                <a:latin typeface="Calibri" panose="020F0502020204030204" pitchFamily="34" charset="0"/>
                <a:ea typeface="HGPｺﾞｼｯｸE" pitchFamily="50" charset="-128"/>
                <a:cs typeface="+mn-cs"/>
              </a:rPr>
              <a:t>Internal </a:t>
            </a:r>
            <a:r>
              <a:rPr kumimoji="0" lang="en-US" altLang="ja-JP" sz="900" b="1" i="0" u="none" strike="noStrike" kern="0" cap="none" spc="0" normalizeH="0" baseline="0" noProof="0" dirty="0">
                <a:ln>
                  <a:noFill/>
                </a:ln>
                <a:solidFill>
                  <a:srgbClr val="FF5050"/>
                </a:solidFill>
                <a:effectLst/>
                <a:uLnTx/>
                <a:uFillTx/>
                <a:latin typeface="Calibri" panose="020F0502020204030204" pitchFamily="34" charset="0"/>
                <a:ea typeface="HGPｺﾞｼｯｸE" pitchFamily="50" charset="-128"/>
                <a:cs typeface="+mn-cs"/>
              </a:rPr>
              <a:t>use only</a:t>
            </a:r>
          </a:p>
        </p:txBody>
      </p:sp>
    </p:spTree>
    <p:extLst>
      <p:ext uri="{BB962C8B-B14F-4D97-AF65-F5344CB8AC3E}">
        <p14:creationId xmlns:p14="http://schemas.microsoft.com/office/powerpoint/2010/main" val="1386083296"/>
      </p:ext>
    </p:extLst>
  </p:cSld>
  <p:clrMap bg1="lt1" tx1="dk1" bg2="lt2" tx2="dk2" accent1="accent1" accent2="accent2" accent3="accent3" accent4="accent4" accent5="accent5" accent6="accent6" hlink="hlink" folHlink="folHlink"/>
  <p:sldLayoutIdLst>
    <p:sldLayoutId id="2147485017" r:id="rId1"/>
    <p:sldLayoutId id="2147485018"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14790"/>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8551701" y="192948"/>
            <a:ext cx="534753" cy="295635"/>
          </a:xfrm>
          <a:prstGeom prst="rect">
            <a:avLst/>
          </a:prstGeom>
          <a:solidFill>
            <a:schemeClr val="bg1"/>
          </a:solidFill>
          <a:ln w="12700">
            <a:solidFill>
              <a:srgbClr val="6464E6"/>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r>
              <a:rPr lang="en-US" altLang="ja-JP" sz="900" b="1" dirty="0" smtClean="0">
                <a:solidFill>
                  <a:schemeClr val="tx1"/>
                </a:solidFill>
              </a:rPr>
              <a:t>/**</a:t>
            </a:r>
            <a:endParaRPr lang="ja-JP" altLang="en-US" sz="900" b="1" dirty="0">
              <a:solidFill>
                <a:schemeClr val="tx1"/>
              </a:solidFill>
            </a:endParaRPr>
          </a:p>
        </p:txBody>
      </p:sp>
      <p:pic>
        <p:nvPicPr>
          <p:cNvPr id="2" name="図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96316" y="198228"/>
            <a:ext cx="1220649" cy="284209"/>
          </a:xfrm>
          <a:prstGeom prst="rect">
            <a:avLst/>
          </a:prstGeom>
        </p:spPr>
      </p:pic>
    </p:spTree>
    <p:extLst>
      <p:ext uri="{BB962C8B-B14F-4D97-AF65-F5344CB8AC3E}">
        <p14:creationId xmlns:p14="http://schemas.microsoft.com/office/powerpoint/2010/main" val="3651272809"/>
      </p:ext>
    </p:extLst>
  </p:cSld>
  <p:clrMap bg1="lt1" tx1="dk1" bg2="lt2" tx2="dk2" accent1="accent1" accent2="accent2" accent3="accent3" accent4="accent4" accent5="accent5" accent6="accent6" hlink="hlink" folHlink="folHlink"/>
  <p:sldLayoutIdLst>
    <p:sldLayoutId id="2147485011" r:id="rId1"/>
    <p:sldLayoutId id="214748501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94800" cy="51435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0523" y="2212841"/>
            <a:ext cx="3082954" cy="717819"/>
          </a:xfrm>
          <a:prstGeom prst="rect">
            <a:avLst/>
          </a:prstGeom>
        </p:spPr>
      </p:pic>
    </p:spTree>
    <p:extLst>
      <p:ext uri="{BB962C8B-B14F-4D97-AF65-F5344CB8AC3E}">
        <p14:creationId xmlns:p14="http://schemas.microsoft.com/office/powerpoint/2010/main" val="1327447218"/>
      </p:ext>
    </p:extLst>
  </p:cSld>
  <p:clrMap bg1="lt1" tx1="dk1" bg2="lt2" tx2="dk2" accent1="accent1" accent2="accent2" accent3="accent3" accent4="accent4" accent5="accent5" accent6="accent6" hlink="hlink" folHlink="folHlink"/>
  <p:sldLayoutIdLst>
    <p:sldLayoutId id="2147484991"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94800" cy="51435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915927061"/>
      </p:ext>
    </p:extLst>
  </p:cSld>
  <p:clrMap bg1="lt1" tx1="dk1" bg2="lt2" tx2="dk2" accent1="accent1" accent2="accent2" accent3="accent3" accent4="accent4" accent5="accent5" accent6="accent6" hlink="hlink" folHlink="folHlink"/>
  <p:sldLayoutIdLst>
    <p:sldLayoutId id="2147485008"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3.png"/><Relationship Id="rId7" Type="http://schemas.openxmlformats.org/officeDocument/2006/relationships/package" Target="../embeddings/Microsoft_Word___.docx"/><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kms.business.panasonic.net/ipkms/pc/home.ht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hyperlink" Target="https://i-pro.com/global/en/surveillance/training-support/documentation-database-list/" TargetMode="External"/><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47838" y="1890496"/>
            <a:ext cx="6952370" cy="1323439"/>
          </a:xfrm>
          <a:prstGeom prst="rect">
            <a:avLst/>
          </a:prstGeom>
        </p:spPr>
        <p:txBody>
          <a:bodyPr wrap="square" anchor="b">
            <a:spAutoFit/>
          </a:bodyPr>
          <a:lstStyle/>
          <a:p>
            <a:pPr algn="ctr"/>
            <a:r>
              <a:rPr lang="en-US" altLang="ja-JP" sz="2800" b="1" dirty="0" smtClean="0">
                <a:solidFill>
                  <a:prstClr val="white"/>
                </a:solidFill>
                <a:latin typeface="Calibri" panose="020F0502020204030204" pitchFamily="34" charset="0"/>
                <a:ea typeface="Tahoma" panose="020B0604030504040204" pitchFamily="34" charset="0"/>
                <a:cs typeface="Tahoma" panose="020B0604030504040204" pitchFamily="34" charset="0"/>
              </a:rPr>
              <a:t>i-PRO Multi-AI System </a:t>
            </a:r>
            <a:r>
              <a:rPr lang="en-US" altLang="ja-JP" sz="2800" b="1" dirty="0">
                <a:solidFill>
                  <a:prstClr val="white"/>
                </a:solidFill>
                <a:latin typeface="Calibri" panose="020F0502020204030204" pitchFamily="34" charset="0"/>
                <a:ea typeface="Tahoma" panose="020B0604030504040204" pitchFamily="34" charset="0"/>
                <a:cs typeface="Tahoma" panose="020B0604030504040204" pitchFamily="34" charset="0"/>
              </a:rPr>
              <a:t/>
            </a:r>
            <a:br>
              <a:rPr lang="en-US" altLang="ja-JP" sz="2800" b="1" dirty="0">
                <a:solidFill>
                  <a:prstClr val="white"/>
                </a:solidFill>
                <a:latin typeface="Calibri" panose="020F0502020204030204" pitchFamily="34" charset="0"/>
                <a:ea typeface="Tahoma" panose="020B0604030504040204" pitchFamily="34" charset="0"/>
                <a:cs typeface="Tahoma" panose="020B0604030504040204" pitchFamily="34" charset="0"/>
              </a:rPr>
            </a:br>
            <a:r>
              <a:rPr lang="en-US" altLang="ja-JP" sz="2800" b="1" dirty="0" smtClean="0">
                <a:solidFill>
                  <a:prstClr val="white"/>
                </a:solidFill>
                <a:latin typeface="Calibri" panose="020F0502020204030204" pitchFamily="34" charset="0"/>
                <a:ea typeface="Tahoma" panose="020B0604030504040204" pitchFamily="34" charset="0"/>
                <a:cs typeface="Tahoma" panose="020B0604030504040204" pitchFamily="34" charset="0"/>
              </a:rPr>
              <a:t>Ver.</a:t>
            </a:r>
            <a:r>
              <a:rPr lang="en-US" altLang="ja-JP" sz="2800" b="1" dirty="0" smtClean="0">
                <a:solidFill>
                  <a:schemeClr val="bg1"/>
                </a:solidFill>
                <a:latin typeface="Calibri" panose="020F0502020204030204" pitchFamily="34" charset="0"/>
                <a:ea typeface="Tahoma" panose="020B0604030504040204" pitchFamily="34" charset="0"/>
                <a:cs typeface="Tahoma" panose="020B0604030504040204" pitchFamily="34" charset="0"/>
              </a:rPr>
              <a:t>1.3  </a:t>
            </a:r>
            <a:r>
              <a:rPr lang="en-US" altLang="ja-JP" sz="2800" b="1" dirty="0" smtClean="0">
                <a:solidFill>
                  <a:prstClr val="white"/>
                </a:solidFill>
                <a:latin typeface="Calibri" panose="020F0502020204030204" pitchFamily="34" charset="0"/>
                <a:ea typeface="Tahoma" panose="020B0604030504040204" pitchFamily="34" charset="0"/>
                <a:cs typeface="Tahoma" panose="020B0604030504040204" pitchFamily="34" charset="0"/>
              </a:rPr>
              <a:t>version up contents</a:t>
            </a:r>
            <a:r>
              <a:rPr kumimoji="1" lang="en-US" altLang="ja-JP" sz="2800" b="1" i="0" u="none" strike="noStrike" kern="1200" cap="none" spc="0" normalizeH="0" baseline="0" noProof="0" dirty="0" smtClean="0">
                <a:ln>
                  <a:noFill/>
                </a:ln>
                <a:solidFill>
                  <a:prstClr val="white"/>
                </a:solidFill>
                <a:effectLst/>
                <a:uLnTx/>
                <a:uFillTx/>
                <a:latin typeface="Calibri" charset="0"/>
                <a:ea typeface="ＭＳ Ｐゴシック" charset="0"/>
              </a:rPr>
              <a:t/>
            </a:r>
            <a:br>
              <a:rPr kumimoji="1" lang="en-US" altLang="ja-JP" sz="2800" b="1" i="0" u="none" strike="noStrike" kern="1200" cap="none" spc="0" normalizeH="0" baseline="0" noProof="0" dirty="0" smtClean="0">
                <a:ln>
                  <a:noFill/>
                </a:ln>
                <a:solidFill>
                  <a:prstClr val="white"/>
                </a:solidFill>
                <a:effectLst/>
                <a:uLnTx/>
                <a:uFillTx/>
                <a:latin typeface="Calibri" charset="0"/>
                <a:ea typeface="ＭＳ Ｐゴシック" charset="0"/>
              </a:rPr>
            </a:br>
            <a:r>
              <a:rPr kumimoji="1" lang="en-US" altLang="ja-JP" sz="2400" b="1" i="0" u="none" strike="noStrike" kern="1200" cap="none" spc="0" normalizeH="0" baseline="0" noProof="0" dirty="0" smtClean="0">
                <a:ln>
                  <a:noFill/>
                </a:ln>
                <a:solidFill>
                  <a:prstClr val="white"/>
                </a:solidFill>
                <a:effectLst/>
                <a:uLnTx/>
                <a:uFillTx/>
                <a:latin typeface="Calibri" charset="0"/>
                <a:ea typeface="ＭＳ Ｐゴシック" charset="0"/>
              </a:rPr>
              <a:t>- February 2022 -</a:t>
            </a:r>
            <a:endParaRPr kumimoji="1" lang="en-US" altLang="ja-JP" sz="28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4" name="正方形/長方形 3"/>
          <p:cNvSpPr/>
          <p:nvPr/>
        </p:nvSpPr>
        <p:spPr>
          <a:xfrm>
            <a:off x="503689" y="3698419"/>
            <a:ext cx="1918236" cy="584775"/>
          </a:xfrm>
          <a:prstGeom prst="rect">
            <a:avLst/>
          </a:prstGeom>
        </p:spPr>
        <p:txBody>
          <a:bodyPr wrap="square"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Light" panose="020F0302020204030204" pitchFamily="34" charset="0"/>
                <a:ea typeface="Tahoma" panose="020B0604030504040204" pitchFamily="34" charset="0"/>
                <a:cs typeface="Calibri Light" panose="020F0302020204030204" pitchFamily="34" charset="0"/>
              </a:rPr>
              <a:t>Ver.1.00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Light" panose="020F0302020204030204" pitchFamily="34" charset="0"/>
                <a:ea typeface="Tahoma" panose="020B0604030504040204" pitchFamily="34" charset="0"/>
                <a:cs typeface="Calibri Light" panose="020F0302020204030204" pitchFamily="34" charset="0"/>
              </a:rPr>
              <a:t>Feb. 2022</a:t>
            </a:r>
            <a:endParaRPr kumimoji="1" lang="en-US" altLang="ja-JP" sz="1600" b="0" i="0" u="none" strike="noStrike" kern="1200" cap="none" spc="0" normalizeH="0" baseline="0" noProof="0" dirty="0">
              <a:ln>
                <a:noFill/>
              </a:ln>
              <a:solidFill>
                <a:prstClr val="black"/>
              </a:solidFill>
              <a:effectLst/>
              <a:uLnTx/>
              <a:uFillTx/>
              <a:latin typeface="Calibri Light" panose="020F0302020204030204" pitchFamily="34" charset="0"/>
              <a:ea typeface="Tahom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2366944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456" y="850125"/>
            <a:ext cx="5064104" cy="3088125"/>
          </a:xfrm>
          <a:prstGeom prst="rect">
            <a:avLst/>
          </a:prstGeom>
        </p:spPr>
      </p:pic>
      <p:pic>
        <p:nvPicPr>
          <p:cNvPr id="24" name="図 23" descr="layoutselection_en"/>
          <p:cNvPicPr/>
          <p:nvPr/>
        </p:nvPicPr>
        <p:blipFill>
          <a:blip r:embed="rId4">
            <a:extLst>
              <a:ext uri="{28A0092B-C50C-407E-A947-70E740481C1C}">
                <a14:useLocalDpi xmlns:a14="http://schemas.microsoft.com/office/drawing/2010/main" val="0"/>
              </a:ext>
            </a:extLst>
          </a:blip>
          <a:srcRect/>
          <a:stretch>
            <a:fillRect/>
          </a:stretch>
        </p:blipFill>
        <p:spPr bwMode="auto">
          <a:xfrm>
            <a:off x="490537" y="1195339"/>
            <a:ext cx="2647950" cy="2114550"/>
          </a:xfrm>
          <a:prstGeom prst="rect">
            <a:avLst/>
          </a:prstGeom>
          <a:noFill/>
          <a:ln>
            <a:noFill/>
          </a:ln>
        </p:spPr>
      </p:pic>
      <p:pic>
        <p:nvPicPr>
          <p:cNvPr id="14" name="図 13"/>
          <p:cNvPicPr preferRelativeResize="0">
            <a:picLocks/>
          </p:cNvPicPr>
          <p:nvPr/>
        </p:nvPicPr>
        <p:blipFill>
          <a:blip r:embed="rId5"/>
          <a:stretch>
            <a:fillRect/>
          </a:stretch>
        </p:blipFill>
        <p:spPr>
          <a:xfrm flipV="1">
            <a:off x="325496" y="2273827"/>
            <a:ext cx="2970000" cy="563215"/>
          </a:xfrm>
          <a:prstGeom prst="rect">
            <a:avLst/>
          </a:prstGeom>
        </p:spPr>
      </p:pic>
      <p:sp>
        <p:nvSpPr>
          <p:cNvPr id="27" name="正方形/長方形 26"/>
          <p:cNvSpPr/>
          <p:nvPr/>
        </p:nvSpPr>
        <p:spPr>
          <a:xfrm>
            <a:off x="715128" y="2234634"/>
            <a:ext cx="2450306" cy="60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lumMod val="85000"/>
                    <a:lumOff val="15000"/>
                  </a:schemeClr>
                </a:solidFill>
                <a:latin typeface="Arial" panose="020B0604020202020204" pitchFamily="34" charset="0"/>
                <a:cs typeface="Arial" panose="020B0604020202020204" pitchFamily="34" charset="0"/>
              </a:rPr>
              <a:t>Live Default - Age &amp; Gender</a:t>
            </a:r>
          </a:p>
          <a:p>
            <a:r>
              <a:rPr lang="en-US" sz="1200" dirty="0" smtClean="0">
                <a:solidFill>
                  <a:schemeClr val="tx1">
                    <a:lumMod val="85000"/>
                    <a:lumOff val="15000"/>
                  </a:schemeClr>
                </a:solidFill>
                <a:latin typeface="Arial" panose="020B0604020202020204" pitchFamily="34" charset="0"/>
                <a:cs typeface="Arial" panose="020B0604020202020204" pitchFamily="34" charset="0"/>
              </a:rPr>
              <a:t>Live Default - People attributes</a:t>
            </a:r>
          </a:p>
          <a:p>
            <a:r>
              <a:rPr lang="en-US" sz="1200" dirty="0" smtClean="0">
                <a:solidFill>
                  <a:schemeClr val="tx1">
                    <a:lumMod val="85000"/>
                    <a:lumOff val="15000"/>
                  </a:schemeClr>
                </a:solidFill>
                <a:latin typeface="Arial" panose="020B0604020202020204" pitchFamily="34" charset="0"/>
                <a:cs typeface="Arial" panose="020B0604020202020204" pitchFamily="34" charset="0"/>
              </a:rPr>
              <a:t>Live Default - Vehicle attributes</a:t>
            </a:r>
            <a:endParaRPr lang="en-GB"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8" name="正方形/長方形 27"/>
          <p:cNvSpPr/>
          <p:nvPr/>
        </p:nvSpPr>
        <p:spPr>
          <a:xfrm>
            <a:off x="191982" y="713634"/>
            <a:ext cx="3103514" cy="307777"/>
          </a:xfrm>
          <a:prstGeom prst="rect">
            <a:avLst/>
          </a:prstGeom>
        </p:spPr>
        <p:txBody>
          <a:bodyPr wrap="square">
            <a:spAutoFit/>
          </a:bodyPr>
          <a:lstStyle/>
          <a:p>
            <a:r>
              <a:rPr lang="en-GB" altLang="ja-JP" sz="1400" dirty="0">
                <a:solidFill>
                  <a:srgbClr val="242424"/>
                </a:solidFill>
                <a:latin typeface="Calibri" panose="020F0502020204030204" pitchFamily="34" charset="0"/>
                <a:ea typeface="Yu Gothic UI" panose="020B0500000000000000" pitchFamily="50" charset="-128"/>
                <a:cs typeface="Calibri" panose="020F0502020204030204" pitchFamily="34" charset="0"/>
              </a:rPr>
              <a:t>(3) Addition of </a:t>
            </a:r>
            <a:r>
              <a:rPr lang="en-GB" altLang="ja-JP" sz="14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default </a:t>
            </a:r>
            <a:r>
              <a:rPr lang="en-GB" altLang="ja-JP" sz="1400" dirty="0">
                <a:solidFill>
                  <a:srgbClr val="242424"/>
                </a:solidFill>
                <a:latin typeface="Calibri" panose="020F0502020204030204" pitchFamily="34" charset="0"/>
                <a:ea typeface="Yu Gothic UI" panose="020B0500000000000000" pitchFamily="50" charset="-128"/>
                <a:cs typeface="Calibri" panose="020F0502020204030204" pitchFamily="34" charset="0"/>
              </a:rPr>
              <a:t>layout menu</a:t>
            </a:r>
            <a:endParaRPr lang="en-GB" sz="14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29" name="図 28"/>
          <p:cNvPicPr>
            <a:picLocks noChangeAspect="1"/>
          </p:cNvPicPr>
          <p:nvPr/>
        </p:nvPicPr>
        <p:blipFill>
          <a:blip r:embed="rId6"/>
          <a:stretch>
            <a:fillRect/>
          </a:stretch>
        </p:blipFill>
        <p:spPr>
          <a:xfrm>
            <a:off x="379540" y="2812596"/>
            <a:ext cx="2905200" cy="1105456"/>
          </a:xfrm>
          <a:prstGeom prst="rect">
            <a:avLst/>
          </a:prstGeom>
        </p:spPr>
      </p:pic>
      <p:sp>
        <p:nvSpPr>
          <p:cNvPr id="30" name="正方形/長方形 29"/>
          <p:cNvSpPr/>
          <p:nvPr/>
        </p:nvSpPr>
        <p:spPr>
          <a:xfrm>
            <a:off x="551886" y="2273827"/>
            <a:ext cx="2510542" cy="5387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31" name="タイトル 4"/>
          <p:cNvSpPr txBox="1">
            <a:spLocks/>
          </p:cNvSpPr>
          <p:nvPr/>
        </p:nvSpPr>
        <p:spPr>
          <a:xfrm>
            <a:off x="161295"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3</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Support </a:t>
            </a:r>
            <a:r>
              <a:rPr lang="en-GB" altLang="ja-JP" sz="2200" dirty="0" smtClean="0">
                <a:latin typeface="Calibri" panose="020F0502020204030204" pitchFamily="34" charset="0"/>
                <a:ea typeface="Yu Gothic UI" panose="020B0500000000000000" pitchFamily="50" charset="-128"/>
                <a:cs typeface="Calibri" panose="020F0502020204030204" pitchFamily="34" charset="0"/>
              </a:rPr>
              <a:t>Dashboard function</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 (Age &amp; gender, people, vehicle attribute)</a:t>
            </a:r>
            <a:r>
              <a:rPr lang="ja-JP" altLang="en-US" sz="1400" dirty="0">
                <a:latin typeface="Calibri" panose="020F0502020204030204" pitchFamily="34" charset="0"/>
                <a:ea typeface="Yu Gothic UI" panose="020B0500000000000000" pitchFamily="50" charset="-128"/>
                <a:cs typeface="Calibri" panose="020F0502020204030204" pitchFamily="34" charset="0"/>
              </a:rPr>
              <a:t> </a:t>
            </a:r>
            <a:r>
              <a:rPr lang="en-US" altLang="ja-JP" sz="2000" dirty="0" smtClean="0">
                <a:latin typeface="Calibri" panose="020F0502020204030204" pitchFamily="34" charset="0"/>
                <a:ea typeface="Yu Gothic UI" panose="020B0500000000000000" pitchFamily="50" charset="-128"/>
                <a:cs typeface="Calibri" panose="020F0502020204030204" pitchFamily="34" charset="0"/>
              </a:rPr>
              <a:t>(3/3)</a:t>
            </a:r>
            <a:endParaRPr lang="en-GB" altLang="ja-JP" sz="36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32" name="正方形/長方形 31"/>
          <p:cNvSpPr/>
          <p:nvPr/>
        </p:nvSpPr>
        <p:spPr>
          <a:xfrm>
            <a:off x="3743862" y="617823"/>
            <a:ext cx="3103514" cy="276999"/>
          </a:xfrm>
          <a:prstGeom prst="rect">
            <a:avLst/>
          </a:prstGeom>
        </p:spPr>
        <p:txBody>
          <a:bodyPr wrap="square">
            <a:spAutoFit/>
          </a:bodyPr>
          <a:lstStyle/>
          <a:p>
            <a:r>
              <a:rPr lang="en-US"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Display e</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xample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of </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vehicle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attributes</a:t>
            </a:r>
            <a:endParaRPr lang="en-GB" sz="1200" dirty="0">
              <a:latin typeface="Calibri" panose="020F0502020204030204" pitchFamily="34" charset="0"/>
              <a:ea typeface="Yu Gothic UI" panose="020B0500000000000000" pitchFamily="50" charset="-128"/>
              <a:cs typeface="Calibri" panose="020F0502020204030204" pitchFamily="34" charset="0"/>
            </a:endParaRPr>
          </a:p>
        </p:txBody>
      </p:sp>
      <p:grpSp>
        <p:nvGrpSpPr>
          <p:cNvPr id="39" name="グループ化 38"/>
          <p:cNvGrpSpPr/>
          <p:nvPr/>
        </p:nvGrpSpPr>
        <p:grpSpPr>
          <a:xfrm>
            <a:off x="3652838" y="3965305"/>
            <a:ext cx="5198988" cy="930545"/>
            <a:chOff x="3652838" y="3965305"/>
            <a:chExt cx="5198988" cy="930545"/>
          </a:xfrm>
        </p:grpSpPr>
        <p:graphicFrame>
          <p:nvGraphicFramePr>
            <p:cNvPr id="36" name="オブジェクト 35"/>
            <p:cNvGraphicFramePr>
              <a:graphicFrameLocks noChangeAspect="1"/>
            </p:cNvGraphicFramePr>
            <p:nvPr>
              <p:extLst>
                <p:ext uri="{D42A27DB-BD31-4B8C-83A1-F6EECF244321}">
                  <p14:modId xmlns:p14="http://schemas.microsoft.com/office/powerpoint/2010/main" val="1871905278"/>
                </p:ext>
              </p:extLst>
            </p:nvPr>
          </p:nvGraphicFramePr>
          <p:xfrm>
            <a:off x="3652838" y="3965575"/>
            <a:ext cx="5167312" cy="930275"/>
          </p:xfrm>
          <a:graphic>
            <a:graphicData uri="http://schemas.openxmlformats.org/presentationml/2006/ole">
              <mc:AlternateContent xmlns:mc="http://schemas.openxmlformats.org/markup-compatibility/2006">
                <mc:Choice xmlns:v="urn:schemas-microsoft-com:vml" Requires="v">
                  <p:oleObj spid="_x0000_s1130" name="文書" r:id="rId7" imgW="7143340" imgH="1288259" progId="Word.Document.12">
                    <p:embed/>
                  </p:oleObj>
                </mc:Choice>
                <mc:Fallback>
                  <p:oleObj name="文書" r:id="rId7" imgW="7143340" imgH="1288259" progId="Word.Document.12">
                    <p:embed/>
                    <p:pic>
                      <p:nvPicPr>
                        <p:cNvPr id="0"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2838" y="3965575"/>
                          <a:ext cx="5167312"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8" name="直線コネクタ 37"/>
            <p:cNvCxnSpPr/>
            <p:nvPr/>
          </p:nvCxnSpPr>
          <p:spPr>
            <a:xfrm>
              <a:off x="8851560" y="3965305"/>
              <a:ext cx="266" cy="855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カギ線コネクタ 3"/>
          <p:cNvCxnSpPr/>
          <p:nvPr/>
        </p:nvCxnSpPr>
        <p:spPr>
          <a:xfrm flipV="1">
            <a:off x="2952154" y="758966"/>
            <a:ext cx="828000" cy="1980000"/>
          </a:xfrm>
          <a:prstGeom prst="bentConnector3">
            <a:avLst>
              <a:gd name="adj1" fmla="val 6077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386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4</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Supports similar face search function (1/5)</a:t>
            </a: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6" y="715221"/>
            <a:ext cx="6503263" cy="584775"/>
          </a:xfrm>
          <a:prstGeom prst="rect">
            <a:avLst/>
          </a:prstGeom>
          <a:noFill/>
        </p:spPr>
        <p:txBody>
          <a:bodyPr wrap="square" rtlCol="0">
            <a:spAutoFit/>
          </a:bodyPr>
          <a:lstStyle/>
          <a:p>
            <a:pPr>
              <a:defRPr/>
            </a:pPr>
            <a:r>
              <a:rPr lang="en-GB" altLang="ja-JP" sz="1600" dirty="0" smtClean="0">
                <a:latin typeface="Calibri" pitchFamily="34" charset="0"/>
                <a:cs typeface="Calibri" pitchFamily="34" charset="0"/>
              </a:rPr>
              <a:t>Add a face search function to Recording search : </a:t>
            </a:r>
          </a:p>
          <a:p>
            <a:pPr>
              <a:defRPr/>
            </a:pPr>
            <a:r>
              <a:rPr lang="en-GB" altLang="ja-JP" sz="1600" dirty="0" smtClean="0">
                <a:latin typeface="Calibri" pitchFamily="34" charset="0"/>
                <a:cs typeface="Calibri" pitchFamily="34" charset="0"/>
              </a:rPr>
              <a:t>Outline</a:t>
            </a:r>
            <a:endParaRPr kumimoji="1" lang="en-US" altLang="ja-JP" sz="1600" b="0" i="0" u="none" strike="noStrike" kern="1200" cap="none" spc="0" normalizeH="0" baseline="0" noProof="0" dirty="0">
              <a:ln>
                <a:noFill/>
              </a:ln>
              <a:effectLst/>
              <a:uLnTx/>
              <a:uFillTx/>
              <a:latin typeface="Calibri" panose="020F0502020204030204" pitchFamily="34" charset="0"/>
              <a:ea typeface="Yu Gothic UI" panose="020B0500000000000000" pitchFamily="50" charset="-128"/>
              <a:cs typeface="Calibri" panose="020F0502020204030204" pitchFamily="34" charset="0"/>
            </a:endParaRPr>
          </a:p>
        </p:txBody>
      </p:sp>
      <p:pic>
        <p:nvPicPr>
          <p:cNvPr id="21" name="図 20"/>
          <p:cNvPicPr>
            <a:picLocks noChangeAspect="1"/>
          </p:cNvPicPr>
          <p:nvPr/>
        </p:nvPicPr>
        <p:blipFill>
          <a:blip r:embed="rId2"/>
          <a:stretch>
            <a:fillRect/>
          </a:stretch>
        </p:blipFill>
        <p:spPr>
          <a:xfrm>
            <a:off x="550317" y="1593587"/>
            <a:ext cx="2812407" cy="3052354"/>
          </a:xfrm>
          <a:prstGeom prst="rect">
            <a:avLst/>
          </a:prstGeom>
        </p:spPr>
      </p:pic>
      <p:sp>
        <p:nvSpPr>
          <p:cNvPr id="24" name="右矢印 23"/>
          <p:cNvSpPr/>
          <p:nvPr/>
        </p:nvSpPr>
        <p:spPr>
          <a:xfrm>
            <a:off x="3417188" y="2203990"/>
            <a:ext cx="717759" cy="1216930"/>
          </a:xfrm>
          <a:prstGeom prst="rightArrow">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3418497" y="2651738"/>
            <a:ext cx="672556" cy="307777"/>
          </a:xfrm>
          <a:prstGeom prst="rect">
            <a:avLst/>
          </a:prstGeom>
        </p:spPr>
        <p:txBody>
          <a:bodyPr wrap="none">
            <a:spAutoFit/>
          </a:bodyPr>
          <a:lstStyle/>
          <a:p>
            <a:r>
              <a:rPr lang="en-GB" altLang="ja-JP" sz="1400" dirty="0" smtClean="0">
                <a:latin typeface="Calibri" pitchFamily="34" charset="0"/>
                <a:cs typeface="Calibri" pitchFamily="34" charset="0"/>
              </a:rPr>
              <a:t>Search</a:t>
            </a:r>
            <a:endParaRPr lang="ja-JP" altLang="en-US" sz="1400" dirty="0"/>
          </a:p>
        </p:txBody>
      </p:sp>
      <p:sp>
        <p:nvSpPr>
          <p:cNvPr id="14"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7"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6" name="正方形/長方形 15"/>
          <p:cNvSpPr/>
          <p:nvPr/>
        </p:nvSpPr>
        <p:spPr>
          <a:xfrm>
            <a:off x="4091053" y="4153516"/>
            <a:ext cx="4412056" cy="461665"/>
          </a:xfrm>
          <a:prstGeom prst="rect">
            <a:avLst/>
          </a:prstGeom>
        </p:spPr>
        <p:txBody>
          <a:bodyPr wrap="square">
            <a:spAutoFit/>
          </a:bodyPr>
          <a:lstStyle/>
          <a:p>
            <a:r>
              <a:rPr lang="en-GB" sz="1200" dirty="0" smtClean="0"/>
              <a:t>This function can be used when the multi-AI system can recognize a face image search result or a person image as a </a:t>
            </a:r>
            <a:r>
              <a:rPr lang="en-US" altLang="ja-JP" sz="1200" dirty="0" smtClean="0"/>
              <a:t>effective </a:t>
            </a:r>
            <a:r>
              <a:rPr lang="en-GB" sz="1200" dirty="0" smtClean="0"/>
              <a:t>face.</a:t>
            </a:r>
            <a:endParaRPr lang="en-GB" sz="1200" dirty="0"/>
          </a:p>
        </p:txBody>
      </p:sp>
      <p:pic>
        <p:nvPicPr>
          <p:cNvPr id="2" name="図 1"/>
          <p:cNvPicPr>
            <a:picLocks noChangeAspect="1"/>
          </p:cNvPicPr>
          <p:nvPr/>
        </p:nvPicPr>
        <p:blipFill>
          <a:blip r:embed="rId3"/>
          <a:stretch>
            <a:fillRect/>
          </a:stretch>
        </p:blipFill>
        <p:spPr>
          <a:xfrm>
            <a:off x="4189411" y="1600939"/>
            <a:ext cx="4459246" cy="2413383"/>
          </a:xfrm>
          <a:prstGeom prst="rect">
            <a:avLst/>
          </a:prstGeom>
        </p:spPr>
      </p:pic>
    </p:spTree>
    <p:extLst>
      <p:ext uri="{BB962C8B-B14F-4D97-AF65-F5344CB8AC3E}">
        <p14:creationId xmlns:p14="http://schemas.microsoft.com/office/powerpoint/2010/main" val="3398888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itchFamily="34" charset="0"/>
                <a:ea typeface="Yu Gothic UI" panose="020B0500000000000000" pitchFamily="50" charset="-128"/>
                <a:cs typeface="Calibri" pitchFamily="34" charset="0"/>
              </a:rPr>
              <a:t>4</a:t>
            </a:r>
            <a:r>
              <a:rPr lang="en-GB" altLang="ja-JP" sz="2400" dirty="0" smtClean="0">
                <a:latin typeface="Calibri" pitchFamily="34" charset="0"/>
                <a:ea typeface="Yu Gothic UI" panose="020B0500000000000000" pitchFamily="50" charset="-128"/>
                <a:cs typeface="Calibri" pitchFamily="34" charset="0"/>
              </a:rPr>
              <a:t>. Supports similar face search </a:t>
            </a:r>
            <a:r>
              <a:rPr lang="en-GB" altLang="ja-JP" sz="2400" dirty="0">
                <a:latin typeface="Calibri" pitchFamily="34" charset="0"/>
                <a:ea typeface="Yu Gothic UI" panose="020B0500000000000000" pitchFamily="50" charset="-128"/>
                <a:cs typeface="Calibri" pitchFamily="34" charset="0"/>
              </a:rPr>
              <a:t>function </a:t>
            </a:r>
            <a:r>
              <a:rPr lang="en-GB" altLang="ja-JP" sz="2400" dirty="0" smtClean="0">
                <a:latin typeface="Calibri" pitchFamily="34" charset="0"/>
                <a:ea typeface="Yu Gothic UI" panose="020B0500000000000000" pitchFamily="50" charset="-128"/>
                <a:cs typeface="Calibri" pitchFamily="34" charset="0"/>
              </a:rPr>
              <a:t>(2/5</a:t>
            </a:r>
            <a:r>
              <a:rPr lang="en-GB" altLang="ja-JP" sz="2400" dirty="0">
                <a:latin typeface="Calibri" pitchFamily="34" charset="0"/>
                <a:ea typeface="Yu Gothic UI" panose="020B0500000000000000" pitchFamily="50" charset="-128"/>
                <a:cs typeface="Calibri" pitchFamily="34" charset="0"/>
              </a:rPr>
              <a:t>)</a:t>
            </a: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itchFamily="34" charset="0"/>
                <a:cs typeface="Calibri"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itchFamily="34" charset="0"/>
              <a:ea typeface="Meiryo UI" panose="020B0604030504040204" pitchFamily="50" charset="-128"/>
              <a:cs typeface="Calibri" pitchFamily="34" charset="0"/>
            </a:endParaRPr>
          </a:p>
        </p:txBody>
      </p:sp>
      <p:sp>
        <p:nvSpPr>
          <p:cNvPr id="15" name="テキスト ボックス 14"/>
          <p:cNvSpPr txBox="1"/>
          <p:nvPr/>
        </p:nvSpPr>
        <p:spPr>
          <a:xfrm>
            <a:off x="1592986" y="715221"/>
            <a:ext cx="6503263" cy="584775"/>
          </a:xfrm>
          <a:prstGeom prst="rect">
            <a:avLst/>
          </a:prstGeom>
          <a:noFill/>
        </p:spPr>
        <p:txBody>
          <a:bodyPr wrap="square" rtlCol="0">
            <a:spAutoFit/>
          </a:bodyPr>
          <a:lstStyle/>
          <a:p>
            <a:pPr>
              <a:defRPr/>
            </a:pPr>
            <a:r>
              <a:rPr lang="en-GB" altLang="ja-JP" sz="1600" dirty="0" smtClean="0">
                <a:latin typeface="Calibri" pitchFamily="34" charset="0"/>
                <a:cs typeface="Calibri" pitchFamily="34" charset="0"/>
              </a:rPr>
              <a:t>Add a face search function to Recording search :</a:t>
            </a:r>
          </a:p>
          <a:p>
            <a:pPr>
              <a:defRPr/>
            </a:pPr>
            <a:r>
              <a:rPr lang="en-GB" altLang="ja-JP" sz="1600" dirty="0" smtClean="0">
                <a:latin typeface="Calibri" pitchFamily="34" charset="0"/>
                <a:cs typeface="Calibri" pitchFamily="34" charset="0"/>
              </a:rPr>
              <a:t>1. Select a face image from Watchlist</a:t>
            </a:r>
            <a:endParaRPr kumimoji="1" lang="en-US" altLang="ja-JP" sz="1600" b="0" i="0" u="none" strike="noStrike" kern="1200" cap="none" spc="0" normalizeH="0" baseline="0" noProof="0" dirty="0">
              <a:ln>
                <a:noFill/>
              </a:ln>
              <a:effectLst/>
              <a:uLnTx/>
              <a:uFillTx/>
              <a:latin typeface="Calibri" pitchFamily="34" charset="0"/>
              <a:ea typeface="Yu Gothic UI" panose="020B0500000000000000" pitchFamily="50" charset="-128"/>
              <a:cs typeface="Calibri" pitchFamily="34" charset="0"/>
            </a:endParaRPr>
          </a:p>
        </p:txBody>
      </p:sp>
      <p:sp>
        <p:nvSpPr>
          <p:cNvPr id="21"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itchFamily="34" charset="0"/>
                <a:ea typeface="游ゴシック" panose="020B0400000000000000" pitchFamily="50" charset="-128"/>
                <a:cs typeface="Calibri"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游ゴシック" panose="020B0400000000000000" pitchFamily="50" charset="-128"/>
              <a:cs typeface="Calibri" pitchFamily="34" charset="0"/>
            </a:endParaRPr>
          </a:p>
        </p:txBody>
      </p:sp>
      <p:sp>
        <p:nvSpPr>
          <p:cNvPr id="22"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itchFamily="34" charset="0"/>
                <a:ea typeface="游ゴシック" panose="020B0400000000000000" pitchFamily="50" charset="-128"/>
                <a:cs typeface="Calibri"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游ゴシック" panose="020B0400000000000000" pitchFamily="50" charset="-128"/>
              <a:cs typeface="Calibri" pitchFamily="34" charset="0"/>
            </a:endParaRPr>
          </a:p>
        </p:txBody>
      </p:sp>
      <p:grpSp>
        <p:nvGrpSpPr>
          <p:cNvPr id="29" name="グループ化 28"/>
          <p:cNvGrpSpPr/>
          <p:nvPr/>
        </p:nvGrpSpPr>
        <p:grpSpPr>
          <a:xfrm>
            <a:off x="345060" y="1334972"/>
            <a:ext cx="8518151" cy="3418183"/>
            <a:chOff x="345060" y="1334972"/>
            <a:chExt cx="8518151" cy="3418183"/>
          </a:xfrm>
        </p:grpSpPr>
        <p:sp>
          <p:nvSpPr>
            <p:cNvPr id="14" name="テキスト プレースホルダー 14"/>
            <p:cNvSpPr txBox="1">
              <a:spLocks/>
            </p:cNvSpPr>
            <p:nvPr/>
          </p:nvSpPr>
          <p:spPr>
            <a:xfrm>
              <a:off x="818612"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itchFamily="34" charset="0"/>
                <a:ea typeface="Meiryo UI" panose="020B0604030504040204" pitchFamily="50" charset="-128"/>
                <a:cs typeface="Calibri" pitchFamily="34" charset="0"/>
              </a:endParaRPr>
            </a:p>
            <a:p>
              <a:pPr marL="0" indent="0">
                <a:spcBef>
                  <a:spcPct val="0"/>
                </a:spcBef>
                <a:buNone/>
              </a:pPr>
              <a:endParaRPr lang="en-GB" altLang="ja-JP" sz="1000" dirty="0" smtClean="0">
                <a:latin typeface="Calibri" pitchFamily="34" charset="0"/>
                <a:ea typeface="Meiryo UI" panose="020B0604030504040204" pitchFamily="50" charset="-128"/>
                <a:cs typeface="Calibri" pitchFamily="34" charset="0"/>
              </a:endParaRPr>
            </a:p>
          </p:txBody>
        </p:sp>
        <p:sp>
          <p:nvSpPr>
            <p:cNvPr id="19" name="正方形/長方形 18"/>
            <p:cNvSpPr/>
            <p:nvPr/>
          </p:nvSpPr>
          <p:spPr>
            <a:xfrm>
              <a:off x="414068" y="1334972"/>
              <a:ext cx="7407717" cy="338554"/>
            </a:xfrm>
            <a:prstGeom prst="rect">
              <a:avLst/>
            </a:prstGeom>
          </p:spPr>
          <p:txBody>
            <a:bodyPr wrap="square">
              <a:spAutoFit/>
            </a:bodyPr>
            <a:lstStyle/>
            <a:p>
              <a:r>
                <a:rPr lang="en-GB" sz="1600" dirty="0" smtClean="0">
                  <a:latin typeface="Calibri" pitchFamily="34" charset="0"/>
                  <a:ea typeface="Yu Gothic UI" pitchFamily="50" charset="-128"/>
                  <a:cs typeface="Calibri" pitchFamily="34" charset="0"/>
                </a:rPr>
                <a:t>Search from Watchlist.</a:t>
              </a:r>
              <a:endParaRPr lang="en-GB" sz="1600" dirty="0">
                <a:latin typeface="Calibri" pitchFamily="34" charset="0"/>
                <a:ea typeface="Yu Gothic UI" pitchFamily="50" charset="-128"/>
                <a:cs typeface="Calibri" pitchFamily="34" charset="0"/>
              </a:endParaRPr>
            </a:p>
          </p:txBody>
        </p:sp>
        <p:sp>
          <p:nvSpPr>
            <p:cNvPr id="54" name="正方形/長方形 53"/>
            <p:cNvSpPr/>
            <p:nvPr/>
          </p:nvSpPr>
          <p:spPr>
            <a:xfrm>
              <a:off x="414068" y="4215364"/>
              <a:ext cx="1355038" cy="276999"/>
            </a:xfrm>
            <a:prstGeom prst="rect">
              <a:avLst/>
            </a:prstGeom>
          </p:spPr>
          <p:txBody>
            <a:bodyPr wrap="square">
              <a:spAutoFit/>
            </a:bodyPr>
            <a:lstStyle/>
            <a:p>
              <a:r>
                <a:rPr lang="en-US" altLang="ja-JP" sz="1200" dirty="0" smtClean="0">
                  <a:latin typeface="Calibri" pitchFamily="34" charset="0"/>
                  <a:ea typeface="Yu Gothic UI" pitchFamily="50" charset="-128"/>
                  <a:cs typeface="Calibri" pitchFamily="34" charset="0"/>
                </a:rPr>
                <a:t>Select “Watchlist”</a:t>
              </a:r>
              <a:endParaRPr lang="en-GB" sz="1200" dirty="0">
                <a:latin typeface="Calibri" pitchFamily="34" charset="0"/>
                <a:cs typeface="Calibri" pitchFamily="34" charset="0"/>
              </a:endParaRPr>
            </a:p>
          </p:txBody>
        </p:sp>
        <p:sp>
          <p:nvSpPr>
            <p:cNvPr id="55" name="正方形/長方形 54"/>
            <p:cNvSpPr/>
            <p:nvPr/>
          </p:nvSpPr>
          <p:spPr>
            <a:xfrm>
              <a:off x="2070340" y="4215363"/>
              <a:ext cx="3099250" cy="461665"/>
            </a:xfrm>
            <a:prstGeom prst="rect">
              <a:avLst/>
            </a:prstGeom>
          </p:spPr>
          <p:txBody>
            <a:bodyPr wrap="square">
              <a:spAutoFit/>
            </a:bodyPr>
            <a:lstStyle/>
            <a:p>
              <a:r>
                <a:rPr lang="en-GB" altLang="ja-JP" sz="1200" dirty="0" smtClean="0">
                  <a:latin typeface="Calibri" pitchFamily="34" charset="0"/>
                  <a:ea typeface="Yu Gothic UI" pitchFamily="50" charset="-128"/>
                  <a:cs typeface="Calibri" pitchFamily="34" charset="0"/>
                </a:rPr>
                <a:t>Set a filter in the detail menu and execute a search by pressing the "Search" button.</a:t>
              </a:r>
              <a:endParaRPr lang="en-GB" sz="1200" dirty="0">
                <a:latin typeface="Calibri" pitchFamily="34" charset="0"/>
                <a:ea typeface="Yu Gothic UI" pitchFamily="50" charset="-128"/>
                <a:cs typeface="Calibri" pitchFamily="34" charset="0"/>
              </a:endParaRPr>
            </a:p>
          </p:txBody>
        </p:sp>
        <p:sp>
          <p:nvSpPr>
            <p:cNvPr id="56" name="正方形/長方形 55"/>
            <p:cNvSpPr/>
            <p:nvPr/>
          </p:nvSpPr>
          <p:spPr>
            <a:xfrm>
              <a:off x="5376626" y="4215364"/>
              <a:ext cx="3367775" cy="461665"/>
            </a:xfrm>
            <a:prstGeom prst="rect">
              <a:avLst/>
            </a:prstGeom>
          </p:spPr>
          <p:txBody>
            <a:bodyPr wrap="square">
              <a:spAutoFit/>
            </a:bodyPr>
            <a:lstStyle/>
            <a:p>
              <a:r>
                <a:rPr lang="en-GB" altLang="ja-JP" sz="1200" dirty="0" smtClean="0">
                  <a:latin typeface="Calibri" pitchFamily="34" charset="0"/>
                  <a:ea typeface="Yu Gothic UI" pitchFamily="50" charset="-128"/>
                  <a:cs typeface="Calibri" pitchFamily="34" charset="0"/>
                </a:rPr>
                <a:t>Further to the right, the window expands to show a list of results.</a:t>
              </a:r>
              <a:endParaRPr lang="en-GB" sz="1200" dirty="0">
                <a:latin typeface="Calibri" pitchFamily="34" charset="0"/>
                <a:ea typeface="Yu Gothic UI" pitchFamily="50" charset="-128"/>
                <a:cs typeface="Calibri" pitchFamily="34" charset="0"/>
              </a:endParaRPr>
            </a:p>
          </p:txBody>
        </p:sp>
        <p:grpSp>
          <p:nvGrpSpPr>
            <p:cNvPr id="2" name="グループ化 56"/>
            <p:cNvGrpSpPr/>
            <p:nvPr/>
          </p:nvGrpSpPr>
          <p:grpSpPr>
            <a:xfrm>
              <a:off x="345060" y="1673526"/>
              <a:ext cx="8518151" cy="2518790"/>
              <a:chOff x="1731976" y="2209190"/>
              <a:chExt cx="7249208" cy="1674184"/>
            </a:xfrm>
          </p:grpSpPr>
          <p:pic>
            <p:nvPicPr>
              <p:cNvPr id="58" name="Picture 2"/>
              <p:cNvPicPr>
                <a:picLocks noChangeAspect="1" noChangeArrowheads="1"/>
              </p:cNvPicPr>
              <p:nvPr/>
            </p:nvPicPr>
            <p:blipFill>
              <a:blip r:embed="rId2"/>
              <a:srcRect/>
              <a:stretch>
                <a:fillRect/>
              </a:stretch>
            </p:blipFill>
            <p:spPr bwMode="auto">
              <a:xfrm>
                <a:off x="1731976" y="2528673"/>
                <a:ext cx="3688589" cy="1354701"/>
              </a:xfrm>
              <a:prstGeom prst="rect">
                <a:avLst/>
              </a:prstGeom>
              <a:noFill/>
              <a:ln w="9525">
                <a:noFill/>
                <a:miter lim="800000"/>
                <a:headEnd/>
                <a:tailEnd/>
              </a:ln>
            </p:spPr>
          </p:pic>
          <p:pic>
            <p:nvPicPr>
              <p:cNvPr id="59" name="Picture 3"/>
              <p:cNvPicPr>
                <a:picLocks noChangeAspect="1" noChangeArrowheads="1"/>
              </p:cNvPicPr>
              <p:nvPr/>
            </p:nvPicPr>
            <p:blipFill>
              <a:blip r:embed="rId3"/>
              <a:srcRect/>
              <a:stretch>
                <a:fillRect/>
              </a:stretch>
            </p:blipFill>
            <p:spPr bwMode="auto">
              <a:xfrm>
                <a:off x="5969305" y="2528673"/>
                <a:ext cx="3011879" cy="1274940"/>
              </a:xfrm>
              <a:prstGeom prst="rect">
                <a:avLst/>
              </a:prstGeom>
              <a:noFill/>
              <a:ln w="9525">
                <a:noFill/>
                <a:miter lim="800000"/>
                <a:headEnd/>
                <a:tailEnd/>
              </a:ln>
            </p:spPr>
          </p:pic>
          <p:pic>
            <p:nvPicPr>
              <p:cNvPr id="60" name="Picture 4"/>
              <p:cNvPicPr>
                <a:picLocks noChangeAspect="1" noChangeArrowheads="1"/>
              </p:cNvPicPr>
              <p:nvPr/>
            </p:nvPicPr>
            <p:blipFill>
              <a:blip r:embed="rId4"/>
              <a:srcRect/>
              <a:stretch>
                <a:fillRect/>
              </a:stretch>
            </p:blipFill>
            <p:spPr bwMode="auto">
              <a:xfrm>
                <a:off x="5420565" y="2948644"/>
                <a:ext cx="417233" cy="382045"/>
              </a:xfrm>
              <a:prstGeom prst="rect">
                <a:avLst/>
              </a:prstGeom>
              <a:noFill/>
              <a:ln w="9525">
                <a:noFill/>
                <a:miter lim="800000"/>
                <a:headEnd/>
                <a:tailEnd/>
              </a:ln>
            </p:spPr>
          </p:pic>
          <p:sp>
            <p:nvSpPr>
              <p:cNvPr id="61" name="四角形吹き出し 60"/>
              <p:cNvSpPr/>
              <p:nvPr/>
            </p:nvSpPr>
            <p:spPr>
              <a:xfrm>
                <a:off x="7085662" y="2209190"/>
                <a:ext cx="1799539" cy="319483"/>
              </a:xfrm>
              <a:prstGeom prst="wedgeRectCallout">
                <a:avLst>
                  <a:gd name="adj1" fmla="val 21444"/>
                  <a:gd name="adj2" fmla="val 96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sz="1000" dirty="0" smtClean="0">
                    <a:latin typeface="Calibri" pitchFamily="34" charset="0"/>
                    <a:ea typeface="Yu Gothic UI" pitchFamily="50" charset="-128"/>
                    <a:cs typeface="Calibri" pitchFamily="34" charset="0"/>
                  </a:rPr>
                  <a:t>Spinner and slider for threshold specification for thumbnail search</a:t>
                </a:r>
                <a:endParaRPr lang="en-GB" sz="1000" dirty="0">
                  <a:latin typeface="Calibri" pitchFamily="34" charset="0"/>
                  <a:cs typeface="Calibri" pitchFamily="34" charset="0"/>
                </a:endParaRPr>
              </a:p>
            </p:txBody>
          </p:sp>
        </p:grpSp>
        <p:pic>
          <p:nvPicPr>
            <p:cNvPr id="94211" name="Picture 3"/>
            <p:cNvPicPr>
              <a:picLocks noChangeAspect="1" noChangeArrowheads="1"/>
            </p:cNvPicPr>
            <p:nvPr/>
          </p:nvPicPr>
          <p:blipFill>
            <a:blip r:embed="rId5"/>
            <a:srcRect/>
            <a:stretch>
              <a:fillRect/>
            </a:stretch>
          </p:blipFill>
          <p:spPr bwMode="auto">
            <a:xfrm>
              <a:off x="7487465" y="2768774"/>
              <a:ext cx="1096804" cy="273082"/>
            </a:xfrm>
            <a:prstGeom prst="rect">
              <a:avLst/>
            </a:prstGeom>
            <a:noFill/>
            <a:ln w="22225">
              <a:solidFill>
                <a:schemeClr val="tx1"/>
              </a:solidFill>
              <a:miter lim="800000"/>
              <a:headEnd/>
              <a:tailEnd/>
            </a:ln>
          </p:spPr>
        </p:pic>
      </p:grpSp>
    </p:spTree>
    <p:extLst>
      <p:ext uri="{BB962C8B-B14F-4D97-AF65-F5344CB8AC3E}">
        <p14:creationId xmlns:p14="http://schemas.microsoft.com/office/powerpoint/2010/main" val="147284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itchFamily="34" charset="0"/>
                <a:ea typeface="Yu Gothic UI" panose="020B0500000000000000" pitchFamily="50" charset="-128"/>
                <a:cs typeface="Calibri" pitchFamily="34" charset="0"/>
              </a:rPr>
              <a:t>4</a:t>
            </a:r>
            <a:r>
              <a:rPr lang="en-GB" altLang="ja-JP" sz="2400" dirty="0" smtClean="0">
                <a:latin typeface="Calibri" pitchFamily="34" charset="0"/>
                <a:ea typeface="Yu Gothic UI" panose="020B0500000000000000" pitchFamily="50" charset="-128"/>
                <a:cs typeface="Calibri" pitchFamily="34" charset="0"/>
              </a:rPr>
              <a:t>. Supports similar face search </a:t>
            </a:r>
            <a:r>
              <a:rPr lang="en-GB" altLang="ja-JP" sz="2400" dirty="0">
                <a:latin typeface="Calibri" pitchFamily="34" charset="0"/>
                <a:ea typeface="Yu Gothic UI" panose="020B0500000000000000" pitchFamily="50" charset="-128"/>
                <a:cs typeface="Calibri" pitchFamily="34" charset="0"/>
              </a:rPr>
              <a:t>function </a:t>
            </a:r>
            <a:r>
              <a:rPr lang="en-GB" altLang="ja-JP" sz="2400" dirty="0" smtClean="0">
                <a:latin typeface="Calibri" pitchFamily="34" charset="0"/>
                <a:ea typeface="Yu Gothic UI" panose="020B0500000000000000" pitchFamily="50" charset="-128"/>
                <a:cs typeface="Calibri" pitchFamily="34" charset="0"/>
              </a:rPr>
              <a:t>(3/5</a:t>
            </a:r>
            <a:r>
              <a:rPr lang="en-GB" altLang="ja-JP" sz="2400" dirty="0">
                <a:latin typeface="Calibri" pitchFamily="34" charset="0"/>
                <a:ea typeface="Yu Gothic UI" panose="020B0500000000000000" pitchFamily="50" charset="-128"/>
                <a:cs typeface="Calibri" pitchFamily="34" charset="0"/>
              </a:rPr>
              <a:t>)</a:t>
            </a:r>
          </a:p>
        </p:txBody>
      </p:sp>
      <p:grpSp>
        <p:nvGrpSpPr>
          <p:cNvPr id="35" name="グループ化 34"/>
          <p:cNvGrpSpPr/>
          <p:nvPr/>
        </p:nvGrpSpPr>
        <p:grpSpPr>
          <a:xfrm>
            <a:off x="83129" y="703204"/>
            <a:ext cx="9060871" cy="4064496"/>
            <a:chOff x="83129" y="703204"/>
            <a:chExt cx="9060871" cy="4064496"/>
          </a:xfrm>
        </p:grpSpPr>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itchFamily="34" charset="0"/>
                  <a:cs typeface="Calibri"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itchFamily="34" charset="0"/>
                <a:ea typeface="Meiryo UI" panose="020B0604030504040204" pitchFamily="50" charset="-128"/>
                <a:cs typeface="Calibri" pitchFamily="34" charset="0"/>
              </a:endParaRPr>
            </a:p>
          </p:txBody>
        </p:sp>
        <p:sp>
          <p:nvSpPr>
            <p:cNvPr id="15" name="テキスト ボックス 14"/>
            <p:cNvSpPr txBox="1"/>
            <p:nvPr/>
          </p:nvSpPr>
          <p:spPr>
            <a:xfrm>
              <a:off x="1592986" y="715221"/>
              <a:ext cx="6503263" cy="584775"/>
            </a:xfrm>
            <a:prstGeom prst="rect">
              <a:avLst/>
            </a:prstGeom>
            <a:noFill/>
          </p:spPr>
          <p:txBody>
            <a:bodyPr wrap="square" rtlCol="0">
              <a:spAutoFit/>
            </a:bodyPr>
            <a:lstStyle/>
            <a:p>
              <a:pPr>
                <a:defRPr/>
              </a:pPr>
              <a:r>
                <a:rPr lang="en-GB" altLang="ja-JP" sz="1600" dirty="0" smtClean="0">
                  <a:latin typeface="Calibri" pitchFamily="34" charset="0"/>
                  <a:cs typeface="Calibri" pitchFamily="34" charset="0"/>
                </a:rPr>
                <a:t>Add a face search function to Recording search :</a:t>
              </a:r>
            </a:p>
            <a:p>
              <a:pPr>
                <a:defRPr/>
              </a:pPr>
              <a:r>
                <a:rPr lang="en-GB" altLang="ja-JP" sz="1600" dirty="0" smtClean="0">
                  <a:latin typeface="Calibri" pitchFamily="34" charset="0"/>
                  <a:cs typeface="Calibri" pitchFamily="34" charset="0"/>
                </a:rPr>
                <a:t>2. Select a face image from the image files</a:t>
              </a:r>
              <a:endParaRPr kumimoji="1" lang="en-US" altLang="ja-JP" sz="1600" b="0" i="0" u="none" strike="noStrike" kern="1200" cap="none" spc="0" normalizeH="0" baseline="0" noProof="0" dirty="0">
                <a:ln>
                  <a:noFill/>
                </a:ln>
                <a:effectLst/>
                <a:uLnTx/>
                <a:uFillTx/>
                <a:latin typeface="Calibri" pitchFamily="34" charset="0"/>
                <a:ea typeface="Yu Gothic UI" panose="020B0500000000000000" pitchFamily="50" charset="-128"/>
                <a:cs typeface="Calibri" pitchFamily="34" charset="0"/>
              </a:endParaRPr>
            </a:p>
          </p:txBody>
        </p:sp>
        <p:sp>
          <p:nvSpPr>
            <p:cNvPr id="27" name="テキスト プレースホルダー 14"/>
            <p:cNvSpPr txBox="1">
              <a:spLocks/>
            </p:cNvSpPr>
            <p:nvPr/>
          </p:nvSpPr>
          <p:spPr>
            <a:xfrm>
              <a:off x="814170" y="1364097"/>
              <a:ext cx="7453531" cy="3400643"/>
            </a:xfrm>
            <a:prstGeom prst="rect">
              <a:avLst/>
            </a:prstGeom>
            <a:ln>
              <a:noFill/>
            </a:ln>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None/>
              </a:pPr>
              <a:endParaRPr lang="en-GB" altLang="ja-JP" sz="1800" dirty="0">
                <a:latin typeface="Calibri" pitchFamily="34" charset="0"/>
                <a:cs typeface="Calibri" pitchFamily="34" charset="0"/>
              </a:endParaRPr>
            </a:p>
          </p:txBody>
        </p:sp>
        <p:sp>
          <p:nvSpPr>
            <p:cNvPr id="65" name="正方形/長方形 64"/>
            <p:cNvSpPr/>
            <p:nvPr/>
          </p:nvSpPr>
          <p:spPr>
            <a:xfrm>
              <a:off x="398806" y="1329593"/>
              <a:ext cx="8470643" cy="338554"/>
            </a:xfrm>
            <a:prstGeom prst="rect">
              <a:avLst/>
            </a:prstGeom>
          </p:spPr>
          <p:txBody>
            <a:bodyPr wrap="square">
              <a:spAutoFit/>
            </a:bodyPr>
            <a:lstStyle/>
            <a:p>
              <a:r>
                <a:rPr lang="en-GB" sz="1600" dirty="0" smtClean="0">
                  <a:latin typeface="Calibri" pitchFamily="34" charset="0"/>
                  <a:cs typeface="Calibri" pitchFamily="34" charset="0"/>
                </a:rPr>
                <a:t>Search from face images ("Face picture") </a:t>
              </a:r>
              <a:endParaRPr lang="en-GB" sz="1600" dirty="0">
                <a:latin typeface="Calibri" pitchFamily="34" charset="0"/>
                <a:cs typeface="Calibri" pitchFamily="34" charset="0"/>
              </a:endParaRPr>
            </a:p>
          </p:txBody>
        </p:sp>
        <p:sp>
          <p:nvSpPr>
            <p:cNvPr id="66" name="正方形/長方形 65"/>
            <p:cNvSpPr/>
            <p:nvPr/>
          </p:nvSpPr>
          <p:spPr>
            <a:xfrm>
              <a:off x="398806" y="3952093"/>
              <a:ext cx="1479397" cy="276999"/>
            </a:xfrm>
            <a:prstGeom prst="rect">
              <a:avLst/>
            </a:prstGeom>
          </p:spPr>
          <p:txBody>
            <a:bodyPr wrap="square">
              <a:spAutoFit/>
            </a:bodyPr>
            <a:lstStyle/>
            <a:p>
              <a:r>
                <a:rPr lang="en-US" altLang="ja-JP" sz="1200" dirty="0" smtClean="0">
                  <a:latin typeface="Calibri" pitchFamily="34" charset="0"/>
                  <a:ea typeface="Yu Gothic UI" pitchFamily="50" charset="-128"/>
                  <a:cs typeface="Calibri" pitchFamily="34" charset="0"/>
                </a:rPr>
                <a:t>Select "Face picture"</a:t>
              </a:r>
              <a:endParaRPr lang="en-GB" sz="1200" dirty="0">
                <a:latin typeface="Calibri" pitchFamily="34" charset="0"/>
                <a:cs typeface="Calibri" pitchFamily="34" charset="0"/>
              </a:endParaRPr>
            </a:p>
          </p:txBody>
        </p:sp>
        <p:sp>
          <p:nvSpPr>
            <p:cNvPr id="67" name="正方形/長方形 66"/>
            <p:cNvSpPr/>
            <p:nvPr/>
          </p:nvSpPr>
          <p:spPr>
            <a:xfrm>
              <a:off x="2113472" y="3952093"/>
              <a:ext cx="2450075" cy="461665"/>
            </a:xfrm>
            <a:prstGeom prst="rect">
              <a:avLst/>
            </a:prstGeom>
          </p:spPr>
          <p:txBody>
            <a:bodyPr wrap="square">
              <a:spAutoFit/>
            </a:bodyPr>
            <a:lstStyle/>
            <a:p>
              <a:pPr lvl="0"/>
              <a:r>
                <a:rPr lang="en-GB" altLang="ja-JP" sz="1200" dirty="0" smtClean="0">
                  <a:latin typeface="Calibri" pitchFamily="34" charset="0"/>
                  <a:ea typeface="Yu Gothic UI" pitchFamily="50" charset="-128"/>
                  <a:cs typeface="Calibri" pitchFamily="34" charset="0"/>
                </a:rPr>
                <a:t>Click inside the image frame to pop up the Windows Explorer window.</a:t>
              </a:r>
              <a:endParaRPr lang="en-GB" sz="1200" dirty="0">
                <a:latin typeface="Calibri" pitchFamily="34" charset="0"/>
                <a:ea typeface="Yu Gothic UI" pitchFamily="50" charset="-128"/>
                <a:cs typeface="Calibri" pitchFamily="34" charset="0"/>
              </a:endParaRPr>
            </a:p>
          </p:txBody>
        </p:sp>
        <p:sp>
          <p:nvSpPr>
            <p:cNvPr id="68" name="正方形/長方形 67"/>
            <p:cNvSpPr/>
            <p:nvPr/>
          </p:nvSpPr>
          <p:spPr>
            <a:xfrm>
              <a:off x="6432438" y="3998259"/>
              <a:ext cx="2711562" cy="769441"/>
            </a:xfrm>
            <a:prstGeom prst="rect">
              <a:avLst/>
            </a:prstGeom>
          </p:spPr>
          <p:txBody>
            <a:bodyPr wrap="square">
              <a:spAutoFit/>
            </a:bodyPr>
            <a:lstStyle/>
            <a:p>
              <a:pPr lvl="0"/>
              <a:r>
                <a:rPr lang="en-GB" altLang="ja-JP" sz="1100" dirty="0" smtClean="0">
                  <a:latin typeface="Calibri" pitchFamily="34" charset="0"/>
                  <a:ea typeface="Yu Gothic UI" pitchFamily="50" charset="-128"/>
                  <a:cs typeface="Calibri" pitchFamily="34" charset="0"/>
                </a:rPr>
                <a:t>The selected image file is inserted in the image selection frame, the detection of the face in the image starts, and the detected face is displayed on the lower side.</a:t>
              </a:r>
              <a:endParaRPr lang="en-GB" sz="1100" dirty="0">
                <a:solidFill>
                  <a:srgbClr val="FF0000"/>
                </a:solidFill>
                <a:latin typeface="Calibri" pitchFamily="34" charset="0"/>
                <a:ea typeface="Yu Gothic UI" pitchFamily="50" charset="-128"/>
                <a:cs typeface="Calibri" pitchFamily="34" charset="0"/>
              </a:endParaRPr>
            </a:p>
          </p:txBody>
        </p:sp>
        <p:grpSp>
          <p:nvGrpSpPr>
            <p:cNvPr id="2" name="グループ化 68"/>
            <p:cNvGrpSpPr/>
            <p:nvPr/>
          </p:nvGrpSpPr>
          <p:grpSpPr>
            <a:xfrm>
              <a:off x="280329" y="1708025"/>
              <a:ext cx="8539821" cy="2183686"/>
              <a:chOff x="1677893" y="2310139"/>
              <a:chExt cx="7207308" cy="1700328"/>
            </a:xfrm>
          </p:grpSpPr>
          <p:pic>
            <p:nvPicPr>
              <p:cNvPr id="70" name="Picture 4"/>
              <p:cNvPicPr>
                <a:picLocks noChangeAspect="1" noChangeArrowheads="1"/>
              </p:cNvPicPr>
              <p:nvPr/>
            </p:nvPicPr>
            <p:blipFill>
              <a:blip r:embed="rId2"/>
              <a:srcRect/>
              <a:stretch>
                <a:fillRect/>
              </a:stretch>
            </p:blipFill>
            <p:spPr bwMode="auto">
              <a:xfrm>
                <a:off x="6870055" y="2410013"/>
                <a:ext cx="2015146" cy="1600454"/>
              </a:xfrm>
              <a:prstGeom prst="rect">
                <a:avLst/>
              </a:prstGeom>
              <a:noFill/>
              <a:ln w="9525">
                <a:noFill/>
                <a:miter lim="800000"/>
                <a:headEnd/>
                <a:tailEnd/>
              </a:ln>
            </p:spPr>
          </p:pic>
          <p:grpSp>
            <p:nvGrpSpPr>
              <p:cNvPr id="3" name="グループ化 26"/>
              <p:cNvGrpSpPr/>
              <p:nvPr/>
            </p:nvGrpSpPr>
            <p:grpSpPr>
              <a:xfrm>
                <a:off x="1677893" y="2310139"/>
                <a:ext cx="5332334" cy="1581806"/>
                <a:chOff x="1677893" y="2310139"/>
                <a:chExt cx="5332334" cy="1581806"/>
              </a:xfrm>
            </p:grpSpPr>
            <p:pic>
              <p:nvPicPr>
                <p:cNvPr id="72" name="Picture 2"/>
                <p:cNvPicPr>
                  <a:picLocks noChangeAspect="1" noChangeArrowheads="1"/>
                </p:cNvPicPr>
                <p:nvPr/>
              </p:nvPicPr>
              <p:blipFill>
                <a:blip r:embed="rId3"/>
                <a:srcRect/>
                <a:stretch>
                  <a:fillRect/>
                </a:stretch>
              </p:blipFill>
              <p:spPr bwMode="auto">
                <a:xfrm>
                  <a:off x="3093825" y="2310139"/>
                  <a:ext cx="2081982" cy="1581806"/>
                </a:xfrm>
                <a:prstGeom prst="rect">
                  <a:avLst/>
                </a:prstGeom>
                <a:noFill/>
                <a:ln w="9525">
                  <a:noFill/>
                  <a:miter lim="800000"/>
                  <a:headEnd/>
                  <a:tailEnd/>
                </a:ln>
              </p:spPr>
            </p:pic>
            <p:pic>
              <p:nvPicPr>
                <p:cNvPr id="73" name="Picture 3"/>
                <p:cNvPicPr>
                  <a:picLocks noChangeAspect="1" noChangeArrowheads="1"/>
                </p:cNvPicPr>
                <p:nvPr/>
              </p:nvPicPr>
              <p:blipFill>
                <a:blip r:embed="rId4"/>
                <a:srcRect/>
                <a:stretch>
                  <a:fillRect/>
                </a:stretch>
              </p:blipFill>
              <p:spPr bwMode="auto">
                <a:xfrm>
                  <a:off x="5417202" y="2671843"/>
                  <a:ext cx="1267345" cy="523660"/>
                </a:xfrm>
                <a:prstGeom prst="rect">
                  <a:avLst/>
                </a:prstGeom>
                <a:noFill/>
                <a:ln w="9525">
                  <a:noFill/>
                  <a:miter lim="800000"/>
                  <a:headEnd/>
                  <a:tailEnd/>
                </a:ln>
              </p:spPr>
            </p:pic>
            <p:pic>
              <p:nvPicPr>
                <p:cNvPr id="74" name="Picture 8"/>
                <p:cNvPicPr>
                  <a:picLocks noChangeAspect="1" noChangeArrowheads="1"/>
                </p:cNvPicPr>
                <p:nvPr/>
              </p:nvPicPr>
              <p:blipFill>
                <a:blip r:embed="rId5"/>
                <a:srcRect/>
                <a:stretch>
                  <a:fillRect/>
                </a:stretch>
              </p:blipFill>
              <p:spPr bwMode="auto">
                <a:xfrm>
                  <a:off x="1677893" y="2410013"/>
                  <a:ext cx="1348549" cy="854316"/>
                </a:xfrm>
                <a:prstGeom prst="rect">
                  <a:avLst/>
                </a:prstGeom>
                <a:noFill/>
                <a:ln w="9525">
                  <a:noFill/>
                  <a:miter lim="800000"/>
                  <a:headEnd/>
                  <a:tailEnd/>
                </a:ln>
              </p:spPr>
            </p:pic>
            <p:pic>
              <p:nvPicPr>
                <p:cNvPr id="75" name="Picture 4"/>
                <p:cNvPicPr>
                  <a:picLocks noChangeAspect="1" noChangeArrowheads="1"/>
                </p:cNvPicPr>
                <p:nvPr/>
              </p:nvPicPr>
              <p:blipFill>
                <a:blip r:embed="rId6"/>
                <a:srcRect/>
                <a:stretch>
                  <a:fillRect/>
                </a:stretch>
              </p:blipFill>
              <p:spPr bwMode="auto">
                <a:xfrm>
                  <a:off x="3026442" y="2775093"/>
                  <a:ext cx="325680" cy="298213"/>
                </a:xfrm>
                <a:prstGeom prst="rect">
                  <a:avLst/>
                </a:prstGeom>
                <a:noFill/>
                <a:ln w="9525">
                  <a:noFill/>
                  <a:miter lim="800000"/>
                  <a:headEnd/>
                  <a:tailEnd/>
                </a:ln>
              </p:spPr>
            </p:pic>
            <p:pic>
              <p:nvPicPr>
                <p:cNvPr id="76" name="Picture 4"/>
                <p:cNvPicPr>
                  <a:picLocks noChangeAspect="1" noChangeArrowheads="1"/>
                </p:cNvPicPr>
                <p:nvPr/>
              </p:nvPicPr>
              <p:blipFill>
                <a:blip r:embed="rId6"/>
                <a:srcRect/>
                <a:stretch>
                  <a:fillRect/>
                </a:stretch>
              </p:blipFill>
              <p:spPr bwMode="auto">
                <a:xfrm>
                  <a:off x="5091522" y="2775093"/>
                  <a:ext cx="325680" cy="298213"/>
                </a:xfrm>
                <a:prstGeom prst="rect">
                  <a:avLst/>
                </a:prstGeom>
                <a:noFill/>
                <a:ln w="9525">
                  <a:noFill/>
                  <a:miter lim="800000"/>
                  <a:headEnd/>
                  <a:tailEnd/>
                </a:ln>
              </p:spPr>
            </p:pic>
            <p:pic>
              <p:nvPicPr>
                <p:cNvPr id="77" name="Picture 4"/>
                <p:cNvPicPr>
                  <a:picLocks noChangeAspect="1" noChangeArrowheads="1"/>
                </p:cNvPicPr>
                <p:nvPr/>
              </p:nvPicPr>
              <p:blipFill>
                <a:blip r:embed="rId6"/>
                <a:srcRect/>
                <a:stretch>
                  <a:fillRect/>
                </a:stretch>
              </p:blipFill>
              <p:spPr bwMode="auto">
                <a:xfrm>
                  <a:off x="6684547" y="2778386"/>
                  <a:ext cx="325680" cy="298213"/>
                </a:xfrm>
                <a:prstGeom prst="rect">
                  <a:avLst/>
                </a:prstGeom>
                <a:noFill/>
                <a:ln w="9525">
                  <a:noFill/>
                  <a:miter lim="800000"/>
                  <a:headEnd/>
                  <a:tailEnd/>
                </a:ln>
              </p:spPr>
            </p:pic>
            <p:pic>
              <p:nvPicPr>
                <p:cNvPr id="78" name="Picture 5"/>
                <p:cNvPicPr>
                  <a:picLocks noChangeAspect="1" noChangeArrowheads="1"/>
                </p:cNvPicPr>
                <p:nvPr/>
              </p:nvPicPr>
              <p:blipFill>
                <a:blip r:embed="rId7"/>
                <a:srcRect/>
                <a:stretch>
                  <a:fillRect/>
                </a:stretch>
              </p:blipFill>
              <p:spPr bwMode="auto">
                <a:xfrm>
                  <a:off x="5424528" y="2461218"/>
                  <a:ext cx="209645" cy="216408"/>
                </a:xfrm>
                <a:prstGeom prst="rect">
                  <a:avLst/>
                </a:prstGeom>
                <a:noFill/>
                <a:ln w="9525">
                  <a:noFill/>
                  <a:miter lim="800000"/>
                  <a:headEnd/>
                  <a:tailEnd/>
                </a:ln>
              </p:spPr>
            </p:pic>
          </p:grpSp>
        </p:grpSp>
        <p:sp>
          <p:nvSpPr>
            <p:cNvPr id="79" name="四角形吹き出し 78"/>
            <p:cNvSpPr/>
            <p:nvPr/>
          </p:nvSpPr>
          <p:spPr>
            <a:xfrm>
              <a:off x="913890" y="3341334"/>
              <a:ext cx="2088308" cy="319483"/>
            </a:xfrm>
            <a:prstGeom prst="wedgeRectCallout">
              <a:avLst>
                <a:gd name="adj1" fmla="val 61354"/>
                <a:gd name="adj2" fmla="val -752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sz="900" dirty="0" smtClean="0">
                  <a:solidFill>
                    <a:schemeClr val="tx1"/>
                  </a:solidFill>
                  <a:latin typeface="Calibri" pitchFamily="34" charset="0"/>
                  <a:ea typeface="Yu Gothic UI" pitchFamily="50" charset="-128"/>
                  <a:cs typeface="Calibri" pitchFamily="34" charset="0"/>
                </a:rPr>
                <a:t>Spinner and slider for threshold specification for thumbnail search</a:t>
              </a:r>
              <a:endParaRPr lang="en-GB" sz="900" dirty="0">
                <a:solidFill>
                  <a:schemeClr val="tx1"/>
                </a:solidFill>
                <a:latin typeface="Calibri" pitchFamily="34" charset="0"/>
                <a:cs typeface="Calibri" pitchFamily="34" charset="0"/>
              </a:endParaRPr>
            </a:p>
          </p:txBody>
        </p:sp>
        <p:sp>
          <p:nvSpPr>
            <p:cNvPr id="80" name="Rectangle 6"/>
            <p:cNvSpPr>
              <a:spLocks noChangeArrowheads="1"/>
            </p:cNvSpPr>
            <p:nvPr/>
          </p:nvSpPr>
          <p:spPr bwMode="auto">
            <a:xfrm>
              <a:off x="4563547" y="3052794"/>
              <a:ext cx="2225443" cy="5770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a:r>
                <a:rPr kumimoji="0" lang="en-GB" altLang="ja-JP" sz="1050" dirty="0" smtClean="0">
                  <a:latin typeface="Calibri" pitchFamily="34" charset="0"/>
                  <a:ea typeface="Yu Gothic UI" pitchFamily="50" charset="-128"/>
                  <a:cs typeface="Calibri" pitchFamily="34" charset="0"/>
                </a:rPr>
                <a:t>Select the image file that contains the face you want to search.</a:t>
              </a:r>
            </a:p>
            <a:p>
              <a:pPr lvl="0" defTabSz="914400"/>
              <a:r>
                <a:rPr kumimoji="0" lang="en-GB" altLang="ja-JP" sz="1050" dirty="0" smtClean="0">
                  <a:latin typeface="Calibri" pitchFamily="34" charset="0"/>
                  <a:ea typeface="Yu Gothic UI" pitchFamily="50" charset="-128"/>
                  <a:cs typeface="Calibri" pitchFamily="34" charset="0"/>
                </a:rPr>
                <a:t>(Bmp, jpg, jpeg, png)</a:t>
              </a:r>
              <a:r>
                <a:rPr kumimoji="0" lang="ja-JP" altLang="en-GB" sz="1050" b="0" i="0" u="none" strike="noStrike" cap="none" normalizeH="0" baseline="0" dirty="0" smtClean="0">
                  <a:ln>
                    <a:noFill/>
                  </a:ln>
                  <a:solidFill>
                    <a:schemeClr val="tx1"/>
                  </a:solidFill>
                  <a:effectLst/>
                  <a:latin typeface="Calibri" pitchFamily="34" charset="0"/>
                  <a:ea typeface="Yu Gothic UI" pitchFamily="50" charset="-128"/>
                  <a:cs typeface="Calibri" pitchFamily="34" charset="0"/>
                </a:rPr>
                <a:t> </a:t>
              </a:r>
            </a:p>
          </p:txBody>
        </p:sp>
        <p:sp>
          <p:nvSpPr>
            <p:cNvPr id="26"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itchFamily="34" charset="0"/>
                  <a:ea typeface="游ゴシック" panose="020B0400000000000000" pitchFamily="50" charset="-128"/>
                  <a:cs typeface="Calibri"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游ゴシック" panose="020B0400000000000000" pitchFamily="50" charset="-128"/>
                <a:cs typeface="Calibri" pitchFamily="34" charset="0"/>
              </a:endParaRPr>
            </a:p>
          </p:txBody>
        </p:sp>
        <p:sp>
          <p:nvSpPr>
            <p:cNvPr id="28"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itchFamily="34" charset="0"/>
                  <a:ea typeface="游ゴシック" panose="020B0400000000000000" pitchFamily="50" charset="-128"/>
                  <a:cs typeface="Calibri"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游ゴシック" panose="020B0400000000000000" pitchFamily="50" charset="-128"/>
                <a:cs typeface="Calibri" pitchFamily="34" charset="0"/>
              </a:endParaRPr>
            </a:p>
          </p:txBody>
        </p:sp>
        <p:pic>
          <p:nvPicPr>
            <p:cNvPr id="33" name="Picture 7" descr="C:\Users\3940082\Documents\★2017 市場開発部\★Fプロ\2月20日発表会\WV-ASF950_jpg素材\経年変化_2.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3119" y="2262020"/>
              <a:ext cx="777417" cy="8725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3940082\Documents\★2017 市場開発部\★Fプロ\2月20日発表会\WV-ASF950_jpg素材\経年変化_2.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8615" y="3272326"/>
              <a:ext cx="190804" cy="2202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1357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6" y="715221"/>
            <a:ext cx="6503263" cy="338554"/>
          </a:xfrm>
          <a:prstGeom prst="rect">
            <a:avLst/>
          </a:prstGeom>
          <a:noFill/>
        </p:spPr>
        <p:txBody>
          <a:bodyPr wrap="square" rtlCol="0">
            <a:spAutoFit/>
          </a:bodyPr>
          <a:lstStyle/>
          <a:p>
            <a:r>
              <a:rPr lang="en-GB" altLang="ja-JP" sz="1600" dirty="0" smtClean="0">
                <a:latin typeface="Calibri" pitchFamily="34" charset="0"/>
                <a:ea typeface="Yu Gothic UI" pitchFamily="50" charset="-128"/>
                <a:cs typeface="Calibri" pitchFamily="34" charset="0"/>
              </a:rPr>
              <a:t>Enhancement </a:t>
            </a:r>
            <a:r>
              <a:rPr lang="en-GB" altLang="ja-JP" sz="1600" dirty="0">
                <a:latin typeface="Calibri" pitchFamily="34" charset="0"/>
                <a:ea typeface="Yu Gothic UI" pitchFamily="50" charset="-128"/>
                <a:cs typeface="Calibri" pitchFamily="34" charset="0"/>
              </a:rPr>
              <a:t>of </a:t>
            </a:r>
            <a:r>
              <a:rPr lang="en-US" altLang="ja-JP" sz="1600" dirty="0" smtClean="0">
                <a:latin typeface="Calibri" panose="020F0502020204030204" pitchFamily="34" charset="0"/>
                <a:ea typeface="Yu Gothic UI" pitchFamily="50" charset="-128"/>
                <a:cs typeface="Calibri" panose="020F0502020204030204" pitchFamily="34" charset="0"/>
              </a:rPr>
              <a:t>Action button when playing from face thumbnail</a:t>
            </a:r>
            <a:endParaRPr lang="en-GB" sz="1600" dirty="0">
              <a:latin typeface="Calibri" panose="020F0502020204030204" pitchFamily="34" charset="0"/>
              <a:ea typeface="Yu Gothic UI" pitchFamily="50" charset="-128"/>
              <a:cs typeface="Calibri" panose="020F0502020204030204" pitchFamily="34" charset="0"/>
            </a:endParaRPr>
          </a:p>
        </p:txBody>
      </p:sp>
      <p:sp>
        <p:nvSpPr>
          <p:cNvPr id="21" name="テキスト プレースホルダー 14"/>
          <p:cNvSpPr txBox="1">
            <a:spLocks/>
          </p:cNvSpPr>
          <p:nvPr/>
        </p:nvSpPr>
        <p:spPr>
          <a:xfrm>
            <a:off x="810389" y="1387388"/>
            <a:ext cx="7453531" cy="3388918"/>
          </a:xfrm>
          <a:prstGeom prst="rect">
            <a:avLst/>
          </a:prstGeom>
          <a:no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3" name="正方形/長方形 22"/>
          <p:cNvSpPr/>
          <p:nvPr/>
        </p:nvSpPr>
        <p:spPr>
          <a:xfrm>
            <a:off x="992038" y="1387388"/>
            <a:ext cx="6958532" cy="523220"/>
          </a:xfrm>
          <a:prstGeom prst="rect">
            <a:avLst/>
          </a:prstGeom>
        </p:spPr>
        <p:txBody>
          <a:bodyPr wrap="square">
            <a:spAutoFit/>
          </a:bodyPr>
          <a:lstStyle/>
          <a:p>
            <a:r>
              <a:rPr lang="en-GB" altLang="ja-JP" sz="1400" dirty="0" smtClean="0">
                <a:latin typeface="Calibri" panose="020F0502020204030204" pitchFamily="34" charset="0"/>
                <a:ea typeface="Yu Gothic UI" pitchFamily="50" charset="-128"/>
                <a:cs typeface="Calibri" panose="020F0502020204030204" pitchFamily="34" charset="0"/>
              </a:rPr>
              <a:t>The Action button “Search for similar face” will be displayed, when playing back a video after clicking on a thumbnail of the search result using the Face filter.</a:t>
            </a:r>
            <a:endParaRPr lang="en-GB" sz="1400" dirty="0">
              <a:latin typeface="Calibri" panose="020F0502020204030204" pitchFamily="34" charset="0"/>
              <a:ea typeface="Yu Gothic UI" pitchFamily="50" charset="-128"/>
              <a:cs typeface="Calibri" panose="020F0502020204030204" pitchFamily="34" charset="0"/>
            </a:endParaRPr>
          </a:p>
        </p:txBody>
      </p:sp>
      <p:sp>
        <p:nvSpPr>
          <p:cNvPr id="24" name="正方形/長方形 23"/>
          <p:cNvSpPr/>
          <p:nvPr/>
        </p:nvSpPr>
        <p:spPr>
          <a:xfrm>
            <a:off x="5692439" y="2347920"/>
            <a:ext cx="2938943" cy="1384995"/>
          </a:xfrm>
          <a:prstGeom prst="rect">
            <a:avLst/>
          </a:prstGeom>
        </p:spPr>
        <p:txBody>
          <a:bodyPr wrap="square">
            <a:spAutoFit/>
          </a:bodyPr>
          <a:lstStyle/>
          <a:p>
            <a:pPr lvl="0">
              <a:buFont typeface="Wingdings" pitchFamily="2" charset="2"/>
              <a:buChar char="Ø"/>
            </a:pPr>
            <a:r>
              <a:rPr lang="en-GB" altLang="ja-JP" sz="1200" dirty="0">
                <a:latin typeface="Calibri" panose="020F0502020204030204" pitchFamily="34" charset="0"/>
                <a:ea typeface="Yu Gothic UI" pitchFamily="50" charset="-128"/>
                <a:cs typeface="Calibri" panose="020F0502020204030204" pitchFamily="34" charset="0"/>
              </a:rPr>
              <a:t>This button is the same as the search button when searching for people. </a:t>
            </a:r>
            <a:endParaRPr lang="en-GB" altLang="ja-JP" sz="1200" dirty="0" smtClean="0">
              <a:latin typeface="Calibri" panose="020F0502020204030204" pitchFamily="34" charset="0"/>
              <a:ea typeface="Yu Gothic UI" pitchFamily="50" charset="-128"/>
              <a:cs typeface="Calibri" panose="020F0502020204030204" pitchFamily="34" charset="0"/>
            </a:endParaRPr>
          </a:p>
          <a:p>
            <a:pPr lvl="0">
              <a:buFont typeface="Wingdings" pitchFamily="2" charset="2"/>
              <a:buChar char="Ø"/>
            </a:pPr>
            <a:endParaRPr lang="en-GB" altLang="ja-JP" sz="1200" dirty="0" smtClean="0">
              <a:latin typeface="Calibri" panose="020F0502020204030204" pitchFamily="34" charset="0"/>
              <a:ea typeface="Yu Gothic UI" pitchFamily="50" charset="-128"/>
              <a:cs typeface="Calibri" panose="020F0502020204030204" pitchFamily="34" charset="0"/>
            </a:endParaRPr>
          </a:p>
          <a:p>
            <a:pPr lvl="0">
              <a:buFont typeface="Wingdings" pitchFamily="2" charset="2"/>
              <a:buChar char="Ø"/>
            </a:pPr>
            <a:r>
              <a:rPr lang="en-GB" altLang="ja-JP" sz="1200" dirty="0" smtClean="0">
                <a:latin typeface="Calibri" panose="020F0502020204030204" pitchFamily="34" charset="0"/>
                <a:ea typeface="Yu Gothic UI" pitchFamily="50" charset="-128"/>
                <a:cs typeface="Calibri" panose="020F0502020204030204" pitchFamily="34" charset="0"/>
              </a:rPr>
              <a:t>The </a:t>
            </a:r>
            <a:r>
              <a:rPr lang="en-GB" altLang="ja-JP" sz="1200" dirty="0">
                <a:latin typeface="Calibri" panose="020F0502020204030204" pitchFamily="34" charset="0"/>
                <a:ea typeface="Yu Gothic UI" pitchFamily="50" charset="-128"/>
                <a:cs typeface="Calibri" panose="020F0502020204030204" pitchFamily="34" charset="0"/>
              </a:rPr>
              <a:t>behavior after clicking is similar to the vehicle similarity search, and the action button is clicked to immediately search for similar faces.</a:t>
            </a:r>
            <a:endParaRPr lang="en-GB" sz="1200" dirty="0">
              <a:latin typeface="Calibri" panose="020F0502020204030204" pitchFamily="34" charset="0"/>
              <a:ea typeface="Yu Gothic UI" pitchFamily="50" charset="-128"/>
              <a:cs typeface="Calibri" panose="020F0502020204030204" pitchFamily="34" charset="0"/>
            </a:endParaRPr>
          </a:p>
        </p:txBody>
      </p:sp>
      <p:pic>
        <p:nvPicPr>
          <p:cNvPr id="25" name="図 24"/>
          <p:cNvPicPr/>
          <p:nvPr/>
        </p:nvPicPr>
        <p:blipFill>
          <a:blip r:embed="rId2"/>
          <a:stretch>
            <a:fillRect/>
          </a:stretch>
        </p:blipFill>
        <p:spPr>
          <a:xfrm>
            <a:off x="992038" y="2071680"/>
            <a:ext cx="4584985" cy="2642809"/>
          </a:xfrm>
          <a:prstGeom prst="rect">
            <a:avLst/>
          </a:prstGeom>
        </p:spPr>
      </p:pic>
      <p:sp>
        <p:nvSpPr>
          <p:cNvPr id="17"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9"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6"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4</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Supports similar face search </a:t>
            </a:r>
            <a:r>
              <a:rPr lang="en-GB" altLang="ja-JP" sz="2400" dirty="0">
                <a:latin typeface="Calibri" panose="020F0502020204030204" pitchFamily="34" charset="0"/>
                <a:ea typeface="Yu Gothic UI" panose="020B0500000000000000" pitchFamily="50" charset="-128"/>
                <a:cs typeface="Calibri" panose="020F0502020204030204" pitchFamily="34" charset="0"/>
              </a:rPr>
              <a:t>function </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(4/5</a:t>
            </a:r>
            <a:r>
              <a:rPr lang="en-GB" altLang="ja-JP" sz="2400" dirty="0">
                <a:latin typeface="Calibri" panose="020F0502020204030204" pitchFamily="34" charset="0"/>
                <a:ea typeface="Yu Gothic UI" panose="020B0500000000000000" pitchFamily="50" charset="-128"/>
                <a:cs typeface="Calibri" panose="020F0502020204030204" pitchFamily="34" charset="0"/>
              </a:rPr>
              <a:t>)</a:t>
            </a:r>
          </a:p>
        </p:txBody>
      </p:sp>
    </p:spTree>
    <p:extLst>
      <p:ext uri="{BB962C8B-B14F-4D97-AF65-F5344CB8AC3E}">
        <p14:creationId xmlns:p14="http://schemas.microsoft.com/office/powerpoint/2010/main" val="1481499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6" y="715221"/>
            <a:ext cx="6503263" cy="338554"/>
          </a:xfrm>
          <a:prstGeom prst="rect">
            <a:avLst/>
          </a:prstGeom>
          <a:noFill/>
        </p:spPr>
        <p:txBody>
          <a:bodyPr wrap="square" rtlCol="0">
            <a:spAutoFit/>
          </a:bodyPr>
          <a:lstStyle/>
          <a:p>
            <a:r>
              <a:rPr lang="en-GB" altLang="ja-JP" sz="1600" dirty="0" smtClean="0">
                <a:latin typeface="Calibri" pitchFamily="34" charset="0"/>
                <a:ea typeface="Yu Gothic UI" pitchFamily="50" charset="-128"/>
                <a:cs typeface="Calibri" pitchFamily="34" charset="0"/>
              </a:rPr>
              <a:t>Enhancement of Action buttons when playing People thumbnails</a:t>
            </a:r>
            <a:endParaRPr lang="en-GB" sz="1600" dirty="0">
              <a:latin typeface="Calibri" pitchFamily="34" charset="0"/>
              <a:ea typeface="Yu Gothic UI" pitchFamily="50" charset="-128"/>
              <a:cs typeface="Calibri" pitchFamily="34" charset="0"/>
            </a:endParaRPr>
          </a:p>
        </p:txBody>
      </p:sp>
      <p:sp>
        <p:nvSpPr>
          <p:cNvPr id="8" name="テキスト プレースホルダー 14"/>
          <p:cNvSpPr txBox="1">
            <a:spLocks/>
          </p:cNvSpPr>
          <p:nvPr/>
        </p:nvSpPr>
        <p:spPr>
          <a:xfrm>
            <a:off x="769200"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1" name="正方形/長方形 10"/>
          <p:cNvSpPr/>
          <p:nvPr/>
        </p:nvSpPr>
        <p:spPr>
          <a:xfrm>
            <a:off x="280329" y="1364245"/>
            <a:ext cx="8766187" cy="523220"/>
          </a:xfrm>
          <a:prstGeom prst="rect">
            <a:avLst/>
          </a:prstGeom>
        </p:spPr>
        <p:txBody>
          <a:bodyPr wrap="square">
            <a:spAutoFit/>
          </a:bodyPr>
          <a:lstStyle/>
          <a:p>
            <a:r>
              <a:rPr lang="en-GB" sz="1400" dirty="0" smtClean="0">
                <a:latin typeface="Calibri" panose="020F0502020204030204" pitchFamily="34" charset="0"/>
                <a:ea typeface="Yu Gothic UI" pitchFamily="50" charset="-128"/>
                <a:cs typeface="Calibri" panose="020F0502020204030204" pitchFamily="34" charset="0"/>
              </a:rPr>
              <a:t>When playing back the video after clicking the thumbnail of the search result by the People filter, the function of the Action button for searching is expanded so that a similar face can be searched using the detected face information.</a:t>
            </a:r>
            <a:endParaRPr lang="en-GB" sz="1400" dirty="0">
              <a:solidFill>
                <a:srgbClr val="FF0000"/>
              </a:solidFill>
              <a:latin typeface="Calibri" panose="020F0502020204030204" pitchFamily="34" charset="0"/>
              <a:ea typeface="Yu Gothic UI" pitchFamily="50" charset="-128"/>
              <a:cs typeface="Calibri" panose="020F0502020204030204" pitchFamily="34" charset="0"/>
            </a:endParaRPr>
          </a:p>
        </p:txBody>
      </p:sp>
      <p:pic>
        <p:nvPicPr>
          <p:cNvPr id="14" name="図 13"/>
          <p:cNvPicPr/>
          <p:nvPr/>
        </p:nvPicPr>
        <p:blipFill>
          <a:blip r:embed="rId2"/>
          <a:stretch>
            <a:fillRect/>
          </a:stretch>
        </p:blipFill>
        <p:spPr>
          <a:xfrm>
            <a:off x="769201" y="2119221"/>
            <a:ext cx="5093108" cy="2634438"/>
          </a:xfrm>
          <a:prstGeom prst="rect">
            <a:avLst/>
          </a:prstGeom>
        </p:spPr>
      </p:pic>
      <p:sp>
        <p:nvSpPr>
          <p:cNvPr id="17" name="正方形/長方形 16"/>
          <p:cNvSpPr/>
          <p:nvPr/>
        </p:nvSpPr>
        <p:spPr>
          <a:xfrm>
            <a:off x="5149969" y="2217381"/>
            <a:ext cx="3679705" cy="1754326"/>
          </a:xfrm>
          <a:prstGeom prst="rect">
            <a:avLst/>
          </a:prstGeom>
        </p:spPr>
        <p:txBody>
          <a:bodyPr wrap="square">
            <a:spAutoFit/>
          </a:bodyPr>
          <a:lstStyle/>
          <a:p>
            <a:pPr lvl="0">
              <a:buFont typeface="Wingdings" pitchFamily="2" charset="2"/>
              <a:buChar char="Ø"/>
            </a:pPr>
            <a:r>
              <a:rPr lang="en-GB" altLang="ja-JP" sz="1200" dirty="0" smtClean="0">
                <a:latin typeface="Calibri" panose="020F0502020204030204" pitchFamily="34" charset="0"/>
                <a:ea typeface="Yu Gothic UI" pitchFamily="50" charset="-128"/>
                <a:cs typeface="Calibri" panose="020F0502020204030204" pitchFamily="34" charset="0"/>
              </a:rPr>
              <a:t>This button is the same as the search button for face search, and the menu after clicking is "Search for similar face".</a:t>
            </a:r>
          </a:p>
          <a:p>
            <a:pPr lvl="0"/>
            <a:endParaRPr lang="en-US" sz="1200" dirty="0" smtClean="0">
              <a:latin typeface="Calibri" panose="020F0502020204030204" pitchFamily="34" charset="0"/>
              <a:ea typeface="Yu Gothic UI" pitchFamily="50" charset="-128"/>
              <a:cs typeface="Calibri" panose="020F0502020204030204" pitchFamily="34" charset="0"/>
            </a:endParaRPr>
          </a:p>
          <a:p>
            <a:pPr lvl="0">
              <a:buFont typeface="Wingdings" pitchFamily="2" charset="2"/>
              <a:buChar char="Ø"/>
            </a:pPr>
            <a:r>
              <a:rPr lang="en-GB" altLang="ja-JP" sz="1200" dirty="0">
                <a:latin typeface="Calibri" panose="020F0502020204030204" pitchFamily="34" charset="0"/>
                <a:ea typeface="Yu Gothic UI" pitchFamily="50" charset="-128"/>
                <a:cs typeface="Calibri" panose="020F0502020204030204" pitchFamily="34" charset="0"/>
              </a:rPr>
              <a:t>This menu will only be displayed when the face of the detected person has been detected. If no face has been detected, the Action button menu will remain as it is, but will only be displayed for the similarity search of the person.</a:t>
            </a:r>
            <a:endParaRPr lang="ja-JP" altLang="en-US" sz="1200" dirty="0" smtClean="0">
              <a:latin typeface="Calibri" panose="020F0502020204030204" pitchFamily="34" charset="0"/>
              <a:ea typeface="Yu Gothic UI" pitchFamily="50" charset="-128"/>
              <a:cs typeface="Calibri" panose="020F0502020204030204" pitchFamily="34" charset="0"/>
            </a:endParaRPr>
          </a:p>
        </p:txBody>
      </p:sp>
      <p:sp>
        <p:nvSpPr>
          <p:cNvPr id="20"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21"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6"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4</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Supports similar face search </a:t>
            </a:r>
            <a:r>
              <a:rPr lang="en-GB" altLang="ja-JP" sz="2400" dirty="0">
                <a:latin typeface="Calibri" panose="020F0502020204030204" pitchFamily="34" charset="0"/>
                <a:ea typeface="Yu Gothic UI" panose="020B0500000000000000" pitchFamily="50" charset="-128"/>
                <a:cs typeface="Calibri" panose="020F0502020204030204" pitchFamily="34" charset="0"/>
              </a:rPr>
              <a:t>function </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(5/5</a:t>
            </a:r>
            <a:r>
              <a:rPr lang="en-GB" altLang="ja-JP" sz="2400" dirty="0">
                <a:latin typeface="Calibri" panose="020F0502020204030204" pitchFamily="34" charset="0"/>
                <a:ea typeface="Yu Gothic UI" panose="020B0500000000000000" pitchFamily="50" charset="-128"/>
                <a:cs typeface="Calibri" panose="020F0502020204030204" pitchFamily="34" charset="0"/>
              </a:rPr>
              <a:t>)</a:t>
            </a:r>
          </a:p>
        </p:txBody>
      </p:sp>
    </p:spTree>
    <p:extLst>
      <p:ext uri="{BB962C8B-B14F-4D97-AF65-F5344CB8AC3E}">
        <p14:creationId xmlns:p14="http://schemas.microsoft.com/office/powerpoint/2010/main" val="116949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100" dirty="0">
                <a:latin typeface="Calibri" panose="020F0502020204030204" pitchFamily="34" charset="0"/>
                <a:ea typeface="Yu Gothic UI" panose="020B0500000000000000" pitchFamily="50" charset="-128"/>
                <a:cs typeface="Calibri" panose="020F0502020204030204" pitchFamily="34" charset="0"/>
              </a:rPr>
              <a:t>5</a:t>
            </a:r>
            <a:r>
              <a:rPr lang="en-US" altLang="ja-JP" sz="2100" dirty="0" smtClean="0">
                <a:latin typeface="Calibri" panose="020F0502020204030204" pitchFamily="34" charset="0"/>
                <a:ea typeface="Yu Gothic UI" panose="020B0500000000000000" pitchFamily="50" charset="-128"/>
                <a:cs typeface="Calibri" panose="020F0502020204030204" pitchFamily="34" charset="0"/>
              </a:rPr>
              <a:t>. TCP alarm transmission / reception / setting (1/2)</a:t>
            </a:r>
            <a:endParaRPr lang="en-GB" altLang="ja-JP" sz="2100" dirty="0" smtClean="0">
              <a:latin typeface="Calibri" pitchFamily="34" charset="0"/>
              <a:cs typeface="Calibri" pitchFamily="34" charset="0"/>
            </a:endParaRP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6920" cy="338554"/>
          </a:xfrm>
          <a:prstGeom prst="rect">
            <a:avLst/>
          </a:prstGeom>
          <a:noFill/>
        </p:spPr>
        <p:txBody>
          <a:bodyPr wrap="square" rtlCol="0">
            <a:spAutoFit/>
          </a:bodyPr>
          <a:lstStyle/>
          <a:p>
            <a:r>
              <a:rPr lang="en-US" altLang="ja-JP" sz="1600" dirty="0">
                <a:latin typeface="Calibri" panose="020F0502020204030204" pitchFamily="34" charset="0"/>
                <a:ea typeface="Yu Gothic UI" pitchFamily="50" charset="-128"/>
                <a:cs typeface="Calibri" panose="020F0502020204030204" pitchFamily="34" charset="0"/>
              </a:rPr>
              <a:t>Supports TCP alarm (i-PRO </a:t>
            </a:r>
            <a:r>
              <a:rPr lang="en-US" altLang="ja-JP" sz="1600" dirty="0" smtClean="0">
                <a:latin typeface="Calibri" panose="020F0502020204030204" pitchFamily="34" charset="0"/>
                <a:ea typeface="Yu Gothic UI" pitchFamily="50" charset="-128"/>
                <a:cs typeface="Calibri" panose="020F0502020204030204" pitchFamily="34" charset="0"/>
              </a:rPr>
              <a:t>proprietary </a:t>
            </a:r>
            <a:r>
              <a:rPr lang="en-US" altLang="ja-JP" sz="1600" dirty="0">
                <a:latin typeface="Calibri" panose="020F0502020204030204" pitchFamily="34" charset="0"/>
                <a:ea typeface="Yu Gothic UI" pitchFamily="50" charset="-128"/>
                <a:cs typeface="Calibri" panose="020F0502020204030204" pitchFamily="34" charset="0"/>
              </a:rPr>
              <a:t>alarm protocol)</a:t>
            </a:r>
            <a:endParaRPr lang="en-GB" sz="1600" dirty="0">
              <a:latin typeface="Calibri" panose="020F0502020204030204" pitchFamily="34" charset="0"/>
              <a:ea typeface="Yu Gothic UI" pitchFamily="50" charset="-128"/>
              <a:cs typeface="Calibri" panose="020F0502020204030204" pitchFamily="34" charset="0"/>
            </a:endParaRPr>
          </a:p>
        </p:txBody>
      </p:sp>
      <p:sp>
        <p:nvSpPr>
          <p:cNvPr id="8" name="テキスト プレースホルダー 14"/>
          <p:cNvSpPr txBox="1">
            <a:spLocks/>
          </p:cNvSpPr>
          <p:nvPr/>
        </p:nvSpPr>
        <p:spPr>
          <a:xfrm>
            <a:off x="769200"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4"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9" name="正方形/長方形 18"/>
          <p:cNvSpPr/>
          <p:nvPr/>
        </p:nvSpPr>
        <p:spPr>
          <a:xfrm>
            <a:off x="3691467" y="2176527"/>
            <a:ext cx="5302418" cy="677108"/>
          </a:xfrm>
          <a:prstGeom prst="rect">
            <a:avLst/>
          </a:prstGeom>
          <a:solidFill>
            <a:schemeClr val="accent1">
              <a:lumMod val="40000"/>
              <a:lumOff val="60000"/>
            </a:schemeClr>
          </a:solidFill>
          <a:ln>
            <a:solidFill>
              <a:schemeClr val="accent1">
                <a:lumMod val="75000"/>
              </a:schemeClr>
            </a:solidFill>
          </a:ln>
        </p:spPr>
        <p:txBody>
          <a:bodyPr wrap="square">
            <a:spAutoFit/>
          </a:bodyPr>
          <a:lstStyle/>
          <a:p>
            <a:r>
              <a:rPr lang="en-US" altLang="ja-JP" sz="1400" dirty="0" smtClean="0">
                <a:latin typeface="Calibri" panose="020F0502020204030204" pitchFamily="34" charset="0"/>
                <a:ea typeface="Yu Gothic UI" panose="020B0500000000000000" pitchFamily="50" charset="-128"/>
                <a:cs typeface="Calibri" panose="020F0502020204030204" pitchFamily="34" charset="0"/>
              </a:rPr>
              <a:t>Popup display when receiving alarm (Default: checked)</a:t>
            </a:r>
            <a:endParaRPr lang="ja-JP" altLang="en-US" sz="1400" dirty="0">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altLang="ja-JP" sz="1200" dirty="0">
                <a:latin typeface="Calibri" panose="020F0502020204030204" pitchFamily="34" charset="0"/>
                <a:ea typeface="Yu Gothic UI" panose="020B0500000000000000" pitchFamily="50" charset="-128"/>
                <a:cs typeface="Calibri" panose="020F0502020204030204" pitchFamily="34" charset="0"/>
              </a:rPr>
              <a:t>If you check and save, a pop-up will be displayed at the bottom right of the display when you receive your own alarm via the ASM300 SDK.</a:t>
            </a:r>
            <a:endParaRPr lang="ja-JP" altLang="en-US" sz="1200" dirty="0">
              <a:latin typeface="Calibri" panose="020F0502020204030204" pitchFamily="34" charset="0"/>
              <a:ea typeface="Yu Gothic UI" panose="020B0500000000000000" pitchFamily="50" charset="-128"/>
              <a:cs typeface="Calibri" panose="020F0502020204030204" pitchFamily="34" charset="0"/>
            </a:endParaRPr>
          </a:p>
        </p:txBody>
      </p:sp>
      <p:sp>
        <p:nvSpPr>
          <p:cNvPr id="21" name="正方形/長方形 20"/>
          <p:cNvSpPr/>
          <p:nvPr/>
        </p:nvSpPr>
        <p:spPr>
          <a:xfrm>
            <a:off x="3693677" y="3163263"/>
            <a:ext cx="5302418" cy="523220"/>
          </a:xfrm>
          <a:prstGeom prst="rect">
            <a:avLst/>
          </a:prstGeom>
          <a:ln>
            <a:solidFill>
              <a:schemeClr val="accent1">
                <a:lumMod val="75000"/>
              </a:schemeClr>
            </a:solidFill>
          </a:ln>
        </p:spPr>
        <p:txBody>
          <a:bodyPr wrap="square">
            <a:spAutoFit/>
          </a:bodyPr>
          <a:lstStyle/>
          <a:p>
            <a:r>
              <a:rPr lang="en-US" altLang="ja-JP" sz="1000" dirty="0" smtClean="0">
                <a:latin typeface="Calibri" panose="020F0502020204030204" pitchFamily="34" charset="0"/>
                <a:ea typeface="Yu Gothic UI" panose="020B0500000000000000" pitchFamily="50" charset="-128"/>
                <a:cs typeface="Calibri" panose="020F0502020204030204" pitchFamily="34" charset="0"/>
              </a:rPr>
              <a:t>Open Live monitor when receiving alarm (</a:t>
            </a:r>
            <a:r>
              <a:rPr lang="en-US" sz="1000" kern="0" spc="-5" dirty="0">
                <a:latin typeface="Calibri" panose="020F0502020204030204" pitchFamily="34" charset="0"/>
                <a:ea typeface="Yu Gothic UI" panose="020B0500000000000000" pitchFamily="50" charset="-128"/>
                <a:cs typeface="Calibri" panose="020F0502020204030204" pitchFamily="34" charset="0"/>
              </a:rPr>
              <a:t>Default:</a:t>
            </a:r>
            <a:r>
              <a:rPr lang="ja-JP" altLang="en-US" sz="1000" kern="0" spc="-5" dirty="0">
                <a:latin typeface="Calibri" panose="020F0502020204030204" pitchFamily="34" charset="0"/>
                <a:ea typeface="Yu Gothic UI" panose="020B0500000000000000" pitchFamily="50" charset="-128"/>
                <a:cs typeface="Calibri" panose="020F0502020204030204" pitchFamily="34" charset="0"/>
              </a:rPr>
              <a:t> </a:t>
            </a:r>
            <a:r>
              <a:rPr lang="en-US" sz="1000" kern="0" spc="-5" dirty="0">
                <a:latin typeface="Calibri" panose="020F0502020204030204" pitchFamily="34" charset="0"/>
                <a:ea typeface="Yu Gothic UI" panose="020B0500000000000000" pitchFamily="50" charset="-128"/>
                <a:cs typeface="Calibri" panose="020F0502020204030204" pitchFamily="34" charset="0"/>
              </a:rPr>
              <a:t>unchecked</a:t>
            </a:r>
            <a:r>
              <a:rPr lang="en-US" altLang="ja-JP" sz="1000" dirty="0" smtClean="0">
                <a:latin typeface="Calibri" panose="020F0502020204030204" pitchFamily="34" charset="0"/>
                <a:ea typeface="Yu Gothic UI" panose="020B0500000000000000" pitchFamily="50" charset="-128"/>
                <a:cs typeface="Calibri" panose="020F0502020204030204" pitchFamily="34" charset="0"/>
              </a:rPr>
              <a:t>)</a:t>
            </a:r>
            <a:endParaRPr lang="ja-JP" altLang="en-US" sz="1000" dirty="0">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altLang="ja-JP" sz="900" dirty="0">
                <a:latin typeface="Calibri" panose="020F0502020204030204" pitchFamily="34" charset="0"/>
                <a:ea typeface="Yu Gothic UI" panose="020B0500000000000000" pitchFamily="50" charset="-128"/>
                <a:cs typeface="Calibri" panose="020F0502020204030204" pitchFamily="34" charset="0"/>
              </a:rPr>
              <a:t>If you check and save, the live image of the corresponding camera will be opened when the original alarm is received via the SDK of ASM300</a:t>
            </a:r>
            <a:r>
              <a:rPr lang="en-GB" altLang="ja-JP" sz="900" dirty="0" smtClean="0">
                <a:latin typeface="Calibri" panose="020F0502020204030204" pitchFamily="34" charset="0"/>
                <a:ea typeface="Yu Gothic UI" panose="020B0500000000000000" pitchFamily="50" charset="-128"/>
                <a:cs typeface="Calibri" panose="020F0502020204030204" pitchFamily="34" charset="0"/>
              </a:rPr>
              <a:t>.</a:t>
            </a:r>
          </a:p>
        </p:txBody>
      </p:sp>
      <p:sp>
        <p:nvSpPr>
          <p:cNvPr id="22" name="正方形/長方形 21"/>
          <p:cNvSpPr/>
          <p:nvPr/>
        </p:nvSpPr>
        <p:spPr>
          <a:xfrm>
            <a:off x="3691467" y="4359380"/>
            <a:ext cx="5302418" cy="369332"/>
          </a:xfrm>
          <a:prstGeom prst="rect">
            <a:avLst/>
          </a:prstGeom>
          <a:ln>
            <a:solidFill>
              <a:schemeClr val="accent1">
                <a:lumMod val="75000"/>
              </a:schemeClr>
            </a:solidFill>
          </a:ln>
        </p:spPr>
        <p:txBody>
          <a:bodyPr wrap="square">
            <a:spAutoFit/>
          </a:bodyPr>
          <a:lstStyle/>
          <a:p>
            <a:r>
              <a:rPr lang="en-US" altLang="ja-JP" sz="900" dirty="0" smtClean="0">
                <a:latin typeface="Calibri" panose="020F0502020204030204" pitchFamily="34" charset="0"/>
                <a:ea typeface="Yu Gothic UI" panose="020B0500000000000000" pitchFamily="50" charset="-128"/>
                <a:cs typeface="Calibri" panose="020F0502020204030204" pitchFamily="34" charset="0"/>
              </a:rPr>
              <a:t>Alarm receive port</a:t>
            </a:r>
          </a:p>
          <a:p>
            <a:pPr marL="171450" indent="-171450">
              <a:buFont typeface="Arial" panose="020B0604020202020204" pitchFamily="34" charset="0"/>
              <a:buChar char="•"/>
            </a:pPr>
            <a:r>
              <a:rPr lang="en-GB" altLang="ja-JP" sz="900" dirty="0">
                <a:latin typeface="Calibri" panose="020F0502020204030204" pitchFamily="34" charset="0"/>
                <a:ea typeface="Yu Gothic UI" panose="020B0500000000000000" pitchFamily="50" charset="-128"/>
                <a:cs typeface="Calibri" panose="020F0502020204030204" pitchFamily="34" charset="0"/>
              </a:rPr>
              <a:t>Add a spin button to determine the port number for receiving alarms. The initial value is “1819”.</a:t>
            </a:r>
            <a:endParaRPr lang="en-GB" sz="900" dirty="0">
              <a:latin typeface="Calibri" panose="020F0502020204030204" pitchFamily="34" charset="0"/>
              <a:ea typeface="Yu Gothic UI" panose="020B0500000000000000" pitchFamily="50" charset="-128"/>
              <a:cs typeface="Calibri" panose="020F0502020204030204" pitchFamily="34" charset="0"/>
            </a:endParaRPr>
          </a:p>
        </p:txBody>
      </p:sp>
      <p:sp>
        <p:nvSpPr>
          <p:cNvPr id="20" name="正方形/長方形 19"/>
          <p:cNvSpPr/>
          <p:nvPr/>
        </p:nvSpPr>
        <p:spPr>
          <a:xfrm>
            <a:off x="3691467" y="3757722"/>
            <a:ext cx="5302418" cy="523220"/>
          </a:xfrm>
          <a:prstGeom prst="rect">
            <a:avLst/>
          </a:prstGeom>
          <a:ln>
            <a:solidFill>
              <a:schemeClr val="accent1">
                <a:lumMod val="75000"/>
              </a:schemeClr>
            </a:solidFill>
          </a:ln>
        </p:spPr>
        <p:txBody>
          <a:bodyPr wrap="square">
            <a:spAutoFit/>
          </a:bodyPr>
          <a:lstStyle/>
          <a:p>
            <a:pPr>
              <a:spcAft>
                <a:spcPts val="0"/>
              </a:spcAft>
            </a:pPr>
            <a:r>
              <a:rPr lang="en-US" sz="1000" kern="0" dirty="0">
                <a:latin typeface="Calibri" panose="020F0502020204030204" pitchFamily="34" charset="0"/>
                <a:ea typeface="游明朝" panose="02020400000000000000" pitchFamily="18" charset="-128"/>
                <a:cs typeface="Calibri" panose="020F0502020204030204" pitchFamily="34" charset="0"/>
              </a:rPr>
              <a:t>Show alarms from all Multi-AI servers on Live </a:t>
            </a:r>
            <a:r>
              <a:rPr lang="en-US" sz="1000" kern="0" dirty="0" smtClean="0">
                <a:latin typeface="Calibri" panose="020F0502020204030204" pitchFamily="34" charset="0"/>
                <a:ea typeface="游明朝" panose="02020400000000000000" pitchFamily="18" charset="-128"/>
                <a:cs typeface="Calibri" panose="020F0502020204030204" pitchFamily="34" charset="0"/>
              </a:rPr>
              <a:t>events </a:t>
            </a:r>
            <a:r>
              <a:rPr lang="en-US" altLang="ja-JP" sz="1000" kern="0" spc="-5" dirty="0" smtClean="0">
                <a:latin typeface="Calibri" panose="020F0502020204030204" pitchFamily="34" charset="0"/>
                <a:ea typeface="Yu Gothic UI" panose="020B0500000000000000" pitchFamily="50" charset="-128"/>
                <a:cs typeface="Calibri" panose="020F0502020204030204" pitchFamily="34" charset="0"/>
              </a:rPr>
              <a:t>(</a:t>
            </a:r>
            <a:r>
              <a:rPr lang="en-US" sz="1000" kern="0" spc="-5" dirty="0" smtClean="0">
                <a:latin typeface="Calibri" panose="020F0502020204030204" pitchFamily="34" charset="0"/>
                <a:ea typeface="Yu Gothic UI" panose="020B0500000000000000" pitchFamily="50" charset="-128"/>
                <a:cs typeface="Calibri" panose="020F0502020204030204" pitchFamily="34" charset="0"/>
              </a:rPr>
              <a:t>Default:</a:t>
            </a:r>
            <a:r>
              <a:rPr lang="ja-JP" altLang="en-US" sz="1000" kern="0" spc="-5" dirty="0" smtClean="0">
                <a:latin typeface="Calibri" panose="020F0502020204030204" pitchFamily="34" charset="0"/>
                <a:ea typeface="Yu Gothic UI" panose="020B0500000000000000" pitchFamily="50" charset="-128"/>
                <a:cs typeface="Calibri" panose="020F0502020204030204" pitchFamily="34" charset="0"/>
              </a:rPr>
              <a:t> </a:t>
            </a:r>
            <a:r>
              <a:rPr lang="en-US" sz="1000" kern="0" spc="-5" dirty="0" smtClean="0">
                <a:latin typeface="Calibri" panose="020F0502020204030204" pitchFamily="34" charset="0"/>
                <a:ea typeface="Yu Gothic UI" panose="020B0500000000000000" pitchFamily="50" charset="-128"/>
                <a:cs typeface="Calibri" panose="020F0502020204030204" pitchFamily="34" charset="0"/>
              </a:rPr>
              <a:t>unchecked)</a:t>
            </a:r>
          </a:p>
          <a:p>
            <a:pPr marL="171450" indent="-171450">
              <a:spcAft>
                <a:spcPts val="0"/>
              </a:spcAft>
              <a:buFont typeface="Arial" panose="020B0604020202020204" pitchFamily="34" charset="0"/>
              <a:buChar char="•"/>
            </a:pPr>
            <a:r>
              <a:rPr lang="en-GB" altLang="ja-JP" sz="900" kern="0" spc="-5" dirty="0">
                <a:latin typeface="Calibri" panose="020F0502020204030204" pitchFamily="34" charset="0"/>
                <a:ea typeface="Yu Gothic UI" panose="020B0500000000000000" pitchFamily="50" charset="-128"/>
                <a:cs typeface="Calibri" panose="020F0502020204030204" pitchFamily="34" charset="0"/>
              </a:rPr>
              <a:t>When unchecked, Live events show alarms only from selected Multi-AI server. </a:t>
            </a:r>
          </a:p>
          <a:p>
            <a:pPr marL="171450" indent="-171450">
              <a:spcAft>
                <a:spcPts val="0"/>
              </a:spcAft>
              <a:buFont typeface="Arial" panose="020B0604020202020204" pitchFamily="34" charset="0"/>
              <a:buChar char="•"/>
            </a:pPr>
            <a:r>
              <a:rPr lang="en-GB" altLang="ja-JP" sz="900" kern="0" spc="-5" dirty="0">
                <a:latin typeface="Calibri" panose="020F0502020204030204" pitchFamily="34" charset="0"/>
                <a:ea typeface="Yu Gothic UI" panose="020B0500000000000000" pitchFamily="50" charset="-128"/>
                <a:cs typeface="Calibri" panose="020F0502020204030204" pitchFamily="34" charset="0"/>
              </a:rPr>
              <a:t>When checked, Live events show alarms from all Multi-AI servers including other than selected</a:t>
            </a:r>
            <a:endParaRPr lang="en-GB" sz="900" dirty="0">
              <a:latin typeface="Calibri" panose="020F0502020204030204" pitchFamily="34" charset="0"/>
              <a:ea typeface="Yu Gothic UI" panose="020B0500000000000000" pitchFamily="50" charset="-128"/>
              <a:cs typeface="Calibri" panose="020F0502020204030204" pitchFamily="34" charset="0"/>
            </a:endParaRPr>
          </a:p>
        </p:txBody>
      </p:sp>
      <p:sp>
        <p:nvSpPr>
          <p:cNvPr id="28" name="正方形/長方形 27"/>
          <p:cNvSpPr/>
          <p:nvPr/>
        </p:nvSpPr>
        <p:spPr>
          <a:xfrm>
            <a:off x="3659811" y="2955675"/>
            <a:ext cx="716844" cy="253916"/>
          </a:xfrm>
          <a:prstGeom prst="rect">
            <a:avLst/>
          </a:prstGeom>
          <a:ln>
            <a:noFill/>
          </a:ln>
        </p:spPr>
        <p:txBody>
          <a:bodyPr wrap="square">
            <a:spAutoFit/>
          </a:bodyPr>
          <a:lstStyle/>
          <a:p>
            <a:r>
              <a:rPr lang="en-US" altLang="ja-JP" sz="1000" dirty="0" smtClean="0">
                <a:latin typeface="Calibri" panose="020F0502020204030204" pitchFamily="34" charset="0"/>
                <a:ea typeface="Yu Gothic UI" panose="020B0500000000000000" pitchFamily="50" charset="-128"/>
                <a:cs typeface="Calibri" panose="020F0502020204030204" pitchFamily="34" charset="0"/>
              </a:rPr>
              <a:t>Others:</a:t>
            </a:r>
            <a:endParaRPr lang="en-GB" sz="1000" dirty="0">
              <a:latin typeface="Calibri" panose="020F0502020204030204" pitchFamily="34" charset="0"/>
              <a:ea typeface="Yu Gothic UI" panose="020B0500000000000000" pitchFamily="50" charset="-128"/>
              <a:cs typeface="Calibri" panose="020F0502020204030204" pitchFamily="34" charset="0"/>
            </a:endParaRPr>
          </a:p>
        </p:txBody>
      </p:sp>
      <p:grpSp>
        <p:nvGrpSpPr>
          <p:cNvPr id="32" name="グループ化 31"/>
          <p:cNvGrpSpPr/>
          <p:nvPr/>
        </p:nvGrpSpPr>
        <p:grpSpPr>
          <a:xfrm>
            <a:off x="351126" y="1759486"/>
            <a:ext cx="3191522" cy="3004812"/>
            <a:chOff x="351126" y="1759486"/>
            <a:chExt cx="3191522" cy="3004812"/>
          </a:xfrm>
        </p:grpSpPr>
        <p:pic>
          <p:nvPicPr>
            <p:cNvPr id="16" name="図 15"/>
            <p:cNvPicPr/>
            <p:nvPr/>
          </p:nvPicPr>
          <p:blipFill>
            <a:blip r:embed="rId3"/>
            <a:stretch>
              <a:fillRect/>
            </a:stretch>
          </p:blipFill>
          <p:spPr>
            <a:xfrm>
              <a:off x="362048" y="1759486"/>
              <a:ext cx="3173488" cy="3004812"/>
            </a:xfrm>
            <a:prstGeom prst="rect">
              <a:avLst/>
            </a:prstGeom>
          </p:spPr>
        </p:pic>
        <p:pic>
          <p:nvPicPr>
            <p:cNvPr id="26" name="図 25"/>
            <p:cNvPicPr>
              <a:picLocks noChangeAspect="1"/>
            </p:cNvPicPr>
            <p:nvPr/>
          </p:nvPicPr>
          <p:blipFill>
            <a:blip r:embed="rId4"/>
            <a:stretch>
              <a:fillRect/>
            </a:stretch>
          </p:blipFill>
          <p:spPr>
            <a:xfrm>
              <a:off x="351126" y="3803040"/>
              <a:ext cx="160973" cy="309563"/>
            </a:xfrm>
            <a:prstGeom prst="rect">
              <a:avLst/>
            </a:prstGeom>
          </p:spPr>
        </p:pic>
        <p:pic>
          <p:nvPicPr>
            <p:cNvPr id="29" name="図 28"/>
            <p:cNvPicPr>
              <a:picLocks noChangeAspect="1"/>
            </p:cNvPicPr>
            <p:nvPr/>
          </p:nvPicPr>
          <p:blipFill>
            <a:blip r:embed="rId5"/>
            <a:stretch>
              <a:fillRect/>
            </a:stretch>
          </p:blipFill>
          <p:spPr>
            <a:xfrm>
              <a:off x="2994008" y="3581928"/>
              <a:ext cx="548640" cy="585216"/>
            </a:xfrm>
            <a:prstGeom prst="rect">
              <a:avLst/>
            </a:prstGeom>
          </p:spPr>
        </p:pic>
        <p:pic>
          <p:nvPicPr>
            <p:cNvPr id="30" name="図 29"/>
            <p:cNvPicPr>
              <a:picLocks noChangeAspect="1"/>
            </p:cNvPicPr>
            <p:nvPr/>
          </p:nvPicPr>
          <p:blipFill>
            <a:blip r:embed="rId6"/>
            <a:stretch>
              <a:fillRect/>
            </a:stretch>
          </p:blipFill>
          <p:spPr>
            <a:xfrm>
              <a:off x="480003" y="4033645"/>
              <a:ext cx="2860358" cy="86678"/>
            </a:xfrm>
            <a:prstGeom prst="rect">
              <a:avLst/>
            </a:prstGeom>
          </p:spPr>
        </p:pic>
        <p:pic>
          <p:nvPicPr>
            <p:cNvPr id="31" name="図 30"/>
            <p:cNvPicPr preferRelativeResize="0">
              <a:picLocks/>
            </p:cNvPicPr>
            <p:nvPr/>
          </p:nvPicPr>
          <p:blipFill>
            <a:blip r:embed="rId6"/>
            <a:stretch>
              <a:fillRect/>
            </a:stretch>
          </p:blipFill>
          <p:spPr>
            <a:xfrm>
              <a:off x="514185" y="3840728"/>
              <a:ext cx="2563180" cy="35662"/>
            </a:xfrm>
            <a:prstGeom prst="rect">
              <a:avLst/>
            </a:prstGeom>
          </p:spPr>
        </p:pic>
      </p:grpSp>
      <p:pic>
        <p:nvPicPr>
          <p:cNvPr id="33" name="図 32"/>
          <p:cNvPicPr>
            <a:picLocks noChangeAspect="1"/>
          </p:cNvPicPr>
          <p:nvPr/>
        </p:nvPicPr>
        <p:blipFill>
          <a:blip r:embed="rId7"/>
          <a:stretch>
            <a:fillRect/>
          </a:stretch>
        </p:blipFill>
        <p:spPr>
          <a:xfrm>
            <a:off x="518771" y="3693507"/>
            <a:ext cx="198025" cy="168021"/>
          </a:xfrm>
          <a:prstGeom prst="rect">
            <a:avLst/>
          </a:prstGeom>
        </p:spPr>
      </p:pic>
      <p:sp>
        <p:nvSpPr>
          <p:cNvPr id="34" name="正方形/長方形 33"/>
          <p:cNvSpPr/>
          <p:nvPr/>
        </p:nvSpPr>
        <p:spPr>
          <a:xfrm>
            <a:off x="507073" y="3688437"/>
            <a:ext cx="2833288" cy="187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35" name="正方形/長方形 34"/>
          <p:cNvSpPr/>
          <p:nvPr/>
        </p:nvSpPr>
        <p:spPr>
          <a:xfrm>
            <a:off x="348211" y="1347155"/>
            <a:ext cx="8210001" cy="338554"/>
          </a:xfrm>
          <a:prstGeom prst="rect">
            <a:avLst/>
          </a:prstGeom>
        </p:spPr>
        <p:txBody>
          <a:bodyPr wrap="square">
            <a:spAutoFit/>
          </a:bodyPr>
          <a:lstStyle/>
          <a:p>
            <a:r>
              <a:rPr lang="en-GB" altLang="ja-JP" sz="1600" dirty="0">
                <a:latin typeface="Calibri" panose="020F0502020204030204" pitchFamily="34" charset="0"/>
                <a:ea typeface="Yu Gothic UI" pitchFamily="50" charset="-128"/>
                <a:cs typeface="Calibri" panose="020F0502020204030204" pitchFamily="34" charset="0"/>
              </a:rPr>
              <a:t>Set the ASM plug-in software to activate a pop-up alarm when a TCP alarm is received.</a:t>
            </a:r>
            <a:endParaRPr lang="en-GB" sz="1600" dirty="0">
              <a:latin typeface="Calibri" panose="020F0502020204030204" pitchFamily="34" charset="0"/>
              <a:ea typeface="Yu Gothic UI" pitchFamily="50" charset="-128"/>
              <a:cs typeface="Calibri" panose="020F0502020204030204" pitchFamily="34" charset="0"/>
            </a:endParaRPr>
          </a:p>
        </p:txBody>
      </p:sp>
      <p:pic>
        <p:nvPicPr>
          <p:cNvPr id="23" name="図 22"/>
          <p:cNvPicPr/>
          <p:nvPr/>
        </p:nvPicPr>
        <p:blipFill>
          <a:blip r:embed="rId8"/>
          <a:stretch>
            <a:fillRect/>
          </a:stretch>
        </p:blipFill>
        <p:spPr>
          <a:xfrm>
            <a:off x="3704282" y="1752098"/>
            <a:ext cx="5261081" cy="360342"/>
          </a:xfrm>
          <a:prstGeom prst="rect">
            <a:avLst/>
          </a:prstGeom>
        </p:spPr>
      </p:pic>
      <p:sp>
        <p:nvSpPr>
          <p:cNvPr id="24" name="正方形/長方形 23"/>
          <p:cNvSpPr/>
          <p:nvPr/>
        </p:nvSpPr>
        <p:spPr>
          <a:xfrm>
            <a:off x="8706051" y="1752098"/>
            <a:ext cx="252095" cy="21907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 name="正方形/長方形 1"/>
          <p:cNvSpPr/>
          <p:nvPr/>
        </p:nvSpPr>
        <p:spPr>
          <a:xfrm>
            <a:off x="7746457" y="1548998"/>
            <a:ext cx="1303562" cy="246221"/>
          </a:xfrm>
          <a:prstGeom prst="rect">
            <a:avLst/>
          </a:prstGeom>
        </p:spPr>
        <p:txBody>
          <a:bodyPr wrap="none">
            <a:spAutoFit/>
          </a:bodyPr>
          <a:lstStyle/>
          <a:p>
            <a:r>
              <a:rPr lang="en-US" sz="1000" dirty="0">
                <a:latin typeface="Calibri" panose="020F0502020204030204" pitchFamily="34" charset="0"/>
                <a:ea typeface="Meiryo UI" panose="020B0604030504040204" pitchFamily="50" charset="-128"/>
                <a:cs typeface="Calibri" panose="020F0502020204030204" pitchFamily="34" charset="0"/>
              </a:rPr>
              <a:t>Click Preference icon.</a:t>
            </a:r>
            <a:endParaRPr lang="en-GB"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65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14"/>
          <p:cNvSpPr txBox="1">
            <a:spLocks/>
          </p:cNvSpPr>
          <p:nvPr/>
        </p:nvSpPr>
        <p:spPr>
          <a:xfrm>
            <a:off x="769200"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29" y="1175681"/>
            <a:ext cx="2057687" cy="2514951"/>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176" y="1173451"/>
            <a:ext cx="2057687" cy="2514951"/>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278" y="1175681"/>
            <a:ext cx="2057687" cy="2514951"/>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227" y="1175681"/>
            <a:ext cx="2057687" cy="2514951"/>
          </a:xfrm>
          <a:prstGeom prst="rect">
            <a:avLst/>
          </a:prstGeom>
        </p:spPr>
      </p:pic>
      <p:sp>
        <p:nvSpPr>
          <p:cNvPr id="18" name="正方形/長方形 17"/>
          <p:cNvSpPr/>
          <p:nvPr/>
        </p:nvSpPr>
        <p:spPr>
          <a:xfrm>
            <a:off x="280329" y="762575"/>
            <a:ext cx="4273606" cy="369332"/>
          </a:xfrm>
          <a:prstGeom prst="rect">
            <a:avLst/>
          </a:prstGeom>
        </p:spPr>
        <p:txBody>
          <a:bodyPr wrap="none">
            <a:spAutoFit/>
          </a:bodyPr>
          <a:lstStyle/>
          <a:p>
            <a:r>
              <a:rPr lang="en-GB" altLang="ja-JP" dirty="0">
                <a:solidFill>
                  <a:srgbClr val="242424"/>
                </a:solidFill>
                <a:latin typeface="Calibri" panose="020F0502020204030204" pitchFamily="34" charset="0"/>
                <a:cs typeface="Calibri" panose="020F0502020204030204" pitchFamily="34" charset="0"/>
              </a:rPr>
              <a:t>Example screen capture of an alarm pop-up</a:t>
            </a:r>
            <a:endParaRPr lang="en-GB" dirty="0">
              <a:latin typeface="Calibri" panose="020F0502020204030204" pitchFamily="34" charset="0"/>
              <a:cs typeface="Calibri" panose="020F0502020204030204" pitchFamily="34" charset="0"/>
            </a:endParaRPr>
          </a:p>
        </p:txBody>
      </p:sp>
      <p:sp>
        <p:nvSpPr>
          <p:cNvPr id="21" name="正方形/長方形 20"/>
          <p:cNvSpPr/>
          <p:nvPr/>
        </p:nvSpPr>
        <p:spPr>
          <a:xfrm>
            <a:off x="280329" y="3858379"/>
            <a:ext cx="8531534" cy="8947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altLang="ja-JP"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The following </a:t>
            </a:r>
            <a:r>
              <a:rPr lang="en-GB" altLang="ja-JP"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alarm pops up.</a:t>
            </a:r>
          </a:p>
          <a:p>
            <a:pPr>
              <a:buFont typeface="Wingdings" pitchFamily="2" charset="2"/>
              <a:buChar char="§"/>
            </a:pPr>
            <a:r>
              <a:rPr lang="en-GB" altLang="ja-JP"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   AI Occupancy Detection (only received from “AI-VMD / AI People Counting for 360-degree fisheye”)</a:t>
            </a:r>
          </a:p>
          <a:p>
            <a:pPr marL="171450" indent="-171450">
              <a:buFont typeface="Wingdings" panose="05000000000000000000" pitchFamily="2" charset="2"/>
              <a:buChar char="§"/>
            </a:pPr>
            <a:r>
              <a:rPr lang="en-US" altLang="ja-JP"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Registered face detection, Registered people detection</a:t>
            </a:r>
            <a:endParaRPr lang="en-GB" altLang="ja-JP"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Wingdings" panose="05000000000000000000" pitchFamily="2" charset="2"/>
              <a:buChar char="§"/>
            </a:pPr>
            <a:r>
              <a:rPr lang="en-US" altLang="ja-JP"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AI-VMD : Intruder, Loitering, Cross Line, Direction</a:t>
            </a:r>
          </a:p>
          <a:p>
            <a:pPr marL="171450" indent="-171450">
              <a:buFont typeface="Wingdings" panose="05000000000000000000" pitchFamily="2" charset="2"/>
              <a:buChar char="§"/>
            </a:pPr>
            <a:r>
              <a:rPr lang="en-US" altLang="ja-JP"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Sound : Gunshot, Yell, Vehicle horn, Glass break, Audio detection</a:t>
            </a:r>
            <a:endPar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22"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US" altLang="ja-JP" sz="2100" dirty="0">
                <a:latin typeface="Calibri" panose="020F0502020204030204" pitchFamily="34" charset="0"/>
                <a:ea typeface="Yu Gothic UI" panose="020B0500000000000000" pitchFamily="50" charset="-128"/>
                <a:cs typeface="Calibri" panose="020F0502020204030204" pitchFamily="34" charset="0"/>
              </a:rPr>
              <a:t>5</a:t>
            </a:r>
            <a:r>
              <a:rPr lang="en-US" altLang="ja-JP" sz="2100" dirty="0" smtClean="0">
                <a:latin typeface="Calibri" panose="020F0502020204030204" pitchFamily="34" charset="0"/>
                <a:ea typeface="Yu Gothic UI" panose="020B0500000000000000" pitchFamily="50" charset="-128"/>
                <a:cs typeface="Calibri" panose="020F0502020204030204" pitchFamily="34" charset="0"/>
              </a:rPr>
              <a:t>. TCP alarm transmission / reception / setting (2/2)</a:t>
            </a:r>
            <a:endParaRPr lang="en-GB" altLang="ja-JP" sz="2100" dirty="0" smtClean="0">
              <a:latin typeface="Calibri" pitchFamily="34" charset="0"/>
              <a:cs typeface="Calibri" pitchFamily="34" charset="0"/>
            </a:endParaRPr>
          </a:p>
        </p:txBody>
      </p:sp>
    </p:spTree>
    <p:extLst>
      <p:ext uri="{BB962C8B-B14F-4D97-AF65-F5344CB8AC3E}">
        <p14:creationId xmlns:p14="http://schemas.microsoft.com/office/powerpoint/2010/main" val="2598424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r>
              <a:rPr lang="en-GB" altLang="ja-JP" sz="2000" dirty="0">
                <a:latin typeface="Calibri" panose="020F0502020204030204" pitchFamily="34" charset="0"/>
                <a:ea typeface="Yu Gothic UI" panose="020B0500000000000000" pitchFamily="50" charset="-128"/>
                <a:cs typeface="Calibri" panose="020F0502020204030204" pitchFamily="34" charset="0"/>
              </a:rPr>
              <a:t>6</a:t>
            </a:r>
            <a:r>
              <a:rPr lang="en-GB" altLang="ja-JP" sz="2000" dirty="0" smtClean="0">
                <a:latin typeface="Calibri" panose="020F0502020204030204" pitchFamily="34" charset="0"/>
                <a:ea typeface="Yu Gothic UI" panose="020B0500000000000000" pitchFamily="50" charset="-128"/>
                <a:cs typeface="Calibri" panose="020F0502020204030204" pitchFamily="34" charset="0"/>
              </a:rPr>
              <a:t>. Alarm processing </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(state management / patrol lamp extinguishing processing)</a:t>
            </a:r>
            <a:endParaRPr lang="en-GB" sz="2000" dirty="0">
              <a:latin typeface="Calibri" panose="020F0502020204030204" pitchFamily="34" charset="0"/>
              <a:ea typeface="Yu Gothic UI" pitchFamily="50" charset="-128"/>
              <a:cs typeface="Calibri" panose="020F0502020204030204" pitchFamily="34" charset="0"/>
            </a:endParaRP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2464" cy="523220"/>
          </a:xfrm>
          <a:prstGeom prst="rect">
            <a:avLst/>
          </a:prstGeom>
          <a:noFill/>
        </p:spPr>
        <p:txBody>
          <a:bodyPr wrap="square" rtlCol="0">
            <a:spAutoFit/>
          </a:bodyPr>
          <a:lstStyle/>
          <a:p>
            <a:r>
              <a:rPr lang="en-GB" altLang="ja-JP" sz="1400" dirty="0">
                <a:latin typeface="Calibri" panose="020F0502020204030204" pitchFamily="34" charset="0"/>
                <a:ea typeface="Yu Gothic UI" panose="020B0500000000000000" pitchFamily="50" charset="-128"/>
                <a:cs typeface="Calibri" panose="020F0502020204030204" pitchFamily="34" charset="0"/>
              </a:rPr>
              <a:t>Add an Action button ("Actions for selected alarm") to be displayed when opening the individual alarm playback screen from the alarm list screen. </a:t>
            </a:r>
            <a:endParaRPr lang="en-GB" sz="1400" dirty="0">
              <a:latin typeface="Calibri" panose="020F0502020204030204" pitchFamily="34" charset="0"/>
              <a:ea typeface="Yu Gothic UI" pitchFamily="50" charset="-128"/>
              <a:cs typeface="Calibri" panose="020F0502020204030204" pitchFamily="34" charset="0"/>
            </a:endParaRPr>
          </a:p>
        </p:txBody>
      </p:sp>
      <p:sp>
        <p:nvSpPr>
          <p:cNvPr id="19"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20"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14" name="図 13"/>
          <p:cNvPicPr/>
          <p:nvPr/>
        </p:nvPicPr>
        <p:blipFill>
          <a:blip r:embed="rId2">
            <a:extLst>
              <a:ext uri="{28A0092B-C50C-407E-A947-70E740481C1C}">
                <a14:useLocalDpi xmlns:a14="http://schemas.microsoft.com/office/drawing/2010/main" val="0"/>
              </a:ext>
            </a:extLst>
          </a:blip>
          <a:srcRect/>
          <a:stretch>
            <a:fillRect/>
          </a:stretch>
        </p:blipFill>
        <p:spPr bwMode="auto">
          <a:xfrm>
            <a:off x="3924084" y="1404083"/>
            <a:ext cx="5184775" cy="3533775"/>
          </a:xfrm>
          <a:prstGeom prst="rect">
            <a:avLst/>
          </a:prstGeom>
          <a:noFill/>
          <a:ln>
            <a:noFill/>
          </a:ln>
        </p:spPr>
      </p:pic>
      <p:sp>
        <p:nvSpPr>
          <p:cNvPr id="6" name="正方形/長方形 5"/>
          <p:cNvSpPr/>
          <p:nvPr/>
        </p:nvSpPr>
        <p:spPr>
          <a:xfrm>
            <a:off x="131618" y="1341738"/>
            <a:ext cx="3730123" cy="3339376"/>
          </a:xfrm>
          <a:prstGeom prst="rect">
            <a:avLst/>
          </a:prstGeom>
        </p:spPr>
        <p:txBody>
          <a:bodyPr wrap="square">
            <a:spAutoFit/>
          </a:bodyPr>
          <a:lstStyle/>
          <a:p>
            <a:pPr marL="285750" indent="-285750">
              <a:buFont typeface="Wingdings" panose="05000000000000000000" pitchFamily="2" charset="2"/>
              <a:buChar char="Ø"/>
            </a:pPr>
            <a:r>
              <a:rPr lang="en-GB" altLang="ja-JP" sz="1300" dirty="0">
                <a:latin typeface="Calibri" panose="020F0502020204030204" pitchFamily="34" charset="0"/>
                <a:ea typeface="Yu Gothic UI" panose="020B0500000000000000" pitchFamily="50" charset="-128"/>
                <a:cs typeface="Calibri" panose="020F0502020204030204" pitchFamily="34" charset="0"/>
              </a:rPr>
              <a:t>Add a "Status" column to both the Live events and Past events tabs as an indicator of alarm acknowledgement status</a:t>
            </a: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a:t>
            </a:r>
          </a:p>
          <a:p>
            <a:endParaRPr lang="en-GB" altLang="ja-JP" sz="800" dirty="0">
              <a:latin typeface="Calibri" panose="020F0502020204030204" pitchFamily="34" charset="0"/>
              <a:ea typeface="Yu Gothic UI" panose="020B0500000000000000" pitchFamily="50" charset="-128"/>
              <a:cs typeface="Calibri" panose="020F0502020204030204" pitchFamily="34" charset="0"/>
            </a:endParaRPr>
          </a:p>
          <a:p>
            <a:pPr marL="285750" lvl="0" indent="-285750">
              <a:buFont typeface="Wingdings" panose="05000000000000000000" pitchFamily="2" charset="2"/>
              <a:buChar char="Ø"/>
            </a:pP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After </a:t>
            </a:r>
            <a:r>
              <a:rPr lang="en-GB" altLang="ja-JP" sz="1300" dirty="0">
                <a:latin typeface="Calibri" panose="020F0502020204030204" pitchFamily="34" charset="0"/>
                <a:ea typeface="Yu Gothic UI" panose="020B0500000000000000" pitchFamily="50" charset="-128"/>
                <a:cs typeface="Calibri" panose="020F0502020204030204" pitchFamily="34" charset="0"/>
              </a:rPr>
              <a:t>clicking the </a:t>
            </a:r>
            <a:r>
              <a:rPr lang="en-US" altLang="ja-JP" sz="1300" dirty="0" smtClean="0">
                <a:latin typeface="Calibri" panose="020F0502020204030204" pitchFamily="34" charset="0"/>
                <a:ea typeface="Yu Gothic UI" panose="020B0500000000000000" pitchFamily="50" charset="-128"/>
                <a:cs typeface="Calibri" panose="020F0502020204030204" pitchFamily="34" charset="0"/>
              </a:rPr>
              <a:t>Actions </a:t>
            </a: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button</a:t>
            </a:r>
            <a:r>
              <a:rPr lang="en-GB" altLang="ja-JP" sz="1300" dirty="0">
                <a:latin typeface="Calibri" panose="020F0502020204030204" pitchFamily="34" charset="0"/>
                <a:ea typeface="Yu Gothic UI" panose="020B0500000000000000" pitchFamily="50" charset="-128"/>
                <a:cs typeface="Calibri" panose="020F0502020204030204" pitchFamily="34" charset="0"/>
              </a:rPr>
              <a:t>, the following menu is </a:t>
            </a: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displayed.</a:t>
            </a:r>
            <a:endParaRPr lang="en-GB" altLang="ja-JP" sz="1300" dirty="0">
              <a:latin typeface="Calibri" panose="020F0502020204030204" pitchFamily="34" charset="0"/>
              <a:ea typeface="Yu Gothic UI" panose="020B0500000000000000" pitchFamily="50" charset="-128"/>
              <a:cs typeface="Calibri" panose="020F0502020204030204" pitchFamily="34" charset="0"/>
            </a:endParaRPr>
          </a:p>
          <a:p>
            <a:pPr lvl="0"/>
            <a:r>
              <a:rPr lang="ja-JP" altLang="en-US" sz="1100" dirty="0">
                <a:latin typeface="Calibri" panose="020F0502020204030204" pitchFamily="34" charset="0"/>
                <a:ea typeface="Yu Gothic UI" panose="020B0500000000000000" pitchFamily="50" charset="-128"/>
                <a:cs typeface="Calibri" panose="020F0502020204030204" pitchFamily="34" charset="0"/>
              </a:rPr>
              <a:t> </a:t>
            </a:r>
            <a:r>
              <a:rPr lang="ja-JP" altLang="en-US" sz="1100" dirty="0" smtClean="0">
                <a:latin typeface="Calibri" panose="020F0502020204030204" pitchFamily="34" charset="0"/>
                <a:ea typeface="Yu Gothic UI" panose="020B0500000000000000" pitchFamily="50" charset="-128"/>
                <a:cs typeface="Calibri" panose="020F0502020204030204" pitchFamily="34" charset="0"/>
              </a:rPr>
              <a:t>        </a:t>
            </a:r>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 </a:t>
            </a:r>
            <a:r>
              <a:rPr lang="en-GB" altLang="ja-JP" sz="1100" dirty="0">
                <a:latin typeface="Calibri" panose="020F0502020204030204" pitchFamily="34" charset="0"/>
                <a:ea typeface="Yu Gothic UI" panose="020B0500000000000000" pitchFamily="50" charset="-128"/>
                <a:cs typeface="Calibri" panose="020F0502020204030204" pitchFamily="34" charset="0"/>
              </a:rPr>
              <a:t>Change status to </a:t>
            </a:r>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dismissed</a:t>
            </a:r>
          </a:p>
          <a:p>
            <a:pPr lvl="0"/>
            <a:r>
              <a:rPr lang="en-GB" altLang="ja-JP" sz="1100" dirty="0">
                <a:latin typeface="Calibri" panose="020F0502020204030204" pitchFamily="34" charset="0"/>
                <a:ea typeface="Yu Gothic UI" panose="020B0500000000000000" pitchFamily="50" charset="-128"/>
                <a:cs typeface="Calibri" panose="020F0502020204030204" pitchFamily="34" charset="0"/>
              </a:rPr>
              <a:t> </a:t>
            </a:r>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        - </a:t>
            </a:r>
            <a:r>
              <a:rPr lang="en-GB" altLang="ja-JP" sz="1100" dirty="0">
                <a:latin typeface="Calibri" panose="020F0502020204030204" pitchFamily="34" charset="0"/>
                <a:ea typeface="Yu Gothic UI" panose="020B0500000000000000" pitchFamily="50" charset="-128"/>
                <a:cs typeface="Calibri" panose="020F0502020204030204" pitchFamily="34" charset="0"/>
              </a:rPr>
              <a:t>Send CGI to camera (AUX close</a:t>
            </a:r>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a:t>
            </a:r>
          </a:p>
          <a:p>
            <a:pPr lvl="0"/>
            <a:r>
              <a:rPr lang="en-GB" altLang="ja-JP" sz="1100" dirty="0">
                <a:latin typeface="Calibri" panose="020F0502020204030204" pitchFamily="34" charset="0"/>
                <a:ea typeface="Yu Gothic UI" panose="020B0500000000000000" pitchFamily="50" charset="-128"/>
                <a:cs typeface="Calibri" panose="020F0502020204030204" pitchFamily="34" charset="0"/>
              </a:rPr>
              <a:t> </a:t>
            </a:r>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        - </a:t>
            </a:r>
            <a:r>
              <a:rPr lang="en-GB" altLang="ja-JP" sz="1100" dirty="0">
                <a:latin typeface="Calibri" panose="020F0502020204030204" pitchFamily="34" charset="0"/>
                <a:ea typeface="Yu Gothic UI" panose="020B0500000000000000" pitchFamily="50" charset="-128"/>
                <a:cs typeface="Calibri" panose="020F0502020204030204" pitchFamily="34" charset="0"/>
              </a:rPr>
              <a:t>Send CGI to camera (AUX open) </a:t>
            </a:r>
          </a:p>
          <a:p>
            <a:pPr lvl="0"/>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         - </a:t>
            </a:r>
            <a:r>
              <a:rPr lang="en-GB" altLang="ja-JP" sz="1100" dirty="0">
                <a:latin typeface="Calibri" panose="020F0502020204030204" pitchFamily="34" charset="0"/>
                <a:ea typeface="Yu Gothic UI" panose="020B0500000000000000" pitchFamily="50" charset="-128"/>
                <a:cs typeface="Calibri" panose="020F0502020204030204" pitchFamily="34" charset="0"/>
              </a:rPr>
              <a:t>Send CGI to camera (Alarm suspend</a:t>
            </a:r>
            <a:r>
              <a:rPr lang="en-GB" altLang="ja-JP" sz="1100" dirty="0" smtClean="0">
                <a:latin typeface="Calibri" panose="020F0502020204030204" pitchFamily="34" charset="0"/>
                <a:ea typeface="Yu Gothic UI" panose="020B0500000000000000" pitchFamily="50" charset="-128"/>
                <a:cs typeface="Calibri" panose="020F0502020204030204" pitchFamily="34" charset="0"/>
              </a:rPr>
              <a:t>)</a:t>
            </a:r>
          </a:p>
          <a:p>
            <a:pPr lvl="0"/>
            <a:endParaRPr lang="en-US" sz="800" dirty="0">
              <a:latin typeface="Calibri" panose="020F0502020204030204" pitchFamily="34" charset="0"/>
              <a:ea typeface="Yu Gothic UI" panose="020B0500000000000000" pitchFamily="50" charset="-128"/>
              <a:cs typeface="Calibri" panose="020F0502020204030204" pitchFamily="34" charset="0"/>
            </a:endParaRPr>
          </a:p>
          <a:p>
            <a:pPr marL="285750" indent="-285750">
              <a:buFont typeface="Wingdings" panose="05000000000000000000" pitchFamily="2" charset="2"/>
              <a:buChar char="Ø"/>
            </a:pPr>
            <a:r>
              <a:rPr lang="en-GB" altLang="ja-JP" sz="1300" dirty="0">
                <a:latin typeface="Calibri" panose="020F0502020204030204" pitchFamily="34" charset="0"/>
                <a:ea typeface="Yu Gothic UI" panose="020B0500000000000000" pitchFamily="50" charset="-128"/>
                <a:cs typeface="Calibri" panose="020F0502020204030204" pitchFamily="34" charset="0"/>
              </a:rPr>
              <a:t>Selecting each menu item will change the alarm status or send CGI to the camera to stop the </a:t>
            </a: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patrol lamp. </a:t>
            </a:r>
          </a:p>
          <a:p>
            <a:pPr marL="285750" indent="-285750">
              <a:buFont typeface="Wingdings" panose="05000000000000000000" pitchFamily="2" charset="2"/>
              <a:buChar char="Ø"/>
            </a:pPr>
            <a:endParaRPr lang="en-US" sz="800" dirty="0">
              <a:latin typeface="Calibri" panose="020F0502020204030204" pitchFamily="34" charset="0"/>
              <a:ea typeface="Yu Gothic UI" panose="020B0500000000000000" pitchFamily="50" charset="-128"/>
              <a:cs typeface="Calibri" panose="020F0502020204030204" pitchFamily="34" charset="0"/>
            </a:endParaRPr>
          </a:p>
          <a:p>
            <a:pPr marL="285750" indent="-285750">
              <a:buFont typeface="Wingdings" panose="05000000000000000000" pitchFamily="2" charset="2"/>
              <a:buChar char="Ø"/>
            </a:pP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After </a:t>
            </a:r>
            <a:r>
              <a:rPr lang="en-GB" altLang="ja-JP" sz="1300" dirty="0">
                <a:latin typeface="Calibri" panose="020F0502020204030204" pitchFamily="34" charset="0"/>
                <a:ea typeface="Yu Gothic UI" panose="020B0500000000000000" pitchFamily="50" charset="-128"/>
                <a:cs typeface="Calibri" panose="020F0502020204030204" pitchFamily="34" charset="0"/>
              </a:rPr>
              <a:t>each alarm is </a:t>
            </a:r>
            <a:r>
              <a:rPr lang="en-GB" altLang="ja-JP" sz="1300" dirty="0" smtClean="0">
                <a:latin typeface="Calibri" panose="020F0502020204030204" pitchFamily="34" charset="0"/>
                <a:ea typeface="Yu Gothic UI" panose="020B0500000000000000" pitchFamily="50" charset="-128"/>
                <a:cs typeface="Calibri" panose="020F0502020204030204" pitchFamily="34" charset="0"/>
              </a:rPr>
              <a:t>acknowledged by the above action, </a:t>
            </a:r>
            <a:r>
              <a:rPr lang="en-GB" altLang="ja-JP" sz="1300" dirty="0">
                <a:latin typeface="Calibri" panose="020F0502020204030204" pitchFamily="34" charset="0"/>
                <a:ea typeface="Yu Gothic UI" panose="020B0500000000000000" pitchFamily="50" charset="-128"/>
                <a:cs typeface="Calibri" panose="020F0502020204030204" pitchFamily="34" charset="0"/>
              </a:rPr>
              <a:t>the "Status" will change from "New" to "Dismissed".</a:t>
            </a:r>
            <a:endParaRPr lang="en-GB" sz="1300" dirty="0">
              <a:latin typeface="Calibri" panose="020F0502020204030204" pitchFamily="34" charset="0"/>
              <a:ea typeface="Yu Gothic UI" panose="020B0500000000000000" pitchFamily="50" charset="-128"/>
              <a:cs typeface="Calibri" panose="020F0502020204030204" pitchFamily="34" charset="0"/>
            </a:endParaRPr>
          </a:p>
        </p:txBody>
      </p:sp>
      <p:sp>
        <p:nvSpPr>
          <p:cNvPr id="7" name="正方形/長方形 6"/>
          <p:cNvSpPr/>
          <p:nvPr/>
        </p:nvSpPr>
        <p:spPr>
          <a:xfrm>
            <a:off x="7807036" y="1404083"/>
            <a:ext cx="401782" cy="12836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1640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7</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Face timeline display</a:t>
            </a: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6920" cy="584775"/>
          </a:xfrm>
          <a:prstGeom prst="rect">
            <a:avLst/>
          </a:prstGeom>
          <a:noFill/>
        </p:spPr>
        <p:txBody>
          <a:bodyPr wrap="square" rtlCol="0">
            <a:spAutoFit/>
          </a:bodyPr>
          <a:lstStyle/>
          <a:p>
            <a:r>
              <a:rPr lang="en-GB" altLang="ja-JP" sz="1600" dirty="0" smtClean="0">
                <a:latin typeface="Calibri" panose="020F0502020204030204" pitchFamily="34" charset="0"/>
                <a:ea typeface="Yu Gothic UI" pitchFamily="50" charset="-128"/>
                <a:cs typeface="Calibri" panose="020F0502020204030204" pitchFamily="34" charset="0"/>
              </a:rPr>
              <a:t>Face search results can be displayed on the timeline.</a:t>
            </a:r>
          </a:p>
          <a:p>
            <a:endParaRPr lang="en-GB" sz="1600" dirty="0">
              <a:latin typeface="Calibri" panose="020F0502020204030204" pitchFamily="34" charset="0"/>
              <a:ea typeface="Yu Gothic UI" pitchFamily="50" charset="-128"/>
              <a:cs typeface="Calibri" panose="020F0502020204030204" pitchFamily="34" charset="0"/>
            </a:endParaRPr>
          </a:p>
        </p:txBody>
      </p:sp>
      <p:sp>
        <p:nvSpPr>
          <p:cNvPr id="8" name="テキスト プレースホルダー 14"/>
          <p:cNvSpPr txBox="1">
            <a:spLocks/>
          </p:cNvSpPr>
          <p:nvPr/>
        </p:nvSpPr>
        <p:spPr>
          <a:xfrm>
            <a:off x="769200"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4"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pic>
        <p:nvPicPr>
          <p:cNvPr id="16" name="図 15"/>
          <p:cNvPicPr/>
          <p:nvPr/>
        </p:nvPicPr>
        <p:blipFill>
          <a:blip r:embed="rId2"/>
          <a:stretch>
            <a:fillRect/>
          </a:stretch>
        </p:blipFill>
        <p:spPr>
          <a:xfrm>
            <a:off x="331645" y="2298079"/>
            <a:ext cx="4059380" cy="2455076"/>
          </a:xfrm>
          <a:prstGeom prst="rect">
            <a:avLst/>
          </a:prstGeom>
        </p:spPr>
      </p:pic>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4166178" y="2298079"/>
            <a:ext cx="4346574" cy="2455076"/>
          </a:xfrm>
          <a:prstGeom prst="rect">
            <a:avLst/>
          </a:prstGeom>
          <a:noFill/>
          <a:ln>
            <a:noFill/>
          </a:ln>
        </p:spPr>
      </p:pic>
      <p:sp>
        <p:nvSpPr>
          <p:cNvPr id="5" name="正方形/長方形 4"/>
          <p:cNvSpPr/>
          <p:nvPr/>
        </p:nvSpPr>
        <p:spPr>
          <a:xfrm>
            <a:off x="208419" y="1312464"/>
            <a:ext cx="8838097" cy="892552"/>
          </a:xfrm>
          <a:prstGeom prst="rect">
            <a:avLst/>
          </a:prstGeom>
        </p:spPr>
        <p:txBody>
          <a:bodyPr wrap="square">
            <a:spAutoFit/>
          </a:bodyPr>
          <a:lstStyle/>
          <a:p>
            <a:pPr marL="285750" lvl="0" indent="-285750" algn="just">
              <a:spcAft>
                <a:spcPts val="0"/>
              </a:spcAft>
              <a:buFont typeface="Wingdings" panose="05000000000000000000" pitchFamily="2" charset="2"/>
              <a:buChar char="Ø"/>
            </a:pPr>
            <a:r>
              <a:rPr lang="en-GB" altLang="ja-JP" sz="1300" kern="100" dirty="0">
                <a:latin typeface="Calibri" panose="020F0502020204030204" pitchFamily="34" charset="0"/>
                <a:ea typeface="Yu Gothic UI" panose="020B0500000000000000" pitchFamily="50" charset="-128"/>
                <a:cs typeface="Calibri" panose="020F0502020204030204" pitchFamily="34" charset="0"/>
              </a:rPr>
              <a:t>A pull-down menu to switch between list and timeline view. </a:t>
            </a:r>
            <a:r>
              <a:rPr lang="ja-JP" altLang="en-GB" sz="1300" kern="100" dirty="0">
                <a:latin typeface="Calibri" panose="020F0502020204030204" pitchFamily="34" charset="0"/>
                <a:ea typeface="Yu Gothic UI" panose="020B0500000000000000" pitchFamily="50" charset="-128"/>
                <a:cs typeface="Calibri" panose="020F0502020204030204" pitchFamily="34" charset="0"/>
              </a:rPr>
              <a:t>（</a:t>
            </a:r>
            <a:r>
              <a:rPr lang="en-GB" altLang="ja-JP" sz="1300" kern="100" dirty="0">
                <a:latin typeface="Calibri" panose="020F0502020204030204" pitchFamily="34" charset="0"/>
                <a:ea typeface="Yu Gothic UI" panose="020B0500000000000000" pitchFamily="50" charset="-128"/>
                <a:cs typeface="Calibri" panose="020F0502020204030204" pitchFamily="34" charset="0"/>
              </a:rPr>
              <a:t>The default is the list view</a:t>
            </a:r>
            <a:r>
              <a:rPr lang="en-GB" altLang="ja-JP" sz="1300" kern="100" dirty="0" smtClean="0">
                <a:latin typeface="Calibri" panose="020F0502020204030204" pitchFamily="34" charset="0"/>
                <a:ea typeface="Yu Gothic UI" panose="020B0500000000000000" pitchFamily="50" charset="-128"/>
                <a:cs typeface="Calibri" panose="020F0502020204030204" pitchFamily="34" charset="0"/>
              </a:rPr>
              <a:t>.)</a:t>
            </a:r>
          </a:p>
          <a:p>
            <a:pPr marL="285750" lvl="0" indent="-285750" algn="just">
              <a:spcAft>
                <a:spcPts val="0"/>
              </a:spcAft>
              <a:buFont typeface="Wingdings" panose="05000000000000000000" pitchFamily="2" charset="2"/>
              <a:buChar char="Ø"/>
            </a:pPr>
            <a:r>
              <a:rPr lang="en-GB" altLang="ja-JP" sz="1300" kern="100" dirty="0">
                <a:latin typeface="Calibri" panose="020F0502020204030204" pitchFamily="34" charset="0"/>
                <a:ea typeface="Yu Gothic UI" panose="020B0500000000000000" pitchFamily="50" charset="-128"/>
                <a:cs typeface="Calibri" panose="020F0502020204030204" pitchFamily="34" charset="0"/>
              </a:rPr>
              <a:t>The timeline view can only be switched when searching with the Face filter </a:t>
            </a:r>
            <a:r>
              <a:rPr lang="en-GB" altLang="ja-JP" sz="1300" kern="100" dirty="0" smtClean="0">
                <a:latin typeface="Calibri" panose="020F0502020204030204" pitchFamily="34" charset="0"/>
                <a:ea typeface="Yu Gothic UI" panose="020B0500000000000000" pitchFamily="50" charset="-128"/>
                <a:cs typeface="Calibri" panose="020F0502020204030204" pitchFamily="34" charset="0"/>
              </a:rPr>
              <a:t>only, </a:t>
            </a:r>
            <a:r>
              <a:rPr lang="en-GB" altLang="ja-JP" sz="1300" kern="100" dirty="0">
                <a:latin typeface="Calibri" panose="020F0502020204030204" pitchFamily="34" charset="0"/>
                <a:ea typeface="Yu Gothic UI" panose="020B0500000000000000" pitchFamily="50" charset="-128"/>
                <a:cs typeface="Calibri" panose="020F0502020204030204" pitchFamily="34" charset="0"/>
              </a:rPr>
              <a:t>otherwise the timeline is greyed out and unavailable</a:t>
            </a:r>
            <a:r>
              <a:rPr lang="en-GB" altLang="ja-JP" sz="1300" kern="100" dirty="0" smtClean="0">
                <a:latin typeface="Calibri" panose="020F0502020204030204" pitchFamily="34" charset="0"/>
                <a:ea typeface="Yu Gothic UI" panose="020B0500000000000000" pitchFamily="50" charset="-128"/>
                <a:cs typeface="Calibri" panose="020F0502020204030204" pitchFamily="34" charset="0"/>
              </a:rPr>
              <a:t>.</a:t>
            </a:r>
          </a:p>
          <a:p>
            <a:pPr marL="285750" lvl="0" indent="-285750" algn="just">
              <a:spcAft>
                <a:spcPts val="0"/>
              </a:spcAft>
              <a:buFont typeface="Wingdings" panose="05000000000000000000" pitchFamily="2" charset="2"/>
              <a:buChar char="Ø"/>
            </a:pPr>
            <a:r>
              <a:rPr lang="en-GB" sz="1300" dirty="0">
                <a:latin typeface="Calibri" panose="020F0502020204030204" pitchFamily="34" charset="0"/>
                <a:ea typeface="Yu Gothic UI" panose="020B0500000000000000" pitchFamily="50" charset="-128"/>
                <a:cs typeface="Calibri" panose="020F0502020204030204" pitchFamily="34" charset="0"/>
              </a:rPr>
              <a:t>The timeline can also be displayed in the Event Monitor, but only if the alarm search is only showing Face filter results.</a:t>
            </a:r>
          </a:p>
        </p:txBody>
      </p:sp>
    </p:spTree>
    <p:extLst>
      <p:ext uri="{BB962C8B-B14F-4D97-AF65-F5344CB8AC3E}">
        <p14:creationId xmlns:p14="http://schemas.microsoft.com/office/powerpoint/2010/main" val="3622183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ysClr val="window" lastClr="FFFFFF"/>
                </a:solidFill>
                <a:effectLst/>
                <a:uLnTx/>
                <a:uFillTx/>
                <a:latin typeface="Calibri" panose="020F0502020204030204" pitchFamily="34" charset="0"/>
                <a:ea typeface="Yu Gothic UI Semibold" panose="020B0700000000000000" pitchFamily="50" charset="-128"/>
                <a:cs typeface="Calibri" panose="020F0502020204030204" pitchFamily="34" charset="0"/>
              </a:rPr>
              <a:t>Overview</a:t>
            </a:r>
            <a:endParaRPr kumimoji="1" lang="ja-JP" altLang="en-US" sz="2400" b="1" i="0" u="none" strike="noStrike" kern="1200" cap="none" spc="0" normalizeH="0" baseline="0" noProof="0" dirty="0">
              <a:ln>
                <a:noFill/>
              </a:ln>
              <a:solidFill>
                <a:sysClr val="window" lastClr="FFFFFF"/>
              </a:solidFill>
              <a:effectLst/>
              <a:uLnTx/>
              <a:uFillTx/>
              <a:latin typeface="Calibri" panose="020F0502020204030204" pitchFamily="34" charset="0"/>
              <a:ea typeface="Yu Gothic UI Semibold" panose="020B0700000000000000" pitchFamily="50" charset="-128"/>
              <a:cs typeface="Calibri" panose="020F0502020204030204" pitchFamily="34" charset="0"/>
            </a:endParaRPr>
          </a:p>
        </p:txBody>
      </p:sp>
      <p:sp>
        <p:nvSpPr>
          <p:cNvPr id="2" name="テキスト ボックス 1"/>
          <p:cNvSpPr txBox="1"/>
          <p:nvPr/>
        </p:nvSpPr>
        <p:spPr>
          <a:xfrm>
            <a:off x="83130" y="691203"/>
            <a:ext cx="1455387" cy="576001"/>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Target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Product</a:t>
            </a:r>
            <a:endParaRPr kumimoji="1" lang="ja-JP" altLang="en-US"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7" name="テキスト ボックス 6"/>
          <p:cNvSpPr txBox="1"/>
          <p:nvPr/>
        </p:nvSpPr>
        <p:spPr>
          <a:xfrm>
            <a:off x="91630" y="1353382"/>
            <a:ext cx="1455387" cy="3456920"/>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Yu Gothic UI Semibold" panose="020B0700000000000000" pitchFamily="50" charset="-128"/>
                <a:cs typeface="Calibri" panose="020F0502020204030204" pitchFamily="34" charset="0"/>
              </a:rPr>
              <a:t>Contents</a:t>
            </a:r>
          </a:p>
        </p:txBody>
      </p:sp>
      <p:sp>
        <p:nvSpPr>
          <p:cNvPr id="8" name="テキスト プレースホルダー 14"/>
          <p:cNvSpPr txBox="1">
            <a:spLocks/>
          </p:cNvSpPr>
          <p:nvPr/>
        </p:nvSpPr>
        <p:spPr>
          <a:xfrm>
            <a:off x="1579551" y="691203"/>
            <a:ext cx="4714232" cy="281812"/>
          </a:xfrm>
          <a:prstGeom prst="rect">
            <a:avLst/>
          </a:prstGeom>
          <a:ln>
            <a:solidFill>
              <a:schemeClr val="tx1"/>
            </a:solidFill>
          </a:ln>
        </p:spPr>
        <p:txBody>
          <a:bodyPr tIns="46800" bIns="4680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rPr>
              <a:t>i-PRO Multi-AI System</a:t>
            </a:r>
            <a:endParaRPr kumimoji="1" lang="en-US" altLang="ja-JP" sz="1400" b="0"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1" name="テキスト ボックス 10"/>
          <p:cNvSpPr txBox="1"/>
          <p:nvPr/>
        </p:nvSpPr>
        <p:spPr>
          <a:xfrm>
            <a:off x="6334817" y="691204"/>
            <a:ext cx="1455387" cy="290449"/>
          </a:xfrm>
          <a:prstGeom prst="rect">
            <a:avLst/>
          </a:prstGeom>
          <a:noFill/>
          <a:ln>
            <a:solidFill>
              <a:schemeClr val="tx1"/>
            </a:solidFill>
          </a:ln>
        </p:spPr>
        <p:txBody>
          <a:bodyPr wrap="none" rtlCol="0" anchor="ctr">
            <a:noAutofit/>
          </a:bodyPr>
          <a:lstStyle/>
          <a:p>
            <a:pPr algn="ctr">
              <a:defRPr/>
            </a:pPr>
            <a:r>
              <a:rPr lang="en-US" altLang="ja-JP" dirty="0" smtClean="0">
                <a:solidFill>
                  <a:prstClr val="black"/>
                </a:solidFill>
                <a:latin typeface="Calibri" panose="020F0502020204030204" pitchFamily="34" charset="0"/>
                <a:ea typeface="游ゴシック" panose="020B0400000000000000" pitchFamily="50" charset="-128"/>
                <a:cs typeface="Calibri" panose="020F0502020204030204" pitchFamily="34" charset="0"/>
              </a:rPr>
              <a:t>V1.3</a:t>
            </a:r>
            <a:endParaRPr kumimoji="1" lang="ja-JP" altLang="en-US"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12" name="テキスト プレースホルダー 14"/>
          <p:cNvSpPr txBox="1">
            <a:spLocks/>
          </p:cNvSpPr>
          <p:nvPr/>
        </p:nvSpPr>
        <p:spPr>
          <a:xfrm>
            <a:off x="7831238" y="691203"/>
            <a:ext cx="1224006" cy="29045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1600" dirty="0">
                <a:solidFill>
                  <a:prstClr val="black"/>
                </a:solidFill>
                <a:latin typeface="Calibri" panose="020F0502020204030204" pitchFamily="34" charset="0"/>
                <a:ea typeface="游ゴシック" panose="020B0400000000000000" pitchFamily="50" charset="-128"/>
                <a:cs typeface="Calibri" panose="020F0502020204030204" pitchFamily="34" charset="0"/>
              </a:rPr>
              <a:t>F</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eb.2022</a:t>
            </a:r>
            <a:endParaRPr kumimoji="1" lang="en-US" altLang="ja-JP" sz="16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graphicFrame>
        <p:nvGraphicFramePr>
          <p:cNvPr id="3" name="表 2"/>
          <p:cNvGraphicFramePr>
            <a:graphicFrameLocks noGrp="1"/>
          </p:cNvGraphicFramePr>
          <p:nvPr>
            <p:extLst>
              <p:ext uri="{D42A27DB-BD31-4B8C-83A1-F6EECF244321}">
                <p14:modId xmlns:p14="http://schemas.microsoft.com/office/powerpoint/2010/main" val="83499420"/>
              </p:ext>
            </p:extLst>
          </p:nvPr>
        </p:nvGraphicFramePr>
        <p:xfrm>
          <a:off x="1579551" y="1353383"/>
          <a:ext cx="7475692" cy="3442070"/>
        </p:xfrm>
        <a:graphic>
          <a:graphicData uri="http://schemas.openxmlformats.org/drawingml/2006/table">
            <a:tbl>
              <a:tblPr firstRow="1" bandRow="1">
                <a:tableStyleId>{5C22544A-7EE6-4342-B048-85BDC9FD1C3A}</a:tableStyleId>
              </a:tblPr>
              <a:tblGrid>
                <a:gridCol w="5319480">
                  <a:extLst>
                    <a:ext uri="{9D8B030D-6E8A-4147-A177-3AD203B41FA5}">
                      <a16:colId xmlns:a16="http://schemas.microsoft.com/office/drawing/2014/main" val="3525476880"/>
                    </a:ext>
                  </a:extLst>
                </a:gridCol>
                <a:gridCol w="750277">
                  <a:extLst>
                    <a:ext uri="{9D8B030D-6E8A-4147-A177-3AD203B41FA5}">
                      <a16:colId xmlns:a16="http://schemas.microsoft.com/office/drawing/2014/main" val="3512600699"/>
                    </a:ext>
                  </a:extLst>
                </a:gridCol>
                <a:gridCol w="785854">
                  <a:extLst>
                    <a:ext uri="{9D8B030D-6E8A-4147-A177-3AD203B41FA5}">
                      <a16:colId xmlns:a16="http://schemas.microsoft.com/office/drawing/2014/main" val="966301566"/>
                    </a:ext>
                  </a:extLst>
                </a:gridCol>
                <a:gridCol w="620081">
                  <a:extLst>
                    <a:ext uri="{9D8B030D-6E8A-4147-A177-3AD203B41FA5}">
                      <a16:colId xmlns:a16="http://schemas.microsoft.com/office/drawing/2014/main" val="2820201485"/>
                    </a:ext>
                  </a:extLst>
                </a:gridCol>
              </a:tblGrid>
              <a:tr h="450453">
                <a:tc>
                  <a:txBody>
                    <a:bodyPr/>
                    <a:lstStyle/>
                    <a:p>
                      <a:pPr algn="ctr"/>
                      <a:r>
                        <a:rPr kumimoji="1" lang="en-US" altLang="ja-JP" sz="1200" dirty="0">
                          <a:solidFill>
                            <a:schemeClr val="bg1"/>
                          </a:solidFill>
                          <a:latin typeface="Calibri" panose="020F0502020204030204" pitchFamily="34" charset="0"/>
                          <a:ea typeface="Yu Gothic UI Semibold" panose="020B0700000000000000" pitchFamily="50" charset="-128"/>
                          <a:cs typeface="Calibri" panose="020F0502020204030204" pitchFamily="34" charset="0"/>
                        </a:rPr>
                        <a:t>Version upgrade item</a:t>
                      </a:r>
                      <a:endParaRPr kumimoji="1" lang="ja-JP" altLang="en-US" sz="1200" dirty="0">
                        <a:solidFill>
                          <a:schemeClr val="bg1"/>
                        </a:solidFill>
                        <a:latin typeface="Calibri" panose="020F0502020204030204" pitchFamily="34" charset="0"/>
                        <a:ea typeface="Yu Gothic UI Semibold" panose="020B0700000000000000" pitchFamily="50" charset="-128"/>
                        <a:cs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Calibri" panose="020F0502020204030204" pitchFamily="34" charset="0"/>
                          <a:ea typeface="Yu Gothic UI Semibold" panose="020B0700000000000000" pitchFamily="50" charset="-128"/>
                          <a:cs typeface="Calibri" panose="020F0502020204030204" pitchFamily="34" charset="0"/>
                        </a:rPr>
                        <a:t>Multi-AI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Calibri" panose="020F0502020204030204" pitchFamily="34" charset="0"/>
                          <a:ea typeface="Yu Gothic UI Semibold" panose="020B0700000000000000" pitchFamily="50" charset="-128"/>
                          <a:cs typeface="Calibri" panose="020F0502020204030204" pitchFamily="34" charset="0"/>
                        </a:rPr>
                        <a:t>System</a:t>
                      </a:r>
                      <a:endParaRPr kumimoji="1" lang="ja-JP" altLang="en-US" sz="1200" dirty="0">
                        <a:solidFill>
                          <a:schemeClr val="bg1"/>
                        </a:solidFill>
                        <a:latin typeface="Calibri" panose="020F0502020204030204" pitchFamily="34" charset="0"/>
                        <a:ea typeface="Yu Gothic UI Semibold" panose="020B0700000000000000"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Calibri" panose="020F0502020204030204" pitchFamily="34" charset="0"/>
                          <a:ea typeface="Yu Gothic UI Semibold" panose="020B0700000000000000" pitchFamily="50" charset="-128"/>
                          <a:cs typeface="Calibri" panose="020F0502020204030204" pitchFamily="34" charset="0"/>
                        </a:rPr>
                        <a:t>ASM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Calibri" panose="020F0502020204030204" pitchFamily="34" charset="0"/>
                          <a:ea typeface="Yu Gothic UI Semibold" panose="020B0700000000000000" pitchFamily="50" charset="-128"/>
                          <a:cs typeface="Calibri" panose="020F0502020204030204" pitchFamily="34" charset="0"/>
                        </a:rPr>
                        <a:t>Plug-in</a:t>
                      </a:r>
                      <a:endParaRPr kumimoji="1" lang="ja-JP" altLang="en-US" sz="1200" dirty="0">
                        <a:solidFill>
                          <a:schemeClr val="bg1"/>
                        </a:solidFill>
                        <a:latin typeface="Calibri" panose="020F0502020204030204" pitchFamily="34" charset="0"/>
                        <a:ea typeface="Yu Gothic UI Semibold" panose="020B0700000000000000"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bg1"/>
                          </a:solidFill>
                          <a:latin typeface="Calibri" panose="020F0502020204030204" pitchFamily="34" charset="0"/>
                          <a:ea typeface="Yu Gothic UI Semibold" panose="020B0700000000000000" pitchFamily="50" charset="-128"/>
                          <a:cs typeface="Calibri" panose="020F0502020204030204" pitchFamily="34" charset="0"/>
                        </a:rPr>
                        <a:t>page</a:t>
                      </a:r>
                      <a:endParaRPr kumimoji="1" lang="ja-JP" altLang="en-US" sz="1200" dirty="0">
                        <a:solidFill>
                          <a:schemeClr val="bg1"/>
                        </a:solidFill>
                        <a:latin typeface="Calibri" panose="020F0502020204030204" pitchFamily="34" charset="0"/>
                        <a:ea typeface="Yu Gothic UI Semibold" panose="020B0700000000000000"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119544521"/>
                  </a:ext>
                </a:extLst>
              </a:tr>
              <a:tr h="299357">
                <a:tc>
                  <a:txBody>
                    <a:bodyPr/>
                    <a:lstStyle/>
                    <a:p>
                      <a:pPr algn="l"/>
                      <a:r>
                        <a:rPr lang="en-GB" altLang="ja-JP" sz="1200" b="0" baseline="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 Support ASM300</a:t>
                      </a:r>
                      <a:endParaRPr lang="en-GB" altLang="ja-JP" sz="1200" b="0"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2-5</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31384942"/>
                  </a:ext>
                </a:extLst>
              </a:tr>
              <a:tr h="299357">
                <a:tc>
                  <a:txBody>
                    <a:bodyPr/>
                    <a:lstStyle/>
                    <a:p>
                      <a:pPr algn="l"/>
                      <a:r>
                        <a:rPr lang="en-GB" altLang="ja-JP" sz="1200" b="0" baseline="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2. Register the camera from the recorder</a:t>
                      </a:r>
                      <a:endParaRPr lang="en-GB" altLang="ja-JP" sz="1200" b="0"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1"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6</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167603903"/>
                  </a:ext>
                </a:extLst>
              </a:tr>
              <a:tr h="299357">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1200" b="0" strike="noStrike" dirty="0" smtClean="0">
                          <a:solidFill>
                            <a:schemeClr val="tx1"/>
                          </a:solidFill>
                          <a:latin typeface="Calibri" pitchFamily="34" charset="0"/>
                          <a:cs typeface="Calibri" pitchFamily="34" charset="0"/>
                        </a:rPr>
                        <a:t>3. Support Dashboard function (age / gender, people attribute, vehicle attribute)</a:t>
                      </a: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7-9</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786667927"/>
                  </a:ext>
                </a:extLst>
              </a:tr>
              <a:tr h="299357">
                <a:tc>
                  <a:txBody>
                    <a:bodyPr/>
                    <a:lstStyle/>
                    <a:p>
                      <a:pPr algn="l">
                        <a:buFont typeface="Wingdings" pitchFamily="2" charset="2"/>
                        <a:buNone/>
                      </a:pPr>
                      <a:r>
                        <a:rPr lang="en-GB" altLang="ja-JP" sz="1200" b="0" baseline="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4. Search for similar faces</a:t>
                      </a:r>
                      <a:endParaRPr lang="en-GB" sz="1200" b="0"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10-14</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769203617"/>
                  </a:ext>
                </a:extLst>
              </a:tr>
              <a:tr h="290657">
                <a:tc>
                  <a:txBody>
                    <a:bodyPr/>
                    <a:lstStyle/>
                    <a:p>
                      <a:pPr algn="l">
                        <a:spcBef>
                          <a:spcPct val="0"/>
                        </a:spcBef>
                        <a:buFont typeface="Wingdings" pitchFamily="2" charset="2"/>
                        <a:buNone/>
                      </a:pPr>
                      <a:r>
                        <a:rPr lang="en-US" altLang="ja-JP" sz="1200" b="0" baseline="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5. i-PRO original alarm transmission / reception / setting</a:t>
                      </a:r>
                      <a:endParaRPr lang="en-GB" altLang="ja-JP" sz="1200" b="0"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15,16</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56932301"/>
                  </a:ext>
                </a:extLst>
              </a:tr>
              <a:tr h="299357">
                <a:tc>
                  <a:txBody>
                    <a:bodyPr/>
                    <a:lstStyle/>
                    <a:p>
                      <a:pPr algn="l">
                        <a:buFont typeface="Wingdings" pitchFamily="2" charset="2"/>
                        <a:buNone/>
                      </a:pPr>
                      <a:r>
                        <a:rPr lang="en-GB" altLang="ja-JP" sz="1200" strike="noStrike" baseline="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6. Alarm processing (state management / patrol lamp extinguishing processing)</a:t>
                      </a:r>
                      <a:endParaRPr lang="en-GB" sz="1200" strike="noStrike"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17</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12017613"/>
                  </a:ext>
                </a:extLst>
              </a:tr>
              <a:tr h="299357">
                <a:tc>
                  <a:txBody>
                    <a:bodyPr/>
                    <a:lstStyle/>
                    <a:p>
                      <a:pPr algn="l">
                        <a:buFont typeface="Wingdings" pitchFamily="2" charset="2"/>
                        <a:buNone/>
                      </a:pPr>
                      <a:r>
                        <a:rPr lang="en-US" sz="1200" strike="noStrike" dirty="0" smtClean="0">
                          <a:solidFill>
                            <a:schemeClr val="tx1"/>
                          </a:solidFill>
                          <a:latin typeface="Calibri" pitchFamily="34" charset="0"/>
                          <a:cs typeface="Calibri" pitchFamily="34" charset="0"/>
                        </a:rPr>
                        <a:t>7. Face timeline display</a:t>
                      </a:r>
                      <a:endParaRPr lang="en-GB" sz="1200" strike="noStrike"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18</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773419378"/>
                  </a:ext>
                </a:extLst>
              </a:tr>
              <a:tr h="299357">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it-IT" sz="1200" strike="noStrike" dirty="0" smtClean="0">
                          <a:solidFill>
                            <a:schemeClr val="tx1"/>
                          </a:solidFill>
                          <a:latin typeface="Calibri" pitchFamily="34" charset="0"/>
                          <a:cs typeface="Calibri" pitchFamily="34" charset="0"/>
                        </a:rPr>
                        <a:t>8. multiple Multi-AI server registration</a:t>
                      </a:r>
                      <a:endParaRPr lang="en-GB" sz="1200" strike="noStrike"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19-21</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37799270"/>
                  </a:ext>
                </a:extLst>
              </a:tr>
              <a:tr h="299357">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1200" strike="noStrike" dirty="0" smtClean="0">
                          <a:solidFill>
                            <a:schemeClr val="tx1"/>
                          </a:solidFill>
                          <a:latin typeface="Calibri" pitchFamily="34" charset="0"/>
                          <a:cs typeface="Calibri" pitchFamily="34" charset="0"/>
                        </a:rPr>
                        <a:t>9. Alarm result export function</a:t>
                      </a: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22,23</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50763135"/>
                  </a:ext>
                </a:extLst>
              </a:tr>
              <a:tr h="299357">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it-IT" altLang="ja-JP" sz="1200" dirty="0" smtClean="0">
                          <a:latin typeface="Calibri" panose="020F0502020204030204" pitchFamily="34" charset="0"/>
                          <a:ea typeface="Yu Gothic UI" panose="020B0500000000000000" pitchFamily="50" charset="-128"/>
                          <a:cs typeface="Calibri" panose="020F0502020204030204" pitchFamily="34" charset="0"/>
                        </a:rPr>
                        <a:t>10. Remove</a:t>
                      </a: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 the image update interval setting</a:t>
                      </a:r>
                      <a:endParaRPr lang="en-GB" sz="1200" strike="noStrike" dirty="0" smtClean="0">
                        <a:solidFill>
                          <a:schemeClr val="tx1"/>
                        </a:solidFill>
                        <a:latin typeface="Calibri" pitchFamily="34" charset="0"/>
                        <a:cs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Wingdings" panose="05000000000000000000" pitchFamily="2" charset="2"/>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endParaRPr kumimoji="1" lang="ja-JP" altLang="en-US" sz="1200" b="1"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1200" b="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24</a:t>
                      </a:r>
                      <a:endParaRPr kumimoji="1" lang="ja-JP" altLang="en-US" sz="1200" b="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770383792"/>
                  </a:ext>
                </a:extLst>
              </a:tr>
            </a:tbl>
          </a:graphicData>
        </a:graphic>
      </p:graphicFrame>
      <p:sp>
        <p:nvSpPr>
          <p:cNvPr id="10" name="テキスト プレースホルダー 14"/>
          <p:cNvSpPr txBox="1">
            <a:spLocks/>
          </p:cNvSpPr>
          <p:nvPr/>
        </p:nvSpPr>
        <p:spPr>
          <a:xfrm>
            <a:off x="1579551" y="973015"/>
            <a:ext cx="4714232" cy="281812"/>
          </a:xfrm>
          <a:prstGeom prst="rect">
            <a:avLst/>
          </a:prstGeom>
          <a:ln>
            <a:solidFill>
              <a:schemeClr val="tx1"/>
            </a:solidFill>
          </a:ln>
        </p:spPr>
        <p:txBody>
          <a:bodyPr tIns="46800" bIns="4680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fontAlgn="auto">
              <a:lnSpc>
                <a:spcPct val="100000"/>
              </a:lnSpc>
              <a:spcBef>
                <a:spcPts val="0"/>
              </a:spcBef>
              <a:spcAft>
                <a:spcPts val="0"/>
              </a:spcAft>
              <a:buNone/>
              <a:defRPr/>
            </a:pPr>
            <a:r>
              <a:rPr lang="en-US" altLang="ja-JP" sz="1400" dirty="0">
                <a:latin typeface="Calibri" panose="020F0502020204030204" pitchFamily="34" charset="0"/>
                <a:ea typeface="Yu Gothic UI" panose="020B0500000000000000" pitchFamily="50" charset="-128"/>
                <a:cs typeface="Calibri" panose="020F0502020204030204" pitchFamily="34" charset="0"/>
              </a:rPr>
              <a:t>Multi-AI plug-in for ASM300</a:t>
            </a:r>
            <a:endParaRPr kumimoji="1" lang="en-US" altLang="ja-JP" sz="1400" b="0"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3" name="テキスト ボックス 12"/>
          <p:cNvSpPr txBox="1"/>
          <p:nvPr/>
        </p:nvSpPr>
        <p:spPr>
          <a:xfrm>
            <a:off x="6334816" y="978877"/>
            <a:ext cx="1455387" cy="290449"/>
          </a:xfrm>
          <a:prstGeom prst="rect">
            <a:avLst/>
          </a:prstGeom>
          <a:noFill/>
          <a:ln>
            <a:solidFill>
              <a:schemeClr val="tx1"/>
            </a:solidFill>
          </a:ln>
        </p:spPr>
        <p:txBody>
          <a:bodyPr wrap="none" rtlCol="0" anchor="ctr">
            <a:noAutofit/>
          </a:bodyPr>
          <a:lstStyle/>
          <a:p>
            <a:pPr algn="ctr">
              <a:defRPr/>
            </a:pPr>
            <a:r>
              <a:rPr lang="en-US" altLang="ja-JP" dirty="0" smtClean="0">
                <a:solidFill>
                  <a:prstClr val="black"/>
                </a:solidFill>
                <a:latin typeface="Calibri" panose="020F0502020204030204" pitchFamily="34" charset="0"/>
                <a:ea typeface="游ゴシック" panose="020B0400000000000000" pitchFamily="50" charset="-128"/>
                <a:cs typeface="Calibri" panose="020F0502020204030204" pitchFamily="34" charset="0"/>
              </a:rPr>
              <a:t>V1.0</a:t>
            </a:r>
            <a:endParaRPr kumimoji="1" lang="ja-JP" altLang="en-US"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テキスト プレースホルダー 14"/>
          <p:cNvSpPr txBox="1">
            <a:spLocks/>
          </p:cNvSpPr>
          <p:nvPr/>
        </p:nvSpPr>
        <p:spPr>
          <a:xfrm>
            <a:off x="7831238" y="978877"/>
            <a:ext cx="1224006" cy="29045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60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Feb.2022</a:t>
            </a:r>
            <a:endParaRPr kumimoji="1" lang="en-US" altLang="ja-JP" sz="16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5" name="正方形/長方形 4"/>
          <p:cNvSpPr/>
          <p:nvPr/>
        </p:nvSpPr>
        <p:spPr>
          <a:xfrm>
            <a:off x="7116297" y="1829901"/>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15" name="正方形/長方形 14"/>
          <p:cNvSpPr/>
          <p:nvPr/>
        </p:nvSpPr>
        <p:spPr>
          <a:xfrm>
            <a:off x="7116297" y="2148872"/>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16" name="正方形/長方形 15"/>
          <p:cNvSpPr/>
          <p:nvPr/>
        </p:nvSpPr>
        <p:spPr>
          <a:xfrm>
            <a:off x="7116297" y="2430220"/>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17" name="正方形/長方形 16"/>
          <p:cNvSpPr/>
          <p:nvPr/>
        </p:nvSpPr>
        <p:spPr>
          <a:xfrm>
            <a:off x="7116297" y="2719521"/>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18" name="正方形/長方形 17"/>
          <p:cNvSpPr/>
          <p:nvPr/>
        </p:nvSpPr>
        <p:spPr>
          <a:xfrm>
            <a:off x="7116297" y="3887267"/>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19" name="正方形/長方形 18"/>
          <p:cNvSpPr/>
          <p:nvPr/>
        </p:nvSpPr>
        <p:spPr>
          <a:xfrm>
            <a:off x="7116297" y="3314389"/>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0" name="正方形/長方形 19"/>
          <p:cNvSpPr/>
          <p:nvPr/>
        </p:nvSpPr>
        <p:spPr>
          <a:xfrm>
            <a:off x="7116297" y="3012095"/>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1" name="正方形/長方形 20"/>
          <p:cNvSpPr/>
          <p:nvPr/>
        </p:nvSpPr>
        <p:spPr>
          <a:xfrm>
            <a:off x="7116297" y="4181091"/>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2" name="正方形/長方形 21"/>
          <p:cNvSpPr/>
          <p:nvPr/>
        </p:nvSpPr>
        <p:spPr>
          <a:xfrm>
            <a:off x="7891929" y="2719520"/>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3" name="正方形/長方形 22"/>
          <p:cNvSpPr/>
          <p:nvPr/>
        </p:nvSpPr>
        <p:spPr>
          <a:xfrm>
            <a:off x="7876651" y="3002026"/>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4" name="正方形/長方形 23"/>
          <p:cNvSpPr/>
          <p:nvPr/>
        </p:nvSpPr>
        <p:spPr>
          <a:xfrm>
            <a:off x="7878297" y="3310985"/>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5" name="正方形/長方形 24"/>
          <p:cNvSpPr/>
          <p:nvPr/>
        </p:nvSpPr>
        <p:spPr>
          <a:xfrm>
            <a:off x="7871481" y="3895082"/>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6" name="正方形/長方形 25"/>
          <p:cNvSpPr/>
          <p:nvPr/>
        </p:nvSpPr>
        <p:spPr>
          <a:xfrm>
            <a:off x="7895569" y="2441447"/>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7" name="正方形/長方形 26"/>
          <p:cNvSpPr/>
          <p:nvPr/>
        </p:nvSpPr>
        <p:spPr>
          <a:xfrm>
            <a:off x="7891929" y="4175170"/>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8" name="正方形/長方形 27"/>
          <p:cNvSpPr/>
          <p:nvPr/>
        </p:nvSpPr>
        <p:spPr>
          <a:xfrm>
            <a:off x="7876651" y="1846600"/>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29" name="正方形/長方形 28"/>
          <p:cNvSpPr/>
          <p:nvPr/>
        </p:nvSpPr>
        <p:spPr>
          <a:xfrm>
            <a:off x="7109481" y="3614455"/>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30" name="正方形/長方形 29"/>
          <p:cNvSpPr/>
          <p:nvPr/>
        </p:nvSpPr>
        <p:spPr>
          <a:xfrm>
            <a:off x="7871481" y="3611051"/>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
        <p:nvSpPr>
          <p:cNvPr id="31" name="正方形/長方形 30"/>
          <p:cNvSpPr/>
          <p:nvPr/>
        </p:nvSpPr>
        <p:spPr>
          <a:xfrm>
            <a:off x="7109481" y="4508108"/>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Wingdings" panose="05000000000000000000" pitchFamily="2" charset="2"/>
                <a:sym typeface="Wingdings" panose="05000000000000000000" pitchFamily="2" charset="2"/>
              </a:rPr>
              <a:t></a:t>
            </a:r>
            <a:endParaRPr lang="en-GB" sz="1400" dirty="0">
              <a:solidFill>
                <a:schemeClr val="tx1"/>
              </a:solidFill>
              <a:latin typeface="Wingdings" panose="05000000000000000000" pitchFamily="2" charset="2"/>
            </a:endParaRPr>
          </a:p>
        </p:txBody>
      </p:sp>
    </p:spTree>
    <p:extLst>
      <p:ext uri="{BB962C8B-B14F-4D97-AF65-F5344CB8AC3E}">
        <p14:creationId xmlns:p14="http://schemas.microsoft.com/office/powerpoint/2010/main" val="2571087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it-IT" altLang="ja-JP" sz="2400" dirty="0">
                <a:latin typeface="Calibri" panose="020F0502020204030204" pitchFamily="34" charset="0"/>
                <a:ea typeface="Yu Gothic UI" panose="020B0500000000000000" pitchFamily="50" charset="-128"/>
                <a:cs typeface="Calibri" panose="020F0502020204030204" pitchFamily="34" charset="0"/>
              </a:rPr>
              <a:t>8</a:t>
            </a: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 multiple Multi-AI server registration (1/3)</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6920" cy="523220"/>
          </a:xfrm>
          <a:prstGeom prst="rect">
            <a:avLst/>
          </a:prstGeom>
          <a:noFill/>
        </p:spPr>
        <p:txBody>
          <a:bodyPr wrap="square" rtlCol="0">
            <a:spAutoFit/>
          </a:bodyPr>
          <a:lstStyle/>
          <a:p>
            <a:r>
              <a:rPr lang="en-US" altLang="ja-JP" sz="1400" kern="100" dirty="0" smtClean="0">
                <a:latin typeface="Calibri" panose="020F0502020204030204" pitchFamily="34" charset="0"/>
                <a:ea typeface="Yu Gothic UI" panose="020B0500000000000000" pitchFamily="50" charset="-128"/>
                <a:cs typeface="Calibri" panose="020F0502020204030204" pitchFamily="34" charset="0"/>
              </a:rPr>
              <a:t>Search Filter : </a:t>
            </a:r>
            <a:r>
              <a:rPr lang="en-GB" altLang="ja-JP" sz="1400" kern="100" dirty="0" smtClean="0">
                <a:latin typeface="Calibri" panose="020F0502020204030204" pitchFamily="34" charset="0"/>
                <a:ea typeface="Yu Gothic UI" panose="020B0500000000000000" pitchFamily="50" charset="-128"/>
                <a:cs typeface="Calibri" panose="020F0502020204030204" pitchFamily="34" charset="0"/>
              </a:rPr>
              <a:t>When </a:t>
            </a:r>
            <a:r>
              <a:rPr lang="en-GB" altLang="ja-JP" sz="1400" kern="100" dirty="0">
                <a:latin typeface="Calibri" panose="020F0502020204030204" pitchFamily="34" charset="0"/>
                <a:ea typeface="Yu Gothic UI" panose="020B0500000000000000" pitchFamily="50" charset="-128"/>
                <a:cs typeface="Calibri" panose="020F0502020204030204" pitchFamily="34" charset="0"/>
              </a:rPr>
              <a:t>multiple </a:t>
            </a:r>
            <a:r>
              <a:rPr lang="en-GB" altLang="ja-JP" sz="1400" kern="100" dirty="0" smtClean="0">
                <a:latin typeface="Calibri" panose="020F0502020204030204" pitchFamily="34" charset="0"/>
                <a:ea typeface="Yu Gothic UI" panose="020B0500000000000000" pitchFamily="50" charset="-128"/>
                <a:cs typeface="Calibri" panose="020F0502020204030204" pitchFamily="34" charset="0"/>
              </a:rPr>
              <a:t>Multi-AI </a:t>
            </a:r>
            <a:r>
              <a:rPr lang="en-GB" altLang="ja-JP" sz="1400" kern="100" dirty="0">
                <a:latin typeface="Calibri" panose="020F0502020204030204" pitchFamily="34" charset="0"/>
                <a:ea typeface="Yu Gothic UI" panose="020B0500000000000000" pitchFamily="50" charset="-128"/>
                <a:cs typeface="Calibri" panose="020F0502020204030204" pitchFamily="34" charset="0"/>
              </a:rPr>
              <a:t>servers are in operation, the display is switched to the cameras and apps registered in the server to be searched.</a:t>
            </a:r>
            <a:endParaRPr lang="en-GB" sz="1400" dirty="0">
              <a:latin typeface="Calibri" panose="020F0502020204030204" pitchFamily="34" charset="0"/>
              <a:ea typeface="Yu Gothic UI" pitchFamily="50" charset="-128"/>
              <a:cs typeface="Calibri" panose="020F0502020204030204" pitchFamily="34" charset="0"/>
            </a:endParaRPr>
          </a:p>
        </p:txBody>
      </p:sp>
      <p:pic>
        <p:nvPicPr>
          <p:cNvPr id="16" name="図 15"/>
          <p:cNvPicPr/>
          <p:nvPr/>
        </p:nvPicPr>
        <p:blipFill>
          <a:blip r:embed="rId2"/>
          <a:stretch>
            <a:fillRect/>
          </a:stretch>
        </p:blipFill>
        <p:spPr>
          <a:xfrm>
            <a:off x="4391025" y="1604068"/>
            <a:ext cx="4464178" cy="2996103"/>
          </a:xfrm>
          <a:prstGeom prst="rect">
            <a:avLst/>
          </a:prstGeom>
        </p:spPr>
      </p:pic>
      <p:sp>
        <p:nvSpPr>
          <p:cNvPr id="5" name="正方形/長方形 4"/>
          <p:cNvSpPr/>
          <p:nvPr/>
        </p:nvSpPr>
        <p:spPr>
          <a:xfrm>
            <a:off x="83129" y="1555985"/>
            <a:ext cx="4227614" cy="3231654"/>
          </a:xfrm>
          <a:prstGeom prst="rect">
            <a:avLst/>
          </a:prstGeom>
        </p:spPr>
        <p:txBody>
          <a:bodyPr wrap="square">
            <a:spAutoFit/>
          </a:bodyPr>
          <a:lstStyle/>
          <a:p>
            <a:pPr marL="342900" lvl="0" indent="-342900" algn="just">
              <a:spcAft>
                <a:spcPts val="0"/>
              </a:spcAft>
              <a:buFont typeface="Wingdings" panose="05000000000000000000" pitchFamily="2" charset="2"/>
              <a:buChar char="Ø"/>
            </a:pPr>
            <a:r>
              <a:rPr lang="en-GB" altLang="ja-JP" sz="1200" kern="100" dirty="0">
                <a:latin typeface="Calibri" panose="020F0502020204030204" pitchFamily="34" charset="0"/>
                <a:ea typeface="Yu Gothic UI" panose="020B0500000000000000" pitchFamily="50" charset="-128"/>
                <a:cs typeface="Calibri" panose="020F0502020204030204" pitchFamily="34" charset="0"/>
              </a:rPr>
              <a:t>Add a menu just above the cameras menu in the search filter to allow users to select a server to search when multiple </a:t>
            </a:r>
            <a:r>
              <a:rPr lang="en-GB" altLang="ja-JP" sz="1200" kern="100" dirty="0" smtClean="0">
                <a:latin typeface="Calibri" panose="020F0502020204030204" pitchFamily="34" charset="0"/>
                <a:ea typeface="Yu Gothic UI" panose="020B0500000000000000" pitchFamily="50" charset="-128"/>
                <a:cs typeface="Calibri" panose="020F0502020204030204" pitchFamily="34" charset="0"/>
              </a:rPr>
              <a:t>Multi-AI </a:t>
            </a:r>
            <a:r>
              <a:rPr lang="en-GB" altLang="ja-JP" sz="1200" kern="100" dirty="0">
                <a:latin typeface="Calibri" panose="020F0502020204030204" pitchFamily="34" charset="0"/>
                <a:ea typeface="Yu Gothic UI" panose="020B0500000000000000" pitchFamily="50" charset="-128"/>
                <a:cs typeface="Calibri" panose="020F0502020204030204" pitchFamily="34" charset="0"/>
              </a:rPr>
              <a:t>servers are in operation. (This menu will not be displayed if only one multi-AI server is in operation</a:t>
            </a:r>
            <a:r>
              <a:rPr lang="en-GB" altLang="ja-JP" sz="1200" kern="100" dirty="0" smtClean="0">
                <a:latin typeface="Calibri" panose="020F0502020204030204" pitchFamily="34" charset="0"/>
                <a:ea typeface="Yu Gothic UI" panose="020B0500000000000000" pitchFamily="50" charset="-128"/>
                <a:cs typeface="Calibri" panose="020F0502020204030204" pitchFamily="34" charset="0"/>
              </a:rPr>
              <a:t>)</a:t>
            </a:r>
          </a:p>
          <a:p>
            <a:pPr lvl="0" algn="just">
              <a:spcAft>
                <a:spcPts val="0"/>
              </a:spcAft>
            </a:pPr>
            <a:endParaRPr lang="en-US" sz="1200" kern="100" dirty="0">
              <a:effectLst/>
              <a:latin typeface="Calibri" panose="020F0502020204030204" pitchFamily="34" charset="0"/>
              <a:ea typeface="Yu Gothic UI" panose="020B0500000000000000" pitchFamily="50" charset="-128"/>
              <a:cs typeface="Calibri" panose="020F0502020204030204" pitchFamily="34" charset="0"/>
            </a:endParaRPr>
          </a:p>
          <a:p>
            <a:pPr marL="342900" lvl="0" indent="-342900" algn="just">
              <a:spcAft>
                <a:spcPts val="0"/>
              </a:spcAft>
              <a:buFont typeface="Wingdings" panose="05000000000000000000" pitchFamily="2" charset="2"/>
              <a:buChar char="Ø"/>
            </a:pP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If </a:t>
            </a:r>
            <a:r>
              <a:rPr lang="en-GB" altLang="ja-JP" sz="1200" dirty="0">
                <a:latin typeface="Calibri" panose="020F0502020204030204" pitchFamily="34" charset="0"/>
                <a:ea typeface="Yu Gothic UI" panose="020B0500000000000000" pitchFamily="50" charset="-128"/>
                <a:cs typeface="Calibri" panose="020F0502020204030204" pitchFamily="34" charset="0"/>
              </a:rPr>
              <a:t>you select a different server from the server selection menu, the system immediately changes the server to be searched.</a:t>
            </a:r>
          </a:p>
          <a:p>
            <a:pPr marL="342900" lvl="0" indent="-342900" algn="just">
              <a:spcAft>
                <a:spcPts val="0"/>
              </a:spcAft>
              <a:buFont typeface="Wingdings" panose="05000000000000000000" pitchFamily="2" charset="2"/>
              <a:buChar char=""/>
            </a:pPr>
            <a:endParaRPr lang="en-GB" altLang="ja-JP" sz="1200" dirty="0">
              <a:latin typeface="Calibri" panose="020F0502020204030204" pitchFamily="34" charset="0"/>
              <a:ea typeface="Yu Gothic UI" panose="020B0500000000000000" pitchFamily="50" charset="-128"/>
              <a:cs typeface="Calibri" panose="020F0502020204030204" pitchFamily="34" charset="0"/>
            </a:endParaRPr>
          </a:p>
          <a:p>
            <a:pPr marL="342900" lvl="0" indent="-342900" algn="just">
              <a:spcAft>
                <a:spcPts val="0"/>
              </a:spcAft>
              <a:buFont typeface="Wingdings" panose="05000000000000000000" pitchFamily="2" charset="2"/>
              <a:buChar char="Ø"/>
            </a:pPr>
            <a:r>
              <a:rPr lang="en-GB" altLang="ja-JP" sz="1200" dirty="0">
                <a:latin typeface="Calibri" panose="020F0502020204030204" pitchFamily="34" charset="0"/>
                <a:ea typeface="Yu Gothic UI" panose="020B0500000000000000" pitchFamily="50" charset="-128"/>
                <a:cs typeface="Calibri" panose="020F0502020204030204" pitchFamily="34" charset="0"/>
              </a:rPr>
              <a:t>In this case, the number of cameras and the type of </a:t>
            </a: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applications, Face watchlist and People watchlist registered </a:t>
            </a:r>
            <a:r>
              <a:rPr lang="en-GB" altLang="ja-JP" sz="1200" dirty="0">
                <a:latin typeface="Calibri" panose="020F0502020204030204" pitchFamily="34" charset="0"/>
                <a:ea typeface="Yu Gothic UI" panose="020B0500000000000000" pitchFamily="50" charset="-128"/>
                <a:cs typeface="Calibri" panose="020F0502020204030204" pitchFamily="34" charset="0"/>
              </a:rPr>
              <a:t>in the filter menu will be changed to those operated by the selected server</a:t>
            </a: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a:t>
            </a:r>
          </a:p>
          <a:p>
            <a:pPr marL="342900" lvl="0" indent="-342900" algn="just">
              <a:spcAft>
                <a:spcPts val="0"/>
              </a:spcAft>
              <a:buFont typeface="Wingdings" panose="05000000000000000000" pitchFamily="2" charset="2"/>
              <a:buChar char="Ø"/>
            </a:pPr>
            <a:endParaRPr lang="en-US" altLang="ja-JP" sz="1200" dirty="0">
              <a:latin typeface="Calibri" panose="020F0502020204030204" pitchFamily="34" charset="0"/>
              <a:ea typeface="Yu Gothic UI" panose="020B0500000000000000" pitchFamily="50" charset="-128"/>
              <a:cs typeface="Calibri" panose="020F0502020204030204" pitchFamily="34" charset="0"/>
            </a:endParaRPr>
          </a:p>
          <a:p>
            <a:pPr marL="342900" lvl="0" indent="-342900" algn="just">
              <a:spcAft>
                <a:spcPts val="0"/>
              </a:spcAft>
              <a:buFont typeface="Wingdings" panose="05000000000000000000" pitchFamily="2" charset="2"/>
              <a:buChar char="Ø"/>
            </a:pPr>
            <a:r>
              <a:rPr lang="en-GB" altLang="ja-JP" sz="1200" dirty="0">
                <a:latin typeface="Calibri" panose="020F0502020204030204" pitchFamily="34" charset="0"/>
                <a:ea typeface="Yu Gothic UI" panose="020B0500000000000000" pitchFamily="50" charset="-128"/>
                <a:cs typeface="Calibri" panose="020F0502020204030204" pitchFamily="34" charset="0"/>
              </a:rPr>
              <a:t>It is now possible to register multiple </a:t>
            </a: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Multi-AI </a:t>
            </a:r>
            <a:r>
              <a:rPr lang="en-GB" altLang="ja-JP" sz="1200" dirty="0">
                <a:latin typeface="Calibri" panose="020F0502020204030204" pitchFamily="34" charset="0"/>
                <a:ea typeface="Yu Gothic UI" panose="020B0500000000000000" pitchFamily="50" charset="-128"/>
                <a:cs typeface="Calibri" panose="020F0502020204030204" pitchFamily="34" charset="0"/>
              </a:rPr>
              <a:t>Servers, but the number of </a:t>
            </a: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Multi-AI </a:t>
            </a:r>
            <a:r>
              <a:rPr lang="en-GB" altLang="ja-JP" sz="1200" dirty="0">
                <a:latin typeface="Calibri" panose="020F0502020204030204" pitchFamily="34" charset="0"/>
                <a:ea typeface="Yu Gothic UI" panose="020B0500000000000000" pitchFamily="50" charset="-128"/>
                <a:cs typeface="Calibri" panose="020F0502020204030204" pitchFamily="34" charset="0"/>
              </a:rPr>
              <a:t>Servers that can be selected when searching remains unchanged at one.</a:t>
            </a:r>
          </a:p>
        </p:txBody>
      </p:sp>
      <p:sp>
        <p:nvSpPr>
          <p:cNvPr id="10"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1"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3369152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it-IT" altLang="ja-JP" sz="2400" dirty="0">
                <a:latin typeface="Calibri" panose="020F0502020204030204" pitchFamily="34" charset="0"/>
                <a:ea typeface="Yu Gothic UI" panose="020B0500000000000000" pitchFamily="50" charset="-128"/>
                <a:cs typeface="Calibri" panose="020F0502020204030204" pitchFamily="34" charset="0"/>
              </a:rPr>
              <a:t>8</a:t>
            </a: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 multiple Multi-AI server </a:t>
            </a:r>
            <a:r>
              <a:rPr lang="it-IT" altLang="ja-JP" sz="2400" dirty="0">
                <a:latin typeface="Calibri" panose="020F0502020204030204" pitchFamily="34" charset="0"/>
                <a:ea typeface="Yu Gothic UI" panose="020B0500000000000000" pitchFamily="50" charset="-128"/>
                <a:cs typeface="Calibri" panose="020F0502020204030204" pitchFamily="34" charset="0"/>
              </a:rPr>
              <a:t>registration </a:t>
            </a: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(2/3)</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6920" cy="307777"/>
          </a:xfrm>
          <a:prstGeom prst="rect">
            <a:avLst/>
          </a:prstGeom>
          <a:noFill/>
        </p:spPr>
        <p:txBody>
          <a:bodyPr wrap="square" rtlCol="0">
            <a:spAutoFit/>
          </a:bodyPr>
          <a:lstStyle/>
          <a:p>
            <a:pPr lvl="0"/>
            <a:r>
              <a:rPr lang="en-US" altLang="ja-JP" sz="1400" dirty="0" smtClean="0">
                <a:latin typeface="Calibri" panose="020F0502020204030204" pitchFamily="34" charset="0"/>
                <a:ea typeface="Yu Gothic UI" panose="020B0500000000000000" pitchFamily="50" charset="-128"/>
                <a:cs typeface="Calibri" panose="020F0502020204030204" pitchFamily="34" charset="0"/>
              </a:rPr>
              <a:t>Face Watchlist </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 </a:t>
            </a:r>
            <a:r>
              <a:rPr lang="en-GB" altLang="ja-JP" sz="1400" dirty="0">
                <a:latin typeface="Calibri" panose="020F0502020204030204" pitchFamily="34" charset="0"/>
                <a:ea typeface="Yu Gothic UI" panose="020B0500000000000000" pitchFamily="50" charset="-128"/>
                <a:cs typeface="Calibri" panose="020F0502020204030204" pitchFamily="34" charset="0"/>
              </a:rPr>
              <a:t>Extend the ability to register face </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watchlists </a:t>
            </a:r>
            <a:r>
              <a:rPr lang="en-GB" altLang="ja-JP" sz="1400" dirty="0">
                <a:latin typeface="Calibri" panose="020F0502020204030204" pitchFamily="34" charset="0"/>
                <a:ea typeface="Yu Gothic UI" panose="020B0500000000000000" pitchFamily="50" charset="-128"/>
                <a:cs typeface="Calibri" panose="020F0502020204030204" pitchFamily="34" charset="0"/>
              </a:rPr>
              <a:t>to multiple servers</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a:t>
            </a:r>
            <a:r>
              <a:rPr lang="ja-JP" altLang="en-US" sz="1400" dirty="0">
                <a:latin typeface="Calibri" panose="020F0502020204030204" pitchFamily="34" charset="0"/>
                <a:ea typeface="Yu Gothic UI" panose="020B0500000000000000" pitchFamily="50" charset="-128"/>
                <a:cs typeface="Calibri" panose="020F0502020204030204" pitchFamily="34" charset="0"/>
              </a:rPr>
              <a:t> </a:t>
            </a:r>
            <a:endParaRPr lang="en-GB" sz="14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10" name="図 9"/>
          <p:cNvPicPr/>
          <p:nvPr/>
        </p:nvPicPr>
        <p:blipFill>
          <a:blip r:embed="rId2"/>
          <a:stretch>
            <a:fillRect/>
          </a:stretch>
        </p:blipFill>
        <p:spPr>
          <a:xfrm>
            <a:off x="4623940" y="1435274"/>
            <a:ext cx="4158110" cy="3233709"/>
          </a:xfrm>
          <a:prstGeom prst="rect">
            <a:avLst/>
          </a:prstGeom>
        </p:spPr>
      </p:pic>
      <p:sp>
        <p:nvSpPr>
          <p:cNvPr id="3" name="正方形/長方形 2"/>
          <p:cNvSpPr/>
          <p:nvPr/>
        </p:nvSpPr>
        <p:spPr>
          <a:xfrm>
            <a:off x="83129" y="1446534"/>
            <a:ext cx="4391889" cy="3200876"/>
          </a:xfrm>
          <a:prstGeom prst="rect">
            <a:avLst/>
          </a:prstGeom>
        </p:spPr>
        <p:txBody>
          <a:bodyPr wrap="square">
            <a:spAutoFit/>
          </a:bodyPr>
          <a:lstStyle/>
          <a:p>
            <a:pPr marL="285750" lvl="0" indent="-285750" algn="just">
              <a:spcAft>
                <a:spcPts val="0"/>
              </a:spcAft>
              <a:buFont typeface="Wingdings" panose="05000000000000000000" pitchFamily="2" charset="2"/>
              <a:buChar char="Ø"/>
            </a:pPr>
            <a:r>
              <a:rPr lang="en-GB" altLang="ja-JP" sz="1400" kern="100" dirty="0">
                <a:latin typeface="Calibri" panose="020F0502020204030204" pitchFamily="34" charset="0"/>
                <a:ea typeface="Yu Gothic UI" panose="020B0500000000000000" pitchFamily="50" charset="-128"/>
                <a:cs typeface="Calibri" panose="020F0502020204030204" pitchFamily="34" charset="0"/>
              </a:rPr>
              <a:t>On the screen for registering a new </a:t>
            </a:r>
            <a:r>
              <a:rPr lang="en-GB" altLang="ja-JP" sz="1400" kern="100" dirty="0" smtClean="0">
                <a:latin typeface="Calibri" panose="020F0502020204030204" pitchFamily="34" charset="0"/>
                <a:ea typeface="Yu Gothic UI" panose="020B0500000000000000" pitchFamily="50" charset="-128"/>
                <a:cs typeface="Calibri" panose="020F0502020204030204" pitchFamily="34" charset="0"/>
              </a:rPr>
              <a:t>Face watchlist</a:t>
            </a:r>
            <a:r>
              <a:rPr lang="en-GB" altLang="ja-JP" sz="1400" kern="100" dirty="0">
                <a:latin typeface="Calibri" panose="020F0502020204030204" pitchFamily="34" charset="0"/>
                <a:ea typeface="Yu Gothic UI" panose="020B0500000000000000" pitchFamily="50" charset="-128"/>
                <a:cs typeface="Calibri" panose="020F0502020204030204" pitchFamily="34" charset="0"/>
              </a:rPr>
              <a:t>, a server selection menu is added to the bottom of the window to allow multiple AI servers to be selected</a:t>
            </a:r>
            <a:r>
              <a:rPr lang="en-GB" altLang="ja-JP" sz="1400" kern="100" dirty="0" smtClean="0">
                <a:latin typeface="Calibri" panose="020F0502020204030204" pitchFamily="34" charset="0"/>
                <a:ea typeface="Yu Gothic UI" panose="020B0500000000000000" pitchFamily="50" charset="-128"/>
                <a:cs typeface="Calibri" panose="020F0502020204030204" pitchFamily="34" charset="0"/>
              </a:rPr>
              <a:t>.</a:t>
            </a:r>
          </a:p>
          <a:p>
            <a:pPr marL="285750" lvl="0" indent="-285750" algn="just">
              <a:spcAft>
                <a:spcPts val="0"/>
              </a:spcAft>
              <a:buFont typeface="Wingdings" panose="05000000000000000000" pitchFamily="2" charset="2"/>
              <a:buChar char="Ø"/>
            </a:pPr>
            <a:endParaRPr lang="en-GB" altLang="ja-JP" sz="600" kern="100" dirty="0" smtClean="0">
              <a:latin typeface="Calibri" panose="020F0502020204030204" pitchFamily="34" charset="0"/>
              <a:ea typeface="Yu Gothic UI" panose="020B0500000000000000" pitchFamily="50" charset="-128"/>
              <a:cs typeface="Calibri" panose="020F0502020204030204" pitchFamily="34" charset="0"/>
            </a:endParaRPr>
          </a:p>
          <a:p>
            <a:pPr marL="285750" indent="-285750">
              <a:buFont typeface="Wingdings" panose="05000000000000000000" pitchFamily="2" charset="2"/>
              <a:buChar char="Ø"/>
            </a:pP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The </a:t>
            </a:r>
            <a:r>
              <a:rPr lang="en-GB" altLang="ja-JP" sz="1400" dirty="0">
                <a:latin typeface="Calibri" panose="020F0502020204030204" pitchFamily="34" charset="0"/>
                <a:ea typeface="Yu Gothic UI" panose="020B0500000000000000" pitchFamily="50" charset="-128"/>
                <a:cs typeface="Calibri" panose="020F0502020204030204" pitchFamily="34" charset="0"/>
              </a:rPr>
              <a:t>number of AI servers on which the face application is operated is shown in brackets</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a:t>
            </a:r>
          </a:p>
          <a:p>
            <a:pPr marL="285750" indent="-285750">
              <a:buFont typeface="Wingdings" panose="05000000000000000000" pitchFamily="2" charset="2"/>
              <a:buChar char="Ø"/>
            </a:pPr>
            <a:endParaRPr lang="en-US" altLang="ja-JP" sz="600" dirty="0" smtClean="0">
              <a:latin typeface="Calibri" panose="020F0502020204030204" pitchFamily="34" charset="0"/>
              <a:ea typeface="Yu Gothic UI" panose="020B0500000000000000" pitchFamily="50" charset="-128"/>
              <a:cs typeface="Calibri" panose="020F0502020204030204" pitchFamily="34" charset="0"/>
            </a:endParaRPr>
          </a:p>
          <a:p>
            <a:pPr marL="285750" lvl="0" indent="-285750">
              <a:buFont typeface="Wingdings" panose="05000000000000000000" pitchFamily="2" charset="2"/>
              <a:buChar char="Ø"/>
            </a:pPr>
            <a:r>
              <a:rPr lang="en-GB" altLang="ja-JP" sz="1400" dirty="0">
                <a:latin typeface="Calibri" panose="020F0502020204030204" pitchFamily="34" charset="0"/>
                <a:ea typeface="Yu Gothic UI" panose="020B0500000000000000" pitchFamily="50" charset="-128"/>
                <a:cs typeface="Calibri" panose="020F0502020204030204" pitchFamily="34" charset="0"/>
              </a:rPr>
              <a:t>When the menu is expanded, check boxes allow you to select individual servers to register</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a:t>
            </a:r>
          </a:p>
          <a:p>
            <a:pPr marL="285750" lvl="0" indent="-285750">
              <a:buFont typeface="Wingdings" panose="05000000000000000000" pitchFamily="2" charset="2"/>
              <a:buChar char="Ø"/>
            </a:pPr>
            <a:endParaRPr lang="en-GB" sz="600" dirty="0">
              <a:latin typeface="Calibri" panose="020F0502020204030204" pitchFamily="34" charset="0"/>
              <a:ea typeface="Yu Gothic UI" panose="020B0500000000000000" pitchFamily="50" charset="-128"/>
              <a:cs typeface="Calibri" panose="020F0502020204030204" pitchFamily="34" charset="0"/>
            </a:endParaRPr>
          </a:p>
          <a:p>
            <a:pPr marL="285750" lvl="0" indent="-285750">
              <a:buFont typeface="Wingdings" panose="05000000000000000000" pitchFamily="2" charset="2"/>
              <a:buChar char="Ø"/>
            </a:pPr>
            <a:r>
              <a:rPr lang="en-GB" altLang="ja-JP" sz="1400" dirty="0">
                <a:latin typeface="Calibri" panose="020F0502020204030204" pitchFamily="34" charset="0"/>
                <a:ea typeface="Yu Gothic UI" panose="020B0500000000000000" pitchFamily="50" charset="-128"/>
                <a:cs typeface="Calibri" panose="020F0502020204030204" pitchFamily="34" charset="0"/>
              </a:rPr>
              <a:t>By default, all are checked</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a:t>
            </a:r>
          </a:p>
          <a:p>
            <a:pPr lvl="0"/>
            <a:endParaRPr lang="en-GB" altLang="ja-JP" sz="1400" dirty="0" smtClean="0">
              <a:latin typeface="Calibri" panose="020F0502020204030204" pitchFamily="34" charset="0"/>
              <a:ea typeface="Yu Gothic UI" panose="020B0500000000000000" pitchFamily="50" charset="-128"/>
              <a:cs typeface="Calibri" panose="020F0502020204030204" pitchFamily="34" charset="0"/>
            </a:endParaRPr>
          </a:p>
          <a:p>
            <a:pPr marL="285750" lvl="0" indent="-285750">
              <a:buFont typeface="Wingdings" panose="05000000000000000000" pitchFamily="2" charset="2"/>
              <a:buChar char="Ø"/>
            </a:pPr>
            <a:endParaRPr lang="en-US" sz="600" dirty="0">
              <a:latin typeface="Calibri" panose="020F0502020204030204" pitchFamily="34" charset="0"/>
              <a:ea typeface="Yu Gothic UI" panose="020B0500000000000000" pitchFamily="50" charset="-128"/>
              <a:cs typeface="Calibri" panose="020F0502020204030204" pitchFamily="34" charset="0"/>
            </a:endParaRPr>
          </a:p>
          <a:p>
            <a:pPr marL="285750" lvl="0" indent="-285750">
              <a:lnSpc>
                <a:spcPts val="1400"/>
              </a:lnSpc>
              <a:buFont typeface="Wingdings" panose="05000000000000000000" pitchFamily="2" charset="2"/>
              <a:buChar char="§"/>
            </a:pPr>
            <a:r>
              <a:rPr lang="en-GB" sz="1300" dirty="0">
                <a:latin typeface="Calibri" panose="020F0502020204030204" pitchFamily="34" charset="0"/>
                <a:ea typeface="Yu Gothic UI" panose="020B0500000000000000" pitchFamily="50" charset="-128"/>
                <a:cs typeface="Calibri" panose="020F0502020204030204" pitchFamily="34" charset="0"/>
              </a:rPr>
              <a:t>This feature is not supported </a:t>
            </a:r>
            <a:r>
              <a:rPr lang="en-GB" sz="1300" dirty="0" smtClean="0">
                <a:latin typeface="Calibri" panose="020F0502020204030204" pitchFamily="34" charset="0"/>
                <a:ea typeface="Yu Gothic UI" panose="020B0500000000000000" pitchFamily="50" charset="-128"/>
                <a:cs typeface="Calibri" panose="020F0502020204030204" pitchFamily="34" charset="0"/>
              </a:rPr>
              <a:t>for People watchlist.  This </a:t>
            </a:r>
            <a:r>
              <a:rPr lang="en-GB" sz="1300" dirty="0">
                <a:latin typeface="Calibri" panose="020F0502020204030204" pitchFamily="34" charset="0"/>
                <a:ea typeface="Yu Gothic UI" panose="020B0500000000000000" pitchFamily="50" charset="-128"/>
                <a:cs typeface="Calibri" panose="020F0502020204030204" pitchFamily="34" charset="0"/>
              </a:rPr>
              <a:t>is because we do not foresee a scenario where a common person feature </a:t>
            </a:r>
            <a:r>
              <a:rPr lang="en-GB" sz="1300" dirty="0" smtClean="0">
                <a:latin typeface="Calibri" panose="020F0502020204030204" pitchFamily="34" charset="0"/>
                <a:ea typeface="Yu Gothic UI" panose="020B0500000000000000" pitchFamily="50" charset="-128"/>
                <a:cs typeface="Calibri" panose="020F0502020204030204" pitchFamily="34" charset="0"/>
              </a:rPr>
              <a:t>(attribute) need to be </a:t>
            </a:r>
            <a:r>
              <a:rPr lang="en-GB" sz="1300" dirty="0">
                <a:latin typeface="Calibri" panose="020F0502020204030204" pitchFamily="34" charset="0"/>
                <a:ea typeface="Yu Gothic UI" panose="020B0500000000000000" pitchFamily="50" charset="-128"/>
                <a:cs typeface="Calibri" panose="020F0502020204030204" pitchFamily="34" charset="0"/>
              </a:rPr>
              <a:t>added to the watchlist across multiple servers.</a:t>
            </a:r>
          </a:p>
        </p:txBody>
      </p:sp>
      <p:sp>
        <p:nvSpPr>
          <p:cNvPr id="5" name="正方形/長方形 4"/>
          <p:cNvSpPr/>
          <p:nvPr/>
        </p:nvSpPr>
        <p:spPr>
          <a:xfrm>
            <a:off x="4623940" y="4184073"/>
            <a:ext cx="1319660" cy="207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4"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3731235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it-IT" altLang="ja-JP" sz="2400" dirty="0">
                <a:latin typeface="Calibri" panose="020F0502020204030204" pitchFamily="34" charset="0"/>
                <a:ea typeface="Yu Gothic UI" panose="020B0500000000000000" pitchFamily="50" charset="-128"/>
                <a:cs typeface="Calibri" panose="020F0502020204030204" pitchFamily="34" charset="0"/>
              </a:rPr>
              <a:t>8</a:t>
            </a: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 multiple Multi-AI server </a:t>
            </a:r>
            <a:r>
              <a:rPr lang="it-IT" altLang="ja-JP" sz="2400" dirty="0">
                <a:latin typeface="Calibri" panose="020F0502020204030204" pitchFamily="34" charset="0"/>
                <a:ea typeface="Yu Gothic UI" panose="020B0500000000000000" pitchFamily="50" charset="-128"/>
                <a:cs typeface="Calibri" panose="020F0502020204030204" pitchFamily="34" charset="0"/>
              </a:rPr>
              <a:t>registration </a:t>
            </a: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(3/3)</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2" name="正方形/長方形 1"/>
          <p:cNvSpPr/>
          <p:nvPr/>
        </p:nvSpPr>
        <p:spPr>
          <a:xfrm>
            <a:off x="836622" y="898862"/>
            <a:ext cx="7512795" cy="3108543"/>
          </a:xfrm>
          <a:prstGeom prst="rect">
            <a:avLst/>
          </a:prstGeom>
        </p:spPr>
        <p:txBody>
          <a:bodyPr wrap="square">
            <a:spAutoFit/>
          </a:bodyPr>
          <a:lstStyle/>
          <a:p>
            <a:r>
              <a:rPr lang="en-US" sz="1400" dirty="0" smtClean="0"/>
              <a:t>Note</a:t>
            </a:r>
            <a:endParaRPr lang="en-GB" sz="1400" dirty="0" smtClean="0"/>
          </a:p>
          <a:p>
            <a:endParaRPr lang="en-GB" sz="1400" dirty="0"/>
          </a:p>
          <a:p>
            <a:r>
              <a:rPr lang="en-GB" sz="1400" dirty="0" smtClean="0"/>
              <a:t>The </a:t>
            </a:r>
            <a:r>
              <a:rPr lang="en-GB" sz="1400" dirty="0"/>
              <a:t>number of Watchlists increases with the number of servers, but they are independent of each other and cannot be linked.</a:t>
            </a:r>
          </a:p>
          <a:p>
            <a:endParaRPr lang="en-GB" sz="1400" dirty="0"/>
          </a:p>
          <a:p>
            <a:pPr marL="285750" indent="-285750">
              <a:buFont typeface="Wingdings" panose="05000000000000000000" pitchFamily="2" charset="2"/>
              <a:buChar char="§"/>
            </a:pPr>
            <a:r>
              <a:rPr lang="en-GB" sz="1400" dirty="0"/>
              <a:t>There is no way to share a Watchlist or to link each between multiple Multi-AI </a:t>
            </a:r>
            <a:r>
              <a:rPr lang="en-GB" sz="1400" dirty="0" smtClean="0"/>
              <a:t>servers</a:t>
            </a:r>
          </a:p>
          <a:p>
            <a:r>
              <a:rPr lang="en-GB" sz="1400" dirty="0"/>
              <a:t> </a:t>
            </a:r>
            <a:r>
              <a:rPr lang="en-GB" sz="1400" dirty="0" smtClean="0"/>
              <a:t>        (There </a:t>
            </a:r>
            <a:r>
              <a:rPr lang="en-GB" sz="1400" dirty="0"/>
              <a:t>is no such thing as FacePRO).</a:t>
            </a:r>
          </a:p>
          <a:p>
            <a:endParaRPr lang="en-GB" sz="1400" dirty="0"/>
          </a:p>
          <a:p>
            <a:pPr marL="285750" indent="-285750">
              <a:buFont typeface="Wingdings" panose="05000000000000000000" pitchFamily="2" charset="2"/>
              <a:buChar char="§"/>
            </a:pPr>
            <a:r>
              <a:rPr lang="en-GB" sz="1400" dirty="0"/>
              <a:t>A face in the Watchlist of one Multi-AI server will only work with the camera that has AI Face Detection registered in that Multi-AI server.</a:t>
            </a:r>
          </a:p>
          <a:p>
            <a:endParaRPr lang="en-GB" sz="1400" dirty="0"/>
          </a:p>
          <a:p>
            <a:pPr marL="285750" indent="-285750">
              <a:buFont typeface="Wingdings" panose="05000000000000000000" pitchFamily="2" charset="2"/>
              <a:buChar char="§"/>
            </a:pPr>
            <a:r>
              <a:rPr lang="en-GB" sz="1400" dirty="0"/>
              <a:t>The same face image can be registered from a client to several Multi-AI servers, so if you want to match a face camera under another Multi-AI server, you can register it to the Watchlist of several Multi-AI servers at the same time.</a:t>
            </a:r>
          </a:p>
        </p:txBody>
      </p:sp>
    </p:spTree>
    <p:extLst>
      <p:ext uri="{BB962C8B-B14F-4D97-AF65-F5344CB8AC3E}">
        <p14:creationId xmlns:p14="http://schemas.microsoft.com/office/powerpoint/2010/main" val="1307832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9</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Alarm result export function (1/2)</a:t>
            </a: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itchFamily="34" charset="0"/>
                <a:cs typeface="Calibri"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itchFamily="34" charset="0"/>
              <a:ea typeface="Meiryo UI" panose="020B0604030504040204" pitchFamily="50" charset="-128"/>
              <a:cs typeface="Calibri" pitchFamily="34" charset="0"/>
            </a:endParaRPr>
          </a:p>
        </p:txBody>
      </p:sp>
      <p:sp>
        <p:nvSpPr>
          <p:cNvPr id="15" name="テキスト ボックス 14"/>
          <p:cNvSpPr txBox="1"/>
          <p:nvPr/>
        </p:nvSpPr>
        <p:spPr>
          <a:xfrm>
            <a:off x="1592986" y="715221"/>
            <a:ext cx="6075967" cy="584775"/>
          </a:xfrm>
          <a:prstGeom prst="rect">
            <a:avLst/>
          </a:prstGeom>
          <a:noFill/>
        </p:spPr>
        <p:txBody>
          <a:bodyPr wrap="square" rtlCol="0">
            <a:spAutoFit/>
          </a:bodyPr>
          <a:lstStyle/>
          <a:p>
            <a:r>
              <a:rPr lang="en-GB" altLang="ja-JP" sz="1600" dirty="0" smtClean="0">
                <a:latin typeface="Calibri" pitchFamily="34" charset="0"/>
                <a:ea typeface="Yu Gothic UI" pitchFamily="50" charset="-128"/>
                <a:cs typeface="Calibri" pitchFamily="34" charset="0"/>
              </a:rPr>
              <a:t>You can export the list of searched events and alarm results in csv or html format.</a:t>
            </a:r>
            <a:endParaRPr lang="en-GB" sz="1600" dirty="0">
              <a:latin typeface="Calibri" pitchFamily="34" charset="0"/>
              <a:ea typeface="Yu Gothic UI" pitchFamily="50" charset="-128"/>
              <a:cs typeface="Calibri" pitchFamily="34" charset="0"/>
            </a:endParaRPr>
          </a:p>
        </p:txBody>
      </p:sp>
      <p:sp>
        <p:nvSpPr>
          <p:cNvPr id="8" name="テキスト プレースホルダー 14"/>
          <p:cNvSpPr txBox="1">
            <a:spLocks/>
          </p:cNvSpPr>
          <p:nvPr/>
        </p:nvSpPr>
        <p:spPr>
          <a:xfrm>
            <a:off x="769200" y="1286029"/>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itchFamily="34" charset="0"/>
              <a:ea typeface="Meiryo UI" panose="020B0604030504040204" pitchFamily="50" charset="-128"/>
              <a:cs typeface="Calibri" pitchFamily="34" charset="0"/>
            </a:endParaRPr>
          </a:p>
          <a:p>
            <a:pPr marL="0" indent="0">
              <a:spcBef>
                <a:spcPct val="0"/>
              </a:spcBef>
              <a:buNone/>
            </a:pPr>
            <a:endParaRPr lang="en-GB" altLang="ja-JP" sz="1000" dirty="0" smtClean="0">
              <a:latin typeface="Calibri" pitchFamily="34" charset="0"/>
              <a:ea typeface="Meiryo UI" panose="020B0604030504040204" pitchFamily="50" charset="-128"/>
              <a:cs typeface="Calibri" pitchFamily="34" charset="0"/>
            </a:endParaRPr>
          </a:p>
        </p:txBody>
      </p:sp>
      <p:sp>
        <p:nvSpPr>
          <p:cNvPr id="14" name="曲折矢印 13"/>
          <p:cNvSpPr/>
          <p:nvPr/>
        </p:nvSpPr>
        <p:spPr>
          <a:xfrm rot="5400000">
            <a:off x="6265139" y="1397151"/>
            <a:ext cx="326995" cy="1069975"/>
          </a:xfrm>
          <a:prstGeom prst="bentArrow">
            <a:avLst>
              <a:gd name="adj1" fmla="val 26739"/>
              <a:gd name="adj2" fmla="val 25000"/>
              <a:gd name="adj3" fmla="val 25000"/>
              <a:gd name="adj4" fmla="val 4375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solidFill>
                <a:schemeClr val="tx1"/>
              </a:solidFill>
              <a:latin typeface="Calibri" pitchFamily="34" charset="0"/>
              <a:cs typeface="Calibri" pitchFamily="34" charset="0"/>
            </a:endParaRPr>
          </a:p>
        </p:txBody>
      </p:sp>
      <p:sp>
        <p:nvSpPr>
          <p:cNvPr id="17" name="正方形/長方形 16"/>
          <p:cNvSpPr/>
          <p:nvPr/>
        </p:nvSpPr>
        <p:spPr>
          <a:xfrm>
            <a:off x="6008470" y="1360193"/>
            <a:ext cx="2214261" cy="338554"/>
          </a:xfrm>
          <a:prstGeom prst="rect">
            <a:avLst/>
          </a:prstGeom>
        </p:spPr>
        <p:txBody>
          <a:bodyPr wrap="none">
            <a:spAutoFit/>
          </a:bodyPr>
          <a:lstStyle/>
          <a:p>
            <a:r>
              <a:rPr lang="en-GB" altLang="ja-JP" sz="1600" dirty="0" smtClean="0">
                <a:latin typeface="Calibri" pitchFamily="34" charset="0"/>
                <a:ea typeface="Yu Gothic UI" panose="020B0500000000000000" pitchFamily="50" charset="-128"/>
                <a:cs typeface="Calibri" pitchFamily="34" charset="0"/>
              </a:rPr>
              <a:t>Output CSV or HTML file</a:t>
            </a:r>
            <a:endParaRPr lang="ja-JP" altLang="en-US" sz="1600" dirty="0">
              <a:latin typeface="Calibri" pitchFamily="34" charset="0"/>
              <a:cs typeface="Calibri" pitchFamily="34" charset="0"/>
            </a:endParaRPr>
          </a:p>
        </p:txBody>
      </p:sp>
      <p:pic>
        <p:nvPicPr>
          <p:cNvPr id="19" name="図 18"/>
          <p:cNvPicPr>
            <a:picLocks noChangeAspect="1"/>
          </p:cNvPicPr>
          <p:nvPr/>
        </p:nvPicPr>
        <p:blipFill>
          <a:blip r:embed="rId2"/>
          <a:stretch>
            <a:fillRect/>
          </a:stretch>
        </p:blipFill>
        <p:spPr>
          <a:xfrm>
            <a:off x="6064275" y="2182688"/>
            <a:ext cx="2262211" cy="1005678"/>
          </a:xfrm>
          <a:prstGeom prst="rect">
            <a:avLst/>
          </a:prstGeom>
        </p:spPr>
      </p:pic>
      <p:sp>
        <p:nvSpPr>
          <p:cNvPr id="18"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itchFamily="34" charset="0"/>
                <a:ea typeface="游ゴシック" panose="020B0400000000000000" pitchFamily="50" charset="-128"/>
                <a:cs typeface="Calibri"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itchFamily="34" charset="0"/>
              <a:ea typeface="游ゴシック" panose="020B0400000000000000" pitchFamily="50" charset="-128"/>
              <a:cs typeface="Calibri" pitchFamily="34" charset="0"/>
            </a:endParaRPr>
          </a:p>
        </p:txBody>
      </p:sp>
      <p:sp>
        <p:nvSpPr>
          <p:cNvPr id="21"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gn="ctr" fontAlgn="auto">
              <a:spcAft>
                <a:spcPts val="0"/>
              </a:spcAft>
              <a:buNone/>
              <a:defRPr/>
            </a:pPr>
            <a:r>
              <a:rPr lang="en-US" altLang="ja-JP" sz="1050" dirty="0">
                <a:solidFill>
                  <a:prstClr val="black"/>
                </a:solidFill>
                <a:latin typeface="Calibri" pitchFamily="34" charset="0"/>
                <a:cs typeface="Calibri" pitchFamily="34" charset="0"/>
              </a:rPr>
              <a:t>Multi-AI Soft</a:t>
            </a:r>
            <a:r>
              <a:rPr lang="en-US" altLang="ja-JP" sz="1050" dirty="0" smtClean="0">
                <a:solidFill>
                  <a:prstClr val="black"/>
                </a:solidFill>
                <a:latin typeface="Calibri" pitchFamily="34" charset="0"/>
                <a:cs typeface="Calibri" pitchFamily="34" charset="0"/>
              </a:rPr>
              <a:t>.:Ver.1.3</a:t>
            </a:r>
            <a:endParaRPr lang="en-US" altLang="ja-JP" sz="1050" dirty="0">
              <a:solidFill>
                <a:prstClr val="black"/>
              </a:solidFill>
              <a:latin typeface="Calibri" pitchFamily="34" charset="0"/>
              <a:cs typeface="Calibri" pitchFamily="34" charset="0"/>
            </a:endParaRPr>
          </a:p>
        </p:txBody>
      </p:sp>
      <p:grpSp>
        <p:nvGrpSpPr>
          <p:cNvPr id="3" name="グループ化 2"/>
          <p:cNvGrpSpPr/>
          <p:nvPr/>
        </p:nvGrpSpPr>
        <p:grpSpPr>
          <a:xfrm>
            <a:off x="280329" y="1499390"/>
            <a:ext cx="5512876" cy="3113727"/>
            <a:chOff x="280329" y="1607678"/>
            <a:chExt cx="5512876" cy="3113727"/>
          </a:xfrm>
        </p:grpSpPr>
        <p:pic>
          <p:nvPicPr>
            <p:cNvPr id="10" name="図 9"/>
            <p:cNvPicPr>
              <a:picLocks noChangeAspect="1"/>
            </p:cNvPicPr>
            <p:nvPr/>
          </p:nvPicPr>
          <p:blipFill rotWithShape="1">
            <a:blip r:embed="rId3"/>
            <a:srcRect l="2128" t="3302" r="5454" b="4054"/>
            <a:stretch/>
          </p:blipFill>
          <p:spPr>
            <a:xfrm>
              <a:off x="280329" y="1607678"/>
              <a:ext cx="5124450" cy="3113727"/>
            </a:xfrm>
            <a:prstGeom prst="rect">
              <a:avLst/>
            </a:prstGeom>
          </p:spPr>
        </p:pic>
        <p:pic>
          <p:nvPicPr>
            <p:cNvPr id="2" name="図 1"/>
            <p:cNvPicPr>
              <a:picLocks noChangeAspect="1"/>
            </p:cNvPicPr>
            <p:nvPr/>
          </p:nvPicPr>
          <p:blipFill>
            <a:blip r:embed="rId4"/>
            <a:stretch>
              <a:fillRect/>
            </a:stretch>
          </p:blipFill>
          <p:spPr>
            <a:xfrm>
              <a:off x="4383505" y="1695199"/>
              <a:ext cx="1409700" cy="2810627"/>
            </a:xfrm>
            <a:prstGeom prst="rect">
              <a:avLst/>
            </a:prstGeom>
          </p:spPr>
        </p:pic>
      </p:grpSp>
      <p:pic>
        <p:nvPicPr>
          <p:cNvPr id="16" name="図 15"/>
          <p:cNvPicPr/>
          <p:nvPr/>
        </p:nvPicPr>
        <p:blipFill>
          <a:blip r:embed="rId5"/>
          <a:stretch>
            <a:fillRect/>
          </a:stretch>
        </p:blipFill>
        <p:spPr>
          <a:xfrm>
            <a:off x="4534531" y="1738602"/>
            <a:ext cx="1114296" cy="1521952"/>
          </a:xfrm>
          <a:prstGeom prst="rect">
            <a:avLst/>
          </a:prstGeom>
        </p:spPr>
      </p:pic>
      <p:sp>
        <p:nvSpPr>
          <p:cNvPr id="4" name="正方形/長方形 3"/>
          <p:cNvSpPr/>
          <p:nvPr/>
        </p:nvSpPr>
        <p:spPr>
          <a:xfrm>
            <a:off x="4459068" y="1656769"/>
            <a:ext cx="1249915" cy="1656897"/>
          </a:xfrm>
          <a:prstGeom prst="rect">
            <a:avLst/>
          </a:prstGeom>
          <a:noFill/>
          <a:ln w="19050">
            <a:solidFill>
              <a:srgbClr val="99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カギ線コネクタ 21"/>
          <p:cNvCxnSpPr>
            <a:endCxn id="4" idx="2"/>
          </p:cNvCxnSpPr>
          <p:nvPr/>
        </p:nvCxnSpPr>
        <p:spPr>
          <a:xfrm flipV="1">
            <a:off x="4383505" y="3313666"/>
            <a:ext cx="700521" cy="229630"/>
          </a:xfrm>
          <a:prstGeom prst="bentConnector2">
            <a:avLst/>
          </a:prstGeom>
          <a:ln w="19050">
            <a:solidFill>
              <a:srgbClr val="99CC00"/>
            </a:solidFill>
            <a:prstDash val="dash"/>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161547" y="3358195"/>
            <a:ext cx="3882310" cy="1502976"/>
          </a:xfrm>
          <a:prstGeom prst="rect">
            <a:avLst/>
          </a:prstGeom>
        </p:spPr>
        <p:txBody>
          <a:bodyPr wrap="square">
            <a:spAutoFit/>
          </a:bodyPr>
          <a:lstStyle/>
          <a:p>
            <a:pPr>
              <a:lnSpc>
                <a:spcPts val="1000"/>
              </a:lnSpc>
              <a:spcAft>
                <a:spcPts val="0"/>
              </a:spcAft>
            </a:pPr>
            <a:r>
              <a:rPr lang="en-US" sz="900" b="1" u="sng" kern="100" dirty="0">
                <a:latin typeface="Calibri" panose="020F0502020204030204" pitchFamily="34" charset="0"/>
                <a:ea typeface="Meiryo UI" panose="020B0604030504040204" pitchFamily="50" charset="-128"/>
                <a:cs typeface="Calibri" panose="020F0502020204030204" pitchFamily="34" charset="0"/>
              </a:rPr>
              <a:t>Frequency analysis by face</a:t>
            </a:r>
            <a:r>
              <a:rPr lang="ja-JP" altLang="en-US" sz="900" b="1" u="sng" kern="100" dirty="0">
                <a:latin typeface="Calibri" panose="020F0502020204030204" pitchFamily="34" charset="0"/>
                <a:ea typeface="Meiryo UI" panose="020B0604030504040204" pitchFamily="50" charset="-128"/>
                <a:cs typeface="Calibri" panose="020F0502020204030204" pitchFamily="34" charset="0"/>
              </a:rPr>
              <a:t>（</a:t>
            </a:r>
            <a:r>
              <a:rPr lang="en-US" sz="900" b="1" u="sng" kern="100" dirty="0">
                <a:latin typeface="Calibri" panose="020F0502020204030204" pitchFamily="34" charset="0"/>
                <a:ea typeface="Meiryo UI" panose="020B0604030504040204" pitchFamily="50" charset="-128"/>
                <a:cs typeface="Calibri" panose="020F0502020204030204" pitchFamily="34" charset="0"/>
              </a:rPr>
              <a:t>CSV</a:t>
            </a:r>
            <a:r>
              <a:rPr lang="ja-JP" altLang="en-US" sz="900" b="1" u="sng" kern="100" dirty="0">
                <a:latin typeface="Calibri" panose="020F0502020204030204" pitchFamily="34" charset="0"/>
                <a:ea typeface="Meiryo UI" panose="020B0604030504040204" pitchFamily="50" charset="-128"/>
                <a:cs typeface="Calibri" panose="020F0502020204030204" pitchFamily="34" charset="0"/>
              </a:rPr>
              <a:t>）</a:t>
            </a:r>
            <a:endParaRPr lang="en-GB" sz="900" kern="100" dirty="0">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r>
              <a:rPr lang="en-US" sz="900" kern="100" dirty="0">
                <a:latin typeface="Calibri" panose="020F0502020204030204" pitchFamily="34" charset="0"/>
                <a:ea typeface="Meiryo UI" panose="020B0604030504040204" pitchFamily="50" charset="-128"/>
                <a:cs typeface="Calibri" panose="020F0502020204030204" pitchFamily="34" charset="0"/>
              </a:rPr>
              <a:t>Based on the alarm search results, the number of alarm occurrences and the total number of </a:t>
            </a:r>
            <a:r>
              <a:rPr lang="en-US" sz="900" kern="100" dirty="0">
                <a:solidFill>
                  <a:srgbClr val="FF0000"/>
                </a:solidFill>
                <a:latin typeface="Calibri" panose="020F0502020204030204" pitchFamily="34" charset="0"/>
                <a:ea typeface="Meiryo UI" panose="020B0604030504040204" pitchFamily="50" charset="-128"/>
                <a:cs typeface="Calibri" panose="020F0502020204030204" pitchFamily="34" charset="0"/>
              </a:rPr>
              <a:t>alarm occurrences per day </a:t>
            </a:r>
            <a:r>
              <a:rPr lang="en-US" sz="900" kern="100" dirty="0">
                <a:latin typeface="Calibri" panose="020F0502020204030204" pitchFamily="34" charset="0"/>
                <a:ea typeface="Meiryo UI" panose="020B0604030504040204" pitchFamily="50" charset="-128"/>
                <a:cs typeface="Calibri" panose="020F0502020204030204" pitchFamily="34" charset="0"/>
              </a:rPr>
              <a:t>for registered faces are output. </a:t>
            </a:r>
            <a:endParaRPr lang="en-US" sz="900" kern="100" dirty="0" smtClean="0">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endParaRPr lang="en-US" sz="900" kern="100" dirty="0" smtClean="0">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r>
              <a:rPr lang="en-US" sz="400" kern="100" dirty="0">
                <a:latin typeface="Calibri" panose="020F0502020204030204" pitchFamily="34" charset="0"/>
                <a:ea typeface="Meiryo UI" panose="020B0604030504040204" pitchFamily="50" charset="-128"/>
                <a:cs typeface="Calibri" panose="020F0502020204030204" pitchFamily="34" charset="0"/>
              </a:rPr>
              <a:t> </a:t>
            </a:r>
            <a:r>
              <a:rPr lang="en-US" sz="900" b="1" u="sng" kern="100" dirty="0" smtClean="0">
                <a:latin typeface="Calibri" panose="020F0502020204030204" pitchFamily="34" charset="0"/>
                <a:ea typeface="Meiryo UI" panose="020B0604030504040204" pitchFamily="50" charset="-128"/>
                <a:cs typeface="Calibri" panose="020F0502020204030204" pitchFamily="34" charset="0"/>
              </a:rPr>
              <a:t>Analysis </a:t>
            </a:r>
            <a:r>
              <a:rPr lang="en-US" sz="900" b="1" u="sng" kern="100" dirty="0">
                <a:latin typeface="Calibri" panose="020F0502020204030204" pitchFamily="34" charset="0"/>
                <a:ea typeface="Meiryo UI" panose="020B0604030504040204" pitchFamily="50" charset="-128"/>
                <a:cs typeface="Calibri" panose="020F0502020204030204" pitchFamily="34" charset="0"/>
              </a:rPr>
              <a:t>by time</a:t>
            </a:r>
            <a:r>
              <a:rPr lang="ja-JP" altLang="en-US" sz="900" b="1" u="sng" kern="100" dirty="0">
                <a:latin typeface="Calibri" panose="020F0502020204030204" pitchFamily="34" charset="0"/>
                <a:ea typeface="Meiryo UI" panose="020B0604030504040204" pitchFamily="50" charset="-128"/>
                <a:cs typeface="Calibri" panose="020F0502020204030204" pitchFamily="34" charset="0"/>
              </a:rPr>
              <a:t>（</a:t>
            </a:r>
            <a:r>
              <a:rPr lang="en-US" sz="900" b="1" u="sng" kern="100" dirty="0">
                <a:latin typeface="Calibri" panose="020F0502020204030204" pitchFamily="34" charset="0"/>
                <a:ea typeface="Meiryo UI" panose="020B0604030504040204" pitchFamily="50" charset="-128"/>
                <a:cs typeface="Calibri" panose="020F0502020204030204" pitchFamily="34" charset="0"/>
              </a:rPr>
              <a:t>CSV</a:t>
            </a:r>
            <a:r>
              <a:rPr lang="ja-JP" altLang="en-US" sz="900" b="1" u="sng" kern="100" dirty="0">
                <a:latin typeface="Calibri" panose="020F0502020204030204" pitchFamily="34" charset="0"/>
                <a:ea typeface="Meiryo UI" panose="020B0604030504040204" pitchFamily="50" charset="-128"/>
                <a:cs typeface="Calibri" panose="020F0502020204030204" pitchFamily="34" charset="0"/>
              </a:rPr>
              <a:t>）</a:t>
            </a:r>
            <a:endParaRPr lang="en-GB" sz="900" kern="100" dirty="0">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r>
              <a:rPr lang="en-GB" sz="900" kern="100" dirty="0">
                <a:latin typeface="Calibri" panose="020F0502020204030204" pitchFamily="34" charset="0"/>
                <a:ea typeface="Meiryo UI" panose="020B0604030504040204" pitchFamily="50" charset="-128"/>
                <a:cs typeface="Calibri" panose="020F0502020204030204" pitchFamily="34" charset="0"/>
              </a:rPr>
              <a:t>Similarly, it outputs the number of occurrences </a:t>
            </a:r>
            <a:r>
              <a:rPr lang="en-GB" sz="900" kern="100" dirty="0">
                <a:solidFill>
                  <a:srgbClr val="FF0000"/>
                </a:solidFill>
                <a:latin typeface="Calibri" panose="020F0502020204030204" pitchFamily="34" charset="0"/>
                <a:ea typeface="Meiryo UI" panose="020B0604030504040204" pitchFamily="50" charset="-128"/>
                <a:cs typeface="Calibri" panose="020F0502020204030204" pitchFamily="34" charset="0"/>
              </a:rPr>
              <a:t>per hour</a:t>
            </a:r>
            <a:r>
              <a:rPr lang="en-GB" sz="900" kern="1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a:t>
            </a:r>
          </a:p>
          <a:p>
            <a:pPr>
              <a:lnSpc>
                <a:spcPts val="1000"/>
              </a:lnSpc>
              <a:spcAft>
                <a:spcPts val="0"/>
              </a:spcAft>
            </a:pPr>
            <a:r>
              <a:rPr lang="en-US" sz="900" kern="100" dirty="0">
                <a:solidFill>
                  <a:srgbClr val="FF0000"/>
                </a:solidFill>
                <a:latin typeface="Calibri" panose="020F0502020204030204" pitchFamily="34" charset="0"/>
                <a:ea typeface="Meiryo UI" panose="020B0604030504040204" pitchFamily="50" charset="-128"/>
                <a:cs typeface="Calibri" panose="020F0502020204030204" pitchFamily="34" charset="0"/>
              </a:rPr>
              <a:t> </a:t>
            </a:r>
            <a:endParaRPr lang="en-GB" sz="900" kern="100" dirty="0">
              <a:solidFill>
                <a:srgbClr val="FF0000"/>
              </a:solidFill>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r>
              <a:rPr lang="en-US" sz="900" b="1" u="sng" kern="100" dirty="0">
                <a:latin typeface="Calibri" panose="020F0502020204030204" pitchFamily="34" charset="0"/>
                <a:ea typeface="Meiryo UI" panose="020B0604030504040204" pitchFamily="50" charset="-128"/>
                <a:cs typeface="Calibri" panose="020F0502020204030204" pitchFamily="34" charset="0"/>
              </a:rPr>
              <a:t>Frequency analysis by camera</a:t>
            </a:r>
            <a:r>
              <a:rPr lang="ja-JP" altLang="en-US" sz="900" b="1" u="sng" kern="100" dirty="0">
                <a:latin typeface="Calibri" panose="020F0502020204030204" pitchFamily="34" charset="0"/>
                <a:ea typeface="Meiryo UI" panose="020B0604030504040204" pitchFamily="50" charset="-128"/>
                <a:cs typeface="Calibri" panose="020F0502020204030204" pitchFamily="34" charset="0"/>
              </a:rPr>
              <a:t>（</a:t>
            </a:r>
            <a:r>
              <a:rPr lang="en-US" sz="900" b="1" u="sng" kern="100" dirty="0">
                <a:latin typeface="Calibri" panose="020F0502020204030204" pitchFamily="34" charset="0"/>
                <a:ea typeface="Meiryo UI" panose="020B0604030504040204" pitchFamily="50" charset="-128"/>
                <a:cs typeface="Calibri" panose="020F0502020204030204" pitchFamily="34" charset="0"/>
              </a:rPr>
              <a:t>CSV</a:t>
            </a:r>
            <a:r>
              <a:rPr lang="ja-JP" altLang="en-US" sz="900" b="1" u="sng" kern="100" dirty="0">
                <a:latin typeface="Calibri" panose="020F0502020204030204" pitchFamily="34" charset="0"/>
                <a:ea typeface="Meiryo UI" panose="020B0604030504040204" pitchFamily="50" charset="-128"/>
                <a:cs typeface="Calibri" panose="020F0502020204030204" pitchFamily="34" charset="0"/>
              </a:rPr>
              <a:t>）</a:t>
            </a:r>
            <a:endParaRPr lang="en-GB" sz="900" kern="100" dirty="0">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r>
              <a:rPr lang="en-GB" sz="900" kern="100" dirty="0">
                <a:latin typeface="Calibri" panose="020F0502020204030204" pitchFamily="34" charset="0"/>
                <a:ea typeface="Meiryo UI" panose="020B0604030504040204" pitchFamily="50" charset="-128"/>
                <a:cs typeface="Calibri" panose="020F0502020204030204" pitchFamily="34" charset="0"/>
              </a:rPr>
              <a:t>Similarly, the number of occurrences </a:t>
            </a:r>
            <a:r>
              <a:rPr lang="en-GB" sz="900" kern="100" dirty="0">
                <a:solidFill>
                  <a:srgbClr val="FF0000"/>
                </a:solidFill>
                <a:latin typeface="Calibri" panose="020F0502020204030204" pitchFamily="34" charset="0"/>
                <a:ea typeface="Meiryo UI" panose="020B0604030504040204" pitchFamily="50" charset="-128"/>
                <a:cs typeface="Calibri" panose="020F0502020204030204" pitchFamily="34" charset="0"/>
              </a:rPr>
              <a:t>per hour for the camera </a:t>
            </a:r>
            <a:r>
              <a:rPr lang="en-GB" sz="900" kern="100" dirty="0">
                <a:latin typeface="Calibri" panose="020F0502020204030204" pitchFamily="34" charset="0"/>
                <a:ea typeface="Meiryo UI" panose="020B0604030504040204" pitchFamily="50" charset="-128"/>
                <a:cs typeface="Calibri" panose="020F0502020204030204" pitchFamily="34" charset="0"/>
              </a:rPr>
              <a:t>is output</a:t>
            </a:r>
            <a:r>
              <a:rPr lang="en-GB" sz="900" kern="100" dirty="0" smtClean="0">
                <a:latin typeface="Calibri" panose="020F0502020204030204" pitchFamily="34" charset="0"/>
                <a:ea typeface="Meiryo UI" panose="020B0604030504040204" pitchFamily="50" charset="-128"/>
                <a:cs typeface="Calibri" panose="020F0502020204030204" pitchFamily="34" charset="0"/>
              </a:rPr>
              <a:t>.</a:t>
            </a:r>
          </a:p>
          <a:p>
            <a:pPr>
              <a:lnSpc>
                <a:spcPts val="1000"/>
              </a:lnSpc>
              <a:spcAft>
                <a:spcPts val="0"/>
              </a:spcAft>
            </a:pPr>
            <a:endParaRPr lang="en-GB" sz="900" kern="100" dirty="0">
              <a:latin typeface="Calibri" panose="020F0502020204030204" pitchFamily="34" charset="0"/>
              <a:ea typeface="Meiryo UI" panose="020B0604030504040204" pitchFamily="50" charset="-128"/>
              <a:cs typeface="Calibri" panose="020F0502020204030204" pitchFamily="34" charset="0"/>
            </a:endParaRPr>
          </a:p>
          <a:p>
            <a:pPr>
              <a:lnSpc>
                <a:spcPts val="1000"/>
              </a:lnSpc>
              <a:spcAft>
                <a:spcPts val="0"/>
              </a:spcAft>
            </a:pPr>
            <a:r>
              <a:rPr lang="en-US" sz="900" kern="100" dirty="0" smtClean="0">
                <a:latin typeface="Calibri" panose="020F0502020204030204" pitchFamily="34" charset="0"/>
                <a:ea typeface="Meiryo UI" panose="020B0604030504040204" pitchFamily="50" charset="-128"/>
                <a:cs typeface="Calibri" panose="020F0502020204030204" pitchFamily="34" charset="0"/>
              </a:rPr>
              <a:t>(*)Information </a:t>
            </a:r>
            <a:r>
              <a:rPr lang="en-US" sz="900" kern="100" dirty="0">
                <a:latin typeface="Calibri" panose="020F0502020204030204" pitchFamily="34" charset="0"/>
                <a:ea typeface="Meiryo UI" panose="020B0604030504040204" pitchFamily="50" charset="-128"/>
                <a:cs typeface="Calibri" panose="020F0502020204030204" pitchFamily="34" charset="0"/>
              </a:rPr>
              <a:t>about cameras with 0 occurrences is not output.</a:t>
            </a:r>
            <a:endParaRPr lang="en-GB" sz="900" kern="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プレースホルダー 14"/>
          <p:cNvSpPr txBox="1">
            <a:spLocks/>
          </p:cNvSpPr>
          <p:nvPr/>
        </p:nvSpPr>
        <p:spPr>
          <a:xfrm>
            <a:off x="211920" y="1274305"/>
            <a:ext cx="3896864" cy="274396"/>
          </a:xfrm>
          <a:prstGeom prst="rect">
            <a:avLst/>
          </a:prstGeom>
          <a:ln>
            <a:noFill/>
          </a:ln>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Char char="q"/>
            </a:pPr>
            <a:r>
              <a:rPr lang="en-GB" altLang="ja-JP" sz="1800" dirty="0">
                <a:latin typeface="Calibri" pitchFamily="34" charset="0"/>
                <a:ea typeface="Yu Gothic UI" panose="020B0500000000000000" pitchFamily="50" charset="-128"/>
                <a:cs typeface="Calibri" pitchFamily="34" charset="0"/>
              </a:rPr>
              <a:t>Search result </a:t>
            </a:r>
            <a:r>
              <a:rPr lang="en-GB" altLang="ja-JP" sz="1800" dirty="0" smtClean="0">
                <a:latin typeface="Calibri" pitchFamily="34" charset="0"/>
                <a:ea typeface="Yu Gothic UI" panose="020B0500000000000000" pitchFamily="50" charset="-128"/>
                <a:cs typeface="Calibri" pitchFamily="34" charset="0"/>
              </a:rPr>
              <a:t>output: Outline </a:t>
            </a:r>
            <a:endParaRPr lang="en-GB" altLang="ja-JP" sz="1800" dirty="0" smtClean="0">
              <a:latin typeface="Calibri" pitchFamily="34" charset="0"/>
              <a:cs typeface="Calibri" pitchFamily="34" charset="0"/>
            </a:endParaRPr>
          </a:p>
          <a:p>
            <a:pPr marL="0" indent="0">
              <a:buNone/>
            </a:pPr>
            <a:endParaRPr lang="en-GB" altLang="ja-JP" sz="1800" dirty="0">
              <a:latin typeface="Calibri" pitchFamily="34" charset="0"/>
              <a:cs typeface="Calibri" pitchFamily="34" charset="0"/>
            </a:endParaRPr>
          </a:p>
        </p:txBody>
      </p:sp>
    </p:spTree>
    <p:extLst>
      <p:ext uri="{BB962C8B-B14F-4D97-AF65-F5344CB8AC3E}">
        <p14:creationId xmlns:p14="http://schemas.microsoft.com/office/powerpoint/2010/main" val="310957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6" y="715221"/>
            <a:ext cx="6503263" cy="584775"/>
          </a:xfrm>
          <a:prstGeom prst="rect">
            <a:avLst/>
          </a:prstGeom>
          <a:noFill/>
        </p:spPr>
        <p:txBody>
          <a:bodyPr wrap="square" rtlCol="0">
            <a:spAutoFit/>
          </a:bodyPr>
          <a:lstStyle/>
          <a:p>
            <a:r>
              <a:rPr lang="en-GB" altLang="ja-JP" sz="1600" dirty="0">
                <a:latin typeface="Yu Gothic UI" panose="020B0500000000000000" pitchFamily="50" charset="-128"/>
                <a:ea typeface="Yu Gothic UI" panose="020B0500000000000000" pitchFamily="50" charset="-128"/>
              </a:rPr>
              <a:t>Search result output: Sample image </a:t>
            </a:r>
            <a:endParaRPr lang="en-GB" altLang="ja-JP" sz="1600" dirty="0">
              <a:latin typeface="Calibri" pitchFamily="34" charset="0"/>
              <a:cs typeface="Calibri" pitchFamily="34" charset="0"/>
            </a:endParaRPr>
          </a:p>
          <a:p>
            <a:endParaRPr lang="en-GB" sz="1600" dirty="0">
              <a:latin typeface="Yu Gothic UI" pitchFamily="50" charset="-128"/>
              <a:ea typeface="Yu Gothic UI" pitchFamily="50" charset="-128"/>
              <a:cs typeface="Calibri" pitchFamily="34" charset="0"/>
            </a:endParaRPr>
          </a:p>
        </p:txBody>
      </p:sp>
      <p:sp>
        <p:nvSpPr>
          <p:cNvPr id="8" name="テキスト プレースホルダー 14"/>
          <p:cNvSpPr txBox="1">
            <a:spLocks/>
          </p:cNvSpPr>
          <p:nvPr/>
        </p:nvSpPr>
        <p:spPr>
          <a:xfrm>
            <a:off x="769200"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プレースホルダー 14"/>
          <p:cNvSpPr txBox="1">
            <a:spLocks/>
          </p:cNvSpPr>
          <p:nvPr/>
        </p:nvSpPr>
        <p:spPr>
          <a:xfrm>
            <a:off x="888134" y="1381906"/>
            <a:ext cx="7453531" cy="3400643"/>
          </a:xfrm>
          <a:prstGeom prst="rect">
            <a:avLst/>
          </a:prstGeom>
          <a:ln>
            <a:noFill/>
          </a:ln>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Char char="q"/>
            </a:pPr>
            <a:r>
              <a:rPr lang="en-GB" altLang="ja-JP" sz="1800" dirty="0">
                <a:latin typeface="Yu Gothic UI" panose="020B0500000000000000" pitchFamily="50" charset="-128"/>
                <a:ea typeface="Yu Gothic UI" panose="020B0500000000000000" pitchFamily="50" charset="-128"/>
              </a:rPr>
              <a:t>Search result </a:t>
            </a:r>
            <a:r>
              <a:rPr lang="en-GB" altLang="ja-JP" sz="1800" dirty="0" smtClean="0">
                <a:latin typeface="Yu Gothic UI" panose="020B0500000000000000" pitchFamily="50" charset="-128"/>
                <a:ea typeface="Yu Gothic UI" panose="020B0500000000000000" pitchFamily="50" charset="-128"/>
              </a:rPr>
              <a:t>output: Sample image </a:t>
            </a:r>
            <a:endParaRPr lang="en-GB" altLang="ja-JP" sz="1800" dirty="0" smtClean="0">
              <a:latin typeface="Calibri" pitchFamily="34" charset="0"/>
              <a:cs typeface="Calibri" pitchFamily="34" charset="0"/>
            </a:endParaRPr>
          </a:p>
          <a:p>
            <a:pPr marL="0" indent="0">
              <a:buNone/>
            </a:pPr>
            <a:endParaRPr lang="en-GB" altLang="ja-JP" sz="1800" dirty="0">
              <a:latin typeface="Calibri" pitchFamily="34" charset="0"/>
              <a:cs typeface="Calibri" pitchFamily="34" charset="0"/>
            </a:endParaRPr>
          </a:p>
        </p:txBody>
      </p:sp>
      <p:sp>
        <p:nvSpPr>
          <p:cNvPr id="11" name="正方形/長方形 10"/>
          <p:cNvSpPr/>
          <p:nvPr/>
        </p:nvSpPr>
        <p:spPr>
          <a:xfrm>
            <a:off x="899516" y="1739464"/>
            <a:ext cx="3732143" cy="369332"/>
          </a:xfrm>
          <a:prstGeom prst="rect">
            <a:avLst/>
          </a:prstGeom>
        </p:spPr>
        <p:txBody>
          <a:bodyPr wrap="square">
            <a:spAutoFit/>
          </a:bodyPr>
          <a:lstStyle/>
          <a:p>
            <a:r>
              <a:rPr lang="en-US" altLang="ja-JP" dirty="0" smtClean="0"/>
              <a:t>1. </a:t>
            </a:r>
            <a:r>
              <a:rPr lang="en-US" altLang="ja-JP" dirty="0"/>
              <a:t>HTML output of Recording </a:t>
            </a:r>
            <a:r>
              <a:rPr lang="en-US" altLang="ja-JP" dirty="0" smtClean="0"/>
              <a:t>search</a:t>
            </a:r>
            <a:endParaRPr lang="ja-JP" altLang="en-US" dirty="0"/>
          </a:p>
        </p:txBody>
      </p:sp>
      <p:sp>
        <p:nvSpPr>
          <p:cNvPr id="14" name="正方形/長方形 13"/>
          <p:cNvSpPr/>
          <p:nvPr/>
        </p:nvSpPr>
        <p:spPr>
          <a:xfrm>
            <a:off x="4513350" y="1733114"/>
            <a:ext cx="3794959" cy="369332"/>
          </a:xfrm>
          <a:prstGeom prst="rect">
            <a:avLst/>
          </a:prstGeom>
        </p:spPr>
        <p:txBody>
          <a:bodyPr wrap="square">
            <a:spAutoFit/>
          </a:bodyPr>
          <a:lstStyle/>
          <a:p>
            <a:r>
              <a:rPr lang="en-US" altLang="ja-JP" dirty="0" smtClean="0"/>
              <a:t>2.</a:t>
            </a:r>
            <a:r>
              <a:rPr lang="ja-JP" altLang="en-US" dirty="0"/>
              <a:t> </a:t>
            </a:r>
            <a:r>
              <a:rPr lang="en-US" altLang="ja-JP" dirty="0" smtClean="0"/>
              <a:t>CSV or HTML </a:t>
            </a:r>
            <a:r>
              <a:rPr lang="en-US" altLang="ja-JP" dirty="0"/>
              <a:t>output of </a:t>
            </a:r>
            <a:r>
              <a:rPr lang="en-US" altLang="ja-JP" dirty="0" smtClean="0"/>
              <a:t>Event search</a:t>
            </a:r>
            <a:endParaRPr lang="ja-JP" altLang="en-US" dirty="0"/>
          </a:p>
        </p:txBody>
      </p:sp>
      <p:pic>
        <p:nvPicPr>
          <p:cNvPr id="17" name="図 16"/>
          <p:cNvPicPr>
            <a:picLocks noChangeAspect="1"/>
          </p:cNvPicPr>
          <p:nvPr/>
        </p:nvPicPr>
        <p:blipFill>
          <a:blip r:embed="rId2"/>
          <a:stretch>
            <a:fillRect/>
          </a:stretch>
        </p:blipFill>
        <p:spPr>
          <a:xfrm>
            <a:off x="943523" y="2345704"/>
            <a:ext cx="3475027" cy="1544842"/>
          </a:xfrm>
          <a:prstGeom prst="rect">
            <a:avLst/>
          </a:prstGeom>
        </p:spPr>
      </p:pic>
      <p:pic>
        <p:nvPicPr>
          <p:cNvPr id="19" name="図 18"/>
          <p:cNvPicPr>
            <a:picLocks noChangeAspect="1"/>
          </p:cNvPicPr>
          <p:nvPr/>
        </p:nvPicPr>
        <p:blipFill>
          <a:blip r:embed="rId3"/>
          <a:stretch>
            <a:fillRect/>
          </a:stretch>
        </p:blipFill>
        <p:spPr>
          <a:xfrm>
            <a:off x="4523996" y="2267021"/>
            <a:ext cx="3783108" cy="1905874"/>
          </a:xfrm>
          <a:prstGeom prst="rect">
            <a:avLst/>
          </a:prstGeom>
        </p:spPr>
      </p:pic>
      <p:sp>
        <p:nvSpPr>
          <p:cNvPr id="20" name="正方形/長方形 19"/>
          <p:cNvSpPr/>
          <p:nvPr/>
        </p:nvSpPr>
        <p:spPr>
          <a:xfrm>
            <a:off x="918566" y="1739464"/>
            <a:ext cx="3513734" cy="274225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1" name="正方形/長方形 20"/>
          <p:cNvSpPr/>
          <p:nvPr/>
        </p:nvSpPr>
        <p:spPr>
          <a:xfrm>
            <a:off x="4512665" y="1739464"/>
            <a:ext cx="3789293" cy="274225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2"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plug-in:Ver.1.0</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6"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9</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Alarm result export function (2/2)</a:t>
            </a:r>
          </a:p>
        </p:txBody>
      </p:sp>
      <p:sp>
        <p:nvSpPr>
          <p:cNvPr id="18"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1353250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algn="l">
              <a:defRPr/>
            </a:pP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10</a:t>
            </a:r>
            <a:r>
              <a:rPr lang="it-IT" altLang="ja-JP" sz="2400" dirty="0">
                <a:latin typeface="Calibri" panose="020F0502020204030204" pitchFamily="34" charset="0"/>
                <a:ea typeface="Yu Gothic UI" panose="020B0500000000000000" pitchFamily="50" charset="-128"/>
                <a:cs typeface="Calibri" panose="020F0502020204030204" pitchFamily="34" charset="0"/>
              </a:rPr>
              <a:t>. </a:t>
            </a:r>
            <a:r>
              <a:rPr lang="it-IT" altLang="ja-JP" sz="2400" dirty="0" smtClean="0">
                <a:latin typeface="Calibri" panose="020F0502020204030204" pitchFamily="34" charset="0"/>
                <a:ea typeface="Yu Gothic UI" panose="020B0500000000000000" pitchFamily="50" charset="-128"/>
                <a:cs typeface="Calibri" panose="020F0502020204030204" pitchFamily="34" charset="0"/>
              </a:rPr>
              <a:t>Remove</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a:t>
            </a:r>
            <a:r>
              <a:rPr lang="en-GB" altLang="ja-JP" sz="2400" dirty="0">
                <a:latin typeface="Calibri" panose="020F0502020204030204" pitchFamily="34" charset="0"/>
                <a:ea typeface="Yu Gothic UI" panose="020B0500000000000000" pitchFamily="50" charset="-128"/>
                <a:cs typeface="Calibri" panose="020F0502020204030204" pitchFamily="34" charset="0"/>
              </a:rPr>
              <a:t>the </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image update interval setting</a:t>
            </a: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6920" cy="523220"/>
          </a:xfrm>
          <a:prstGeom prst="rect">
            <a:avLst/>
          </a:prstGeom>
          <a:noFill/>
        </p:spPr>
        <p:txBody>
          <a:bodyPr wrap="square" rtlCol="0">
            <a:spAutoFit/>
          </a:bodyPr>
          <a:lstStyle/>
          <a:p>
            <a:pPr lvl="0"/>
            <a:r>
              <a:rPr lang="en-GB" altLang="ja-JP" sz="1400" dirty="0">
                <a:latin typeface="Calibri" panose="020F0502020204030204" pitchFamily="34" charset="0"/>
                <a:ea typeface="Yu Gothic UI" panose="020B0500000000000000" pitchFamily="50" charset="-128"/>
                <a:cs typeface="Calibri" panose="020F0502020204030204" pitchFamily="34" charset="0"/>
              </a:rPr>
              <a:t>From the condition selection screen </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of </a:t>
            </a:r>
            <a:r>
              <a:rPr lang="en-GB" altLang="ja-JP" sz="1400" dirty="0">
                <a:latin typeface="Calibri" panose="020F0502020204030204" pitchFamily="34" charset="0"/>
                <a:ea typeface="Yu Gothic UI" panose="020B0500000000000000" pitchFamily="50" charset="-128"/>
                <a:cs typeface="Calibri" panose="020F0502020204030204" pitchFamily="34" charset="0"/>
              </a:rPr>
              <a:t>the live mode of the dashboard, remove the image update interval </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setting. </a:t>
            </a:r>
            <a:r>
              <a:rPr lang="en-GB" sz="1400" dirty="0"/>
              <a:t>Some items can be changed by using iCT.</a:t>
            </a:r>
            <a:endParaRPr lang="en-GB" sz="1400" dirty="0">
              <a:latin typeface="Calibri" panose="020F0502020204030204" pitchFamily="34" charset="0"/>
              <a:ea typeface="Yu Gothic UI" panose="020B0500000000000000" pitchFamily="50" charset="-128"/>
              <a:cs typeface="Calibri" panose="020F0502020204030204" pitchFamily="34" charset="0"/>
            </a:endParaRPr>
          </a:p>
        </p:txBody>
      </p:sp>
      <p:sp>
        <p:nvSpPr>
          <p:cNvPr id="11" name="テキスト プレースホルダー 14"/>
          <p:cNvSpPr txBox="1">
            <a:spLocks/>
          </p:cNvSpPr>
          <p:nvPr/>
        </p:nvSpPr>
        <p:spPr>
          <a:xfrm>
            <a:off x="7669907" y="991596"/>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 -</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4"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24" name="正方形/長方形 23"/>
          <p:cNvSpPr/>
          <p:nvPr/>
        </p:nvSpPr>
        <p:spPr>
          <a:xfrm>
            <a:off x="4069939" y="3739115"/>
            <a:ext cx="4726481" cy="1123384"/>
          </a:xfrm>
          <a:prstGeom prst="rect">
            <a:avLst/>
          </a:prstGeom>
        </p:spPr>
        <p:txBody>
          <a:bodyPr wrap="square">
            <a:spAutoFit/>
          </a:bodyPr>
          <a:lstStyle/>
          <a:p>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The update interval differs depending on the search target</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endParaRPr lang="en-GB" altLang="ja-JP" sz="40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People </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count: 15 seconds, or 1 minute. </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Heatmap</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 1 minute, 5 minutes, or 15 minutes. </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Age </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 Gender, Person Attribute, Vehicle Attribute: Fixed for 1 hour</a:t>
            </a:r>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endParaRPr lang="en-GB" altLang="ja-JP" sz="3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endParaRPr>
          </a:p>
          <a:p>
            <a:r>
              <a:rPr lang="en-GB" altLang="ja-JP" sz="10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 </a:t>
            </a:r>
            <a:r>
              <a:rPr lang="en-GB" altLang="ja-JP" sz="1000" dirty="0">
                <a:solidFill>
                  <a:srgbClr val="242424"/>
                </a:solidFill>
                <a:latin typeface="Calibri" panose="020F0502020204030204" pitchFamily="34" charset="0"/>
                <a:ea typeface="Yu Gothic UI" panose="020B0500000000000000" pitchFamily="50" charset="-128"/>
                <a:cs typeface="Calibri" panose="020F0502020204030204" pitchFamily="34" charset="0"/>
              </a:rPr>
              <a:t>Which setting is used depends on the setting value of "ONVIF Metadata transmission interval" on the camera body.</a:t>
            </a:r>
            <a:endParaRPr lang="ja-JP" altLang="en-US" sz="1000" b="0" i="0" dirty="0">
              <a:solidFill>
                <a:srgbClr val="242424"/>
              </a:solidFill>
              <a:effectLst/>
              <a:latin typeface="Calibri" panose="020F0502020204030204" pitchFamily="34" charset="0"/>
              <a:ea typeface="Yu Gothic UI" panose="020B0500000000000000" pitchFamily="50" charset="-128"/>
              <a:cs typeface="Calibri" panose="020F0502020204030204" pitchFamily="34" charset="0"/>
            </a:endParaRPr>
          </a:p>
        </p:txBody>
      </p:sp>
      <p:grpSp>
        <p:nvGrpSpPr>
          <p:cNvPr id="25" name="グループ化 24"/>
          <p:cNvGrpSpPr/>
          <p:nvPr/>
        </p:nvGrpSpPr>
        <p:grpSpPr>
          <a:xfrm>
            <a:off x="1939134" y="1566069"/>
            <a:ext cx="1830136" cy="3166221"/>
            <a:chOff x="1418094" y="1574411"/>
            <a:chExt cx="1830136" cy="3166221"/>
          </a:xfrm>
        </p:grpSpPr>
        <p:pic>
          <p:nvPicPr>
            <p:cNvPr id="26" name="図 25"/>
            <p:cNvPicPr>
              <a:picLocks noChangeAspect="1"/>
            </p:cNvPicPr>
            <p:nvPr/>
          </p:nvPicPr>
          <p:blipFill>
            <a:blip r:embed="rId2"/>
            <a:stretch>
              <a:fillRect/>
            </a:stretch>
          </p:blipFill>
          <p:spPr>
            <a:xfrm>
              <a:off x="1418094" y="1574411"/>
              <a:ext cx="1830136" cy="3166221"/>
            </a:xfrm>
            <a:prstGeom prst="rect">
              <a:avLst/>
            </a:prstGeom>
          </p:spPr>
        </p:pic>
        <p:sp>
          <p:nvSpPr>
            <p:cNvPr id="27" name="四角形吹き出し 26"/>
            <p:cNvSpPr/>
            <p:nvPr/>
          </p:nvSpPr>
          <p:spPr>
            <a:xfrm>
              <a:off x="1507070" y="3597001"/>
              <a:ext cx="1332383" cy="406400"/>
            </a:xfrm>
            <a:prstGeom prst="wedgeRectCallout">
              <a:avLst>
                <a:gd name="adj1" fmla="val 12347"/>
                <a:gd name="adj2" fmla="val -154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latin typeface="Calibri" panose="020F0502020204030204" pitchFamily="34" charset="0"/>
                  <a:cs typeface="Calibri" panose="020F0502020204030204" pitchFamily="34" charset="0"/>
                </a:rPr>
                <a:t>Hover your mouse over the </a:t>
              </a:r>
              <a:r>
                <a:rPr lang="en-GB" sz="800" dirty="0" err="1">
                  <a:latin typeface="Calibri" panose="020F0502020204030204" pitchFamily="34" charset="0"/>
                  <a:cs typeface="Calibri" panose="020F0502020204030204" pitchFamily="34" charset="0"/>
                </a:rPr>
                <a:t>i</a:t>
              </a:r>
              <a:r>
                <a:rPr lang="en-GB" sz="800" dirty="0">
                  <a:latin typeface="Calibri" panose="020F0502020204030204" pitchFamily="34" charset="0"/>
                  <a:cs typeface="Calibri" panose="020F0502020204030204" pitchFamily="34" charset="0"/>
                </a:rPr>
                <a:t> symbol to see the description</a:t>
              </a:r>
              <a:r>
                <a:rPr lang="en-GB" sz="800" dirty="0" smtClean="0">
                  <a:latin typeface="Calibri" panose="020F0502020204030204" pitchFamily="34" charset="0"/>
                  <a:cs typeface="Calibri" panose="020F0502020204030204" pitchFamily="34" charset="0"/>
                </a:rPr>
                <a:t>.</a:t>
              </a:r>
              <a:endParaRPr lang="en-GB" sz="800" dirty="0">
                <a:latin typeface="Calibri" panose="020F0502020204030204" pitchFamily="34" charset="0"/>
                <a:cs typeface="Calibri" panose="020F0502020204030204" pitchFamily="34" charset="0"/>
              </a:endParaRPr>
            </a:p>
          </p:txBody>
        </p:sp>
      </p:grpSp>
      <p:grpSp>
        <p:nvGrpSpPr>
          <p:cNvPr id="28" name="グループ化 27"/>
          <p:cNvGrpSpPr/>
          <p:nvPr/>
        </p:nvGrpSpPr>
        <p:grpSpPr>
          <a:xfrm>
            <a:off x="4069940" y="1469980"/>
            <a:ext cx="3673049" cy="2227587"/>
            <a:chOff x="2145847" y="1492902"/>
            <a:chExt cx="3887949" cy="2522972"/>
          </a:xfrm>
        </p:grpSpPr>
        <p:pic>
          <p:nvPicPr>
            <p:cNvPr id="29" name="図 28"/>
            <p:cNvPicPr>
              <a:picLocks noChangeAspect="1"/>
            </p:cNvPicPr>
            <p:nvPr/>
          </p:nvPicPr>
          <p:blipFill>
            <a:blip r:embed="rId3"/>
            <a:stretch>
              <a:fillRect/>
            </a:stretch>
          </p:blipFill>
          <p:spPr>
            <a:xfrm>
              <a:off x="2145847" y="1492902"/>
              <a:ext cx="3887949" cy="2522972"/>
            </a:xfrm>
            <a:prstGeom prst="rect">
              <a:avLst/>
            </a:prstGeom>
          </p:spPr>
        </p:pic>
        <p:sp>
          <p:nvSpPr>
            <p:cNvPr id="30" name="正方形/長方形 29"/>
            <p:cNvSpPr/>
            <p:nvPr/>
          </p:nvSpPr>
          <p:spPr>
            <a:xfrm>
              <a:off x="4989095" y="1839495"/>
              <a:ext cx="998048" cy="7005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図 30"/>
          <p:cNvPicPr/>
          <p:nvPr/>
        </p:nvPicPr>
        <p:blipFill>
          <a:blip r:embed="rId4"/>
          <a:stretch>
            <a:fillRect/>
          </a:stretch>
        </p:blipFill>
        <p:spPr>
          <a:xfrm>
            <a:off x="334855" y="1584685"/>
            <a:ext cx="1237267" cy="3166221"/>
          </a:xfrm>
          <a:prstGeom prst="rect">
            <a:avLst/>
          </a:prstGeom>
        </p:spPr>
      </p:pic>
      <p:sp>
        <p:nvSpPr>
          <p:cNvPr id="32" name="正方形/長方形 31"/>
          <p:cNvSpPr/>
          <p:nvPr/>
        </p:nvSpPr>
        <p:spPr>
          <a:xfrm>
            <a:off x="274805" y="1362595"/>
            <a:ext cx="665567" cy="253916"/>
          </a:xfrm>
          <a:prstGeom prst="rect">
            <a:avLst/>
          </a:prstGeom>
        </p:spPr>
        <p:txBody>
          <a:bodyPr wrap="none">
            <a:spAutoFit/>
          </a:bodyPr>
          <a:lstStyle/>
          <a:p>
            <a:r>
              <a:rPr lang="en-US" altLang="ja-JP" sz="105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&lt;ver1.2&gt;</a:t>
            </a:r>
            <a:endParaRPr lang="ja-JP" altLang="en-US" sz="105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33" name="正方形/長方形 32"/>
          <p:cNvSpPr/>
          <p:nvPr/>
        </p:nvSpPr>
        <p:spPr>
          <a:xfrm>
            <a:off x="2035621" y="1363618"/>
            <a:ext cx="665567" cy="253916"/>
          </a:xfrm>
          <a:prstGeom prst="rect">
            <a:avLst/>
          </a:prstGeom>
        </p:spPr>
        <p:txBody>
          <a:bodyPr wrap="none">
            <a:spAutoFit/>
          </a:bodyPr>
          <a:lstStyle/>
          <a:p>
            <a:r>
              <a:rPr lang="en-US" altLang="ja-JP" sz="105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&lt;ver1.3&gt;</a:t>
            </a:r>
            <a:endParaRPr lang="ja-JP" altLang="en-US" sz="105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34" name="正方形/長方形 33"/>
          <p:cNvSpPr/>
          <p:nvPr/>
        </p:nvSpPr>
        <p:spPr>
          <a:xfrm>
            <a:off x="383491" y="3029148"/>
            <a:ext cx="1113768" cy="2274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正方形/長方形 34"/>
          <p:cNvSpPr/>
          <p:nvPr/>
        </p:nvSpPr>
        <p:spPr>
          <a:xfrm>
            <a:off x="1978522" y="3027052"/>
            <a:ext cx="980227" cy="2274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正方形/長方形 35"/>
          <p:cNvSpPr/>
          <p:nvPr/>
        </p:nvSpPr>
        <p:spPr>
          <a:xfrm>
            <a:off x="2956041" y="2863845"/>
            <a:ext cx="765722" cy="5010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右矢印 36"/>
          <p:cNvSpPr/>
          <p:nvPr/>
        </p:nvSpPr>
        <p:spPr>
          <a:xfrm>
            <a:off x="1604825" y="3058915"/>
            <a:ext cx="326190" cy="163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カギ線コネクタ 37"/>
          <p:cNvCxnSpPr/>
          <p:nvPr/>
        </p:nvCxnSpPr>
        <p:spPr>
          <a:xfrm rot="16200000" flipV="1">
            <a:off x="6772358" y="2992713"/>
            <a:ext cx="2448000" cy="540000"/>
          </a:xfrm>
          <a:prstGeom prst="bentConnector2">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993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24084" y="2092195"/>
            <a:ext cx="7356132" cy="584775"/>
          </a:xfrm>
          <a:prstGeom prst="rect">
            <a:avLst/>
          </a:prstGeom>
        </p:spPr>
        <p:txBody>
          <a:bodyPr wrap="square" anchor="b">
            <a:spAutoFit/>
          </a:bodyPr>
          <a:lstStyle/>
          <a:p>
            <a:pPr algn="ctr"/>
            <a:r>
              <a:rPr lang="en-US" altLang="ja-JP" sz="3200" b="1" dirty="0">
                <a:solidFill>
                  <a:prstClr val="white"/>
                </a:solidFill>
                <a:latin typeface="Calibri" panose="020F0502020204030204" pitchFamily="34" charset="0"/>
                <a:ea typeface="Tahoma" panose="020B0604030504040204" pitchFamily="34" charset="0"/>
                <a:cs typeface="Tahoma" panose="020B0604030504040204" pitchFamily="34" charset="0"/>
              </a:rPr>
              <a:t>Version History</a:t>
            </a:r>
          </a:p>
        </p:txBody>
      </p:sp>
    </p:spTree>
    <p:extLst>
      <p:ext uri="{BB962C8B-B14F-4D97-AF65-F5344CB8AC3E}">
        <p14:creationId xmlns:p14="http://schemas.microsoft.com/office/powerpoint/2010/main" val="577988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a:solidFill>
                  <a:sysClr val="window" lastClr="FFFFFF"/>
                </a:solidFill>
                <a:latin typeface="Calibri"/>
              </a:rPr>
              <a:t>Version History</a:t>
            </a:r>
            <a:endParaRPr kumimoji="1" lang="ja-JP" altLang="en-US" sz="2400" b="1" i="0" u="none" strike="noStrike" kern="1200" cap="none" spc="0" normalizeH="0" baseline="0" noProof="0" dirty="0">
              <a:ln>
                <a:noFill/>
              </a:ln>
              <a:solidFill>
                <a:sysClr val="window" lastClr="FFFFFF"/>
              </a:solidFill>
              <a:effectLst/>
              <a:uLnTx/>
              <a:uFillTx/>
              <a:latin typeface="Calibri"/>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3917026"/>
              </p:ext>
            </p:extLst>
          </p:nvPr>
        </p:nvGraphicFramePr>
        <p:xfrm>
          <a:off x="144379" y="773740"/>
          <a:ext cx="8843211" cy="3190562"/>
        </p:xfrm>
        <a:graphic>
          <a:graphicData uri="http://schemas.openxmlformats.org/drawingml/2006/table">
            <a:tbl>
              <a:tblPr firstRow="1" bandRow="1">
                <a:tableStyleId>{5C22544A-7EE6-4342-B048-85BDC9FD1C3A}</a:tableStyleId>
              </a:tblPr>
              <a:tblGrid>
                <a:gridCol w="738891">
                  <a:extLst>
                    <a:ext uri="{9D8B030D-6E8A-4147-A177-3AD203B41FA5}">
                      <a16:colId xmlns:a16="http://schemas.microsoft.com/office/drawing/2014/main" val="20000"/>
                    </a:ext>
                  </a:extLst>
                </a:gridCol>
                <a:gridCol w="4849777">
                  <a:extLst>
                    <a:ext uri="{9D8B030D-6E8A-4147-A177-3AD203B41FA5}">
                      <a16:colId xmlns:a16="http://schemas.microsoft.com/office/drawing/2014/main" val="20001"/>
                    </a:ext>
                  </a:extLst>
                </a:gridCol>
                <a:gridCol w="1570121">
                  <a:extLst>
                    <a:ext uri="{9D8B030D-6E8A-4147-A177-3AD203B41FA5}">
                      <a16:colId xmlns:a16="http://schemas.microsoft.com/office/drawing/2014/main" val="20002"/>
                    </a:ext>
                  </a:extLst>
                </a:gridCol>
                <a:gridCol w="721985">
                  <a:extLst>
                    <a:ext uri="{9D8B030D-6E8A-4147-A177-3AD203B41FA5}">
                      <a16:colId xmlns:a16="http://schemas.microsoft.com/office/drawing/2014/main" val="20003"/>
                    </a:ext>
                  </a:extLst>
                </a:gridCol>
                <a:gridCol w="962437">
                  <a:extLst>
                    <a:ext uri="{9D8B030D-6E8A-4147-A177-3AD203B41FA5}">
                      <a16:colId xmlns:a16="http://schemas.microsoft.com/office/drawing/2014/main" val="20005"/>
                    </a:ext>
                  </a:extLst>
                </a:gridCol>
              </a:tblGrid>
              <a:tr h="343476">
                <a:tc>
                  <a:txBody>
                    <a:bodyPr/>
                    <a:lstStyle/>
                    <a:p>
                      <a:pPr algn="ctr"/>
                      <a:r>
                        <a:rPr kumimoji="1" lang="en-US" altLang="ja-JP" sz="1100" dirty="0" smtClean="0">
                          <a:latin typeface="Calibri" panose="020F0502020204030204" pitchFamily="34" charset="0"/>
                          <a:cs typeface="Calibri" panose="020F0502020204030204" pitchFamily="34" charset="0"/>
                        </a:rPr>
                        <a:t>No</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Update contents</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Page No.</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Version</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Update</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1</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b="0" dirty="0" smtClean="0">
                          <a:latin typeface="Calibri" panose="020F0502020204030204" pitchFamily="34" charset="0"/>
                          <a:cs typeface="Calibri" panose="020F0502020204030204" pitchFamily="34" charset="0"/>
                        </a:rPr>
                        <a:t>1</a:t>
                      </a:r>
                      <a:r>
                        <a:rPr lang="en-US" altLang="ja-JP" sz="1000" b="0" baseline="30000" dirty="0" smtClean="0">
                          <a:latin typeface="Calibri" panose="020F0502020204030204" pitchFamily="34" charset="0"/>
                          <a:cs typeface="Calibri" panose="020F0502020204030204" pitchFamily="34" charset="0"/>
                        </a:rPr>
                        <a:t>st</a:t>
                      </a:r>
                      <a:r>
                        <a:rPr lang="en-US" altLang="ja-JP" sz="1000" b="0" dirty="0" smtClean="0">
                          <a:latin typeface="Calibri" panose="020F0502020204030204" pitchFamily="34" charset="0"/>
                          <a:cs typeface="Calibri" panose="020F0502020204030204" pitchFamily="34" charset="0"/>
                        </a:rPr>
                        <a:t> version</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cs typeface="Calibri" panose="020F0502020204030204" pitchFamily="34" charset="0"/>
                        </a:rPr>
                        <a:t>-</a:t>
                      </a:r>
                      <a:endParaRPr kumimoji="1" lang="ja-JP" altLang="en-US" sz="1000" b="0" dirty="0" smtClean="0">
                        <a:latin typeface="Calibri" panose="020F0502020204030204" pitchFamily="34" charset="0"/>
                        <a:cs typeface="Calibri" panose="020F0502020204030204" pitchFamily="34" charset="0"/>
                      </a:endParaRPr>
                    </a:p>
                  </a:txBody>
                  <a:tcPr anchor="ctr"/>
                </a:tc>
                <a:tc>
                  <a:txBody>
                    <a:bodyPr/>
                    <a:lstStyle/>
                    <a:p>
                      <a:pPr algn="ctr"/>
                      <a:r>
                        <a:rPr kumimoji="1" lang="en-US" altLang="ja-JP" sz="1000" b="0" dirty="0" smtClean="0">
                          <a:latin typeface="Calibri" panose="020F0502020204030204" pitchFamily="34" charset="0"/>
                          <a:cs typeface="Calibri" panose="020F0502020204030204" pitchFamily="34" charset="0"/>
                        </a:rPr>
                        <a:t>1.00</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000" b="0" dirty="0" smtClean="0">
                          <a:latin typeface="Calibri" panose="020F0502020204030204" pitchFamily="34" charset="0"/>
                          <a:cs typeface="Calibri" panose="020F0502020204030204" pitchFamily="34" charset="0"/>
                        </a:rPr>
                        <a:t>3.Feb.2022</a:t>
                      </a: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1"/>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2</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00" b="0" dirty="0" smtClean="0">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dirty="0" smtClean="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3</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00" b="0" dirty="0" smtClean="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4</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5</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000" b="0" dirty="0" smtClean="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5"/>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6</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kern="1200" dirty="0" smtClean="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6"/>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7</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7"/>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8</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8"/>
                  </a:ext>
                </a:extLst>
              </a:tr>
              <a:tr h="260270">
                <a:tc>
                  <a:txBody>
                    <a:bodyPr/>
                    <a:lstStyle/>
                    <a:p>
                      <a:pPr algn="ctr"/>
                      <a:r>
                        <a:rPr kumimoji="1" lang="en-US" altLang="ja-JP" sz="1000" b="0" dirty="0" smtClean="0">
                          <a:latin typeface="Calibri" panose="020F0502020204030204" pitchFamily="34" charset="0"/>
                          <a:cs typeface="Calibri" panose="020F0502020204030204" pitchFamily="34" charset="0"/>
                        </a:rPr>
                        <a:t> 9</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9"/>
                  </a:ext>
                </a:extLst>
              </a:tr>
              <a:tr h="214281">
                <a:tc>
                  <a:txBody>
                    <a:bodyPr/>
                    <a:lstStyle/>
                    <a:p>
                      <a:pPr algn="ctr"/>
                      <a:r>
                        <a:rPr kumimoji="1" lang="en-US" altLang="ja-JP" sz="1000" b="0" dirty="0" smtClean="0">
                          <a:latin typeface="Calibri" panose="020F0502020204030204" pitchFamily="34" charset="0"/>
                          <a:cs typeface="Calibri" panose="020F0502020204030204" pitchFamily="34" charset="0"/>
                        </a:rPr>
                        <a:t> 10</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0"/>
                  </a:ext>
                </a:extLst>
              </a:tr>
              <a:tr h="260816">
                <a:tc>
                  <a:txBody>
                    <a:bodyPr/>
                    <a:lstStyle/>
                    <a:p>
                      <a:pPr algn="ctr"/>
                      <a:r>
                        <a:rPr kumimoji="1" lang="en-US" altLang="ja-JP" sz="1000" b="0" dirty="0" smtClean="0">
                          <a:latin typeface="Calibri" panose="020F0502020204030204" pitchFamily="34" charset="0"/>
                          <a:cs typeface="Calibri" panose="020F0502020204030204" pitchFamily="34" charset="0"/>
                        </a:rPr>
                        <a:t>11</a:t>
                      </a: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endParaRPr kumimoji="1" lang="ja-JP" altLang="en-US" sz="1000" b="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tc>
                  <a:txBody>
                    <a:bodyPr/>
                    <a:lstStyle/>
                    <a:p>
                      <a:pPr algn="ctr"/>
                      <a:endParaRPr kumimoji="1" lang="ja-JP" altLang="en-US" sz="10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0766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778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ea typeface="Yu Gothic UI" panose="020B0500000000000000" pitchFamily="50" charset="-128"/>
                <a:cs typeface="Calibri" panose="020F0502020204030204" pitchFamily="34" charset="0"/>
              </a:rPr>
              <a:t>Support ASM300 (1/4)</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20" name="正方形/長方形 19"/>
          <p:cNvSpPr/>
          <p:nvPr/>
        </p:nvSpPr>
        <p:spPr>
          <a:xfrm>
            <a:off x="366749" y="1365243"/>
            <a:ext cx="8594243" cy="584775"/>
          </a:xfrm>
          <a:prstGeom prst="rect">
            <a:avLst/>
          </a:prstGeom>
        </p:spPr>
        <p:txBody>
          <a:bodyPr wrap="square">
            <a:spAutoFit/>
          </a:bodyPr>
          <a:lstStyle/>
          <a:p>
            <a:r>
              <a:rPr lang="en-GB" altLang="ja-JP" sz="1600" dirty="0" smtClean="0">
                <a:latin typeface="Calibri" panose="020F0502020204030204" pitchFamily="34" charset="0"/>
                <a:ea typeface="Yu Gothic UI" pitchFamily="50" charset="-128"/>
                <a:cs typeface="Calibri" panose="020F0502020204030204" pitchFamily="34" charset="0"/>
              </a:rPr>
              <a:t>It </a:t>
            </a:r>
            <a:r>
              <a:rPr lang="en-GB" altLang="ja-JP" sz="1600" dirty="0">
                <a:latin typeface="Calibri" panose="020F0502020204030204" pitchFamily="34" charset="0"/>
                <a:ea typeface="Yu Gothic UI" pitchFamily="50" charset="-128"/>
                <a:cs typeface="Calibri" panose="020F0502020204030204" pitchFamily="34" charset="0"/>
              </a:rPr>
              <a:t>is necessary to complete the installation and license registration of the ASM300 plug-in </a:t>
            </a:r>
            <a:r>
              <a:rPr lang="en-GB" altLang="ja-JP" sz="1600" dirty="0" smtClean="0">
                <a:latin typeface="Calibri" panose="020F0502020204030204" pitchFamily="34" charset="0"/>
                <a:ea typeface="Yu Gothic UI" pitchFamily="50" charset="-128"/>
                <a:cs typeface="Calibri" panose="020F0502020204030204" pitchFamily="34" charset="0"/>
              </a:rPr>
              <a:t>in </a:t>
            </a:r>
            <a:r>
              <a:rPr lang="en-GB" altLang="ja-JP" sz="1600" dirty="0">
                <a:latin typeface="Calibri" panose="020F0502020204030204" pitchFamily="34" charset="0"/>
                <a:ea typeface="Yu Gothic UI" pitchFamily="50" charset="-128"/>
                <a:cs typeface="Calibri" panose="020F0502020204030204" pitchFamily="34" charset="0"/>
              </a:rPr>
              <a:t>advance</a:t>
            </a:r>
            <a:r>
              <a:rPr lang="en-GB" altLang="ja-JP" sz="1600" dirty="0" smtClean="0">
                <a:latin typeface="Calibri" panose="020F0502020204030204" pitchFamily="34" charset="0"/>
                <a:ea typeface="Yu Gothic UI" pitchFamily="50" charset="-128"/>
                <a:cs typeface="Calibri" panose="020F0502020204030204" pitchFamily="34" charset="0"/>
              </a:rPr>
              <a:t>.</a:t>
            </a:r>
          </a:p>
          <a:p>
            <a:r>
              <a:rPr lang="en-GB" altLang="ja-JP" sz="1600" dirty="0" smtClean="0">
                <a:latin typeface="Calibri" panose="020F0502020204030204" pitchFamily="34" charset="0"/>
                <a:ea typeface="Yu Gothic UI" pitchFamily="50" charset="-128"/>
                <a:cs typeface="Calibri" panose="020F0502020204030204" pitchFamily="34" charset="0"/>
              </a:rPr>
              <a:t>After </a:t>
            </a:r>
            <a:r>
              <a:rPr lang="en-GB" altLang="ja-JP" sz="1600" dirty="0">
                <a:latin typeface="Calibri" panose="020F0502020204030204" pitchFamily="34" charset="0"/>
                <a:ea typeface="Yu Gothic UI" pitchFamily="50" charset="-128"/>
                <a:cs typeface="Calibri" panose="020F0502020204030204" pitchFamily="34" charset="0"/>
              </a:rPr>
              <a:t>logging in to the WV-ASM300, click the </a:t>
            </a:r>
            <a:r>
              <a:rPr lang="en-GB" altLang="ja-JP" sz="1600" dirty="0" smtClean="0">
                <a:latin typeface="Calibri" panose="020F0502020204030204" pitchFamily="34" charset="0"/>
                <a:ea typeface="Yu Gothic UI" pitchFamily="50" charset="-128"/>
                <a:cs typeface="Calibri" panose="020F0502020204030204" pitchFamily="34" charset="0"/>
              </a:rPr>
              <a:t>(          Multi-AI </a:t>
            </a:r>
            <a:r>
              <a:rPr lang="en-GB" altLang="ja-JP" sz="1600" dirty="0">
                <a:latin typeface="Calibri" panose="020F0502020204030204" pitchFamily="34" charset="0"/>
                <a:ea typeface="Yu Gothic UI" pitchFamily="50" charset="-128"/>
                <a:cs typeface="Calibri" panose="020F0502020204030204" pitchFamily="34" charset="0"/>
              </a:rPr>
              <a:t>plug-in) icon from the operation monitor.</a:t>
            </a:r>
            <a:endParaRPr lang="en-US" altLang="ja-JP" sz="1600" dirty="0" smtClean="0">
              <a:latin typeface="Calibri" panose="020F0502020204030204" pitchFamily="34" charset="0"/>
              <a:ea typeface="Yu Gothic UI" pitchFamily="50" charset="-128"/>
              <a:cs typeface="Calibri" panose="020F0502020204030204" pitchFamily="34" charset="0"/>
            </a:endParaRPr>
          </a:p>
        </p:txBody>
      </p:sp>
      <p:pic>
        <p:nvPicPr>
          <p:cNvPr id="20481" name="図 1908"/>
          <p:cNvPicPr>
            <a:picLocks noChangeAspect="1" noChangeArrowheads="1"/>
          </p:cNvPicPr>
          <p:nvPr/>
        </p:nvPicPr>
        <p:blipFill>
          <a:blip r:embed="rId2"/>
          <a:srcRect/>
          <a:stretch>
            <a:fillRect/>
          </a:stretch>
        </p:blipFill>
        <p:spPr bwMode="auto">
          <a:xfrm>
            <a:off x="4303812" y="1657630"/>
            <a:ext cx="352425" cy="276225"/>
          </a:xfrm>
          <a:prstGeom prst="rect">
            <a:avLst/>
          </a:prstGeom>
          <a:noFill/>
        </p:spPr>
      </p:pic>
      <p:grpSp>
        <p:nvGrpSpPr>
          <p:cNvPr id="3" name="グループ化 2"/>
          <p:cNvGrpSpPr/>
          <p:nvPr/>
        </p:nvGrpSpPr>
        <p:grpSpPr>
          <a:xfrm>
            <a:off x="470648" y="2058377"/>
            <a:ext cx="3841322" cy="2606023"/>
            <a:chOff x="379306" y="2168917"/>
            <a:chExt cx="3564343" cy="2330383"/>
          </a:xfrm>
        </p:grpSpPr>
        <p:pic>
          <p:nvPicPr>
            <p:cNvPr id="14" name="図 13"/>
            <p:cNvPicPr/>
            <p:nvPr/>
          </p:nvPicPr>
          <p:blipFill>
            <a:blip r:embed="rId3"/>
            <a:stretch>
              <a:fillRect/>
            </a:stretch>
          </p:blipFill>
          <p:spPr>
            <a:xfrm>
              <a:off x="379306" y="2168917"/>
              <a:ext cx="3564343" cy="2330383"/>
            </a:xfrm>
            <a:prstGeom prst="rect">
              <a:avLst/>
            </a:prstGeom>
          </p:spPr>
        </p:pic>
        <p:sp>
          <p:nvSpPr>
            <p:cNvPr id="36" name="正方形/長方形 35"/>
            <p:cNvSpPr/>
            <p:nvPr/>
          </p:nvSpPr>
          <p:spPr>
            <a:xfrm>
              <a:off x="2184812" y="2330658"/>
              <a:ext cx="189781" cy="156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正方形/長方形 38"/>
          <p:cNvSpPr/>
          <p:nvPr/>
        </p:nvSpPr>
        <p:spPr>
          <a:xfrm>
            <a:off x="4362237" y="3243249"/>
            <a:ext cx="4572000" cy="1200329"/>
          </a:xfrm>
          <a:prstGeom prst="rect">
            <a:avLst/>
          </a:prstGeom>
        </p:spPr>
        <p:txBody>
          <a:bodyPr>
            <a:spAutoFit/>
          </a:bodyPr>
          <a:lstStyle/>
          <a:p>
            <a:r>
              <a:rPr lang="en-GB" sz="1200" dirty="0" smtClean="0"/>
              <a:t>If you want to search for faces, people, and vehicles using the feature information analyzed by the AI network camera, click the "Multi-AI Recording Search" icon.</a:t>
            </a:r>
          </a:p>
          <a:p>
            <a:endParaRPr lang="en-GB" sz="1200" dirty="0" smtClean="0"/>
          </a:p>
          <a:p>
            <a:r>
              <a:rPr lang="en-GB" sz="1200" dirty="0" smtClean="0"/>
              <a:t>If you want to display the information received by the alarm or search the alarm history, click the "Multi-AI Event Monitor" icon.</a:t>
            </a:r>
            <a:endParaRPr lang="en-GB" sz="1200" dirty="0"/>
          </a:p>
        </p:txBody>
      </p:sp>
      <p:grpSp>
        <p:nvGrpSpPr>
          <p:cNvPr id="7" name="グループ化 6"/>
          <p:cNvGrpSpPr/>
          <p:nvPr/>
        </p:nvGrpSpPr>
        <p:grpSpPr>
          <a:xfrm>
            <a:off x="4465633" y="2113195"/>
            <a:ext cx="3227358" cy="973708"/>
            <a:chOff x="4191359" y="2320512"/>
            <a:chExt cx="3227358" cy="973708"/>
          </a:xfrm>
        </p:grpSpPr>
        <p:sp>
          <p:nvSpPr>
            <p:cNvPr id="28" name="正方形/長方形 27"/>
            <p:cNvSpPr/>
            <p:nvPr/>
          </p:nvSpPr>
          <p:spPr>
            <a:xfrm>
              <a:off x="5542897" y="2705824"/>
              <a:ext cx="1717735" cy="517585"/>
            </a:xfrm>
            <a:prstGeom prst="rect">
              <a:avLst/>
            </a:prstGeom>
            <a:solidFill>
              <a:schemeClr val="tx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accent1">
                      <a:lumMod val="75000"/>
                    </a:schemeClr>
                  </a:solidFill>
                  <a:latin typeface="Arial" pitchFamily="34" charset="0"/>
                  <a:cs typeface="Arial" pitchFamily="34" charset="0"/>
                </a:rPr>
                <a:t>Multi-AI plug-in monitor</a:t>
              </a:r>
              <a:endParaRPr lang="en-GB" sz="800" dirty="0">
                <a:solidFill>
                  <a:schemeClr val="accent1">
                    <a:lumMod val="75000"/>
                  </a:schemeClr>
                </a:solidFill>
                <a:latin typeface="Arial" pitchFamily="34" charset="0"/>
                <a:cs typeface="Arial" pitchFamily="34" charset="0"/>
              </a:endParaRPr>
            </a:p>
          </p:txBody>
        </p:sp>
        <p:sp>
          <p:nvSpPr>
            <p:cNvPr id="25" name="正方形/長方形 24"/>
            <p:cNvSpPr/>
            <p:nvPr/>
          </p:nvSpPr>
          <p:spPr>
            <a:xfrm>
              <a:off x="5559373" y="2681969"/>
              <a:ext cx="1717735" cy="517585"/>
            </a:xfrm>
            <a:prstGeom prst="rect">
              <a:avLst/>
            </a:prstGeom>
            <a:solidFill>
              <a:schemeClr val="tx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00B0F0"/>
                  </a:solidFill>
                  <a:latin typeface="Arial" pitchFamily="34" charset="0"/>
                  <a:cs typeface="Arial" pitchFamily="34" charset="0"/>
                </a:rPr>
                <a:t>Multi-AI plug-in </a:t>
              </a:r>
              <a:r>
                <a:rPr lang="en-US" altLang="ja-JP" sz="800" dirty="0" smtClean="0">
                  <a:solidFill>
                    <a:srgbClr val="00B0F0"/>
                  </a:solidFill>
                  <a:latin typeface="Arial" pitchFamily="34" charset="0"/>
                  <a:cs typeface="Arial" pitchFamily="34" charset="0"/>
                </a:rPr>
                <a:t>window</a:t>
              </a:r>
              <a:endParaRPr lang="en-GB" sz="800" dirty="0">
                <a:solidFill>
                  <a:srgbClr val="00B0F0"/>
                </a:solidFill>
                <a:latin typeface="Arial" pitchFamily="34" charset="0"/>
                <a:cs typeface="Arial" pitchFamily="34" charset="0"/>
              </a:endParaRPr>
            </a:p>
          </p:txBody>
        </p:sp>
        <p:grpSp>
          <p:nvGrpSpPr>
            <p:cNvPr id="24" name="グループ化 23"/>
            <p:cNvGrpSpPr/>
            <p:nvPr/>
          </p:nvGrpSpPr>
          <p:grpSpPr>
            <a:xfrm>
              <a:off x="4191359" y="2320512"/>
              <a:ext cx="3227358" cy="973708"/>
              <a:chOff x="4191359" y="2449902"/>
              <a:chExt cx="3227358" cy="973708"/>
            </a:xfrm>
          </p:grpSpPr>
          <p:pic>
            <p:nvPicPr>
              <p:cNvPr id="21" name="図 20"/>
              <p:cNvPicPr/>
              <p:nvPr/>
            </p:nvPicPr>
            <p:blipFill>
              <a:blip r:embed="rId4"/>
              <a:stretch>
                <a:fillRect/>
              </a:stretch>
            </p:blipFill>
            <p:spPr>
              <a:xfrm>
                <a:off x="4191359" y="2449902"/>
                <a:ext cx="3227358" cy="973708"/>
              </a:xfrm>
              <a:prstGeom prst="rect">
                <a:avLst/>
              </a:prstGeom>
            </p:spPr>
          </p:pic>
          <p:pic>
            <p:nvPicPr>
              <p:cNvPr id="22" name="Picture 36"/>
              <p:cNvPicPr/>
              <p:nvPr/>
            </p:nvPicPr>
            <p:blipFill>
              <a:blip r:embed="rId5"/>
              <a:stretch>
                <a:fillRect/>
              </a:stretch>
            </p:blipFill>
            <p:spPr>
              <a:xfrm>
                <a:off x="4855595" y="2811359"/>
                <a:ext cx="570742" cy="612251"/>
              </a:xfrm>
              <a:prstGeom prst="rect">
                <a:avLst/>
              </a:prstGeom>
            </p:spPr>
          </p:pic>
          <p:pic>
            <p:nvPicPr>
              <p:cNvPr id="23" name="Picture 33"/>
              <p:cNvPicPr/>
              <p:nvPr/>
            </p:nvPicPr>
            <p:blipFill>
              <a:blip r:embed="rId6"/>
              <a:stretch>
                <a:fillRect/>
              </a:stretch>
            </p:blipFill>
            <p:spPr>
              <a:xfrm>
                <a:off x="4191359" y="2835214"/>
                <a:ext cx="588396" cy="588396"/>
              </a:xfrm>
              <a:prstGeom prst="rect">
                <a:avLst/>
              </a:prstGeom>
            </p:spPr>
          </p:pic>
        </p:grpSp>
        <p:pic>
          <p:nvPicPr>
            <p:cNvPr id="20485" name="Picture 5"/>
            <p:cNvPicPr>
              <a:picLocks noChangeAspect="1" noChangeArrowheads="1"/>
            </p:cNvPicPr>
            <p:nvPr/>
          </p:nvPicPr>
          <p:blipFill>
            <a:blip r:embed="rId7"/>
            <a:srcRect/>
            <a:stretch>
              <a:fillRect/>
            </a:stretch>
          </p:blipFill>
          <p:spPr bwMode="auto">
            <a:xfrm>
              <a:off x="5427012" y="2392841"/>
              <a:ext cx="843439" cy="193834"/>
            </a:xfrm>
            <a:prstGeom prst="rect">
              <a:avLst/>
            </a:prstGeom>
            <a:noFill/>
            <a:ln w="9525">
              <a:noFill/>
              <a:miter lim="800000"/>
              <a:headEnd/>
              <a:tailEnd/>
            </a:ln>
          </p:spPr>
        </p:pic>
        <p:sp>
          <p:nvSpPr>
            <p:cNvPr id="37" name="正方形/長方形 36"/>
            <p:cNvSpPr/>
            <p:nvPr/>
          </p:nvSpPr>
          <p:spPr>
            <a:xfrm>
              <a:off x="4191359" y="2627734"/>
              <a:ext cx="1234978" cy="666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図 3"/>
            <p:cNvPicPr>
              <a:picLocks/>
            </p:cNvPicPr>
            <p:nvPr/>
          </p:nvPicPr>
          <p:blipFill>
            <a:blip r:embed="rId8"/>
            <a:stretch>
              <a:fillRect/>
            </a:stretch>
          </p:blipFill>
          <p:spPr>
            <a:xfrm>
              <a:off x="6424114" y="2437243"/>
              <a:ext cx="842963" cy="129921"/>
            </a:xfrm>
            <a:prstGeom prst="rect">
              <a:avLst/>
            </a:prstGeom>
          </p:spPr>
        </p:pic>
      </p:grpSp>
      <p:sp>
        <p:nvSpPr>
          <p:cNvPr id="26" name="テキスト ボックス 25"/>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Improvement</a:t>
            </a:r>
          </a:p>
        </p:txBody>
      </p:sp>
      <p:sp>
        <p:nvSpPr>
          <p:cNvPr id="27"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9" name="テキスト ボックス 28"/>
          <p:cNvSpPr txBox="1"/>
          <p:nvPr/>
        </p:nvSpPr>
        <p:spPr>
          <a:xfrm>
            <a:off x="1592987" y="715221"/>
            <a:ext cx="6076920" cy="584775"/>
          </a:xfrm>
          <a:prstGeom prst="rect">
            <a:avLst/>
          </a:prstGeom>
          <a:noFill/>
        </p:spPr>
        <p:txBody>
          <a:bodyPr wrap="square" rtlCol="0">
            <a:spAutoFit/>
          </a:bodyPr>
          <a:lstStyle/>
          <a:p>
            <a:r>
              <a:rPr lang="en-US" altLang="ja-JP" sz="1600" dirty="0">
                <a:latin typeface="Calibri" panose="020F0502020204030204" pitchFamily="34" charset="0"/>
                <a:ea typeface="Yu Gothic UI" pitchFamily="50" charset="-128"/>
                <a:cs typeface="Calibri" panose="020F0502020204030204" pitchFamily="34" charset="0"/>
              </a:rPr>
              <a:t>Launch ASM300 </a:t>
            </a:r>
            <a:r>
              <a:rPr lang="en-US" altLang="ja-JP" sz="1600" dirty="0" smtClean="0">
                <a:latin typeface="Calibri" panose="020F0502020204030204" pitchFamily="34" charset="0"/>
                <a:ea typeface="Yu Gothic UI" pitchFamily="50" charset="-128"/>
                <a:cs typeface="Calibri" panose="020F0502020204030204" pitchFamily="34" charset="0"/>
              </a:rPr>
              <a:t>plug-in, </a:t>
            </a:r>
            <a:r>
              <a:rPr lang="en-US" altLang="ja-JP" sz="1600" dirty="0">
                <a:latin typeface="Calibri" panose="020F0502020204030204" pitchFamily="34" charset="0"/>
                <a:cs typeface="Calibri" panose="020F0502020204030204" pitchFamily="34" charset="0"/>
              </a:rPr>
              <a:t>Support Occupancy </a:t>
            </a:r>
            <a:r>
              <a:rPr lang="en-US" altLang="ja-JP" sz="1600" dirty="0" smtClean="0">
                <a:latin typeface="Calibri" panose="020F0502020204030204" pitchFamily="34" charset="0"/>
                <a:cs typeface="Calibri" panose="020F0502020204030204" pitchFamily="34" charset="0"/>
              </a:rPr>
              <a:t>detection</a:t>
            </a:r>
          </a:p>
          <a:p>
            <a:r>
              <a:rPr lang="en-US" altLang="ja-JP" sz="1600" dirty="0">
                <a:latin typeface="Calibri" panose="020F0502020204030204" pitchFamily="34" charset="0"/>
                <a:cs typeface="Calibri" panose="020F0502020204030204" pitchFamily="34" charset="0"/>
              </a:rPr>
              <a:t>ASM300 </a:t>
            </a:r>
            <a:r>
              <a:rPr lang="en-US" altLang="ja-JP" sz="1600" dirty="0" smtClean="0">
                <a:latin typeface="Calibri" panose="020F0502020204030204" pitchFamily="34" charset="0"/>
                <a:cs typeface="Calibri" panose="020F0502020204030204" pitchFamily="34" charset="0"/>
              </a:rPr>
              <a:t>plugin configuration</a:t>
            </a:r>
            <a:endParaRPr lang="en-US" altLang="ja-JP" sz="1600" dirty="0">
              <a:latin typeface="Calibri" panose="020F0502020204030204" pitchFamily="34" charset="0"/>
              <a:ea typeface="Yu Gothic UI" pitchFamily="50" charset="-128"/>
              <a:cs typeface="Calibri" panose="020F0502020204030204" pitchFamily="34" charset="0"/>
            </a:endParaRPr>
          </a:p>
        </p:txBody>
      </p:sp>
      <p:sp>
        <p:nvSpPr>
          <p:cNvPr id="30"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31"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972596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280329" y="689146"/>
            <a:ext cx="2855205" cy="338554"/>
          </a:xfrm>
          <a:prstGeom prst="rect">
            <a:avLst/>
          </a:prstGeom>
          <a:noFill/>
        </p:spPr>
        <p:txBody>
          <a:bodyPr wrap="none" rtlCol="0">
            <a:spAutoFit/>
          </a:bodyPr>
          <a:lstStyle/>
          <a:p>
            <a:r>
              <a:rPr lang="ja-JP" altLang="en-US" sz="1600" dirty="0" smtClean="0">
                <a:latin typeface="Calibri" panose="020F0502020204030204" pitchFamily="34" charset="0"/>
                <a:cs typeface="Calibri" panose="020F0502020204030204" pitchFamily="34" charset="0"/>
              </a:rPr>
              <a:t>■</a:t>
            </a:r>
            <a:r>
              <a:rPr lang="en-US" altLang="ja-JP" sz="1600" dirty="0" smtClean="0">
                <a:latin typeface="Calibri" panose="020F0502020204030204" pitchFamily="34" charset="0"/>
                <a:cs typeface="Calibri" panose="020F0502020204030204" pitchFamily="34" charset="0"/>
              </a:rPr>
              <a:t>Support Occupancy detection</a:t>
            </a:r>
          </a:p>
        </p:txBody>
      </p:sp>
      <p:sp>
        <p:nvSpPr>
          <p:cNvPr id="29" name="テキスト ボックス 28"/>
          <p:cNvSpPr txBox="1"/>
          <p:nvPr/>
        </p:nvSpPr>
        <p:spPr>
          <a:xfrm>
            <a:off x="3937820" y="703685"/>
            <a:ext cx="3089948" cy="338554"/>
          </a:xfrm>
          <a:prstGeom prst="rect">
            <a:avLst/>
          </a:prstGeom>
          <a:noFill/>
        </p:spPr>
        <p:txBody>
          <a:bodyPr wrap="none" rtlCol="0">
            <a:spAutoFit/>
          </a:bodyPr>
          <a:lstStyle/>
          <a:p>
            <a:r>
              <a:rPr lang="ja-JP" altLang="en-US" sz="1600" dirty="0" smtClean="0">
                <a:latin typeface="Calibri" panose="020F0502020204030204" pitchFamily="34" charset="0"/>
                <a:cs typeface="Calibri" panose="020F0502020204030204" pitchFamily="34" charset="0"/>
              </a:rPr>
              <a:t>■</a:t>
            </a:r>
            <a:r>
              <a:rPr lang="en-US" altLang="ja-JP" sz="1600" dirty="0" smtClean="0">
                <a:latin typeface="Calibri" panose="020F0502020204030204" pitchFamily="34" charset="0"/>
                <a:cs typeface="Calibri" panose="020F0502020204030204" pitchFamily="34" charset="0"/>
              </a:rPr>
              <a:t>Configuration on ASM300 plugin</a:t>
            </a:r>
          </a:p>
        </p:txBody>
      </p:sp>
      <p:pic>
        <p:nvPicPr>
          <p:cNvPr id="2" name="図 1"/>
          <p:cNvPicPr>
            <a:picLocks noChangeAspect="1"/>
          </p:cNvPicPr>
          <p:nvPr/>
        </p:nvPicPr>
        <p:blipFill>
          <a:blip r:embed="rId2"/>
          <a:stretch>
            <a:fillRect/>
          </a:stretch>
        </p:blipFill>
        <p:spPr>
          <a:xfrm>
            <a:off x="4055807" y="1094303"/>
            <a:ext cx="4864465" cy="2813651"/>
          </a:xfrm>
          <a:prstGeom prst="rect">
            <a:avLst/>
          </a:prstGeom>
        </p:spPr>
      </p:pic>
      <p:grpSp>
        <p:nvGrpSpPr>
          <p:cNvPr id="10" name="グループ化 9"/>
          <p:cNvGrpSpPr/>
          <p:nvPr/>
        </p:nvGrpSpPr>
        <p:grpSpPr>
          <a:xfrm>
            <a:off x="-1" y="1099587"/>
            <a:ext cx="2091938" cy="4043913"/>
            <a:chOff x="-1" y="1099587"/>
            <a:chExt cx="2091938" cy="4043913"/>
          </a:xfrm>
        </p:grpSpPr>
        <p:pic>
          <p:nvPicPr>
            <p:cNvPr id="26" name="図 25"/>
            <p:cNvPicPr>
              <a:picLocks noChangeAspect="1"/>
            </p:cNvPicPr>
            <p:nvPr/>
          </p:nvPicPr>
          <p:blipFill>
            <a:blip r:embed="rId3"/>
            <a:stretch>
              <a:fillRect/>
            </a:stretch>
          </p:blipFill>
          <p:spPr>
            <a:xfrm>
              <a:off x="-1" y="1099587"/>
              <a:ext cx="2005781" cy="4043913"/>
            </a:xfrm>
            <a:prstGeom prst="rect">
              <a:avLst/>
            </a:prstGeom>
          </p:spPr>
        </p:pic>
        <p:sp>
          <p:nvSpPr>
            <p:cNvPr id="6" name="正方形/長方形 5"/>
            <p:cNvSpPr/>
            <p:nvPr/>
          </p:nvSpPr>
          <p:spPr>
            <a:xfrm>
              <a:off x="125361" y="3613355"/>
              <a:ext cx="1622323" cy="375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図 7"/>
            <p:cNvPicPr>
              <a:picLocks noChangeAspect="1"/>
            </p:cNvPicPr>
            <p:nvPr/>
          </p:nvPicPr>
          <p:blipFill>
            <a:blip r:embed="rId4"/>
            <a:stretch>
              <a:fillRect/>
            </a:stretch>
          </p:blipFill>
          <p:spPr>
            <a:xfrm>
              <a:off x="1663312" y="3249950"/>
              <a:ext cx="428625" cy="304800"/>
            </a:xfrm>
            <a:prstGeom prst="rect">
              <a:avLst/>
            </a:prstGeom>
          </p:spPr>
        </p:pic>
      </p:grpSp>
      <p:sp>
        <p:nvSpPr>
          <p:cNvPr id="31" name="正方形/長方形 30"/>
          <p:cNvSpPr/>
          <p:nvPr/>
        </p:nvSpPr>
        <p:spPr>
          <a:xfrm>
            <a:off x="1663312" y="1155693"/>
            <a:ext cx="2392496" cy="1384995"/>
          </a:xfrm>
          <a:prstGeom prst="rect">
            <a:avLst/>
          </a:prstGeom>
        </p:spPr>
        <p:txBody>
          <a:bodyPr wrap="square">
            <a:spAutoFit/>
          </a:bodyPr>
          <a:lstStyle/>
          <a:p>
            <a:r>
              <a:rPr lang="en-US" sz="1400" dirty="0" smtClean="0"/>
              <a:t>(Live/Past events)</a:t>
            </a:r>
          </a:p>
          <a:p>
            <a:endParaRPr lang="en-US" sz="1400" dirty="0"/>
          </a:p>
          <a:p>
            <a:r>
              <a:rPr lang="en-US" sz="1400" dirty="0" smtClean="0"/>
              <a:t>Show </a:t>
            </a:r>
            <a:r>
              <a:rPr lang="en-US" sz="1400" dirty="0"/>
              <a:t>Occupancy detection events from AI-VMD/AI People Counting for 360-degree fisheye camera.</a:t>
            </a:r>
            <a:endParaRPr lang="en-US" altLang="ja-JP" sz="1100" dirty="0" smtClean="0">
              <a:latin typeface="Calibri" panose="020F0502020204030204" pitchFamily="34" charset="0"/>
              <a:ea typeface="Yu Gothic UI" pitchFamily="50" charset="-128"/>
              <a:cs typeface="Calibri" panose="020F0502020204030204" pitchFamily="34" charset="0"/>
            </a:endParaRPr>
          </a:p>
        </p:txBody>
      </p:sp>
      <p:sp>
        <p:nvSpPr>
          <p:cNvPr id="11" name="正方形/長方形 10"/>
          <p:cNvSpPr/>
          <p:nvPr/>
        </p:nvSpPr>
        <p:spPr>
          <a:xfrm>
            <a:off x="1683650" y="2702424"/>
            <a:ext cx="2071600" cy="1708160"/>
          </a:xfrm>
          <a:prstGeom prst="rect">
            <a:avLst/>
          </a:prstGeom>
        </p:spPr>
        <p:txBody>
          <a:bodyPr wrap="square">
            <a:spAutoFit/>
          </a:bodyPr>
          <a:lstStyle/>
          <a:p>
            <a:pPr>
              <a:lnSpc>
                <a:spcPts val="1400"/>
              </a:lnSpc>
              <a:spcAft>
                <a:spcPts val="0"/>
              </a:spcAft>
            </a:pPr>
            <a:r>
              <a:rPr lang="en-US" sz="1200" kern="100" dirty="0">
                <a:latin typeface="Calibri" panose="020F0502020204030204" pitchFamily="34" charset="0"/>
                <a:ea typeface="Meiryo UI" panose="020B0604030504040204" pitchFamily="50" charset="-128"/>
                <a:cs typeface="Calibri" panose="020F0502020204030204" pitchFamily="34" charset="0"/>
              </a:rPr>
              <a:t>Available search filters include:</a:t>
            </a:r>
            <a:endParaRPr lang="en-GB" sz="1200" b="1" kern="100" dirty="0">
              <a:latin typeface="Calibri" panose="020F0502020204030204" pitchFamily="34" charset="0"/>
              <a:ea typeface="Meiryo UI" panose="020B0604030504040204" pitchFamily="50" charset="-128"/>
              <a:cs typeface="Calibri" panose="020F0502020204030204" pitchFamily="34" charset="0"/>
            </a:endParaRPr>
          </a:p>
          <a:p>
            <a:pPr marL="171450" lvl="0" indent="-171450">
              <a:lnSpc>
                <a:spcPts val="1400"/>
              </a:lnSpc>
              <a:spcAft>
                <a:spcPts val="0"/>
              </a:spcAft>
              <a:buSzPts val="1050"/>
              <a:buFont typeface="Wingdings" panose="05000000000000000000" pitchFamily="2" charset="2"/>
              <a:buChar char="§"/>
            </a:pPr>
            <a:r>
              <a:rPr lang="en-US" sz="1200" kern="100" dirty="0">
                <a:latin typeface="Calibri" panose="020F0502020204030204" pitchFamily="34" charset="0"/>
                <a:ea typeface="Meiryo UI" panose="020B0604030504040204" pitchFamily="50" charset="-128"/>
                <a:cs typeface="Calibri" panose="020F0502020204030204" pitchFamily="34" charset="0"/>
              </a:rPr>
              <a:t>Registered face detection</a:t>
            </a:r>
            <a:endParaRPr lang="en-GB" sz="1200" b="1" kern="100" dirty="0">
              <a:latin typeface="Calibri" panose="020F0502020204030204" pitchFamily="34" charset="0"/>
              <a:ea typeface="Meiryo UI" panose="020B0604030504040204" pitchFamily="50" charset="-128"/>
              <a:cs typeface="Calibri" panose="020F0502020204030204" pitchFamily="34" charset="0"/>
            </a:endParaRPr>
          </a:p>
          <a:p>
            <a:pPr marL="171450" lvl="0" indent="-171450">
              <a:lnSpc>
                <a:spcPts val="1400"/>
              </a:lnSpc>
              <a:spcAft>
                <a:spcPts val="0"/>
              </a:spcAft>
              <a:buSzPts val="1050"/>
              <a:buFont typeface="Wingdings" panose="05000000000000000000" pitchFamily="2" charset="2"/>
              <a:buChar char="§"/>
            </a:pPr>
            <a:r>
              <a:rPr lang="en-US" sz="1200" kern="100" dirty="0">
                <a:latin typeface="Calibri" panose="020F0502020204030204" pitchFamily="34" charset="0"/>
                <a:ea typeface="Meiryo UI" panose="020B0604030504040204" pitchFamily="50" charset="-128"/>
                <a:cs typeface="Calibri" panose="020F0502020204030204" pitchFamily="34" charset="0"/>
              </a:rPr>
              <a:t>Registered people detection</a:t>
            </a:r>
            <a:endParaRPr lang="en-GB" sz="1200" b="1" kern="100" dirty="0">
              <a:latin typeface="Calibri" panose="020F0502020204030204" pitchFamily="34" charset="0"/>
              <a:ea typeface="Meiryo UI" panose="020B0604030504040204" pitchFamily="50" charset="-128"/>
              <a:cs typeface="Calibri" panose="020F0502020204030204" pitchFamily="34" charset="0"/>
            </a:endParaRPr>
          </a:p>
          <a:p>
            <a:pPr marL="171450" lvl="0" indent="-171450">
              <a:lnSpc>
                <a:spcPts val="1400"/>
              </a:lnSpc>
              <a:spcAft>
                <a:spcPts val="0"/>
              </a:spcAft>
              <a:buSzPts val="1050"/>
              <a:buFont typeface="Wingdings" panose="05000000000000000000" pitchFamily="2" charset="2"/>
              <a:buChar char="§"/>
            </a:pPr>
            <a:r>
              <a:rPr lang="en-US" sz="1200" kern="100" dirty="0">
                <a:latin typeface="Calibri" panose="020F0502020204030204" pitchFamily="34" charset="0"/>
                <a:ea typeface="Meiryo UI" panose="020B0604030504040204" pitchFamily="50" charset="-128"/>
                <a:cs typeface="Calibri" panose="020F0502020204030204" pitchFamily="34" charset="0"/>
              </a:rPr>
              <a:t>AI-VMD</a:t>
            </a:r>
            <a:endParaRPr lang="en-GB" sz="1200" b="1" kern="100" dirty="0">
              <a:latin typeface="Calibri" panose="020F0502020204030204" pitchFamily="34" charset="0"/>
              <a:ea typeface="Meiryo UI" panose="020B0604030504040204" pitchFamily="50" charset="-128"/>
              <a:cs typeface="Calibri" panose="020F0502020204030204" pitchFamily="34" charset="0"/>
            </a:endParaRPr>
          </a:p>
          <a:p>
            <a:pPr marL="171450" lvl="0" indent="-171450">
              <a:lnSpc>
                <a:spcPts val="1400"/>
              </a:lnSpc>
              <a:spcAft>
                <a:spcPts val="0"/>
              </a:spcAft>
              <a:buSzPts val="1050"/>
              <a:buFont typeface="Wingdings" panose="05000000000000000000" pitchFamily="2" charset="2"/>
              <a:buChar char="§"/>
            </a:pPr>
            <a:r>
              <a:rPr lang="en-US" sz="1200" kern="100" dirty="0">
                <a:latin typeface="Calibri" panose="020F0502020204030204" pitchFamily="34" charset="0"/>
                <a:ea typeface="Meiryo UI" panose="020B0604030504040204" pitchFamily="50" charset="-128"/>
                <a:cs typeface="Calibri" panose="020F0502020204030204" pitchFamily="34" charset="0"/>
              </a:rPr>
              <a:t>Sound</a:t>
            </a:r>
            <a:endParaRPr lang="en-GB" sz="1200" b="1" kern="100" dirty="0">
              <a:latin typeface="Calibri" panose="020F0502020204030204" pitchFamily="34" charset="0"/>
              <a:ea typeface="Meiryo UI" panose="020B0604030504040204" pitchFamily="50" charset="-128"/>
              <a:cs typeface="Calibri" panose="020F0502020204030204" pitchFamily="34" charset="0"/>
            </a:endParaRPr>
          </a:p>
          <a:p>
            <a:pPr marL="171450" lvl="0" indent="-171450">
              <a:lnSpc>
                <a:spcPts val="1400"/>
              </a:lnSpc>
              <a:spcAft>
                <a:spcPts val="0"/>
              </a:spcAft>
              <a:buSzPts val="1050"/>
              <a:buFont typeface="Wingdings" panose="05000000000000000000" pitchFamily="2" charset="2"/>
              <a:buChar char="§"/>
            </a:pPr>
            <a:r>
              <a:rPr lang="en-US" sz="1200" kern="100" dirty="0">
                <a:latin typeface="Calibri" panose="020F0502020204030204" pitchFamily="34" charset="0"/>
                <a:ea typeface="Meiryo UI" panose="020B0604030504040204" pitchFamily="50" charset="-128"/>
                <a:cs typeface="Calibri" panose="020F0502020204030204" pitchFamily="34" charset="0"/>
              </a:rPr>
              <a:t>Occupancy detection</a:t>
            </a:r>
            <a:endParaRPr lang="en-GB" sz="1200" b="1" kern="100" dirty="0">
              <a:latin typeface="Calibri" panose="020F0502020204030204" pitchFamily="34" charset="0"/>
              <a:ea typeface="Meiryo UI" panose="020B0604030504040204" pitchFamily="50" charset="-128"/>
              <a:cs typeface="Calibri" panose="020F0502020204030204" pitchFamily="34" charset="0"/>
            </a:endParaRPr>
          </a:p>
          <a:p>
            <a:pPr marL="266700">
              <a:lnSpc>
                <a:spcPts val="1400"/>
              </a:lnSpc>
              <a:spcAft>
                <a:spcPts val="0"/>
              </a:spcAft>
            </a:pPr>
            <a:r>
              <a:rPr lang="en-US" sz="1200" kern="100" dirty="0">
                <a:latin typeface="Calibri" panose="020F0502020204030204" pitchFamily="34" charset="0"/>
                <a:ea typeface="Meiryo UI" panose="020B0604030504040204" pitchFamily="50" charset="-128"/>
                <a:cs typeface="Calibri" panose="020F0502020204030204" pitchFamily="34" charset="0"/>
              </a:rPr>
              <a:t> </a:t>
            </a:r>
            <a:endParaRPr lang="en-GB" sz="1200" b="1" kern="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2" name="Rectangle 1"/>
          <p:cNvSpPr>
            <a:spLocks noChangeArrowheads="1"/>
          </p:cNvSpPr>
          <p:nvPr/>
        </p:nvSpPr>
        <p:spPr bwMode="auto">
          <a:xfrm>
            <a:off x="4055807" y="3965590"/>
            <a:ext cx="50070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Input Multi-AI server information and click [Test].</a:t>
            </a:r>
            <a:endParaRPr kumimoji="0" lang="en-GB" alt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Enter the administrator user name and password, and port number when installing . If [Connected] is shown for [Status], click [Save].</a:t>
            </a:r>
          </a:p>
          <a:p>
            <a:pPr lvl="0" defTabSz="914400" eaLnBrk="0" hangingPunct="0"/>
            <a:r>
              <a:rPr kumimoji="0" lang="en-GB" altLang="en-US" sz="1200" dirty="0">
                <a:latin typeface="Calibri" panose="020F0502020204030204" pitchFamily="34" charset="0"/>
                <a:cs typeface="Calibri" panose="020F0502020204030204" pitchFamily="34" charset="0"/>
              </a:rPr>
              <a:t>Note</a:t>
            </a:r>
            <a:r>
              <a:rPr kumimoji="0" lang="en-GB" altLang="en-US" sz="1200" dirty="0" smtClean="0">
                <a:latin typeface="Calibri" panose="020F0502020204030204" pitchFamily="34" charset="0"/>
                <a:cs typeface="Calibri" panose="020F0502020204030204" pitchFamily="34" charset="0"/>
              </a:rPr>
              <a:t>) Up </a:t>
            </a:r>
            <a:r>
              <a:rPr kumimoji="0" lang="en-GB" altLang="en-US" sz="1200" dirty="0">
                <a:latin typeface="Calibri" panose="020F0502020204030204" pitchFamily="34" charset="0"/>
                <a:cs typeface="Calibri" panose="020F0502020204030204" pitchFamily="34" charset="0"/>
              </a:rPr>
              <a:t>to 100 Multi-AI server can be registered</a:t>
            </a:r>
            <a:r>
              <a:rPr kumimoji="0" lang="en-GB" altLang="en-US" sz="1200" dirty="0" smtClean="0">
                <a:latin typeface="Calibri" panose="020F0502020204030204" pitchFamily="34" charset="0"/>
                <a:cs typeface="Calibri" panose="020F0502020204030204" pitchFamily="34" charset="0"/>
              </a:rPr>
              <a:t>.</a:t>
            </a:r>
            <a:endParaRPr kumimoji="0" lang="en-GB" alt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14"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ea typeface="Yu Gothic UI" panose="020B0500000000000000" pitchFamily="50" charset="-128"/>
                <a:cs typeface="Calibri" panose="020F0502020204030204" pitchFamily="34" charset="0"/>
              </a:rPr>
              <a:t>Support ASM300 (2/4)</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3698197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プレースホルダー 14"/>
          <p:cNvSpPr txBox="1">
            <a:spLocks/>
          </p:cNvSpPr>
          <p:nvPr/>
        </p:nvSpPr>
        <p:spPr>
          <a:xfrm>
            <a:off x="280329" y="703204"/>
            <a:ext cx="8766187"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 name="正方形/長方形 2"/>
          <p:cNvSpPr/>
          <p:nvPr/>
        </p:nvSpPr>
        <p:spPr>
          <a:xfrm>
            <a:off x="247255" y="1266185"/>
            <a:ext cx="3245147" cy="338554"/>
          </a:xfrm>
          <a:prstGeom prst="rect">
            <a:avLst/>
          </a:prstGeom>
        </p:spPr>
        <p:txBody>
          <a:bodyPr wrap="square">
            <a:spAutoFit/>
          </a:bodyPr>
          <a:lstStyle/>
          <a:p>
            <a:r>
              <a:rPr lang="en-GB" sz="1600" u="sng" dirty="0" smtClean="0">
                <a:latin typeface="Calibri" panose="020F0502020204030204" pitchFamily="34" charset="0"/>
                <a:ea typeface="Meiryo UI" panose="020B0604030504040204" pitchFamily="50" charset="-128"/>
                <a:cs typeface="Calibri" panose="020F0502020204030204" pitchFamily="34" charset="0"/>
              </a:rPr>
              <a:t>1. Obtain </a:t>
            </a:r>
            <a:r>
              <a:rPr lang="en-GB" sz="1600" u="sng" dirty="0">
                <a:latin typeface="Calibri" panose="020F0502020204030204" pitchFamily="34" charset="0"/>
                <a:ea typeface="Meiryo UI" panose="020B0604030504040204" pitchFamily="50" charset="-128"/>
                <a:cs typeface="Calibri" panose="020F0502020204030204" pitchFamily="34" charset="0"/>
              </a:rPr>
              <a:t>the Registration Key</a:t>
            </a:r>
            <a:endParaRPr lang="en-GB" sz="1600" u="sng" dirty="0">
              <a:latin typeface="Calibri" panose="020F0502020204030204" pitchFamily="34" charset="0"/>
              <a:cs typeface="Calibri" panose="020F0502020204030204" pitchFamily="34" charset="0"/>
            </a:endParaRPr>
          </a:p>
        </p:txBody>
      </p:sp>
      <p:sp>
        <p:nvSpPr>
          <p:cNvPr id="5" name="正方形/長方形 4"/>
          <p:cNvSpPr/>
          <p:nvPr/>
        </p:nvSpPr>
        <p:spPr>
          <a:xfrm>
            <a:off x="444455" y="1689727"/>
            <a:ext cx="4324327" cy="430887"/>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Start Operation Software of WV-ASM300 and login as administrator.</a:t>
            </a:r>
          </a:p>
          <a:p>
            <a:r>
              <a:rPr lang="en-GB" sz="1100" dirty="0">
                <a:latin typeface="Calibri" panose="020F0502020204030204" pitchFamily="34" charset="0"/>
                <a:cs typeface="Calibri" panose="020F0502020204030204" pitchFamily="34" charset="0"/>
              </a:rPr>
              <a:t>Confirm [MPRID] from WV-ASM300 [Setting] – [Registration of license].</a:t>
            </a:r>
          </a:p>
        </p:txBody>
      </p:sp>
      <p:grpSp>
        <p:nvGrpSpPr>
          <p:cNvPr id="19" name="グループ化 18"/>
          <p:cNvGrpSpPr/>
          <p:nvPr/>
        </p:nvGrpSpPr>
        <p:grpSpPr>
          <a:xfrm>
            <a:off x="542435" y="2092686"/>
            <a:ext cx="2813247" cy="1742413"/>
            <a:chOff x="653852" y="113601"/>
            <a:chExt cx="7221961" cy="4730542"/>
          </a:xfrm>
        </p:grpSpPr>
        <p:sp>
          <p:nvSpPr>
            <p:cNvPr id="30" name="テキスト ボックス 29"/>
            <p:cNvSpPr txBox="1"/>
            <p:nvPr/>
          </p:nvSpPr>
          <p:spPr>
            <a:xfrm>
              <a:off x="1592986" y="715220"/>
              <a:ext cx="6071511" cy="3593054"/>
            </a:xfrm>
            <a:prstGeom prst="rect">
              <a:avLst/>
            </a:prstGeom>
            <a:noFill/>
          </p:spPr>
          <p:txBody>
            <a:bodyPr wrap="square" rtlCol="0">
              <a:spAutoFit/>
            </a:bodyPr>
            <a:lstStyle/>
            <a:p>
              <a:r>
                <a:rPr lang="en-GB" altLang="ja-JP" sz="1600" dirty="0">
                  <a:latin typeface="Calibri" panose="020F0502020204030204" pitchFamily="34" charset="0"/>
                  <a:ea typeface="Yu Gothic UI" pitchFamily="50" charset="-128"/>
                  <a:cs typeface="Calibri" panose="020F0502020204030204" pitchFamily="34" charset="0"/>
                </a:rPr>
                <a:t>The ASM300 plug-in requires </a:t>
              </a:r>
              <a:r>
                <a:rPr lang="en-GB" sz="1600" dirty="0" smtClean="0">
                  <a:latin typeface="Calibri" panose="020F0502020204030204" pitchFamily="34" charset="0"/>
                  <a:cs typeface="Calibri" panose="020F0502020204030204" pitchFamily="34" charset="0"/>
                </a:rPr>
                <a:t>to </a:t>
              </a:r>
              <a:r>
                <a:rPr lang="en-GB" sz="1600" dirty="0">
                  <a:latin typeface="Calibri" panose="020F0502020204030204" pitchFamily="34" charset="0"/>
                  <a:cs typeface="Calibri" panose="020F0502020204030204" pitchFamily="34" charset="0"/>
                </a:rPr>
                <a:t>be activated by “Registration Key” issued by </a:t>
              </a:r>
              <a:r>
                <a:rPr lang="en-GB" sz="1600" dirty="0" smtClean="0">
                  <a:latin typeface="Calibri" panose="020F0502020204030204" pitchFamily="34" charset="0"/>
                  <a:cs typeface="Calibri" panose="020F0502020204030204" pitchFamily="34" charset="0"/>
                </a:rPr>
                <a:t>KMS </a:t>
              </a:r>
              <a:r>
                <a:rPr lang="en-GB" sz="1600" dirty="0">
                  <a:latin typeface="Calibri" panose="020F0502020204030204" pitchFamily="34" charset="0"/>
                  <a:cs typeface="Calibri" panose="020F0502020204030204" pitchFamily="34" charset="0"/>
                </a:rPr>
                <a:t>before you start using</a:t>
              </a:r>
              <a:r>
                <a:rPr lang="en-GB" sz="1600" dirty="0" smtClean="0">
                  <a:latin typeface="Calibri" panose="020F0502020204030204" pitchFamily="34" charset="0"/>
                  <a:cs typeface="Calibri" panose="020F0502020204030204" pitchFamily="34" charset="0"/>
                </a:rPr>
                <a:t>.</a:t>
              </a:r>
              <a:endParaRPr lang="en-US" altLang="ja-JP" sz="1600" dirty="0" smtClean="0">
                <a:latin typeface="Calibri" panose="020F0502020204030204" pitchFamily="34" charset="0"/>
                <a:ea typeface="Yu Gothic UI" pitchFamily="50" charset="-128"/>
                <a:cs typeface="Calibri" panose="020F0502020204030204" pitchFamily="34" charset="0"/>
              </a:endParaRPr>
            </a:p>
          </p:txBody>
        </p:sp>
        <p:pic>
          <p:nvPicPr>
            <p:cNvPr id="6" name="図 5"/>
            <p:cNvPicPr>
              <a:picLocks noChangeAspect="1"/>
            </p:cNvPicPr>
            <p:nvPr/>
          </p:nvPicPr>
          <p:blipFill>
            <a:blip r:embed="rId2"/>
            <a:stretch>
              <a:fillRect/>
            </a:stretch>
          </p:blipFill>
          <p:spPr>
            <a:xfrm>
              <a:off x="653852" y="113601"/>
              <a:ext cx="7221961" cy="4730542"/>
            </a:xfrm>
            <a:prstGeom prst="rect">
              <a:avLst/>
            </a:prstGeom>
          </p:spPr>
        </p:pic>
        <p:grpSp>
          <p:nvGrpSpPr>
            <p:cNvPr id="11" name="グループ化 10"/>
            <p:cNvGrpSpPr/>
            <p:nvPr/>
          </p:nvGrpSpPr>
          <p:grpSpPr>
            <a:xfrm>
              <a:off x="3407229" y="1088571"/>
              <a:ext cx="4262677" cy="1508915"/>
              <a:chOff x="3407229" y="1088571"/>
              <a:chExt cx="4262677" cy="1508915"/>
            </a:xfrm>
          </p:grpSpPr>
          <p:sp>
            <p:nvSpPr>
              <p:cNvPr id="8" name="正方形/長方形 7"/>
              <p:cNvSpPr/>
              <p:nvPr/>
            </p:nvSpPr>
            <p:spPr>
              <a:xfrm>
                <a:off x="3407229" y="1088571"/>
                <a:ext cx="4262677" cy="2612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pic>
            <p:nvPicPr>
              <p:cNvPr id="10" name="図 9"/>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5319752" y="1123630"/>
                <a:ext cx="1470178" cy="196054"/>
              </a:xfrm>
              <a:prstGeom prst="rect">
                <a:avLst/>
              </a:prstGeom>
            </p:spPr>
          </p:pic>
          <p:pic>
            <p:nvPicPr>
              <p:cNvPr id="38" name="図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044" y="2413219"/>
                <a:ext cx="1260152" cy="184267"/>
              </a:xfrm>
              <a:prstGeom prst="rect">
                <a:avLst/>
              </a:prstGeom>
            </p:spPr>
          </p:pic>
        </p:grpSp>
      </p:grpSp>
      <p:sp>
        <p:nvSpPr>
          <p:cNvPr id="40" name="正方形/長方形 39"/>
          <p:cNvSpPr/>
          <p:nvPr/>
        </p:nvSpPr>
        <p:spPr>
          <a:xfrm>
            <a:off x="444455" y="4035672"/>
            <a:ext cx="4057628" cy="861774"/>
          </a:xfrm>
          <a:prstGeom prst="rect">
            <a:avLst/>
          </a:prstGeom>
        </p:spPr>
        <p:txBody>
          <a:bodyPr wrap="square">
            <a:spAutoFit/>
          </a:bodyPr>
          <a:lstStyle/>
          <a:p>
            <a:pPr>
              <a:spcAft>
                <a:spcPts val="0"/>
              </a:spcAft>
            </a:pPr>
            <a:r>
              <a:rPr lang="en-US" sz="1050" dirty="0">
                <a:solidFill>
                  <a:srgbClr val="000000"/>
                </a:solidFill>
                <a:latin typeface="Calibri" panose="020F0502020204030204" pitchFamily="34" charset="0"/>
                <a:ea typeface="ＭＳ 明朝" panose="02020609040205080304" pitchFamily="17" charset="-128"/>
                <a:cs typeface="Calibri" panose="020F0502020204030204" pitchFamily="34" charset="0"/>
              </a:rPr>
              <a:t>Access the URL for PC below and login. </a:t>
            </a:r>
            <a:endParaRPr lang="en-GB" sz="1200" dirty="0">
              <a:solidFill>
                <a:srgbClr val="000000"/>
              </a:solidFill>
              <a:latin typeface="Calibri" panose="020F0502020204030204" pitchFamily="34" charset="0"/>
              <a:ea typeface="ＭＳ 明朝" panose="02020609040205080304" pitchFamily="17" charset="-128"/>
              <a:cs typeface="Calibri" panose="020F0502020204030204" pitchFamily="34" charset="0"/>
            </a:endParaRPr>
          </a:p>
          <a:p>
            <a:pPr>
              <a:spcAft>
                <a:spcPts val="0"/>
              </a:spcAft>
            </a:pPr>
            <a:r>
              <a:rPr lang="en-GB" sz="1050" u="sng" dirty="0">
                <a:solidFill>
                  <a:srgbClr val="000000"/>
                </a:solidFill>
                <a:latin typeface="Calibri" panose="020F0502020204030204" pitchFamily="34" charset="0"/>
                <a:ea typeface="Meiryo UI" panose="020B0604030504040204" pitchFamily="50" charset="-128"/>
                <a:cs typeface="Calibri" panose="020F0502020204030204" pitchFamily="34" charset="0"/>
                <a:hlinkClick r:id="rId4"/>
              </a:rPr>
              <a:t>https://kms.business.panasonic.net/ipkms/pc/home.htm</a:t>
            </a:r>
            <a:endParaRPr lang="en-GB" sz="1200" dirty="0">
              <a:solidFill>
                <a:srgbClr val="000000"/>
              </a:solidFill>
              <a:latin typeface="Calibri" panose="020F0502020204030204" pitchFamily="34" charset="0"/>
              <a:ea typeface="ＭＳ 明朝" panose="02020609040205080304" pitchFamily="17" charset="-128"/>
              <a:cs typeface="Calibri" panose="020F0502020204030204" pitchFamily="34" charset="0"/>
            </a:endParaRPr>
          </a:p>
          <a:p>
            <a:pPr>
              <a:spcAft>
                <a:spcPts val="0"/>
              </a:spcAft>
            </a:pPr>
            <a:r>
              <a:rPr lang="en-US" sz="600" dirty="0">
                <a:solidFill>
                  <a:srgbClr val="000000"/>
                </a:solidFill>
                <a:latin typeface="Calibri" panose="020F0502020204030204" pitchFamily="34" charset="0"/>
                <a:ea typeface="Meiryo UI" panose="020B0604030504040204" pitchFamily="50" charset="-128"/>
                <a:cs typeface="Calibri" panose="020F0502020204030204" pitchFamily="34" charset="0"/>
              </a:rPr>
              <a:t> </a:t>
            </a:r>
            <a:endParaRPr lang="en-GB" sz="600" dirty="0">
              <a:solidFill>
                <a:srgbClr val="000000"/>
              </a:solidFill>
              <a:latin typeface="Calibri" panose="020F0502020204030204" pitchFamily="34" charset="0"/>
              <a:ea typeface="ＭＳ 明朝" panose="02020609040205080304" pitchFamily="17" charset="-128"/>
              <a:cs typeface="Calibri" panose="020F0502020204030204" pitchFamily="34" charset="0"/>
            </a:endParaRPr>
          </a:p>
          <a:p>
            <a:pPr>
              <a:spcAft>
                <a:spcPts val="0"/>
              </a:spcAft>
            </a:pPr>
            <a:r>
              <a:rPr lang="en-US" sz="1150" dirty="0" smtClean="0">
                <a:solidFill>
                  <a:srgbClr val="1B1F2A"/>
                </a:solidFill>
                <a:latin typeface="Calibri" panose="020F0502020204030204" pitchFamily="34" charset="0"/>
                <a:ea typeface="ＭＳ 明朝" panose="02020609040205080304" pitchFamily="17" charset="-128"/>
                <a:cs typeface="Calibri" panose="020F0502020204030204" pitchFamily="34" charset="0"/>
              </a:rPr>
              <a:t>Please </a:t>
            </a:r>
            <a:r>
              <a:rPr lang="en-US" sz="1150" dirty="0">
                <a:solidFill>
                  <a:srgbClr val="1B1F2A"/>
                </a:solidFill>
                <a:latin typeface="Calibri" panose="020F0502020204030204" pitchFamily="34" charset="0"/>
                <a:ea typeface="ＭＳ 明朝" panose="02020609040205080304" pitchFamily="17" charset="-128"/>
                <a:cs typeface="Calibri" panose="020F0502020204030204" pitchFamily="34" charset="0"/>
              </a:rPr>
              <a:t>login as a temporary user using following User ID and password written on the web page.</a:t>
            </a:r>
            <a:endParaRPr lang="en-GB" sz="1200" dirty="0">
              <a:solidFill>
                <a:srgbClr val="000000"/>
              </a:solidFill>
              <a:effectLst/>
              <a:latin typeface="Calibri" panose="020F0502020204030204" pitchFamily="34" charset="0"/>
              <a:ea typeface="ＭＳ 明朝" panose="02020609040205080304" pitchFamily="17" charset="-128"/>
              <a:cs typeface="Calibri" panose="020F0502020204030204" pitchFamily="34" charset="0"/>
            </a:endParaRPr>
          </a:p>
        </p:txBody>
      </p:sp>
      <p:pic>
        <p:nvPicPr>
          <p:cNvPr id="44" name="図 43"/>
          <p:cNvPicPr/>
          <p:nvPr/>
        </p:nvPicPr>
        <p:blipFill>
          <a:blip r:embed="rId5"/>
          <a:stretch>
            <a:fillRect/>
          </a:stretch>
        </p:blipFill>
        <p:spPr>
          <a:xfrm>
            <a:off x="5025863" y="1867857"/>
            <a:ext cx="2812415" cy="1791335"/>
          </a:xfrm>
          <a:prstGeom prst="rect">
            <a:avLst/>
          </a:prstGeom>
        </p:spPr>
      </p:pic>
      <p:sp>
        <p:nvSpPr>
          <p:cNvPr id="41" name="正方形/長方形 40"/>
          <p:cNvSpPr/>
          <p:nvPr/>
        </p:nvSpPr>
        <p:spPr>
          <a:xfrm>
            <a:off x="5023111" y="1650938"/>
            <a:ext cx="2360198" cy="269304"/>
          </a:xfrm>
          <a:prstGeom prst="rect">
            <a:avLst/>
          </a:prstGeom>
        </p:spPr>
        <p:txBody>
          <a:bodyPr wrap="none">
            <a:spAutoFit/>
          </a:bodyPr>
          <a:lstStyle/>
          <a:p>
            <a:pPr>
              <a:spcAft>
                <a:spcPts val="0"/>
              </a:spcAft>
            </a:pPr>
            <a:r>
              <a:rPr lang="en-GB" sz="1150" kern="100" dirty="0">
                <a:solidFill>
                  <a:srgbClr val="1B1F2A"/>
                </a:solidFill>
                <a:latin typeface="Calibri" panose="020F0502020204030204" pitchFamily="34" charset="0"/>
                <a:ea typeface="Meiryo UI" panose="020B0604030504040204" pitchFamily="50" charset="-128"/>
                <a:cs typeface="Calibri" panose="020F0502020204030204" pitchFamily="34" charset="0"/>
              </a:rPr>
              <a:t>Click [Issue Registration Key] button.</a:t>
            </a:r>
            <a:endParaRPr lang="en-GB" sz="1050" kern="1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42" name="正方形/長方形 41"/>
          <p:cNvSpPr/>
          <p:nvPr/>
        </p:nvSpPr>
        <p:spPr>
          <a:xfrm>
            <a:off x="5025863" y="3731995"/>
            <a:ext cx="3644445" cy="1038746"/>
          </a:xfrm>
          <a:prstGeom prst="rect">
            <a:avLst/>
          </a:prstGeom>
        </p:spPr>
        <p:txBody>
          <a:bodyPr wrap="square">
            <a:spAutoFit/>
          </a:bodyPr>
          <a:lstStyle/>
          <a:p>
            <a:pPr>
              <a:spcAft>
                <a:spcPts val="0"/>
              </a:spcAft>
            </a:pPr>
            <a:r>
              <a:rPr lang="en-GB" sz="1050" kern="100" dirty="0">
                <a:latin typeface="Calibri" panose="020F0502020204030204" pitchFamily="34" charset="0"/>
                <a:ea typeface="Meiryo UI" panose="020B0604030504040204" pitchFamily="50" charset="-128"/>
                <a:cs typeface="Calibri" panose="020F0502020204030204" pitchFamily="34" charset="0"/>
              </a:rPr>
              <a:t>Select [Multi-AI plugin for ASM300] and follow the instructions on the screen to proceed</a:t>
            </a:r>
            <a:r>
              <a:rPr lang="en-GB" sz="1050" kern="100" dirty="0" smtClean="0">
                <a:latin typeface="Calibri" panose="020F0502020204030204" pitchFamily="34" charset="0"/>
                <a:ea typeface="Meiryo UI" panose="020B0604030504040204" pitchFamily="50" charset="-128"/>
                <a:cs typeface="Calibri" panose="020F0502020204030204" pitchFamily="34" charset="0"/>
              </a:rPr>
              <a:t>. </a:t>
            </a:r>
            <a:endParaRPr lang="en-GB" sz="105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GB" sz="1150" kern="100" dirty="0">
                <a:latin typeface="Calibri" panose="020F0502020204030204" pitchFamily="34" charset="0"/>
                <a:ea typeface="Meiryo UI" panose="020B0604030504040204" pitchFamily="50" charset="-128"/>
                <a:cs typeface="Calibri" panose="020F0502020204030204" pitchFamily="34" charset="0"/>
              </a:rPr>
              <a:t>[Activation Key No.] and [Registration ID] are as follows.</a:t>
            </a:r>
            <a:endParaRPr lang="en-GB" sz="105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600" kern="100" dirty="0">
                <a:latin typeface="Calibri" panose="020F0502020204030204" pitchFamily="34" charset="0"/>
                <a:ea typeface="Meiryo UI" panose="020B0604030504040204" pitchFamily="50" charset="-128"/>
                <a:cs typeface="Calibri" panose="020F0502020204030204" pitchFamily="34" charset="0"/>
              </a:rPr>
              <a:t> </a:t>
            </a:r>
            <a:endParaRPr lang="en-GB" sz="60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GB" sz="1150" kern="100" dirty="0">
                <a:latin typeface="Calibri" panose="020F0502020204030204" pitchFamily="34" charset="0"/>
                <a:ea typeface="Meiryo UI" panose="020B0604030504040204" pitchFamily="50" charset="-128"/>
                <a:cs typeface="Calibri" panose="020F0502020204030204" pitchFamily="34" charset="0"/>
              </a:rPr>
              <a:t>[Activation Key No.]: 0936-0065-0022-0208</a:t>
            </a:r>
            <a:endParaRPr lang="en-GB" sz="105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GB" sz="1150" kern="100" dirty="0">
                <a:latin typeface="Calibri" panose="020F0502020204030204" pitchFamily="34" charset="0"/>
                <a:ea typeface="Meiryo UI" panose="020B0604030504040204" pitchFamily="50" charset="-128"/>
                <a:cs typeface="Calibri" panose="020F0502020204030204" pitchFamily="34" charset="0"/>
              </a:rPr>
              <a:t>[Registration ID]: </a:t>
            </a:r>
            <a:r>
              <a:rPr lang="en-GB" sz="1150" kern="100" dirty="0" smtClean="0">
                <a:latin typeface="Calibri" panose="020F0502020204030204" pitchFamily="34" charset="0"/>
                <a:ea typeface="Meiryo UI" panose="020B0604030504040204" pitchFamily="50" charset="-128"/>
                <a:cs typeface="Calibri" panose="020F0502020204030204" pitchFamily="34" charset="0"/>
              </a:rPr>
              <a:t>B6B0-EACC</a:t>
            </a:r>
            <a:endParaRPr lang="en-GB" sz="1050" kern="100"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43" name="図 42"/>
          <p:cNvPicPr>
            <a:picLocks noChangeAspect="1"/>
          </p:cNvPicPr>
          <p:nvPr/>
        </p:nvPicPr>
        <p:blipFill>
          <a:blip r:embed="rId6"/>
          <a:stretch>
            <a:fillRect/>
          </a:stretch>
        </p:blipFill>
        <p:spPr>
          <a:xfrm>
            <a:off x="347316" y="1560023"/>
            <a:ext cx="476726" cy="185738"/>
          </a:xfrm>
          <a:prstGeom prst="rect">
            <a:avLst/>
          </a:prstGeom>
        </p:spPr>
      </p:pic>
      <p:pic>
        <p:nvPicPr>
          <p:cNvPr id="45" name="図 44"/>
          <p:cNvPicPr>
            <a:picLocks noChangeAspect="1"/>
          </p:cNvPicPr>
          <p:nvPr/>
        </p:nvPicPr>
        <p:blipFill>
          <a:blip r:embed="rId7"/>
          <a:stretch>
            <a:fillRect/>
          </a:stretch>
        </p:blipFill>
        <p:spPr>
          <a:xfrm>
            <a:off x="376403" y="3900417"/>
            <a:ext cx="1033462" cy="200025"/>
          </a:xfrm>
          <a:prstGeom prst="rect">
            <a:avLst/>
          </a:prstGeom>
        </p:spPr>
      </p:pic>
      <p:pic>
        <p:nvPicPr>
          <p:cNvPr id="46" name="図 45"/>
          <p:cNvPicPr>
            <a:picLocks noChangeAspect="1"/>
          </p:cNvPicPr>
          <p:nvPr/>
        </p:nvPicPr>
        <p:blipFill>
          <a:blip r:embed="rId8"/>
          <a:stretch>
            <a:fillRect/>
          </a:stretch>
        </p:blipFill>
        <p:spPr>
          <a:xfrm>
            <a:off x="4873468" y="1512228"/>
            <a:ext cx="1640396" cy="188119"/>
          </a:xfrm>
          <a:prstGeom prst="rect">
            <a:avLst/>
          </a:prstGeom>
        </p:spPr>
      </p:pic>
      <p:sp>
        <p:nvSpPr>
          <p:cNvPr id="47" name="正方形/長方形 46"/>
          <p:cNvSpPr/>
          <p:nvPr/>
        </p:nvSpPr>
        <p:spPr>
          <a:xfrm>
            <a:off x="5023111" y="4337538"/>
            <a:ext cx="2995477" cy="4332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8" name="正方形/長方形 47"/>
          <p:cNvSpPr/>
          <p:nvPr/>
        </p:nvSpPr>
        <p:spPr>
          <a:xfrm>
            <a:off x="280329" y="697953"/>
            <a:ext cx="8766187" cy="584775"/>
          </a:xfrm>
          <a:prstGeom prst="rect">
            <a:avLst/>
          </a:prstGeom>
        </p:spPr>
        <p:txBody>
          <a:bodyPr wrap="square">
            <a:spAutoFit/>
          </a:bodyPr>
          <a:lstStyle/>
          <a:p>
            <a:pPr algn="ctr"/>
            <a:r>
              <a:rPr lang="en-GB" sz="1600" dirty="0"/>
              <a:t>The ASM300 plug-in requires to be activated by “Registration </a:t>
            </a:r>
            <a:r>
              <a:rPr lang="en-GB" sz="1600" dirty="0" smtClean="0"/>
              <a:t>Key” issued </a:t>
            </a:r>
            <a:r>
              <a:rPr lang="en-GB" sz="1600" dirty="0"/>
              <a:t>by </a:t>
            </a:r>
            <a:endParaRPr lang="en-GB" sz="1600" dirty="0" smtClean="0"/>
          </a:p>
          <a:p>
            <a:pPr algn="ctr"/>
            <a:r>
              <a:rPr lang="en-GB" sz="1600" dirty="0" smtClean="0"/>
              <a:t>KMS (Key Management System) before </a:t>
            </a:r>
            <a:r>
              <a:rPr lang="en-GB" sz="1600" dirty="0"/>
              <a:t>you start using.</a:t>
            </a:r>
          </a:p>
        </p:txBody>
      </p:sp>
      <p:sp>
        <p:nvSpPr>
          <p:cNvPr id="22"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ea typeface="Yu Gothic UI" panose="020B0500000000000000" pitchFamily="50" charset="-128"/>
                <a:cs typeface="Calibri" panose="020F0502020204030204" pitchFamily="34" charset="0"/>
              </a:rPr>
              <a:t>Support ASM300 (3/4)</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8653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p:cNvGrpSpPr/>
          <p:nvPr/>
        </p:nvGrpSpPr>
        <p:grpSpPr>
          <a:xfrm>
            <a:off x="59871" y="623742"/>
            <a:ext cx="8766831" cy="4200398"/>
            <a:chOff x="59871" y="623742"/>
            <a:chExt cx="8766831" cy="4200398"/>
          </a:xfrm>
        </p:grpSpPr>
        <p:sp>
          <p:nvSpPr>
            <p:cNvPr id="3" name="正方形/長方形 2"/>
            <p:cNvSpPr/>
            <p:nvPr/>
          </p:nvSpPr>
          <p:spPr>
            <a:xfrm>
              <a:off x="59871" y="623742"/>
              <a:ext cx="5197929" cy="338554"/>
            </a:xfrm>
            <a:prstGeom prst="rect">
              <a:avLst/>
            </a:prstGeom>
          </p:spPr>
          <p:txBody>
            <a:bodyPr wrap="square">
              <a:spAutoFit/>
            </a:bodyPr>
            <a:lstStyle/>
            <a:p>
              <a:r>
                <a:rPr lang="en-GB" sz="1600" u="sng" dirty="0" smtClean="0">
                  <a:latin typeface="Calibri" panose="020F0502020204030204" pitchFamily="34" charset="0"/>
                  <a:cs typeface="Calibri" panose="020F0502020204030204" pitchFamily="34" charset="0"/>
                </a:rPr>
                <a:t>2. Install </a:t>
              </a:r>
              <a:r>
                <a:rPr lang="en-GB" sz="1600" u="sng" dirty="0">
                  <a:latin typeface="Calibri" panose="020F0502020204030204" pitchFamily="34" charset="0"/>
                  <a:cs typeface="Calibri" panose="020F0502020204030204" pitchFamily="34" charset="0"/>
                </a:rPr>
                <a:t>Multi-AI plugin and license registration</a:t>
              </a:r>
            </a:p>
          </p:txBody>
        </p:sp>
        <p:sp>
          <p:nvSpPr>
            <p:cNvPr id="5" name="正方形/長方形 4"/>
            <p:cNvSpPr/>
            <p:nvPr/>
          </p:nvSpPr>
          <p:spPr>
            <a:xfrm>
              <a:off x="213587" y="962296"/>
              <a:ext cx="4360194" cy="2008242"/>
            </a:xfrm>
            <a:prstGeom prst="rect">
              <a:avLst/>
            </a:prstGeom>
          </p:spPr>
          <p:txBody>
            <a:bodyPr wrap="square">
              <a:spAutoFit/>
            </a:bodyPr>
            <a:lstStyle/>
            <a:p>
              <a:pPr>
                <a:spcAft>
                  <a:spcPts val="0"/>
                </a:spcAft>
              </a:pPr>
              <a:r>
                <a:rPr lang="en-GB" sz="1050" kern="100" dirty="0">
                  <a:latin typeface="Calibri" panose="020F0502020204030204" pitchFamily="34" charset="0"/>
                  <a:ea typeface="Meiryo UI" panose="020B0604030504040204" pitchFamily="50" charset="-128"/>
                  <a:cs typeface="Calibri" panose="020F0502020204030204" pitchFamily="34" charset="0"/>
                </a:rPr>
                <a:t>Download the installer from </a:t>
              </a:r>
              <a:r>
                <a:rPr lang="en-GB" sz="1050" u="sng" kern="100" dirty="0">
                  <a:solidFill>
                    <a:srgbClr val="0000FF"/>
                  </a:solidFill>
                  <a:latin typeface="Calibri" panose="020F0502020204030204" pitchFamily="34" charset="0"/>
                  <a:ea typeface="Meiryo UI" panose="020B0604030504040204" pitchFamily="50" charset="-128"/>
                  <a:cs typeface="Calibri" panose="020F0502020204030204" pitchFamily="34" charset="0"/>
                  <a:hlinkClick r:id="rId2"/>
                </a:rPr>
                <a:t>https://i-pro.com/global/en/surveillance/training-support/documentation-database-list/</a:t>
              </a:r>
              <a:r>
                <a:rPr lang="en-GB" sz="1050" u="sng" kern="100" dirty="0">
                  <a:solidFill>
                    <a:srgbClr val="0000FF"/>
                  </a:solidFill>
                  <a:latin typeface="Calibri" panose="020F0502020204030204" pitchFamily="34" charset="0"/>
                  <a:ea typeface="Meiryo UI" panose="020B0604030504040204" pitchFamily="50" charset="-128"/>
                  <a:cs typeface="Calibri" panose="020F0502020204030204" pitchFamily="34" charset="0"/>
                </a:rPr>
                <a:t>. </a:t>
              </a:r>
              <a:endParaRPr lang="en-GB" sz="1050" u="sng" kern="100" dirty="0" smtClean="0">
                <a:solidFill>
                  <a:srgbClr val="0000FF"/>
                </a:solidFill>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GB" sz="1050" kern="100" dirty="0" smtClean="0">
                  <a:latin typeface="Calibri" panose="020F0502020204030204" pitchFamily="34" charset="0"/>
                  <a:ea typeface="Meiryo UI" panose="020B0604030504040204" pitchFamily="50" charset="-128"/>
                  <a:cs typeface="Calibri" panose="020F0502020204030204" pitchFamily="34" charset="0"/>
                </a:rPr>
                <a:t>Installation </a:t>
              </a:r>
              <a:r>
                <a:rPr lang="en-GB" sz="1050" kern="100" dirty="0">
                  <a:latin typeface="Calibri" panose="020F0502020204030204" pitchFamily="34" charset="0"/>
                  <a:ea typeface="Meiryo UI" panose="020B0604030504040204" pitchFamily="50" charset="-128"/>
                  <a:cs typeface="Calibri" panose="020F0502020204030204" pitchFamily="34" charset="0"/>
                </a:rPr>
                <a:t>and configuration can be done from WV-ASM300.</a:t>
              </a:r>
              <a:r>
                <a:rPr lang="en-GB" kern="100" dirty="0">
                  <a:latin typeface="Calibri" panose="020F0502020204030204" pitchFamily="34" charset="0"/>
                  <a:ea typeface="Meiryo UI" panose="020B0604030504040204" pitchFamily="50" charset="-128"/>
                  <a:cs typeface="Calibri" panose="020F0502020204030204" pitchFamily="34" charset="0"/>
                </a:rPr>
                <a:t> </a:t>
              </a:r>
              <a:endParaRPr lang="en-GB" kern="100" dirty="0" smtClean="0">
                <a:latin typeface="Calibri" panose="020F0502020204030204" pitchFamily="34" charset="0"/>
                <a:ea typeface="Meiryo UI" panose="020B0604030504040204" pitchFamily="50" charset="-128"/>
                <a:cs typeface="Calibri" panose="020F0502020204030204" pitchFamily="34" charset="0"/>
              </a:endParaRPr>
            </a:p>
            <a:p>
              <a:pPr>
                <a:spcAft>
                  <a:spcPts val="0"/>
                </a:spcAft>
              </a:pPr>
              <a:endParaRPr lang="en-GB" sz="60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1050" kern="100" dirty="0">
                  <a:latin typeface="Calibri" panose="020F0502020204030204" pitchFamily="34" charset="0"/>
                  <a:ea typeface="Meiryo UI" panose="020B0604030504040204" pitchFamily="50" charset="-128"/>
                  <a:cs typeface="Calibri" panose="020F0502020204030204" pitchFamily="34" charset="0"/>
                </a:rPr>
                <a:t> </a:t>
              </a:r>
              <a:r>
                <a:rPr lang="en-US" sz="1050" kern="100" dirty="0" smtClean="0">
                  <a:latin typeface="Calibri" panose="020F0502020204030204" pitchFamily="34" charset="0"/>
                  <a:ea typeface="Meiryo UI" panose="020B0604030504040204" pitchFamily="50" charset="-128"/>
                  <a:cs typeface="Calibri" panose="020F0502020204030204" pitchFamily="34" charset="0"/>
                </a:rPr>
                <a:t>             Execute </a:t>
              </a:r>
              <a:r>
                <a:rPr lang="en-US" sz="1050" kern="100" dirty="0">
                  <a:latin typeface="Calibri" panose="020F0502020204030204" pitchFamily="34" charset="0"/>
                  <a:ea typeface="Meiryo UI" panose="020B0604030504040204" pitchFamily="50" charset="-128"/>
                  <a:cs typeface="Calibri" panose="020F0502020204030204" pitchFamily="34" charset="0"/>
                </a:rPr>
                <a:t>[EnablePlugin.bat] included in downloaded folder.</a:t>
              </a:r>
              <a:endParaRPr lang="en-GB" sz="105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600" kern="100" dirty="0">
                  <a:latin typeface="Calibri" panose="020F0502020204030204" pitchFamily="34" charset="0"/>
                  <a:ea typeface="Meiryo UI" panose="020B0604030504040204" pitchFamily="50" charset="-128"/>
                  <a:cs typeface="Calibri" panose="020F0502020204030204" pitchFamily="34" charset="0"/>
                </a:rPr>
                <a:t> </a:t>
              </a:r>
              <a:endParaRPr lang="en-US" sz="600" kern="100" dirty="0" smtClean="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1050" kern="100" dirty="0" smtClean="0">
                  <a:latin typeface="Calibri" panose="020F0502020204030204" pitchFamily="34" charset="0"/>
                  <a:ea typeface="Meiryo UI" panose="020B0604030504040204" pitchFamily="50" charset="-128"/>
                  <a:cs typeface="Calibri" panose="020F0502020204030204" pitchFamily="34" charset="0"/>
                </a:rPr>
                <a:t>              Start </a:t>
              </a:r>
              <a:r>
                <a:rPr lang="en-US" sz="1050" kern="100" dirty="0">
                  <a:latin typeface="Calibri" panose="020F0502020204030204" pitchFamily="34" charset="0"/>
                  <a:ea typeface="Meiryo UI" panose="020B0604030504040204" pitchFamily="50" charset="-128"/>
                  <a:cs typeface="Calibri" panose="020F0502020204030204" pitchFamily="34" charset="0"/>
                </a:rPr>
                <a:t>Operation Software of WV-ASM300 and login as administrator.</a:t>
              </a:r>
              <a:endParaRPr lang="en-GB" sz="105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1050" kern="100" dirty="0" smtClean="0">
                  <a:latin typeface="Calibri" panose="020F0502020204030204" pitchFamily="34" charset="0"/>
                  <a:ea typeface="Meiryo UI" panose="020B0604030504040204" pitchFamily="50" charset="-128"/>
                  <a:cs typeface="Calibri" panose="020F0502020204030204" pitchFamily="34" charset="0"/>
                </a:rPr>
                <a:t>              Open </a:t>
              </a:r>
              <a:r>
                <a:rPr lang="en-US" sz="1050" kern="100" dirty="0">
                  <a:latin typeface="Calibri" panose="020F0502020204030204" pitchFamily="34" charset="0"/>
                  <a:ea typeface="Meiryo UI" panose="020B0604030504040204" pitchFamily="50" charset="-128"/>
                  <a:cs typeface="Calibri" panose="020F0502020204030204" pitchFamily="34" charset="0"/>
                </a:rPr>
                <a:t>setting window.</a:t>
              </a:r>
              <a:endParaRPr lang="en-GB" sz="1050" kern="100" dirty="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600" kern="100" dirty="0">
                  <a:latin typeface="Calibri" panose="020F0502020204030204" pitchFamily="34" charset="0"/>
                  <a:ea typeface="Meiryo UI" panose="020B0604030504040204" pitchFamily="50" charset="-128"/>
                  <a:cs typeface="Calibri" panose="020F0502020204030204" pitchFamily="34" charset="0"/>
                </a:rPr>
                <a:t> </a:t>
              </a:r>
              <a:endParaRPr lang="en-US" sz="600" kern="100" dirty="0" smtClean="0">
                <a:latin typeface="Calibri" panose="020F0502020204030204" pitchFamily="34" charset="0"/>
                <a:ea typeface="Meiryo UI" panose="020B0604030504040204" pitchFamily="50" charset="-128"/>
                <a:cs typeface="Calibri" panose="020F0502020204030204" pitchFamily="34" charset="0"/>
              </a:endParaRPr>
            </a:p>
            <a:p>
              <a:pPr>
                <a:spcAft>
                  <a:spcPts val="0"/>
                </a:spcAft>
              </a:pPr>
              <a:r>
                <a:rPr lang="en-US" sz="1050" kern="100" dirty="0" smtClean="0">
                  <a:latin typeface="Calibri" panose="020F0502020204030204" pitchFamily="34" charset="0"/>
                  <a:ea typeface="Meiryo UI" panose="020B0604030504040204" pitchFamily="50" charset="-128"/>
                  <a:cs typeface="Calibri" panose="020F0502020204030204" pitchFamily="34" charset="0"/>
                </a:rPr>
                <a:t>              Select </a:t>
              </a:r>
              <a:r>
                <a:rPr lang="en-US" sz="1050" kern="100" dirty="0">
                  <a:latin typeface="Calibri" panose="020F0502020204030204" pitchFamily="34" charset="0"/>
                  <a:ea typeface="Meiryo UI" panose="020B0604030504040204" pitchFamily="50" charset="-128"/>
                  <a:cs typeface="Calibri" panose="020F0502020204030204" pitchFamily="34" charset="0"/>
                </a:rPr>
                <a:t>[Additional application registration]. Click [Ref</a:t>
              </a:r>
              <a:r>
                <a:rPr lang="en-US" sz="1050" kern="100" dirty="0" smtClean="0">
                  <a:latin typeface="Calibri" panose="020F0502020204030204" pitchFamily="34" charset="0"/>
                  <a:ea typeface="Meiryo UI" panose="020B0604030504040204" pitchFamily="50" charset="-128"/>
                  <a:cs typeface="Calibri" panose="020F0502020204030204" pitchFamily="34" charset="0"/>
                </a:rPr>
                <a:t>.],</a:t>
              </a:r>
            </a:p>
            <a:p>
              <a:pPr>
                <a:spcAft>
                  <a:spcPts val="0"/>
                </a:spcAft>
              </a:pPr>
              <a:r>
                <a:rPr lang="en-US" sz="1050" kern="100" dirty="0">
                  <a:latin typeface="Calibri" panose="020F0502020204030204" pitchFamily="34" charset="0"/>
                  <a:ea typeface="Meiryo UI" panose="020B0604030504040204" pitchFamily="50" charset="-128"/>
                  <a:cs typeface="Calibri" panose="020F0502020204030204" pitchFamily="34" charset="0"/>
                </a:rPr>
                <a:t> </a:t>
              </a:r>
              <a:r>
                <a:rPr lang="en-US" sz="1050" kern="100" dirty="0" smtClean="0">
                  <a:latin typeface="Calibri" panose="020F0502020204030204" pitchFamily="34" charset="0"/>
                  <a:ea typeface="Meiryo UI" panose="020B0604030504040204" pitchFamily="50" charset="-128"/>
                  <a:cs typeface="Calibri" panose="020F0502020204030204" pitchFamily="34" charset="0"/>
                </a:rPr>
                <a:t>             select </a:t>
              </a:r>
              <a:r>
                <a:rPr lang="en-US" sz="1050" kern="100" dirty="0">
                  <a:latin typeface="Calibri" panose="020F0502020204030204" pitchFamily="34" charset="0"/>
                  <a:ea typeface="Meiryo UI" panose="020B0604030504040204" pitchFamily="50" charset="-128"/>
                  <a:cs typeface="Calibri" panose="020F0502020204030204" pitchFamily="34" charset="0"/>
                </a:rPr>
                <a:t>downloaded file </a:t>
              </a:r>
              <a:r>
                <a:rPr lang="en-US" sz="1050" kern="100" dirty="0" smtClean="0">
                  <a:latin typeface="Calibri" panose="020F0502020204030204" pitchFamily="34" charset="0"/>
                  <a:ea typeface="Meiryo UI" panose="020B0604030504040204" pitchFamily="50" charset="-128"/>
                  <a:cs typeface="Calibri" panose="020F0502020204030204" pitchFamily="34" charset="0"/>
                </a:rPr>
                <a:t>“</a:t>
              </a:r>
              <a:r>
                <a:rPr lang="en-US" sz="1050" b="1" kern="100" dirty="0">
                  <a:latin typeface="Calibri" panose="020F0502020204030204" pitchFamily="34" charset="0"/>
                  <a:ea typeface="Meiryo UI" panose="020B0604030504040204" pitchFamily="50" charset="-128"/>
                  <a:cs typeface="Calibri" panose="020F0502020204030204" pitchFamily="34" charset="0"/>
                </a:rPr>
                <a:t>MultiAIPlugin.plg</a:t>
              </a:r>
              <a:r>
                <a:rPr lang="en-US" sz="1050" kern="100" dirty="0" smtClean="0">
                  <a:latin typeface="Calibri" panose="020F0502020204030204" pitchFamily="34" charset="0"/>
                  <a:ea typeface="Meiryo UI" panose="020B0604030504040204" pitchFamily="50" charset="-128"/>
                  <a:cs typeface="Calibri" panose="020F0502020204030204" pitchFamily="34" charset="0"/>
                </a:rPr>
                <a:t>” </a:t>
              </a:r>
              <a:r>
                <a:rPr lang="en-US" sz="1050" kern="100" dirty="0">
                  <a:latin typeface="Calibri" panose="020F0502020204030204" pitchFamily="34" charset="0"/>
                  <a:ea typeface="Meiryo UI" panose="020B0604030504040204" pitchFamily="50" charset="-128"/>
                  <a:cs typeface="Calibri" panose="020F0502020204030204" pitchFamily="34" charset="0"/>
                </a:rPr>
                <a:t>and click [install].</a:t>
              </a:r>
              <a:endParaRPr lang="en-GB" sz="1050" kern="100"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7" name="図 6"/>
            <p:cNvPicPr>
              <a:picLocks noChangeAspect="1"/>
            </p:cNvPicPr>
            <p:nvPr/>
          </p:nvPicPr>
          <p:blipFill>
            <a:blip r:embed="rId3"/>
            <a:stretch>
              <a:fillRect/>
            </a:stretch>
          </p:blipFill>
          <p:spPr>
            <a:xfrm>
              <a:off x="295650" y="1875267"/>
              <a:ext cx="395288" cy="133350"/>
            </a:xfrm>
            <a:prstGeom prst="rect">
              <a:avLst/>
            </a:prstGeom>
          </p:spPr>
        </p:pic>
        <p:pic>
          <p:nvPicPr>
            <p:cNvPr id="8" name="図 7"/>
            <p:cNvPicPr>
              <a:picLocks noChangeAspect="1"/>
            </p:cNvPicPr>
            <p:nvPr/>
          </p:nvPicPr>
          <p:blipFill>
            <a:blip r:embed="rId4"/>
            <a:stretch>
              <a:fillRect/>
            </a:stretch>
          </p:blipFill>
          <p:spPr>
            <a:xfrm>
              <a:off x="280329" y="2133950"/>
              <a:ext cx="385763" cy="142875"/>
            </a:xfrm>
            <a:prstGeom prst="rect">
              <a:avLst/>
            </a:prstGeom>
          </p:spPr>
        </p:pic>
        <p:pic>
          <p:nvPicPr>
            <p:cNvPr id="9" name="図 8"/>
            <p:cNvPicPr>
              <a:picLocks noChangeAspect="1"/>
            </p:cNvPicPr>
            <p:nvPr/>
          </p:nvPicPr>
          <p:blipFill>
            <a:blip r:embed="rId5"/>
            <a:stretch>
              <a:fillRect/>
            </a:stretch>
          </p:blipFill>
          <p:spPr>
            <a:xfrm>
              <a:off x="280329" y="2545035"/>
              <a:ext cx="400050" cy="123825"/>
            </a:xfrm>
            <a:prstGeom prst="rect">
              <a:avLst/>
            </a:prstGeom>
          </p:spPr>
        </p:pic>
        <p:pic>
          <p:nvPicPr>
            <p:cNvPr id="10" name="図 9"/>
            <p:cNvPicPr>
              <a:picLocks noChangeAspect="1"/>
            </p:cNvPicPr>
            <p:nvPr/>
          </p:nvPicPr>
          <p:blipFill>
            <a:blip r:embed="rId6"/>
            <a:stretch>
              <a:fillRect/>
            </a:stretch>
          </p:blipFill>
          <p:spPr>
            <a:xfrm>
              <a:off x="274163" y="4626808"/>
              <a:ext cx="390525" cy="123825"/>
            </a:xfrm>
            <a:prstGeom prst="rect">
              <a:avLst/>
            </a:prstGeom>
          </p:spPr>
        </p:pic>
        <p:pic>
          <p:nvPicPr>
            <p:cNvPr id="11" name="図 10"/>
            <p:cNvPicPr>
              <a:picLocks noChangeAspect="1"/>
            </p:cNvPicPr>
            <p:nvPr/>
          </p:nvPicPr>
          <p:blipFill>
            <a:blip r:embed="rId7"/>
            <a:stretch>
              <a:fillRect/>
            </a:stretch>
          </p:blipFill>
          <p:spPr>
            <a:xfrm>
              <a:off x="4567737" y="761849"/>
              <a:ext cx="409575" cy="133350"/>
            </a:xfrm>
            <a:prstGeom prst="rect">
              <a:avLst/>
            </a:prstGeom>
          </p:spPr>
        </p:pic>
        <p:pic>
          <p:nvPicPr>
            <p:cNvPr id="12" name="図 11"/>
            <p:cNvPicPr>
              <a:picLocks noChangeAspect="1"/>
            </p:cNvPicPr>
            <p:nvPr/>
          </p:nvPicPr>
          <p:blipFill>
            <a:blip r:embed="rId8"/>
            <a:stretch>
              <a:fillRect/>
            </a:stretch>
          </p:blipFill>
          <p:spPr>
            <a:xfrm>
              <a:off x="4636424" y="3498959"/>
              <a:ext cx="395288" cy="142875"/>
            </a:xfrm>
            <a:prstGeom prst="rect">
              <a:avLst/>
            </a:prstGeom>
          </p:spPr>
        </p:pic>
        <p:grpSp>
          <p:nvGrpSpPr>
            <p:cNvPr id="6" name="グループ化 5"/>
            <p:cNvGrpSpPr/>
            <p:nvPr/>
          </p:nvGrpSpPr>
          <p:grpSpPr>
            <a:xfrm>
              <a:off x="622159" y="2867631"/>
              <a:ext cx="2872280" cy="1677548"/>
              <a:chOff x="2227261" y="1352867"/>
              <a:chExt cx="4689476" cy="2437765"/>
            </a:xfrm>
          </p:grpSpPr>
          <p:pic>
            <p:nvPicPr>
              <p:cNvPr id="13" name="図 12"/>
              <p:cNvPicPr/>
              <p:nvPr/>
            </p:nvPicPr>
            <p:blipFill>
              <a:blip r:embed="rId9"/>
              <a:stretch>
                <a:fillRect/>
              </a:stretch>
            </p:blipFill>
            <p:spPr>
              <a:xfrm>
                <a:off x="2227262" y="1352867"/>
                <a:ext cx="4689475" cy="2437765"/>
              </a:xfrm>
              <a:prstGeom prst="rect">
                <a:avLst/>
              </a:prstGeom>
            </p:spPr>
          </p:pic>
          <p:sp>
            <p:nvSpPr>
              <p:cNvPr id="14" name="正方形/長方形 13"/>
              <p:cNvSpPr/>
              <p:nvPr/>
            </p:nvSpPr>
            <p:spPr>
              <a:xfrm>
                <a:off x="5017477" y="1775976"/>
                <a:ext cx="543560" cy="196215"/>
              </a:xfrm>
              <a:prstGeom prst="rect">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5" name="正方形/長方形 14"/>
              <p:cNvSpPr/>
              <p:nvPr/>
            </p:nvSpPr>
            <p:spPr>
              <a:xfrm>
                <a:off x="2227261" y="2934145"/>
                <a:ext cx="1113815" cy="196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latin typeface="Calibri" panose="020F0502020204030204" pitchFamily="34" charset="0"/>
                  <a:cs typeface="Calibri" panose="020F0502020204030204" pitchFamily="34" charset="0"/>
                </a:endParaRPr>
              </a:p>
            </p:txBody>
          </p:sp>
        </p:grpSp>
        <p:sp>
          <p:nvSpPr>
            <p:cNvPr id="16" name="正方形/長方形 15"/>
            <p:cNvSpPr/>
            <p:nvPr/>
          </p:nvSpPr>
          <p:spPr>
            <a:xfrm>
              <a:off x="601509" y="4570224"/>
              <a:ext cx="3972272" cy="253916"/>
            </a:xfrm>
            <a:prstGeom prst="rect">
              <a:avLst/>
            </a:prstGeom>
          </p:spPr>
          <p:txBody>
            <a:bodyPr wrap="square">
              <a:spAutoFit/>
            </a:bodyPr>
            <a:lstStyle/>
            <a:p>
              <a:r>
                <a:rPr lang="en-GB" sz="1050" dirty="0">
                  <a:latin typeface="Calibri" panose="020F0502020204030204" pitchFamily="34" charset="0"/>
                  <a:ea typeface="Meiryo UI" panose="020B0604030504040204" pitchFamily="50" charset="-128"/>
                  <a:cs typeface="Calibri" panose="020F0502020204030204" pitchFamily="34" charset="0"/>
                </a:rPr>
                <a:t>Follow the instructions on the screen to proceed with the installation. </a:t>
              </a:r>
              <a:endParaRPr lang="en-GB" dirty="0">
                <a:latin typeface="Calibri" panose="020F0502020204030204" pitchFamily="34" charset="0"/>
                <a:cs typeface="Calibri" panose="020F0502020204030204" pitchFamily="34" charset="0"/>
              </a:endParaRPr>
            </a:p>
          </p:txBody>
        </p:sp>
        <p:sp>
          <p:nvSpPr>
            <p:cNvPr id="17" name="正方形/長方形 16"/>
            <p:cNvSpPr/>
            <p:nvPr/>
          </p:nvSpPr>
          <p:spPr>
            <a:xfrm>
              <a:off x="4904609" y="709339"/>
              <a:ext cx="2698303" cy="253916"/>
            </a:xfrm>
            <a:prstGeom prst="rect">
              <a:avLst/>
            </a:prstGeom>
          </p:spPr>
          <p:txBody>
            <a:bodyPr wrap="none">
              <a:spAutoFit/>
            </a:bodyPr>
            <a:lstStyle/>
            <a:p>
              <a:pPr>
                <a:spcAft>
                  <a:spcPts val="0"/>
                </a:spcAft>
              </a:pPr>
              <a:r>
                <a:rPr lang="en-GB" sz="1050" kern="100" dirty="0">
                  <a:latin typeface="Calibri" panose="020F0502020204030204" pitchFamily="34" charset="0"/>
                  <a:ea typeface="Meiryo UI" panose="020B0604030504040204" pitchFamily="50" charset="-128"/>
                  <a:cs typeface="Calibri" panose="020F0502020204030204" pitchFamily="34" charset="0"/>
                </a:rPr>
                <a:t>Select [Registration of license] and click [Add] </a:t>
              </a:r>
              <a:endParaRPr lang="en-GB" sz="1050" kern="100" dirty="0">
                <a:effectLst/>
                <a:latin typeface="Calibri" panose="020F0502020204030204" pitchFamily="34" charset="0"/>
                <a:ea typeface="Meiryo UI" panose="020B0604030504040204" pitchFamily="50" charset="-128"/>
                <a:cs typeface="Calibri" panose="020F0502020204030204" pitchFamily="34" charset="0"/>
              </a:endParaRPr>
            </a:p>
          </p:txBody>
        </p:sp>
        <p:grpSp>
          <p:nvGrpSpPr>
            <p:cNvPr id="18" name="グループ化 17"/>
            <p:cNvGrpSpPr/>
            <p:nvPr/>
          </p:nvGrpSpPr>
          <p:grpSpPr>
            <a:xfrm>
              <a:off x="4684243" y="957393"/>
              <a:ext cx="2830562" cy="1892927"/>
              <a:chOff x="3605407" y="1881904"/>
              <a:chExt cx="4946015" cy="2536190"/>
            </a:xfrm>
          </p:grpSpPr>
          <p:pic>
            <p:nvPicPr>
              <p:cNvPr id="19" name="図 18"/>
              <p:cNvPicPr/>
              <p:nvPr/>
            </p:nvPicPr>
            <p:blipFill>
              <a:blip r:embed="rId10"/>
              <a:stretch>
                <a:fillRect/>
              </a:stretch>
            </p:blipFill>
            <p:spPr>
              <a:xfrm>
                <a:off x="3605407" y="1881904"/>
                <a:ext cx="4946015" cy="2536190"/>
              </a:xfrm>
              <a:prstGeom prst="rect">
                <a:avLst/>
              </a:prstGeom>
            </p:spPr>
          </p:pic>
          <p:sp>
            <p:nvSpPr>
              <p:cNvPr id="20" name="正方形/長方形 19"/>
              <p:cNvSpPr/>
              <p:nvPr/>
            </p:nvSpPr>
            <p:spPr>
              <a:xfrm>
                <a:off x="5940780" y="3846355"/>
                <a:ext cx="436573" cy="135025"/>
              </a:xfrm>
              <a:prstGeom prst="rect">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1" name="正方形/長方形 20"/>
              <p:cNvSpPr/>
              <p:nvPr/>
            </p:nvSpPr>
            <p:spPr>
              <a:xfrm>
                <a:off x="3605407" y="3473877"/>
                <a:ext cx="1101408" cy="135025"/>
              </a:xfrm>
              <a:prstGeom prst="rect">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sp>
          <p:nvSpPr>
            <p:cNvPr id="22" name="Rectangle 1"/>
            <p:cNvSpPr>
              <a:spLocks noChangeArrowheads="1"/>
            </p:cNvSpPr>
            <p:nvPr/>
          </p:nvSpPr>
          <p:spPr bwMode="auto">
            <a:xfrm>
              <a:off x="4644302" y="2828407"/>
              <a:ext cx="200279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Calibri" panose="020F0502020204030204" pitchFamily="34" charset="0"/>
                </a:rPr>
                <a:t>Input [Registration Key] obtained in previous page and click [Input saving]</a:t>
              </a:r>
              <a:endParaRPr kumimoji="0" lang="en-US" altLang="en-US"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23" name="正方形/長方形 22"/>
            <p:cNvSpPr/>
            <p:nvPr/>
          </p:nvSpPr>
          <p:spPr>
            <a:xfrm>
              <a:off x="4999406" y="3431746"/>
              <a:ext cx="3581400" cy="415498"/>
            </a:xfrm>
            <a:prstGeom prst="rect">
              <a:avLst/>
            </a:prstGeom>
          </p:spPr>
          <p:txBody>
            <a:bodyPr wrap="square">
              <a:spAutoFit/>
            </a:bodyPr>
            <a:lstStyle/>
            <a:p>
              <a:pPr>
                <a:spcAft>
                  <a:spcPts val="0"/>
                </a:spcAft>
              </a:pPr>
              <a:r>
                <a:rPr lang="en-GB" sz="1050" kern="100" dirty="0">
                  <a:latin typeface="Calibri" panose="020F0502020204030204" pitchFamily="34" charset="0"/>
                  <a:ea typeface="Meiryo UI" panose="020B0604030504040204" pitchFamily="50" charset="-128"/>
                  <a:cs typeface="Calibri" panose="020F0502020204030204" pitchFamily="34" charset="0"/>
                </a:rPr>
                <a:t>Click the [Registration] button after confirming the information of the entered "Registration Key".</a:t>
              </a:r>
              <a:endParaRPr lang="en-GB" sz="1050" kern="100"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25" name="図 24" descr="EN_ライセンス登録前"/>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85305" y="2368504"/>
              <a:ext cx="2115102" cy="979600"/>
            </a:xfrm>
            <a:prstGeom prst="rect">
              <a:avLst/>
            </a:prstGeom>
            <a:noFill/>
            <a:ln>
              <a:noFill/>
            </a:ln>
          </p:spPr>
        </p:pic>
        <p:pic>
          <p:nvPicPr>
            <p:cNvPr id="27" name="図 26" descr="EN_ライセンス登録確認"/>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47097" y="3864941"/>
              <a:ext cx="2179605" cy="937369"/>
            </a:xfrm>
            <a:prstGeom prst="rect">
              <a:avLst/>
            </a:prstGeom>
            <a:noFill/>
            <a:ln>
              <a:noFill/>
            </a:ln>
          </p:spPr>
        </p:pic>
        <p:pic>
          <p:nvPicPr>
            <p:cNvPr id="28" name="図 27"/>
            <p:cNvPicPr>
              <a:picLocks noChangeAspect="1"/>
            </p:cNvPicPr>
            <p:nvPr/>
          </p:nvPicPr>
          <p:blipFill>
            <a:blip r:embed="rId13"/>
            <a:stretch>
              <a:fillRect/>
            </a:stretch>
          </p:blipFill>
          <p:spPr>
            <a:xfrm>
              <a:off x="4638805" y="3855176"/>
              <a:ext cx="390525" cy="138113"/>
            </a:xfrm>
            <a:prstGeom prst="rect">
              <a:avLst/>
            </a:prstGeom>
          </p:spPr>
        </p:pic>
        <p:sp>
          <p:nvSpPr>
            <p:cNvPr id="29" name="正方形/長方形 28"/>
            <p:cNvSpPr/>
            <p:nvPr/>
          </p:nvSpPr>
          <p:spPr>
            <a:xfrm>
              <a:off x="5028540" y="3788298"/>
              <a:ext cx="1390124" cy="253916"/>
            </a:xfrm>
            <a:prstGeom prst="rect">
              <a:avLst/>
            </a:prstGeom>
          </p:spPr>
          <p:txBody>
            <a:bodyPr wrap="none">
              <a:spAutoFit/>
            </a:bodyPr>
            <a:lstStyle/>
            <a:p>
              <a:r>
                <a:rPr lang="en-GB" sz="1050" dirty="0">
                  <a:latin typeface="Calibri" panose="020F0502020204030204" pitchFamily="34" charset="0"/>
                  <a:ea typeface="Meiryo UI" panose="020B0604030504040204" pitchFamily="50" charset="-128"/>
                  <a:cs typeface="Calibri" panose="020F0502020204030204" pitchFamily="34" charset="0"/>
                </a:rPr>
                <a:t>Click the [OK] button. </a:t>
              </a:r>
              <a:endParaRPr lang="en-GB" dirty="0">
                <a:latin typeface="Calibri" panose="020F0502020204030204" pitchFamily="34" charset="0"/>
                <a:cs typeface="Calibri" panose="020F0502020204030204" pitchFamily="34" charset="0"/>
              </a:endParaRPr>
            </a:p>
          </p:txBody>
        </p:sp>
      </p:grpSp>
      <p:sp>
        <p:nvSpPr>
          <p:cNvPr id="31"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US" altLang="ja-JP" sz="2400" dirty="0" smtClean="0">
                <a:latin typeface="Calibri" panose="020F0502020204030204" pitchFamily="34" charset="0"/>
                <a:ea typeface="Yu Gothic UI" panose="020B0500000000000000" pitchFamily="50" charset="-128"/>
                <a:cs typeface="Calibri" panose="020F0502020204030204" pitchFamily="34" charset="0"/>
              </a:rPr>
              <a:t>Support ASM300 (4/4)</a:t>
            </a:r>
            <a:endParaRPr lang="en-GB" altLang="ja-JP" sz="2400" dirty="0" smtClean="0">
              <a:latin typeface="Calibri" panose="020F0502020204030204" pitchFamily="34" charset="0"/>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2959848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280329"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2</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Register the camera from the recorder</a:t>
            </a: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7" y="715221"/>
            <a:ext cx="6076920" cy="584775"/>
          </a:xfrm>
          <a:prstGeom prst="rect">
            <a:avLst/>
          </a:prstGeom>
          <a:noFill/>
        </p:spPr>
        <p:txBody>
          <a:bodyPr wrap="square" rtlCol="0">
            <a:spAutoFit/>
          </a:bodyPr>
          <a:lstStyle/>
          <a:p>
            <a:r>
              <a:rPr lang="en-GB" altLang="ja-JP" sz="1600" dirty="0">
                <a:latin typeface="Calibri" panose="020F0502020204030204" pitchFamily="34" charset="0"/>
                <a:ea typeface="Yu Gothic UI" pitchFamily="50" charset="-128"/>
                <a:cs typeface="Calibri" panose="020F0502020204030204" pitchFamily="34" charset="0"/>
              </a:rPr>
              <a:t>Register the camera registered </a:t>
            </a:r>
            <a:r>
              <a:rPr lang="en-GB" altLang="ja-JP" sz="1600" dirty="0" smtClean="0">
                <a:latin typeface="Calibri" panose="020F0502020204030204" pitchFamily="34" charset="0"/>
                <a:ea typeface="Yu Gothic UI" pitchFamily="50" charset="-128"/>
                <a:cs typeface="Calibri" panose="020F0502020204030204" pitchFamily="34" charset="0"/>
              </a:rPr>
              <a:t>to </a:t>
            </a:r>
            <a:r>
              <a:rPr lang="en-GB" altLang="ja-JP" sz="1600" dirty="0">
                <a:latin typeface="Calibri" panose="020F0502020204030204" pitchFamily="34" charset="0"/>
                <a:ea typeface="Yu Gothic UI" pitchFamily="50" charset="-128"/>
                <a:cs typeface="Calibri" panose="020F0502020204030204" pitchFamily="34" charset="0"/>
              </a:rPr>
              <a:t>the NX series recorder in the </a:t>
            </a:r>
            <a:r>
              <a:rPr lang="en-GB" altLang="ja-JP" sz="1600" dirty="0" smtClean="0">
                <a:latin typeface="Calibri" panose="020F0502020204030204" pitchFamily="34" charset="0"/>
                <a:ea typeface="Yu Gothic UI" pitchFamily="50" charset="-128"/>
                <a:cs typeface="Calibri" panose="020F0502020204030204" pitchFamily="34" charset="0"/>
              </a:rPr>
              <a:t>Multi-AI </a:t>
            </a:r>
            <a:r>
              <a:rPr lang="en-GB" altLang="ja-JP" sz="1600" dirty="0">
                <a:latin typeface="Calibri" panose="020F0502020204030204" pitchFamily="34" charset="0"/>
                <a:ea typeface="Yu Gothic UI" pitchFamily="50" charset="-128"/>
                <a:cs typeface="Calibri" panose="020F0502020204030204" pitchFamily="34" charset="0"/>
              </a:rPr>
              <a:t>system.</a:t>
            </a:r>
            <a:endParaRPr lang="en-GB" sz="1600" dirty="0">
              <a:latin typeface="Calibri" panose="020F0502020204030204" pitchFamily="34" charset="0"/>
              <a:ea typeface="Yu Gothic UI" pitchFamily="50" charset="-128"/>
              <a:cs typeface="Calibri" panose="020F0502020204030204" pitchFamily="34" charset="0"/>
            </a:endParaRPr>
          </a:p>
        </p:txBody>
      </p:sp>
      <p:sp>
        <p:nvSpPr>
          <p:cNvPr id="16"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8"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8" name="テキスト プレースホルダー 14"/>
          <p:cNvSpPr txBox="1">
            <a:spLocks/>
          </p:cNvSpPr>
          <p:nvPr/>
        </p:nvSpPr>
        <p:spPr>
          <a:xfrm>
            <a:off x="769200"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0" name="正方形/長方形 9"/>
          <p:cNvSpPr/>
          <p:nvPr/>
        </p:nvSpPr>
        <p:spPr>
          <a:xfrm>
            <a:off x="83129" y="1394137"/>
            <a:ext cx="3476500" cy="3382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100" b="1" u="sng"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1. Register the recorder</a:t>
            </a: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Top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page of i-PRO Multi-AI server </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configuration</a:t>
            </a:r>
          </a:p>
          <a:p>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      to the Registration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page of </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recorder</a:t>
            </a:r>
          </a:p>
          <a:p>
            <a:endPar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Click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"ADD" button</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     </a:t>
            </a:r>
          </a:p>
          <a:p>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      Enter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the IP address and ID/password of the recorder</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p>
          <a:p>
            <a:endPar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Confirm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that the added recorder is displayed on the registration screen</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p>
          <a:p>
            <a:endPar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r>
              <a:rPr lang="en-GB" sz="1100" b="1" u="sng"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2</a:t>
            </a:r>
            <a:r>
              <a:rPr lang="en-GB" sz="1100" b="1" u="sng" dirty="0">
                <a:solidFill>
                  <a:schemeClr val="tx1"/>
                </a:solidFill>
                <a:latin typeface="Calibri" panose="020F0502020204030204" pitchFamily="34" charset="0"/>
                <a:ea typeface="Yu Gothic UI" panose="020B0500000000000000" pitchFamily="50" charset="-128"/>
                <a:cs typeface="Calibri" panose="020F0502020204030204" pitchFamily="34" charset="0"/>
              </a:rPr>
              <a:t>. Register the </a:t>
            </a:r>
            <a:r>
              <a:rPr lang="en-GB" sz="1100" b="1" u="sng"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camera under the NX series recorder to the </a:t>
            </a:r>
            <a:r>
              <a:rPr lang="en-GB" sz="1100" b="1" u="sng" dirty="0">
                <a:solidFill>
                  <a:schemeClr val="tx1"/>
                </a:solidFill>
                <a:latin typeface="Calibri" panose="020F0502020204030204" pitchFamily="34" charset="0"/>
                <a:ea typeface="Yu Gothic UI" panose="020B0500000000000000" pitchFamily="50" charset="-128"/>
                <a:cs typeface="Calibri" panose="020F0502020204030204" pitchFamily="34" charset="0"/>
              </a:rPr>
              <a:t>M</a:t>
            </a:r>
            <a:r>
              <a:rPr lang="en-GB" sz="1100" b="1" u="sng"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ulti-AI system</a:t>
            </a: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Press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the "ADD" button</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p>
          <a:p>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      Click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"Get from Recorder</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p>
          <a:p>
            <a:endPar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Select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the camera and enter the ID/password for the connection</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a:t>
            </a:r>
          </a:p>
          <a:p>
            <a:pPr marL="171450" indent="-171450">
              <a:buFont typeface="Arial" panose="020B0604020202020204" pitchFamily="34" charset="0"/>
              <a:buChar char="•"/>
            </a:pPr>
            <a:endPar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Click </a:t>
            </a:r>
            <a:r>
              <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rPr>
              <a:t>"Reboot" button and save the changes to complete the </a:t>
            </a:r>
            <a:r>
              <a:rPr lang="en-GB"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rPr>
              <a:t>registration.</a:t>
            </a:r>
            <a:endParaRPr lang="en-US"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endParaRPr lang="en-US"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endParaRPr lang="en-US"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endParaRPr lang="en-US" sz="1100" dirty="0" smtClean="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endParaRPr lang="en-GB" sz="11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p:txBody>
      </p:sp>
      <p:pic>
        <p:nvPicPr>
          <p:cNvPr id="2" name="Dashboard_RegisterRec&amp;Cams">
            <a:hlinkClick r:id="" action="ppaction://media"/>
          </p:cNvPr>
          <p:cNvPicPr preferRelativeResize="0">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568943" y="1399272"/>
            <a:ext cx="5487166" cy="3360763"/>
          </a:xfrm>
          <a:prstGeom prst="rect">
            <a:avLst/>
          </a:prstGeom>
        </p:spPr>
      </p:pic>
    </p:spTree>
    <p:extLst>
      <p:ext uri="{BB962C8B-B14F-4D97-AF65-F5344CB8AC3E}">
        <p14:creationId xmlns:p14="http://schemas.microsoft.com/office/powerpoint/2010/main" val="4624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161295"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3</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Support </a:t>
            </a:r>
            <a:r>
              <a:rPr lang="en-GB" altLang="ja-JP" sz="2200" dirty="0" smtClean="0">
                <a:latin typeface="Calibri" panose="020F0502020204030204" pitchFamily="34" charset="0"/>
                <a:ea typeface="Yu Gothic UI" panose="020B0500000000000000" pitchFamily="50" charset="-128"/>
                <a:cs typeface="Calibri" panose="020F0502020204030204" pitchFamily="34" charset="0"/>
              </a:rPr>
              <a:t>Dashboard function</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 (Age &amp; gender, People, Vehicle attribute)</a:t>
            </a:r>
            <a:r>
              <a:rPr lang="ja-JP" altLang="en-US" sz="1400" dirty="0">
                <a:latin typeface="Calibri" panose="020F0502020204030204" pitchFamily="34" charset="0"/>
                <a:ea typeface="Yu Gothic UI" panose="020B0500000000000000" pitchFamily="50" charset="-128"/>
                <a:cs typeface="Calibri" panose="020F0502020204030204" pitchFamily="34" charset="0"/>
              </a:rPr>
              <a:t> </a:t>
            </a:r>
            <a:r>
              <a:rPr lang="en-US" altLang="ja-JP" sz="2000" dirty="0" smtClean="0">
                <a:latin typeface="Calibri" panose="020F0502020204030204" pitchFamily="34" charset="0"/>
                <a:ea typeface="Yu Gothic UI" panose="020B0500000000000000" pitchFamily="50" charset="-128"/>
                <a:cs typeface="Calibri" panose="020F0502020204030204" pitchFamily="34" charset="0"/>
              </a:rPr>
              <a:t>(1/3)</a:t>
            </a:r>
            <a:endParaRPr lang="en-GB" altLang="ja-JP" sz="36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12" name="テキスト ボックス 11"/>
          <p:cNvSpPr txBox="1"/>
          <p:nvPr/>
        </p:nvSpPr>
        <p:spPr>
          <a:xfrm>
            <a:off x="83129" y="703954"/>
            <a:ext cx="1455387" cy="576812"/>
          </a:xfrm>
          <a:prstGeom prst="rect">
            <a:avLst/>
          </a:prstGeom>
          <a:solidFill>
            <a:schemeClr val="accent5"/>
          </a:solidFill>
        </p:spPr>
        <p:txBody>
          <a:bodyPr wrap="non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a:t>
            </a:r>
          </a:p>
        </p:txBody>
      </p:sp>
      <p:sp>
        <p:nvSpPr>
          <p:cNvPr id="13" name="テキスト プレースホルダー 14"/>
          <p:cNvSpPr txBox="1">
            <a:spLocks/>
          </p:cNvSpPr>
          <p:nvPr/>
        </p:nvSpPr>
        <p:spPr>
          <a:xfrm>
            <a:off x="1592986" y="703204"/>
            <a:ext cx="7453530" cy="576784"/>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schemeClr val="accent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592986" y="715221"/>
            <a:ext cx="6075967" cy="584775"/>
          </a:xfrm>
          <a:prstGeom prst="rect">
            <a:avLst/>
          </a:prstGeom>
          <a:noFill/>
        </p:spPr>
        <p:txBody>
          <a:bodyPr wrap="square" rtlCol="0">
            <a:spAutoFit/>
          </a:bodyPr>
          <a:lstStyle/>
          <a:p>
            <a:r>
              <a:rPr lang="en-GB" altLang="ja-JP" sz="1600" dirty="0">
                <a:latin typeface="Calibri" panose="020F0502020204030204" pitchFamily="34" charset="0"/>
                <a:ea typeface="Yu Gothic UI" pitchFamily="50" charset="-128"/>
                <a:cs typeface="Calibri" panose="020F0502020204030204" pitchFamily="34" charset="0"/>
              </a:rPr>
              <a:t>The dashboard can now display various graphs for </a:t>
            </a:r>
            <a:r>
              <a:rPr lang="en-GB" altLang="ja-JP" sz="1600" dirty="0" smtClean="0">
                <a:latin typeface="Calibri" panose="020F0502020204030204" pitchFamily="34" charset="0"/>
                <a:ea typeface="Yu Gothic UI" pitchFamily="50" charset="-128"/>
                <a:cs typeface="Calibri" panose="020F0502020204030204" pitchFamily="34" charset="0"/>
              </a:rPr>
              <a:t>Age and Gender</a:t>
            </a:r>
            <a:r>
              <a:rPr lang="en-GB" altLang="ja-JP" sz="1600" dirty="0">
                <a:latin typeface="Calibri" panose="020F0502020204030204" pitchFamily="34" charset="0"/>
                <a:ea typeface="Yu Gothic UI" pitchFamily="50" charset="-128"/>
                <a:cs typeface="Calibri" panose="020F0502020204030204" pitchFamily="34" charset="0"/>
              </a:rPr>
              <a:t>, </a:t>
            </a:r>
            <a:r>
              <a:rPr lang="en-GB" altLang="ja-JP" sz="1600" dirty="0" smtClean="0">
                <a:latin typeface="Calibri" panose="020F0502020204030204" pitchFamily="34" charset="0"/>
                <a:ea typeface="Yu Gothic UI" pitchFamily="50" charset="-128"/>
                <a:cs typeface="Calibri" panose="020F0502020204030204" pitchFamily="34" charset="0"/>
              </a:rPr>
              <a:t>People </a:t>
            </a:r>
            <a:r>
              <a:rPr lang="en-GB" altLang="ja-JP" sz="1600" dirty="0">
                <a:latin typeface="Calibri" panose="020F0502020204030204" pitchFamily="34" charset="0"/>
                <a:ea typeface="Yu Gothic UI" pitchFamily="50" charset="-128"/>
                <a:cs typeface="Calibri" panose="020F0502020204030204" pitchFamily="34" charset="0"/>
              </a:rPr>
              <a:t>and vehicle attributes.</a:t>
            </a:r>
          </a:p>
        </p:txBody>
      </p:sp>
      <p:sp>
        <p:nvSpPr>
          <p:cNvPr id="8" name="テキスト プレースホルダー 14"/>
          <p:cNvSpPr txBox="1">
            <a:spLocks/>
          </p:cNvSpPr>
          <p:nvPr/>
        </p:nvSpPr>
        <p:spPr>
          <a:xfrm>
            <a:off x="897791"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7" name="テキスト プレースホルダー 14"/>
          <p:cNvSpPr txBox="1">
            <a:spLocks/>
          </p:cNvSpPr>
          <p:nvPr/>
        </p:nvSpPr>
        <p:spPr>
          <a:xfrm>
            <a:off x="7668953" y="991988"/>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ASM plug-in:-</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19" name="テキスト プレースホルダー 14"/>
          <p:cNvSpPr txBox="1">
            <a:spLocks/>
          </p:cNvSpPr>
          <p:nvPr/>
        </p:nvSpPr>
        <p:spPr>
          <a:xfrm>
            <a:off x="7669906" y="706341"/>
            <a:ext cx="1381066" cy="288000"/>
          </a:xfrm>
          <a:prstGeom prst="rect">
            <a:avLst/>
          </a:prstGeom>
          <a:ln>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050" b="0" i="0" u="none" strike="noStrike" kern="1200" cap="none" spc="0" normalizeH="0" baseline="0" noProof="0" dirty="0" smtClean="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Multi-AI Soft.:Ver.1.3</a:t>
            </a:r>
            <a:endPar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sp>
        <p:nvSpPr>
          <p:cNvPr id="6" name="正方形/長方形 5"/>
          <p:cNvSpPr/>
          <p:nvPr/>
        </p:nvSpPr>
        <p:spPr>
          <a:xfrm>
            <a:off x="0" y="1268338"/>
            <a:ext cx="3872011" cy="461665"/>
          </a:xfrm>
          <a:prstGeom prst="rect">
            <a:avLst/>
          </a:prstGeom>
        </p:spPr>
        <p:txBody>
          <a:bodyPr wrap="square">
            <a:spAutoFit/>
          </a:bodyPr>
          <a:lstStyle/>
          <a:p>
            <a:pPr marL="228600" indent="-228600">
              <a:buFontTx/>
              <a:buAutoNum type="arabicParenBoth"/>
            </a:pP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It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is now possible to select cameras for </a:t>
            </a:r>
            <a:r>
              <a:rPr lang="en-US"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Age</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and gender, </a:t>
            </a:r>
            <a:r>
              <a:rPr lang="en-US"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People</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attributes</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and Vehicle attributes. </a:t>
            </a:r>
            <a:endParaRPr lang="ja-JP" altLang="en-US" sz="1200" b="0" i="0" dirty="0">
              <a:solidFill>
                <a:srgbClr val="242424"/>
              </a:solidFill>
              <a:effectLst/>
              <a:latin typeface="Calibri" panose="020F0502020204030204" pitchFamily="34" charset="0"/>
              <a:ea typeface="Yu Gothic UI" panose="020B0500000000000000" pitchFamily="50" charset="-128"/>
              <a:cs typeface="Calibri" panose="020F0502020204030204" pitchFamily="34" charset="0"/>
            </a:endParaRPr>
          </a:p>
        </p:txBody>
      </p:sp>
      <p:sp>
        <p:nvSpPr>
          <p:cNvPr id="16" name="正方形/長方形 15"/>
          <p:cNvSpPr/>
          <p:nvPr/>
        </p:nvSpPr>
        <p:spPr>
          <a:xfrm>
            <a:off x="3990664" y="1280766"/>
            <a:ext cx="2159681" cy="276999"/>
          </a:xfrm>
          <a:prstGeom prst="rect">
            <a:avLst/>
          </a:prstGeom>
        </p:spPr>
        <p:txBody>
          <a:bodyPr wrap="square">
            <a:spAutoFit/>
          </a:bodyPr>
          <a:lstStyle/>
          <a:p>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(2) A</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ttributes on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ver1.3</a:t>
            </a:r>
            <a:endParaRPr lang="en-GB" sz="1200" dirty="0">
              <a:latin typeface="Calibri" panose="020F0502020204030204" pitchFamily="34" charset="0"/>
              <a:ea typeface="Yu Gothic UI" panose="020B0500000000000000" pitchFamily="50" charset="-128"/>
              <a:cs typeface="Calibri" panose="020F0502020204030204" pitchFamily="34" charset="0"/>
            </a:endParaRPr>
          </a:p>
        </p:txBody>
      </p:sp>
      <p:sp>
        <p:nvSpPr>
          <p:cNvPr id="25" name="正方形/長方形 24"/>
          <p:cNvSpPr/>
          <p:nvPr/>
        </p:nvSpPr>
        <p:spPr>
          <a:xfrm>
            <a:off x="188668" y="2894563"/>
            <a:ext cx="2576553" cy="276999"/>
          </a:xfrm>
          <a:prstGeom prst="rect">
            <a:avLst/>
          </a:prstGeom>
        </p:spPr>
        <p:txBody>
          <a:bodyPr wrap="square">
            <a:spAutoFit/>
          </a:bodyPr>
          <a:lstStyle/>
          <a:p>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Changes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in the camera selection menu</a:t>
            </a:r>
            <a:endParaRPr lang="ja-JP" altLang="en-US" sz="1200" b="0" i="0" dirty="0">
              <a:solidFill>
                <a:srgbClr val="242424"/>
              </a:solidFill>
              <a:effectLst/>
              <a:latin typeface="Calibri" panose="020F0502020204030204" pitchFamily="34" charset="0"/>
              <a:ea typeface="Yu Gothic UI" panose="020B0500000000000000" pitchFamily="50" charset="-128"/>
              <a:cs typeface="Calibri" panose="020F0502020204030204" pitchFamily="34" charset="0"/>
            </a:endParaRPr>
          </a:p>
        </p:txBody>
      </p:sp>
      <p:grpSp>
        <p:nvGrpSpPr>
          <p:cNvPr id="28" name="グループ化 27"/>
          <p:cNvGrpSpPr/>
          <p:nvPr/>
        </p:nvGrpSpPr>
        <p:grpSpPr>
          <a:xfrm>
            <a:off x="526420" y="3056897"/>
            <a:ext cx="3227233" cy="1750613"/>
            <a:chOff x="488353" y="3062761"/>
            <a:chExt cx="3576432" cy="2011174"/>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53" y="3285340"/>
              <a:ext cx="1598979" cy="1262450"/>
            </a:xfrm>
            <a:prstGeom prst="rect">
              <a:avLst/>
            </a:prstGeom>
          </p:spPr>
        </p:pic>
        <p:sp>
          <p:nvSpPr>
            <p:cNvPr id="22" name="正方形/長方形 21"/>
            <p:cNvSpPr/>
            <p:nvPr/>
          </p:nvSpPr>
          <p:spPr>
            <a:xfrm>
              <a:off x="667507" y="3062761"/>
              <a:ext cx="588362" cy="291709"/>
            </a:xfrm>
            <a:prstGeom prst="rect">
              <a:avLst/>
            </a:prstGeom>
          </p:spPr>
          <p:txBody>
            <a:bodyPr wrap="none">
              <a:spAutoFit/>
            </a:bodyPr>
            <a:lstStyle/>
            <a:p>
              <a:r>
                <a:rPr lang="en-US" altLang="ja-JP" sz="105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ver1.2</a:t>
              </a:r>
              <a:endParaRPr lang="ja-JP" altLang="en-US" sz="105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23" name="正方形/長方形 22"/>
            <p:cNvSpPr/>
            <p:nvPr/>
          </p:nvSpPr>
          <p:spPr>
            <a:xfrm>
              <a:off x="2618851" y="3063936"/>
              <a:ext cx="588362" cy="291709"/>
            </a:xfrm>
            <a:prstGeom prst="rect">
              <a:avLst/>
            </a:prstGeom>
          </p:spPr>
          <p:txBody>
            <a:bodyPr wrap="none">
              <a:spAutoFit/>
            </a:bodyPr>
            <a:lstStyle/>
            <a:p>
              <a:r>
                <a:rPr lang="en-US" altLang="ja-JP" sz="105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ver1.3</a:t>
              </a:r>
              <a:endParaRPr lang="ja-JP" altLang="en-US" sz="1050" dirty="0">
                <a:solidFill>
                  <a:srgbClr val="242424"/>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3" name="正方形/長方形 2"/>
            <p:cNvSpPr/>
            <p:nvPr/>
          </p:nvSpPr>
          <p:spPr>
            <a:xfrm>
              <a:off x="562826" y="3500570"/>
              <a:ext cx="1343510" cy="3428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11" name="図 10"/>
            <p:cNvPicPr>
              <a:picLocks noChangeAspect="1"/>
            </p:cNvPicPr>
            <p:nvPr/>
          </p:nvPicPr>
          <p:blipFill>
            <a:blip r:embed="rId3"/>
            <a:stretch>
              <a:fillRect/>
            </a:stretch>
          </p:blipFill>
          <p:spPr>
            <a:xfrm>
              <a:off x="2388896" y="3261127"/>
              <a:ext cx="1675889" cy="1812808"/>
            </a:xfrm>
            <a:prstGeom prst="rect">
              <a:avLst/>
            </a:prstGeom>
          </p:spPr>
        </p:pic>
        <p:sp>
          <p:nvSpPr>
            <p:cNvPr id="2" name="右矢印 1"/>
            <p:cNvSpPr/>
            <p:nvPr/>
          </p:nvSpPr>
          <p:spPr>
            <a:xfrm>
              <a:off x="2115040" y="3849773"/>
              <a:ext cx="268365" cy="211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graphicFrame>
        <p:nvGraphicFramePr>
          <p:cNvPr id="27" name="表 26"/>
          <p:cNvGraphicFramePr>
            <a:graphicFrameLocks noGrp="1"/>
          </p:cNvGraphicFramePr>
          <p:nvPr>
            <p:extLst>
              <p:ext uri="{D42A27DB-BD31-4B8C-83A1-F6EECF244321}">
                <p14:modId xmlns:p14="http://schemas.microsoft.com/office/powerpoint/2010/main" val="1146520421"/>
              </p:ext>
            </p:extLst>
          </p:nvPr>
        </p:nvGraphicFramePr>
        <p:xfrm>
          <a:off x="319778" y="1672799"/>
          <a:ext cx="3484224" cy="1134783"/>
        </p:xfrm>
        <a:graphic>
          <a:graphicData uri="http://schemas.openxmlformats.org/drawingml/2006/table">
            <a:tbl>
              <a:tblPr>
                <a:tableStyleId>{5C22544A-7EE6-4342-B048-85BDC9FD1C3A}</a:tableStyleId>
              </a:tblPr>
              <a:tblGrid>
                <a:gridCol w="2610702">
                  <a:extLst>
                    <a:ext uri="{9D8B030D-6E8A-4147-A177-3AD203B41FA5}">
                      <a16:colId xmlns:a16="http://schemas.microsoft.com/office/drawing/2014/main" val="2116438539"/>
                    </a:ext>
                  </a:extLst>
                </a:gridCol>
                <a:gridCol w="444850">
                  <a:extLst>
                    <a:ext uri="{9D8B030D-6E8A-4147-A177-3AD203B41FA5}">
                      <a16:colId xmlns:a16="http://schemas.microsoft.com/office/drawing/2014/main" val="3523144396"/>
                    </a:ext>
                  </a:extLst>
                </a:gridCol>
                <a:gridCol w="428672">
                  <a:extLst>
                    <a:ext uri="{9D8B030D-6E8A-4147-A177-3AD203B41FA5}">
                      <a16:colId xmlns:a16="http://schemas.microsoft.com/office/drawing/2014/main" val="925540885"/>
                    </a:ext>
                  </a:extLst>
                </a:gridCol>
              </a:tblGrid>
              <a:tr h="164384">
                <a:tc rowSpan="2">
                  <a:txBody>
                    <a:bodyPr/>
                    <a:lstStyle/>
                    <a:p>
                      <a:pPr algn="ctr" fontAlgn="b"/>
                      <a:r>
                        <a:rPr lang="en-US" sz="1000" b="0" i="0" u="none" strike="noStrike" dirty="0" smtClean="0">
                          <a:solidFill>
                            <a:srgbClr val="000000"/>
                          </a:solidFill>
                          <a:effectLst/>
                          <a:latin typeface="Calibri" panose="020F0502020204030204" pitchFamily="34" charset="0"/>
                          <a:cs typeface="Calibri" panose="020F0502020204030204" pitchFamily="34" charset="0"/>
                        </a:rPr>
                        <a:t>Apps for Dashboard</a:t>
                      </a:r>
                    </a:p>
                    <a:p>
                      <a:pPr algn="ctr" fontAlgn="b"/>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gridSpan="2">
                  <a:txBody>
                    <a:bodyPr/>
                    <a:lstStyle/>
                    <a:p>
                      <a:pPr algn="ctr" fontAlgn="ctr"/>
                      <a:r>
                        <a:rPr lang="en-US" sz="900" b="0" i="0" u="none" strike="noStrike" dirty="0" smtClean="0">
                          <a:solidFill>
                            <a:srgbClr val="000000"/>
                          </a:solidFill>
                          <a:effectLst/>
                          <a:latin typeface="Calibri" panose="020F0502020204030204" pitchFamily="34" charset="0"/>
                          <a:cs typeface="Calibri" panose="020F0502020204030204" pitchFamily="34" charset="0"/>
                        </a:rPr>
                        <a:t>Multi-AI System</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883095862"/>
                  </a:ext>
                </a:extLst>
              </a:tr>
              <a:tr h="164384">
                <a:tc vMerge="1">
                  <a:txBody>
                    <a:bodyPr/>
                    <a:lstStyle/>
                    <a:p>
                      <a:pPr algn="ctr" fontAlgn="b"/>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ctr"/>
                      <a:r>
                        <a:rPr lang="en-GB" sz="900" u="none" strike="noStrike" dirty="0" smtClean="0">
                          <a:effectLst/>
                          <a:latin typeface="Calibri" panose="020F0502020204030204" pitchFamily="34" charset="0"/>
                          <a:cs typeface="Calibri" panose="020F0502020204030204" pitchFamily="34" charset="0"/>
                        </a:rPr>
                        <a:t>Ver1.2</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ctr" fontAlgn="ctr"/>
                      <a:r>
                        <a:rPr lang="en-GB" sz="900" u="none" strike="noStrike" dirty="0" smtClean="0">
                          <a:effectLst/>
                          <a:latin typeface="Calibri" panose="020F0502020204030204" pitchFamily="34" charset="0"/>
                          <a:cs typeface="Calibri" panose="020F0502020204030204" pitchFamily="34" charset="0"/>
                        </a:rPr>
                        <a:t>Ver1.3</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757810216"/>
                  </a:ext>
                </a:extLst>
              </a:tr>
              <a:tr h="148479">
                <a:tc>
                  <a:txBody>
                    <a:bodyPr/>
                    <a:lstStyle/>
                    <a:p>
                      <a:pPr algn="l" fontAlgn="b"/>
                      <a:r>
                        <a:rPr lang="en-GB" sz="900" u="none" strike="noStrike" dirty="0">
                          <a:effectLst/>
                          <a:latin typeface="Calibri" panose="020F0502020204030204" pitchFamily="34" charset="0"/>
                          <a:cs typeface="Calibri" panose="020F0502020204030204" pitchFamily="34" charset="0"/>
                        </a:rPr>
                        <a:t>AI-VMD / AI People Counting for 360-degree fisheye</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a:txBody>
                  <a:tcPr marL="7620" marR="7620" marT="7620" marB="0" anchor="ctr"/>
                </a:tc>
                <a:extLst>
                  <a:ext uri="{0D108BD9-81ED-4DB2-BD59-A6C34878D82A}">
                    <a16:rowId xmlns:a16="http://schemas.microsoft.com/office/drawing/2014/main" val="806091829"/>
                  </a:ext>
                </a:extLst>
              </a:tr>
              <a:tr h="164384">
                <a:tc>
                  <a:txBody>
                    <a:bodyPr/>
                    <a:lstStyle/>
                    <a:p>
                      <a:pPr algn="l" fontAlgn="b"/>
                      <a:r>
                        <a:rPr lang="en-GB" sz="900" u="none" strike="noStrike" dirty="0">
                          <a:effectLst/>
                          <a:latin typeface="Calibri" panose="020F0502020204030204" pitchFamily="34" charset="0"/>
                          <a:cs typeface="Calibri" panose="020F0502020204030204" pitchFamily="34" charset="0"/>
                        </a:rPr>
                        <a:t>AI Face Detection *1</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algn="ctr" fontAlgn="ctr"/>
                      <a:r>
                        <a:rPr lang="en-GB" sz="900" u="none" strike="noStrike" dirty="0" smtClean="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a:txBody>
                  <a:tcPr marL="7620" marR="7620" marT="7620" marB="0" anchor="ctr"/>
                </a:tc>
                <a:extLst>
                  <a:ext uri="{0D108BD9-81ED-4DB2-BD59-A6C34878D82A}">
                    <a16:rowId xmlns:a16="http://schemas.microsoft.com/office/drawing/2014/main" val="3732208565"/>
                  </a:ext>
                </a:extLst>
              </a:tr>
              <a:tr h="164384">
                <a:tc>
                  <a:txBody>
                    <a:bodyPr/>
                    <a:lstStyle/>
                    <a:p>
                      <a:pPr algn="l" fontAlgn="b"/>
                      <a:r>
                        <a:rPr lang="en-GB" sz="900" u="none" strike="noStrike" dirty="0">
                          <a:effectLst/>
                          <a:latin typeface="Calibri" panose="020F0502020204030204" pitchFamily="34" charset="0"/>
                          <a:cs typeface="Calibri" panose="020F0502020204030204" pitchFamily="34" charset="0"/>
                        </a:rPr>
                        <a:t>AI People Detection</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GB" sz="9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1"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a:txBody>
                  <a:tcPr marL="7620" marR="7620" marT="7620" marB="0" anchor="ctr"/>
                </a:tc>
                <a:extLst>
                  <a:ext uri="{0D108BD9-81ED-4DB2-BD59-A6C34878D82A}">
                    <a16:rowId xmlns:a16="http://schemas.microsoft.com/office/drawing/2014/main" val="3001313020"/>
                  </a:ext>
                </a:extLst>
              </a:tr>
              <a:tr h="164384">
                <a:tc>
                  <a:txBody>
                    <a:bodyPr/>
                    <a:lstStyle/>
                    <a:p>
                      <a:pPr algn="l" fontAlgn="b"/>
                      <a:r>
                        <a:rPr lang="en-GB" sz="900" u="none" strike="noStrike" dirty="0">
                          <a:effectLst/>
                          <a:latin typeface="Calibri" panose="020F0502020204030204" pitchFamily="34" charset="0"/>
                          <a:cs typeface="Calibri" panose="020F0502020204030204" pitchFamily="34" charset="0"/>
                        </a:rPr>
                        <a:t>AI Vehicle Detection</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GB" sz="9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1"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a:txBody>
                  <a:tcPr marL="7620" marR="7620" marT="7620" marB="0" anchor="ctr"/>
                </a:tc>
                <a:extLst>
                  <a:ext uri="{0D108BD9-81ED-4DB2-BD59-A6C34878D82A}">
                    <a16:rowId xmlns:a16="http://schemas.microsoft.com/office/drawing/2014/main" val="2705126414"/>
                  </a:ext>
                </a:extLst>
              </a:tr>
              <a:tr h="164384">
                <a:tc gridSpan="2">
                  <a:txBody>
                    <a:bodyPr/>
                    <a:lstStyle/>
                    <a:p>
                      <a:pPr algn="l" fontAlgn="b"/>
                      <a:r>
                        <a:rPr lang="en-GB" sz="900" u="none" strike="noStrike" baseline="0" dirty="0" smtClean="0">
                          <a:effectLst/>
                          <a:latin typeface="Calibri" panose="020F0502020204030204" pitchFamily="34" charset="0"/>
                          <a:cs typeface="Calibri" panose="020F0502020204030204" pitchFamily="34" charset="0"/>
                        </a:rPr>
                        <a:t>     *</a:t>
                      </a:r>
                      <a:r>
                        <a:rPr lang="en-GB" sz="900" u="none" strike="noStrike" dirty="0" smtClean="0">
                          <a:effectLst/>
                          <a:latin typeface="Calibri" panose="020F0502020204030204" pitchFamily="34" charset="0"/>
                          <a:cs typeface="Calibri" panose="020F0502020204030204" pitchFamily="34" charset="0"/>
                        </a:rPr>
                        <a:t>1 </a:t>
                      </a:r>
                      <a:r>
                        <a:rPr lang="en-GB" sz="900" u="none" strike="noStrike" dirty="0">
                          <a:effectLst/>
                          <a:latin typeface="Calibri" panose="020F0502020204030204" pitchFamily="34" charset="0"/>
                          <a:cs typeface="Calibri" panose="020F0502020204030204" pitchFamily="34" charset="0"/>
                        </a:rPr>
                        <a:t>The Dashboard requires V1.10 of this app.</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noFill/>
                  </a:tcPr>
                </a:tc>
                <a:tc hMerge="1">
                  <a:txBody>
                    <a:bodyPr/>
                    <a:lstStyle/>
                    <a:p>
                      <a:endParaRPr lang="en-GB"/>
                    </a:p>
                  </a:txBody>
                  <a:tcPr/>
                </a:tc>
                <a:tc>
                  <a:txBody>
                    <a:bodyPr/>
                    <a:lstStyle/>
                    <a:p>
                      <a:pPr algn="l" fontAlgn="b"/>
                      <a:r>
                        <a:rPr lang="en-GB" sz="900" u="none" strike="noStrike" dirty="0">
                          <a:effectLst/>
                          <a:latin typeface="Calibri" panose="020F0502020204030204" pitchFamily="34" charset="0"/>
                          <a:cs typeface="Calibri" panose="020F0502020204030204" pitchFamily="34" charset="0"/>
                        </a:rPr>
                        <a:t> </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901744220"/>
                  </a:ext>
                </a:extLst>
              </a:tr>
            </a:tbl>
          </a:graphicData>
        </a:graphic>
      </p:graphicFrame>
      <p:sp>
        <p:nvSpPr>
          <p:cNvPr id="29" name="正方形/長方形 28"/>
          <p:cNvSpPr/>
          <p:nvPr/>
        </p:nvSpPr>
        <p:spPr>
          <a:xfrm>
            <a:off x="3391565" y="1939638"/>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Wingdings" panose="05000000000000000000" pitchFamily="2" charset="2"/>
                <a:sym typeface="Wingdings" panose="05000000000000000000" pitchFamily="2" charset="2"/>
              </a:rPr>
              <a:t></a:t>
            </a:r>
            <a:endParaRPr lang="en-GB" sz="1100" dirty="0">
              <a:solidFill>
                <a:schemeClr val="tx1"/>
              </a:solidFill>
              <a:latin typeface="Wingdings" panose="05000000000000000000" pitchFamily="2" charset="2"/>
            </a:endParaRPr>
          </a:p>
        </p:txBody>
      </p:sp>
      <p:sp>
        <p:nvSpPr>
          <p:cNvPr id="30" name="正方形/長方形 29"/>
          <p:cNvSpPr/>
          <p:nvPr/>
        </p:nvSpPr>
        <p:spPr>
          <a:xfrm>
            <a:off x="3396452" y="2094877"/>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Wingdings" panose="05000000000000000000" pitchFamily="2" charset="2"/>
                <a:sym typeface="Wingdings" panose="05000000000000000000" pitchFamily="2" charset="2"/>
              </a:rPr>
              <a:t></a:t>
            </a:r>
            <a:endParaRPr lang="en-GB" sz="1100" dirty="0">
              <a:solidFill>
                <a:schemeClr val="tx1"/>
              </a:solidFill>
              <a:latin typeface="Wingdings" panose="05000000000000000000" pitchFamily="2" charset="2"/>
            </a:endParaRPr>
          </a:p>
        </p:txBody>
      </p:sp>
      <p:sp>
        <p:nvSpPr>
          <p:cNvPr id="31" name="正方形/長方形 30"/>
          <p:cNvSpPr/>
          <p:nvPr/>
        </p:nvSpPr>
        <p:spPr>
          <a:xfrm>
            <a:off x="3389975" y="2257245"/>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Wingdings" panose="05000000000000000000" pitchFamily="2" charset="2"/>
                <a:sym typeface="Wingdings" panose="05000000000000000000" pitchFamily="2" charset="2"/>
              </a:rPr>
              <a:t></a:t>
            </a:r>
            <a:endParaRPr lang="en-GB" sz="1100" dirty="0">
              <a:solidFill>
                <a:schemeClr val="tx1"/>
              </a:solidFill>
              <a:latin typeface="Wingdings" panose="05000000000000000000" pitchFamily="2" charset="2"/>
            </a:endParaRPr>
          </a:p>
        </p:txBody>
      </p:sp>
      <p:sp>
        <p:nvSpPr>
          <p:cNvPr id="32" name="正方形/長方形 31"/>
          <p:cNvSpPr/>
          <p:nvPr/>
        </p:nvSpPr>
        <p:spPr>
          <a:xfrm>
            <a:off x="2996890" y="1933135"/>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Wingdings" panose="05000000000000000000" pitchFamily="2" charset="2"/>
                <a:sym typeface="Wingdings" panose="05000000000000000000" pitchFamily="2" charset="2"/>
              </a:rPr>
              <a:t></a:t>
            </a:r>
            <a:endParaRPr lang="en-GB" sz="1100" dirty="0">
              <a:solidFill>
                <a:schemeClr val="tx1"/>
              </a:solidFill>
              <a:latin typeface="Wingdings" panose="05000000000000000000" pitchFamily="2" charset="2"/>
            </a:endParaRPr>
          </a:p>
        </p:txBody>
      </p:sp>
      <p:sp>
        <p:nvSpPr>
          <p:cNvPr id="33" name="正方形/長方形 32"/>
          <p:cNvSpPr/>
          <p:nvPr/>
        </p:nvSpPr>
        <p:spPr>
          <a:xfrm>
            <a:off x="3390413" y="2423801"/>
            <a:ext cx="318432" cy="29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Wingdings" panose="05000000000000000000" pitchFamily="2" charset="2"/>
                <a:sym typeface="Wingdings" panose="05000000000000000000" pitchFamily="2" charset="2"/>
              </a:rPr>
              <a:t></a:t>
            </a:r>
            <a:endParaRPr lang="en-GB" sz="1100" dirty="0">
              <a:solidFill>
                <a:schemeClr val="tx1"/>
              </a:solidFill>
              <a:latin typeface="Wingdings" panose="05000000000000000000" pitchFamily="2" charset="2"/>
            </a:endParaRPr>
          </a:p>
        </p:txBody>
      </p:sp>
      <p:graphicFrame>
        <p:nvGraphicFramePr>
          <p:cNvPr id="34" name="表 33">
            <a:extLst>
              <a:ext uri="{FF2B5EF4-FFF2-40B4-BE49-F238E27FC236}">
                <a16:creationId xmlns:a16="http://schemas.microsoft.com/office/drawing/2014/main" id="{714A42C7-1284-4EFD-B221-E821F850004A}"/>
              </a:ext>
            </a:extLst>
          </p:cNvPr>
          <p:cNvGraphicFramePr>
            <a:graphicFrameLocks noGrp="1"/>
          </p:cNvGraphicFramePr>
          <p:nvPr>
            <p:extLst>
              <p:ext uri="{D42A27DB-BD31-4B8C-83A1-F6EECF244321}">
                <p14:modId xmlns:p14="http://schemas.microsoft.com/office/powerpoint/2010/main" val="1044415354"/>
              </p:ext>
            </p:extLst>
          </p:nvPr>
        </p:nvGraphicFramePr>
        <p:xfrm>
          <a:off x="4108171" y="1536616"/>
          <a:ext cx="4964860" cy="3291840"/>
        </p:xfrm>
        <a:graphic>
          <a:graphicData uri="http://schemas.openxmlformats.org/drawingml/2006/table">
            <a:tbl>
              <a:tblPr firstRow="1" bandRow="1">
                <a:tableStyleId>{5940675A-B579-460E-94D1-54222C63F5DA}</a:tableStyleId>
              </a:tblPr>
              <a:tblGrid>
                <a:gridCol w="654950">
                  <a:extLst>
                    <a:ext uri="{9D8B030D-6E8A-4147-A177-3AD203B41FA5}">
                      <a16:colId xmlns:a16="http://schemas.microsoft.com/office/drawing/2014/main" val="624114447"/>
                    </a:ext>
                  </a:extLst>
                </a:gridCol>
                <a:gridCol w="439189">
                  <a:extLst>
                    <a:ext uri="{9D8B030D-6E8A-4147-A177-3AD203B41FA5}">
                      <a16:colId xmlns:a16="http://schemas.microsoft.com/office/drawing/2014/main" val="20000"/>
                    </a:ext>
                  </a:extLst>
                </a:gridCol>
                <a:gridCol w="587648">
                  <a:extLst>
                    <a:ext uri="{9D8B030D-6E8A-4147-A177-3AD203B41FA5}">
                      <a16:colId xmlns:a16="http://schemas.microsoft.com/office/drawing/2014/main" val="3947540006"/>
                    </a:ext>
                  </a:extLst>
                </a:gridCol>
                <a:gridCol w="3283073">
                  <a:extLst>
                    <a:ext uri="{9D8B030D-6E8A-4147-A177-3AD203B41FA5}">
                      <a16:colId xmlns:a16="http://schemas.microsoft.com/office/drawing/2014/main" val="3111687835"/>
                    </a:ext>
                  </a:extLst>
                </a:gridCol>
              </a:tblGrid>
              <a:tr h="129624">
                <a:tc>
                  <a:txBody>
                    <a:bodyPr/>
                    <a:lstStyle/>
                    <a:p>
                      <a:pPr algn="ctr"/>
                      <a:r>
                        <a:rPr kumimoji="1" lang="en-US" altLang="ja-JP" sz="8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AI app</a:t>
                      </a:r>
                      <a:endPar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Type</a:t>
                      </a:r>
                      <a:endParaRPr kumimoji="1" lang="ja-JP" altLang="en-US" sz="7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7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Detail</a:t>
                      </a:r>
                      <a:endParaRPr lang="en-US" altLang="ja-JP" sz="7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82265">
                <a:tc rowSpan="2">
                  <a:txBody>
                    <a:bodyPr/>
                    <a:lstStyle/>
                    <a:p>
                      <a:pPr algn="ctr"/>
                      <a:r>
                        <a:rPr lang="en-GB" sz="800" b="0" u="none" strike="noStrike" dirty="0" smtClean="0">
                          <a:effectLst/>
                          <a:latin typeface="Calibri" panose="020F0502020204030204" pitchFamily="34" charset="0"/>
                          <a:cs typeface="Calibri" panose="020F0502020204030204" pitchFamily="34" charset="0"/>
                        </a:rPr>
                        <a:t>AI Face Detection </a:t>
                      </a:r>
                      <a:endPar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a:r>
                        <a:rPr kumimoji="1" lang="en-US" altLang="ja-JP" sz="700" b="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Face</a:t>
                      </a:r>
                      <a:endParaRPr kumimoji="1" lang="ja-JP" altLang="en-US" sz="7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Gender</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Male / Female</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550908921"/>
                  </a:ext>
                </a:extLst>
              </a:tr>
              <a:tr h="182265">
                <a:tc vMerge="1">
                  <a:txBody>
                    <a:bodyPr/>
                    <a:lstStyle/>
                    <a:p>
                      <a:endParaRPr lang="en-GB"/>
                    </a:p>
                  </a:txBody>
                  <a:tcPr/>
                </a:tc>
                <a:tc vMerge="1">
                  <a:txBody>
                    <a:bodyPr/>
                    <a:lstStyle/>
                    <a:p>
                      <a:pPr algn="ctr"/>
                      <a:endParaRPr kumimoji="1" lang="ja-JP" altLang="en-US" sz="80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Age</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Child(0-10) / Young adult(11-20) / </a:t>
                      </a:r>
                      <a:r>
                        <a:rPr lang="en-US" altLang="ja-JP" sz="700" b="0" i="0" u="none" strike="noStrike"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Adult(21-30</a:t>
                      </a: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 </a:t>
                      </a:r>
                      <a:r>
                        <a:rPr lang="en-US" altLang="ja-JP" sz="700" b="0" i="0" u="none" strike="noStrike"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Adult(31-40) / Adult(41-50) / Adult(51-60) / Senior(61</a:t>
                      </a: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2012475"/>
                  </a:ext>
                </a:extLst>
              </a:tr>
              <a:tr h="182265">
                <a:tc row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u="none" strike="noStrike" dirty="0" smtClean="0">
                          <a:effectLst/>
                          <a:latin typeface="Calibri" panose="020F0502020204030204" pitchFamily="34" charset="0"/>
                          <a:cs typeface="Calibri" panose="020F0502020204030204" pitchFamily="34" charset="0"/>
                        </a:rPr>
                        <a:t>AI People Detection</a:t>
                      </a:r>
                      <a:endParaRPr lang="en-GB" sz="800" b="0" i="0" u="none" strike="noStrike" dirty="0" smtClean="0">
                        <a:solidFill>
                          <a:srgbClr val="000000"/>
                        </a:solidFill>
                        <a:effectLst/>
                        <a:latin typeface="Calibri" panose="020F0502020204030204" pitchFamily="34" charset="0"/>
                        <a:cs typeface="Calibri" panose="020F0502020204030204" pitchFamily="34" charset="0"/>
                      </a:endParaRPr>
                    </a:p>
                    <a:p>
                      <a:pPr algn="ctr"/>
                      <a:endPar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rowSpan="11">
                  <a:txBody>
                    <a:bodyPr/>
                    <a:lstStyle/>
                    <a:p>
                      <a:pPr algn="ctr"/>
                      <a:r>
                        <a:rPr kumimoji="1" lang="en-US" altLang="ja-JP" sz="700" b="0" dirty="0">
                          <a:solidFill>
                            <a:schemeClr val="tx1"/>
                          </a:solidFill>
                          <a:latin typeface="Calibri" panose="020F0502020204030204" pitchFamily="34" charset="0"/>
                          <a:ea typeface="Meiryo UI" panose="020B0604030504040204" pitchFamily="50" charset="-128"/>
                          <a:cs typeface="Calibri" panose="020F0502020204030204" pitchFamily="34" charset="0"/>
                        </a:rPr>
                        <a:t>People</a:t>
                      </a:r>
                      <a:endParaRPr kumimoji="1" lang="ja-JP" altLang="en-US" sz="7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Gender</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Male / Female</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r h="182265">
                <a:tc vMerge="1">
                  <a:txBody>
                    <a:bodyPr/>
                    <a:lstStyle/>
                    <a:p>
                      <a:endParaRPr lang="en-GB"/>
                    </a:p>
                  </a:txBody>
                  <a:tcPr/>
                </a:tc>
                <a:tc vMerge="1">
                  <a:txBody>
                    <a:bodyPr/>
                    <a:lstStyle/>
                    <a:p>
                      <a:pPr algn="ctr"/>
                      <a:endParaRPr kumimoji="1" lang="ja-JP" altLang="en-US" sz="14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Age</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Child(0-10) / Young adult(11-20) / Adult(21-60) / Senior(61+)</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6"/>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Hair</a:t>
                      </a: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 type</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zh-TW"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long-hair/ short-hair / hat</a:t>
                      </a:r>
                      <a:endParaRPr lang="zh-TW"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578690177"/>
                  </a:ext>
                </a:extLst>
              </a:tr>
              <a:tr h="182265">
                <a:tc vMerge="1">
                  <a:txBody>
                    <a:bodyPr/>
                    <a:lstStyle/>
                    <a:p>
                      <a:endParaRPr lang="en-GB"/>
                    </a:p>
                  </a:txBody>
                  <a:tcPr/>
                </a:tc>
                <a:tc vMerge="1">
                  <a:txBody>
                    <a:bodyPr/>
                    <a:lstStyle/>
                    <a:p>
                      <a:pPr algn="ctr"/>
                      <a:endParaRPr kumimoji="1" lang="ja-JP" altLang="en-US" sz="14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0" marB="0" vert="eaVert" anchor="ctr">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Hair</a:t>
                      </a: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 color</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5  (Black/Brown/White/Gray/Gold)</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231409021"/>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Sunglasses</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Sunglass / No Sunglasses</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07473231"/>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Beard</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Beard / No Beard</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799712410"/>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Top type</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long-sleeves /</a:t>
                      </a:r>
                      <a:r>
                        <a:rPr lang="ja-JP" altLang="en-US"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short-sleeves</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321927930"/>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Top color</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marL="269875" indent="-269875"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11 (Black/Brown/White/Gray/Green/Red/Blue/Yellow/Orange/Purple/Pink)</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647741464"/>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Bottom type</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short / long</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679356192"/>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Bottom c</a:t>
                      </a:r>
                      <a:r>
                        <a:rPr lang="en-US" altLang="ja-JP" sz="700" b="0" i="0" u="none" strike="noStrike" baseline="0"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olor</a:t>
                      </a:r>
                      <a:endParaRPr lang="ja-JP" altLang="en-US" sz="7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marL="269875" marR="0" lvl="0" indent="-269875" algn="l" defTabSz="495285" rtl="0" eaLnBrk="1" fontAlgn="ctr" latinLnBrk="0" hangingPunct="1">
                        <a:lnSpc>
                          <a:spcPct val="100000"/>
                        </a:lnSpc>
                        <a:spcBef>
                          <a:spcPts val="0"/>
                        </a:spcBef>
                        <a:spcAft>
                          <a:spcPts val="0"/>
                        </a:spcAft>
                        <a:buClrTx/>
                        <a:buSzTx/>
                        <a:buFontTx/>
                        <a:buNone/>
                        <a:tabLst/>
                        <a:defRPr/>
                      </a:pPr>
                      <a:r>
                        <a:rPr lang="en-US" altLang="ja-JP"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11 (Black/Brown/White/Gray/Green/Red/Blue/Yellow/Orange/Purple/Pink)</a:t>
                      </a:r>
                      <a:endPar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005667056"/>
                  </a:ext>
                </a:extLst>
              </a:tr>
              <a:tr h="182265">
                <a:tc vMerge="1">
                  <a:txBody>
                    <a:bodyPr/>
                    <a:lstStyle/>
                    <a:p>
                      <a:endParaRPr lang="en-GB"/>
                    </a:p>
                  </a:txBody>
                  <a:tcPr/>
                </a:tc>
                <a:tc vMerge="1">
                  <a:txBody>
                    <a:bodyPr/>
                    <a:lstStyle/>
                    <a:p>
                      <a:endParaRPr kumimoji="1" lang="ja-JP" altLang="en-US"/>
                    </a:p>
                  </a:txBody>
                  <a:tcPr/>
                </a:tc>
                <a:tc>
                  <a:txBody>
                    <a:bodyPr/>
                    <a:lstStyle/>
                    <a:p>
                      <a:pPr algn="l" fontAlgn="ct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Mask</a:t>
                      </a:r>
                      <a:endParaRPr lang="ja-JP" altLang="en-US"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ct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Mask / No Mask</a:t>
                      </a:r>
                      <a:endParaRPr lang="ja-JP" altLang="en-US"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3125756"/>
                  </a:ext>
                </a:extLst>
              </a:tr>
              <a:tr h="18226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u="none" strike="noStrike" dirty="0" smtClean="0">
                          <a:effectLst/>
                          <a:latin typeface="Calibri" panose="020F0502020204030204" pitchFamily="34" charset="0"/>
                          <a:cs typeface="Calibri" panose="020F0502020204030204" pitchFamily="34" charset="0"/>
                        </a:rPr>
                        <a:t>AI Vehicle Detection</a:t>
                      </a:r>
                      <a:endPar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rowSpan="2">
                  <a:txBody>
                    <a:bodyPr/>
                    <a:lstStyle/>
                    <a:p>
                      <a:pPr algn="ctr"/>
                      <a:r>
                        <a:rPr kumimoji="1" lang="en-US" altLang="ja-JP" sz="700" b="0" dirty="0">
                          <a:solidFill>
                            <a:schemeClr val="tx1"/>
                          </a:solidFill>
                          <a:latin typeface="Calibri" panose="020F0502020204030204" pitchFamily="34" charset="0"/>
                          <a:ea typeface="Meiryo UI" panose="020B0604030504040204" pitchFamily="50" charset="-128"/>
                          <a:cs typeface="Calibri" panose="020F0502020204030204" pitchFamily="34" charset="0"/>
                        </a:rPr>
                        <a:t>Vehicle</a:t>
                      </a:r>
                      <a:endParaRPr kumimoji="1" lang="ja-JP" altLang="en-US" sz="7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a:txBody>
                    <a:bodyPr/>
                    <a:lstStyle/>
                    <a:p>
                      <a:pPr algn="l" fontAlgn="ct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Type </a:t>
                      </a:r>
                      <a:endParaRPr lang="ja-JP" altLang="en-US"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FFCC"/>
                    </a:solidFill>
                  </a:tcPr>
                </a:tc>
                <a:tc>
                  <a:txBody>
                    <a:bodyPr/>
                    <a:lstStyle/>
                    <a:p>
                      <a:pPr algn="l" fontAlgn="ct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7   (</a:t>
                      </a:r>
                      <a:r>
                        <a:rPr lang="en-US" altLang="ja-JP" sz="700" b="0" i="0" u="none" strike="noStrike" baseline="0"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Truck/Bus/SUV/Van/Sedan/Pick-up truck/Two </a:t>
                      </a: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wheels)</a:t>
                      </a:r>
                      <a:endParaRPr lang="ja-JP" altLang="en-US"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912111329"/>
                  </a:ext>
                </a:extLst>
              </a:tr>
              <a:tr h="182265">
                <a:tc vMerge="1">
                  <a:txBody>
                    <a:bodyPr/>
                    <a:lstStyle/>
                    <a:p>
                      <a:endParaRPr lang="en-GB"/>
                    </a:p>
                  </a:txBody>
                  <a:tcPr/>
                </a:tc>
                <a:tc vMerge="1">
                  <a:txBody>
                    <a:bodyP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24923" marR="24923" marT="0" marB="0" vert="eaVert" anchor="ctr">
                    <a:lnR w="1270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ctr"/>
                      <a:r>
                        <a:rPr lang="en-US" altLang="ja-JP"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Color</a:t>
                      </a:r>
                      <a:endParaRPr lang="ja-JP" altLang="en-US" sz="700" b="0" i="0" u="none" strike="noStrike" baseline="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69875" marR="0" lvl="0" indent="-269875" algn="l" defTabSz="495285"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700" b="0" i="0" u="none" strike="noStrike" dirty="0" smtClean="0">
                          <a:solidFill>
                            <a:schemeClr val="tx1"/>
                          </a:solidFill>
                          <a:effectLst/>
                          <a:latin typeface="Calibri" panose="020F0502020204030204" pitchFamily="34" charset="0"/>
                          <a:ea typeface="Meiryo UI" panose="020B0604030504040204" pitchFamily="50" charset="-128"/>
                          <a:cs typeface="Calibri" panose="020F0502020204030204" pitchFamily="34" charset="0"/>
                        </a:rPr>
                        <a:t>11</a:t>
                      </a:r>
                      <a:r>
                        <a:rPr kumimoji="1" lang="ja-JP" altLang="en-US" sz="7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700" b="0" i="0" u="none"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(black / brown / white / gray / </a:t>
                      </a:r>
                      <a:r>
                        <a:rPr kumimoji="1" lang="en-US" altLang="ja-JP" sz="700" b="0" i="0" u="none" strike="noStrike" kern="1200" cap="none" spc="0" normalizeH="0" baseline="0" noProof="0" dirty="0" smtClean="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orange / red </a:t>
                      </a:r>
                      <a:r>
                        <a:rPr kumimoji="1" lang="en-US" altLang="ja-JP" sz="700" b="0" i="0" u="none"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 blue / yellow / green / purple / pink)</a:t>
                      </a:r>
                      <a:endParaRPr kumimoji="1" lang="ja-JP" altLang="en-US" sz="700" b="0" i="0" u="none"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064729"/>
                  </a:ext>
                </a:extLst>
              </a:tr>
            </a:tbl>
          </a:graphicData>
        </a:graphic>
      </p:graphicFrame>
    </p:spTree>
    <p:extLst>
      <p:ext uri="{BB962C8B-B14F-4D97-AF65-F5344CB8AC3E}">
        <p14:creationId xmlns:p14="http://schemas.microsoft.com/office/powerpoint/2010/main" val="930418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161295" y="70060"/>
            <a:ext cx="8464073" cy="53122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lvl="0" algn="l">
              <a:defRPr/>
            </a:pPr>
            <a:r>
              <a:rPr lang="en-GB" altLang="ja-JP" sz="2400" dirty="0">
                <a:latin typeface="Calibri" panose="020F0502020204030204" pitchFamily="34" charset="0"/>
                <a:ea typeface="Yu Gothic UI" panose="020B0500000000000000" pitchFamily="50" charset="-128"/>
                <a:cs typeface="Calibri" panose="020F0502020204030204" pitchFamily="34" charset="0"/>
              </a:rPr>
              <a:t>3</a:t>
            </a:r>
            <a:r>
              <a:rPr lang="en-GB" altLang="ja-JP" sz="2400" dirty="0" smtClean="0">
                <a:latin typeface="Calibri" panose="020F0502020204030204" pitchFamily="34" charset="0"/>
                <a:ea typeface="Yu Gothic UI" panose="020B0500000000000000" pitchFamily="50" charset="-128"/>
                <a:cs typeface="Calibri" panose="020F0502020204030204" pitchFamily="34" charset="0"/>
              </a:rPr>
              <a:t>. Support </a:t>
            </a:r>
            <a:r>
              <a:rPr lang="en-GB" altLang="ja-JP" sz="2200" dirty="0" smtClean="0">
                <a:latin typeface="Calibri" panose="020F0502020204030204" pitchFamily="34" charset="0"/>
                <a:ea typeface="Yu Gothic UI" panose="020B0500000000000000" pitchFamily="50" charset="-128"/>
                <a:cs typeface="Calibri" panose="020F0502020204030204" pitchFamily="34" charset="0"/>
              </a:rPr>
              <a:t>Dashboard function</a:t>
            </a:r>
            <a:r>
              <a:rPr lang="en-GB" altLang="ja-JP" sz="1400" dirty="0" smtClean="0">
                <a:latin typeface="Calibri" panose="020F0502020204030204" pitchFamily="34" charset="0"/>
                <a:ea typeface="Yu Gothic UI" panose="020B0500000000000000" pitchFamily="50" charset="-128"/>
                <a:cs typeface="Calibri" panose="020F0502020204030204" pitchFamily="34" charset="0"/>
              </a:rPr>
              <a:t> (Age &amp; gender, People, Vehicle attribute)</a:t>
            </a:r>
            <a:r>
              <a:rPr lang="ja-JP" altLang="en-US" sz="1400" dirty="0">
                <a:latin typeface="Calibri" panose="020F0502020204030204" pitchFamily="34" charset="0"/>
                <a:ea typeface="Yu Gothic UI" panose="020B0500000000000000" pitchFamily="50" charset="-128"/>
                <a:cs typeface="Calibri" panose="020F0502020204030204" pitchFamily="34" charset="0"/>
              </a:rPr>
              <a:t> </a:t>
            </a:r>
            <a:r>
              <a:rPr lang="en-US" altLang="ja-JP" sz="2000" dirty="0" smtClean="0">
                <a:latin typeface="Calibri" panose="020F0502020204030204" pitchFamily="34" charset="0"/>
                <a:ea typeface="Yu Gothic UI" panose="020B0500000000000000" pitchFamily="50" charset="-128"/>
                <a:cs typeface="Calibri" panose="020F0502020204030204" pitchFamily="34" charset="0"/>
              </a:rPr>
              <a:t>(2/3)</a:t>
            </a:r>
            <a:endParaRPr lang="en-GB" altLang="ja-JP" sz="3600" dirty="0" smtClean="0">
              <a:latin typeface="Calibri" panose="020F0502020204030204" pitchFamily="34" charset="0"/>
              <a:ea typeface="Yu Gothic UI" panose="020B0500000000000000" pitchFamily="50" charset="-128"/>
              <a:cs typeface="Calibri" panose="020F0502020204030204" pitchFamily="34" charset="0"/>
            </a:endParaRPr>
          </a:p>
        </p:txBody>
      </p:sp>
      <p:sp>
        <p:nvSpPr>
          <p:cNvPr id="8" name="テキスト プレースホルダー 14"/>
          <p:cNvSpPr txBox="1">
            <a:spLocks/>
          </p:cNvSpPr>
          <p:nvPr/>
        </p:nvSpPr>
        <p:spPr>
          <a:xfrm>
            <a:off x="897791" y="1364237"/>
            <a:ext cx="7453531" cy="3388918"/>
          </a:xfrm>
          <a:prstGeom prst="rect">
            <a:avLst/>
          </a:prstGeom>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endParaRPr lang="en-GB" altLang="ja-JP" sz="1400" dirty="0" smtClean="0">
              <a:latin typeface="Calibri" panose="020F0502020204030204" pitchFamily="34" charset="0"/>
              <a:ea typeface="Meiryo UI" panose="020B0604030504040204" pitchFamily="50" charset="-128"/>
              <a:cs typeface="Calibri" panose="020F0502020204030204" pitchFamily="34" charset="0"/>
            </a:endParaRPr>
          </a:p>
          <a:p>
            <a:pPr marL="0" indent="0">
              <a:spcBef>
                <a:spcPct val="0"/>
              </a:spcBef>
              <a:buNone/>
            </a:pPr>
            <a:endParaRPr lang="en-GB" altLang="ja-JP" sz="10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6" name="正方形/長方形 15"/>
          <p:cNvSpPr/>
          <p:nvPr/>
        </p:nvSpPr>
        <p:spPr>
          <a:xfrm>
            <a:off x="161295" y="707659"/>
            <a:ext cx="4060712" cy="276999"/>
          </a:xfrm>
          <a:prstGeom prst="rect">
            <a:avLst/>
          </a:prstGeom>
        </p:spPr>
        <p:txBody>
          <a:bodyPr wrap="square">
            <a:spAutoFit/>
          </a:bodyPr>
          <a:lstStyle/>
          <a:p>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(2) </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Selection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menus </a:t>
            </a:r>
            <a:r>
              <a:rPr lang="en-GB" altLang="ja-JP" sz="1200" dirty="0" smtClean="0">
                <a:solidFill>
                  <a:srgbClr val="242424"/>
                </a:solidFill>
                <a:latin typeface="Calibri" panose="020F0502020204030204" pitchFamily="34" charset="0"/>
                <a:ea typeface="Yu Gothic UI" panose="020B0500000000000000" pitchFamily="50" charset="-128"/>
                <a:cs typeface="Calibri" panose="020F0502020204030204" pitchFamily="34" charset="0"/>
              </a:rPr>
              <a:t>on </a:t>
            </a:r>
            <a:r>
              <a:rPr lang="en-GB" altLang="ja-JP" sz="1200" dirty="0">
                <a:solidFill>
                  <a:srgbClr val="242424"/>
                </a:solidFill>
                <a:latin typeface="Calibri" panose="020F0502020204030204" pitchFamily="34" charset="0"/>
                <a:ea typeface="Yu Gothic UI" panose="020B0500000000000000" pitchFamily="50" charset="-128"/>
                <a:cs typeface="Calibri" panose="020F0502020204030204" pitchFamily="34" charset="0"/>
              </a:rPr>
              <a:t>ver1.3</a:t>
            </a:r>
            <a:endParaRPr lang="en-GB" sz="1200" dirty="0">
              <a:latin typeface="Calibri" panose="020F0502020204030204" pitchFamily="34" charset="0"/>
              <a:ea typeface="Yu Gothic UI" panose="020B0500000000000000" pitchFamily="50" charset="-128"/>
              <a:cs typeface="Calibri" panose="020F0502020204030204" pitchFamily="34" charset="0"/>
            </a:endParaRPr>
          </a:p>
        </p:txBody>
      </p:sp>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78" y="3820640"/>
            <a:ext cx="3600000" cy="923829"/>
          </a:xfrm>
          <a:prstGeom prst="rect">
            <a:avLst/>
          </a:prstGeom>
        </p:spPr>
      </p:pic>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78" y="984658"/>
            <a:ext cx="3600000" cy="932132"/>
          </a:xfrm>
          <a:prstGeom prst="rect">
            <a:avLst/>
          </a:prstGeom>
        </p:spPr>
      </p:pic>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78" y="2254954"/>
            <a:ext cx="3600000" cy="1365854"/>
          </a:xfrm>
          <a:prstGeom prst="rect">
            <a:avLst/>
          </a:prstGeom>
        </p:spPr>
      </p:pic>
      <p:sp>
        <p:nvSpPr>
          <p:cNvPr id="54273" name="Rectangle 1"/>
          <p:cNvSpPr>
            <a:spLocks noChangeArrowheads="1"/>
          </p:cNvSpPr>
          <p:nvPr/>
        </p:nvSpPr>
        <p:spPr bwMode="auto">
          <a:xfrm>
            <a:off x="3995889" y="2133659"/>
            <a:ext cx="4897945"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eaLnBrk="0" hangingPunct="0"/>
            <a:r>
              <a:rPr kumimoji="0" lang="en-GB" altLang="ja-JP" sz="1000" dirty="0">
                <a:latin typeface="Calibri" panose="020F0502020204030204" pitchFamily="34" charset="0"/>
                <a:ea typeface="Meiryo UI" pitchFamily="50" charset="-128"/>
                <a:cs typeface="Calibri" panose="020F0502020204030204" pitchFamily="34" charset="0"/>
              </a:rPr>
              <a:t>You can select up to three attributes to be displayed.</a:t>
            </a:r>
          </a:p>
          <a:p>
            <a:pPr lvl="0" defTabSz="914400" eaLnBrk="0" hangingPunct="0"/>
            <a:r>
              <a:rPr kumimoji="0" lang="en-GB" altLang="ja-JP" sz="1000" dirty="0">
                <a:latin typeface="Calibri" panose="020F0502020204030204" pitchFamily="34" charset="0"/>
                <a:ea typeface="Meiryo UI" pitchFamily="50" charset="-128"/>
                <a:cs typeface="Calibri" panose="020F0502020204030204" pitchFamily="34" charset="0"/>
              </a:rPr>
              <a:t>Each attribute is classified as follows.</a:t>
            </a:r>
          </a:p>
          <a:p>
            <a:pPr lvl="0" defTabSz="914400" eaLnBrk="0" hangingPunct="0"/>
            <a:r>
              <a:rPr kumimoji="0" lang="en-GB" altLang="ja-JP" sz="1000" dirty="0">
                <a:latin typeface="Calibri" panose="020F0502020204030204" pitchFamily="34" charset="0"/>
                <a:ea typeface="Meiryo UI" pitchFamily="50" charset="-128"/>
                <a:cs typeface="Calibri" panose="020F0502020204030204" pitchFamily="34" charset="0"/>
              </a:rPr>
              <a:t>If you select more than one, </a:t>
            </a:r>
            <a:r>
              <a:rPr kumimoji="0" lang="en-GB" altLang="ja-JP" sz="1000" dirty="0" smtClean="0">
                <a:latin typeface="Calibri" panose="020F0502020204030204" pitchFamily="34" charset="0"/>
                <a:ea typeface="Meiryo UI" pitchFamily="50" charset="-128"/>
                <a:cs typeface="Calibri" panose="020F0502020204030204" pitchFamily="34" charset="0"/>
              </a:rPr>
              <a:t>it </a:t>
            </a:r>
            <a:r>
              <a:rPr kumimoji="0" lang="en-GB" altLang="ja-JP" sz="1000" dirty="0">
                <a:latin typeface="Calibri" panose="020F0502020204030204" pitchFamily="34" charset="0"/>
                <a:ea typeface="Meiryo UI" pitchFamily="50" charset="-128"/>
                <a:cs typeface="Calibri" panose="020F0502020204030204" pitchFamily="34" charset="0"/>
              </a:rPr>
              <a:t>will show you the number and percentage of the top 10 most analysed combinations of those attributes</a:t>
            </a:r>
            <a:r>
              <a:rPr kumimoji="0" lang="en-GB" altLang="ja-JP" sz="1000" dirty="0" smtClean="0">
                <a:latin typeface="Calibri" panose="020F0502020204030204" pitchFamily="34" charset="0"/>
                <a:ea typeface="Meiryo UI" pitchFamily="50" charset="-128"/>
                <a:cs typeface="Calibri" panose="020F0502020204030204" pitchFamily="34" charset="0"/>
              </a:rPr>
              <a:t>.</a:t>
            </a:r>
          </a:p>
          <a:p>
            <a:pPr lvl="0" defTabSz="914400" eaLnBrk="0" hangingPunct="0"/>
            <a:endParaRPr kumimoji="0" lang="en-US" altLang="ja-JP" sz="500" dirty="0">
              <a:latin typeface="Calibri" panose="020F0502020204030204" pitchFamily="34" charset="0"/>
              <a:ea typeface="Meiryo UI" pitchFamily="50" charset="-128"/>
              <a:cs typeface="Calibri" panose="020F0502020204030204" pitchFamily="34" charset="0"/>
            </a:endParaRPr>
          </a:p>
          <a:p>
            <a:pPr lvl="0" defTabSz="914400" eaLnBrk="0" hangingPunct="0"/>
            <a:r>
              <a:rPr kumimoji="0" lang="en-GB" altLang="ja-JP" sz="1000" dirty="0">
                <a:latin typeface="Calibri" panose="020F0502020204030204" pitchFamily="34" charset="0"/>
                <a:ea typeface="Meiryo UI" pitchFamily="50" charset="-128"/>
                <a:cs typeface="Calibri" panose="020F0502020204030204" pitchFamily="34" charset="0"/>
              </a:rPr>
              <a:t>For example, if you choose </a:t>
            </a:r>
            <a:r>
              <a:rPr kumimoji="0" lang="en-GB" altLang="ja-JP" sz="1000" dirty="0" smtClean="0">
                <a:latin typeface="Calibri" panose="020F0502020204030204" pitchFamily="34" charset="0"/>
                <a:ea typeface="Meiryo UI" pitchFamily="50" charset="-128"/>
                <a:cs typeface="Calibri" panose="020F0502020204030204" pitchFamily="34" charset="0"/>
              </a:rPr>
              <a:t>gender </a:t>
            </a:r>
            <a:r>
              <a:rPr kumimoji="0" lang="en-GB" altLang="ja-JP" sz="1000" dirty="0">
                <a:latin typeface="Calibri" panose="020F0502020204030204" pitchFamily="34" charset="0"/>
                <a:ea typeface="Meiryo UI" pitchFamily="50" charset="-128"/>
                <a:cs typeface="Calibri" panose="020F0502020204030204" pitchFamily="34" charset="0"/>
              </a:rPr>
              <a:t>and the colour of </a:t>
            </a:r>
            <a:r>
              <a:rPr kumimoji="0" lang="en-GB" altLang="ja-JP" sz="1000" dirty="0" smtClean="0">
                <a:latin typeface="Calibri" panose="020F0502020204030204" pitchFamily="34" charset="0"/>
                <a:ea typeface="Meiryo UI" pitchFamily="50" charset="-128"/>
                <a:cs typeface="Calibri" panose="020F0502020204030204" pitchFamily="34" charset="0"/>
              </a:rPr>
              <a:t>the </a:t>
            </a:r>
            <a:r>
              <a:rPr kumimoji="0" lang="en-GB" altLang="ja-JP" sz="1000" dirty="0">
                <a:latin typeface="Calibri" panose="020F0502020204030204" pitchFamily="34" charset="0"/>
                <a:ea typeface="Meiryo UI" pitchFamily="50" charset="-128"/>
                <a:cs typeface="Calibri" panose="020F0502020204030204" pitchFamily="34" charset="0"/>
              </a:rPr>
              <a:t>clothes, you can see in a ranking format up to the tenth place how many women have the most white tops or how many men have blue jackets.</a:t>
            </a:r>
            <a:endParaRPr kumimoji="0" lang="en-US" altLang="ja-JP" sz="1000" dirty="0" smtClean="0">
              <a:latin typeface="Calibri" panose="020F0502020204030204" pitchFamily="34" charset="0"/>
              <a:ea typeface="Meiryo UI" pitchFamily="50" charset="-128"/>
              <a:cs typeface="Calibri" panose="020F0502020204030204" pitchFamily="34" charset="0"/>
            </a:endParaRPr>
          </a:p>
          <a:p>
            <a:pPr lvl="0" defTabSz="914400" eaLnBrk="0" hangingPunct="0"/>
            <a:endParaRPr kumimoji="0" lang="en-GB" altLang="ja-JP" sz="500" dirty="0">
              <a:latin typeface="Calibri" panose="020F0502020204030204" pitchFamily="34" charset="0"/>
              <a:ea typeface="Meiryo UI" pitchFamily="50" charset="-128"/>
              <a:cs typeface="Calibri" panose="020F0502020204030204" pitchFamily="34" charset="0"/>
            </a:endParaRPr>
          </a:p>
          <a:p>
            <a:pPr lvl="0" defTabSz="914400" eaLnBrk="0" hangingPunct="0"/>
            <a:r>
              <a:rPr kumimoji="0" lang="en-GB" altLang="ja-JP" sz="1000" dirty="0">
                <a:latin typeface="Calibri" panose="020F0502020204030204" pitchFamily="34" charset="0"/>
                <a:ea typeface="Meiryo UI" pitchFamily="50" charset="-128"/>
                <a:cs typeface="Calibri" panose="020F0502020204030204" pitchFamily="34" charset="0"/>
              </a:rPr>
              <a:t>Other combinations will be classified as "other".</a:t>
            </a:r>
          </a:p>
          <a:p>
            <a:pPr lvl="0" defTabSz="914400" eaLnBrk="0" hangingPunct="0"/>
            <a:r>
              <a:rPr kumimoji="0" lang="en-GB" altLang="ja-JP" sz="1000" dirty="0">
                <a:latin typeface="Calibri" panose="020F0502020204030204" pitchFamily="34" charset="0"/>
                <a:ea typeface="Meiryo UI" pitchFamily="50" charset="-128"/>
                <a:cs typeface="Calibri" panose="020F0502020204030204" pitchFamily="34" charset="0"/>
              </a:rPr>
              <a:t>If all are unselected, information on the number of all persons detected will be displayed.</a:t>
            </a:r>
            <a:endParaRPr kumimoji="0" lang="ja-JP" alt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36" name="正方形/長方形 35"/>
          <p:cNvSpPr/>
          <p:nvPr/>
        </p:nvSpPr>
        <p:spPr>
          <a:xfrm>
            <a:off x="4222007" y="701841"/>
            <a:ext cx="1994392" cy="276999"/>
          </a:xfrm>
          <a:prstGeom prst="rect">
            <a:avLst/>
          </a:prstGeom>
        </p:spPr>
        <p:txBody>
          <a:bodyPr wrap="none">
            <a:spAutoFit/>
          </a:bodyPr>
          <a:lstStyle/>
          <a:p>
            <a:pPr lvl="0" defTabSz="914400"/>
            <a:r>
              <a:rPr kumimoji="0" lang="en-GB" altLang="ja-JP" sz="1200" dirty="0">
                <a:latin typeface="Calibri" panose="020F0502020204030204" pitchFamily="34" charset="0"/>
                <a:ea typeface="Meiryo UI" pitchFamily="50" charset="-128"/>
                <a:cs typeface="Calibri" panose="020F0502020204030204" pitchFamily="34" charset="0"/>
              </a:rPr>
              <a:t>Narrowing down by attribute</a:t>
            </a:r>
            <a:endParaRPr kumimoji="0" lang="ja-JP" altLang="en-GB" sz="500" dirty="0" smtClean="0">
              <a:latin typeface="Calibri" panose="020F0502020204030204" pitchFamily="34" charset="0"/>
              <a:cs typeface="Calibri" panose="020F0502020204030204" pitchFamily="34" charset="0"/>
            </a:endParaRPr>
          </a:p>
        </p:txBody>
      </p:sp>
      <p:graphicFrame>
        <p:nvGraphicFramePr>
          <p:cNvPr id="2" name="表 1"/>
          <p:cNvGraphicFramePr>
            <a:graphicFrameLocks noGrp="1"/>
          </p:cNvGraphicFramePr>
          <p:nvPr>
            <p:extLst>
              <p:ext uri="{D42A27DB-BD31-4B8C-83A1-F6EECF244321}">
                <p14:modId xmlns:p14="http://schemas.microsoft.com/office/powerpoint/2010/main" val="3925969874"/>
              </p:ext>
            </p:extLst>
          </p:nvPr>
        </p:nvGraphicFramePr>
        <p:xfrm>
          <a:off x="4070661" y="972490"/>
          <a:ext cx="4559300" cy="1054431"/>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974532826"/>
                    </a:ext>
                  </a:extLst>
                </a:gridCol>
                <a:gridCol w="609600">
                  <a:extLst>
                    <a:ext uri="{9D8B030D-6E8A-4147-A177-3AD203B41FA5}">
                      <a16:colId xmlns:a16="http://schemas.microsoft.com/office/drawing/2014/main" val="4274478759"/>
                    </a:ext>
                  </a:extLst>
                </a:gridCol>
                <a:gridCol w="3340100">
                  <a:extLst>
                    <a:ext uri="{9D8B030D-6E8A-4147-A177-3AD203B41FA5}">
                      <a16:colId xmlns:a16="http://schemas.microsoft.com/office/drawing/2014/main" val="1422592292"/>
                    </a:ext>
                  </a:extLst>
                </a:gridCol>
              </a:tblGrid>
              <a:tr h="161187">
                <a:tc>
                  <a:txBody>
                    <a:bodyPr/>
                    <a:lstStyle/>
                    <a:p>
                      <a:pPr algn="l" rtl="0" fontAlgn="ctr"/>
                      <a:r>
                        <a:rPr lang="en-GB" sz="900" u="none" strike="noStrike" dirty="0">
                          <a:effectLst/>
                          <a:latin typeface="Calibri" panose="020F0502020204030204" pitchFamily="34" charset="0"/>
                          <a:cs typeface="Calibri" panose="020F0502020204030204" pitchFamily="34" charset="0"/>
                        </a:rPr>
                        <a:t>Gender</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solidFill>
                      <a:schemeClr val="accent6">
                        <a:lumMod val="20000"/>
                        <a:lumOff val="80000"/>
                      </a:schemeClr>
                    </a:solidFill>
                  </a:tcPr>
                </a:tc>
                <a:tc>
                  <a:txBody>
                    <a:bodyPr/>
                    <a:lstStyle/>
                    <a:p>
                      <a:pPr algn="l" rtl="0" fontAlgn="ctr"/>
                      <a:r>
                        <a:rPr lang="en-GB" sz="900" u="none" strike="noStrike" dirty="0">
                          <a:effectLst/>
                          <a:latin typeface="Calibri" panose="020F0502020204030204" pitchFamily="34" charset="0"/>
                          <a:cs typeface="Calibri" panose="020F0502020204030204" pitchFamily="34" charset="0"/>
                        </a:rPr>
                        <a:t>Age</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solidFill>
                      <a:schemeClr val="accent6">
                        <a:lumMod val="20000"/>
                        <a:lumOff val="80000"/>
                      </a:schemeClr>
                    </a:solidFill>
                  </a:tcPr>
                </a:tc>
                <a:tc>
                  <a:txBody>
                    <a:bodyPr/>
                    <a:lstStyle/>
                    <a:p>
                      <a:pPr algn="l" rtl="0" fontAlgn="ctr"/>
                      <a:r>
                        <a:rPr lang="en-GB" sz="900" u="none" strike="noStrike" dirty="0">
                          <a:effectLst/>
                          <a:latin typeface="Calibri" panose="020F0502020204030204" pitchFamily="34" charset="0"/>
                          <a:cs typeface="Calibri" panose="020F0502020204030204" pitchFamily="34" charset="0"/>
                        </a:rPr>
                        <a:t>What is displayed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a16="http://schemas.microsoft.com/office/drawing/2014/main" val="2328381276"/>
                  </a:ext>
                </a:extLst>
              </a:tr>
              <a:tr h="161187">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Number of all faces detected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262340662"/>
                  </a:ext>
                </a:extLst>
              </a:tr>
              <a:tr h="161187">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Number and percentage of men and women</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830062177"/>
                  </a:ext>
                </a:extLst>
              </a:tr>
              <a:tr h="161187">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Number and percentage of each age group</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521333757"/>
                  </a:ext>
                </a:extLst>
              </a:tr>
              <a:tr h="409683">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The number and percentage of the top 10 combinations of gender and age attributes with the highest number analysed.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637597620"/>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965717055"/>
              </p:ext>
            </p:extLst>
          </p:nvPr>
        </p:nvGraphicFramePr>
        <p:xfrm>
          <a:off x="4070661" y="3804456"/>
          <a:ext cx="4559300" cy="956195"/>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424880483"/>
                    </a:ext>
                  </a:extLst>
                </a:gridCol>
                <a:gridCol w="609600">
                  <a:extLst>
                    <a:ext uri="{9D8B030D-6E8A-4147-A177-3AD203B41FA5}">
                      <a16:colId xmlns:a16="http://schemas.microsoft.com/office/drawing/2014/main" val="2063590094"/>
                    </a:ext>
                  </a:extLst>
                </a:gridCol>
                <a:gridCol w="3340100">
                  <a:extLst>
                    <a:ext uri="{9D8B030D-6E8A-4147-A177-3AD203B41FA5}">
                      <a16:colId xmlns:a16="http://schemas.microsoft.com/office/drawing/2014/main" val="4004210579"/>
                    </a:ext>
                  </a:extLst>
                </a:gridCol>
              </a:tblGrid>
              <a:tr h="131156">
                <a:tc>
                  <a:txBody>
                    <a:bodyPr/>
                    <a:lstStyle/>
                    <a:p>
                      <a:pPr algn="l" rtl="0" fontAlgn="ctr"/>
                      <a:r>
                        <a:rPr lang="en-US" sz="900" b="0" i="0" u="none" strike="noStrike" dirty="0" smtClean="0">
                          <a:solidFill>
                            <a:schemeClr val="dk1"/>
                          </a:solidFill>
                          <a:effectLst/>
                          <a:latin typeface="Calibri" panose="020F0502020204030204" pitchFamily="34" charset="0"/>
                          <a:cs typeface="Calibri" panose="020F0502020204030204" pitchFamily="34" charset="0"/>
                        </a:rPr>
                        <a:t>Type</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solidFill>
                      <a:schemeClr val="accent6">
                        <a:lumMod val="20000"/>
                        <a:lumOff val="80000"/>
                      </a:schemeClr>
                    </a:solidFill>
                  </a:tcPr>
                </a:tc>
                <a:tc>
                  <a:txBody>
                    <a:bodyPr/>
                    <a:lstStyle/>
                    <a:p>
                      <a:pPr algn="l" rtl="0" fontAlgn="ctr"/>
                      <a:r>
                        <a:rPr lang="en-US" sz="900" b="0" i="0" u="none" strike="noStrike" dirty="0" smtClean="0">
                          <a:solidFill>
                            <a:schemeClr val="dk1"/>
                          </a:solidFill>
                          <a:effectLst/>
                          <a:latin typeface="Calibri" panose="020F0502020204030204" pitchFamily="34" charset="0"/>
                          <a:cs typeface="Calibri" panose="020F0502020204030204" pitchFamily="34" charset="0"/>
                        </a:rPr>
                        <a:t>Color</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solidFill>
                      <a:schemeClr val="accent6">
                        <a:lumMod val="20000"/>
                        <a:lumOff val="80000"/>
                      </a:schemeClr>
                    </a:solidFill>
                  </a:tcPr>
                </a:tc>
                <a:tc>
                  <a:txBody>
                    <a:bodyPr/>
                    <a:lstStyle/>
                    <a:p>
                      <a:pPr algn="l" rtl="0" fontAlgn="ctr"/>
                      <a:r>
                        <a:rPr lang="en-GB" sz="900" u="none" strike="noStrike" dirty="0">
                          <a:effectLst/>
                          <a:latin typeface="Calibri" panose="020F0502020204030204" pitchFamily="34" charset="0"/>
                          <a:cs typeface="Calibri" panose="020F0502020204030204" pitchFamily="34" charset="0"/>
                        </a:rPr>
                        <a:t>What is displayed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solidFill>
                      <a:schemeClr val="accent6">
                        <a:lumMod val="20000"/>
                        <a:lumOff val="80000"/>
                      </a:schemeClr>
                    </a:solidFill>
                  </a:tcPr>
                </a:tc>
                <a:extLst>
                  <a:ext uri="{0D108BD9-81ED-4DB2-BD59-A6C34878D82A}">
                    <a16:rowId xmlns:a16="http://schemas.microsoft.com/office/drawing/2014/main" val="2034105774"/>
                  </a:ext>
                </a:extLst>
              </a:tr>
              <a:tr h="131156">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Number of all vehicles detected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66616628"/>
                  </a:ext>
                </a:extLst>
              </a:tr>
              <a:tr h="131156">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Number and percentage of vehicle types</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670744017"/>
                  </a:ext>
                </a:extLst>
              </a:tr>
              <a:tr h="131156">
                <a:tc>
                  <a:txBody>
                    <a:bodyPr/>
                    <a:lstStyle/>
                    <a:p>
                      <a:pPr algn="l" rtl="0" fontAlgn="ctr"/>
                      <a:r>
                        <a:rPr lang="en-GB" sz="900" u="none" strike="noStrike" dirty="0">
                          <a:effectLst/>
                          <a:latin typeface="Calibri" panose="020F0502020204030204" pitchFamily="34" charset="0"/>
                          <a:cs typeface="Calibri" panose="020F0502020204030204" pitchFamily="34" charset="0"/>
                        </a:rPr>
                        <a:t>-</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Number and percentage of each vehicle colour</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655688192"/>
                  </a:ext>
                </a:extLst>
              </a:tr>
              <a:tr h="377075">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checked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rtl="0" fontAlgn="ctr"/>
                      <a:r>
                        <a:rPr lang="en-GB" sz="900" u="none" strike="noStrike" dirty="0">
                          <a:effectLst/>
                          <a:latin typeface="Calibri" panose="020F0502020204030204" pitchFamily="34" charset="0"/>
                          <a:cs typeface="Calibri" panose="020F0502020204030204" pitchFamily="34" charset="0"/>
                        </a:rPr>
                        <a:t>The number and percentage of the top 10 combinations of vehicle type and vehicle color attributes with the highest number analysed.</a:t>
                      </a:r>
                      <a:endParaRPr lang="en-GB" sz="9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406944496"/>
                  </a:ext>
                </a:extLst>
              </a:tr>
            </a:tbl>
          </a:graphicData>
        </a:graphic>
      </p:graphicFrame>
      <p:cxnSp>
        <p:nvCxnSpPr>
          <p:cNvPr id="5" name="直線コネクタ 4"/>
          <p:cNvCxnSpPr/>
          <p:nvPr/>
        </p:nvCxnSpPr>
        <p:spPr>
          <a:xfrm>
            <a:off x="817880" y="3725292"/>
            <a:ext cx="707136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17880" y="2145412"/>
            <a:ext cx="707136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418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4_3_pips_templateB_Tentative_青</Template>
  <TotalTime>0</TotalTime>
  <Words>3172</Words>
  <Application>Microsoft Office PowerPoint</Application>
  <PresentationFormat>画面に合わせる (16:9)</PresentationFormat>
  <Paragraphs>461</Paragraphs>
  <Slides>28</Slides>
  <Notes>4</Notes>
  <HiddenSlides>0</HiddenSlides>
  <MMClips>1</MMClips>
  <ScaleCrop>false</ScaleCrop>
  <HeadingPairs>
    <vt:vector size="8" baseType="variant">
      <vt:variant>
        <vt:lpstr>使用されているフォント</vt:lpstr>
      </vt:variant>
      <vt:variant>
        <vt:i4>14</vt:i4>
      </vt:variant>
      <vt:variant>
        <vt:lpstr>テーマ</vt:lpstr>
      </vt:variant>
      <vt:variant>
        <vt:i4>12</vt:i4>
      </vt:variant>
      <vt:variant>
        <vt:lpstr>埋め込まれた OLE サーバー</vt:lpstr>
      </vt:variant>
      <vt:variant>
        <vt:i4>1</vt:i4>
      </vt:variant>
      <vt:variant>
        <vt:lpstr>スライド タイトル</vt:lpstr>
      </vt:variant>
      <vt:variant>
        <vt:i4>28</vt:i4>
      </vt:variant>
    </vt:vector>
  </HeadingPairs>
  <TitlesOfParts>
    <vt:vector size="55" baseType="lpstr">
      <vt:lpstr>HGPｺﾞｼｯｸE</vt:lpstr>
      <vt:lpstr>Meiryo UI</vt:lpstr>
      <vt:lpstr>ＭＳ Ｐゴシック</vt:lpstr>
      <vt:lpstr>ＭＳ 明朝</vt:lpstr>
      <vt:lpstr>Yu Gothic UI</vt:lpstr>
      <vt:lpstr>Yu Gothic UI Semibold</vt:lpstr>
      <vt:lpstr>游ゴシック</vt:lpstr>
      <vt:lpstr>游ゴシック Light</vt:lpstr>
      <vt:lpstr>游明朝</vt:lpstr>
      <vt:lpstr>Arial</vt:lpstr>
      <vt:lpstr>Calibri</vt:lpstr>
      <vt:lpstr>Calibri Light</vt:lpstr>
      <vt:lpstr>Tahoma</vt:lpstr>
      <vt:lpstr>Wingdings</vt:lpstr>
      <vt:lpstr>デザインの設定</vt:lpstr>
      <vt:lpstr>4_デザインの設定</vt:lpstr>
      <vt:lpstr>3_デザインの設定</vt:lpstr>
      <vt:lpstr>1_デザインの設定</vt:lpstr>
      <vt:lpstr>7_デザインの設定</vt:lpstr>
      <vt:lpstr>8_デザインの設定</vt:lpstr>
      <vt:lpstr>6_デザインの設定</vt:lpstr>
      <vt:lpstr>2_デザインの設定</vt:lpstr>
      <vt:lpstr>5_デザインの設定</vt:lpstr>
      <vt:lpstr>9_デザインの設定</vt:lpstr>
      <vt:lpstr>10_デザインの設定</vt:lpstr>
      <vt:lpstr>15_デザインの設定</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2022-02-04T02:23:14Z</dcterms:created>
  <dcterms:modified xsi:type="dcterms:W3CDTF">2022-02-04T02:24:29Z</dcterms:modified>
</cp:coreProperties>
</file>