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5018" r:id="rId4"/>
    <p:sldMasterId id="2147485020" r:id="rId5"/>
    <p:sldMasterId id="2147485024" r:id="rId6"/>
  </p:sldMasterIdLst>
  <p:notesMasterIdLst>
    <p:notesMasterId r:id="rId25"/>
  </p:notesMasterIdLst>
  <p:handoutMasterIdLst>
    <p:handoutMasterId r:id="rId26"/>
  </p:handoutMasterIdLst>
  <p:sldIdLst>
    <p:sldId id="302" r:id="rId7"/>
    <p:sldId id="326" r:id="rId8"/>
    <p:sldId id="338" r:id="rId9"/>
    <p:sldId id="346" r:id="rId10"/>
    <p:sldId id="347" r:id="rId11"/>
    <p:sldId id="348" r:id="rId12"/>
    <p:sldId id="349" r:id="rId13"/>
    <p:sldId id="332" r:id="rId14"/>
    <p:sldId id="343" r:id="rId15"/>
    <p:sldId id="340" r:id="rId16"/>
    <p:sldId id="341" r:id="rId17"/>
    <p:sldId id="344" r:id="rId18"/>
    <p:sldId id="345" r:id="rId19"/>
    <p:sldId id="342" r:id="rId20"/>
    <p:sldId id="336" r:id="rId21"/>
    <p:sldId id="334" r:id="rId22"/>
    <p:sldId id="335" r:id="rId23"/>
    <p:sldId id="322" r:id="rId24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99A"/>
    <a:srgbClr val="6464E6"/>
    <a:srgbClr val="FFCCCC"/>
    <a:srgbClr val="CCFFFF"/>
    <a:srgbClr val="33CCFF"/>
    <a:srgbClr val="006AB0"/>
    <a:srgbClr val="665CA5"/>
    <a:srgbClr val="44546A"/>
    <a:srgbClr val="5B9BD5"/>
    <a:srgbClr val="95A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85408" autoAdjust="0"/>
  </p:normalViewPr>
  <p:slideViewPr>
    <p:cSldViewPr snapToGrid="0" snapToObjects="1">
      <p:cViewPr varScale="1">
        <p:scale>
          <a:sx n="102" d="100"/>
          <a:sy n="102" d="100"/>
        </p:scale>
        <p:origin x="58" y="8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t>2021/11/23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t>2021/11/23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600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012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895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3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84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15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02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44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9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0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283"/>
            <a:ext cx="1590675" cy="4476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1560"/>
            <a:ext cx="3770767" cy="20164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49"/>
            <a:ext cx="7050996" cy="1382705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14790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738913"/>
            <a:ext cx="534753" cy="2956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8B8E2-C3DB-4B2A-ADFB-45BB59B1B2E8}" type="slidenum"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ja-JP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/9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5" y="4820052"/>
            <a:ext cx="2826199" cy="1511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784466"/>
            <a:ext cx="1917474" cy="186720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644571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23" y="2212841"/>
            <a:ext cx="3082954" cy="7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38400" y="2029793"/>
            <a:ext cx="7524176" cy="113877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j-cs"/>
              </a:rPr>
              <a:t>AI </a:t>
            </a:r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j-cs"/>
              </a:rPr>
              <a:t>360-degree </a:t>
            </a:r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j-cs"/>
              </a:rPr>
              <a:t>fisheye cameras</a:t>
            </a:r>
          </a:p>
          <a:p>
            <a:endParaRPr lang="en-US" altLang="ja-JP" sz="2000" b="1" dirty="0" smtClean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70649" y="3816405"/>
            <a:ext cx="2148167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US" altLang="ja-JP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Ver. 1.00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84" y="3762274"/>
            <a:ext cx="655047" cy="92251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31" y="3555680"/>
            <a:ext cx="1333361" cy="8789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25" y="3545582"/>
            <a:ext cx="1314441" cy="89918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70649" y="3204842"/>
            <a:ext cx="5160449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Model: </a:t>
            </a:r>
            <a:r>
              <a:rPr lang="en-US" altLang="ja-JP" sz="1600" dirty="0" smtClean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WV-S4156 , WV-S4556L , WV-S4556LM</a:t>
            </a:r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/>
            </a:r>
            <a:b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</a:br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           </a:t>
            </a:r>
            <a:r>
              <a:rPr lang="en-US" altLang="ja-JP" sz="1600" dirty="0" smtClean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WV-S4176 , WV-S4576L , WV-S4576LM</a:t>
            </a:r>
            <a:endParaRPr lang="en-US" altLang="ja-JP" sz="1050" dirty="0" smtClean="0">
              <a:effectLst/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Pre-installed applications: AI Video Motion Detection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72" y="964381"/>
            <a:ext cx="3451408" cy="345140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7680" y="876359"/>
            <a:ext cx="4701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b="1" dirty="0" smtClean="0"/>
              <a:t>3 functions in detecting motion objects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ja-JP" sz="2000" b="1" dirty="0" smtClean="0"/>
              <a:t>Intruder </a:t>
            </a:r>
            <a:r>
              <a:rPr lang="en-GB" altLang="ja-JP" sz="2000" b="1" dirty="0"/>
              <a:t>detection:</a:t>
            </a:r>
          </a:p>
          <a:p>
            <a:pPr lvl="1"/>
            <a:r>
              <a:rPr lang="en-US" altLang="ja-JP" dirty="0" smtClean="0"/>
              <a:t>Issuing </a:t>
            </a:r>
            <a:r>
              <a:rPr lang="en-US" altLang="ja-JP" dirty="0"/>
              <a:t>an alarm when a moving object enters a specified area.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ja-JP" sz="2000" b="1" dirty="0" smtClean="0"/>
              <a:t>Cross </a:t>
            </a:r>
            <a:r>
              <a:rPr lang="en-GB" altLang="ja-JP" sz="2000" b="1" dirty="0"/>
              <a:t>Line detection:</a:t>
            </a:r>
          </a:p>
          <a:p>
            <a:pPr lvl="1"/>
            <a:r>
              <a:rPr lang="en-US" altLang="ja-JP" dirty="0" smtClean="0"/>
              <a:t>Issuing </a:t>
            </a:r>
            <a:r>
              <a:rPr lang="en-US" altLang="ja-JP" dirty="0"/>
              <a:t>an alarm when an</a:t>
            </a:r>
          </a:p>
          <a:p>
            <a:pPr lvl="1"/>
            <a:r>
              <a:rPr lang="en-US" altLang="ja-JP" dirty="0"/>
              <a:t>object moving in the specified direction</a:t>
            </a:r>
          </a:p>
          <a:p>
            <a:pPr lvl="1"/>
            <a:r>
              <a:rPr lang="en-GB" altLang="ja-JP" dirty="0"/>
              <a:t>crosses a specified threshold.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ja-JP" sz="2000" b="1" dirty="0" smtClean="0"/>
              <a:t>Loitering </a:t>
            </a:r>
            <a:r>
              <a:rPr lang="en-GB" altLang="ja-JP" sz="2000" b="1" dirty="0"/>
              <a:t>detection:</a:t>
            </a:r>
          </a:p>
          <a:p>
            <a:pPr lvl="1"/>
            <a:r>
              <a:rPr lang="en-US" altLang="ja-JP" dirty="0" smtClean="0"/>
              <a:t>Issuing </a:t>
            </a:r>
            <a:r>
              <a:rPr lang="en-US" altLang="ja-JP" dirty="0"/>
              <a:t>an alarm when a</a:t>
            </a:r>
          </a:p>
          <a:p>
            <a:pPr lvl="1"/>
            <a:r>
              <a:rPr lang="en-US" altLang="ja-JP" dirty="0"/>
              <a:t>moving object enters a specified area and</a:t>
            </a:r>
          </a:p>
          <a:p>
            <a:pPr lvl="1"/>
            <a:r>
              <a:rPr lang="en-US" altLang="ja-JP" dirty="0"/>
              <a:t>stays there for a specified amount of time.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1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Pre-installed applications: People Counting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779836"/>
            <a:ext cx="2916901" cy="26799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44" y="1779836"/>
            <a:ext cx="4202618" cy="2679931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066800" y="1271377"/>
            <a:ext cx="2916901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Cross line counting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64144" y="1271377"/>
            <a:ext cx="4202618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Area counting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90600" y="762921"/>
            <a:ext cx="7753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200" b="1" dirty="0" smtClean="0"/>
              <a:t>People </a:t>
            </a:r>
            <a:r>
              <a:rPr lang="en-GB" altLang="ja-JP" sz="2200" b="1" dirty="0"/>
              <a:t>Counting </a:t>
            </a:r>
            <a:r>
              <a:rPr lang="en-GB" altLang="ja-JP" sz="2200" b="1" dirty="0" smtClean="0"/>
              <a:t>offers 2 modes to count up number of people.</a:t>
            </a:r>
            <a:endParaRPr lang="en-GB" altLang="ja-JP" sz="2200" b="1" dirty="0"/>
          </a:p>
        </p:txBody>
      </p:sp>
    </p:spTree>
    <p:extLst>
      <p:ext uri="{BB962C8B-B14F-4D97-AF65-F5344CB8AC3E}">
        <p14:creationId xmlns:p14="http://schemas.microsoft.com/office/powerpoint/2010/main" val="39272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Pre-installed applications: Heat map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24000" y="1273354"/>
            <a:ext cx="2802005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Passing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1344" y="1273354"/>
            <a:ext cx="2800021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Loitering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90600" y="762921"/>
            <a:ext cx="7753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200" b="1" dirty="0" smtClean="0"/>
              <a:t>Heap map </a:t>
            </a:r>
            <a:r>
              <a:rPr lang="en-US" altLang="ja-JP" sz="2200" b="1" dirty="0"/>
              <a:t>c</a:t>
            </a:r>
            <a:r>
              <a:rPr lang="en-US" altLang="ja-JP" sz="2200" b="1" dirty="0" smtClean="0"/>
              <a:t>ounts </a:t>
            </a:r>
            <a:r>
              <a:rPr lang="en-US" altLang="ja-JP" sz="2200" b="1" dirty="0"/>
              <a:t>up both </a:t>
            </a:r>
            <a:r>
              <a:rPr lang="en-US" altLang="ja-JP" sz="2200" b="1" dirty="0" smtClean="0"/>
              <a:t>passing and loitering people.</a:t>
            </a:r>
            <a:endParaRPr lang="en-GB" altLang="ja-JP" sz="22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81813"/>
            <a:ext cx="2802005" cy="27941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44" y="1781814"/>
            <a:ext cx="2800021" cy="27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Pre-installed applications: Occupancy detection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72" y="964381"/>
            <a:ext cx="3451408" cy="345140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7681" y="876359"/>
            <a:ext cx="4594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Detecting </a:t>
            </a:r>
            <a:r>
              <a:rPr lang="en-US" altLang="ja-JP" sz="2000" b="1" dirty="0" smtClean="0"/>
              <a:t>congestions by counting number of people in specific area in specific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5904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Pre-installed applications: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AI Privacy Guard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26720" y="755448"/>
            <a:ext cx="8317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Automatically pixelates </a:t>
            </a:r>
            <a:r>
              <a:rPr lang="en-US" altLang="ja-JP" sz="2000" b="1" dirty="0"/>
              <a:t>the entire face </a:t>
            </a:r>
            <a:r>
              <a:rPr lang="en-US" altLang="ja-JP" sz="2000" b="1" dirty="0" smtClean="0"/>
              <a:t>or the figure </a:t>
            </a:r>
            <a:r>
              <a:rPr lang="en-US" altLang="ja-JP" sz="2000" b="1" dirty="0"/>
              <a:t>of a person </a:t>
            </a:r>
            <a:r>
              <a:rPr lang="en-US" altLang="ja-JP" sz="2000" b="1" dirty="0" smtClean="0"/>
              <a:t>captured by the camera in real time.</a:t>
            </a:r>
            <a:endParaRPr lang="en-GB" altLang="ja-JP" sz="24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685245"/>
            <a:ext cx="2782329" cy="2774522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3451860" y="2727960"/>
            <a:ext cx="579120" cy="504566"/>
          </a:xfrm>
          <a:prstGeom prst="rightArrow">
            <a:avLst/>
          </a:prstGeom>
          <a:solidFill>
            <a:srgbClr val="10A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89" y="1685245"/>
            <a:ext cx="2782329" cy="27745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0" y="1769373"/>
            <a:ext cx="1600339" cy="2606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55921" y="2171700"/>
            <a:ext cx="472440" cy="8085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5928361" y="1769373"/>
            <a:ext cx="1348669" cy="4023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928361" y="2980243"/>
            <a:ext cx="1348669" cy="13953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Detecting 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classifying suspicious sound</a:t>
            </a:r>
            <a:endParaRPr lang="en-US" altLang="ja-JP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2" descr="ã¯ãªãã¯ããã¨æ°ããã¦ã£ã³ãã¦ã§éãã¾ã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/>
          <a:stretch/>
        </p:blipFill>
        <p:spPr bwMode="auto">
          <a:xfrm>
            <a:off x="3463903" y="2757496"/>
            <a:ext cx="2663117" cy="73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08336" y="823506"/>
            <a:ext cx="8247984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Detecting and classifying suspicious sound as Gunshot, Yell, Vehicle horn, and Glass break. </a:t>
            </a:r>
            <a:endParaRPr lang="en-US" altLang="ja-JP" sz="20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3367759" y="3662987"/>
            <a:ext cx="2945361" cy="578425"/>
          </a:xfrm>
          <a:prstGeom prst="roundRect">
            <a:avLst>
              <a:gd name="adj" fmla="val 504"/>
            </a:avLst>
          </a:prstGeom>
          <a:noFill/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defTabSz="1706837">
              <a:defRPr/>
            </a:pP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AI </a:t>
            </a: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software (in AI network camera) detects </a:t>
            </a: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and classifies the </a:t>
            </a:r>
            <a:r>
              <a:rPr lang="en-US" altLang="en-US" sz="14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specific sound </a:t>
            </a: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among other noises.</a:t>
            </a:r>
            <a:endParaRPr altLang="en-US" sz="14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二等辺三角形 16"/>
          <p:cNvSpPr/>
          <p:nvPr/>
        </p:nvSpPr>
        <p:spPr>
          <a:xfrm rot="5400000">
            <a:off x="6003773" y="2858155"/>
            <a:ext cx="1109654" cy="490959"/>
          </a:xfrm>
          <a:prstGeom prst="triangle">
            <a:avLst/>
          </a:prstGeom>
          <a:solidFill>
            <a:srgbClr val="10A99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7068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altLang="en-US" sz="3333" kern="0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二等辺三角形 17"/>
          <p:cNvSpPr/>
          <p:nvPr/>
        </p:nvSpPr>
        <p:spPr>
          <a:xfrm rot="5400000">
            <a:off x="2477496" y="2855195"/>
            <a:ext cx="1109654" cy="490959"/>
          </a:xfrm>
          <a:prstGeom prst="triangle">
            <a:avLst/>
          </a:prstGeom>
          <a:solidFill>
            <a:srgbClr val="10A99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7068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altLang="en-US" sz="3333" kern="0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445520" y="3593627"/>
            <a:ext cx="2080323" cy="481903"/>
          </a:xfrm>
          <a:prstGeom prst="roundRect">
            <a:avLst>
              <a:gd name="adj" fmla="val 504"/>
            </a:avLst>
          </a:prstGeom>
          <a:noFill/>
          <a:ln>
            <a:noFill/>
          </a:ln>
          <a:effectLst/>
          <a:extLst/>
        </p:spPr>
        <p:txBody>
          <a:bodyPr wrap="square" anchor="t"/>
          <a:lstStyle/>
          <a:p>
            <a:pPr defTabSz="1706837">
              <a:defRPr/>
            </a:pP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Gunshot sound comes to microphone (cameras built-in or external one)*</a:t>
            </a: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endParaRPr altLang="en-US" sz="14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02" y="2131439"/>
            <a:ext cx="502489" cy="53971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08336" y="1893787"/>
            <a:ext cx="2724609" cy="359398"/>
          </a:xfrm>
          <a:prstGeom prst="rect">
            <a:avLst/>
          </a:prstGeom>
          <a:solidFill>
            <a:srgbClr val="10A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Gunshot sound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86" y="2799060"/>
            <a:ext cx="915057" cy="603228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 bwMode="auto">
          <a:xfrm>
            <a:off x="445520" y="4437089"/>
            <a:ext cx="1490914" cy="148509"/>
          </a:xfrm>
          <a:prstGeom prst="roundRect">
            <a:avLst>
              <a:gd name="adj" fmla="val 504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1706837"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</a:t>
            </a:r>
            <a:r>
              <a:rPr lang="en-US" altLang="en-US" sz="11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en-US" sz="11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Upon camera models</a:t>
            </a:r>
            <a:endParaRPr lang="en-US" altLang="en-US" sz="1100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6894036" y="3662987"/>
            <a:ext cx="1966241" cy="412543"/>
          </a:xfrm>
          <a:prstGeom prst="roundRect">
            <a:avLst>
              <a:gd name="adj" fmla="val 504"/>
            </a:avLst>
          </a:prstGeom>
          <a:noFill/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defTabSz="1706837">
              <a:defRPr/>
            </a:pPr>
            <a:r>
              <a:rPr lang="en-US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Sends alarms to VMS and/or operators etc.. </a:t>
            </a:r>
            <a:endParaRPr altLang="en-US" sz="14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7" name="Picture 14" descr="ã¯ãªãã¯ããã¨æ°ããã¦ã£ã³ãã¦ã§éãã¾ã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46" y="2738822"/>
            <a:ext cx="725655" cy="7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84" y="2720715"/>
            <a:ext cx="1281660" cy="7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6950" y="59841"/>
            <a:ext cx="921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</a:t>
            </a:r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</a:t>
            </a:r>
            <a:r>
              <a:rPr lang="en-US" altLang="ja-JP" sz="28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protocols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69" y="2650548"/>
            <a:ext cx="2465070" cy="714870"/>
          </a:xfrm>
          <a:prstGeom prst="rect">
            <a:avLst/>
          </a:prstGeom>
        </p:spPr>
      </p:pic>
      <p:pic>
        <p:nvPicPr>
          <p:cNvPr id="1030" name="Picture 6" descr="Onvif Profile S/G/T/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2" y="1820353"/>
            <a:ext cx="4439285" cy="6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.265/H.264/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61" y="3421544"/>
            <a:ext cx="2987350" cy="7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12420" y="847973"/>
            <a:ext cx="845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2000" b="1" kern="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Supporting industry </a:t>
            </a:r>
            <a:r>
              <a:rPr kumimoji="0" lang="en-US" altLang="ja-JP" sz="2000" b="1" kern="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standard </a:t>
            </a:r>
            <a:r>
              <a:rPr kumimoji="0" lang="en-US" altLang="ja-JP" sz="2000" b="1" kern="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protocols such as ONVIF, MQTT*, and H.265/H.264 for integrating/connecting with other devices and systems. </a:t>
            </a:r>
            <a:endParaRPr kumimoji="1" lang="ja-JP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72482" y="4331325"/>
            <a:ext cx="3639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*May require updating firmware into the latest version.</a:t>
            </a:r>
            <a:endParaRPr kumimoji="1" lang="ja-JP" altLang="en-US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36950" y="4324976"/>
            <a:ext cx="2464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ONVIF </a:t>
            </a:r>
            <a:r>
              <a:rPr lang="en-US" altLang="ja-JP" sz="1200" dirty="0"/>
              <a:t>is a trademark of ONVIF, Inc.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942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409043" y="604071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 Smart Coding</a:t>
            </a:r>
            <a:endParaRPr lang="en-US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724" y="1015554"/>
            <a:ext cx="77694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154"/>
            <a:r>
              <a:rPr lang="en-US" altLang="ja-JP" sz="2000" b="1" dirty="0" smtClean="0">
                <a:ln w="1905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Optimizing </a:t>
            </a:r>
            <a:r>
              <a:rPr lang="en-US" altLang="ja-JP" sz="2000" b="1" dirty="0">
                <a:ln w="1905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video compression to </a:t>
            </a:r>
            <a:r>
              <a:rPr lang="en-US" altLang="ja-JP" sz="2000" b="1" dirty="0" smtClean="0">
                <a:ln w="1905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conserve network </a:t>
            </a:r>
            <a:r>
              <a:rPr lang="en-US" altLang="ja-JP" sz="2000" b="1" dirty="0">
                <a:ln w="1905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bandwidth and server storage capacities.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93237" y="76093"/>
            <a:ext cx="720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coding compatible with H.264 and H.265</a:t>
            </a: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5867613" y="3394938"/>
            <a:ext cx="215473" cy="100869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ED32BD-2AB6-2D40-A7A5-FA318B8F471B}" type="slidenum">
              <a:rPr kumimoji="1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HGPｺﾞｼｯｸE" pitchFamily="50" charset="-128"/>
              <a:cs typeface="+mn-cs"/>
            </a:endParaRPr>
          </a:p>
        </p:txBody>
      </p:sp>
      <p:pic>
        <p:nvPicPr>
          <p:cNvPr id="24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63" y="2328339"/>
            <a:ext cx="408515" cy="139960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763" y="2842192"/>
            <a:ext cx="408515" cy="897272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13" y="2367056"/>
            <a:ext cx="296118" cy="5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7563407" y="2396844"/>
            <a:ext cx="675356" cy="523210"/>
          </a:xfrm>
          <a:prstGeom prst="rect">
            <a:avLst/>
          </a:prstGeom>
          <a:effectLst/>
        </p:spPr>
        <p:txBody>
          <a:bodyPr wrap="square" lIns="91429" tIns="45715" rIns="91429" bIns="45715">
            <a:spAutoFit/>
          </a:bodyPr>
          <a:lstStyle/>
          <a:p>
            <a:pPr algn="ctr" defTabSz="914400" eaLnBrk="0" hangingPunct="0"/>
            <a:r>
              <a:rPr lang="en-US" altLang="ja-JP" sz="1400" b="1" dirty="0">
                <a:solidFill>
                  <a:srgbClr val="6464E6"/>
                </a:solidFill>
                <a:latin typeface="Calibri" panose="020F0502020204030204" pitchFamily="34" charset="0"/>
                <a:ea typeface="CW-GB ZhongYi" panose="040B0709000000000000" pitchFamily="49" charset="-128"/>
                <a:cs typeface="Calibri" panose="020F0502020204030204" pitchFamily="34" charset="0"/>
              </a:rPr>
              <a:t>Max</a:t>
            </a:r>
            <a:r>
              <a:rPr lang="en-US" altLang="ja-JP" sz="1400" b="1" dirty="0" smtClean="0">
                <a:solidFill>
                  <a:srgbClr val="6464E6"/>
                </a:solidFill>
                <a:latin typeface="Calibri" panose="020F0502020204030204" pitchFamily="34" charset="0"/>
                <a:ea typeface="CW-GB ZhongYi" panose="040B0709000000000000" pitchFamily="49" charset="-128"/>
                <a:cs typeface="Calibri" panose="020F0502020204030204" pitchFamily="34" charset="0"/>
              </a:rPr>
              <a:t>.</a:t>
            </a:r>
          </a:p>
          <a:p>
            <a:pPr algn="ctr" defTabSz="914400" eaLnBrk="0" hangingPunct="0"/>
            <a:r>
              <a:rPr lang="en-US" altLang="ja-JP" sz="1400" b="1" dirty="0" smtClean="0">
                <a:solidFill>
                  <a:srgbClr val="6464E6"/>
                </a:solidFill>
                <a:latin typeface="Calibri" panose="020F0502020204030204" pitchFamily="34" charset="0"/>
                <a:ea typeface="CW-GB ZhongYi" panose="040B0709000000000000" pitchFamily="49" charset="-128"/>
                <a:cs typeface="Calibri" panose="020F0502020204030204" pitchFamily="34" charset="0"/>
              </a:rPr>
              <a:t>50</a:t>
            </a:r>
            <a:r>
              <a:rPr lang="en-US" altLang="ja-JP" sz="1400" b="1" dirty="0">
                <a:solidFill>
                  <a:srgbClr val="6464E6"/>
                </a:solidFill>
                <a:latin typeface="Calibri" panose="020F0502020204030204" pitchFamily="34" charset="0"/>
                <a:ea typeface="CW-GB ZhongYi" panose="040B0709000000000000" pitchFamily="49" charset="-128"/>
                <a:cs typeface="Calibri" panose="020F0502020204030204" pitchFamily="34" charset="0"/>
              </a:rPr>
              <a:t>%</a:t>
            </a:r>
          </a:p>
        </p:txBody>
      </p:sp>
      <p:grpSp>
        <p:nvGrpSpPr>
          <p:cNvPr id="28" name="グループ化 27"/>
          <p:cNvGrpSpPr>
            <a:grpSpLocks noChangeAspect="1"/>
          </p:cNvGrpSpPr>
          <p:nvPr/>
        </p:nvGrpSpPr>
        <p:grpSpPr>
          <a:xfrm>
            <a:off x="5436811" y="1555588"/>
            <a:ext cx="1853269" cy="2269113"/>
            <a:chOff x="6837357" y="1722726"/>
            <a:chExt cx="3405978" cy="4170222"/>
          </a:xfrm>
        </p:grpSpPr>
        <p:sp>
          <p:nvSpPr>
            <p:cNvPr id="29" name="テキスト ボックス 28"/>
            <p:cNvSpPr txBox="1"/>
            <p:nvPr/>
          </p:nvSpPr>
          <p:spPr>
            <a:xfrm flipH="1">
              <a:off x="8505346" y="1722726"/>
              <a:ext cx="1737989" cy="67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10A99A"/>
                  </a:solidFill>
                  <a:latin typeface="Calibri" panose="020F0502020204030204" pitchFamily="34" charset="0"/>
                  <a:ea typeface="HGPｺﾞｼｯｸE" pitchFamily="50" charset="-128"/>
                  <a:cs typeface="Calibri" panose="020F0502020204030204" pitchFamily="34" charset="0"/>
                </a:rPr>
                <a:t>Bit </a:t>
              </a:r>
              <a:r>
                <a:rPr lang="en-US" altLang="ja-JP" b="1" dirty="0" smtClean="0">
                  <a:solidFill>
                    <a:srgbClr val="10A99A"/>
                  </a:solidFill>
                  <a:latin typeface="Calibri" panose="020F0502020204030204" pitchFamily="34" charset="0"/>
                  <a:ea typeface="HGPｺﾞｼｯｸE" pitchFamily="50" charset="-128"/>
                  <a:cs typeface="Calibri" panose="020F0502020204030204" pitchFamily="34" charset="0"/>
                </a:rPr>
                <a:t>rate</a:t>
              </a:r>
              <a:endParaRPr lang="ja-JP" altLang="en-US" b="1" dirty="0">
                <a:solidFill>
                  <a:srgbClr val="10A99A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6837357" y="2309037"/>
              <a:ext cx="2139518" cy="3583911"/>
              <a:chOff x="6837357" y="2309037"/>
              <a:chExt cx="2139518" cy="3583911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6225" y="3133818"/>
                <a:ext cx="792263" cy="2549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テキスト ボックス 31"/>
              <p:cNvSpPr txBox="1"/>
              <p:nvPr/>
            </p:nvSpPr>
            <p:spPr>
              <a:xfrm flipH="1">
                <a:off x="6837357" y="5044491"/>
                <a:ext cx="2139518" cy="84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200" b="1" kern="0" dirty="0" smtClean="0">
                    <a:ln w="0"/>
                    <a:solidFill>
                      <a:srgbClr val="000000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Smart coding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200" b="1" kern="0" dirty="0" smtClean="0">
                    <a:ln w="0"/>
                    <a:solidFill>
                      <a:srgbClr val="000000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 ON</a:t>
                </a:r>
                <a:endParaRPr kumimoji="0" lang="ja-JP" altLang="en-US" sz="1200" b="1" kern="0" dirty="0" smtClean="0">
                  <a:ln w="0"/>
                  <a:solidFill>
                    <a:srgbClr val="000000"/>
                  </a:solidFill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 flipH="1">
                <a:off x="6864746" y="2309037"/>
                <a:ext cx="1981428" cy="90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200" b="1" kern="0" dirty="0" smtClean="0">
                    <a:ln w="0"/>
                    <a:solidFill>
                      <a:srgbClr val="000000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Conventional </a:t>
                </a:r>
                <a:r>
                  <a:rPr kumimoji="0" lang="en-US" altLang="ja-JP" sz="1400" b="1" kern="0" dirty="0" smtClean="0">
                    <a:ln w="0"/>
                    <a:solidFill>
                      <a:srgbClr val="000000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H.265</a:t>
                </a:r>
                <a:endParaRPr kumimoji="0" lang="ja-JP" altLang="en-US" sz="1400" b="1" kern="0" dirty="0" smtClean="0">
                  <a:ln w="0"/>
                  <a:solidFill>
                    <a:srgbClr val="000000"/>
                  </a:solidFill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34" name="直線矢印コネクタ 33"/>
          <p:cNvCxnSpPr/>
          <p:nvPr/>
        </p:nvCxnSpPr>
        <p:spPr>
          <a:xfrm>
            <a:off x="6201486" y="2388465"/>
            <a:ext cx="1065863" cy="447978"/>
          </a:xfrm>
          <a:prstGeom prst="straightConnector1">
            <a:avLst/>
          </a:prstGeom>
          <a:noFill/>
          <a:ln w="38100" cap="flat" cmpd="sng" algn="ctr">
            <a:solidFill>
              <a:srgbClr val="10A99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テキスト ボックス 34"/>
          <p:cNvSpPr txBox="1"/>
          <p:nvPr/>
        </p:nvSpPr>
        <p:spPr>
          <a:xfrm flipH="1">
            <a:off x="6785531" y="1874613"/>
            <a:ext cx="1612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ln w="0"/>
                <a:solidFill>
                  <a:srgbClr val="6464E6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New i-PRO camera</a:t>
            </a:r>
            <a:endParaRPr lang="ja-JP" altLang="en-US" sz="1400" b="1" dirty="0">
              <a:ln w="0"/>
              <a:solidFill>
                <a:srgbClr val="6464E6"/>
              </a:solidFill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flipH="1">
            <a:off x="6785531" y="3348167"/>
            <a:ext cx="1494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ln w="0"/>
                <a:solidFill>
                  <a:srgbClr val="6464E6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AI smart coding</a:t>
            </a:r>
            <a:endParaRPr lang="ja-JP" altLang="en-US" sz="1400" b="1" dirty="0">
              <a:ln w="0"/>
              <a:solidFill>
                <a:srgbClr val="6464E6"/>
              </a:solidFill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ln w="0"/>
                <a:solidFill>
                  <a:srgbClr val="6464E6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 ON</a:t>
            </a:r>
            <a:endParaRPr lang="ja-JP" altLang="en-US" sz="1200" b="1" dirty="0">
              <a:ln w="0"/>
              <a:solidFill>
                <a:srgbClr val="6464E6"/>
              </a:solidFill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18" y="1704610"/>
            <a:ext cx="3705225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テキスト ボックス 37"/>
          <p:cNvSpPr txBox="1"/>
          <p:nvPr/>
        </p:nvSpPr>
        <p:spPr>
          <a:xfrm>
            <a:off x="851724" y="3914786"/>
            <a:ext cx="79830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154"/>
            <a:r>
              <a:rPr lang="en-US" altLang="ja-JP" sz="2000" dirty="0" smtClean="0">
                <a:ln w="0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Reduces </a:t>
            </a:r>
            <a:r>
              <a:rPr lang="en-US" altLang="ja-JP" sz="2000" dirty="0">
                <a:ln w="0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bit rate by controlling the image quality of still </a:t>
            </a:r>
            <a:r>
              <a:rPr lang="en-US" altLang="ja-JP" sz="2000" dirty="0" smtClean="0">
                <a:ln w="0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areas, moving </a:t>
            </a:r>
            <a:r>
              <a:rPr lang="en-US" altLang="ja-JP" sz="2000" dirty="0">
                <a:ln w="0"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areas, and faces with AI engine. 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72" y="2476494"/>
            <a:ext cx="491006" cy="5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09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6950" y="59841"/>
            <a:ext cx="921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AI-360 </a:t>
            </a:r>
            <a:r>
              <a:rPr lang="en-US" altLang="ja-JP" sz="2800" b="1" dirty="0">
                <a:solidFill>
                  <a:prstClr val="white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degree fisheye cameras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19462" y="932630"/>
            <a:ext cx="8046235" cy="811367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r>
              <a:rPr lang="en-US" altLang="ja-JP" sz="2400" b="1" dirty="0">
                <a:solidFill>
                  <a:srgbClr val="44546A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 AI 360-degree fisheye camera that provides video surveillance without any blind </a:t>
            </a:r>
            <a:r>
              <a:rPr lang="en-US" altLang="ja-JP" sz="2400" b="1" dirty="0" smtClean="0">
                <a:solidFill>
                  <a:srgbClr val="44546A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spots, and business </a:t>
            </a:r>
            <a:r>
              <a:rPr lang="en-US" altLang="ja-JP" sz="2400" b="1" dirty="0">
                <a:solidFill>
                  <a:srgbClr val="44546A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intelligence</a:t>
            </a:r>
            <a:r>
              <a:rPr lang="en-US" altLang="ja-JP" sz="2400" b="1" dirty="0" smtClean="0">
                <a:solidFill>
                  <a:srgbClr val="44546A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77366" y="2583190"/>
            <a:ext cx="1899262" cy="1899262"/>
          </a:xfrm>
          <a:prstGeom prst="rect">
            <a:avLst/>
          </a:prstGeom>
          <a:solidFill>
            <a:srgbClr val="10A99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S</a:t>
            </a:r>
            <a:r>
              <a:rPr lang="en-US" altLang="ja-JP" sz="1600" dirty="0" smtClean="0">
                <a:solidFill>
                  <a:schemeClr val="bg1"/>
                </a:solidFill>
              </a:rPr>
              <a:t>upporting</a:t>
            </a:r>
            <a:r>
              <a:rPr lang="en-US" altLang="ja-JP" b="1" dirty="0" smtClean="0">
                <a:solidFill>
                  <a:schemeClr val="bg1"/>
                </a:solidFill>
              </a:rPr>
              <a:t> Industry standard </a:t>
            </a:r>
            <a:r>
              <a:rPr lang="en-US" altLang="ja-JP" dirty="0">
                <a:solidFill>
                  <a:schemeClr val="bg1"/>
                </a:solidFill>
              </a:rPr>
              <a:t>protocols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706319" y="2583190"/>
            <a:ext cx="1899262" cy="1899262"/>
          </a:xfrm>
          <a:prstGeom prst="rect">
            <a:avLst/>
          </a:prstGeom>
          <a:solidFill>
            <a:srgbClr val="10A99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Smart coding </a:t>
            </a:r>
            <a:r>
              <a:rPr lang="en-US" altLang="ja-JP" sz="1600" dirty="0">
                <a:solidFill>
                  <a:schemeClr val="bg1"/>
                </a:solidFill>
              </a:rPr>
              <a:t>compatible with </a:t>
            </a:r>
            <a:r>
              <a:rPr lang="en-US" altLang="ja-JP" b="1" dirty="0">
                <a:solidFill>
                  <a:schemeClr val="bg1"/>
                </a:solidFill>
              </a:rPr>
              <a:t>H.264 and H.265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9463" y="2093567"/>
            <a:ext cx="798611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10A99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Key features</a:t>
            </a:r>
            <a:endParaRPr kumimoji="1" lang="ja-JP" altLang="en-US" sz="20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619462" y="2583190"/>
            <a:ext cx="1899262" cy="1899262"/>
          </a:xfrm>
          <a:prstGeom prst="rect">
            <a:avLst/>
          </a:prstGeom>
          <a:solidFill>
            <a:srgbClr val="10A99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360 deg. in </a:t>
            </a:r>
            <a:r>
              <a:rPr lang="en-US" altLang="ja-JP" b="1" dirty="0">
                <a:solidFill>
                  <a:schemeClr val="bg1"/>
                </a:solidFill>
              </a:rPr>
              <a:t>all </a:t>
            </a:r>
            <a:r>
              <a:rPr lang="en-US" altLang="ja-JP" b="1" dirty="0" smtClean="0">
                <a:solidFill>
                  <a:schemeClr val="bg1"/>
                </a:solidFill>
              </a:rPr>
              <a:t>directions</a:t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en-US" altLang="ja-JP" sz="1600" dirty="0">
                <a:solidFill>
                  <a:schemeClr val="bg1"/>
                </a:solidFill>
              </a:rPr>
              <a:t>with high-performance fisheye lens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48414" y="2583190"/>
            <a:ext cx="1899262" cy="1899262"/>
          </a:xfrm>
          <a:prstGeom prst="rect">
            <a:avLst/>
          </a:prstGeom>
          <a:solidFill>
            <a:srgbClr val="10A99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altLang="ja-JP" b="1" dirty="0" smtClean="0">
                <a:solidFill>
                  <a:schemeClr val="bg1"/>
                </a:solidFill>
              </a:rPr>
              <a:t>AI processor</a:t>
            </a:r>
            <a:endParaRPr lang="en-US" altLang="ja-JP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for edge AI </a:t>
            </a:r>
            <a:r>
              <a:rPr lang="en-US" altLang="ja-JP" dirty="0" smtClean="0">
                <a:solidFill>
                  <a:schemeClr val="bg1"/>
                </a:solidFill>
              </a:rPr>
              <a:t>application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800" noProof="0" dirty="0" smtClean="0">
                <a:solidFill>
                  <a:sysClr val="window" lastClr="FFFFFF"/>
                </a:solidFill>
                <a:latin typeface="Calibri"/>
              </a:rPr>
              <a:t>Models: </a:t>
            </a:r>
            <a:r>
              <a:rPr lang="it-IT" altLang="ja-JP" sz="2800" dirty="0" smtClean="0">
                <a:solidFill>
                  <a:sysClr val="window" lastClr="FFFFFF"/>
                </a:solidFill>
                <a:latin typeface="Calibri"/>
              </a:rPr>
              <a:t>AI-360 </a:t>
            </a:r>
            <a:r>
              <a:rPr lang="it-IT" altLang="ja-JP" sz="2800" dirty="0">
                <a:solidFill>
                  <a:sysClr val="window" lastClr="FFFFFF"/>
                </a:solidFill>
                <a:latin typeface="Calibri"/>
              </a:rPr>
              <a:t>degree fisheye </a:t>
            </a:r>
            <a:r>
              <a:rPr lang="it-IT" altLang="ja-JP" sz="2800" dirty="0" smtClean="0">
                <a:solidFill>
                  <a:sysClr val="window" lastClr="FFFFFF"/>
                </a:solidFill>
                <a:latin typeface="Calibri"/>
              </a:rPr>
              <a:t>cameras</a:t>
            </a:r>
            <a:endParaRPr lang="it-IT" altLang="ja-JP" sz="28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39423" y="2046822"/>
            <a:ext cx="1153348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 algn="ctr" defTabSz="914400"/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Indoor</a:t>
            </a:r>
          </a:p>
          <a:p>
            <a:pPr marL="87313" indent="-87313" algn="ctr" defTabSz="914400"/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WV-S4156</a:t>
            </a:r>
            <a:endParaRPr lang="ja-JP" altLang="en-US" sz="1400" b="1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0575" y="2028155"/>
            <a:ext cx="1323916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 algn="ctr" defTabSz="914400"/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Outdoor</a:t>
            </a:r>
          </a:p>
          <a:p>
            <a:pPr marL="87313" indent="-87313" algn="ctr" defTabSz="914400"/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WV-S4556L</a:t>
            </a:r>
            <a:endParaRPr lang="ja-JP" altLang="en-US" sz="1400" b="1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3220" y="2858139"/>
            <a:ext cx="1591813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12MP</a:t>
            </a:r>
            <a:r>
              <a:rPr lang="ja-JP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model</a:t>
            </a:r>
            <a:endParaRPr lang="ja-JP" alt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36583" y="2028155"/>
            <a:ext cx="174690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 algn="ctr" defTabSz="914400"/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Outdoor </a:t>
            </a:r>
          </a:p>
          <a:p>
            <a:pPr marL="87313" indent="-87313" algn="ctr" defTabSz="914400"/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M12 connector)</a:t>
            </a:r>
          </a:p>
          <a:p>
            <a:pPr marL="87313" indent="-87313" algn="ctr" defTabSz="914400"/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WV-S4556LM</a:t>
            </a:r>
            <a:endParaRPr lang="ja-JP" altLang="en-US" sz="1400" b="1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3220" y="1116151"/>
            <a:ext cx="1619299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5MP model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839423" y="3832395"/>
            <a:ext cx="1153348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 algn="ctr" defTabSz="914400"/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Indoor</a:t>
            </a:r>
          </a:p>
          <a:p>
            <a:pPr marL="87313" indent="-87313" algn="ctr" defTabSz="914400"/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WV-S4176</a:t>
            </a:r>
            <a:endParaRPr lang="ja-JP" altLang="en-US" sz="1400" b="1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682642" y="3813728"/>
            <a:ext cx="1323916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 algn="ctr" defTabSz="914400"/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Outdoor</a:t>
            </a:r>
          </a:p>
          <a:p>
            <a:pPr marL="87313" indent="-87313" algn="ctr" defTabSz="914400"/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WV-S4576L</a:t>
            </a:r>
            <a:endParaRPr lang="ja-JP" altLang="en-US" sz="1400" b="1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85526" y="3814082"/>
            <a:ext cx="174690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 algn="ctr" defTabSz="914400"/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Outdoor </a:t>
            </a:r>
          </a:p>
          <a:p>
            <a:pPr marL="87313" indent="-87313" algn="ctr" defTabSz="914400"/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(M12 connector)</a:t>
            </a:r>
          </a:p>
          <a:p>
            <a:pPr marL="87313" indent="-87313" algn="ctr" defTabSz="914400"/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WV-S4576LM</a:t>
            </a:r>
            <a:endParaRPr lang="ja-JP" altLang="en-US" sz="1400" b="1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17" y="1116151"/>
            <a:ext cx="1333361" cy="878983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13" y="1106052"/>
            <a:ext cx="1314441" cy="899180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75" y="1106052"/>
            <a:ext cx="1314441" cy="899180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21" y="2858139"/>
            <a:ext cx="1314441" cy="899180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83" y="2858139"/>
            <a:ext cx="1314441" cy="899180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4" y="2858139"/>
            <a:ext cx="1315653" cy="9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6950" y="96012"/>
            <a:ext cx="725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directions with </a:t>
            </a:r>
            <a:r>
              <a:rPr lang="en-US" altLang="ja-JP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high-performance fisheye lens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0520" y="800801"/>
            <a:ext cx="4425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With high-performance fish eye lens, the camera provides superior images up to;</a:t>
            </a:r>
          </a:p>
          <a:p>
            <a:pPr marL="342900" indent="-342900">
              <a:buFontTx/>
              <a:buChar char="-"/>
            </a:pPr>
            <a:r>
              <a:rPr lang="en-US" altLang="ja-JP" sz="2000" b="1" dirty="0" smtClean="0"/>
              <a:t>2992 x 2992 pixels at 30 fps</a:t>
            </a:r>
            <a:r>
              <a:rPr lang="en-US" altLang="ja-JP" sz="2000" b="1" dirty="0"/>
              <a:t> by 12MP </a:t>
            </a:r>
            <a:r>
              <a:rPr lang="en-US" altLang="ja-JP" sz="2000" b="1" dirty="0" smtClean="0"/>
              <a:t>models</a:t>
            </a:r>
          </a:p>
          <a:p>
            <a:pPr marL="342900" indent="-342900">
              <a:buFontTx/>
              <a:buChar char="-"/>
            </a:pPr>
            <a:r>
              <a:rPr lang="en-US" altLang="ja-JP" sz="2000" b="1" dirty="0" smtClean="0"/>
              <a:t>2192 </a:t>
            </a:r>
            <a:r>
              <a:rPr lang="en-US" altLang="ja-JP" sz="2000" b="1" dirty="0"/>
              <a:t>x </a:t>
            </a:r>
            <a:r>
              <a:rPr lang="en-US" altLang="ja-JP" sz="2000" b="1" dirty="0" smtClean="0"/>
              <a:t>2192 </a:t>
            </a:r>
            <a:r>
              <a:rPr lang="en-US" altLang="ja-JP" sz="2000" b="1" dirty="0"/>
              <a:t>pixels </a:t>
            </a:r>
            <a:r>
              <a:rPr lang="en-US" altLang="ja-JP" sz="2000" b="1" dirty="0" smtClean="0"/>
              <a:t>at </a:t>
            </a:r>
            <a:r>
              <a:rPr lang="en-US" altLang="ja-JP" sz="2000" b="1" dirty="0"/>
              <a:t>30 fps by </a:t>
            </a:r>
            <a:r>
              <a:rPr lang="en-US" altLang="ja-JP" sz="2000" b="1" dirty="0" smtClean="0"/>
              <a:t>5MP models</a:t>
            </a:r>
            <a:endParaRPr lang="en-US" altLang="ja-JP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66" y="800801"/>
            <a:ext cx="3772227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6950" y="59841"/>
            <a:ext cx="921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footage: Fisheye mode</a:t>
            </a:r>
            <a:endParaRPr lang="en-US" altLang="ja-JP" sz="2800" b="1" dirty="0">
              <a:solidFill>
                <a:prstClr val="white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0837" y="640892"/>
            <a:ext cx="4862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2192x2192 pix (5MP model)</a:t>
            </a:r>
            <a:endParaRPr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" y="1056131"/>
            <a:ext cx="3424429" cy="342442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35944" y="2280667"/>
            <a:ext cx="628358" cy="628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764302" y="726831"/>
            <a:ext cx="2419643" cy="15538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764302" y="2909025"/>
            <a:ext cx="2419643" cy="16864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" b="8594"/>
          <a:stretch/>
        </p:blipFill>
        <p:spPr>
          <a:xfrm>
            <a:off x="5183945" y="726831"/>
            <a:ext cx="3838135" cy="383813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304120" y="651724"/>
            <a:ext cx="2800021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Actual size footage</a:t>
            </a:r>
          </a:p>
        </p:txBody>
      </p:sp>
    </p:spTree>
    <p:extLst>
      <p:ext uri="{BB962C8B-B14F-4D97-AF65-F5344CB8AC3E}">
        <p14:creationId xmlns:p14="http://schemas.microsoft.com/office/powerpoint/2010/main" val="11842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6950" y="59841"/>
            <a:ext cx="921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footage: Fisheye </a:t>
            </a:r>
            <a:r>
              <a:rPr lang="en-US" altLang="ja-JP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with IR LED</a:t>
            </a:r>
            <a:endParaRPr lang="en-US" altLang="ja-JP" sz="2800" b="1" dirty="0">
              <a:solidFill>
                <a:prstClr val="white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0520" y="800801"/>
            <a:ext cx="4488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Outdoor models provides excellent image quality even in no-lighting scene by embedded IR LED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955409"/>
            <a:ext cx="2524141" cy="252414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371" y="800800"/>
            <a:ext cx="3678749" cy="367874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69830" y="3724681"/>
            <a:ext cx="1799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400" dirty="0"/>
              <a:t>Sample: Fisheye mode in 2192x2192 </a:t>
            </a:r>
            <a:r>
              <a:rPr lang="en-GB" altLang="ja-JP" sz="1400" dirty="0" smtClean="0"/>
              <a:t>pixels </a:t>
            </a:r>
            <a:r>
              <a:rPr lang="en-GB" altLang="ja-JP" sz="1400" dirty="0"/>
              <a:t>(5MP model)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04120" y="651724"/>
            <a:ext cx="2800021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Actual size footage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378656" y="2354636"/>
            <a:ext cx="501105" cy="501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3868209" y="800801"/>
            <a:ext cx="1414162" cy="155383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879761" y="2855741"/>
            <a:ext cx="1402610" cy="16238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6950" y="59841"/>
            <a:ext cx="921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footage: Double Panorama mode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0520" y="600746"/>
            <a:ext cx="8191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000" b="1" dirty="0" smtClean="0"/>
              <a:t>Processing de-warping by the camera</a:t>
            </a:r>
            <a:endParaRPr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74" y="1018541"/>
            <a:ext cx="6285337" cy="353851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43132" y="1104712"/>
            <a:ext cx="208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 smtClean="0"/>
              <a:t>De-warping in below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dirty="0" smtClean="0"/>
              <a:t>Double Panorama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dirty="0" smtClean="0"/>
              <a:t>Panorama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dirty="0" smtClean="0"/>
              <a:t>Quad PTZ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dirty="0" smtClean="0"/>
              <a:t>Single PTZ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dirty="0" smtClean="0"/>
              <a:t>Quad streams</a:t>
            </a:r>
            <a:endParaRPr lang="en-GB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869852" y="3566007"/>
            <a:ext cx="1658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400" dirty="0"/>
              <a:t>Sample: Double Panorama mode</a:t>
            </a:r>
          </a:p>
          <a:p>
            <a:r>
              <a:rPr lang="en-GB" altLang="ja-JP" sz="1400" dirty="0" smtClean="0"/>
              <a:t> in 1920x1080 </a:t>
            </a:r>
            <a:r>
              <a:rPr lang="en-GB" altLang="ja-JP" sz="1400" dirty="0" err="1" smtClean="0"/>
              <a:t>pix</a:t>
            </a:r>
            <a:r>
              <a:rPr lang="en-GB" altLang="ja-JP" sz="1400" dirty="0" smtClean="0"/>
              <a:t> (5MP model)</a:t>
            </a:r>
            <a:endParaRPr lang="en-GB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8124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4435" y="759838"/>
            <a:ext cx="740093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Build-in AI processor enables the camera run applications on the device edge</a:t>
            </a:r>
            <a:endParaRPr lang="en-US" altLang="ja-JP" sz="1600" dirty="0" smtClean="0">
              <a:solidFill>
                <a:srgbClr val="000000"/>
              </a:solidFill>
              <a:latin typeface="Calibri" panose="020F0502020204030204" pitchFamily="34" charset="0"/>
              <a:ea typeface="HGPｺﾞｼｯｸE" pitchFamily="50" charset="-128"/>
              <a:cs typeface="Calibri" panose="020F0502020204030204" pitchFamily="34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Pre-installed</a:t>
            </a:r>
            <a:r>
              <a:rPr lang="ja-JP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AI-VMD / AI People Counting, and </a:t>
            </a:r>
            <a:r>
              <a:rPr lang="en-US" altLang="ja-JP" sz="2000" b="1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AI Privacy Guard</a:t>
            </a:r>
            <a:endParaRPr lang="en-US" altLang="ja-JP" sz="2000" b="1" dirty="0" smtClean="0">
              <a:solidFill>
                <a:srgbClr val="000000"/>
              </a:solidFill>
              <a:latin typeface="Calibri" panose="020F0502020204030204" pitchFamily="34" charset="0"/>
              <a:ea typeface="HGPｺﾞｼｯｸE" pitchFamily="50" charset="-128"/>
              <a:cs typeface="Calibri" panose="020F0502020204030204" pitchFamily="34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Detecting </a:t>
            </a:r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suspicious sound </a:t>
            </a: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ｺﾞｼｯｸE" pitchFamily="50" charset="-128"/>
                <a:cs typeface="Calibri" panose="020F0502020204030204" pitchFamily="34" charset="0"/>
              </a:rPr>
              <a:t>with built-in microphone (indoor models), with optional external microphone (outdoor models) 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93237" y="76093"/>
            <a:ext cx="5477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it-IT" altLang="ja-JP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for </a:t>
            </a:r>
            <a:r>
              <a:rPr lang="it-IT" altLang="ja-JP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AI application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05" y="907442"/>
            <a:ext cx="937761" cy="10072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" y="2362200"/>
            <a:ext cx="2176734" cy="217062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5" y="2362200"/>
            <a:ext cx="2176734" cy="217062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29" y="2362200"/>
            <a:ext cx="3707658" cy="2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Pre-installed AI applications</a:t>
            </a:r>
            <a:endParaRPr lang="en-US" altLang="ja-JP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6735" y="1782837"/>
            <a:ext cx="6271260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AI Video Motion Detection</a:t>
            </a:r>
            <a:endParaRPr lang="en-US" altLang="ja-JP" sz="2000" b="1" dirty="0" smtClean="0">
              <a:solidFill>
                <a:schemeClr val="bg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6154" y="946285"/>
            <a:ext cx="7543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camera has pre-installed applications to offer following functions</a:t>
            </a:r>
            <a:endParaRPr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6735" y="2235217"/>
            <a:ext cx="6271260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People </a:t>
            </a:r>
            <a:r>
              <a:rPr lang="en-US" altLang="ja-JP" sz="20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Counting</a:t>
            </a:r>
            <a:endParaRPr lang="en-US" altLang="ja-JP" sz="2000" b="1" dirty="0" smtClean="0">
              <a:solidFill>
                <a:schemeClr val="bg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6735" y="2687597"/>
            <a:ext cx="6271260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Heat map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6735" y="3139977"/>
            <a:ext cx="6271260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Occupancy detection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6735" y="3592357"/>
            <a:ext cx="6271260" cy="380480"/>
          </a:xfrm>
          <a:prstGeom prst="rect">
            <a:avLst/>
          </a:prstGeom>
          <a:solidFill>
            <a:srgbClr val="10A99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defTabSz="914400"/>
            <a:r>
              <a:rPr lang="en-US" altLang="ja-JP" sz="20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Privacy Guard</a:t>
            </a:r>
          </a:p>
        </p:txBody>
      </p:sp>
    </p:spTree>
    <p:extLst>
      <p:ext uri="{BB962C8B-B14F-4D97-AF65-F5344CB8AC3E}">
        <p14:creationId xmlns:p14="http://schemas.microsoft.com/office/powerpoint/2010/main" val="6910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6BB81F6A4B16F4FBF6E5B4B51AFEF0C" ma:contentTypeVersion="13" ma:contentTypeDescription="新しいドキュメントを作成します。" ma:contentTypeScope="" ma:versionID="1a4571bfacc012fdc70068c11c4693dc">
  <xsd:schema xmlns:xsd="http://www.w3.org/2001/XMLSchema" xmlns:xs="http://www.w3.org/2001/XMLSchema" xmlns:p="http://schemas.microsoft.com/office/2006/metadata/properties" xmlns:ns2="16b08945-a158-4f5e-8626-dcf9be7cb805" xmlns:ns3="4b196ac0-f75b-4aae-883f-f17ecfec58d5" targetNamespace="http://schemas.microsoft.com/office/2006/metadata/properties" ma:root="true" ma:fieldsID="dd9c43da7189f45948d983be21444a7d" ns2:_="" ns3:_="">
    <xsd:import namespace="16b08945-a158-4f5e-8626-dcf9be7cb805"/>
    <xsd:import namespace="4b196ac0-f75b-4aae-883f-f17ecfec5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08945-a158-4f5e-8626-dcf9be7cb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96ac0-f75b-4aae-883f-f17ecfec58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177D2-5D83-46C5-9B75-E946E57280D6}">
  <ds:schemaRefs>
    <ds:schemaRef ds:uri="16b08945-a158-4f5e-8626-dcf9be7cb805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965E79-9BF0-4928-B582-99E2C129F7FA}"/>
</file>

<file path=customXml/itemProps3.xml><?xml version="1.0" encoding="utf-8"?>
<ds:datastoreItem xmlns:ds="http://schemas.openxmlformats.org/officeDocument/2006/customXml" ds:itemID="{74435459-C837-49A7-A3CD-2EA618B1ED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17115</TotalTime>
  <Words>647</Words>
  <Application>Microsoft Office PowerPoint</Application>
  <PresentationFormat>画面に合わせる (16:9)</PresentationFormat>
  <Paragraphs>122</Paragraphs>
  <Slides>18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CW-GB ZhongYi</vt:lpstr>
      <vt:lpstr>HGPｺﾞｼｯｸE</vt:lpstr>
      <vt:lpstr>Meiryo UI</vt:lpstr>
      <vt:lpstr>ＭＳ Ｐゴシック</vt:lpstr>
      <vt:lpstr>游ゴシック</vt:lpstr>
      <vt:lpstr>Arial</vt:lpstr>
      <vt:lpstr>Calibri</vt:lpstr>
      <vt:lpstr>Calibri Light</vt:lpstr>
      <vt:lpstr>Tahoma</vt:lpstr>
      <vt:lpstr>4_デザインの設定</vt:lpstr>
      <vt:lpstr>5_デザインの設定</vt:lpstr>
      <vt:lpstr>6_デザインの設定</vt:lpstr>
      <vt:lpstr>PowerPoint プレゼンテーション</vt:lpstr>
      <vt:lpstr> </vt:lpstr>
      <vt:lpstr>PowerPoint プレゼンテーション</vt:lpstr>
      <vt:lpstr> </vt:lpstr>
      <vt:lpstr> </vt:lpstr>
      <vt:lpstr> 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PowerPoint プレゼンテーション</vt:lpstr>
      <vt:lpstr>PowerPoint プレゼンテーション</vt:lpstr>
    </vt:vector>
  </TitlesOfParts>
  <Company>パナソニック株式会社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メインタイトル(44pt/B)</dc:title>
  <dc:creator>東 健志&lt;azuma.tsuyoshi@jp.panasonic.com&gt;</dc:creator>
  <cp:lastModifiedBy>佐藤 秀一&lt;sato.shuichi001@jp.panasonic.com&gt;</cp:lastModifiedBy>
  <cp:revision>429</cp:revision>
  <cp:lastPrinted>2015-03-10T07:58:40Z</cp:lastPrinted>
  <dcterms:created xsi:type="dcterms:W3CDTF">2019-10-16T05:12:32Z</dcterms:created>
  <dcterms:modified xsi:type="dcterms:W3CDTF">2021-11-23T12:56:08Z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0x010100D6BB81F6A4B16F4FBF6E5B4B51AFEF0C</vt:lpwstr>
  </property>
</Properties>
</file>