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8.xml" ContentType="application/vnd.openxmlformats-officedocument.theme+xml"/>
  <Override PartName="/ppt/slideLayouts/slideLayout48.xml" ContentType="application/vnd.openxmlformats-officedocument.presentationml.slideLayout+xml"/>
  <Override PartName="/ppt/theme/theme19.xml" ContentType="application/vnd.openxmlformats-officedocument.theme+xml"/>
  <Override PartName="/ppt/slideLayouts/slideLayout49.xml" ContentType="application/vnd.openxmlformats-officedocument.presentationml.slideLayout+xml"/>
  <Override PartName="/ppt/theme/theme20.xml" ContentType="application/vnd.openxmlformats-officedocument.theme+xml"/>
  <Override PartName="/ppt/slideLayouts/slideLayout5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5039" r:id="rId4"/>
    <p:sldMasterId id="2147484992" r:id="rId5"/>
    <p:sldMasterId id="2147484984" r:id="rId6"/>
    <p:sldMasterId id="2147485013" r:id="rId7"/>
    <p:sldMasterId id="2147485042" r:id="rId8"/>
    <p:sldMasterId id="2147485028" r:id="rId9"/>
    <p:sldMasterId id="2147485021" r:id="rId10"/>
    <p:sldMasterId id="2147485035" r:id="rId11"/>
    <p:sldMasterId id="2147485024" r:id="rId12"/>
    <p:sldMasterId id="2147485055" r:id="rId13"/>
    <p:sldMasterId id="2147485032" r:id="rId14"/>
    <p:sldMasterId id="2147485016" r:id="rId15"/>
    <p:sldMasterId id="2147485046" r:id="rId16"/>
    <p:sldMasterId id="2147485052" r:id="rId17"/>
    <p:sldMasterId id="2147485049" r:id="rId18"/>
    <p:sldMasterId id="2147484985" r:id="rId19"/>
    <p:sldMasterId id="2147485007" r:id="rId20"/>
    <p:sldMasterId id="2147485058" r:id="rId21"/>
  </p:sldMasterIdLst>
  <p:notesMasterIdLst>
    <p:notesMasterId r:id="rId114"/>
  </p:notesMasterIdLst>
  <p:handoutMasterIdLst>
    <p:handoutMasterId r:id="rId115"/>
  </p:handoutMasterIdLst>
  <p:sldIdLst>
    <p:sldId id="302" r:id="rId22"/>
    <p:sldId id="550" r:id="rId23"/>
    <p:sldId id="424" r:id="rId24"/>
    <p:sldId id="551" r:id="rId25"/>
    <p:sldId id="463" r:id="rId26"/>
    <p:sldId id="426" r:id="rId27"/>
    <p:sldId id="386" r:id="rId28"/>
    <p:sldId id="458" r:id="rId29"/>
    <p:sldId id="436" r:id="rId30"/>
    <p:sldId id="437" r:id="rId31"/>
    <p:sldId id="427" r:id="rId32"/>
    <p:sldId id="352" r:id="rId33"/>
    <p:sldId id="538" r:id="rId34"/>
    <p:sldId id="594" r:id="rId35"/>
    <p:sldId id="552" r:id="rId36"/>
    <p:sldId id="595" r:id="rId37"/>
    <p:sldId id="597" r:id="rId38"/>
    <p:sldId id="529" r:id="rId39"/>
    <p:sldId id="429" r:id="rId40"/>
    <p:sldId id="318" r:id="rId41"/>
    <p:sldId id="512" r:id="rId42"/>
    <p:sldId id="365" r:id="rId43"/>
    <p:sldId id="563" r:id="rId44"/>
    <p:sldId id="564" r:id="rId45"/>
    <p:sldId id="565" r:id="rId46"/>
    <p:sldId id="566" r:id="rId47"/>
    <p:sldId id="567" r:id="rId48"/>
    <p:sldId id="568" r:id="rId49"/>
    <p:sldId id="606" r:id="rId50"/>
    <p:sldId id="534" r:id="rId51"/>
    <p:sldId id="485" r:id="rId52"/>
    <p:sldId id="430" r:id="rId53"/>
    <p:sldId id="599" r:id="rId54"/>
    <p:sldId id="600" r:id="rId55"/>
    <p:sldId id="596" r:id="rId56"/>
    <p:sldId id="541" r:id="rId57"/>
    <p:sldId id="571" r:id="rId58"/>
    <p:sldId id="572" r:id="rId59"/>
    <p:sldId id="544" r:id="rId60"/>
    <p:sldId id="546" r:id="rId61"/>
    <p:sldId id="607" r:id="rId62"/>
    <p:sldId id="441" r:id="rId63"/>
    <p:sldId id="358" r:id="rId64"/>
    <p:sldId id="537" r:id="rId65"/>
    <p:sldId id="431" r:id="rId66"/>
    <p:sldId id="321" r:id="rId67"/>
    <p:sldId id="396" r:id="rId68"/>
    <p:sldId id="432" r:id="rId69"/>
    <p:sldId id="461" r:id="rId70"/>
    <p:sldId id="462" r:id="rId71"/>
    <p:sldId id="500" r:id="rId72"/>
    <p:sldId id="507" r:id="rId73"/>
    <p:sldId id="488" r:id="rId74"/>
    <p:sldId id="603" r:id="rId75"/>
    <p:sldId id="602" r:id="rId76"/>
    <p:sldId id="387" r:id="rId77"/>
    <p:sldId id="344" r:id="rId78"/>
    <p:sldId id="582" r:id="rId79"/>
    <p:sldId id="583" r:id="rId80"/>
    <p:sldId id="584" r:id="rId81"/>
    <p:sldId id="585" r:id="rId82"/>
    <p:sldId id="586" r:id="rId83"/>
    <p:sldId id="587" r:id="rId84"/>
    <p:sldId id="464" r:id="rId85"/>
    <p:sldId id="465" r:id="rId86"/>
    <p:sldId id="588" r:id="rId87"/>
    <p:sldId id="589" r:id="rId88"/>
    <p:sldId id="590" r:id="rId89"/>
    <p:sldId id="592" r:id="rId90"/>
    <p:sldId id="593" r:id="rId91"/>
    <p:sldId id="591" r:id="rId92"/>
    <p:sldId id="574" r:id="rId93"/>
    <p:sldId id="576" r:id="rId94"/>
    <p:sldId id="577" r:id="rId95"/>
    <p:sldId id="575" r:id="rId96"/>
    <p:sldId id="578" r:id="rId97"/>
    <p:sldId id="579" r:id="rId98"/>
    <p:sldId id="580" r:id="rId99"/>
    <p:sldId id="581" r:id="rId100"/>
    <p:sldId id="555" r:id="rId101"/>
    <p:sldId id="557" r:id="rId102"/>
    <p:sldId id="558" r:id="rId103"/>
    <p:sldId id="559" r:id="rId104"/>
    <p:sldId id="560" r:id="rId105"/>
    <p:sldId id="561" r:id="rId106"/>
    <p:sldId id="562" r:id="rId107"/>
    <p:sldId id="569" r:id="rId108"/>
    <p:sldId id="601" r:id="rId109"/>
    <p:sldId id="327" r:id="rId110"/>
    <p:sldId id="328" r:id="rId111"/>
    <p:sldId id="608" r:id="rId112"/>
    <p:sldId id="309" r:id="rId113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AB0"/>
    <a:srgbClr val="6666FF"/>
    <a:srgbClr val="FBE5D6"/>
    <a:srgbClr val="CCECFF"/>
    <a:srgbClr val="6464E6"/>
    <a:srgbClr val="FFFFCC"/>
    <a:srgbClr val="FF6565"/>
    <a:srgbClr val="FF5050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5279" autoAdjust="0"/>
  </p:normalViewPr>
  <p:slideViewPr>
    <p:cSldViewPr snapToGrid="0" snapToObjects="1">
      <p:cViewPr varScale="1">
        <p:scale>
          <a:sx n="110" d="100"/>
          <a:sy n="110" d="100"/>
        </p:scale>
        <p:origin x="725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openxmlformats.org/officeDocument/2006/relationships/slide" Target="slides/slide81.xml"/><Relationship Id="rId110" Type="http://schemas.openxmlformats.org/officeDocument/2006/relationships/slide" Target="slides/slide89.xml"/><Relationship Id="rId11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13" Type="http://schemas.openxmlformats.org/officeDocument/2006/relationships/slide" Target="slides/slide92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1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AI&#20840;&#26041;&#20301;&#12459;&#12513;&#12521;\01%20SE&#36039;&#26009;\temp\&#30011;&#36074;&#12524;&#12540;&#12480;&#12540;&#12481;&#12515;&#12540;&#12488;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AI&#20840;&#26041;&#20301;&#12459;&#12513;&#12521;\01%20SE&#36039;&#26009;\temp\&#30011;&#36074;&#12524;&#12540;&#12480;&#12540;&#12481;&#12515;&#12540;&#12488;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0902329766968"/>
          <c:y val="9.7500266667083946E-2"/>
          <c:w val="0.52204763318258807"/>
          <c:h val="0.77974211662988091"/>
        </c:manualLayout>
      </c:layout>
      <c:radarChart>
        <c:radarStyle val="marker"/>
        <c:varyColors val="0"/>
        <c:ser>
          <c:idx val="0"/>
          <c:order val="0"/>
          <c:tx>
            <c:strRef>
              <c:f>'5MP'!$E$3</c:f>
              <c:strCache>
                <c:ptCount val="1"/>
                <c:pt idx="0">
                  <c:v>i-PRO S4556L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'5MP'!$E$4:$E$9</c:f>
              <c:numCache>
                <c:formatCode>General</c:formatCode>
                <c:ptCount val="6"/>
                <c:pt idx="0">
                  <c:v>3.5</c:v>
                </c:pt>
                <c:pt idx="1">
                  <c:v>3.5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7A-420C-BFAB-27F628D71DD0}"/>
            </c:ext>
          </c:extLst>
        </c:ser>
        <c:ser>
          <c:idx val="1"/>
          <c:order val="1"/>
          <c:tx>
            <c:strRef>
              <c:f>'5MP'!$F$3</c:f>
              <c:strCache>
                <c:ptCount val="1"/>
                <c:pt idx="0">
                  <c:v>i-PRO S4551L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'5MP'!$F$4:$F$9</c:f>
              <c:numCache>
                <c:formatCode>General</c:formatCode>
                <c:ptCount val="6"/>
                <c:pt idx="0">
                  <c:v>3.5</c:v>
                </c:pt>
                <c:pt idx="1">
                  <c:v>3.5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7A-420C-BFAB-27F628D71DD0}"/>
            </c:ext>
          </c:extLst>
        </c:ser>
        <c:ser>
          <c:idx val="2"/>
          <c:order val="2"/>
          <c:tx>
            <c:strRef>
              <c:f>'5MP'!$G$3</c:f>
              <c:strCache>
                <c:ptCount val="1"/>
                <c:pt idx="0">
                  <c:v>AXIS M3057-PLVE MkII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'5MP'!$G$4:$G$9</c:f>
              <c:numCache>
                <c:formatCode>General</c:formatCode>
                <c:ptCount val="6"/>
                <c:pt idx="0">
                  <c:v>3.5</c:v>
                </c:pt>
                <c:pt idx="1">
                  <c:v>4.5</c:v>
                </c:pt>
                <c:pt idx="2">
                  <c:v>3.5</c:v>
                </c:pt>
                <c:pt idx="3">
                  <c:v>3</c:v>
                </c:pt>
                <c:pt idx="4">
                  <c:v>3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7A-420C-BFAB-27F628D71DD0}"/>
            </c:ext>
          </c:extLst>
        </c:ser>
        <c:ser>
          <c:idx val="3"/>
          <c:order val="3"/>
          <c:tx>
            <c:strRef>
              <c:f>'5MP'!$H$3</c:f>
              <c:strCache>
                <c:ptCount val="1"/>
                <c:pt idx="0">
                  <c:v>Hanwha XNF-8010RV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'5MP'!$H$4:$H$9</c:f>
              <c:numCache>
                <c:formatCode>General</c:formatCode>
                <c:ptCount val="6"/>
                <c:pt idx="0">
                  <c:v>3.5</c:v>
                </c:pt>
                <c:pt idx="1">
                  <c:v>3.5</c:v>
                </c:pt>
                <c:pt idx="2">
                  <c:v>2.5</c:v>
                </c:pt>
                <c:pt idx="3">
                  <c:v>2.5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7A-420C-BFAB-27F628D71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1401327258131614E-2"/>
          <c:y val="0.96134357439255325"/>
          <c:w val="0.92740281044192974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40557745677466"/>
          <c:y val="0.10116390182055494"/>
          <c:w val="0.5158438080154536"/>
          <c:h val="0.73837576660541782"/>
        </c:manualLayout>
      </c:layout>
      <c:radarChart>
        <c:radarStyle val="marker"/>
        <c:varyColors val="0"/>
        <c:ser>
          <c:idx val="0"/>
          <c:order val="0"/>
          <c:tx>
            <c:strRef>
              <c:f>'12MP'!$E$3</c:f>
              <c:strCache>
                <c:ptCount val="1"/>
                <c:pt idx="0">
                  <c:v>i-PRO S4576L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'12MP'!$D$4:$D$9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'12MP'!$E$4:$E$9</c:f>
              <c:numCache>
                <c:formatCode>General</c:formatCode>
                <c:ptCount val="6"/>
                <c:pt idx="0">
                  <c:v>4.5</c:v>
                </c:pt>
                <c:pt idx="1">
                  <c:v>4</c:v>
                </c:pt>
                <c:pt idx="2">
                  <c:v>3</c:v>
                </c:pt>
                <c:pt idx="3">
                  <c:v>3.5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A-4998-A6EB-F4FC24B33123}"/>
            </c:ext>
          </c:extLst>
        </c:ser>
        <c:ser>
          <c:idx val="1"/>
          <c:order val="1"/>
          <c:tx>
            <c:strRef>
              <c:f>'12MP'!$F$3</c:f>
              <c:strCache>
                <c:ptCount val="1"/>
                <c:pt idx="0">
                  <c:v>i-PRO X4573L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'12MP'!$D$4:$D$9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'12MP'!$F$4:$F$9</c:f>
              <c:numCache>
                <c:formatCode>General</c:formatCode>
                <c:ptCount val="6"/>
                <c:pt idx="0">
                  <c:v>4.5</c:v>
                </c:pt>
                <c:pt idx="1">
                  <c:v>4</c:v>
                </c:pt>
                <c:pt idx="2">
                  <c:v>3</c:v>
                </c:pt>
                <c:pt idx="3">
                  <c:v>3.5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FA-4998-A6EB-F4FC24B33123}"/>
            </c:ext>
          </c:extLst>
        </c:ser>
        <c:ser>
          <c:idx val="2"/>
          <c:order val="2"/>
          <c:tx>
            <c:strRef>
              <c:f>'12MP'!$G$3</c:f>
              <c:strCache>
                <c:ptCount val="1"/>
                <c:pt idx="0">
                  <c:v>AXIS M3058-PLVE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'12MP'!$D$4:$D$9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'12MP'!$G$4:$G$9</c:f>
              <c:numCache>
                <c:formatCode>General</c:formatCode>
                <c:ptCount val="6"/>
                <c:pt idx="0">
                  <c:v>3.5</c:v>
                </c:pt>
                <c:pt idx="1">
                  <c:v>3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FA-4998-A6EB-F4FC24B33123}"/>
            </c:ext>
          </c:extLst>
        </c:ser>
        <c:ser>
          <c:idx val="3"/>
          <c:order val="3"/>
          <c:tx>
            <c:strRef>
              <c:f>'12MP'!$H$3</c:f>
              <c:strCache>
                <c:ptCount val="1"/>
                <c:pt idx="0">
                  <c:v>Hanwha XNF-9010RV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'12MP'!$D$4:$D$9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'12MP'!$H$4:$H$9</c:f>
              <c:numCache>
                <c:formatCode>General</c:formatCode>
                <c:ptCount val="6"/>
                <c:pt idx="0">
                  <c:v>2</c:v>
                </c:pt>
                <c:pt idx="1">
                  <c:v>2.5</c:v>
                </c:pt>
                <c:pt idx="2">
                  <c:v>2</c:v>
                </c:pt>
                <c:pt idx="3">
                  <c:v>1</c:v>
                </c:pt>
                <c:pt idx="4">
                  <c:v>1.5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FA-4998-A6EB-F4FC24B33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543714548394035E-3"/>
          <c:y val="0.96134381401948921"/>
          <c:w val="0.95663008112923975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460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4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91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84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74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2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43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4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96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6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10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6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70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5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55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72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59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4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72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96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600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6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42180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675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27331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4" y="425093"/>
            <a:ext cx="1965764" cy="45769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99753" y="-1256"/>
            <a:ext cx="1646063" cy="163996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 userDrawn="1"/>
        </p:nvSpPr>
        <p:spPr>
          <a:xfrm>
            <a:off x="7539989" y="4876459"/>
            <a:ext cx="15969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i-PRO | All Rights</a:t>
            </a:r>
            <a:r>
              <a:rPr kumimoji="1" lang="en-US" altLang="ja-JP" sz="900" baseline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Reserved.</a:t>
            </a:r>
            <a:endParaRPr kumimoji="1" lang="ja-JP" alt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タイトル プレースホルダー 2"/>
          <p:cNvSpPr>
            <a:spLocks noGrp="1"/>
          </p:cNvSpPr>
          <p:nvPr>
            <p:ph type="title"/>
          </p:nvPr>
        </p:nvSpPr>
        <p:spPr>
          <a:xfrm>
            <a:off x="576232" y="182970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19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2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0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i-pro.com/global/en/surveillance/training-support/support/technical-information" TargetMode="Externa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emf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6.pn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75.png"/><Relationship Id="rId17" Type="http://schemas.openxmlformats.org/officeDocument/2006/relationships/image" Target="../media/image92.png"/><Relationship Id="rId2" Type="http://schemas.openxmlformats.org/officeDocument/2006/relationships/image" Target="../media/image79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7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eg"/><Relationship Id="rId5" Type="http://schemas.openxmlformats.org/officeDocument/2006/relationships/image" Target="../media/image74.png"/><Relationship Id="rId10" Type="http://schemas.openxmlformats.org/officeDocument/2006/relationships/image" Target="../media/image98.png"/><Relationship Id="rId4" Type="http://schemas.openxmlformats.org/officeDocument/2006/relationships/image" Target="../media/image73.png"/><Relationship Id="rId9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31.jpg"/><Relationship Id="rId7" Type="http://schemas.openxmlformats.org/officeDocument/2006/relationships/image" Target="../media/image2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wav"/><Relationship Id="rId7" Type="http://schemas.microsoft.com/office/2007/relationships/media" Target="../media/media4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16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5.jpeg"/><Relationship Id="rId4" Type="http://schemas.openxmlformats.org/officeDocument/2006/relationships/image" Target="../media/image2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2.png"/><Relationship Id="rId7" Type="http://schemas.openxmlformats.org/officeDocument/2006/relationships/image" Target="../media/image23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7.png"/><Relationship Id="rId4" Type="http://schemas.openxmlformats.org/officeDocument/2006/relationships/image" Target="../media/image23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e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236.png"/><Relationship Id="rId9" Type="http://schemas.openxmlformats.org/officeDocument/2006/relationships/image" Target="../media/image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360-degree Fisheye Camera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AI engine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for SE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03688" y="3986750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Aug.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3688" y="3619775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Document Ver.1.06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03688" y="2969083"/>
            <a:ext cx="5160449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WV-S4156 , WV-S4556L , WV-S4556LM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WV-S4176 , WV-S4576L , WV-S4576LM</a:t>
            </a:r>
            <a:endParaRPr lang="en-US" altLang="ja-JP" sz="1050" dirty="0" smtClean="0">
              <a:effectLst/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69" y="3268503"/>
            <a:ext cx="1384763" cy="9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84" y="3399070"/>
            <a:ext cx="1153195" cy="6957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AI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Analytics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27562"/>
              </p:ext>
            </p:extLst>
          </p:nvPr>
        </p:nvGraphicFramePr>
        <p:xfrm>
          <a:off x="24063" y="949865"/>
          <a:ext cx="9089859" cy="374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48">
                  <a:extLst>
                    <a:ext uri="{9D8B030D-6E8A-4147-A177-3AD203B41FA5}">
                      <a16:colId xmlns:a16="http://schemas.microsoft.com/office/drawing/2014/main" val="4174595459"/>
                    </a:ext>
                  </a:extLst>
                </a:gridCol>
                <a:gridCol w="1534027">
                  <a:extLst>
                    <a:ext uri="{9D8B030D-6E8A-4147-A177-3AD203B41FA5}">
                      <a16:colId xmlns:a16="http://schemas.microsoft.com/office/drawing/2014/main" val="3376643417"/>
                    </a:ext>
                  </a:extLst>
                </a:gridCol>
                <a:gridCol w="1525066">
                  <a:extLst>
                    <a:ext uri="{9D8B030D-6E8A-4147-A177-3AD203B41FA5}">
                      <a16:colId xmlns:a16="http://schemas.microsoft.com/office/drawing/2014/main" val="2477410164"/>
                    </a:ext>
                  </a:extLst>
                </a:gridCol>
                <a:gridCol w="1076810">
                  <a:extLst>
                    <a:ext uri="{9D8B030D-6E8A-4147-A177-3AD203B41FA5}">
                      <a16:colId xmlns:a16="http://schemas.microsoft.com/office/drawing/2014/main" val="4242439780"/>
                    </a:ext>
                  </a:extLst>
                </a:gridCol>
                <a:gridCol w="1531075">
                  <a:extLst>
                    <a:ext uri="{9D8B030D-6E8A-4147-A177-3AD203B41FA5}">
                      <a16:colId xmlns:a16="http://schemas.microsoft.com/office/drawing/2014/main" val="2186629404"/>
                    </a:ext>
                  </a:extLst>
                </a:gridCol>
                <a:gridCol w="1269228">
                  <a:extLst>
                    <a:ext uri="{9D8B030D-6E8A-4147-A177-3AD203B41FA5}">
                      <a16:colId xmlns:a16="http://schemas.microsoft.com/office/drawing/2014/main" val="1424975927"/>
                    </a:ext>
                  </a:extLst>
                </a:gridCol>
                <a:gridCol w="1449805">
                  <a:extLst>
                    <a:ext uri="{9D8B030D-6E8A-4147-A177-3AD203B41FA5}">
                      <a16:colId xmlns:a16="http://schemas.microsoft.com/office/drawing/2014/main" val="262465766"/>
                    </a:ext>
                  </a:extLst>
                </a:gridCol>
              </a:tblGrid>
              <a:tr h="282635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 : AI-VMD / AI People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App. #2 : AI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Privacy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Guard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22316084"/>
                  </a:ext>
                </a:extLst>
              </a:tr>
              <a:tr h="10369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</a:t>
                      </a:r>
                      <a:r>
                        <a:rPr kumimoji="1" lang="ja-JP" altLang="en-US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Privacy Guard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87152557"/>
                  </a:ext>
                </a:extLst>
              </a:tr>
              <a:tr h="3716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Detail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Intruder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Line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cross detection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Loitering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Cross Line Counting </a:t>
                      </a:r>
                    </a:p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Area Counting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Visualization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of loitering / passing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 alarm is issued when the number of people exceeds the 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Cover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people on the video stream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defTabSz="1706837">
                        <a:defRPr/>
                      </a:pPr>
                      <a:r>
                        <a:rPr lang="en-US" altLang="en-US" sz="1050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Identifying a specific sound among other noises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9988594"/>
                  </a:ext>
                </a:extLst>
              </a:tr>
              <a:tr h="1899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Target object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Vehicle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Sound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26486566"/>
                  </a:ext>
                </a:extLst>
              </a:tr>
              <a:tr h="1899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</a:t>
                      </a:r>
                      <a:r>
                        <a:rPr kumimoji="1" lang="ja-JP" altLang="en-US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Meta information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Meta information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  <a:endParaRPr kumimoji="1" lang="ja-JP" altLang="en-US" sz="105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5057052"/>
                  </a:ext>
                </a:extLst>
              </a:tr>
              <a:tr h="7976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method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ONVIF, CGI,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TCP alarm protocol,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Additional information in video stream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 *1,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CGI,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Additional information in video stream,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HTTP POST, MQTT *2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 *1, CGI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TCP alarm protocol,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Additional information in video stream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ONVIF,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CGI,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TCP alarm protocol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Additional information in video stream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95941523"/>
                  </a:ext>
                </a:extLst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-14791" y="565130"/>
            <a:ext cx="776374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Support new dedicated AI </a:t>
            </a:r>
            <a:r>
              <a:rPr lang="en-US" altLang="ja-JP" sz="2000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application for 360-degree camera</a:t>
            </a:r>
            <a:endParaRPr lang="en-US" altLang="ja-JP" sz="20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1828470"/>
            <a:ext cx="759262" cy="5568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91" y="1753691"/>
            <a:ext cx="1231997" cy="684442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2326839" y="1801571"/>
            <a:ext cx="592879" cy="614564"/>
            <a:chOff x="6336497" y="6113039"/>
            <a:chExt cx="660968" cy="659524"/>
          </a:xfrm>
        </p:grpSpPr>
        <p:sp>
          <p:nvSpPr>
            <p:cNvPr id="12" name="正方形/長方形 11"/>
            <p:cNvSpPr/>
            <p:nvPr/>
          </p:nvSpPr>
          <p:spPr>
            <a:xfrm>
              <a:off x="6336497" y="6113040"/>
              <a:ext cx="659060" cy="6595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5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pic>
          <p:nvPicPr>
            <p:cNvPr id="13" name="Picture 2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38173" y="6113271"/>
              <a:ext cx="659523" cy="65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6396954" y="6302249"/>
              <a:ext cx="576000" cy="281104"/>
              <a:chOff x="6082197" y="9073134"/>
              <a:chExt cx="576000" cy="281104"/>
            </a:xfrm>
          </p:grpSpPr>
          <p:cxnSp>
            <p:nvCxnSpPr>
              <p:cNvPr id="16" name="直線コネクタ 15"/>
              <p:cNvCxnSpPr/>
              <p:nvPr/>
            </p:nvCxnSpPr>
            <p:spPr>
              <a:xfrm>
                <a:off x="6223688" y="9228526"/>
                <a:ext cx="255741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6303571" y="9122193"/>
                <a:ext cx="0" cy="232045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>
                <a:off x="6375609" y="9122193"/>
                <a:ext cx="0" cy="23204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6082197" y="9073134"/>
                <a:ext cx="2680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075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30</a:t>
                </a:r>
                <a:endPara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390175" y="9074777"/>
                <a:ext cx="2680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075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25</a:t>
                </a:r>
                <a:endPara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21" name="Picture 13" descr="C:\Users\4021174\Desktop\プロモビデオ\ヒートマップ\カウントマップ-閾値20-08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1599" y="1751676"/>
            <a:ext cx="755726" cy="7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699" y="1785334"/>
            <a:ext cx="1118369" cy="62873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218" y="1863267"/>
            <a:ext cx="427094" cy="46352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48" y="1801571"/>
            <a:ext cx="301043" cy="5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7786" y="1899548"/>
            <a:ext cx="403329" cy="4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92505" y="4825970"/>
            <a:ext cx="395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*1 Data format is proprietary</a:t>
            </a:r>
            <a:r>
              <a:rPr lang="en-US" altLang="ja-JP" sz="900" dirty="0" smtClean="0"/>
              <a:t>.</a:t>
            </a:r>
          </a:p>
          <a:p>
            <a:r>
              <a:rPr lang="en-US" altLang="ja-JP" sz="900" dirty="0" smtClean="0"/>
              <a:t>*2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ill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supported by firmware upgrade in the future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900" kern="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438" y="1370544"/>
            <a:ext cx="291539" cy="29153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438" y="1364528"/>
            <a:ext cx="291539" cy="291539"/>
          </a:xfrm>
          <a:prstGeom prst="rect">
            <a:avLst/>
          </a:prstGeom>
        </p:spPr>
      </p:pic>
      <p:pic>
        <p:nvPicPr>
          <p:cNvPr id="25" name="図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23" y="1828470"/>
            <a:ext cx="226486" cy="15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図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11" y="1763885"/>
            <a:ext cx="339972" cy="2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79" y="1749382"/>
            <a:ext cx="700902" cy="7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Specification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0"/>
            <a:ext cx="558506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Overview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083996"/>
              </p:ext>
            </p:extLst>
          </p:nvPr>
        </p:nvGraphicFramePr>
        <p:xfrm>
          <a:off x="204537" y="2095568"/>
          <a:ext cx="8722895" cy="2596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2058721633"/>
                    </a:ext>
                  </a:extLst>
                </a:gridCol>
                <a:gridCol w="3356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5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105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360-degree camera</a:t>
                      </a:r>
                      <a:endParaRPr lang="en-US" altLang="ja-JP" sz="1050" b="1" kern="1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(WV-S4156/WV-S4556L/WV-S4556LM/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WV-S4176/WV-S4576L/WV-S4576LM)</a:t>
                      </a:r>
                      <a:endParaRPr lang="ja-JP" altLang="ja-JP" sz="105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360-degree camera</a:t>
                      </a:r>
                      <a:endParaRPr lang="en-US" altLang="ja-JP" sz="1050" b="1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(WV-S4151/WV-S4551L/WV-S4551LM/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5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WV-X4172/WV-X4173/WV-X4573L/WV-X4573LM)</a:t>
                      </a:r>
                      <a:endParaRPr lang="ja-JP" sz="105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</a:t>
                      </a:r>
                      <a:r>
                        <a:rPr lang="en-US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Auto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(AI)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</a:t>
                      </a:r>
                      <a:r>
                        <a:rPr lang="en-US" altLang="ja-JP" sz="9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164720285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</a:t>
                      </a:r>
                      <a:r>
                        <a:rPr lang="en-US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Coding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</a:t>
                      </a: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9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lang="en-US" altLang="ja-JP" sz="9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ja-JP" altLang="en-US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</a:t>
                      </a:r>
                      <a:r>
                        <a:rPr lang="ja-JP" altLang="en-US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lang="en-US" altLang="ja-JP" sz="9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</a:t>
                      </a:r>
                      <a:r>
                        <a:rPr lang="en-US" altLang="ja-JP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9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ja-JP" altLang="en-US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lang="en-US" altLang="ja-JP" sz="9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9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change detection alarm</a:t>
                      </a:r>
                      <a:endParaRPr lang="en-US" altLang="ja-JP" sz="105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9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9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 (i-VMD)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313334983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  <a:p>
                      <a:pPr marL="171450" marR="0" indent="-1714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 by sound volume</a:t>
                      </a:r>
                    </a:p>
                    <a:p>
                      <a:pPr marL="171450" marR="0" indent="-1714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(Gunshot,</a:t>
                      </a:r>
                      <a:r>
                        <a:rPr lang="en-US" altLang="ja-JP" sz="9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Yell, Vehicle horn, Glass break)</a:t>
                      </a:r>
                      <a:endParaRPr lang="en-US" altLang="ja-JP" sz="9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4185029360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software</a:t>
                      </a:r>
                      <a:endParaRPr lang="en-US" altLang="ja-JP" sz="105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App.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 :</a:t>
                      </a:r>
                      <a:r>
                        <a:rPr kumimoji="1" lang="en-US" altLang="ja-JP" sz="9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AI-VMD/People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Counting/Heat Map/Occupancy Detection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App. #2 :</a:t>
                      </a:r>
                      <a:r>
                        <a:rPr lang="it-IT" altLang="ja-JP" sz="9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Privacy Guard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WV-SAE200W : </a:t>
                      </a:r>
                      <a:r>
                        <a:rPr lang="en-US" altLang="ja-JP" sz="9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i-VMD/</a:t>
                      </a:r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</a:t>
                      </a:r>
                      <a:r>
                        <a:rPr lang="en-US" altLang="ja-JP" sz="9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/Heat Map </a:t>
                      </a:r>
                      <a:r>
                        <a:rPr lang="en-US" altLang="ja-JP" sz="9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9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WV-SAE303W : </a:t>
                      </a:r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lang="en-US" altLang="ja-JP" sz="9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36849829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90955" y="965173"/>
            <a:ext cx="613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change in hardware except increase </a:t>
            </a:r>
            <a:r>
              <a:rPr lang="en-US" altLang="ja-JP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</a:t>
            </a:r>
            <a:r>
              <a:rPr lang="en-US" altLang="ja-JP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Flash ROM/Memory</a:t>
            </a:r>
            <a:r>
              <a:rPr lang="en-US" altLang="ja-JP" dirty="0"/>
              <a:t> (in comparison with conventional </a:t>
            </a:r>
            <a:r>
              <a:rPr lang="en-US" altLang="ja-JP" dirty="0" smtClean="0"/>
              <a:t>360-degree camera</a:t>
            </a:r>
            <a:r>
              <a:rPr lang="en-US" altLang="ja-JP" dirty="0"/>
              <a:t>)</a:t>
            </a:r>
            <a:endParaRPr lang="en-US" altLang="ja-JP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2194" y="1726236"/>
            <a:ext cx="289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2194" y="663051"/>
            <a:ext cx="291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Hardware 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 - vs Axis / Hanwha 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685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701998"/>
              </p:ext>
            </p:extLst>
          </p:nvPr>
        </p:nvGraphicFramePr>
        <p:xfrm>
          <a:off x="76018" y="916611"/>
          <a:ext cx="8990792" cy="390347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405">
                  <a:extLst>
                    <a:ext uri="{9D8B030D-6E8A-4147-A177-3AD203B41FA5}">
                      <a16:colId xmlns:a16="http://schemas.microsoft.com/office/drawing/2014/main" val="2448385029"/>
                    </a:ext>
                  </a:extLst>
                </a:gridCol>
                <a:gridCol w="138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309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9096">
                  <a:extLst>
                    <a:ext uri="{9D8B030D-6E8A-4147-A177-3AD203B41FA5}">
                      <a16:colId xmlns:a16="http://schemas.microsoft.com/office/drawing/2014/main" val="3338123079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WV-S4556LM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WV-S4156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M3057-PLVE Mk II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M3067-P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XNF-8010RV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XNF-8010RV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</a:t>
                      </a:r>
                      <a:endParaRPr kumimoji="1" lang="en-US" altLang="ja-JP" sz="9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XNF-8010R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924539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6MP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1/1.8" 6MP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2192x2192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2016x2016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2048x2048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(30fps *1)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60fps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60fps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F1.6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0.16lx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0.18lx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Corner left/right, Double corner, Corridor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In(selectable),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33065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AI-VMD, People Counting, Heat Map, Occupancy Detection, AI Privacy Guard , AI Sound Classification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VMD, active tampering alarm, Motion Guard, Fence Guard, Loitering Guard, People Counter, Occupancy Estimator, Queue Monitor, Tailgating Detector, Direction Detector, Random Selector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Defocus detection, Motion detection, Tampering, People counting, Heat map, Directional detection, Appear/Disappear, Enter/Exit, Loitering, Virtual line, Audio detection, Sound classification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(20m)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Yes(15m)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00" y="1552971"/>
            <a:ext cx="437200" cy="3226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57" y="1553847"/>
            <a:ext cx="441966" cy="32542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815603" y="587050"/>
            <a:ext cx="337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Display</a:t>
            </a:r>
            <a:r>
              <a:rPr lang="ja-JP" altLang="en-US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61058" y="589271"/>
            <a:ext cx="192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WDR: Off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</a:t>
            </a:r>
            <a:r>
              <a:rPr kumimoji="1" lang="ja-JP" altLang="en-US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only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70" y="1548004"/>
            <a:ext cx="399547" cy="3995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82" y="1499802"/>
            <a:ext cx="387041" cy="387041"/>
          </a:xfrm>
          <a:prstGeom prst="rect">
            <a:avLst/>
          </a:prstGeom>
        </p:spPr>
      </p:pic>
      <p:pic>
        <p:nvPicPr>
          <p:cNvPr id="18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533745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44" y="1558987"/>
            <a:ext cx="449273" cy="2730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718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 - vs Avigilon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685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88246"/>
              </p:ext>
            </p:extLst>
          </p:nvPr>
        </p:nvGraphicFramePr>
        <p:xfrm>
          <a:off x="76018" y="916611"/>
          <a:ext cx="6473224" cy="378917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405">
                  <a:extLst>
                    <a:ext uri="{9D8B030D-6E8A-4147-A177-3AD203B41FA5}">
                      <a16:colId xmlns:a16="http://schemas.microsoft.com/office/drawing/2014/main" val="2448385029"/>
                    </a:ext>
                  </a:extLst>
                </a:gridCol>
                <a:gridCol w="138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309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Avigilon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6A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WV-S4556LM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WV-S4156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8.0C-H5A-FE-DO1-IR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8.0C-H5A-FE-DC1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924539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8MP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2192x2192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2048x2048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(30fps *1)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30fps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F2.4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0.20lx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Adjustable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dewarping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Definition Stream Management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33065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AI-VMD, People Counting, Heat Map, Occupancy Detection, AI Privacy Guard , AI Sound Classification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Objects in Area, Loitering, Crossing Beam, Appears or Enters Area, Not Present in Area, Enter Area, Leave Area, Stops in Area, Direction Violated, Tamper Detection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(17m)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3815603" y="587050"/>
            <a:ext cx="337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Display</a:t>
            </a:r>
            <a:r>
              <a:rPr lang="ja-JP" altLang="en-US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8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533745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44" y="1558987"/>
            <a:ext cx="449273" cy="2730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0" y="1526594"/>
            <a:ext cx="518132" cy="3434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74" y="1546017"/>
            <a:ext cx="744979" cy="3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 - vs Axis / Hanwha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6855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15603" y="587050"/>
            <a:ext cx="337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Display</a:t>
            </a:r>
            <a:r>
              <a:rPr lang="ja-JP" altLang="en-US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5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91849"/>
              </p:ext>
            </p:extLst>
          </p:nvPr>
        </p:nvGraphicFramePr>
        <p:xfrm>
          <a:off x="76018" y="916611"/>
          <a:ext cx="8990792" cy="403582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405">
                  <a:extLst>
                    <a:ext uri="{9D8B030D-6E8A-4147-A177-3AD203B41FA5}">
                      <a16:colId xmlns:a16="http://schemas.microsoft.com/office/drawing/2014/main" val="2448385029"/>
                    </a:ext>
                  </a:extLst>
                </a:gridCol>
                <a:gridCol w="138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309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9096">
                  <a:extLst>
                    <a:ext uri="{9D8B030D-6E8A-4147-A177-3AD203B41FA5}">
                      <a16:colId xmlns:a16="http://schemas.microsoft.com/office/drawing/2014/main" val="3338123079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WV-S4576L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WV-S4576LM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WV-S4176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M3058-PLVE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M3068-P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XNF-9010RV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XNF-9010RVM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QNF-9010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924539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1/1.7” 12MP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1/1.7” 12MP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1/2.3” 12MP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2880x2880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3008x3008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(15fps *1)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 (30fps *2)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 (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*2)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F1.9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F2.8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F2.2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84dB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0.19lx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0.32lx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0.39lx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Corner left/right, Double corner, Corridor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In(selectable),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539210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AI-VMD, People Counting, Heat Map, Occupancy Detection, AI Privacy Guard , AI Sound Classification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VMD, active tampering alarm, Motion Guard, Fence Guard, Loitering Guard, (People Counter, Occupancy Estimator, Queue Monitor, Tailgating Detector, Direction Detector, Random Selector)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 ( ) Is for M3068-P only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Defocus detection, Motion detection, Tampering, People counting, Heat map (Directional detection, Appear/Disappear, Enter/Exit, Loitering, Virtual line, Audio detection, Sound classification)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 ( ) Is for XNF-9010RV/XNF-9010RVM only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(15m)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+40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70" y="1548004"/>
            <a:ext cx="399547" cy="3995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82" y="1499802"/>
            <a:ext cx="387041" cy="387041"/>
          </a:xfrm>
          <a:prstGeom prst="rect">
            <a:avLst/>
          </a:prstGeom>
        </p:spPr>
      </p:pic>
      <p:pic>
        <p:nvPicPr>
          <p:cNvPr id="16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533745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44" y="1558987"/>
            <a:ext cx="449273" cy="2730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68" y="1534478"/>
            <a:ext cx="456517" cy="3407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93" y="1536613"/>
            <a:ext cx="434408" cy="33858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261058" y="589271"/>
            <a:ext cx="192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WDR: Off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Display</a:t>
            </a:r>
            <a:r>
              <a:rPr kumimoji="1" lang="ja-JP" altLang="en-US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only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</a:t>
            </a:r>
            <a:endParaRPr kumimoji="1" lang="ja-JP" altLang="en-US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 - vs Avigilon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6855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15603" y="587050"/>
            <a:ext cx="337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H.265/H.264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 transmission: Off,</a:t>
            </a:r>
          </a:p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Display</a:t>
            </a:r>
            <a:r>
              <a:rPr lang="ja-JP" altLang="en-US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fisheye/</a:t>
            </a:r>
            <a:r>
              <a:rPr lang="en-US" altLang="ja-JP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Panorama/Double panorama/Single PTZ/Quad PTZ</a:t>
            </a:r>
            <a:endParaRPr kumimoji="1" lang="en-US" altLang="ja-JP" sz="8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5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077850"/>
              </p:ext>
            </p:extLst>
          </p:nvPr>
        </p:nvGraphicFramePr>
        <p:xfrm>
          <a:off x="76018" y="916611"/>
          <a:ext cx="6473224" cy="378189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405">
                  <a:extLst>
                    <a:ext uri="{9D8B030D-6E8A-4147-A177-3AD203B41FA5}">
                      <a16:colId xmlns:a16="http://schemas.microsoft.com/office/drawing/2014/main" val="2448385029"/>
                    </a:ext>
                  </a:extLst>
                </a:gridCol>
                <a:gridCol w="138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309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Avigilon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6AB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WV-S4576L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WV-S4576LM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WV-S4176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12.0W-H5A-FE-DO1-IR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12.0W-H5A-FE-DC1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924539"/>
                  </a:ext>
                </a:extLst>
              </a:tr>
              <a:tr h="37083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1/1.7” 12MP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1/2.3” 12MP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3008x3008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5fps (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 :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: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30fps</a:t>
                      </a:r>
                      <a:endParaRPr kumimoji="1" lang="en-US" altLang="ja-JP" sz="9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F1.9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F2.0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183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26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84dB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Display mode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(other than fisheye)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Panorama, Double panorama, Single PTZ, Quad PTZ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4Quad streams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Adjustable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dewarping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Definition Stream Management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4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In(built-in mic), Out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5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539210"/>
                  </a:ext>
                </a:extLst>
              </a:tr>
              <a:tr h="1955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AI-VMD, People Counting, Heat Map, Occupancy Detection, AI Privacy Guard , AI Sound Classification</a:t>
                      </a: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Objects in Area, Loitering, Crossing Beam, Appears or Enters Area, Not Present in Area, Enter Area, Leave Area, Stops in Area, Direction Violated, Tamper Detection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(12m)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Railway standard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EN50155-TX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99" y="1533745"/>
            <a:ext cx="484189" cy="3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544" y="1558987"/>
            <a:ext cx="449273" cy="2730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0" y="1526594"/>
            <a:ext cx="518132" cy="34348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74" y="1546017"/>
            <a:ext cx="744979" cy="3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3-3.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with conventional models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51487"/>
              </p:ext>
            </p:extLst>
          </p:nvPr>
        </p:nvGraphicFramePr>
        <p:xfrm>
          <a:off x="53340" y="874536"/>
          <a:ext cx="9019454" cy="3870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503350074"/>
                    </a:ext>
                  </a:extLst>
                </a:gridCol>
                <a:gridCol w="2629883">
                  <a:extLst>
                    <a:ext uri="{9D8B030D-6E8A-4147-A177-3AD203B41FA5}">
                      <a16:colId xmlns:a16="http://schemas.microsoft.com/office/drawing/2014/main" val="3208982871"/>
                    </a:ext>
                  </a:extLst>
                </a:gridCol>
              </a:tblGrid>
              <a:tr h="322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(WV-S4156 / S4556L / S4556LM)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5MP Camera</a:t>
                      </a:r>
                    </a:p>
                    <a:p>
                      <a:pPr algn="ctr"/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(WV-S4151 / S4551L / S4551LM)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(WV-S4150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S4550L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S4550LM)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Fisheye + DP / Fisheye + P / Fisheye + Quad PTZ / Quad stream</a:t>
                      </a: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120dB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0.15lx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  <a:endParaRPr lang="ja-JP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(AI)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r>
                        <a:rPr lang="en-US" altLang="ja-JP" sz="800" b="0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r>
                        <a:rPr lang="en-US" altLang="ja-JP" sz="800" b="1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 / Monitor output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(WV-SAE200W)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App.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 :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AI-VMD / People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/ Heat Map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/ Occupancy Detection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App. #2 :</a:t>
                      </a:r>
                      <a:r>
                        <a:rPr lang="it-IT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Privacy Guard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WV-SAE200W :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 /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Heat map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WV-SAE303W :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 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73138" y="546774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2505" y="4831103"/>
            <a:ext cx="32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*1 Will declare profile M support after we got certified by ONVIF</a:t>
            </a:r>
            <a:r>
              <a:rPr lang="en-US" altLang="ja-JP" sz="900" dirty="0" smtClean="0"/>
              <a:t>.</a:t>
            </a:r>
          </a:p>
          <a:p>
            <a:r>
              <a:rPr lang="en-US" altLang="ja-JP" sz="900" dirty="0" smtClean="0"/>
              <a:t>*2 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SFTP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be supported by firmware 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upgrade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future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900" kern="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3-3.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with conventional models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18503"/>
              </p:ext>
            </p:extLst>
          </p:nvPr>
        </p:nvGraphicFramePr>
        <p:xfrm>
          <a:off x="53340" y="880552"/>
          <a:ext cx="9019454" cy="3870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503350074"/>
                    </a:ext>
                  </a:extLst>
                </a:gridCol>
                <a:gridCol w="2629883">
                  <a:extLst>
                    <a:ext uri="{9D8B030D-6E8A-4147-A177-3AD203B41FA5}">
                      <a16:colId xmlns:a16="http://schemas.microsoft.com/office/drawing/2014/main" val="3208982871"/>
                    </a:ext>
                  </a:extLst>
                </a:gridCol>
              </a:tblGrid>
              <a:tr h="322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12MP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(WV-S4176 / S4576L / S4576LM)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  <a:p>
                      <a:pPr algn="ctr"/>
                      <a:r>
                        <a:rPr lang="en-US" altLang="ja-JP" sz="9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(WV-X4172 / X4173 / X4573L / X4573LM)</a:t>
                      </a:r>
                      <a:endParaRPr kumimoji="1" lang="en-US" altLang="ja-JP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12MP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(WV-X4170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X4171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X4571L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9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X4571LM)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/ Double Panorama(DP) / Panorama(P) / Quad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Single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PTZ / Fisheye + DP / Fisheye + P / Fisheye + Quad PTZ / Quad stream</a:t>
                      </a: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</a:t>
                      </a:r>
                      <a:r>
                        <a:rPr lang="ja-JP" altLang="en-US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3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WDR</a:t>
                      </a:r>
                      <a:r>
                        <a:rPr kumimoji="1" lang="ja-JP" altLang="en-US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84dB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Super-D 108dB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0.3lx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VBR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 / CBR / Framerate / Best Effort 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*Default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Framerate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Intelligent Auto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(AI)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r>
                        <a:rPr lang="en-US" altLang="ja-JP" sz="800" b="0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ja-JP" sz="800" b="0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VIQS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r>
                        <a:rPr lang="en-US" altLang="ja-JP" sz="800" b="1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control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(JPEG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H.265)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IO terminal / Monitor output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*WV-X4170 / X4172 is not supported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ja-JP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DC12V  *WV-X4170 / X4172: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only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436230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(WV-SAE200W)</a:t>
                      </a:r>
                      <a:endParaRPr lang="ja-JP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Extension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software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App.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 :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AI-VMD / People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/ Heat Map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/ Occupancy Detection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App. #2 :</a:t>
                      </a:r>
                      <a:r>
                        <a:rPr lang="it-IT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Privacy Guard</a:t>
                      </a: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WV-SAE200W :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 /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Heat map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WV-SAE303W :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                      *WV-X4170 / X4172 is not supported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  <a:r>
                        <a:rPr lang="ja-JP" altLang="en-US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 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90000" marR="90000" marT="46800" marB="4680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3138" y="546775"/>
            <a:ext cx="56210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2505" y="4831103"/>
            <a:ext cx="32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*1 Will declare profile M support after we got certified by ONVIF</a:t>
            </a:r>
            <a:r>
              <a:rPr lang="en-US" altLang="ja-JP" sz="900" dirty="0" smtClean="0"/>
              <a:t>.</a:t>
            </a:r>
          </a:p>
          <a:p>
            <a:r>
              <a:rPr lang="en-US" altLang="ja-JP" sz="900" dirty="0" smtClean="0"/>
              <a:t>*2 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SFTP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be supported by firmware 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upgrade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future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900" kern="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386612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Summary </a:t>
            </a:r>
            <a:endParaRPr lang="en-US" altLang="ja-JP" sz="2400" dirty="0" smtClean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AI Applications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04" y="4319479"/>
            <a:ext cx="358640" cy="35864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749701" y="3973826"/>
            <a:ext cx="133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About icons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03604" y="4371841"/>
            <a:ext cx="23537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brand new functions</a:t>
            </a:r>
            <a:endParaRPr lang="ja-JP" altLang="en-US" sz="1050" dirty="0"/>
          </a:p>
        </p:txBody>
      </p:sp>
      <p:sp>
        <p:nvSpPr>
          <p:cNvPr id="5" name="正方形/長方形 4"/>
          <p:cNvSpPr/>
          <p:nvPr/>
        </p:nvSpPr>
        <p:spPr>
          <a:xfrm>
            <a:off x="5749702" y="3964409"/>
            <a:ext cx="3349635" cy="83017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3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sp>
        <p:nvSpPr>
          <p:cNvPr id="6" name="楕円 5"/>
          <p:cNvSpPr/>
          <p:nvPr/>
        </p:nvSpPr>
        <p:spPr>
          <a:xfrm>
            <a:off x="2788914" y="3046444"/>
            <a:ext cx="1692373" cy="16702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2964543" y="3253154"/>
            <a:ext cx="1349831" cy="12772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3151767" y="3427455"/>
            <a:ext cx="991518" cy="9431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02230" y="3166389"/>
            <a:ext cx="7620" cy="100209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73138" y="576855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06123"/>
              </p:ext>
            </p:extLst>
          </p:nvPr>
        </p:nvGraphicFramePr>
        <p:xfrm>
          <a:off x="4634256" y="308959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2192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02324" y="143078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702236" y="1560328"/>
            <a:ext cx="7620" cy="1002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59512" y="1083679"/>
            <a:ext cx="3629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Distance </a:t>
            </a:r>
            <a:r>
              <a:rPr lang="en-US" altLang="ja-JP" sz="1200" dirty="0" smtClean="0"/>
              <a:t>to object in center image</a:t>
            </a:r>
            <a:endParaRPr kumimoji="1" lang="ja-JP" altLang="en-US" sz="12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5" y="149279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直線コネクタ 17"/>
          <p:cNvCxnSpPr/>
          <p:nvPr/>
        </p:nvCxnSpPr>
        <p:spPr>
          <a:xfrm>
            <a:off x="585755" y="2562420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75077" y="1777131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576049" y="190623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70223" y="212755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35361" y="244144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6334" y="1999769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37306" y="178524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46481" y="1635643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0482" y="2755664"/>
            <a:ext cx="405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Coverage </a:t>
            </a:r>
            <a:r>
              <a:rPr lang="en-US" altLang="ja-JP" sz="1200" dirty="0" smtClean="0"/>
              <a:t>radius when </a:t>
            </a:r>
            <a:r>
              <a:rPr lang="en-US" altLang="ja-JP" sz="1200" dirty="0"/>
              <a:t>mounted at a </a:t>
            </a:r>
            <a:r>
              <a:rPr lang="en-US" altLang="ja-JP" sz="1200" dirty="0" smtClean="0"/>
              <a:t>height of </a:t>
            </a:r>
            <a:r>
              <a:rPr lang="en-US" altLang="ja-JP" sz="1200" dirty="0"/>
              <a:t>3m (10ft)</a:t>
            </a:r>
            <a:endParaRPr kumimoji="1" lang="ja-JP" altLang="en-US" sz="1200" dirty="0"/>
          </a:p>
        </p:txBody>
      </p:sp>
      <p:sp>
        <p:nvSpPr>
          <p:cNvPr id="27" name="正方形/長方形 26"/>
          <p:cNvSpPr/>
          <p:nvPr/>
        </p:nvSpPr>
        <p:spPr>
          <a:xfrm>
            <a:off x="508182" y="308959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3" y="315160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楕円 28"/>
          <p:cNvSpPr/>
          <p:nvPr/>
        </p:nvSpPr>
        <p:spPr>
          <a:xfrm>
            <a:off x="3336769" y="3601759"/>
            <a:ext cx="628200" cy="59012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" b="100000" l="2096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67" y="3738347"/>
            <a:ext cx="319596" cy="31481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48862" y="3502941"/>
            <a:ext cx="4892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50" dirty="0" smtClean="0"/>
              <a:t>3m</a:t>
            </a:r>
          </a:p>
          <a:p>
            <a:pPr algn="r"/>
            <a:r>
              <a:rPr kumimoji="1" lang="en-US" altLang="ja-JP" sz="1050" dirty="0" smtClean="0"/>
              <a:t>(10ft)</a:t>
            </a:r>
            <a:endParaRPr kumimoji="1" lang="ja-JP" altLang="en-US" sz="105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06659" y="370711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 O R I</a:t>
            </a:r>
            <a:endParaRPr kumimoji="1" lang="ja-JP" altLang="en-US" dirty="0"/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14573"/>
              </p:ext>
            </p:extLst>
          </p:nvPr>
        </p:nvGraphicFramePr>
        <p:xfrm>
          <a:off x="4634256" y="143078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2192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67.9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cxnSp>
        <p:nvCxnSpPr>
          <p:cNvPr id="34" name="直線矢印コネクタ 33"/>
          <p:cNvCxnSpPr/>
          <p:nvPr/>
        </p:nvCxnSpPr>
        <p:spPr>
          <a:xfrm flipH="1" flipV="1">
            <a:off x="709851" y="4168477"/>
            <a:ext cx="1880949" cy="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870255" y="401997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1167795" y="402723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603220" y="4027234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2357960" y="4019979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34007" y="4286407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8433" y="379256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295986" y="4286407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068664" y="3792719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sp>
        <p:nvSpPr>
          <p:cNvPr id="6" name="楕円 5"/>
          <p:cNvSpPr/>
          <p:nvPr/>
        </p:nvSpPr>
        <p:spPr>
          <a:xfrm>
            <a:off x="2788914" y="3046444"/>
            <a:ext cx="1692373" cy="16702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2964543" y="3253154"/>
            <a:ext cx="1349831" cy="12772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3151767" y="3427455"/>
            <a:ext cx="991518" cy="9431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02230" y="3166389"/>
            <a:ext cx="7620" cy="100209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73138" y="576856"/>
            <a:ext cx="345977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62666"/>
              </p:ext>
            </p:extLst>
          </p:nvPr>
        </p:nvGraphicFramePr>
        <p:xfrm>
          <a:off x="4634256" y="308959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2992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2992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56.1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67.6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0.3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coverage DORI 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02324" y="143078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702236" y="1560328"/>
            <a:ext cx="7620" cy="1002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59512" y="1083679"/>
            <a:ext cx="3629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Distance </a:t>
            </a:r>
            <a:r>
              <a:rPr lang="en-US" altLang="ja-JP" sz="1200" dirty="0" smtClean="0"/>
              <a:t>to object in center image</a:t>
            </a:r>
            <a:endParaRPr kumimoji="1" lang="ja-JP" altLang="en-US" sz="12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5" y="149279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8" name="直線コネクタ 17"/>
          <p:cNvCxnSpPr/>
          <p:nvPr/>
        </p:nvCxnSpPr>
        <p:spPr>
          <a:xfrm>
            <a:off x="585755" y="2562420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75077" y="1777131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576049" y="190623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70223" y="2127555"/>
            <a:ext cx="265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35361" y="244144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6334" y="1999769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37306" y="178524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46481" y="1635643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0482" y="2755664"/>
            <a:ext cx="405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Coverage </a:t>
            </a:r>
            <a:r>
              <a:rPr lang="en-US" altLang="ja-JP" sz="1200" dirty="0" smtClean="0"/>
              <a:t>radius when </a:t>
            </a:r>
            <a:r>
              <a:rPr lang="en-US" altLang="ja-JP" sz="1200" dirty="0"/>
              <a:t>mounted at a </a:t>
            </a:r>
            <a:r>
              <a:rPr lang="en-US" altLang="ja-JP" sz="1200" dirty="0" smtClean="0"/>
              <a:t>height of </a:t>
            </a:r>
            <a:r>
              <a:rPr lang="en-US" altLang="ja-JP" sz="1200" dirty="0"/>
              <a:t>3m (10ft)</a:t>
            </a:r>
            <a:endParaRPr kumimoji="1" lang="ja-JP" altLang="en-US" sz="1200" dirty="0"/>
          </a:p>
        </p:txBody>
      </p:sp>
      <p:sp>
        <p:nvSpPr>
          <p:cNvPr id="27" name="正方形/長方形 26"/>
          <p:cNvSpPr/>
          <p:nvPr/>
        </p:nvSpPr>
        <p:spPr>
          <a:xfrm>
            <a:off x="508182" y="3089598"/>
            <a:ext cx="4034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3" y="3151601"/>
            <a:ext cx="303661" cy="1845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9" name="直線矢印コネクタ 28"/>
          <p:cNvCxnSpPr/>
          <p:nvPr/>
        </p:nvCxnSpPr>
        <p:spPr>
          <a:xfrm flipH="1" flipV="1">
            <a:off x="709851" y="4168477"/>
            <a:ext cx="1880949" cy="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楕円 29"/>
          <p:cNvSpPr/>
          <p:nvPr/>
        </p:nvSpPr>
        <p:spPr>
          <a:xfrm>
            <a:off x="3336769" y="3601759"/>
            <a:ext cx="628200" cy="590129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" b="100000" l="2096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67" y="3738347"/>
            <a:ext cx="319596" cy="31481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248862" y="3502941"/>
            <a:ext cx="4892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050" dirty="0" smtClean="0"/>
              <a:t>3m</a:t>
            </a:r>
          </a:p>
          <a:p>
            <a:pPr algn="r"/>
            <a:r>
              <a:rPr kumimoji="1" lang="en-US" altLang="ja-JP" sz="1050" dirty="0" smtClean="0"/>
              <a:t>(10ft)</a:t>
            </a:r>
            <a:endParaRPr kumimoji="1" lang="ja-JP" altLang="en-US" sz="1050" dirty="0"/>
          </a:p>
        </p:txBody>
      </p:sp>
      <p:cxnSp>
        <p:nvCxnSpPr>
          <p:cNvPr id="33" name="直線コネクタ 32"/>
          <p:cNvCxnSpPr/>
          <p:nvPr/>
        </p:nvCxnSpPr>
        <p:spPr>
          <a:xfrm>
            <a:off x="870255" y="401997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167795" y="4027232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603220" y="4027234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2357960" y="4019979"/>
            <a:ext cx="0" cy="285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534007" y="4286407"/>
            <a:ext cx="6046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Identify</a:t>
            </a:r>
            <a:endParaRPr kumimoji="1" lang="ja-JP" altLang="en-US" sz="105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28433" y="379256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Recognize</a:t>
            </a:r>
            <a:endParaRPr kumimoji="1" lang="ja-JP" altLang="en-US" sz="105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295986" y="4286407"/>
            <a:ext cx="6399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Observe</a:t>
            </a:r>
            <a:endParaRPr kumimoji="1" lang="ja-JP" altLang="en-US" sz="105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68664" y="3792719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Detect</a:t>
            </a:r>
            <a:endParaRPr kumimoji="1" lang="ja-JP" altLang="en-US" sz="105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706659" y="370711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 O R I</a:t>
            </a:r>
            <a:endParaRPr kumimoji="1" lang="ja-JP" altLang="en-US" dirty="0"/>
          </a:p>
        </p:txBody>
      </p:sp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75400"/>
              </p:ext>
            </p:extLst>
          </p:nvPr>
        </p:nvGraphicFramePr>
        <p:xfrm>
          <a:off x="4634256" y="1430788"/>
          <a:ext cx="4287008" cy="1044368"/>
        </p:xfrm>
        <a:graphic>
          <a:graphicData uri="http://schemas.openxmlformats.org/drawingml/2006/table">
            <a:tbl>
              <a:tblPr/>
              <a:tblGrid>
                <a:gridCol w="915276">
                  <a:extLst>
                    <a:ext uri="{9D8B030D-6E8A-4147-A177-3AD203B41FA5}">
                      <a16:colId xmlns:a16="http://schemas.microsoft.com/office/drawing/2014/main" val="2291548557"/>
                    </a:ext>
                  </a:extLst>
                </a:gridCol>
                <a:gridCol w="1208825">
                  <a:extLst>
                    <a:ext uri="{9D8B030D-6E8A-4147-A177-3AD203B41FA5}">
                      <a16:colId xmlns:a16="http://schemas.microsoft.com/office/drawing/2014/main" val="1118153276"/>
                    </a:ext>
                  </a:extLst>
                </a:gridCol>
                <a:gridCol w="1138451">
                  <a:extLst>
                    <a:ext uri="{9D8B030D-6E8A-4147-A177-3AD203B41FA5}">
                      <a16:colId xmlns:a16="http://schemas.microsoft.com/office/drawing/2014/main" val="1019247387"/>
                    </a:ext>
                  </a:extLst>
                </a:gridCol>
                <a:gridCol w="1024456">
                  <a:extLst>
                    <a:ext uri="{9D8B030D-6E8A-4147-A177-3AD203B41FA5}">
                      <a16:colId xmlns:a16="http://schemas.microsoft.com/office/drawing/2014/main" val="4065370432"/>
                    </a:ext>
                  </a:extLst>
                </a:gridCol>
              </a:tblGrid>
              <a:tr h="366188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2992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2992</a:t>
                      </a:r>
                      <a:endParaRPr lang="en-US" altLang="ja-JP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790713"/>
                  </a:ext>
                </a:extLst>
              </a:tr>
              <a:tr h="1000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98.1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833"/>
                  </a:ext>
                </a:extLst>
              </a:tr>
              <a:tr h="62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429794"/>
                  </a:ext>
                </a:extLst>
              </a:tr>
              <a:tr h="1206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753510"/>
                  </a:ext>
                </a:extLst>
              </a:tr>
              <a:tr h="95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1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4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299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49199"/>
              </p:ext>
            </p:extLst>
          </p:nvPr>
        </p:nvGraphicFramePr>
        <p:xfrm>
          <a:off x="109436" y="938035"/>
          <a:ext cx="8897998" cy="3611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sz="105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2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96974" y="4754371"/>
            <a:ext cx="72204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when Super Dynamic level is set to 30 or more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When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"Off is selected for each stream transmission" and "none of the conditions of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297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10822"/>
              </p:ext>
            </p:extLst>
          </p:nvPr>
        </p:nvGraphicFramePr>
        <p:xfrm>
          <a:off x="109436" y="938034"/>
          <a:ext cx="8897998" cy="3629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</a:t>
                      </a:r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</a:t>
                      </a:r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TZ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974" y="4619541"/>
            <a:ext cx="721447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Up to 15fps(12.5fps) when Super Dynamic level is set to 30 or more.</a:t>
            </a:r>
            <a:endParaRPr lang="en-US" altLang="ja-JP" sz="9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 and "none of the conditions of *1 are met", maximum framerate is 30fps(25fps).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250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42263"/>
              </p:ext>
            </p:extLst>
          </p:nvPr>
        </p:nvGraphicFramePr>
        <p:xfrm>
          <a:off x="109436" y="938034"/>
          <a:ext cx="8897998" cy="3652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altLang="ja-JP" sz="105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9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*3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Stream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 (Ch1-Ch4)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  <a:p>
                      <a:endParaRPr lang="en-US" altLang="ja-JP" sz="100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2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96974" y="4748348"/>
            <a:ext cx="72204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Up to 15fps(12.5fps) when Super Dynamic level is set to 30 or more.</a:t>
            </a:r>
            <a:endParaRPr lang="en-US" altLang="ja-JP" sz="9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310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0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6668" y="4479288"/>
            <a:ext cx="71967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when Super Dynamic level is set to 30 or more.</a:t>
            </a:r>
            <a:endParaRPr kumimoji="1" lang="en-US" altLang="ja-JP" sz="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noProof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/>
              <a:t>If the image capture mode is Fisheye while “Stream transmission” of Stream(1</a:t>
            </a:r>
            <a:r>
              <a:rPr lang="en-US" altLang="ja-JP" sz="900" dirty="0" smtClean="0"/>
              <a:t>)</a:t>
            </a:r>
            <a:r>
              <a:rPr lang="ja-JP" altLang="en-US" sz="900" dirty="0"/>
              <a:t> </a:t>
            </a:r>
            <a:r>
              <a:rPr lang="en-US" altLang="ja-JP" sz="900" dirty="0" smtClean="0"/>
              <a:t>or Stream(2) is </a:t>
            </a:r>
            <a:r>
              <a:rPr lang="en-US" altLang="ja-JP" sz="900" dirty="0"/>
              <a:t>set </a:t>
            </a:r>
            <a:r>
              <a:rPr lang="en-US" altLang="ja-JP" sz="900" dirty="0" smtClean="0"/>
              <a:t>to “On</a:t>
            </a:r>
            <a:r>
              <a:rPr lang="en-US" altLang="ja-JP" sz="900" dirty="0"/>
              <a:t>”, max. 1fps is set for </a:t>
            </a:r>
            <a:r>
              <a:rPr lang="en-US" altLang="ja-JP" sz="900" dirty="0" smtClean="0"/>
              <a:t>resolution</a:t>
            </a:r>
          </a:p>
          <a:p>
            <a:r>
              <a:rPr lang="en-US" altLang="ja-JP" sz="900" dirty="0"/>
              <a:t> </a:t>
            </a:r>
            <a:r>
              <a:rPr lang="en-US" altLang="ja-JP" sz="900" dirty="0" smtClean="0"/>
              <a:t>     </a:t>
            </a:r>
            <a:r>
              <a:rPr lang="en-US" altLang="ja-JP" sz="900" dirty="0"/>
              <a:t>“</a:t>
            </a:r>
            <a:r>
              <a:rPr lang="en-US" altLang="ja-JP" sz="900" dirty="0" smtClean="0"/>
              <a:t>2992 x 2992”, and </a:t>
            </a:r>
            <a:r>
              <a:rPr lang="en-US" altLang="ja-JP" sz="900" dirty="0"/>
              <a:t>max. 2 fps is set in 30fps mode and max. </a:t>
            </a:r>
            <a:r>
              <a:rPr lang="en-US" altLang="ja-JP" sz="900" dirty="0" smtClean="0"/>
              <a:t>2.1fps is </a:t>
            </a:r>
            <a:r>
              <a:rPr lang="en-US" altLang="ja-JP" sz="900" dirty="0"/>
              <a:t>set in 25fps mode for resolution “</a:t>
            </a:r>
            <a:r>
              <a:rPr lang="en-US" altLang="ja-JP" sz="900" dirty="0" smtClean="0"/>
              <a:t>2192 x 2192</a:t>
            </a:r>
            <a:r>
              <a:rPr lang="en-US" altLang="ja-JP" sz="900" dirty="0"/>
              <a:t>”. (See page 27</a:t>
            </a:r>
            <a:r>
              <a:rPr lang="en-US" altLang="ja-JP" sz="900" dirty="0" smtClean="0"/>
              <a:t>)</a:t>
            </a:r>
          </a:p>
          <a:p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15fps(12.5fps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00473"/>
              </p:ext>
            </p:extLst>
          </p:nvPr>
        </p:nvGraphicFramePr>
        <p:xfrm>
          <a:off x="109436" y="938034"/>
          <a:ext cx="8897998" cy="3563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sz="105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  <a:endParaRPr lang="en-US" altLang="ja-JP" sz="1000" b="0" i="0" u="sng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sng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56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 </a:t>
                      </a:r>
                      <a:r>
                        <a:rPr kumimoji="1" lang="en-US" altLang="ja-JP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 *3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 *3</a:t>
                      </a: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1000" b="0" i="0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1000" b="0" i="0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alt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lang="ja-JP" altLang="ja-JP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3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1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1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6974" y="4813289"/>
            <a:ext cx="72120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transmission", maximum framerate is 15fps(12.5fps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“&lt;Wall&gt; Single PTZ” is selected for the image capture mode, 2560 x 1920 cannot be set to Stream(1) and JPEG(1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35597"/>
              </p:ext>
            </p:extLst>
          </p:nvPr>
        </p:nvGraphicFramePr>
        <p:xfrm>
          <a:off x="109436" y="938034"/>
          <a:ext cx="8897998" cy="3912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74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b="0" i="0" u="none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 </a:t>
                      </a:r>
                      <a:r>
                        <a:rPr lang="en-US" altLang="ja-JP" sz="1000" b="1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VGA, QVGA</a:t>
                      </a:r>
                      <a:endParaRPr lang="en-US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 </a:t>
                      </a:r>
                      <a:r>
                        <a:rPr lang="en-US" altLang="ja-JP" sz="1000" b="1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*4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VGA, 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US" altLang="ja-JP" sz="1000" u="non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PTZ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r>
                        <a:rPr kumimoji="1" lang="en-US" altLang="ja-JP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</a:t>
                      </a:r>
                      <a:endParaRPr 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  <a:endParaRPr lang="en-US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7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7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1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692159"/>
              </p:ext>
            </p:extLst>
          </p:nvPr>
        </p:nvGraphicFramePr>
        <p:xfrm>
          <a:off x="109436" y="938034"/>
          <a:ext cx="8897998" cy="3891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1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 (2)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(1)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 (2)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07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lang="ja-JP" altLang="ja-JP" sz="1100" i="0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Panorama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(Wall)</a:t>
                      </a:r>
                      <a:endParaRPr lang="ja-JP" altLang="ja-JP" sz="105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  <a:endParaRPr lang="en-US" sz="1000" b="0" i="0" u="none" kern="100" baseline="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b="0" i="0" u="none" kern="100" baseline="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endParaRPr 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518"/>
                  </a:ext>
                </a:extLst>
              </a:tr>
              <a:tr h="78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 + Quad PTZ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 / Wall)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2992x2992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2192x2192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1280x1280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640x640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320x320</a:t>
                      </a:r>
                      <a:endParaRPr lang="ja-JP" altLang="ja-JP" sz="1000" b="0" i="0" u="none" kern="100" baseline="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  <a:endParaRPr lang="en-US" altLang="ja-JP" sz="1000" u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40814"/>
                  </a:ext>
                </a:extLst>
              </a:tr>
              <a:tr h="7798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i="0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ja-JP" sz="1100" i="0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Stream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i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(Ceiling)</a:t>
                      </a:r>
                      <a:endParaRPr lang="ja-JP" altLang="ja-JP" sz="105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5045" marR="55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Single PTZ (Ch1-Ch4)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0" i="0" u="none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  <a:endParaRPr lang="en-US" altLang="ja-JP" sz="1000" u="none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1600x1200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800x600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lang="en-US" altLang="ja-JP" sz="1000" u="non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altLang="ja-JP" sz="1000" b="0" i="0" u="none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ja-JP" sz="100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7817" marT="8910" marB="89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lang="ja-JP" alt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1000" b="0" i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2000" marR="55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6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R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ef.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JPEG refresh interval restrictions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44451" y="1228304"/>
            <a:ext cx="3939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400" kern="1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Image capture mode : Fisheye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6093" y="576779"/>
            <a:ext cx="6407759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550985" y="1529083"/>
          <a:ext cx="8030307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2466">
                  <a:extLst>
                    <a:ext uri="{9D8B030D-6E8A-4147-A177-3AD203B41FA5}">
                      <a16:colId xmlns:a16="http://schemas.microsoft.com/office/drawing/2014/main" val="2688533811"/>
                    </a:ext>
                  </a:extLst>
                </a:gridCol>
                <a:gridCol w="1839541">
                  <a:extLst>
                    <a:ext uri="{9D8B030D-6E8A-4147-A177-3AD203B41FA5}">
                      <a16:colId xmlns:a16="http://schemas.microsoft.com/office/drawing/2014/main" val="2371414975"/>
                    </a:ext>
                  </a:extLst>
                </a:gridCol>
                <a:gridCol w="1100188">
                  <a:extLst>
                    <a:ext uri="{9D8B030D-6E8A-4147-A177-3AD203B41FA5}">
                      <a16:colId xmlns:a16="http://schemas.microsoft.com/office/drawing/2014/main" val="724567403"/>
                    </a:ext>
                  </a:extLst>
                </a:gridCol>
                <a:gridCol w="1100188">
                  <a:extLst>
                    <a:ext uri="{9D8B030D-6E8A-4147-A177-3AD203B41FA5}">
                      <a16:colId xmlns:a16="http://schemas.microsoft.com/office/drawing/2014/main" val="1705000138"/>
                    </a:ext>
                  </a:extLst>
                </a:gridCol>
                <a:gridCol w="1078962">
                  <a:extLst>
                    <a:ext uri="{9D8B030D-6E8A-4147-A177-3AD203B41FA5}">
                      <a16:colId xmlns:a16="http://schemas.microsoft.com/office/drawing/2014/main" val="1449079084"/>
                    </a:ext>
                  </a:extLst>
                </a:gridCol>
                <a:gridCol w="1078962">
                  <a:extLst>
                    <a:ext uri="{9D8B030D-6E8A-4147-A177-3AD203B41FA5}">
                      <a16:colId xmlns:a16="http://schemas.microsoft.com/office/drawing/2014/main" val="3596387044"/>
                    </a:ext>
                  </a:extLst>
                </a:gridCol>
              </a:tblGrid>
              <a:tr h="185420"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JPEG(1)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JPEG(2)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75684"/>
                  </a:ext>
                </a:extLst>
              </a:tr>
              <a:tr h="18542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25fps mode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38197452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JPEG(1) Resolution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2992x2992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0558854"/>
                  </a:ext>
                </a:extLst>
              </a:tr>
              <a:tr h="26176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2192x2192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95534"/>
                  </a:ext>
                </a:extLst>
              </a:tr>
              <a:tr h="26528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1280x1280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24292"/>
                  </a:ext>
                </a:extLst>
              </a:tr>
              <a:tr h="22776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640x640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329071"/>
                  </a:ext>
                </a:extLst>
              </a:tr>
              <a:tr h="2899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320x320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4.2fps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1453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6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78546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4-3.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Important notice for Double Panorama Image cropping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position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74" y="1508134"/>
            <a:ext cx="2581923" cy="150667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981240" y="759786"/>
            <a:ext cx="196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2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81240" y="2744898"/>
            <a:ext cx="9389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</a:t>
            </a:r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下矢印 11"/>
          <p:cNvSpPr/>
          <p:nvPr/>
        </p:nvSpPr>
        <p:spPr>
          <a:xfrm rot="10800000">
            <a:off x="6545676" y="1540600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下矢印 13"/>
          <p:cNvSpPr/>
          <p:nvPr/>
        </p:nvSpPr>
        <p:spPr>
          <a:xfrm rot="13554309">
            <a:off x="6957118" y="1701822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20954" y="1552271"/>
            <a:ext cx="58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</a:t>
            </a:r>
            <a:endParaRPr kumimoji="1" lang="ja-JP" altLang="en-US" sz="100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二等辺三角形 15"/>
          <p:cNvSpPr/>
          <p:nvPr/>
        </p:nvSpPr>
        <p:spPr>
          <a:xfrm rot="5400000">
            <a:off x="5052155" y="3775933"/>
            <a:ext cx="1026535" cy="198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406" y="4889041"/>
            <a:ext cx="41889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WV-S4150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S4550L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S4550LM / X4170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X4171 / X4571L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X4571LM 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81" y="1122633"/>
            <a:ext cx="1537847" cy="1534150"/>
          </a:xfrm>
          <a:prstGeom prst="rect">
            <a:avLst/>
          </a:prstGeom>
        </p:spPr>
      </p:pic>
      <p:sp>
        <p:nvSpPr>
          <p:cNvPr id="2" name="楕円 1"/>
          <p:cNvSpPr/>
          <p:nvPr/>
        </p:nvSpPr>
        <p:spPr>
          <a:xfrm>
            <a:off x="1099358" y="1146097"/>
            <a:ext cx="1451335" cy="1498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>
            <a:stCxn id="2" idx="2"/>
            <a:endCxn id="2" idx="6"/>
          </p:cNvCxnSpPr>
          <p:nvPr/>
        </p:nvCxnSpPr>
        <p:spPr>
          <a:xfrm>
            <a:off x="1099358" y="1895424"/>
            <a:ext cx="145133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/>
          <p:cNvSpPr/>
          <p:nvPr/>
        </p:nvSpPr>
        <p:spPr>
          <a:xfrm>
            <a:off x="1648326" y="1712492"/>
            <a:ext cx="352426" cy="34897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11" y="1223979"/>
            <a:ext cx="2362405" cy="132599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84" y="3085792"/>
            <a:ext cx="1537847" cy="1534150"/>
          </a:xfrm>
          <a:prstGeom prst="rect">
            <a:avLst/>
          </a:prstGeom>
        </p:spPr>
      </p:pic>
      <p:sp>
        <p:nvSpPr>
          <p:cNvPr id="32" name="楕円 31"/>
          <p:cNvSpPr/>
          <p:nvPr/>
        </p:nvSpPr>
        <p:spPr>
          <a:xfrm>
            <a:off x="1101361" y="3109256"/>
            <a:ext cx="1451335" cy="1498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>
            <a:stCxn id="32" idx="1"/>
            <a:endCxn id="32" idx="5"/>
          </p:cNvCxnSpPr>
          <p:nvPr/>
        </p:nvCxnSpPr>
        <p:spPr>
          <a:xfrm>
            <a:off x="1313904" y="3328729"/>
            <a:ext cx="1026249" cy="10597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楕円 33"/>
          <p:cNvSpPr/>
          <p:nvPr/>
        </p:nvSpPr>
        <p:spPr>
          <a:xfrm>
            <a:off x="1650329" y="3675651"/>
            <a:ext cx="352426" cy="34897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32" y="3174662"/>
            <a:ext cx="2354784" cy="1325995"/>
          </a:xfrm>
          <a:prstGeom prst="rect">
            <a:avLst/>
          </a:prstGeom>
        </p:spPr>
      </p:pic>
      <p:sp>
        <p:nvSpPr>
          <p:cNvPr id="43" name="下矢印 42"/>
          <p:cNvSpPr/>
          <p:nvPr/>
        </p:nvSpPr>
        <p:spPr>
          <a:xfrm rot="10800000">
            <a:off x="1694535" y="2998534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下矢印 43"/>
          <p:cNvSpPr/>
          <p:nvPr/>
        </p:nvSpPr>
        <p:spPr>
          <a:xfrm rot="13707033">
            <a:off x="2264213" y="3161149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下矢印 44"/>
          <p:cNvSpPr/>
          <p:nvPr/>
        </p:nvSpPr>
        <p:spPr>
          <a:xfrm rot="10800000">
            <a:off x="1654756" y="1047178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下矢印 45"/>
          <p:cNvSpPr/>
          <p:nvPr/>
        </p:nvSpPr>
        <p:spPr>
          <a:xfrm rot="10800000">
            <a:off x="1739857" y="1050665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780828" y="1445741"/>
            <a:ext cx="3190395" cy="3336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下矢印 47"/>
          <p:cNvSpPr/>
          <p:nvPr/>
        </p:nvSpPr>
        <p:spPr>
          <a:xfrm rot="10800000">
            <a:off x="4025789" y="2994752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下矢印 48"/>
          <p:cNvSpPr/>
          <p:nvPr/>
        </p:nvSpPr>
        <p:spPr>
          <a:xfrm rot="10800000">
            <a:off x="3426045" y="2994752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下矢印 49"/>
          <p:cNvSpPr/>
          <p:nvPr/>
        </p:nvSpPr>
        <p:spPr>
          <a:xfrm rot="10800000">
            <a:off x="3990891" y="1043166"/>
            <a:ext cx="276447" cy="241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下矢印 50"/>
          <p:cNvSpPr/>
          <p:nvPr/>
        </p:nvSpPr>
        <p:spPr>
          <a:xfrm rot="10800000">
            <a:off x="4075992" y="1046653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4789" y="2542134"/>
            <a:ext cx="78325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Cropping</a:t>
            </a:r>
          </a:p>
          <a:p>
            <a:pPr algn="ctr"/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position</a:t>
            </a:r>
            <a:endParaRPr lang="en-US" altLang="ja-JP" sz="1000" b="1" dirty="0"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8" name="直線矢印コネクタ 17"/>
          <p:cNvCxnSpPr>
            <a:stCxn id="17" idx="0"/>
            <a:endCxn id="22" idx="1"/>
          </p:cNvCxnSpPr>
          <p:nvPr/>
        </p:nvCxnSpPr>
        <p:spPr>
          <a:xfrm flipV="1">
            <a:off x="526414" y="1889708"/>
            <a:ext cx="531167" cy="65242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7" idx="2"/>
            <a:endCxn id="32" idx="1"/>
          </p:cNvCxnSpPr>
          <p:nvPr/>
        </p:nvCxnSpPr>
        <p:spPr>
          <a:xfrm>
            <a:off x="526414" y="2942244"/>
            <a:ext cx="787490" cy="386485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863432" y="4176843"/>
            <a:ext cx="30433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When using a double panorama, align the TOP2 direction of the template with the shooting direction</a:t>
            </a:r>
          </a:p>
          <a:p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(upper direction of the screen).</a:t>
            </a:r>
            <a:endParaRPr lang="en-US" altLang="ja-JP" sz="1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46" y="3056829"/>
            <a:ext cx="1079738" cy="1066071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42" y="3207886"/>
            <a:ext cx="1624856" cy="912016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96" y="729528"/>
            <a:ext cx="912523" cy="554643"/>
          </a:xfrm>
          <a:prstGeom prst="rect">
            <a:avLst/>
          </a:prstGeom>
        </p:spPr>
      </p:pic>
      <p:sp>
        <p:nvSpPr>
          <p:cNvPr id="55" name="下矢印 54"/>
          <p:cNvSpPr/>
          <p:nvPr/>
        </p:nvSpPr>
        <p:spPr>
          <a:xfrm rot="10800000">
            <a:off x="7279632" y="726984"/>
            <a:ext cx="229049" cy="2146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ja-JP" altLang="en-US" sz="1200">
              <a:solidFill>
                <a:prstClr val="white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6" name="下矢印 55"/>
          <p:cNvSpPr/>
          <p:nvPr/>
        </p:nvSpPr>
        <p:spPr>
          <a:xfrm rot="7959149">
            <a:off x="6933718" y="875526"/>
            <a:ext cx="261160" cy="1801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ja-JP" altLang="en-US" sz="1200">
              <a:solidFill>
                <a:srgbClr val="FF0000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7" name="テキスト ボックス 15"/>
          <p:cNvSpPr txBox="1"/>
          <p:nvPr/>
        </p:nvSpPr>
        <p:spPr>
          <a:xfrm>
            <a:off x="7602298" y="695829"/>
            <a:ext cx="1376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for Fisheye</a:t>
            </a:r>
            <a:endParaRPr kumimoji="1" lang="ja-JP" altLang="en-US" sz="1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テキスト ボックス 32"/>
          <p:cNvSpPr txBox="1"/>
          <p:nvPr/>
        </p:nvSpPr>
        <p:spPr>
          <a:xfrm>
            <a:off x="6098974" y="691524"/>
            <a:ext cx="120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 for</a:t>
            </a:r>
            <a:r>
              <a:rPr lang="ja-JP" alt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Panorama</a:t>
            </a:r>
            <a:endParaRPr kumimoji="1" lang="ja-JP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153539" y="1464515"/>
            <a:ext cx="58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TOP2</a:t>
            </a:r>
            <a:endParaRPr kumimoji="1" lang="ja-JP" altLang="en-US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下矢印 59"/>
          <p:cNvSpPr/>
          <p:nvPr/>
        </p:nvSpPr>
        <p:spPr>
          <a:xfrm rot="13707033">
            <a:off x="6827984" y="3017106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下矢印 61"/>
          <p:cNvSpPr/>
          <p:nvPr/>
        </p:nvSpPr>
        <p:spPr>
          <a:xfrm rot="10800000">
            <a:off x="7877146" y="3022828"/>
            <a:ext cx="276447" cy="24100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Product Summary</a:t>
            </a:r>
          </a:p>
        </p:txBody>
      </p:sp>
    </p:spTree>
    <p:extLst>
      <p:ext uri="{BB962C8B-B14F-4D97-AF65-F5344CB8AC3E}">
        <p14:creationId xmlns:p14="http://schemas.microsoft.com/office/powerpoint/2010/main" val="344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4-4.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Limitation for position adjustment in Double Panorama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6016" y="1041382"/>
            <a:ext cx="2343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9806" y="1041383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3601" b="27392"/>
          <a:stretch/>
        </p:blipFill>
        <p:spPr>
          <a:xfrm>
            <a:off x="276236" y="1281611"/>
            <a:ext cx="3968937" cy="27788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6" y="1267228"/>
            <a:ext cx="3730190" cy="2781334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4322979" y="2019604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59153" y="4049682"/>
            <a:ext cx="268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Pan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</a:t>
            </a:r>
            <a:r>
              <a:rPr lang="en-US" altLang="ja-JP" sz="1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deg.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endParaRPr lang="en-US" altLang="ja-JP" sz="10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Tilt :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adjustable</a:t>
            </a:r>
            <a:endParaRPr lang="en-US" altLang="ja-JP" sz="10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3921" y="4048562"/>
            <a:ext cx="268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Pan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Adjustable every 1</a:t>
            </a:r>
            <a:r>
              <a:rPr lang="ja-JP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deg.</a:t>
            </a:r>
          </a:p>
          <a:p>
            <a:r>
              <a:rPr lang="en-US" altLang="ja-JP" sz="10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Tilt :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Adjustable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 every 1</a:t>
            </a:r>
            <a:r>
              <a:rPr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deg.</a:t>
            </a:r>
            <a:endParaRPr lang="en-US" altLang="ja-JP" sz="10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406" y="4889041"/>
            <a:ext cx="41889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WV-S4150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S4550L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S4550LM / X4170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X4171 / X4571L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X4571LM 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4-5. Streaming Performance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6075" y="1443785"/>
            <a:ext cx="3745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Streaming performance</a:t>
            </a:r>
            <a:endParaRPr kumimoji="1" lang="en-US" altLang="ja-JP" sz="16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 smtClean="0"/>
              <a:t>Number of concurrent access : 14 user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1600" dirty="0" smtClean="0"/>
              <a:t>Max</a:t>
            </a:r>
            <a:r>
              <a:rPr lang="en-US" altLang="ja-JP" sz="1600" dirty="0"/>
              <a:t>. Bandwidth : </a:t>
            </a:r>
            <a:r>
              <a:rPr lang="en-US" altLang="ja-JP" sz="1600" dirty="0" smtClean="0"/>
              <a:t>50 </a:t>
            </a:r>
            <a:r>
              <a:rPr lang="en-US" altLang="ja-JP" sz="1600" dirty="0"/>
              <a:t>Mbps</a:t>
            </a:r>
            <a:endParaRPr kumimoji="1" lang="ja-JP" altLang="en-US" sz="1600" dirty="0"/>
          </a:p>
        </p:txBody>
      </p:sp>
      <p:pic>
        <p:nvPicPr>
          <p:cNvPr id="8" name="図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38" y="3003804"/>
            <a:ext cx="1384763" cy="9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H="1">
            <a:off x="3304923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3460675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3638470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698476" y="2331515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 smtClean="0"/>
              <a:t>14</a:t>
            </a:r>
            <a:r>
              <a:rPr kumimoji="1" lang="en-US" altLang="ja-JP" sz="1400" dirty="0" smtClean="0"/>
              <a:t> user</a:t>
            </a:r>
            <a:endParaRPr kumimoji="1" lang="ja-JP" altLang="en-US" sz="1400" dirty="0"/>
          </a:p>
        </p:txBody>
      </p:sp>
      <p:sp>
        <p:nvSpPr>
          <p:cNvPr id="13" name="右矢印 12"/>
          <p:cNvSpPr/>
          <p:nvPr/>
        </p:nvSpPr>
        <p:spPr>
          <a:xfrm>
            <a:off x="4060916" y="2897517"/>
            <a:ext cx="1392394" cy="1413919"/>
          </a:xfrm>
          <a:prstGeom prst="rightArrow">
            <a:avLst>
              <a:gd name="adj1" fmla="val 73164"/>
              <a:gd name="adj2" fmla="val 282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60915" y="3083457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Bandwidth</a:t>
            </a:r>
            <a:endParaRPr kumimoji="1" lang="ja-JP" altLang="en-US" sz="140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4149812" y="339123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159334" y="35007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159335" y="361507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4159334" y="3722227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161714" y="38317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161713" y="3938923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542206" y="3131438"/>
            <a:ext cx="1368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/>
              <a:t>Total bandwidth</a:t>
            </a:r>
          </a:p>
          <a:p>
            <a:pPr algn="ctr"/>
            <a:r>
              <a:rPr lang="en-US" altLang="ja-JP" sz="1400" dirty="0"/>
              <a:t>l</a:t>
            </a:r>
            <a:r>
              <a:rPr kumimoji="1" lang="en-US" altLang="ja-JP" sz="1400" dirty="0" smtClean="0"/>
              <a:t>ess than</a:t>
            </a:r>
          </a:p>
          <a:p>
            <a:pPr algn="ctr"/>
            <a:r>
              <a:rPr lang="en-US" altLang="ja-JP" sz="1400" u="sng" dirty="0"/>
              <a:t>5</a:t>
            </a:r>
            <a:r>
              <a:rPr lang="en-US" altLang="ja-JP" sz="1400" u="sng" dirty="0" smtClean="0"/>
              <a:t>0</a:t>
            </a:r>
            <a:r>
              <a:rPr lang="en-US" altLang="ja-JP" sz="1400" dirty="0" smtClean="0"/>
              <a:t> Mbps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0227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AI Applications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56" y="3552110"/>
            <a:ext cx="791116" cy="54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79831"/>
              </p:ext>
            </p:extLst>
          </p:nvPr>
        </p:nvGraphicFramePr>
        <p:xfrm>
          <a:off x="163377" y="1027863"/>
          <a:ext cx="8824215" cy="15697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36725">
                  <a:extLst>
                    <a:ext uri="{9D8B030D-6E8A-4147-A177-3AD203B41FA5}">
                      <a16:colId xmlns:a16="http://schemas.microsoft.com/office/drawing/2014/main" val="663953205"/>
                    </a:ext>
                  </a:extLst>
                </a:gridCol>
                <a:gridCol w="4704345">
                  <a:extLst>
                    <a:ext uri="{9D8B030D-6E8A-4147-A177-3AD203B41FA5}">
                      <a16:colId xmlns:a16="http://schemas.microsoft.com/office/drawing/2014/main" val="1181787571"/>
                    </a:ext>
                  </a:extLst>
                </a:gridCol>
                <a:gridCol w="1083964">
                  <a:extLst>
                    <a:ext uri="{9D8B030D-6E8A-4147-A177-3AD203B41FA5}">
                      <a16:colId xmlns:a16="http://schemas.microsoft.com/office/drawing/2014/main" val="1488129542"/>
                    </a:ext>
                  </a:extLst>
                </a:gridCol>
                <a:gridCol w="1180749">
                  <a:extLst>
                    <a:ext uri="{9D8B030D-6E8A-4147-A177-3AD203B41FA5}">
                      <a16:colId xmlns:a16="http://schemas.microsoft.com/office/drawing/2014/main" val="4284489240"/>
                    </a:ext>
                  </a:extLst>
                </a:gridCol>
                <a:gridCol w="1218432">
                  <a:extLst>
                    <a:ext uri="{9D8B030D-6E8A-4147-A177-3AD203B41FA5}">
                      <a16:colId xmlns:a16="http://schemas.microsoft.com/office/drawing/2014/main" val="2983972252"/>
                    </a:ext>
                  </a:extLst>
                </a:gridCol>
              </a:tblGrid>
              <a:tr h="331831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Contents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US" altLang="ja-JP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</a:t>
                      </a:r>
                      <a:endParaRPr lang="ja-JP" altLang="en-US" sz="1400" b="1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KMS</a:t>
                      </a:r>
                      <a:endParaRPr lang="ja-JP" altLang="en-US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License</a:t>
                      </a:r>
                      <a:endParaRPr lang="ja-JP" altLang="en-US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30696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</a:t>
                      </a:r>
                      <a:r>
                        <a:rPr kumimoji="1" lang="en-US" altLang="ja-JP" sz="14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Classification</a:t>
                      </a:r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  <a:endParaRPr lang="en-US" altLang="ja-JP" sz="1400" b="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893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4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 #1</a:t>
                      </a:r>
                      <a:endParaRPr lang="en-US" altLang="ja-JP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/ AI People Counting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*Installed function: AI-VMD / People Counting / Heat</a:t>
                      </a:r>
                      <a:r>
                        <a:rPr kumimoji="1" lang="en-US" altLang="ja-JP" sz="105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Map /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39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4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 #2</a:t>
                      </a:r>
                      <a:endParaRPr lang="en-US" altLang="ja-JP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80310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 Activation License </a:t>
                      </a: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81867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3138" y="57685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About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“Pre-install"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“License Free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88592" y="4099786"/>
            <a:ext cx="63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150MB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485038" y="3802079"/>
            <a:ext cx="677331" cy="753023"/>
            <a:chOff x="7362094" y="1642497"/>
            <a:chExt cx="687752" cy="564766"/>
          </a:xfrm>
        </p:grpSpPr>
        <p:sp>
          <p:nvSpPr>
            <p:cNvPr id="11" name="円柱 10"/>
            <p:cNvSpPr/>
            <p:nvPr/>
          </p:nvSpPr>
          <p:spPr>
            <a:xfrm>
              <a:off x="7365647" y="1963509"/>
              <a:ext cx="684199" cy="243754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2" name="円柱 11"/>
            <p:cNvSpPr/>
            <p:nvPr/>
          </p:nvSpPr>
          <p:spPr>
            <a:xfrm>
              <a:off x="7362094" y="1642497"/>
              <a:ext cx="687752" cy="474146"/>
            </a:xfrm>
            <a:prstGeom prst="can">
              <a:avLst>
                <a:gd name="adj" fmla="val 381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3" name="右中かっこ 12"/>
          <p:cNvSpPr/>
          <p:nvPr/>
        </p:nvSpPr>
        <p:spPr>
          <a:xfrm>
            <a:off x="3162369" y="3848554"/>
            <a:ext cx="199732" cy="50567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1749191" y="3628165"/>
            <a:ext cx="621849" cy="197768"/>
          </a:xfrm>
          <a:prstGeom prst="wedgeRoundRectCallout">
            <a:avLst>
              <a:gd name="adj1" fmla="val 83087"/>
              <a:gd name="adj2" fmla="val 181903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 #</a:t>
            </a:r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角丸四角形吹き出し 14"/>
          <p:cNvSpPr/>
          <p:nvPr/>
        </p:nvSpPr>
        <p:spPr>
          <a:xfrm>
            <a:off x="4136577" y="4225229"/>
            <a:ext cx="1792941" cy="375677"/>
          </a:xfrm>
          <a:prstGeom prst="wedgeRoundRectCallout">
            <a:avLst>
              <a:gd name="adj1" fmla="val -107186"/>
              <a:gd name="adj2" fmla="val 15093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(Standard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feature)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右中かっこ 15"/>
          <p:cNvSpPr/>
          <p:nvPr/>
        </p:nvSpPr>
        <p:spPr>
          <a:xfrm flipH="1">
            <a:off x="1509099" y="3574926"/>
            <a:ext cx="206827" cy="59382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96907" y="3710088"/>
            <a:ext cx="937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3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3138" y="298500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 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 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capacity will be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150MB 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4383225" y="3600588"/>
            <a:ext cx="1400013" cy="375677"/>
          </a:xfrm>
          <a:prstGeom prst="wedgeRoundRectCallout">
            <a:avLst>
              <a:gd name="adj1" fmla="val -72859"/>
              <a:gd name="adj2" fmla="val -1534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</a:p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Activation License </a:t>
            </a:r>
          </a:p>
        </p:txBody>
      </p:sp>
    </p:spTree>
    <p:extLst>
      <p:ext uri="{BB962C8B-B14F-4D97-AF65-F5344CB8AC3E}">
        <p14:creationId xmlns:p14="http://schemas.microsoft.com/office/powerpoint/2010/main" val="3943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application combination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60331"/>
              </p:ext>
            </p:extLst>
          </p:nvPr>
        </p:nvGraphicFramePr>
        <p:xfrm>
          <a:off x="695859" y="1419640"/>
          <a:ext cx="7732262" cy="1015065"/>
        </p:xfrm>
        <a:graphic>
          <a:graphicData uri="http://schemas.openxmlformats.org/drawingml/2006/table">
            <a:tbl>
              <a:tblPr/>
              <a:tblGrid>
                <a:gridCol w="681757">
                  <a:extLst>
                    <a:ext uri="{9D8B030D-6E8A-4147-A177-3AD203B41FA5}">
                      <a16:colId xmlns:a16="http://schemas.microsoft.com/office/drawing/2014/main" val="2818443033"/>
                    </a:ext>
                  </a:extLst>
                </a:gridCol>
                <a:gridCol w="4752473">
                  <a:extLst>
                    <a:ext uri="{9D8B030D-6E8A-4147-A177-3AD203B41FA5}">
                      <a16:colId xmlns:a16="http://schemas.microsoft.com/office/drawing/2014/main" val="1172907274"/>
                    </a:ext>
                  </a:extLst>
                </a:gridCol>
                <a:gridCol w="1136985">
                  <a:extLst>
                    <a:ext uri="{9D8B030D-6E8A-4147-A177-3AD203B41FA5}">
                      <a16:colId xmlns:a16="http://schemas.microsoft.com/office/drawing/2014/main" val="1697025589"/>
                    </a:ext>
                  </a:extLst>
                </a:gridCol>
                <a:gridCol w="1161047">
                  <a:extLst>
                    <a:ext uri="{9D8B030D-6E8A-4147-A177-3AD203B41FA5}">
                      <a16:colId xmlns:a16="http://schemas.microsoft.com/office/drawing/2014/main" val="3550194837"/>
                    </a:ext>
                  </a:extLst>
                </a:gridCol>
              </a:tblGrid>
              <a:tr h="296277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#2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05737"/>
                  </a:ext>
                </a:extLst>
              </a:tr>
              <a:tr h="289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/ AI People Counting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*Installed function: AI-VMD / People Counting / Heat Map / Occupancy Detection</a:t>
                      </a: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82381"/>
                  </a:ext>
                </a:extLst>
              </a:tr>
              <a:tr h="289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#2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4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Guard</a:t>
                      </a:r>
                      <a:endParaRPr lang="ja-JP" altLang="en-US" sz="14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22161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613748" y="1008112"/>
            <a:ext cx="744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*Below condition “Yes” + “AI Sound Classification” can be worked at the same time</a:t>
            </a:r>
            <a:endParaRPr lang="ja-JP" altLang="en-US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0798" y="4012288"/>
            <a:ext cx="8442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for the restrictions when installing multiple extension software applications on a camera, refer to the support 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list for extension software &lt;C0103&gt;” at the link below.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hlinkClick r:id="rId2" tooltip="https://i-pro.com/global/en/surveillance/training-support/support/technical-information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748" y="2672858"/>
            <a:ext cx="7512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Notes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All applications can be used simultaneously, but stream for privacy masking will be limited 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10fps.</a:t>
            </a:r>
          </a:p>
        </p:txBody>
      </p:sp>
    </p:spTree>
    <p:extLst>
      <p:ext uri="{BB962C8B-B14F-4D97-AF65-F5344CB8AC3E}">
        <p14:creationId xmlns:p14="http://schemas.microsoft.com/office/powerpoint/2010/main" val="9890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597942" y="707443"/>
            <a:ext cx="1304546" cy="145485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System support </a:t>
            </a:r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242" y="643367"/>
            <a:ext cx="565248" cy="383310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591" y="1808339"/>
            <a:ext cx="792352" cy="792352"/>
          </a:xfrm>
          <a:prstGeom prst="rect">
            <a:avLst/>
          </a:prstGeom>
        </p:spPr>
      </p:pic>
      <p:pic>
        <p:nvPicPr>
          <p:cNvPr id="69" name="Picture 189">
            <a:extLst>
              <a:ext uri="{FF2B5EF4-FFF2-40B4-BE49-F238E27FC236}">
                <a16:creationId xmlns:a16="http://schemas.microsoft.com/office/drawing/2014/main" id="{00000000-0008-0000-0000-0000690200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8"/>
          <a:stretch>
            <a:fillRect/>
          </a:stretch>
        </p:blipFill>
        <p:spPr bwMode="auto">
          <a:xfrm>
            <a:off x="6182721" y="1938003"/>
            <a:ext cx="1086473" cy="4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テキスト ボックス 69"/>
          <p:cNvSpPr txBox="1"/>
          <p:nvPr/>
        </p:nvSpPr>
        <p:spPr>
          <a:xfrm>
            <a:off x="5700014" y="1628533"/>
            <a:ext cx="1052550" cy="24198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NVR / </a:t>
            </a:r>
            <a:r>
              <a:rPr lang="en-US" altLang="ja-JP" sz="11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ASM300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1" name="表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34521"/>
              </p:ext>
            </p:extLst>
          </p:nvPr>
        </p:nvGraphicFramePr>
        <p:xfrm>
          <a:off x="48126" y="2394350"/>
          <a:ext cx="9047748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6511">
                  <a:extLst>
                    <a:ext uri="{9D8B030D-6E8A-4147-A177-3AD203B41FA5}">
                      <a16:colId xmlns:a16="http://schemas.microsoft.com/office/drawing/2014/main" val="4243382395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1005530969"/>
                    </a:ext>
                  </a:extLst>
                </a:gridCol>
                <a:gridCol w="1299410">
                  <a:extLst>
                    <a:ext uri="{9D8B030D-6E8A-4147-A177-3AD203B41FA5}">
                      <a16:colId xmlns:a16="http://schemas.microsoft.com/office/drawing/2014/main" val="1304567250"/>
                    </a:ext>
                  </a:extLst>
                </a:gridCol>
                <a:gridCol w="1461837">
                  <a:extLst>
                    <a:ext uri="{9D8B030D-6E8A-4147-A177-3AD203B41FA5}">
                      <a16:colId xmlns:a16="http://schemas.microsoft.com/office/drawing/2014/main" val="2709411401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3720479150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4063972686"/>
                    </a:ext>
                  </a:extLst>
                </a:gridCol>
                <a:gridCol w="1239253">
                  <a:extLst>
                    <a:ext uri="{9D8B030D-6E8A-4147-A177-3AD203B41FA5}">
                      <a16:colId xmlns:a16="http://schemas.microsoft.com/office/drawing/2014/main" val="4131615771"/>
                    </a:ext>
                  </a:extLst>
                </a:gridCol>
              </a:tblGrid>
              <a:tr h="137160">
                <a:tc rowSpan="2" gridSpan="2">
                  <a:txBody>
                    <a:bodyPr/>
                    <a:lstStyle/>
                    <a:p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Application settings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count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ata display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Heat map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ata display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 reception *2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367967"/>
                  </a:ext>
                </a:extLst>
              </a:tr>
              <a:tr h="13716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Cross Line Counting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Area Counting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347158"/>
                  </a:ext>
                </a:extLst>
              </a:tr>
              <a:tr h="137160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iCT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36324"/>
                  </a:ext>
                </a:extLst>
              </a:tr>
              <a:tr h="129639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Multi-AI Server (Web dashboard)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545021"/>
                  </a:ext>
                </a:extLst>
              </a:tr>
              <a:tr h="242331">
                <a:tc rowSpan="3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VMS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70010"/>
                  </a:ext>
                </a:extLst>
              </a:tr>
              <a:tr h="2646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040011"/>
                  </a:ext>
                </a:extLst>
              </a:tr>
              <a:tr h="2646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556622"/>
                  </a:ext>
                </a:extLst>
              </a:tr>
              <a:tr h="261051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NVR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ASM300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18676"/>
                  </a:ext>
                </a:extLst>
              </a:tr>
              <a:tr h="261051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BI Tool *3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(T.B.D)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(T.B.D)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(T.B.D)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64884"/>
                  </a:ext>
                </a:extLst>
              </a:tr>
            </a:tbl>
          </a:graphicData>
        </a:graphic>
      </p:graphicFrame>
      <p:sp>
        <p:nvSpPr>
          <p:cNvPr id="72" name="テキスト ボックス 71"/>
          <p:cNvSpPr txBox="1"/>
          <p:nvPr/>
        </p:nvSpPr>
        <p:spPr>
          <a:xfrm>
            <a:off x="140753" y="658351"/>
            <a:ext cx="253843" cy="24198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iCT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73" name="直線矢印コネクタ 72"/>
          <p:cNvCxnSpPr/>
          <p:nvPr/>
        </p:nvCxnSpPr>
        <p:spPr>
          <a:xfrm flipH="1" flipV="1">
            <a:off x="4782553" y="998621"/>
            <a:ext cx="759375" cy="9728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778051" y="1777415"/>
            <a:ext cx="1922569" cy="5805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Web dashboard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b="1" dirty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o</a:t>
            </a:r>
            <a:r>
              <a:rPr lang="en-US" altLang="ja-JP" sz="11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f Multi-AI Server</a:t>
            </a:r>
          </a:p>
          <a:p>
            <a:pPr lvl="0" algn="ctr">
              <a:defRPr/>
            </a:pPr>
            <a:r>
              <a:rPr lang="en-US" altLang="ja-JP" sz="1100" b="1" dirty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(Can be viewed from other </a:t>
            </a:r>
            <a:r>
              <a:rPr lang="en-US" altLang="ja-JP" sz="11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PCs)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75" name="グループ化 74"/>
          <p:cNvGrpSpPr/>
          <p:nvPr/>
        </p:nvGrpSpPr>
        <p:grpSpPr>
          <a:xfrm>
            <a:off x="463466" y="688700"/>
            <a:ext cx="789539" cy="466250"/>
            <a:chOff x="130665" y="1673525"/>
            <a:chExt cx="4450624" cy="2488685"/>
          </a:xfrm>
        </p:grpSpPr>
        <p:pic>
          <p:nvPicPr>
            <p:cNvPr id="76" name="図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665" y="1673525"/>
              <a:ext cx="4450624" cy="2488685"/>
            </a:xfrm>
            <a:prstGeom prst="rect">
              <a:avLst/>
            </a:prstGeom>
          </p:spPr>
        </p:pic>
        <p:pic>
          <p:nvPicPr>
            <p:cNvPr id="77" name="Picture 4" descr="\\pcc-ad.pcc.mei.co.jp\share$\20-社内プロジェクト\セキュリティ\バージョンアップ共有\01_バージョンアップ計画一覧表\iVMD関連まとめ\tmp\桑原\AmbaS2-i-VMD\プロモーションビデオ\人数カウント\食堂\output\0000007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28002" y="1964505"/>
              <a:ext cx="2223215" cy="2096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図 77"/>
          <p:cNvPicPr>
            <a:picLocks noChangeAspect="1"/>
          </p:cNvPicPr>
          <p:nvPr/>
        </p:nvPicPr>
        <p:blipFill rotWithShape="1">
          <a:blip r:embed="rId7"/>
          <a:srcRect r="25965"/>
          <a:stretch/>
        </p:blipFill>
        <p:spPr>
          <a:xfrm>
            <a:off x="1342145" y="703822"/>
            <a:ext cx="701883" cy="4412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9" name="直線矢印コネクタ 78"/>
          <p:cNvCxnSpPr>
            <a:stCxn id="66" idx="2"/>
          </p:cNvCxnSpPr>
          <p:nvPr/>
        </p:nvCxnSpPr>
        <p:spPr>
          <a:xfrm flipH="1">
            <a:off x="4258552" y="1026677"/>
            <a:ext cx="308314" cy="7531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図 79" descr="画面の領域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101" y="1282554"/>
            <a:ext cx="644872" cy="453593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4423" y="664064"/>
            <a:ext cx="564455" cy="564455"/>
          </a:xfrm>
          <a:prstGeom prst="rect">
            <a:avLst/>
          </a:prstGeom>
        </p:spPr>
      </p:pic>
      <p:cxnSp>
        <p:nvCxnSpPr>
          <p:cNvPr id="82" name="直線矢印コネクタ 81"/>
          <p:cNvCxnSpPr>
            <a:endCxn id="80" idx="3"/>
          </p:cNvCxnSpPr>
          <p:nvPr/>
        </p:nvCxnSpPr>
        <p:spPr>
          <a:xfrm flipH="1">
            <a:off x="2790973" y="977792"/>
            <a:ext cx="1540844" cy="5315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7">
            <a:extLst>
              <a:ext uri="{FF2B5EF4-FFF2-40B4-BE49-F238E27FC236}">
                <a16:creationId xmlns:a16="http://schemas.microsoft.com/office/drawing/2014/main" id="{00000000-0008-0000-0000-0000D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38" b="1263"/>
          <a:stretch/>
        </p:blipFill>
        <p:spPr>
          <a:xfrm>
            <a:off x="3042550" y="2039368"/>
            <a:ext cx="972284" cy="299480"/>
          </a:xfrm>
          <a:prstGeom prst="rect">
            <a:avLst/>
          </a:prstGeom>
        </p:spPr>
      </p:pic>
      <p:cxnSp>
        <p:nvCxnSpPr>
          <p:cNvPr id="84" name="直線矢印コネクタ 83"/>
          <p:cNvCxnSpPr>
            <a:stCxn id="66" idx="1"/>
            <a:endCxn id="81" idx="3"/>
          </p:cNvCxnSpPr>
          <p:nvPr/>
        </p:nvCxnSpPr>
        <p:spPr>
          <a:xfrm flipH="1">
            <a:off x="2688878" y="835022"/>
            <a:ext cx="1595364" cy="1112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/>
          <p:cNvSpPr txBox="1"/>
          <p:nvPr/>
        </p:nvSpPr>
        <p:spPr>
          <a:xfrm>
            <a:off x="3283709" y="1710149"/>
            <a:ext cx="346817" cy="24198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VMS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86" name="グループ化 85"/>
          <p:cNvGrpSpPr/>
          <p:nvPr/>
        </p:nvGrpSpPr>
        <p:grpSpPr>
          <a:xfrm>
            <a:off x="1311157" y="1220187"/>
            <a:ext cx="845442" cy="524318"/>
            <a:chOff x="4023540" y="1389790"/>
            <a:chExt cx="3171917" cy="1981433"/>
          </a:xfrm>
        </p:grpSpPr>
        <p:pic>
          <p:nvPicPr>
            <p:cNvPr id="87" name="図 86" descr="画面の領域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15" b="-1"/>
            <a:stretch/>
          </p:blipFill>
          <p:spPr>
            <a:xfrm>
              <a:off x="4023540" y="1389790"/>
              <a:ext cx="3171917" cy="1981433"/>
            </a:xfrm>
            <a:prstGeom prst="rect">
              <a:avLst/>
            </a:prstGeom>
          </p:spPr>
        </p:pic>
        <p:pic>
          <p:nvPicPr>
            <p:cNvPr id="88" name="Picture 13" descr="C:\Users\4021174\Desktop\プロモビデオ\ヒートマップ\カウントマップ-閾値20-08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29782" y="2343829"/>
              <a:ext cx="1000038" cy="93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5" descr="C:\Users\4021174\Desktop\プロモビデオ\ヒートマップ\カウントマップ-閾値20-01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5236062" y="2334036"/>
              <a:ext cx="987452" cy="94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テキスト ボックス 89"/>
          <p:cNvSpPr txBox="1"/>
          <p:nvPr/>
        </p:nvSpPr>
        <p:spPr>
          <a:xfrm>
            <a:off x="257787" y="1342407"/>
            <a:ext cx="963973" cy="24198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Multi-AI Server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1" name="図 90" descr="Tiedosto:Chrome Logo.svg – Wikipedia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" y="1779793"/>
            <a:ext cx="382509" cy="382509"/>
          </a:xfrm>
          <a:prstGeom prst="rect">
            <a:avLst/>
          </a:prstGeom>
        </p:spPr>
      </p:pic>
      <p:pic>
        <p:nvPicPr>
          <p:cNvPr id="92" name="図 9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02" y="1819903"/>
            <a:ext cx="887200" cy="530088"/>
          </a:xfrm>
          <a:prstGeom prst="rect">
            <a:avLst/>
          </a:prstGeom>
        </p:spPr>
      </p:pic>
      <p:pic>
        <p:nvPicPr>
          <p:cNvPr id="93" name="Picture 7">
            <a:extLst>
              <a:ext uri="{FF2B5EF4-FFF2-40B4-BE49-F238E27FC236}">
                <a16:creationId xmlns:a16="http://schemas.microsoft.com/office/drawing/2014/main" id="{00000000-0008-0000-0000-0000D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38" b="1263"/>
          <a:stretch/>
        </p:blipFill>
        <p:spPr>
          <a:xfrm>
            <a:off x="7746351" y="1059123"/>
            <a:ext cx="972284" cy="299480"/>
          </a:xfrm>
          <a:prstGeom prst="rect">
            <a:avLst/>
          </a:prstGeom>
        </p:spPr>
      </p:pic>
      <p:cxnSp>
        <p:nvCxnSpPr>
          <p:cNvPr id="95" name="直線矢印コネクタ 94"/>
          <p:cNvCxnSpPr>
            <a:stCxn id="93" idx="1"/>
            <a:endCxn id="66" idx="3"/>
          </p:cNvCxnSpPr>
          <p:nvPr/>
        </p:nvCxnSpPr>
        <p:spPr>
          <a:xfrm flipH="1" flipV="1">
            <a:off x="4849490" y="835022"/>
            <a:ext cx="2896861" cy="3738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図 9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85" y="1416764"/>
            <a:ext cx="923512" cy="459886"/>
          </a:xfrm>
          <a:prstGeom prst="rect">
            <a:avLst/>
          </a:prstGeom>
        </p:spPr>
      </p:pic>
      <p:sp>
        <p:nvSpPr>
          <p:cNvPr id="98" name="テキスト ボックス 97"/>
          <p:cNvSpPr txBox="1"/>
          <p:nvPr/>
        </p:nvSpPr>
        <p:spPr>
          <a:xfrm>
            <a:off x="7854638" y="755780"/>
            <a:ext cx="696670" cy="24198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BI Tool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058565" y="776644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MQTT *1</a:t>
            </a:r>
            <a:endParaRPr kumimoji="1" lang="ja-JP" altLang="en-US" sz="1050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220712" y="4835624"/>
            <a:ext cx="379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*1 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supported by firmware upgrade in the future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larm example 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AI-VMD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Occupancy Detection,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 </a:t>
            </a:r>
            <a:endParaRPr lang="en-US" altLang="ja-JP" sz="900" kern="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694774" y="1986839"/>
            <a:ext cx="113043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b="1" dirty="0" smtClean="0"/>
              <a:t>3</a:t>
            </a:r>
            <a:r>
              <a:rPr kumimoji="1" lang="en-US" altLang="ja-JP" sz="1050" b="1" baseline="30000" dirty="0" smtClean="0"/>
              <a:t>rd</a:t>
            </a:r>
            <a:r>
              <a:rPr kumimoji="1" lang="en-US" altLang="ja-JP" sz="1050" b="1" dirty="0" smtClean="0"/>
              <a:t> Party product</a:t>
            </a:r>
            <a:endParaRPr kumimoji="1" lang="ja-JP" altLang="en-US" sz="105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27575" y="4829513"/>
            <a:ext cx="37171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Need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check the system operation of the third party product on site.</a:t>
            </a:r>
          </a:p>
        </p:txBody>
      </p:sp>
    </p:spTree>
    <p:extLst>
      <p:ext uri="{BB962C8B-B14F-4D97-AF65-F5344CB8AC3E}">
        <p14:creationId xmlns:p14="http://schemas.microsoft.com/office/powerpoint/2010/main" val="146294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5-3.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System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comparison - </a:t>
            </a:r>
            <a:r>
              <a:rPr lang="en-US" altLang="ja-JP" sz="2400" dirty="0" err="1" smtClean="0">
                <a:solidFill>
                  <a:sysClr val="window" lastClr="FFFFFF"/>
                </a:solidFill>
                <a:latin typeface="Calibri"/>
              </a:rPr>
              <a:t>iCT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/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Multi-AI Server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245714"/>
              </p:ext>
            </p:extLst>
          </p:nvPr>
        </p:nvGraphicFramePr>
        <p:xfrm>
          <a:off x="72189" y="943297"/>
          <a:ext cx="8999622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561">
                  <a:extLst>
                    <a:ext uri="{9D8B030D-6E8A-4147-A177-3AD203B41FA5}">
                      <a16:colId xmlns:a16="http://schemas.microsoft.com/office/drawing/2014/main" val="4243382395"/>
                    </a:ext>
                  </a:extLst>
                </a:gridCol>
                <a:gridCol w="3883979">
                  <a:extLst>
                    <a:ext uri="{9D8B030D-6E8A-4147-A177-3AD203B41FA5}">
                      <a16:colId xmlns:a16="http://schemas.microsoft.com/office/drawing/2014/main" val="1304567250"/>
                    </a:ext>
                  </a:extLst>
                </a:gridCol>
                <a:gridCol w="3666082">
                  <a:extLst>
                    <a:ext uri="{9D8B030D-6E8A-4147-A177-3AD203B41FA5}">
                      <a16:colId xmlns:a16="http://schemas.microsoft.com/office/drawing/2014/main" val="3729311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Multi-AI 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431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Collect and view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 result sometimes</a:t>
                      </a:r>
                    </a:p>
                    <a:p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(once a week or month etc.)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Collect and view count result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in real time 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36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functions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 Counting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Cross Line Counting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Area Counting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 Counting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Cross Line Counting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Area Counting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ja-JP" altLang="en-US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・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 Map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545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collection method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/ Manual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in real time 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Not</a:t>
                      </a:r>
                      <a:r>
                        <a:rPr kumimoji="1" lang="en-US" altLang="ja-JP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supported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18676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3341" t="6470" r="28639"/>
          <a:stretch/>
        </p:blipFill>
        <p:spPr>
          <a:xfrm>
            <a:off x="2622885" y="3711741"/>
            <a:ext cx="1570121" cy="100482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6504542" y="3729788"/>
            <a:ext cx="1493824" cy="980758"/>
            <a:chOff x="4023540" y="1382264"/>
            <a:chExt cx="3171917" cy="1988959"/>
          </a:xfrm>
        </p:grpSpPr>
        <p:pic>
          <p:nvPicPr>
            <p:cNvPr id="8" name="図 7" descr="画面の領域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74"/>
            <a:stretch/>
          </p:blipFill>
          <p:spPr>
            <a:xfrm>
              <a:off x="4023540" y="1382264"/>
              <a:ext cx="3171917" cy="1988959"/>
            </a:xfrm>
            <a:prstGeom prst="rect">
              <a:avLst/>
            </a:prstGeom>
          </p:spPr>
        </p:pic>
        <p:pic>
          <p:nvPicPr>
            <p:cNvPr id="9" name="Picture 13" descr="C:\Users\4021174\Desktop\プロモビデオ\ヒートマップ\カウントマップ-閾値20-08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29782" y="2343829"/>
              <a:ext cx="1000038" cy="93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4021174\Desktop\プロモビデオ\ヒートマップ\カウントマップ-閾値20-0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5236062" y="2334036"/>
              <a:ext cx="987452" cy="94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07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System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comparison - People Counting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/ H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eat Map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95594"/>
              </p:ext>
            </p:extLst>
          </p:nvPr>
        </p:nvGraphicFramePr>
        <p:xfrm>
          <a:off x="42112" y="666951"/>
          <a:ext cx="9035714" cy="395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330">
                  <a:extLst>
                    <a:ext uri="{9D8B030D-6E8A-4147-A177-3AD203B41FA5}">
                      <a16:colId xmlns:a16="http://schemas.microsoft.com/office/drawing/2014/main" val="3404750696"/>
                    </a:ext>
                  </a:extLst>
                </a:gridCol>
                <a:gridCol w="672363">
                  <a:extLst>
                    <a:ext uri="{9D8B030D-6E8A-4147-A177-3AD203B41FA5}">
                      <a16:colId xmlns:a16="http://schemas.microsoft.com/office/drawing/2014/main" val="880782055"/>
                    </a:ext>
                  </a:extLst>
                </a:gridCol>
                <a:gridCol w="1287379">
                  <a:extLst>
                    <a:ext uri="{9D8B030D-6E8A-4147-A177-3AD203B41FA5}">
                      <a16:colId xmlns:a16="http://schemas.microsoft.com/office/drawing/2014/main" val="1968183577"/>
                    </a:ext>
                  </a:extLst>
                </a:gridCol>
                <a:gridCol w="1035890">
                  <a:extLst>
                    <a:ext uri="{9D8B030D-6E8A-4147-A177-3AD203B41FA5}">
                      <a16:colId xmlns:a16="http://schemas.microsoft.com/office/drawing/2014/main" val="3688768866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val="1825262546"/>
                    </a:ext>
                  </a:extLst>
                </a:gridCol>
                <a:gridCol w="1146217">
                  <a:extLst>
                    <a:ext uri="{9D8B030D-6E8A-4147-A177-3AD203B41FA5}">
                      <a16:colId xmlns:a16="http://schemas.microsoft.com/office/drawing/2014/main" val="947781286"/>
                    </a:ext>
                  </a:extLst>
                </a:gridCol>
                <a:gridCol w="1168788">
                  <a:extLst>
                    <a:ext uri="{9D8B030D-6E8A-4147-A177-3AD203B41FA5}">
                      <a16:colId xmlns:a16="http://schemas.microsoft.com/office/drawing/2014/main" val="2398972098"/>
                    </a:ext>
                  </a:extLst>
                </a:gridCol>
                <a:gridCol w="1882942">
                  <a:extLst>
                    <a:ext uri="{9D8B030D-6E8A-4147-A177-3AD203B41FA5}">
                      <a16:colId xmlns:a16="http://schemas.microsoft.com/office/drawing/2014/main" val="1228730219"/>
                    </a:ext>
                  </a:extLst>
                </a:gridCol>
              </a:tblGrid>
              <a:tr h="144377">
                <a:tc rowSpan="2" gridSpan="3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New application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Conventional application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Remarks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792716"/>
                  </a:ext>
                </a:extLst>
              </a:tr>
              <a:tr h="265496">
                <a:tc gridSpan="3" v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AI-VMD / AI People Counting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WV-SAE200W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WV-SAE303W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37968"/>
                  </a:ext>
                </a:extLst>
              </a:tr>
              <a:tr h="163355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Cross Line Counting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6236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Area Counting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0051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643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Setting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Tool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err="1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iCT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browser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People Count Setting Tool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*1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Setup by camera browser will not be supported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171"/>
                  </a:ext>
                </a:extLst>
              </a:tr>
              <a:tr h="147320">
                <a:tc rowSpan="7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Operation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Tool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Multi-AI Server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Web dashboard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People Count Output Tool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632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collection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 / 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 / 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122873"/>
                  </a:ext>
                </a:extLst>
              </a:tr>
              <a:tr h="155208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display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Multi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Multi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Single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Multi Display</a:t>
                      </a:r>
                    </a:p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0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*2</a:t>
                      </a:r>
                      <a:r>
                        <a:rPr kumimoji="1" lang="ja-JP" altLang="en-US" sz="10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of data output by excel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6312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Excel/CSV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(T.B.D)</a:t>
                      </a:r>
                      <a:endParaRPr kumimoji="1" lang="en-US" altLang="ja-JP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CSV/PDF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(T.B.D)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Excel/CSV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*3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Automatic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data output function supported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379693"/>
                  </a:ext>
                </a:extLst>
              </a:tr>
              <a:tr h="191705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collection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 / 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Manual</a:t>
                      </a:r>
                      <a:endParaRPr kumimoji="1" lang="ja-JP" altLang="en-US" sz="1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010735"/>
                  </a:ext>
                </a:extLst>
              </a:tr>
              <a:tr h="13448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display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Multi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Single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7280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 output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CSV/PDF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(T.B.D)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42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App. #1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AI-VMD / AI People Counting Spec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73921"/>
              </p:ext>
            </p:extLst>
          </p:nvPr>
        </p:nvGraphicFramePr>
        <p:xfrm>
          <a:off x="282746" y="849514"/>
          <a:ext cx="8557912" cy="31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632">
                  <a:extLst>
                    <a:ext uri="{9D8B030D-6E8A-4147-A177-3AD203B41FA5}">
                      <a16:colId xmlns:a16="http://schemas.microsoft.com/office/drawing/2014/main" val="2491526473"/>
                    </a:ext>
                  </a:extLst>
                </a:gridCol>
                <a:gridCol w="1491916">
                  <a:extLst>
                    <a:ext uri="{9D8B030D-6E8A-4147-A177-3AD203B41FA5}">
                      <a16:colId xmlns:a16="http://schemas.microsoft.com/office/drawing/2014/main" val="3128553037"/>
                    </a:ext>
                  </a:extLst>
                </a:gridCol>
                <a:gridCol w="2791326">
                  <a:extLst>
                    <a:ext uri="{9D8B030D-6E8A-4147-A177-3AD203B41FA5}">
                      <a16:colId xmlns:a16="http://schemas.microsoft.com/office/drawing/2014/main" val="2707133103"/>
                    </a:ext>
                  </a:extLst>
                </a:gridCol>
                <a:gridCol w="2891038">
                  <a:extLst>
                    <a:ext uri="{9D8B030D-6E8A-4147-A177-3AD203B41FA5}">
                      <a16:colId xmlns:a16="http://schemas.microsoft.com/office/drawing/2014/main" val="3556535951"/>
                    </a:ext>
                  </a:extLst>
                </a:gridCol>
              </a:tblGrid>
              <a:tr h="5318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application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(AI-VMD/People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count/Heat map</a:t>
                      </a:r>
                    </a:p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/AI </a:t>
                      </a: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 Detection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application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i-VMD/People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count/Heat map</a:t>
                      </a: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09083"/>
                  </a:ext>
                </a:extLst>
              </a:tr>
              <a:tr h="877018">
                <a:tc rowSpan="4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Common specification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Supported image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capture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mode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Double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Panorama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Quad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PTZ</a:t>
                      </a:r>
                    </a:p>
                    <a:p>
                      <a:endParaRPr kumimoji="1" lang="en-US" altLang="ja-JP" sz="105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*Wall installation is not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Panorama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Double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Panorama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Quad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PTZ</a:t>
                      </a:r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47094"/>
                  </a:ext>
                </a:extLst>
              </a:tr>
              <a:tr h="38290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Frame rate limitation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5MP model : Max. 30fps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12MP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model :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Max.30fps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164951"/>
                  </a:ext>
                </a:extLst>
              </a:tr>
              <a:tr h="23399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simultaneous detection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100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(People / Vehicle in total)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*Vehicle is supported by AI-VMD only</a:t>
                      </a:r>
                      <a:endParaRPr kumimoji="1" lang="ja-JP" altLang="en-US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32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62823"/>
                  </a:ext>
                </a:extLst>
              </a:tr>
              <a:tr h="86334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Number of days to save people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count /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heat map data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Save people count and heat map data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Built-in memory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 day</a:t>
                      </a:r>
                    </a:p>
                    <a:p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Save only people count data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Built-in memory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92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Save people count and heat map data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Built-in memory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 day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SD memory card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92 days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824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8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App. #1 :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AI-VMD / AI People Counting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Spec 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58051"/>
              </p:ext>
            </p:extLst>
          </p:nvPr>
        </p:nvGraphicFramePr>
        <p:xfrm>
          <a:off x="282745" y="869884"/>
          <a:ext cx="8566485" cy="3222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679">
                  <a:extLst>
                    <a:ext uri="{9D8B030D-6E8A-4147-A177-3AD203B41FA5}">
                      <a16:colId xmlns:a16="http://schemas.microsoft.com/office/drawing/2014/main" val="2491526473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128553037"/>
                    </a:ext>
                  </a:extLst>
                </a:gridCol>
                <a:gridCol w="2797342">
                  <a:extLst>
                    <a:ext uri="{9D8B030D-6E8A-4147-A177-3AD203B41FA5}">
                      <a16:colId xmlns:a16="http://schemas.microsoft.com/office/drawing/2014/main" val="2707133103"/>
                    </a:ext>
                  </a:extLst>
                </a:gridCol>
                <a:gridCol w="2881564">
                  <a:extLst>
                    <a:ext uri="{9D8B030D-6E8A-4147-A177-3AD203B41FA5}">
                      <a16:colId xmlns:a16="http://schemas.microsoft.com/office/drawing/2014/main" val="3556535951"/>
                    </a:ext>
                  </a:extLst>
                </a:gridCol>
              </a:tblGrid>
              <a:tr h="5257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application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(AI-VMD/People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count/Heat map</a:t>
                      </a:r>
                    </a:p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/AI </a:t>
                      </a: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 Detection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application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i-VMD/People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count/Heat map</a:t>
                      </a: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09083"/>
                  </a:ext>
                </a:extLst>
              </a:tr>
              <a:tr h="31997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Detected object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/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Vehicle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r>
                        <a:rPr lang="en-US" altLang="ja-JP" sz="1050" b="0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105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1050" baseline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Bicycle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is not supported</a:t>
                      </a:r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Moving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lang="ja-JP" altLang="en-US" sz="10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994"/>
                  </a:ext>
                </a:extLst>
              </a:tr>
              <a:tr h="319976">
                <a:tc rowSpan="2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Counting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Cross Line Counting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Counted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Moving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lang="ja-JP" altLang="en-US" sz="10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24503"/>
                  </a:ext>
                </a:extLst>
              </a:tr>
              <a:tr h="31997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Number of line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en-US" altLang="ja-JP" sz="105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8 lines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12 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633378"/>
                  </a:ext>
                </a:extLst>
              </a:tr>
              <a:tr h="319976">
                <a:tc rowSpan="2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Counting </a:t>
                      </a:r>
                    </a:p>
                    <a:p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(Area Counting)</a:t>
                      </a:r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Counted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743680"/>
                  </a:ext>
                </a:extLst>
              </a:tr>
              <a:tr h="319976">
                <a:tc vMerge="1">
                  <a:txBody>
                    <a:bodyPr/>
                    <a:lstStyle/>
                    <a:p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Number of area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8 areas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78848"/>
                  </a:ext>
                </a:extLst>
              </a:tr>
              <a:tr h="31997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Map</a:t>
                      </a:r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Counted object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Moving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lang="ja-JP" altLang="en-US" sz="10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384292"/>
                  </a:ext>
                </a:extLst>
              </a:tr>
              <a:tr h="31997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Counted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487789"/>
                  </a:ext>
                </a:extLst>
              </a:tr>
              <a:tr h="3199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Number of area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8 areas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212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4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017" y="2315380"/>
            <a:ext cx="685723" cy="413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09" y="2319394"/>
            <a:ext cx="685723" cy="413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図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5" y="2222122"/>
            <a:ext cx="791116" cy="54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1-1.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372808" y="1363619"/>
            <a:ext cx="5656892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372809" y="1719413"/>
            <a:ext cx="1400600" cy="7363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Visibility 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372809" y="2505660"/>
            <a:ext cx="1400600" cy="1176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prstDash val="solid"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820302" y="2505660"/>
            <a:ext cx="4209397" cy="1176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4820302" y="1719412"/>
            <a:ext cx="4209397" cy="736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4820302" y="2500103"/>
            <a:ext cx="42093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Smart Object Coding</a:t>
            </a:r>
          </a:p>
          <a:p>
            <a:pPr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detection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 has been improved, and the non-detection area can be further compressed.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50 % </a:t>
            </a:r>
            <a:r>
              <a:rPr lang="en-US" altLang="ja-JP" sz="1400" dirty="0">
                <a:solidFill>
                  <a:srgbClr val="0000FF"/>
                </a:solidFill>
              </a:rPr>
              <a:t>reduction</a:t>
            </a:r>
            <a:r>
              <a:rPr lang="en-US" altLang="ja-JP" sz="1400" dirty="0"/>
              <a:t>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.)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820302" y="1717145"/>
            <a:ext cx="42093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blurring object (human and vehicles) has been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improved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 </a:t>
            </a:r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detection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-14790" y="605046"/>
            <a:ext cx="8807207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 utilizing </a:t>
            </a:r>
            <a:r>
              <a:rPr lang="en-US" altLang="ja-JP" sz="2000" b="1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AI-based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precision analytics, the new 360-degree camera can take advantage of high visibility, high compression, and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various applications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372807" y="3731784"/>
            <a:ext cx="1400600" cy="954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</a:t>
            </a:r>
          </a:p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820300" y="3732692"/>
            <a:ext cx="4209399" cy="95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820299" y="3731784"/>
            <a:ext cx="4209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Analytics</a:t>
            </a:r>
          </a:p>
          <a:p>
            <a:pPr defTabSz="914400">
              <a:defRPr/>
            </a:pPr>
            <a:r>
              <a:rPr kumimoji="0" lang="en-US" altLang="ja-JP" sz="14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Support new 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dedicated</a:t>
            </a:r>
            <a:r>
              <a:rPr kumimoji="0" lang="ja-JP" altLang="en-US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0" lang="en-US" altLang="ja-JP" sz="1400" kern="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kumimoji="0" lang="en-US" altLang="ja-JP" sz="1400" kern="0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application</a:t>
            </a:r>
            <a:r>
              <a:rPr kumimoji="0" lang="en-US" altLang="ja-JP" sz="14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(AI-VMD, People Counting, Heat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Occupancy Detection,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Privacy Guard,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 )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125440" y="1359837"/>
            <a:ext cx="3114958" cy="3332017"/>
          </a:xfrm>
          <a:prstGeom prst="roundRect">
            <a:avLst>
              <a:gd name="adj" fmla="val 3595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marL="0" marR="0" lvl="0" indent="0" algn="ctr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1582152" y="1880499"/>
            <a:ext cx="1610118" cy="320932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2000" tIns="36000" rIns="36000" bIns="36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Release in </a:t>
            </a:r>
            <a:r>
              <a:rPr kumimoji="0" lang="en-US" altLang="ja-JP" sz="1000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Nov. </a:t>
            </a:r>
            <a:r>
              <a:rPr kumimoji="0" lang="en-US" altLang="ja-JP" sz="1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82963" y="2771358"/>
            <a:ext cx="89738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Indoor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WV-S4156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22512" y="2775988"/>
            <a:ext cx="1323916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Outdoor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WV-S4556L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69" y="2269176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179119" y="3301393"/>
            <a:ext cx="235747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</a:t>
            </a:r>
            <a:r>
              <a:rPr lang="ja-JP" alt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lang="ja-JP" altLang="en-US" sz="1400" b="1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924" y="2281208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40"/>
          <p:cNvSpPr txBox="1"/>
          <p:nvPr/>
        </p:nvSpPr>
        <p:spPr>
          <a:xfrm>
            <a:off x="2208176" y="2776342"/>
            <a:ext cx="1041186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Outdoor(transit)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WV-S4556LM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939" y="2269176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155620" y="1894463"/>
            <a:ext cx="138442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51877" y="1433382"/>
            <a:ext cx="30547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 defTabSz="914400"/>
            <a:r>
              <a:rPr lang="en-US" altLang="ja-JP" sz="16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360-degree camera with AI engine</a:t>
            </a:r>
          </a:p>
        </p:txBody>
      </p:sp>
      <p:sp>
        <p:nvSpPr>
          <p:cNvPr id="57" name="角丸四角形 56"/>
          <p:cNvSpPr/>
          <p:nvPr/>
        </p:nvSpPr>
        <p:spPr>
          <a:xfrm>
            <a:off x="1584154" y="3285000"/>
            <a:ext cx="1610118" cy="320932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2000" tIns="36000" rIns="36000" bIns="36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Release in </a:t>
            </a:r>
            <a:r>
              <a:rPr kumimoji="0" lang="en-US" altLang="ja-JP" sz="1000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Nov. </a:t>
            </a:r>
            <a:r>
              <a:rPr kumimoji="0" lang="en-US" altLang="ja-JP" sz="10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78953" y="4181059"/>
            <a:ext cx="89738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Indoor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WV-S4176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018502" y="4185689"/>
            <a:ext cx="1323916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Outdoor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WV-S4576L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204166" y="4186043"/>
            <a:ext cx="1041186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Outdoor(transit)</a:t>
            </a:r>
          </a:p>
          <a:p>
            <a:pPr marL="87313" indent="-87313" algn="ctr" defTabSz="914400"/>
            <a:r>
              <a:rPr lang="en-US" altLang="ja-JP" sz="9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WV-S4576LM</a:t>
            </a:r>
            <a:endParaRPr lang="ja-JP" altLang="en-US" sz="900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019" y="3719068"/>
            <a:ext cx="685723" cy="413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311" y="3723082"/>
            <a:ext cx="685723" cy="4137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図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7" y="3625810"/>
            <a:ext cx="791116" cy="54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71" y="3672864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926" y="3684896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941" y="3672864"/>
            <a:ext cx="266579" cy="251040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5-6. </a:t>
            </a:r>
            <a:r>
              <a:rPr lang="it-IT" altLang="ja-JP" sz="2400" dirty="0">
                <a:solidFill>
                  <a:sysClr val="window" lastClr="FFFFFF"/>
                </a:solidFill>
                <a:latin typeface="Calibri"/>
              </a:rPr>
              <a:t>App. #2 : AI Privacy Guard Spec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673686"/>
              </p:ext>
            </p:extLst>
          </p:nvPr>
        </p:nvGraphicFramePr>
        <p:xfrm>
          <a:off x="312826" y="856412"/>
          <a:ext cx="8512343" cy="297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665">
                  <a:extLst>
                    <a:ext uri="{9D8B030D-6E8A-4147-A177-3AD203B41FA5}">
                      <a16:colId xmlns:a16="http://schemas.microsoft.com/office/drawing/2014/main" val="249152647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28553037"/>
                    </a:ext>
                  </a:extLst>
                </a:gridCol>
                <a:gridCol w="2707105">
                  <a:extLst>
                    <a:ext uri="{9D8B030D-6E8A-4147-A177-3AD203B41FA5}">
                      <a16:colId xmlns:a16="http://schemas.microsoft.com/office/drawing/2014/main" val="2707133103"/>
                    </a:ext>
                  </a:extLst>
                </a:gridCol>
                <a:gridCol w="2809373">
                  <a:extLst>
                    <a:ext uri="{9D8B030D-6E8A-4147-A177-3AD203B41FA5}">
                      <a16:colId xmlns:a16="http://schemas.microsoft.com/office/drawing/2014/main" val="3556535951"/>
                    </a:ext>
                  </a:extLst>
                </a:gridCol>
              </a:tblGrid>
              <a:tr h="3751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application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(AI Privacy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Guard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application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(MOR)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09083"/>
                  </a:ext>
                </a:extLst>
              </a:tr>
              <a:tr h="375148">
                <a:tc rowSpan="4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AI Privacy 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Supported image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capture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mode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Panorama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Double panorama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Single PTZ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</a:p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</a:t>
                      </a:r>
                      <a:r>
                        <a:rPr kumimoji="1" lang="ja-JP" altLang="en-US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+ Panorama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Double panorama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Fisheye + Quad PTZ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47094"/>
                  </a:ext>
                </a:extLst>
              </a:tr>
              <a:tr h="36720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Frame rate limitation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15fps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1fps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824354"/>
                  </a:ext>
                </a:extLst>
              </a:tr>
              <a:tr h="365442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simultaneous detection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Max. 100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994"/>
                  </a:ext>
                </a:extLst>
              </a:tr>
              <a:tr h="386531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Detected object</a:t>
                      </a:r>
                      <a:endParaRPr kumimoji="1" lang="en-US" altLang="ja-JP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altLang="ja-JP" sz="105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(AI)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*Face is not supported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All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moving objects</a:t>
                      </a:r>
                      <a:r>
                        <a:rPr lang="ja-JP" altLang="en-US" sz="105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(Non-AI) 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24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5-7. </a:t>
            </a:r>
            <a:r>
              <a:rPr lang="it-IT" altLang="ja-JP" sz="2400" dirty="0">
                <a:solidFill>
                  <a:sysClr val="window" lastClr="FFFFFF"/>
                </a:solidFill>
                <a:latin typeface="Calibri"/>
              </a:rPr>
              <a:t>Supported </a:t>
            </a:r>
            <a:r>
              <a:rPr lang="it-IT" altLang="ja-JP" sz="2400" dirty="0" smtClean="0">
                <a:solidFill>
                  <a:sysClr val="window" lastClr="FFFFFF"/>
                </a:solidFill>
                <a:latin typeface="Calibri"/>
              </a:rPr>
              <a:t>image capture mode</a:t>
            </a:r>
            <a:endParaRPr lang="it-IT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922267"/>
              </p:ext>
            </p:extLst>
          </p:nvPr>
        </p:nvGraphicFramePr>
        <p:xfrm>
          <a:off x="75792" y="872025"/>
          <a:ext cx="8999521" cy="368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624">
                  <a:extLst>
                    <a:ext uri="{9D8B030D-6E8A-4147-A177-3AD203B41FA5}">
                      <a16:colId xmlns:a16="http://schemas.microsoft.com/office/drawing/2014/main" val="4038537340"/>
                    </a:ext>
                  </a:extLst>
                </a:gridCol>
                <a:gridCol w="1726531">
                  <a:extLst>
                    <a:ext uri="{9D8B030D-6E8A-4147-A177-3AD203B41FA5}">
                      <a16:colId xmlns:a16="http://schemas.microsoft.com/office/drawing/2014/main" val="2397186110"/>
                    </a:ext>
                  </a:extLst>
                </a:gridCol>
                <a:gridCol w="1040732">
                  <a:extLst>
                    <a:ext uri="{9D8B030D-6E8A-4147-A177-3AD203B41FA5}">
                      <a16:colId xmlns:a16="http://schemas.microsoft.com/office/drawing/2014/main" val="44477345"/>
                    </a:ext>
                  </a:extLst>
                </a:gridCol>
                <a:gridCol w="1167063">
                  <a:extLst>
                    <a:ext uri="{9D8B030D-6E8A-4147-A177-3AD203B41FA5}">
                      <a16:colId xmlns:a16="http://schemas.microsoft.com/office/drawing/2014/main" val="1051850041"/>
                    </a:ext>
                  </a:extLst>
                </a:gridCol>
                <a:gridCol w="1056483">
                  <a:extLst>
                    <a:ext uri="{9D8B030D-6E8A-4147-A177-3AD203B41FA5}">
                      <a16:colId xmlns:a16="http://schemas.microsoft.com/office/drawing/2014/main" val="2343560038"/>
                    </a:ext>
                  </a:extLst>
                </a:gridCol>
                <a:gridCol w="1054696">
                  <a:extLst>
                    <a:ext uri="{9D8B030D-6E8A-4147-A177-3AD203B41FA5}">
                      <a16:colId xmlns:a16="http://schemas.microsoft.com/office/drawing/2014/main" val="1279221948"/>
                    </a:ext>
                  </a:extLst>
                </a:gridCol>
                <a:gridCol w="1054696">
                  <a:extLst>
                    <a:ext uri="{9D8B030D-6E8A-4147-A177-3AD203B41FA5}">
                      <a16:colId xmlns:a16="http://schemas.microsoft.com/office/drawing/2014/main" val="946709806"/>
                    </a:ext>
                  </a:extLst>
                </a:gridCol>
                <a:gridCol w="1054696">
                  <a:extLst>
                    <a:ext uri="{9D8B030D-6E8A-4147-A177-3AD203B41FA5}">
                      <a16:colId xmlns:a16="http://schemas.microsoft.com/office/drawing/2014/main" val="4126761130"/>
                    </a:ext>
                  </a:extLst>
                </a:gridCol>
              </a:tblGrid>
              <a:tr h="15667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Mounting position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capture mode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5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5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5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5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 Detection</a:t>
                      </a:r>
                      <a:endParaRPr kumimoji="1" lang="ja-JP" altLang="en-US" sz="105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 Guard</a:t>
                      </a:r>
                      <a:endParaRPr kumimoji="1" lang="ja-JP" altLang="en-US" sz="105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39759"/>
                  </a:ext>
                </a:extLst>
              </a:tr>
              <a:tr h="25480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 Line Counting</a:t>
                      </a:r>
                      <a:endParaRPr kumimoji="1" lang="ja-JP" altLang="en-US" sz="105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Counting</a:t>
                      </a:r>
                      <a:endParaRPr kumimoji="1" lang="ja-JP" altLang="en-US" sz="105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53921"/>
                  </a:ext>
                </a:extLst>
              </a:tr>
              <a:tr h="196315">
                <a:tc rowSpan="7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Ceiling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Fisheye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6594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Double Panorama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038652"/>
                  </a:ext>
                </a:extLst>
              </a:tr>
              <a:tr h="151864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1992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9196148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Fisheye + Double Panorama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05903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Fisheye + Quad PTZ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82840489"/>
                  </a:ext>
                </a:extLst>
              </a:tr>
              <a:tr h="240896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stream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859346"/>
                  </a:ext>
                </a:extLst>
              </a:tr>
              <a:tr h="227998">
                <a:tc rowSpan="5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Fisheye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6351537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Panorama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19010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4210525"/>
                  </a:ext>
                </a:extLst>
              </a:tr>
              <a:tr h="234683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PTZ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790422"/>
                  </a:ext>
                </a:extLst>
              </a:tr>
              <a:tr h="144579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Fisheye + Panorama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210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3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</a:t>
            </a:r>
          </a:p>
        </p:txBody>
      </p:sp>
    </p:spTree>
    <p:extLst>
      <p:ext uri="{BB962C8B-B14F-4D97-AF65-F5344CB8AC3E}">
        <p14:creationId xmlns:p14="http://schemas.microsoft.com/office/powerpoint/2010/main" val="6873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56" y="1051729"/>
            <a:ext cx="2204439" cy="324242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04" y="865452"/>
            <a:ext cx="3840965" cy="394332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7505" y="3250404"/>
            <a:ext cx="3027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Color: i-pro white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Finish: ABS resin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ø150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× 49.5 mm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{ø5-29/32 inches × 1-15/16 inches (H)}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420 g {0.93 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" y="1168583"/>
            <a:ext cx="2113016" cy="143288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WV-S4156 / WV-S4176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352583" y="3688516"/>
            <a:ext cx="690478" cy="331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505" y="4547168"/>
            <a:ext cx="3311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current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4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71" y="942443"/>
            <a:ext cx="3876293" cy="38670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7504" y="3250402"/>
            <a:ext cx="41655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Color: i-pro white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Finish: Aluminum die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ø164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×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96.3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ø6-29/64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×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3-25/32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(H)}</a:t>
            </a:r>
            <a:endParaRPr lang="en-US" altLang="ja-JP" sz="1200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Approx.1.3 kg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{2.87 lbs}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bracket</a:t>
            </a:r>
          </a:p>
          <a:p>
            <a:pPr>
              <a:defRPr/>
            </a:pP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Approx.880 g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{1.94 lbs}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 plate</a:t>
            </a:r>
          </a:p>
          <a:p>
            <a:pPr>
              <a:defRPr/>
            </a:pP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516" y="576704"/>
            <a:ext cx="6654234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WV-S4556LM / WV-S4576L / WV-S4576LM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2" y="1316431"/>
            <a:ext cx="2101255" cy="12771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04" y="995055"/>
            <a:ext cx="2222723" cy="316326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7505" y="4547168"/>
            <a:ext cx="3311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Note:</a:t>
            </a:r>
            <a:r>
              <a:rPr lang="en-US" altLang="ja-JP" sz="1200" dirty="0"/>
              <a:t> No change </a:t>
            </a:r>
            <a:r>
              <a:rPr lang="en-US" altLang="ja-JP" sz="1200" dirty="0" smtClean="0"/>
              <a:t>from current </a:t>
            </a:r>
            <a:r>
              <a:rPr lang="en-US" altLang="ja-JP" sz="1200" dirty="0"/>
              <a:t>model except Color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821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Accessories</a:t>
            </a:r>
          </a:p>
        </p:txBody>
      </p:sp>
    </p:spTree>
    <p:extLst>
      <p:ext uri="{BB962C8B-B14F-4D97-AF65-F5344CB8AC3E}">
        <p14:creationId xmlns:p14="http://schemas.microsoft.com/office/powerpoint/2010/main" val="31522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607" y="4382482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3517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WV-S4156 / WV-S4176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552963"/>
              </p:ext>
            </p:extLst>
          </p:nvPr>
        </p:nvGraphicFramePr>
        <p:xfrm>
          <a:off x="1443312" y="952056"/>
          <a:ext cx="3058350" cy="394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cable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External I/O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terminal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7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119442"/>
                  </a:ext>
                </a:extLst>
              </a:tr>
              <a:tr h="2071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for easy kitting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430555"/>
                  </a:ext>
                </a:extLst>
              </a:tr>
            </a:tbl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73" y="1016728"/>
            <a:ext cx="1061620" cy="719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 / WV-S4576L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12638"/>
              </p:ext>
            </p:extLst>
          </p:nvPr>
        </p:nvGraphicFramePr>
        <p:xfrm>
          <a:off x="1446406" y="963246"/>
          <a:ext cx="3004944" cy="409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racket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Fixing screws for attachment plate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(M4 x 8 mm {5/16 inches})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pcs.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B (for the base bracket)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alarm cable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7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1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connecter cover</a:t>
                      </a:r>
                      <a:endParaRPr kumimoji="1" lang="en-US" altLang="ja-JP" sz="10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1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</a:t>
                      </a:r>
                      <a:r>
                        <a:rPr kumimoji="1" lang="ja-JP" altLang="en-US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connecter cap</a:t>
                      </a:r>
                      <a:endParaRPr kumimoji="1" lang="en-US" altLang="ja-JP" sz="10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15674271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66" y="1053306"/>
            <a:ext cx="1046670" cy="61041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373701" y="4403026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649471" y="57558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WV-S4556LM / WV-S4576LM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868275"/>
              </p:ext>
            </p:extLst>
          </p:nvPr>
        </p:nvGraphicFramePr>
        <p:xfrm>
          <a:off x="6035061" y="963246"/>
          <a:ext cx="2992244" cy="2789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2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 (for the attachment plate)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Waterproof tape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4P alarm cable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7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2P power cable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5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6.35 mm {1/4 inches} T20)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962356" y="3353026"/>
            <a:ext cx="10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86" y="1053306"/>
            <a:ext cx="1046670" cy="610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9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17706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060250"/>
              </p:ext>
            </p:extLst>
          </p:nvPr>
        </p:nvGraphicFramePr>
        <p:xfrm>
          <a:off x="102826" y="957867"/>
          <a:ext cx="4415735" cy="326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 gray)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(light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</a:tbl>
          </a:graphicData>
        </a:graphic>
      </p:graphicFrame>
      <p:pic>
        <p:nvPicPr>
          <p:cNvPr id="6" name="Picture 186" descr="wv-q10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43" y="2263842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2762418"/>
            <a:ext cx="370363" cy="31851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3162527"/>
            <a:ext cx="361085" cy="3105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1596793"/>
            <a:ext cx="361085" cy="38413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24" y="1204679"/>
            <a:ext cx="368586" cy="3921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60" y="3902126"/>
            <a:ext cx="476250" cy="31432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60" y="3509996"/>
            <a:ext cx="476250" cy="3143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47" y="1969732"/>
            <a:ext cx="368586" cy="39211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96668" y="4433859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WV-Q105A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WV-S4156 / WV-S4176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Model Transition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33671"/>
              </p:ext>
            </p:extLst>
          </p:nvPr>
        </p:nvGraphicFramePr>
        <p:xfrm>
          <a:off x="208181" y="1000869"/>
          <a:ext cx="8756790" cy="136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44">
                  <a:extLst>
                    <a:ext uri="{9D8B030D-6E8A-4147-A177-3AD203B41FA5}">
                      <a16:colId xmlns:a16="http://schemas.microsoft.com/office/drawing/2014/main" val="1986922532"/>
                    </a:ext>
                  </a:extLst>
                </a:gridCol>
                <a:gridCol w="540589">
                  <a:extLst>
                    <a:ext uri="{9D8B030D-6E8A-4147-A177-3AD203B41FA5}">
                      <a16:colId xmlns:a16="http://schemas.microsoft.com/office/drawing/2014/main" val="3878844123"/>
                    </a:ext>
                  </a:extLst>
                </a:gridCol>
                <a:gridCol w="2243207">
                  <a:extLst>
                    <a:ext uri="{9D8B030D-6E8A-4147-A177-3AD203B41FA5}">
                      <a16:colId xmlns:a16="http://schemas.microsoft.com/office/drawing/2014/main" val="3931876300"/>
                    </a:ext>
                  </a:extLst>
                </a:gridCol>
                <a:gridCol w="1483404">
                  <a:extLst>
                    <a:ext uri="{9D8B030D-6E8A-4147-A177-3AD203B41FA5}">
                      <a16:colId xmlns:a16="http://schemas.microsoft.com/office/drawing/2014/main" val="3450437879"/>
                    </a:ext>
                  </a:extLst>
                </a:gridCol>
                <a:gridCol w="580845">
                  <a:extLst>
                    <a:ext uri="{9D8B030D-6E8A-4147-A177-3AD203B41FA5}">
                      <a16:colId xmlns:a16="http://schemas.microsoft.com/office/drawing/2014/main" val="1653092242"/>
                    </a:ext>
                  </a:extLst>
                </a:gridCol>
                <a:gridCol w="2145101">
                  <a:extLst>
                    <a:ext uri="{9D8B030D-6E8A-4147-A177-3AD203B41FA5}">
                      <a16:colId xmlns:a16="http://schemas.microsoft.com/office/drawing/2014/main" val="2834451898"/>
                    </a:ext>
                  </a:extLst>
                </a:gridCol>
              </a:tblGrid>
              <a:tr h="289905"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Conventional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39657"/>
                  </a:ext>
                </a:extLst>
              </a:tr>
              <a:tr h="541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WV-S4156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0472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WV-S4551L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WV-S4551LM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WV-S4556LM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40584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702581"/>
              </p:ext>
            </p:extLst>
          </p:nvPr>
        </p:nvGraphicFramePr>
        <p:xfrm>
          <a:off x="210185" y="2789567"/>
          <a:ext cx="8756790" cy="184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44">
                  <a:extLst>
                    <a:ext uri="{9D8B030D-6E8A-4147-A177-3AD203B41FA5}">
                      <a16:colId xmlns:a16="http://schemas.microsoft.com/office/drawing/2014/main" val="1986922532"/>
                    </a:ext>
                  </a:extLst>
                </a:gridCol>
                <a:gridCol w="540589">
                  <a:extLst>
                    <a:ext uri="{9D8B030D-6E8A-4147-A177-3AD203B41FA5}">
                      <a16:colId xmlns:a16="http://schemas.microsoft.com/office/drawing/2014/main" val="3878844123"/>
                    </a:ext>
                  </a:extLst>
                </a:gridCol>
                <a:gridCol w="2243207">
                  <a:extLst>
                    <a:ext uri="{9D8B030D-6E8A-4147-A177-3AD203B41FA5}">
                      <a16:colId xmlns:a16="http://schemas.microsoft.com/office/drawing/2014/main" val="3931876300"/>
                    </a:ext>
                  </a:extLst>
                </a:gridCol>
                <a:gridCol w="1483404">
                  <a:extLst>
                    <a:ext uri="{9D8B030D-6E8A-4147-A177-3AD203B41FA5}">
                      <a16:colId xmlns:a16="http://schemas.microsoft.com/office/drawing/2014/main" val="3450437879"/>
                    </a:ext>
                  </a:extLst>
                </a:gridCol>
                <a:gridCol w="580845">
                  <a:extLst>
                    <a:ext uri="{9D8B030D-6E8A-4147-A177-3AD203B41FA5}">
                      <a16:colId xmlns:a16="http://schemas.microsoft.com/office/drawing/2014/main" val="1653092242"/>
                    </a:ext>
                  </a:extLst>
                </a:gridCol>
                <a:gridCol w="2145101">
                  <a:extLst>
                    <a:ext uri="{9D8B030D-6E8A-4147-A177-3AD203B41FA5}">
                      <a16:colId xmlns:a16="http://schemas.microsoft.com/office/drawing/2014/main" val="2834451898"/>
                    </a:ext>
                  </a:extLst>
                </a:gridCol>
              </a:tblGrid>
              <a:tr h="289905"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Conventional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39657"/>
                  </a:ext>
                </a:extLst>
              </a:tr>
              <a:tr h="3899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(elementary model)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WV-X4172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72862"/>
                  </a:ext>
                </a:extLst>
              </a:tr>
              <a:tr h="502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WV-X4173</a:t>
                      </a:r>
                      <a:endParaRPr kumimoji="1" lang="ja-JP" altLang="en-US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WV-S4176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526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WV-X4573L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WV-X4573LM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WV-S4576L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WV-S4576LM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40584"/>
                  </a:ext>
                </a:extLst>
              </a:tr>
            </a:tbl>
          </a:graphicData>
        </a:graphic>
      </p:graphicFrame>
      <p:sp>
        <p:nvSpPr>
          <p:cNvPr id="17" name="右矢印 16"/>
          <p:cNvSpPr/>
          <p:nvPr/>
        </p:nvSpPr>
        <p:spPr>
          <a:xfrm>
            <a:off x="4905817" y="1362889"/>
            <a:ext cx="1224271" cy="9411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81073" y="1669017"/>
            <a:ext cx="836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Replace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4877211" y="3116175"/>
            <a:ext cx="4087760" cy="424559"/>
          </a:xfrm>
          <a:prstGeom prst="rightArrow">
            <a:avLst>
              <a:gd name="adj1" fmla="val 50000"/>
              <a:gd name="adj2" fmla="val 776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81073" y="3153775"/>
            <a:ext cx="940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Continue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4905817" y="3662052"/>
            <a:ext cx="1224271" cy="9411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81073" y="3968180"/>
            <a:ext cx="836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Replace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6332" y="628443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ja-JP" sz="2000" b="1" dirty="0" smtClean="0"/>
              <a:t>5MP model</a:t>
            </a:r>
            <a:endParaRPr kumimoji="1" lang="ja-JP" altLang="en-US" sz="20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8335" y="2423156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/>
              <a:t>12</a:t>
            </a:r>
            <a:r>
              <a:rPr kumimoji="1" lang="en-US" altLang="ja-JP" sz="2000" b="1" dirty="0" smtClean="0"/>
              <a:t>MP model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512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WV-S4576L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899494"/>
              </p:ext>
            </p:extLst>
          </p:nvPr>
        </p:nvGraphicFramePr>
        <p:xfrm>
          <a:off x="102826" y="959228"/>
          <a:ext cx="4415735" cy="3627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(i-PRO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(fine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(light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(fine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(i-PRO white)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WV-Q179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(light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Attachment Pipe Bracket (fine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032138"/>
              </p:ext>
            </p:extLst>
          </p:nvPr>
        </p:nvGraphicFramePr>
        <p:xfrm>
          <a:off x="4620315" y="958395"/>
          <a:ext cx="4415735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208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2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(fine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silver)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(i-PRO white)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</a:t>
                      </a:r>
                      <a:r>
                        <a:rPr kumimoji="0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gray</a:t>
                      </a:r>
                      <a:r>
                        <a:rPr kumimoji="0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0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(fine</a:t>
                      </a:r>
                      <a:r>
                        <a:rPr kumimoji="0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sliver</a:t>
                      </a:r>
                      <a:r>
                        <a:rPr kumimoji="0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28" y="1240913"/>
            <a:ext cx="222665" cy="3242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9" y="1985957"/>
            <a:ext cx="244073" cy="3366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95" y="3125347"/>
            <a:ext cx="320152" cy="36415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89" y="3507193"/>
            <a:ext cx="211880" cy="33631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58" y="4217675"/>
            <a:ext cx="323413" cy="36101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59" y="3518953"/>
            <a:ext cx="270021" cy="30674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6" y="1995435"/>
            <a:ext cx="396235" cy="34706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9" y="1252386"/>
            <a:ext cx="359822" cy="31544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13" y="4235780"/>
            <a:ext cx="242525" cy="36018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4" y="2348440"/>
            <a:ext cx="322329" cy="36628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2747568"/>
            <a:ext cx="361085" cy="38413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9" y="2322610"/>
            <a:ext cx="368586" cy="3921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30" y="1593688"/>
            <a:ext cx="249345" cy="346312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03" y="2742067"/>
            <a:ext cx="313836" cy="36492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13" y="3869420"/>
            <a:ext cx="236814" cy="34825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58" y="1614386"/>
            <a:ext cx="398508" cy="35068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76" y="3880569"/>
            <a:ext cx="286842" cy="32595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8" y="3111367"/>
            <a:ext cx="368586" cy="392113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96668" y="4629802"/>
            <a:ext cx="5106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</p:txBody>
      </p:sp>
    </p:spTree>
    <p:extLst>
      <p:ext uri="{BB962C8B-B14F-4D97-AF65-F5344CB8AC3E}">
        <p14:creationId xmlns:p14="http://schemas.microsoft.com/office/powerpoint/2010/main" val="3754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516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WV-S4576L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350674"/>
              </p:ext>
            </p:extLst>
          </p:nvPr>
        </p:nvGraphicFramePr>
        <p:xfrm>
          <a:off x="102826" y="959228"/>
          <a:ext cx="4415735" cy="326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136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(i-PRO white)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 (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Corner Mount Bracket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45" y="3514645"/>
            <a:ext cx="512409" cy="34331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6" y="3902126"/>
            <a:ext cx="476250" cy="3143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2762418"/>
            <a:ext cx="370363" cy="31851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3162527"/>
            <a:ext cx="361085" cy="310533"/>
          </a:xfrm>
          <a:prstGeom prst="rect">
            <a:avLst/>
          </a:prstGeom>
        </p:spPr>
      </p:pic>
      <p:pic>
        <p:nvPicPr>
          <p:cNvPr id="12" name="Picture 186" descr="wv-q10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43" y="2263842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5" y="1222810"/>
            <a:ext cx="301728" cy="34549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33" y="1933701"/>
            <a:ext cx="381689" cy="43572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54" y="1586114"/>
            <a:ext cx="323188" cy="36725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96668" y="4433859"/>
            <a:ext cx="51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WV-Q105A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649471" y="57558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WV-S4556LM / WV-S4576LM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68383"/>
              </p:ext>
            </p:extLst>
          </p:nvPr>
        </p:nvGraphicFramePr>
        <p:xfrm>
          <a:off x="4620315" y="958395"/>
          <a:ext cx="4415735" cy="63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208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362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</a:t>
                      </a:r>
                      <a:r>
                        <a:rPr kumimoji="1" lang="ja-JP" altLang="en-US" sz="10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図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46" y="1262643"/>
            <a:ext cx="419906" cy="2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4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1843195"/>
            <a:ext cx="6938407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Support Schedule</a:t>
            </a:r>
          </a:p>
        </p:txBody>
      </p:sp>
    </p:spTree>
    <p:extLst>
      <p:ext uri="{BB962C8B-B14F-4D97-AF65-F5344CB8AC3E}">
        <p14:creationId xmlns:p14="http://schemas.microsoft.com/office/powerpoint/2010/main" val="3118887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Each</a:t>
            </a:r>
            <a:r>
              <a:rPr lang="ja-JP" altLang="en-US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Schedule - Camera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00884"/>
              </p:ext>
            </p:extLst>
          </p:nvPr>
        </p:nvGraphicFramePr>
        <p:xfrm>
          <a:off x="176457" y="836201"/>
          <a:ext cx="6104595" cy="35178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20919">
                  <a:extLst>
                    <a:ext uri="{9D8B030D-6E8A-4147-A177-3AD203B41FA5}">
                      <a16:colId xmlns:a16="http://schemas.microsoft.com/office/drawing/2014/main" val="3497384078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359136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038256185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285041116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174369989"/>
                    </a:ext>
                  </a:extLst>
                </a:gridCol>
              </a:tblGrid>
              <a:tr h="281011">
                <a:tc rowSpan="3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06609"/>
                  </a:ext>
                </a:extLst>
              </a:tr>
              <a:tr h="281011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en-US" altLang="ja-JP" sz="11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1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12MP</a:t>
                      </a:r>
                      <a:r>
                        <a:rPr kumimoji="1" lang="en-US" altLang="ja-JP" sz="11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</a:t>
                      </a:r>
                      <a:r>
                        <a:rPr kumimoji="1" lang="en-US" altLang="ja-JP" sz="11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1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12MP</a:t>
                      </a:r>
                      <a:r>
                        <a:rPr kumimoji="1" lang="en-US" altLang="ja-JP" sz="11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675171"/>
                  </a:ext>
                </a:extLst>
              </a:tr>
              <a:tr h="448624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WV-S4156</a:t>
                      </a:r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WV-S4176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</a:t>
                      </a:r>
                    </a:p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WV-S4556LM</a:t>
                      </a:r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WV-S4576L</a:t>
                      </a:r>
                    </a:p>
                    <a:p>
                      <a:r>
                        <a:rPr kumimoji="1" lang="en-US" altLang="ja-JP" sz="11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WV-S4576LM</a:t>
                      </a:r>
                      <a:endParaRPr kumimoji="1" lang="ja-JP" altLang="en-US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1292"/>
                  </a:ext>
                </a:extLst>
              </a:tr>
              <a:tr h="234616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release 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Nov. 2021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89691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V4.60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38192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 E. Nov.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529823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PSV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V6.10 / E. Jul. (Released)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056144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V2.30 / E. Nov.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29710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V2.50 / E. Nov.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58916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 / Dec.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0733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5.10.2.0</a:t>
                      </a:r>
                      <a:r>
                        <a:rPr kumimoji="1" lang="ja-JP" altLang="en-US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(DP10.7)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Dec.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954803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DP11.9 / E. Dec.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20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132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Each</a:t>
            </a:r>
            <a:r>
              <a:rPr lang="ja-JP" altLang="en-US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Schedule - Application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709440"/>
              </p:ext>
            </p:extLst>
          </p:nvPr>
        </p:nvGraphicFramePr>
        <p:xfrm>
          <a:off x="24063" y="637674"/>
          <a:ext cx="9101889" cy="275661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21766">
                  <a:extLst>
                    <a:ext uri="{9D8B030D-6E8A-4147-A177-3AD203B41FA5}">
                      <a16:colId xmlns:a16="http://schemas.microsoft.com/office/drawing/2014/main" val="3497384078"/>
                    </a:ext>
                  </a:extLst>
                </a:gridCol>
                <a:gridCol w="1171585">
                  <a:extLst>
                    <a:ext uri="{9D8B030D-6E8A-4147-A177-3AD203B41FA5}">
                      <a16:colId xmlns:a16="http://schemas.microsoft.com/office/drawing/2014/main" val="4359136"/>
                    </a:ext>
                  </a:extLst>
                </a:gridCol>
                <a:gridCol w="1257352">
                  <a:extLst>
                    <a:ext uri="{9D8B030D-6E8A-4147-A177-3AD203B41FA5}">
                      <a16:colId xmlns:a16="http://schemas.microsoft.com/office/drawing/2014/main" val="4066577657"/>
                    </a:ext>
                  </a:extLst>
                </a:gridCol>
                <a:gridCol w="1037910">
                  <a:extLst>
                    <a:ext uri="{9D8B030D-6E8A-4147-A177-3AD203B41FA5}">
                      <a16:colId xmlns:a16="http://schemas.microsoft.com/office/drawing/2014/main" val="1241149400"/>
                    </a:ext>
                  </a:extLst>
                </a:gridCol>
                <a:gridCol w="1014185">
                  <a:extLst>
                    <a:ext uri="{9D8B030D-6E8A-4147-A177-3AD203B41FA5}">
                      <a16:colId xmlns:a16="http://schemas.microsoft.com/office/drawing/2014/main" val="1969649637"/>
                    </a:ext>
                  </a:extLst>
                </a:gridCol>
                <a:gridCol w="1192112">
                  <a:extLst>
                    <a:ext uri="{9D8B030D-6E8A-4147-A177-3AD203B41FA5}">
                      <a16:colId xmlns:a16="http://schemas.microsoft.com/office/drawing/2014/main" val="1786839473"/>
                    </a:ext>
                  </a:extLst>
                </a:gridCol>
                <a:gridCol w="1055702">
                  <a:extLst>
                    <a:ext uri="{9D8B030D-6E8A-4147-A177-3AD203B41FA5}">
                      <a16:colId xmlns:a16="http://schemas.microsoft.com/office/drawing/2014/main" val="2686750383"/>
                    </a:ext>
                  </a:extLst>
                </a:gridCol>
                <a:gridCol w="1151277">
                  <a:extLst>
                    <a:ext uri="{9D8B030D-6E8A-4147-A177-3AD203B41FA5}">
                      <a16:colId xmlns:a16="http://schemas.microsoft.com/office/drawing/2014/main" val="2315196574"/>
                    </a:ext>
                  </a:extLst>
                </a:gridCol>
              </a:tblGrid>
              <a:tr h="213538">
                <a:tc rowSpan="3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 #1</a:t>
                      </a:r>
                      <a:endParaRPr kumimoji="1" lang="ja-JP" alt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 #2</a:t>
                      </a:r>
                      <a:endParaRPr kumimoji="1" lang="ja-JP" alt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feature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675171"/>
                  </a:ext>
                </a:extLst>
              </a:tr>
              <a:tr h="2135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 Detection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 Guard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 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968183"/>
                  </a:ext>
                </a:extLst>
              </a:tr>
              <a:tr h="2135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 Line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82284"/>
                  </a:ext>
                </a:extLst>
              </a:tr>
              <a:tr h="213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release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Nov. 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68580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V4.60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V4.60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V4.60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38192"/>
                  </a:ext>
                </a:extLst>
              </a:tr>
              <a:tr h="344013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529823"/>
                  </a:ext>
                </a:extLst>
              </a:tr>
              <a:tr h="354932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PSV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V7.00 / E. Jan.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V7.00 / E. Jan.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V6.10 / E. Jul. (Released)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V7.00 / E. Jan.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05614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r>
                        <a:rPr kumimoji="1" lang="en-US" altLang="ja-JP" sz="1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V2.30 / E. Nov.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29710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V2.50 / E. Nov.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89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610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Each</a:t>
            </a:r>
            <a:r>
              <a:rPr lang="ja-JP" altLang="en-US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Schedule - Application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374746"/>
              </p:ext>
            </p:extLst>
          </p:nvPr>
        </p:nvGraphicFramePr>
        <p:xfrm>
          <a:off x="24063" y="637674"/>
          <a:ext cx="9101889" cy="3913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443">
                  <a:extLst>
                    <a:ext uri="{9D8B030D-6E8A-4147-A177-3AD203B41FA5}">
                      <a16:colId xmlns:a16="http://schemas.microsoft.com/office/drawing/2014/main" val="3497384078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050494854"/>
                    </a:ext>
                  </a:extLst>
                </a:gridCol>
                <a:gridCol w="1171585">
                  <a:extLst>
                    <a:ext uri="{9D8B030D-6E8A-4147-A177-3AD203B41FA5}">
                      <a16:colId xmlns:a16="http://schemas.microsoft.com/office/drawing/2014/main" val="4359136"/>
                    </a:ext>
                  </a:extLst>
                </a:gridCol>
                <a:gridCol w="1257352">
                  <a:extLst>
                    <a:ext uri="{9D8B030D-6E8A-4147-A177-3AD203B41FA5}">
                      <a16:colId xmlns:a16="http://schemas.microsoft.com/office/drawing/2014/main" val="4066577657"/>
                    </a:ext>
                  </a:extLst>
                </a:gridCol>
                <a:gridCol w="885202">
                  <a:extLst>
                    <a:ext uri="{9D8B030D-6E8A-4147-A177-3AD203B41FA5}">
                      <a16:colId xmlns:a16="http://schemas.microsoft.com/office/drawing/2014/main" val="1241149400"/>
                    </a:ext>
                  </a:extLst>
                </a:gridCol>
                <a:gridCol w="152708">
                  <a:extLst>
                    <a:ext uri="{9D8B030D-6E8A-4147-A177-3AD203B41FA5}">
                      <a16:colId xmlns:a16="http://schemas.microsoft.com/office/drawing/2014/main" val="3677642374"/>
                    </a:ext>
                  </a:extLst>
                </a:gridCol>
                <a:gridCol w="1014185">
                  <a:extLst>
                    <a:ext uri="{9D8B030D-6E8A-4147-A177-3AD203B41FA5}">
                      <a16:colId xmlns:a16="http://schemas.microsoft.com/office/drawing/2014/main" val="1969649637"/>
                    </a:ext>
                  </a:extLst>
                </a:gridCol>
                <a:gridCol w="1192112">
                  <a:extLst>
                    <a:ext uri="{9D8B030D-6E8A-4147-A177-3AD203B41FA5}">
                      <a16:colId xmlns:a16="http://schemas.microsoft.com/office/drawing/2014/main" val="1786839473"/>
                    </a:ext>
                  </a:extLst>
                </a:gridCol>
                <a:gridCol w="1055702">
                  <a:extLst>
                    <a:ext uri="{9D8B030D-6E8A-4147-A177-3AD203B41FA5}">
                      <a16:colId xmlns:a16="http://schemas.microsoft.com/office/drawing/2014/main" val="2686750383"/>
                    </a:ext>
                  </a:extLst>
                </a:gridCol>
                <a:gridCol w="1151277">
                  <a:extLst>
                    <a:ext uri="{9D8B030D-6E8A-4147-A177-3AD203B41FA5}">
                      <a16:colId xmlns:a16="http://schemas.microsoft.com/office/drawing/2014/main" val="2315196574"/>
                    </a:ext>
                  </a:extLst>
                </a:gridCol>
              </a:tblGrid>
              <a:tr h="213538">
                <a:tc rowSpan="3" gridSpan="2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 #1</a:t>
                      </a:r>
                      <a:endParaRPr kumimoji="1" lang="ja-JP" alt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 #2</a:t>
                      </a:r>
                      <a:endParaRPr kumimoji="1" lang="ja-JP" altLang="en-US" sz="1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feature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675171"/>
                  </a:ext>
                </a:extLst>
              </a:tr>
              <a:tr h="213538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 Detection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 Guard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ja-JP" sz="10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 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968183"/>
                  </a:ext>
                </a:extLst>
              </a:tr>
              <a:tr h="213538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 Line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Counting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82284"/>
                  </a:ext>
                </a:extLst>
              </a:tr>
              <a:tr h="2135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release 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Nov. 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68580"/>
                  </a:ext>
                </a:extLst>
              </a:tr>
              <a:tr h="1495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Multi-AI Server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V1.2.0 / M. Jan.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V1.2.0 / M. Jan.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38192"/>
                  </a:ext>
                </a:extLst>
              </a:tr>
              <a:tr h="226884"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Web dashboard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V1.2.0 / M. Jan.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529823"/>
                  </a:ext>
                </a:extLst>
              </a:tr>
              <a:tr h="226884"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plugin for VI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V1.1.0 / B. Dec.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V1.1.0 / B. Dec.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V1.1.0 / B. Dec.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5614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plugin for </a:t>
                      </a:r>
                      <a:r>
                        <a:rPr kumimoji="1" lang="en-US" altLang="ja-JP" sz="1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29710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endParaRPr kumimoji="1" lang="ja-JP" altLang="en-US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plugin for ASM300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V1.0.0 / B. Feb.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V1.0.0 / B. Feb.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V1.0.0 / B. Feb.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589169"/>
                  </a:ext>
                </a:extLst>
              </a:tr>
              <a:tr h="213538">
                <a:tc grid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V7.9.1 / FY21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4Q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V7.9.1 / FY21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4Q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 / Dec.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207339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 Object Count plugin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V1.00 / Jul. (Released) *1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60672"/>
                  </a:ext>
                </a:extLst>
              </a:tr>
              <a:tr h="347000">
                <a:tc gridSpan="2">
                  <a:txBody>
                    <a:bodyPr/>
                    <a:lstStyle/>
                    <a:p>
                      <a:r>
                        <a:rPr kumimoji="1" lang="en-US" altLang="ja-JP" sz="1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5.10.3.0 (DP10.7) / E. Jan.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5.10.2.0</a:t>
                      </a:r>
                      <a:r>
                        <a:rPr kumimoji="1" lang="ja-JP" altLang="en-US" sz="100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(DP10.7)</a:t>
                      </a:r>
                      <a:r>
                        <a:rPr kumimoji="1" lang="en-US" altLang="ja-JP" sz="10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Dec.</a:t>
                      </a:r>
                      <a:endParaRPr kumimoji="1" lang="ja-JP" altLang="en-US" sz="10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954803"/>
                  </a:ext>
                </a:extLst>
              </a:tr>
              <a:tr h="347000">
                <a:tc gridSpan="2"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DP11.9 / E. Dec. 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(T.B.D)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</a:t>
                      </a:r>
                      <a:endParaRPr kumimoji="1" lang="ja-JP" altLang="en-US" sz="10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DP11.9 / E. Dec. </a:t>
                      </a:r>
                    </a:p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(T.B.D)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207554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96668" y="4620349"/>
            <a:ext cx="51068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GB" altLang="ja-JP" sz="9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it is necessary to upgrade </a:t>
            </a:r>
            <a:r>
              <a:rPr lang="en-GB" altLang="ja-JP" sz="9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VI </a:t>
            </a:r>
            <a:r>
              <a:rPr lang="en-US" altLang="ja-JP" sz="900" dirty="0">
                <a:latin typeface="Calibri" panose="020F0502020204030204" pitchFamily="34" charset="0"/>
                <a:cs typeface="Calibri" panose="020F0502020204030204" pitchFamily="34" charset="0"/>
              </a:rPr>
              <a:t>version (</a:t>
            </a:r>
            <a:r>
              <a:rPr lang="en-US" altLang="ja-JP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V7.9)</a:t>
            </a:r>
            <a:r>
              <a:rPr lang="en-GB" altLang="ja-JP" sz="9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.</a:t>
            </a:r>
            <a:r>
              <a:rPr lang="en-GB" altLang="ja-JP" sz="9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endParaRPr lang="ja-JP" altLang="en-US" sz="9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6531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(5MP model)</a:t>
            </a:r>
          </a:p>
        </p:txBody>
      </p:sp>
    </p:spTree>
    <p:extLst>
      <p:ext uri="{BB962C8B-B14F-4D97-AF65-F5344CB8AC3E}">
        <p14:creationId xmlns:p14="http://schemas.microsoft.com/office/powerpoint/2010/main" val="6084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604570" y="297392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604571" y="1966702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14336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 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3406" y="1731027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353405" y="2738252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M3057-PLVE Mk II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14336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351425" y="743392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608527" y="3975410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57362" y="3739736"/>
            <a:ext cx="2258357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XNF-8010RV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044020"/>
              </p:ext>
            </p:extLst>
          </p:nvPr>
        </p:nvGraphicFramePr>
        <p:xfrm>
          <a:off x="33063" y="535592"/>
          <a:ext cx="5569527" cy="3834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35408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493827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4670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02055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3122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3238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2292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4241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977763"/>
            <a:ext cx="2180526" cy="2180526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399" y="2048593"/>
            <a:ext cx="996741" cy="121544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5" name="正方形/長方形 64"/>
          <p:cNvSpPr/>
          <p:nvPr/>
        </p:nvSpPr>
        <p:spPr>
          <a:xfrm>
            <a:off x="1015447" y="1298977"/>
            <a:ext cx="201280" cy="233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10" y="2225320"/>
            <a:ext cx="664369" cy="9997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7" name="正方形/長方形 66"/>
          <p:cNvSpPr/>
          <p:nvPr/>
        </p:nvSpPr>
        <p:spPr>
          <a:xfrm>
            <a:off x="181253" y="1637871"/>
            <a:ext cx="201280" cy="233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直線矢印コネクタ 67"/>
          <p:cNvCxnSpPr>
            <a:stCxn id="67" idx="2"/>
          </p:cNvCxnSpPr>
          <p:nvPr/>
        </p:nvCxnSpPr>
        <p:spPr>
          <a:xfrm flipH="1">
            <a:off x="275098" y="1871049"/>
            <a:ext cx="6795" cy="336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図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5" y="977764"/>
            <a:ext cx="2180526" cy="2180526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848" y="2040357"/>
            <a:ext cx="1088858" cy="122775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155" y="2253411"/>
            <a:ext cx="607220" cy="9715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4" name="正方形/長方形 73"/>
          <p:cNvSpPr/>
          <p:nvPr/>
        </p:nvSpPr>
        <p:spPr>
          <a:xfrm>
            <a:off x="3403850" y="1301356"/>
            <a:ext cx="201280" cy="233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17" y="977764"/>
            <a:ext cx="2181646" cy="2188870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0"/>
          <a:stretch/>
        </p:blipFill>
        <p:spPr>
          <a:xfrm>
            <a:off x="5710159" y="2139468"/>
            <a:ext cx="1023585" cy="8800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7" name="図 7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408" y="2421495"/>
            <a:ext cx="609653" cy="5960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44" y="977764"/>
            <a:ext cx="2188141" cy="2195268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101" y="2123295"/>
            <a:ext cx="1088413" cy="9045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0" name="図 7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943" y="2448053"/>
            <a:ext cx="535781" cy="571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1" name="テキスト ボックス 80"/>
          <p:cNvSpPr txBox="1"/>
          <p:nvPr/>
        </p:nvSpPr>
        <p:spPr>
          <a:xfrm>
            <a:off x="5427870" y="3170805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</a:t>
            </a:r>
            <a:r>
              <a:rPr lang="en-US" altLang="ja-JP" sz="1000" dirty="0"/>
              <a:t>resolution and 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  <p:sp>
        <p:nvSpPr>
          <p:cNvPr id="82" name="正方形/長方形 81"/>
          <p:cNvSpPr/>
          <p:nvPr/>
        </p:nvSpPr>
        <p:spPr>
          <a:xfrm>
            <a:off x="5427870" y="3183417"/>
            <a:ext cx="2493231" cy="204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>
            <a:stCxn id="77" idx="2"/>
            <a:endCxn id="82" idx="1"/>
          </p:cNvCxnSpPr>
          <p:nvPr/>
        </p:nvCxnSpPr>
        <p:spPr>
          <a:xfrm>
            <a:off x="4989235" y="3017525"/>
            <a:ext cx="438635" cy="267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 flipH="1">
            <a:off x="6178241" y="3027825"/>
            <a:ext cx="1" cy="1304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>
            <a:off x="7196480" y="3027825"/>
            <a:ext cx="0" cy="1388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>
            <a:stCxn id="79" idx="2"/>
            <a:endCxn id="82" idx="3"/>
          </p:cNvCxnSpPr>
          <p:nvPr/>
        </p:nvCxnSpPr>
        <p:spPr>
          <a:xfrm flipH="1">
            <a:off x="7921101" y="3027825"/>
            <a:ext cx="544207" cy="2576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正方形/長方形 93"/>
          <p:cNvSpPr/>
          <p:nvPr/>
        </p:nvSpPr>
        <p:spPr>
          <a:xfrm>
            <a:off x="5732733" y="1222773"/>
            <a:ext cx="201280" cy="233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8106851" y="1275159"/>
            <a:ext cx="201280" cy="233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5427871" y="71008"/>
            <a:ext cx="366169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90000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208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32951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64495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98735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332330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1489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1443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1080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299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" y="978666"/>
            <a:ext cx="2177715" cy="217771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9650"/>
          <a:stretch/>
        </p:blipFill>
        <p:spPr>
          <a:xfrm>
            <a:off x="1271588" y="1915176"/>
            <a:ext cx="821531" cy="147251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817799" y="1444232"/>
            <a:ext cx="253764" cy="43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38" y="975781"/>
            <a:ext cx="2174613" cy="2174613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3220493" y="1425178"/>
            <a:ext cx="253764" cy="43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5544605" y="1306109"/>
            <a:ext cx="253764" cy="43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3"/>
          <a:stretch/>
        </p:blipFill>
        <p:spPr>
          <a:xfrm>
            <a:off x="3595075" y="1913197"/>
            <a:ext cx="804259" cy="147449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86" y="988538"/>
            <a:ext cx="2158161" cy="215816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6" y="1913197"/>
            <a:ext cx="827781" cy="14764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5516033" y="1320399"/>
            <a:ext cx="253764" cy="43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71" y="992981"/>
            <a:ext cx="2163400" cy="216340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89" y="1915176"/>
            <a:ext cx="849067" cy="14744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7875867" y="1308491"/>
            <a:ext cx="253764" cy="432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800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08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Key F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eatures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926254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68320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55436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666811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1659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1377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1150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3510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" y="981798"/>
            <a:ext cx="2178200" cy="21782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4098" r="5437"/>
          <a:stretch/>
        </p:blipFill>
        <p:spPr>
          <a:xfrm>
            <a:off x="1367258" y="1691197"/>
            <a:ext cx="773170" cy="16993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982108" y="1115615"/>
            <a:ext cx="168036" cy="283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69" y="981799"/>
            <a:ext cx="2178200" cy="21782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5541" r="5319" b="3606"/>
          <a:stretch/>
        </p:blipFill>
        <p:spPr>
          <a:xfrm>
            <a:off x="3636169" y="1694770"/>
            <a:ext cx="775758" cy="16958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391944" y="1117992"/>
            <a:ext cx="168036" cy="283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86" y="982715"/>
            <a:ext cx="2177284" cy="217728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390" y="1700210"/>
            <a:ext cx="892969" cy="12573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8094942" y="1113227"/>
            <a:ext cx="168036" cy="207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40" y="981798"/>
            <a:ext cx="2160086" cy="21782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8758" y="1700155"/>
            <a:ext cx="860258" cy="143545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6435148" y="3170805"/>
            <a:ext cx="2536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Low </a:t>
            </a:r>
            <a:r>
              <a:rPr lang="en-US" altLang="ja-JP" sz="1000" dirty="0" smtClean="0"/>
              <a:t>peripheral </a:t>
            </a:r>
            <a:r>
              <a:rPr lang="en-US" altLang="ja-JP" sz="1000" dirty="0"/>
              <a:t>resolution and high </a:t>
            </a:r>
            <a:r>
              <a:rPr lang="en-US" altLang="ja-JP" sz="1000" dirty="0" smtClean="0"/>
              <a:t>distortion</a:t>
            </a:r>
            <a:endParaRPr lang="en-US" altLang="ja-JP" sz="1000" dirty="0"/>
          </a:p>
        </p:txBody>
      </p:sp>
      <p:sp>
        <p:nvSpPr>
          <p:cNvPr id="31" name="正方形/長方形 30"/>
          <p:cNvSpPr/>
          <p:nvPr/>
        </p:nvSpPr>
        <p:spPr>
          <a:xfrm>
            <a:off x="6435148" y="3183417"/>
            <a:ext cx="2493231" cy="204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>
            <a:stCxn id="29" idx="2"/>
            <a:endCxn id="31" idx="1"/>
          </p:cNvCxnSpPr>
          <p:nvPr/>
        </p:nvCxnSpPr>
        <p:spPr>
          <a:xfrm>
            <a:off x="6258887" y="3135607"/>
            <a:ext cx="176261" cy="1498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8525224" y="2957510"/>
            <a:ext cx="0" cy="2091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5708912" y="1077508"/>
            <a:ext cx="168036" cy="224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タイトル 4"/>
          <p:cNvSpPr txBox="1">
            <a:spLocks/>
          </p:cNvSpPr>
          <p:nvPr/>
        </p:nvSpPr>
        <p:spPr>
          <a:xfrm>
            <a:off x="4259179" y="71008"/>
            <a:ext cx="483038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90000lux / [Inside] 350lux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322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30" y="70060"/>
            <a:ext cx="3329662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Outdoor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41063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785180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14903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002716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2123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1731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342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4263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" y="979151"/>
            <a:ext cx="2173122" cy="217312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r="5038"/>
          <a:stretch/>
        </p:blipFill>
        <p:spPr>
          <a:xfrm>
            <a:off x="1403231" y="1872165"/>
            <a:ext cx="737198" cy="14415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1074979" y="1337073"/>
            <a:ext cx="168036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2" y="983402"/>
            <a:ext cx="2175484" cy="216887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13853"/>
          <a:stretch/>
        </p:blipFill>
        <p:spPr>
          <a:xfrm>
            <a:off x="3736189" y="1872165"/>
            <a:ext cx="695125" cy="14415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441955" y="1368027"/>
            <a:ext cx="168036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52" y="988538"/>
            <a:ext cx="2163736" cy="216373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7371"/>
          <a:stretch/>
        </p:blipFill>
        <p:spPr>
          <a:xfrm>
            <a:off x="5834655" y="1872165"/>
            <a:ext cx="848422" cy="14500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787499" y="1263250"/>
            <a:ext cx="168036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988539"/>
            <a:ext cx="2173710" cy="218079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11239"/>
          <a:stretch/>
        </p:blipFill>
        <p:spPr>
          <a:xfrm>
            <a:off x="7908007" y="1844328"/>
            <a:ext cx="1080379" cy="15219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8125898" y="1279917"/>
            <a:ext cx="225145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0.1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0.7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583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366602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53720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89215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1563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188181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1776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" y="978322"/>
            <a:ext cx="2179968" cy="217996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6"/>
          <a:stretch/>
        </p:blipFill>
        <p:spPr>
          <a:xfrm>
            <a:off x="1339252" y="2260675"/>
            <a:ext cx="801176" cy="10052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932101" y="1665687"/>
            <a:ext cx="264273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98" y="978323"/>
            <a:ext cx="2179968" cy="217996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/>
          <a:stretch/>
        </p:blipFill>
        <p:spPr>
          <a:xfrm>
            <a:off x="3664729" y="2259052"/>
            <a:ext cx="771550" cy="101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306221" y="1668065"/>
            <a:ext cx="264273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39" y="985467"/>
            <a:ext cx="2187186" cy="217996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62" y="2260675"/>
            <a:ext cx="909366" cy="101687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637479" y="1591861"/>
            <a:ext cx="348984" cy="3869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98" y="982714"/>
            <a:ext cx="2175577" cy="217557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59" y="2237460"/>
            <a:ext cx="836441" cy="10312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7990167" y="1608528"/>
            <a:ext cx="348984" cy="3869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0.3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0.5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994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S4551L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M3057-PLVE Mk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II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XNF-8010RV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14404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521659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6654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18921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3910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712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4219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" y="978322"/>
            <a:ext cx="2178200" cy="21782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721" y="1915177"/>
            <a:ext cx="790466" cy="14394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1089266" y="1422797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97" y="975781"/>
            <a:ext cx="2180741" cy="218074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680" y="1915178"/>
            <a:ext cx="771952" cy="14394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449096" y="1410886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6" y="988538"/>
            <a:ext cx="2167984" cy="216798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338" y="1915179"/>
            <a:ext cx="915750" cy="13081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866078" y="1348969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12" y="988539"/>
            <a:ext cx="2160946" cy="216798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885" y="1892316"/>
            <a:ext cx="846218" cy="11979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8118753" y="1279912"/>
            <a:ext cx="203754" cy="318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0.1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0.7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699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comparison (12MP model)</a:t>
            </a:r>
          </a:p>
        </p:txBody>
      </p:sp>
    </p:spTree>
    <p:extLst>
      <p:ext uri="{BB962C8B-B14F-4D97-AF65-F5344CB8AC3E}">
        <p14:creationId xmlns:p14="http://schemas.microsoft.com/office/powerpoint/2010/main" val="2444320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604570" y="297392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04571" y="1966698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53406" y="1731023"/>
            <a:ext cx="2258356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353405" y="2738248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M3058-PLVE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2590" y="979063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51425" y="743388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4576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L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608527" y="3975406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8192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57362" y="3739732"/>
            <a:ext cx="2258357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XNF-9010RV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747897"/>
              </p:ext>
            </p:extLst>
          </p:nvPr>
        </p:nvGraphicFramePr>
        <p:xfrm>
          <a:off x="0" y="556054"/>
          <a:ext cx="5518465" cy="379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97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23899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698085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39894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31624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2.0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403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436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4835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275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982731"/>
            <a:ext cx="2175708" cy="217570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r="7710"/>
          <a:stretch/>
        </p:blipFill>
        <p:spPr>
          <a:xfrm>
            <a:off x="124134" y="1585560"/>
            <a:ext cx="721021" cy="17281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r="7341" b="14537"/>
          <a:stretch/>
        </p:blipFill>
        <p:spPr>
          <a:xfrm>
            <a:off x="1253367" y="2657536"/>
            <a:ext cx="950119" cy="6572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2" name="正方形/長方形 21"/>
          <p:cNvSpPr/>
          <p:nvPr/>
        </p:nvSpPr>
        <p:spPr>
          <a:xfrm>
            <a:off x="1089266" y="1365645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403595" y="1358504"/>
            <a:ext cx="203754" cy="154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64" y="978452"/>
            <a:ext cx="2179987" cy="2179987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335167" y="1343586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649496" y="1336445"/>
            <a:ext cx="203754" cy="154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9472"/>
          <a:stretch/>
        </p:blipFill>
        <p:spPr>
          <a:xfrm>
            <a:off x="2392804" y="1582500"/>
            <a:ext cx="771526" cy="17265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/>
          <a:stretch/>
        </p:blipFill>
        <p:spPr>
          <a:xfrm>
            <a:off x="3510900" y="2640992"/>
            <a:ext cx="971101" cy="6845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07" y="982731"/>
            <a:ext cx="2176811" cy="217681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7177" b="4335"/>
          <a:stretch/>
        </p:blipFill>
        <p:spPr>
          <a:xfrm>
            <a:off x="4657733" y="1591896"/>
            <a:ext cx="681169" cy="165851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4983"/>
          <a:stretch/>
        </p:blipFill>
        <p:spPr>
          <a:xfrm>
            <a:off x="5788072" y="2649737"/>
            <a:ext cx="961001" cy="6808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5702143" y="1360253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016472" y="1353112"/>
            <a:ext cx="203754" cy="154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8" y="982732"/>
            <a:ext cx="2175708" cy="2175708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7826229" y="1384065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8140558" y="1376924"/>
            <a:ext cx="203754" cy="154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2521" b="5483"/>
          <a:stretch/>
        </p:blipFill>
        <p:spPr>
          <a:xfrm>
            <a:off x="6944899" y="1585561"/>
            <a:ext cx="799434" cy="157398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3876" y="2643188"/>
            <a:ext cx="942976" cy="6823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9" name="タイトル 4"/>
          <p:cNvSpPr txBox="1">
            <a:spLocks/>
          </p:cNvSpPr>
          <p:nvPr/>
        </p:nvSpPr>
        <p:spPr>
          <a:xfrm>
            <a:off x="5427871" y="71008"/>
            <a:ext cx="366169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90000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378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375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803738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90211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397472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1678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1779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1138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982731"/>
            <a:ext cx="2175708" cy="217570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5613" b="3987"/>
          <a:stretch/>
        </p:blipFill>
        <p:spPr>
          <a:xfrm>
            <a:off x="1255792" y="1862329"/>
            <a:ext cx="974740" cy="16241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917814" y="1465659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36" y="982731"/>
            <a:ext cx="2179416" cy="218670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r="14799"/>
          <a:stretch/>
        </p:blipFill>
        <p:spPr>
          <a:xfrm>
            <a:off x="3486213" y="1863963"/>
            <a:ext cx="1020743" cy="162255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141914" y="1468038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8" y="982731"/>
            <a:ext cx="2175708" cy="217570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/>
          <a:stretch/>
        </p:blipFill>
        <p:spPr>
          <a:xfrm>
            <a:off x="5864955" y="1862329"/>
            <a:ext cx="906538" cy="16241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508891" y="1463273"/>
            <a:ext cx="203754" cy="34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989876"/>
            <a:ext cx="2168564" cy="216856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4864" r="12279" b="3937"/>
          <a:stretch/>
        </p:blipFill>
        <p:spPr>
          <a:xfrm>
            <a:off x="7963213" y="1862329"/>
            <a:ext cx="1078415" cy="14599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7608094" y="1522801"/>
            <a:ext cx="257213" cy="339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800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3434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934690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41068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40205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97159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2.0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1885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2692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1023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983598"/>
            <a:ext cx="2180271" cy="218027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3781" r="4830" b="6303"/>
          <a:stretch/>
        </p:blipFill>
        <p:spPr>
          <a:xfrm>
            <a:off x="93105" y="1777794"/>
            <a:ext cx="815948" cy="152180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80" y="2141763"/>
            <a:ext cx="1122756" cy="129317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2" name="正方形/長方形 21"/>
          <p:cNvSpPr/>
          <p:nvPr/>
        </p:nvSpPr>
        <p:spPr>
          <a:xfrm>
            <a:off x="917814" y="1165618"/>
            <a:ext cx="125174" cy="229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984486" y="1510901"/>
            <a:ext cx="179942" cy="229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3" idx="2"/>
          </p:cNvCxnSpPr>
          <p:nvPr/>
        </p:nvCxnSpPr>
        <p:spPr>
          <a:xfrm>
            <a:off x="1074457" y="1740765"/>
            <a:ext cx="328773" cy="400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2" y="983599"/>
            <a:ext cx="2173710" cy="217371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5532"/>
          <a:stretch/>
        </p:blipFill>
        <p:spPr>
          <a:xfrm>
            <a:off x="2372541" y="1801443"/>
            <a:ext cx="811995" cy="15208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3177631" y="1146565"/>
            <a:ext cx="125174" cy="229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95" y="2137194"/>
            <a:ext cx="1032870" cy="12413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6" y="990743"/>
            <a:ext cx="2138094" cy="2138094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353" y="1830388"/>
            <a:ext cx="747543" cy="13887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7" name="正方形/長方形 36"/>
          <p:cNvSpPr/>
          <p:nvPr/>
        </p:nvSpPr>
        <p:spPr>
          <a:xfrm>
            <a:off x="5501745" y="1134657"/>
            <a:ext cx="125174" cy="229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/>
          <a:stretch/>
        </p:blipFill>
        <p:spPr>
          <a:xfrm>
            <a:off x="5612464" y="2137194"/>
            <a:ext cx="1148705" cy="12272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989492"/>
            <a:ext cx="2167234" cy="2167234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725" y="1834610"/>
            <a:ext cx="861174" cy="12451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r="9119"/>
          <a:stretch/>
        </p:blipFill>
        <p:spPr>
          <a:xfrm>
            <a:off x="7903536" y="2141763"/>
            <a:ext cx="1142094" cy="10909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4" name="正方形/長方形 43"/>
          <p:cNvSpPr/>
          <p:nvPr/>
        </p:nvSpPr>
        <p:spPr>
          <a:xfrm>
            <a:off x="7647262" y="1237052"/>
            <a:ext cx="125174" cy="229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タイトル 4"/>
          <p:cNvSpPr txBox="1">
            <a:spLocks/>
          </p:cNvSpPr>
          <p:nvPr/>
        </p:nvSpPr>
        <p:spPr>
          <a:xfrm>
            <a:off x="4259179" y="71008"/>
            <a:ext cx="483038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90000lux / [Inside] 350lux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545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4796997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554384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9531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42376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00413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10896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83415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10183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9371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419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986063"/>
            <a:ext cx="2178476" cy="21857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3"/>
          <a:stretch/>
        </p:blipFill>
        <p:spPr>
          <a:xfrm>
            <a:off x="1467526" y="1733345"/>
            <a:ext cx="758167" cy="16738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1032116" y="1365865"/>
            <a:ext cx="125174" cy="272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42" y="986064"/>
            <a:ext cx="2185762" cy="218576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8"/>
          <a:stretch/>
        </p:blipFill>
        <p:spPr>
          <a:xfrm>
            <a:off x="3751700" y="1733345"/>
            <a:ext cx="759619" cy="168145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299077" y="1339668"/>
            <a:ext cx="125174" cy="272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56" y="986065"/>
            <a:ext cx="2138004" cy="2138004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15" y="1733346"/>
            <a:ext cx="779297" cy="16951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644623" y="1334904"/>
            <a:ext cx="125174" cy="272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6" y="986063"/>
            <a:ext cx="2173710" cy="216648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2409" r="9788"/>
          <a:stretch/>
        </p:blipFill>
        <p:spPr>
          <a:xfrm>
            <a:off x="8141804" y="1733346"/>
            <a:ext cx="906616" cy="17150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7782998" y="1473016"/>
            <a:ext cx="125174" cy="2725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0.4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0.7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13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2-1.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Intelligent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</a:p>
        </p:txBody>
      </p:sp>
      <p:sp>
        <p:nvSpPr>
          <p:cNvPr id="61" name="正方形/長方形 114"/>
          <p:cNvSpPr>
            <a:spLocks noChangeArrowheads="1"/>
          </p:cNvSpPr>
          <p:nvPr/>
        </p:nvSpPr>
        <p:spPr bwMode="auto">
          <a:xfrm>
            <a:off x="285142" y="896897"/>
            <a:ext cx="6211911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blurring object (human and vehicles) has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been 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improved by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detection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-13128" y="566351"/>
            <a:ext cx="778239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optimize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depending on the environment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6" y="2084088"/>
            <a:ext cx="1612037" cy="16120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78" y="2298031"/>
            <a:ext cx="1600817" cy="23724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8" y="2084467"/>
            <a:ext cx="1612037" cy="16120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96" y="2301638"/>
            <a:ext cx="1570723" cy="2369174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5303526" y="1601206"/>
            <a:ext cx="3416069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ctr">
              <a:defRPr/>
            </a:pPr>
            <a:r>
              <a:rPr lang="en-US" altLang="ja-JP" sz="14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Intelligent </a:t>
            </a:r>
            <a:r>
              <a:rPr lang="en-US" altLang="ja-JP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Auto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28618" y="1601586"/>
            <a:ext cx="3416069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ctr">
              <a:defRPr/>
            </a:pPr>
            <a:r>
              <a:rPr lang="en-US" altLang="ja-JP" sz="14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Intelligent </a:t>
            </a:r>
            <a:r>
              <a:rPr lang="en-US" altLang="ja-JP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Auto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OFF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057907" y="2389855"/>
            <a:ext cx="216569" cy="341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6274476" y="2298031"/>
            <a:ext cx="844302" cy="91824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274476" y="2731169"/>
            <a:ext cx="844302" cy="1939263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1178302" y="2390235"/>
            <a:ext cx="223061" cy="341314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1401363" y="2298411"/>
            <a:ext cx="831287" cy="91824"/>
          </a:xfrm>
          <a:prstGeom prst="line">
            <a:avLst/>
          </a:prstGeom>
          <a:ln w="19050">
            <a:solidFill>
              <a:schemeClr val="accent5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 flipV="1">
            <a:off x="1415209" y="2731549"/>
            <a:ext cx="817441" cy="1939263"/>
          </a:xfrm>
          <a:prstGeom prst="line">
            <a:avLst/>
          </a:prstGeom>
          <a:ln w="19050">
            <a:solidFill>
              <a:schemeClr val="accent5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7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30" y="70060"/>
            <a:ext cx="373821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415395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195032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002149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74250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1776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" y="986063"/>
            <a:ext cx="2175708" cy="218298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"/>
          <a:stretch/>
        </p:blipFill>
        <p:spPr>
          <a:xfrm>
            <a:off x="1320088" y="1938633"/>
            <a:ext cx="911549" cy="1451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874951" y="1437304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08" y="986064"/>
            <a:ext cx="2169944" cy="216994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5"/>
          <a:stretch/>
        </p:blipFill>
        <p:spPr>
          <a:xfrm>
            <a:off x="3598008" y="1938633"/>
            <a:ext cx="913724" cy="1451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106195" y="1425395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58" y="986063"/>
            <a:ext cx="2169945" cy="216994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00" y="1938634"/>
            <a:ext cx="893160" cy="14526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5480313" y="1406343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79" y="986063"/>
            <a:ext cx="2169945" cy="216994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4548"/>
          <a:stretch/>
        </p:blipFill>
        <p:spPr>
          <a:xfrm>
            <a:off x="8020362" y="1938633"/>
            <a:ext cx="1035728" cy="13836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7618687" y="1515879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0.5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3983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5430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S4576L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3219" y="705779"/>
            <a:ext cx="197499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4573L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72100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M3058-PLVE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998797" y="705779"/>
            <a:ext cx="1974998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XNF-9010RV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74041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198618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741709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25000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1.5 points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4792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5675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2626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83288" y="461524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982731"/>
            <a:ext cx="2182082" cy="217480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71" y="1995980"/>
            <a:ext cx="708869" cy="14177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7" y="1995980"/>
            <a:ext cx="918559" cy="135578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2" name="正方形/長方形 21"/>
          <p:cNvSpPr/>
          <p:nvPr/>
        </p:nvSpPr>
        <p:spPr>
          <a:xfrm>
            <a:off x="1017828" y="1351576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891620" y="1125356"/>
            <a:ext cx="175180" cy="253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3" idx="1"/>
            <a:endCxn id="21" idx="0"/>
          </p:cNvCxnSpPr>
          <p:nvPr/>
        </p:nvCxnSpPr>
        <p:spPr>
          <a:xfrm flipH="1">
            <a:off x="553037" y="1252051"/>
            <a:ext cx="338583" cy="743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8" y="992740"/>
            <a:ext cx="2171163" cy="216392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980" y="2000554"/>
            <a:ext cx="740846" cy="14497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02" y="1993853"/>
            <a:ext cx="1062351" cy="13658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3241929" y="1311090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06" y="997020"/>
            <a:ext cx="2160520" cy="216052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8763" y="2000555"/>
            <a:ext cx="649370" cy="14497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21" y="1993854"/>
            <a:ext cx="1099208" cy="13658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5623193" y="1399194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02" y="997112"/>
            <a:ext cx="2175283" cy="216805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34" y="2000554"/>
            <a:ext cx="823006" cy="14613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2292" y="1998878"/>
            <a:ext cx="1014413" cy="12955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7761568" y="1444435"/>
            <a:ext cx="175180" cy="327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0.4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0.7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978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Sound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6702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6" y="2521763"/>
            <a:ext cx="428309" cy="8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415" y="2542518"/>
            <a:ext cx="806817" cy="8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9" y="2587525"/>
            <a:ext cx="660471" cy="7168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3503714"/>
            <a:ext cx="508727" cy="492829"/>
          </a:xfrm>
          <a:prstGeom prst="rect">
            <a:avLst/>
          </a:prstGeom>
        </p:spPr>
      </p:pic>
      <p:pic>
        <p:nvPicPr>
          <p:cNvPr id="9" name="Picture 12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901" y="2299115"/>
            <a:ext cx="2663117" cy="13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86" y="1398028"/>
            <a:ext cx="1325499" cy="9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3" y="1111055"/>
            <a:ext cx="542407" cy="5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identifying specific sound by AI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3531639" y="3704599"/>
            <a:ext cx="2351295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Identifying a specific sound </a:t>
            </a:r>
            <a:endParaRPr lang="en-US" altLang="en-US" sz="14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among </a:t>
            </a: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noises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51673" y="1967218"/>
            <a:ext cx="1421742" cy="369332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kumimoji="0" lang="en-US" altLang="ja-JP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51673" y="2768128"/>
            <a:ext cx="142174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Daily noise</a:t>
            </a:r>
            <a:endParaRPr kumimoji="0" altLang="en-US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25417" y="3566088"/>
            <a:ext cx="144799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 </a:t>
            </a: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horn</a:t>
            </a:r>
          </a:p>
        </p:txBody>
      </p:sp>
      <p:sp>
        <p:nvSpPr>
          <p:cNvPr id="17" name="二等辺三角形 16"/>
          <p:cNvSpPr/>
          <p:nvPr/>
        </p:nvSpPr>
        <p:spPr>
          <a:xfrm rot="5400000">
            <a:off x="5834957" y="270340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二等辺三角形 17"/>
          <p:cNvSpPr/>
          <p:nvPr/>
        </p:nvSpPr>
        <p:spPr>
          <a:xfrm rot="5400000">
            <a:off x="2308680" y="270044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 bwMode="auto">
          <a:xfrm>
            <a:off x="253590" y="3294189"/>
            <a:ext cx="958299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comparison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50561"/>
              </p:ext>
            </p:extLst>
          </p:nvPr>
        </p:nvGraphicFramePr>
        <p:xfrm>
          <a:off x="392831" y="995216"/>
          <a:ext cx="8406112" cy="1497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1013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008502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</a:tblGrid>
              <a:tr h="294324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Function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23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AI Sound classification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SD card recording triggered by 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0261" y="2547776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of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63873"/>
              </p:ext>
            </p:extLst>
          </p:nvPr>
        </p:nvGraphicFramePr>
        <p:xfrm>
          <a:off x="392832" y="2957968"/>
          <a:ext cx="8406111" cy="18308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0919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942940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802252">
                  <a:extLst>
                    <a:ext uri="{9D8B030D-6E8A-4147-A177-3AD203B41FA5}">
                      <a16:colId xmlns:a16="http://schemas.microsoft.com/office/drawing/2014/main" val="836126021"/>
                    </a:ext>
                  </a:extLst>
                </a:gridCol>
              </a:tblGrid>
              <a:tr h="2812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371434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 target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Examples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Gunshot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 Vehicle Horn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62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Yell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Glass break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38640"/>
                  </a:ext>
                </a:extLst>
              </a:tr>
              <a:tr h="5834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condition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level of target sound is 6dB larger than ambient sound.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(sound classification can be used in indoor and outdoor environments)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Target sound continues more than a second. (except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for gunshot)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</a:tbl>
          </a:graphicData>
        </a:graphic>
      </p:graphicFrame>
      <p:pic>
        <p:nvPicPr>
          <p:cNvPr id="8" name="銃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4094" y="3327768"/>
            <a:ext cx="323093" cy="298213"/>
          </a:xfrm>
          <a:prstGeom prst="rect">
            <a:avLst/>
          </a:prstGeom>
        </p:spPr>
      </p:pic>
      <p:pic>
        <p:nvPicPr>
          <p:cNvPr id="9" name="叫び声（女性2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744" y="3718965"/>
            <a:ext cx="323443" cy="248536"/>
          </a:xfrm>
          <a:prstGeom prst="rect">
            <a:avLst/>
          </a:prstGeom>
        </p:spPr>
      </p:pic>
      <p:pic>
        <p:nvPicPr>
          <p:cNvPr id="10" name="クラクション（長め）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7" y="3340873"/>
            <a:ext cx="281941" cy="281941"/>
          </a:xfrm>
          <a:prstGeom prst="rect">
            <a:avLst/>
          </a:prstGeom>
        </p:spPr>
      </p:pic>
      <p:pic>
        <p:nvPicPr>
          <p:cNvPr id="11" name="glass-break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8" y="3724706"/>
            <a:ext cx="284818" cy="2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distance for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 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52416"/>
              </p:ext>
            </p:extLst>
          </p:nvPr>
        </p:nvGraphicFramePr>
        <p:xfrm>
          <a:off x="280329" y="957777"/>
          <a:ext cx="8593378" cy="22226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6382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3012540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2619622836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1356711609"/>
                    </a:ext>
                  </a:extLst>
                </a:gridCol>
              </a:tblGrid>
              <a:tr h="299882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Ambient noise level</a:t>
                      </a:r>
                      <a:endParaRPr kumimoji="1" lang="en-US" altLang="ja-JP" sz="12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Example of scene</a:t>
                      </a:r>
                      <a:endParaRPr kumimoji="1" lang="ja-JP" altLang="en-US" sz="12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Detectable distance</a:t>
                      </a:r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(Guideline)</a:t>
                      </a:r>
                      <a:endParaRPr kumimoji="1" lang="en-US" altLang="ja-JP" sz="12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97197079"/>
                  </a:ext>
                </a:extLst>
              </a:tr>
              <a:tr h="460619"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Yell</a:t>
                      </a:r>
                      <a:r>
                        <a:rPr kumimoji="1" lang="en-US" altLang="ja-JP" sz="12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Glass break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(90 - 110 dB)</a:t>
                      </a:r>
                      <a:endParaRPr kumimoji="1" lang="en-US" altLang="ja-JP" sz="12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Gunshot / Vehicle horn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(110</a:t>
                      </a:r>
                      <a:r>
                        <a:rPr kumimoji="1" lang="en-US" altLang="ja-JP" sz="12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- 130 dB)</a:t>
                      </a:r>
                      <a:endParaRPr kumimoji="1" lang="en-US" altLang="ja-JP" sz="12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317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70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Noisy streets, main roads</a:t>
                      </a:r>
                      <a:endParaRPr kumimoji="1" lang="ja-JP" altLang="en-US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m (13 feet)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 m (49 feet)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17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60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Ordinary conversation, quiet car</a:t>
                      </a:r>
                      <a:endParaRPr kumimoji="1" lang="ja-JP" altLang="en-US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m (26 feet)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 m (98 feet)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23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50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area, office in the daytime</a:t>
                      </a:r>
                      <a:endParaRPr kumimoji="1" lang="ja-JP" altLang="en-US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 m (52 feet)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706653"/>
                  </a:ext>
                </a:extLst>
              </a:tr>
              <a:tr h="317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40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 at night, library</a:t>
                      </a:r>
                      <a:endParaRPr kumimoji="1" lang="ja-JP" altLang="en-US" sz="1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 m (105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feet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76265" y="3187651"/>
            <a:ext cx="6654800" cy="1329579"/>
          </a:xfrm>
          <a:prstGeom prst="rect">
            <a:avLst/>
          </a:prstGeom>
          <a:noFill/>
        </p:spPr>
        <p:txBody>
          <a:bodyPr wrap="square" lIns="64000" tIns="64000" rIns="64000" bIns="64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3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Microphone requirements for AI Sound classification </a:t>
            </a:r>
            <a:endParaRPr lang="en-US" altLang="ja-JP" sz="13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Frequency </a:t>
            </a:r>
            <a:r>
              <a:rPr lang="en-US" altLang="ja-JP" sz="13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characteristics: </a:t>
            </a: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200 Hz </a:t>
            </a:r>
            <a:r>
              <a:rPr lang="en-US" altLang="ja-JP" sz="13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KHz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3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Omnidirectional microphone</a:t>
            </a:r>
            <a:endParaRPr lang="en-US" altLang="ja-JP" sz="13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3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3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onfirmed microphone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Built-in mic (WV-S4156, WV-S4176)</a:t>
            </a:r>
            <a:endParaRPr lang="en-US" altLang="ja-JP" sz="13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ECM-CS3 (SONY</a:t>
            </a:r>
            <a:r>
              <a:rPr lang="en-US" altLang="ja-JP" sz="13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r>
              <a:rPr lang="en-US" altLang="ja-JP" sz="13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AT9904 (audio-</a:t>
            </a:r>
            <a:r>
              <a:rPr lang="en-US" altLang="ja-JP" sz="1300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technica</a:t>
            </a:r>
            <a:r>
              <a:rPr lang="en-US" altLang="ja-JP" sz="13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</a:t>
            </a:r>
            <a:endParaRPr lang="en-US" altLang="ja-JP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76265" y="4440850"/>
            <a:ext cx="78295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distance may change depending on the surrounding environment, such as when the building blocks it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may not be available in your region</a:t>
            </a:r>
            <a:endParaRPr lang="ja-JP" altLang="en-US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802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0329" y="933741"/>
            <a:ext cx="81459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following cases, target sound may not be detected by AI sound identification.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short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Multiple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types of target sounds occur at the same time (only one of them is detected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It's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raining (especially when rain drops hit the microphone directly)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quiet or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loud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0329" y="2275115"/>
            <a:ext cx="81459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sounds that are very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similar to the target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may be detected.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[Example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tire puncture as "gunshot"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sound of glass breaking and the impact sound is strong, it is detected as "gunshot".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bird calls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an emergency vehicle siren as a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the sound of tableware breaking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"glass break“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8638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3139" y="575314"/>
            <a:ext cx="587908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 screen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0914"/>
          <a:stretch/>
        </p:blipFill>
        <p:spPr>
          <a:xfrm>
            <a:off x="120649" y="962764"/>
            <a:ext cx="4271939" cy="345970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378754" y="1063856"/>
            <a:ext cx="642209" cy="12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99720" y="3376205"/>
            <a:ext cx="3578671" cy="187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3268" y="3564045"/>
            <a:ext cx="3575124" cy="18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9726" y="3756521"/>
            <a:ext cx="3578666" cy="265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17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670192"/>
            <a:ext cx="4472150" cy="33310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On/Off.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139667"/>
            <a:ext cx="4472150" cy="50141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3600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detection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sensitivity for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volume from Low/Middle/High.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777459"/>
            <a:ext cx="4472150" cy="2642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sound for the target of alarm.</a:t>
            </a:r>
          </a:p>
        </p:txBody>
      </p:sp>
      <p:cxnSp>
        <p:nvCxnSpPr>
          <p:cNvPr id="11" name="直線コネクタ 10"/>
          <p:cNvCxnSpPr>
            <a:stCxn id="5" idx="3"/>
            <a:endCxn id="8" idx="1"/>
          </p:cNvCxnSpPr>
          <p:nvPr/>
        </p:nvCxnSpPr>
        <p:spPr>
          <a:xfrm flipV="1">
            <a:off x="4078391" y="836743"/>
            <a:ext cx="483518" cy="2633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stCxn id="6" idx="3"/>
            <a:endCxn id="9" idx="1"/>
          </p:cNvCxnSpPr>
          <p:nvPr/>
        </p:nvCxnSpPr>
        <p:spPr>
          <a:xfrm flipV="1">
            <a:off x="4078392" y="1390377"/>
            <a:ext cx="483517" cy="22672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endCxn id="10" idx="1"/>
          </p:cNvCxnSpPr>
          <p:nvPr/>
        </p:nvCxnSpPr>
        <p:spPr>
          <a:xfrm flipV="1">
            <a:off x="4078392" y="3098959"/>
            <a:ext cx="483517" cy="848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97087" y="4403219"/>
            <a:ext cx="8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*In </a:t>
            </a:r>
            <a:r>
              <a:rPr lang="en-US" altLang="ja-JP" sz="1200" dirty="0"/>
              <a:t>order to link the alarm with the NX recorder or ASM300, it is necessary to register the message ID of the alarm</a:t>
            </a:r>
            <a:r>
              <a:rPr lang="en-US" altLang="ja-JP" sz="1200" dirty="0" smtClean="0"/>
              <a:t>.</a:t>
            </a:r>
          </a:p>
          <a:p>
            <a:r>
              <a:rPr lang="en-US" altLang="ja-JP" sz="1200" dirty="0" smtClean="0"/>
              <a:t> 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See next page.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80018" y="2050999"/>
            <a:ext cx="4454041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is detected by volume.</a:t>
            </a:r>
          </a:p>
          <a:p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 Select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there is no sound to be classified in the setting items.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endParaRPr lang="en-US" altLang="ja-JP" sz="8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is not recommended to select "Other" in duplicate with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other analytics target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(such as a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“Gunshot”).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a gunshot actually occurs,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and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are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detected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and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two alarms are notified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particular, when linking an alarm with the NX recorder, it is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possible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that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detection cannot be received because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the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NX recorder has set a period during which notifications are not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continuously accepted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(Alarm disarm duration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efault : 2 seconds]).</a:t>
            </a:r>
          </a:p>
          <a:p>
            <a:endParaRPr lang="en-US" altLang="ja-JP" sz="8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 err="1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V2.0 or later, you can adjust the judgment threshold of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Gunshot/Yell/Vehicle horn/Glass break.</a:t>
            </a:r>
            <a:endParaRPr lang="ja-JP" altLang="en-US" sz="11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5299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Ref.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setting -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Recorder 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-1" r="43782" b="45650"/>
          <a:stretch/>
        </p:blipFill>
        <p:spPr>
          <a:xfrm>
            <a:off x="633578" y="2595822"/>
            <a:ext cx="2958356" cy="17304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44128" b="58280"/>
          <a:stretch/>
        </p:blipFill>
        <p:spPr>
          <a:xfrm>
            <a:off x="633578" y="1121825"/>
            <a:ext cx="2958356" cy="1437299"/>
          </a:xfrm>
          <a:prstGeom prst="rect">
            <a:avLst/>
          </a:prstGeom>
        </p:spPr>
      </p:pic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19706" y="2144314"/>
            <a:ext cx="2090571" cy="133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8736" y="3271098"/>
            <a:ext cx="392722" cy="9528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線吹き出し 2 (枠付き) 7"/>
          <p:cNvSpPr/>
          <p:nvPr/>
        </p:nvSpPr>
        <p:spPr>
          <a:xfrm>
            <a:off x="3934549" y="1175956"/>
            <a:ext cx="4607466" cy="832647"/>
          </a:xfrm>
          <a:prstGeom prst="borderCallout2">
            <a:avLst>
              <a:gd name="adj1" fmla="val 21076"/>
              <a:gd name="adj2" fmla="val -248"/>
              <a:gd name="adj3" fmla="val 21625"/>
              <a:gd name="adj4" fmla="val -10754"/>
              <a:gd name="adj5" fmla="val 116526"/>
              <a:gd name="adj6" fmla="val -290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5501" y="1177606"/>
            <a:ext cx="460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Go to [REC &amp; event]-&gt; [Advanced setup] tab -&gt; [Extension software alarm], and click “Setup” to open the [Extension software alarm] setup screen.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線吹き出し 2 (枠付き) 9"/>
          <p:cNvSpPr/>
          <p:nvPr/>
        </p:nvSpPr>
        <p:spPr>
          <a:xfrm>
            <a:off x="3934544" y="3052421"/>
            <a:ext cx="4607301" cy="595802"/>
          </a:xfrm>
          <a:prstGeom prst="borderCallout2">
            <a:avLst>
              <a:gd name="adj1" fmla="val 29680"/>
              <a:gd name="adj2" fmla="val -122"/>
              <a:gd name="adj3" fmla="val 31128"/>
              <a:gd name="adj4" fmla="val -33557"/>
              <a:gd name="adj5" fmla="val 131669"/>
              <a:gd name="adj6" fmla="val -5002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34540" y="3016202"/>
            <a:ext cx="460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線吹き出し 2 (枠付き) 11"/>
          <p:cNvSpPr/>
          <p:nvPr/>
        </p:nvSpPr>
        <p:spPr>
          <a:xfrm>
            <a:off x="3934540" y="3683033"/>
            <a:ext cx="4607307" cy="623889"/>
          </a:xfrm>
          <a:prstGeom prst="borderCallout2">
            <a:avLst>
              <a:gd name="adj1" fmla="val 72330"/>
              <a:gd name="adj2" fmla="val 180"/>
              <a:gd name="adj3" fmla="val 72895"/>
              <a:gd name="adj4" fmla="val -17097"/>
              <a:gd name="adj5" fmla="val 43358"/>
              <a:gd name="adj6" fmla="val -2219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4541" y="3660592"/>
            <a:ext cx="4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線吹き出し 2 (枠付き) 13"/>
          <p:cNvSpPr/>
          <p:nvPr/>
        </p:nvSpPr>
        <p:spPr>
          <a:xfrm>
            <a:off x="3934540" y="2371646"/>
            <a:ext cx="4607477" cy="647981"/>
          </a:xfrm>
          <a:prstGeom prst="borderCallout2">
            <a:avLst>
              <a:gd name="adj1" fmla="val 65577"/>
              <a:gd name="adj2" fmla="val 3"/>
              <a:gd name="adj3" fmla="val 67906"/>
              <a:gd name="adj4" fmla="val -50244"/>
              <a:gd name="adj5" fmla="val 140151"/>
              <a:gd name="adj6" fmla="val -632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35494" y="2350855"/>
            <a:ext cx="460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174906" y="3836135"/>
            <a:ext cx="1189894" cy="118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88248" y="3841886"/>
            <a:ext cx="539260" cy="118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876064" y="2109033"/>
            <a:ext cx="5095408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</p:spTree>
    <p:extLst>
      <p:ext uri="{BB962C8B-B14F-4D97-AF65-F5344CB8AC3E}">
        <p14:creationId xmlns:p14="http://schemas.microsoft.com/office/powerpoint/2010/main" val="39836267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Ref.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setting -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ASM300 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100899" y="1160376"/>
            <a:ext cx="4733118" cy="2719161"/>
            <a:chOff x="3544595" y="4301159"/>
            <a:chExt cx="4733118" cy="271916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595" y="4301159"/>
              <a:ext cx="4733118" cy="2719161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441" y="5325207"/>
              <a:ext cx="541527" cy="1695113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6133836" y="5316489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Intruder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151884" y="5530537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Loitering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151884" y="5741476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Direction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165901" y="5955405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 Line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115951" y="617635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1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117956" y="638891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2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17954" y="6599468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3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17956" y="6810024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4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2372223" y="1861034"/>
            <a:ext cx="411836" cy="19763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804192" y="3018883"/>
            <a:ext cx="674766" cy="2168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503022" y="3018882"/>
            <a:ext cx="1062963" cy="216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00038" y="2222952"/>
            <a:ext cx="38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線吹き出し 2 (枠付き) 18"/>
          <p:cNvSpPr/>
          <p:nvPr/>
        </p:nvSpPr>
        <p:spPr>
          <a:xfrm>
            <a:off x="4899081" y="2912963"/>
            <a:ext cx="4156994" cy="613234"/>
          </a:xfrm>
          <a:prstGeom prst="borderCallout2">
            <a:avLst>
              <a:gd name="adj1" fmla="val 79825"/>
              <a:gd name="adj2" fmla="val 54"/>
              <a:gd name="adj3" fmla="val 80374"/>
              <a:gd name="adj4" fmla="val -4134"/>
              <a:gd name="adj5" fmla="val 51668"/>
              <a:gd name="adj6" fmla="val -821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99080" y="2879866"/>
            <a:ext cx="400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horn:72 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Yell:73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</a:p>
        </p:txBody>
      </p:sp>
      <p:sp>
        <p:nvSpPr>
          <p:cNvPr id="21" name="線吹き出し 2 (枠付き) 20"/>
          <p:cNvSpPr/>
          <p:nvPr/>
        </p:nvSpPr>
        <p:spPr>
          <a:xfrm>
            <a:off x="4899081" y="1535501"/>
            <a:ext cx="4156994" cy="647981"/>
          </a:xfrm>
          <a:prstGeom prst="borderCallout2">
            <a:avLst>
              <a:gd name="adj1" fmla="val 15646"/>
              <a:gd name="adj2" fmla="val 151"/>
              <a:gd name="adj3" fmla="val 17111"/>
              <a:gd name="adj4" fmla="val -47464"/>
              <a:gd name="adj5" fmla="val 49911"/>
              <a:gd name="adj6" fmla="val -531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00033" y="1537151"/>
            <a:ext cx="415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4840604" y="1093015"/>
            <a:ext cx="4063070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24" name="線吹き出し 2 (枠付き) 23"/>
          <p:cNvSpPr/>
          <p:nvPr/>
        </p:nvSpPr>
        <p:spPr>
          <a:xfrm>
            <a:off x="4899085" y="2221302"/>
            <a:ext cx="4156989" cy="647981"/>
          </a:xfrm>
          <a:prstGeom prst="borderCallout2">
            <a:avLst>
              <a:gd name="adj1" fmla="val 11924"/>
              <a:gd name="adj2" fmla="val -248"/>
              <a:gd name="adj3" fmla="val 11585"/>
              <a:gd name="adj4" fmla="val -27200"/>
              <a:gd name="adj5" fmla="val 121347"/>
              <a:gd name="adj6" fmla="val -3925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311872" y="4152097"/>
            <a:ext cx="812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M</a:t>
            </a:r>
            <a:r>
              <a:rPr lang="en-GB" sz="1200" dirty="0" smtClean="0"/>
              <a:t>atch the setting order of each message ID of No. 1 to No. 8 on the Extension software alarm setting screen of the recorder, and No. 1 to No. 8 of this setting screen.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1635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VIQS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2" y="1868981"/>
            <a:ext cx="1818981" cy="10241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864347"/>
            <a:ext cx="1834491" cy="103346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284300" y="899211"/>
            <a:ext cx="87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detection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accuracy has been improved, and the non-detection area can be further compressed.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6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%</a:t>
            </a:r>
            <a:r>
              <a:rPr lang="en-US" altLang="ja-JP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</a:rPr>
              <a:t>reduction</a:t>
            </a:r>
            <a:r>
              <a:rPr lang="en-US" altLang="ja-JP" sz="1600" dirty="0"/>
              <a:t>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四角形吹き出し 32"/>
          <p:cNvSpPr/>
          <p:nvPr/>
        </p:nvSpPr>
        <p:spPr>
          <a:xfrm>
            <a:off x="6999908" y="2527435"/>
            <a:ext cx="2030856" cy="1882439"/>
          </a:xfrm>
          <a:prstGeom prst="wedgeRectCallout">
            <a:avLst>
              <a:gd name="adj1" fmla="val -100968"/>
              <a:gd name="adj2" fmla="val -533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四角形吹き出し 33"/>
          <p:cNvSpPr/>
          <p:nvPr/>
        </p:nvSpPr>
        <p:spPr>
          <a:xfrm>
            <a:off x="4974512" y="2929064"/>
            <a:ext cx="1906216" cy="1764116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四角形吹き出し 34"/>
          <p:cNvSpPr/>
          <p:nvPr/>
        </p:nvSpPr>
        <p:spPr>
          <a:xfrm>
            <a:off x="2134021" y="2529499"/>
            <a:ext cx="2030856" cy="1857148"/>
          </a:xfrm>
          <a:prstGeom prst="wedgeRectCallout">
            <a:avLst>
              <a:gd name="adj1" fmla="val -97890"/>
              <a:gd name="adj2" fmla="val -5641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3136" y="1588597"/>
            <a:ext cx="1653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342375" y="2205321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113597" y="3897093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I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四角形吹き出し 38"/>
          <p:cNvSpPr/>
          <p:nvPr/>
        </p:nvSpPr>
        <p:spPr>
          <a:xfrm>
            <a:off x="112679" y="2929064"/>
            <a:ext cx="1906216" cy="1764116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94674" y="4136343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951986" y="1585381"/>
            <a:ext cx="1020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951986" y="4180990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974111" y="3878216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226291" y="4454114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116738" y="4438882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5055676" y="4522669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右矢印 48"/>
          <p:cNvSpPr/>
          <p:nvPr/>
        </p:nvSpPr>
        <p:spPr>
          <a:xfrm>
            <a:off x="182891" y="447606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>
            <a:off x="2204219" y="4238381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右矢印 57"/>
          <p:cNvSpPr/>
          <p:nvPr/>
        </p:nvSpPr>
        <p:spPr>
          <a:xfrm>
            <a:off x="7087602" y="4097854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597865"/>
            <a:ext cx="1817848" cy="1280971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283030" y="2972964"/>
            <a:ext cx="1564681" cy="113238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38" y="2579834"/>
            <a:ext cx="1807646" cy="1273783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4"/>
          <a:stretch/>
        </p:blipFill>
        <p:spPr>
          <a:xfrm>
            <a:off x="5130947" y="2978770"/>
            <a:ext cx="1603597" cy="1126582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>
            <a:off x="-13129" y="566351"/>
            <a:ext cx="874226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control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compression rate depending on the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077401" y="1808072"/>
            <a:ext cx="212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6953999" y="1806527"/>
            <a:ext cx="213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objects (</a:t>
            </a:r>
            <a:r>
              <a:rPr lang="en-US" altLang="ja-JP" sz="10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</p:spTree>
    <p:extLst>
      <p:ext uri="{BB962C8B-B14F-4D97-AF65-F5344CB8AC3E}">
        <p14:creationId xmlns:p14="http://schemas.microsoft.com/office/powerpoint/2010/main" val="15201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Specifications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706969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Easy Kitting for Indoor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ホームベース 4"/>
          <p:cNvSpPr/>
          <p:nvPr/>
        </p:nvSpPr>
        <p:spPr>
          <a:xfrm rot="5400000">
            <a:off x="1453131" y="2124844"/>
            <a:ext cx="546811" cy="1208516"/>
          </a:xfrm>
          <a:prstGeom prst="homePlate">
            <a:avLst>
              <a:gd name="adj" fmla="val 32626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95" y="3252834"/>
            <a:ext cx="2041135" cy="1241175"/>
          </a:xfrm>
          <a:prstGeom prst="rect">
            <a:avLst/>
          </a:prstGeom>
        </p:spPr>
      </p:pic>
      <p:cxnSp>
        <p:nvCxnSpPr>
          <p:cNvPr id="7" name="直線矢印コネクタ 6"/>
          <p:cNvCxnSpPr>
            <a:endCxn id="9" idx="3"/>
          </p:cNvCxnSpPr>
          <p:nvPr/>
        </p:nvCxnSpPr>
        <p:spPr>
          <a:xfrm flipH="1">
            <a:off x="2156467" y="3146626"/>
            <a:ext cx="582912" cy="4735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386022" y="2892710"/>
            <a:ext cx="1058606" cy="253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 Window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394653" y="3307810"/>
            <a:ext cx="761814" cy="6247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454180" y="3507672"/>
            <a:ext cx="415090" cy="638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52" y="1100052"/>
            <a:ext cx="1577859" cy="129465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64161" y="841166"/>
            <a:ext cx="189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2280" y="2433166"/>
            <a:ext cx="1281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Change of packing specifications</a:t>
            </a:r>
            <a:endParaRPr kumimoji="1" lang="ja-JP" altLang="en-US" sz="105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2499" y="2986690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420" y="3016439"/>
            <a:ext cx="2000789" cy="1549433"/>
          </a:xfrm>
          <a:prstGeom prst="rect">
            <a:avLst/>
          </a:prstGeom>
        </p:spPr>
      </p:pic>
      <p:sp>
        <p:nvSpPr>
          <p:cNvPr id="16" name="楕円 15"/>
          <p:cNvSpPr/>
          <p:nvPr/>
        </p:nvSpPr>
        <p:spPr>
          <a:xfrm>
            <a:off x="4836347" y="3380536"/>
            <a:ext cx="845389" cy="4601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直線矢印コネクタ 16"/>
          <p:cNvCxnSpPr>
            <a:stCxn id="22" idx="1"/>
            <a:endCxn id="16" idx="6"/>
          </p:cNvCxnSpPr>
          <p:nvPr/>
        </p:nvCxnSpPr>
        <p:spPr>
          <a:xfrm flipH="1">
            <a:off x="5681736" y="3327622"/>
            <a:ext cx="1016002" cy="28300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633002" y="2123844"/>
            <a:ext cx="5966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Note : Easy Kitting for Outdoor model has been supported from current model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41058" y="2521757"/>
            <a:ext cx="139318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Cable for easy </a:t>
            </a:r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</a:t>
            </a:r>
          </a:p>
          <a:p>
            <a:pPr algn="ctr"/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(Standard A</a:t>
            </a:r>
            <a:r>
              <a:rPr lang="en-US" altLang="ja-JP" sz="1000" b="1" dirty="0" smtClean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ccessories</a:t>
            </a:r>
            <a:r>
              <a:rPr lang="en-US" altLang="ja-JP" sz="1000" b="1" dirty="0"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0987" y="2921867"/>
            <a:ext cx="774541" cy="1177301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6697738" y="2509347"/>
            <a:ext cx="1279828" cy="1636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5406" y="4889041"/>
            <a:ext cx="41889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WV-S4150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S4550L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S4550LM / X4170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X4171 / X4571L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X4571LM 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Frame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rate mode setting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5" y="3056614"/>
            <a:ext cx="7478169" cy="14575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75" y="1178436"/>
            <a:ext cx="7478170" cy="114242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711126" y="3987741"/>
            <a:ext cx="2544894" cy="4491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6256020" y="3708177"/>
            <a:ext cx="582912" cy="559127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566256" y="3442326"/>
            <a:ext cx="1347654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メイリオ" panose="020B0604030504040204" pitchFamily="50" charset="-128"/>
              </a:rPr>
              <a:t>25fps </a:t>
            </a:r>
            <a:r>
              <a:rPr lang="en-US" altLang="ja-JP" sz="1000" b="1" dirty="0" smtClean="0">
                <a:effectLst/>
                <a:latin typeface="Calibri" panose="020F0502020204030204" pitchFamily="34" charset="0"/>
                <a:ea typeface="Microsoft YaHei UI" panose="020B0503020204020204" pitchFamily="34" charset="-122"/>
                <a:cs typeface="メイリオ" panose="020B0604030504040204" pitchFamily="50" charset="-128"/>
              </a:rPr>
              <a:t>mode is added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icrosoft YaHei UI" panose="020B0503020204020204" pitchFamily="34" charset="-122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32635" y="925198"/>
            <a:ext cx="16968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model </a:t>
            </a:r>
            <a:r>
              <a:rPr lang="en-US" altLang="ja-JP" sz="105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*1</a:t>
            </a:r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ja-JP" altLang="en-US" sz="1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832635" y="2779615"/>
            <a:ext cx="1435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kern="1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New </a:t>
            </a:r>
            <a:r>
              <a:rPr lang="en-US" altLang="ja-JP" sz="1200" kern="1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model </a:t>
            </a:r>
            <a:endParaRPr lang="ja-JP" altLang="en-US" sz="1200" dirty="0"/>
          </a:p>
        </p:txBody>
      </p:sp>
      <p:sp>
        <p:nvSpPr>
          <p:cNvPr id="12" name="右矢印 11"/>
          <p:cNvSpPr/>
          <p:nvPr/>
        </p:nvSpPr>
        <p:spPr>
          <a:xfrm rot="5400000">
            <a:off x="4291567" y="2050446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5406" y="4889041"/>
            <a:ext cx="41889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WV-S4150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S4550L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S4550LM / X4170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X4171 / X4571L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X4571LM 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Restrictions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on Super Dynamic / Wide dynamic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range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545" y="781252"/>
            <a:ext cx="6683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Super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Dynamic / Wide dynamic range level is set to </a:t>
            </a:r>
            <a:r>
              <a:rPr lang="en-US" altLang="ja-JP" sz="10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or more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maximum frame rate will be </a:t>
            </a:r>
            <a:r>
              <a:rPr lang="en-US" altLang="ja-JP" sz="1000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4545" y="1276527"/>
            <a:ext cx="229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Default=27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49955"/>
              </p:ext>
            </p:extLst>
          </p:nvPr>
        </p:nvGraphicFramePr>
        <p:xfrm>
          <a:off x="301924" y="1740421"/>
          <a:ext cx="5168678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57989">
                  <a:extLst>
                    <a:ext uri="{9D8B030D-6E8A-4147-A177-3AD203B41FA5}">
                      <a16:colId xmlns:a16="http://schemas.microsoft.com/office/drawing/2014/main" val="1429192844"/>
                    </a:ext>
                  </a:extLst>
                </a:gridCol>
                <a:gridCol w="715879">
                  <a:extLst>
                    <a:ext uri="{9D8B030D-6E8A-4147-A177-3AD203B41FA5}">
                      <a16:colId xmlns:a16="http://schemas.microsoft.com/office/drawing/2014/main" val="3360149267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96dB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39350" y="4421963"/>
            <a:ext cx="511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: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is theoretical value and may change depending on an environment.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1816" y="3118390"/>
            <a:ext cx="263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Setting: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Default=29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# Up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to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 fps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transmission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is available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65964"/>
              </p:ext>
            </p:extLst>
          </p:nvPr>
        </p:nvGraphicFramePr>
        <p:xfrm>
          <a:off x="311817" y="3550392"/>
          <a:ext cx="3694810" cy="80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125">
                  <a:extLst>
                    <a:ext uri="{9D8B030D-6E8A-4147-A177-3AD203B41FA5}">
                      <a16:colId xmlns:a16="http://schemas.microsoft.com/office/drawing/2014/main" val="2440865893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187522024"/>
                    </a:ext>
                  </a:extLst>
                </a:gridCol>
                <a:gridCol w="733926">
                  <a:extLst>
                    <a:ext uri="{9D8B030D-6E8A-4147-A177-3AD203B41FA5}">
                      <a16:colId xmlns:a16="http://schemas.microsoft.com/office/drawing/2014/main" val="1827881942"/>
                    </a:ext>
                  </a:extLst>
                </a:gridCol>
                <a:gridCol w="709864">
                  <a:extLst>
                    <a:ext uri="{9D8B030D-6E8A-4147-A177-3AD203B41FA5}">
                      <a16:colId xmlns:a16="http://schemas.microsoft.com/office/drawing/2014/main" val="1339714971"/>
                    </a:ext>
                  </a:extLst>
                </a:gridCol>
              </a:tblGrid>
              <a:tr h="266366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Level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926197"/>
                  </a:ext>
                </a:extLst>
              </a:tr>
              <a:tr h="270711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rate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582447"/>
                  </a:ext>
                </a:extLst>
              </a:tr>
              <a:tr h="27071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Dynamic range *1</a:t>
                      </a:r>
                      <a:endParaRPr kumimoji="1" lang="en-US" altLang="ja-JP" sz="6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72dB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78dB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84dB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9827513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187125" y="1012994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1" lang="en-US" altLang="ja-JP" sz="1400" dirty="0" smtClean="0"/>
              <a:t>5MP model</a:t>
            </a:r>
            <a:endParaRPr kumimoji="1" lang="ja-JP" altLang="en-US" sz="1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58" y="1012994"/>
            <a:ext cx="3118333" cy="1795771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782258" y="1269407"/>
            <a:ext cx="3118333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58" y="2873310"/>
            <a:ext cx="3118333" cy="172071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782259" y="3067679"/>
            <a:ext cx="3118332" cy="47101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7125" y="2872177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 smtClean="0"/>
              <a:t>12</a:t>
            </a:r>
            <a:r>
              <a:rPr kumimoji="1" lang="en-US" altLang="ja-JP" sz="1400" dirty="0" smtClean="0"/>
              <a:t>MP model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066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8" y="70060"/>
            <a:ext cx="897797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200" dirty="0" smtClean="0">
                <a:solidFill>
                  <a:sysClr val="window" lastClr="FFFFFF"/>
                </a:solidFill>
                <a:latin typeface="Calibri"/>
              </a:rPr>
              <a:t>Note </a:t>
            </a:r>
            <a:r>
              <a:rPr lang="en-US" altLang="ja-JP" sz="2200" dirty="0">
                <a:solidFill>
                  <a:sysClr val="window" lastClr="FFFFFF"/>
                </a:solidFill>
                <a:latin typeface="Calibri"/>
              </a:rPr>
              <a:t>for time to refresh images during camera control (Pan/Tilt/Zoom</a:t>
            </a:r>
            <a:r>
              <a:rPr lang="en-US" altLang="ja-JP" sz="2200" dirty="0" smtClean="0">
                <a:solidFill>
                  <a:sysClr val="window" lastClr="FFFFFF"/>
                </a:solidFill>
                <a:latin typeface="Calibri"/>
              </a:rPr>
              <a:t>)</a:t>
            </a:r>
            <a:endParaRPr lang="en-US" altLang="ja-JP" sz="22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312399"/>
              </p:ext>
            </p:extLst>
          </p:nvPr>
        </p:nvGraphicFramePr>
        <p:xfrm>
          <a:off x="483941" y="1247957"/>
          <a:ext cx="618863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1028">
                  <a:extLst>
                    <a:ext uri="{9D8B030D-6E8A-4147-A177-3AD203B41FA5}">
                      <a16:colId xmlns:a16="http://schemas.microsoft.com/office/drawing/2014/main" val="2433026757"/>
                    </a:ext>
                  </a:extLst>
                </a:gridCol>
                <a:gridCol w="1764978">
                  <a:extLst>
                    <a:ext uri="{9D8B030D-6E8A-4147-A177-3AD203B41FA5}">
                      <a16:colId xmlns:a16="http://schemas.microsoft.com/office/drawing/2014/main" val="3716407982"/>
                    </a:ext>
                  </a:extLst>
                </a:gridCol>
                <a:gridCol w="1665336">
                  <a:extLst>
                    <a:ext uri="{9D8B030D-6E8A-4147-A177-3AD203B41FA5}">
                      <a16:colId xmlns:a16="http://schemas.microsoft.com/office/drawing/2014/main" val="3084603007"/>
                    </a:ext>
                  </a:extLst>
                </a:gridCol>
                <a:gridCol w="1657290">
                  <a:extLst>
                    <a:ext uri="{9D8B030D-6E8A-4147-A177-3AD203B41FA5}">
                      <a16:colId xmlns:a16="http://schemas.microsoft.com/office/drawing/2014/main" val="1313670468"/>
                    </a:ext>
                  </a:extLst>
                </a:gridCol>
              </a:tblGrid>
              <a:tr h="247010">
                <a:tc rowSpan="2"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algn="ctr"/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1600x1200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50195"/>
                  </a:ext>
                </a:extLst>
              </a:tr>
              <a:tr h="2470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WV-S4150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WV-S4151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M3057-PLVE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9925861"/>
                  </a:ext>
                </a:extLst>
              </a:tr>
              <a:tr h="23501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0.13(s)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0.31(s)</a:t>
                      </a:r>
                      <a:endParaRPr kumimoji="1" lang="ja-JP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0.18(s)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36907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17859"/>
              </p:ext>
            </p:extLst>
          </p:nvPr>
        </p:nvGraphicFramePr>
        <p:xfrm>
          <a:off x="483941" y="2704977"/>
          <a:ext cx="618863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1028">
                  <a:extLst>
                    <a:ext uri="{9D8B030D-6E8A-4147-A177-3AD203B41FA5}">
                      <a16:colId xmlns:a16="http://schemas.microsoft.com/office/drawing/2014/main" val="2433026757"/>
                    </a:ext>
                  </a:extLst>
                </a:gridCol>
                <a:gridCol w="1764978">
                  <a:extLst>
                    <a:ext uri="{9D8B030D-6E8A-4147-A177-3AD203B41FA5}">
                      <a16:colId xmlns:a16="http://schemas.microsoft.com/office/drawing/2014/main" val="3716407982"/>
                    </a:ext>
                  </a:extLst>
                </a:gridCol>
                <a:gridCol w="1665336">
                  <a:extLst>
                    <a:ext uri="{9D8B030D-6E8A-4147-A177-3AD203B41FA5}">
                      <a16:colId xmlns:a16="http://schemas.microsoft.com/office/drawing/2014/main" val="3084603007"/>
                    </a:ext>
                  </a:extLst>
                </a:gridCol>
                <a:gridCol w="1657290">
                  <a:extLst>
                    <a:ext uri="{9D8B030D-6E8A-4147-A177-3AD203B41FA5}">
                      <a16:colId xmlns:a16="http://schemas.microsoft.com/office/drawing/2014/main" val="1313670468"/>
                    </a:ext>
                  </a:extLst>
                </a:gridCol>
              </a:tblGrid>
              <a:tr h="269822">
                <a:tc rowSpan="2"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</a:t>
                      </a:r>
                    </a:p>
                    <a:p>
                      <a:pPr algn="ctr"/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（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）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150195"/>
                  </a:ext>
                </a:extLst>
              </a:tr>
              <a:tr h="26982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WV-X4171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WV-X4573L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M3058-PLVE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1366527"/>
                  </a:ext>
                </a:extLst>
              </a:tr>
              <a:tr h="235015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Quad PTZ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0.24(s)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0.56(s)</a:t>
                      </a:r>
                      <a:endParaRPr kumimoji="1" lang="ja-JP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0.38(s)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36907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88630" y="982177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 measurement results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601" y="2433370"/>
            <a:ext cx="3792968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12MP model measurement results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33754" y="4161997"/>
            <a:ext cx="58498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Measurement PC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spec.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: HP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Elite 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Desk 800 G5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SF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(Core i7-9700/CPU 3GHz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x8</a:t>
            </a:r>
            <a:r>
              <a:rPr lang="ja-JP" altLang="en-US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core/Memory 16GB</a:t>
            </a:r>
            <a:r>
              <a:rPr lang="en-US" altLang="ja-JP" sz="1050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)</a:t>
            </a:r>
            <a:endParaRPr lang="en-US" altLang="ja-JP" sz="1050" dirty="0" smtClean="0"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Privacy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zone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4322" y="4363959"/>
            <a:ext cx="365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462" y="4354347"/>
            <a:ext cx="302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mask can be set by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1"/>
          <a:stretch/>
        </p:blipFill>
        <p:spPr>
          <a:xfrm>
            <a:off x="549410" y="1054901"/>
            <a:ext cx="3250730" cy="328310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8"/>
          <a:stretch/>
        </p:blipFill>
        <p:spPr>
          <a:xfrm>
            <a:off x="5287427" y="1054901"/>
            <a:ext cx="3250730" cy="328904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706966" y="3055473"/>
            <a:ext cx="1344999" cy="8550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6394867" y="3085162"/>
            <a:ext cx="1454727" cy="748145"/>
          </a:xfrm>
          <a:custGeom>
            <a:avLst/>
            <a:gdLst>
              <a:gd name="connsiteX0" fmla="*/ 1454727 w 1454727"/>
              <a:gd name="connsiteY0" fmla="*/ 670956 h 748145"/>
              <a:gd name="connsiteX1" fmla="*/ 0 w 1454727"/>
              <a:gd name="connsiteY1" fmla="*/ 748145 h 748145"/>
              <a:gd name="connsiteX2" fmla="*/ 243444 w 1454727"/>
              <a:gd name="connsiteY2" fmla="*/ 0 h 748145"/>
              <a:gd name="connsiteX3" fmla="*/ 1098468 w 1454727"/>
              <a:gd name="connsiteY3" fmla="*/ 59377 h 748145"/>
              <a:gd name="connsiteX4" fmla="*/ 1454727 w 1454727"/>
              <a:gd name="connsiteY4" fmla="*/ 670956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727" h="748145">
                <a:moveTo>
                  <a:pt x="1454727" y="670956"/>
                </a:moveTo>
                <a:lnTo>
                  <a:pt x="0" y="748145"/>
                </a:lnTo>
                <a:lnTo>
                  <a:pt x="243444" y="0"/>
                </a:lnTo>
                <a:lnTo>
                  <a:pt x="1098468" y="59377"/>
                </a:lnTo>
                <a:lnTo>
                  <a:pt x="1454727" y="67095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009449" y="1547307"/>
            <a:ext cx="765919" cy="5584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5712036" y="1565120"/>
            <a:ext cx="783771" cy="558141"/>
          </a:xfrm>
          <a:custGeom>
            <a:avLst/>
            <a:gdLst>
              <a:gd name="connsiteX0" fmla="*/ 374073 w 783771"/>
              <a:gd name="connsiteY0" fmla="*/ 0 h 558141"/>
              <a:gd name="connsiteX1" fmla="*/ 783771 w 783771"/>
              <a:gd name="connsiteY1" fmla="*/ 457200 h 558141"/>
              <a:gd name="connsiteX2" fmla="*/ 237506 w 783771"/>
              <a:gd name="connsiteY2" fmla="*/ 558141 h 558141"/>
              <a:gd name="connsiteX3" fmla="*/ 0 w 783771"/>
              <a:gd name="connsiteY3" fmla="*/ 415637 h 558141"/>
              <a:gd name="connsiteX4" fmla="*/ 374073 w 783771"/>
              <a:gd name="connsiteY4" fmla="*/ 0 h 55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1" h="558141">
                <a:moveTo>
                  <a:pt x="374073" y="0"/>
                </a:moveTo>
                <a:lnTo>
                  <a:pt x="783771" y="457200"/>
                </a:lnTo>
                <a:lnTo>
                  <a:pt x="237506" y="558141"/>
                </a:lnTo>
                <a:lnTo>
                  <a:pt x="0" y="415637"/>
                </a:lnTo>
                <a:lnTo>
                  <a:pt x="37407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9462" y="818122"/>
            <a:ext cx="189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34322" y="815615"/>
            <a:ext cx="1261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2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kumimoji="1" lang="en-US" altLang="ja-JP" sz="12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4322985" y="2058164"/>
            <a:ext cx="441596" cy="127658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5406" y="4889041"/>
            <a:ext cx="41889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WV-S4150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S4550L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S4550LM / X4170 </a:t>
            </a:r>
            <a:r>
              <a:rPr lang="en-US" altLang="ja-JP" sz="105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X4171 / X4571L / </a:t>
            </a:r>
            <a:r>
              <a:rPr lang="en-US" altLang="ja-JP" sz="105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X4571LM 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563479"/>
              </p:ext>
            </p:extLst>
          </p:nvPr>
        </p:nvGraphicFramePr>
        <p:xfrm>
          <a:off x="171629" y="1025655"/>
          <a:ext cx="879424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859">
                  <a:extLst>
                    <a:ext uri="{9D8B030D-6E8A-4147-A177-3AD203B41FA5}">
                      <a16:colId xmlns:a16="http://schemas.microsoft.com/office/drawing/2014/main" val="1524655924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619270146"/>
                    </a:ext>
                  </a:extLst>
                </a:gridCol>
                <a:gridCol w="5082639">
                  <a:extLst>
                    <a:ext uri="{9D8B030D-6E8A-4147-A177-3AD203B41FA5}">
                      <a16:colId xmlns:a16="http://schemas.microsoft.com/office/drawing/2014/main" val="29304229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139561"/>
                  </a:ext>
                </a:extLst>
              </a:tr>
              <a:tr h="63879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(When Monitor Output is Used)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“Audio out” is set to “Monitor”, the frame rate may be reduced.</a:t>
                      </a:r>
                    </a:p>
                    <a:p>
                      <a:r>
                        <a:rPr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camera installation is completed,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“Audio out” is set to “Audio”.</a:t>
                      </a:r>
                      <a:endParaRPr lang="en-US" altLang="ja-JP" sz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21185"/>
                  </a:ext>
                </a:extLst>
              </a:tr>
              <a:tr h="431322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Double panorama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number of pixels in the upper and lower images is  same at all resolution.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 Model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[Resolution of 1280 x 720]</a:t>
                      </a: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Upper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L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</a:t>
                      </a:r>
                    </a:p>
                    <a:p>
                      <a:endParaRPr kumimoji="1" lang="en-US" altLang="ja-JP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12MP Model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[Resolution of 320 x 180]</a:t>
                      </a: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Upper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 image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x 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kumimoji="1"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321468"/>
                  </a:ext>
                </a:extLst>
              </a:tr>
              <a:tr h="37353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Pan</a:t>
                      </a:r>
                    </a:p>
                    <a:p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(Image Refresh time)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speed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6 deg. / sec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ja-JP" sz="12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refresh interval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1 deg. / step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Pan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speed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6 deg. / sec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ja-JP" sz="120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refresh interval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Approx. </a:t>
                      </a:r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2.4 deg. </a:t>
                      </a:r>
                      <a:r>
                        <a:rPr kumimoji="1" lang="en-US" altLang="ja-JP" sz="12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step</a:t>
                      </a:r>
                      <a:endParaRPr kumimoji="1" lang="ja-JP" altLang="en-US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783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86367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Case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where conventional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360-degree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camera and new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360-degree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camera are mixed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700081"/>
            <a:ext cx="9144000" cy="540457"/>
          </a:xfrm>
          <a:prstGeom prst="rect">
            <a:avLst/>
          </a:prstGeom>
          <a:noFill/>
          <a:ln>
            <a:noFill/>
          </a:ln>
        </p:spPr>
        <p:txBody>
          <a:bodyPr lIns="26881" tIns="26881" rIns="26881" bIns="26881" anchor="ctr"/>
          <a:lstStyle/>
          <a:p>
            <a:pPr lvl="0" algn="ctr" defTabSz="6850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system 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will </a:t>
            </a:r>
            <a:r>
              <a:rPr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support 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360-degree camera</a:t>
            </a:r>
          </a:p>
          <a:p>
            <a:pPr lvl="0" algn="ctr" defTabSz="68502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case conventional and new 360-degree camera are mixed, each software will be required</a:t>
            </a:r>
          </a:p>
          <a:p>
            <a:pPr lvl="0" algn="ctr" defTabSz="68502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7" y="1363078"/>
            <a:ext cx="2714290" cy="144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45" y="1482728"/>
            <a:ext cx="467249" cy="3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5" y="2085544"/>
            <a:ext cx="467249" cy="3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32" y="2049288"/>
            <a:ext cx="467249" cy="3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04" y="1711162"/>
            <a:ext cx="762450" cy="556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63">
            <a:extLst>
              <a:ext uri="{FF2B5EF4-FFF2-40B4-BE49-F238E27FC236}">
                <a16:creationId xmlns:a16="http://schemas.microsoft.com/office/drawing/2014/main" id="{00000000-0008-0000-0100-00000A000000}"/>
              </a:ext>
            </a:extLst>
          </p:cNvPr>
          <p:cNvSpPr txBox="1"/>
          <p:nvPr/>
        </p:nvSpPr>
        <p:spPr bwMode="auto">
          <a:xfrm>
            <a:off x="6231807" y="1664708"/>
            <a:ext cx="23923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ja-JP" sz="120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Conventional people count </a:t>
            </a:r>
            <a:endParaRPr kumimoji="0" lang="en-US" altLang="ja-JP" sz="1200" b="1" kern="0" dirty="0">
              <a:solidFill>
                <a:schemeClr val="accent5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>
              <a:defRPr/>
            </a:pPr>
            <a:r>
              <a:rPr kumimoji="0" lang="en-US" altLang="ja-JP" sz="1200" b="1" kern="0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(people count output tool)</a:t>
            </a: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Data collection</a:t>
            </a: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Auto / Manual</a:t>
            </a:r>
            <a:endParaRPr kumimoji="0" lang="en-US" altLang="ja-JP" sz="1050" b="1" kern="0" dirty="0">
              <a:solidFill>
                <a:schemeClr val="accent5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0000000-0008-0000-0100-00000C000000}"/>
              </a:ext>
            </a:extLst>
          </p:cNvPr>
          <p:cNvCxnSpPr>
            <a:stCxn id="6" idx="3"/>
            <a:endCxn id="27" idx="1"/>
          </p:cNvCxnSpPr>
          <p:nvPr/>
        </p:nvCxnSpPr>
        <p:spPr>
          <a:xfrm>
            <a:off x="2329794" y="1665104"/>
            <a:ext cx="1902143" cy="30822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CxnSpPr>
            <a:stCxn id="8" idx="3"/>
            <a:endCxn id="27" idx="1"/>
          </p:cNvCxnSpPr>
          <p:nvPr/>
        </p:nvCxnSpPr>
        <p:spPr>
          <a:xfrm flipV="1">
            <a:off x="3135781" y="1973326"/>
            <a:ext cx="1096156" cy="25833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00000000-0008-0000-0100-000011000000}"/>
              </a:ext>
            </a:extLst>
          </p:cNvPr>
          <p:cNvCxnSpPr>
            <a:stCxn id="7" idx="3"/>
            <a:endCxn id="27" idx="1"/>
          </p:cNvCxnSpPr>
          <p:nvPr/>
        </p:nvCxnSpPr>
        <p:spPr>
          <a:xfrm flipV="1">
            <a:off x="1494624" y="1973326"/>
            <a:ext cx="2737313" cy="29459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>
            <a:extLst>
              <a:ext uri="{FF2B5EF4-FFF2-40B4-BE49-F238E27FC236}">
                <a16:creationId xmlns:a16="http://schemas.microsoft.com/office/drawing/2014/main" id="{00000000-0008-0000-0100-00001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0" y="3329786"/>
            <a:ext cx="2719737" cy="144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00000000-0008-0000-0100-00001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73" y="3540447"/>
            <a:ext cx="467249" cy="3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0000000-0008-0000-0100-00001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2" y="4119154"/>
            <a:ext cx="467249" cy="3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00000000-0008-0000-0100-00001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79" y="3271220"/>
            <a:ext cx="762450" cy="556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0000000-0008-0000-0100-00001D000000}"/>
              </a:ext>
            </a:extLst>
          </p:cNvPr>
          <p:cNvCxnSpPr>
            <a:stCxn id="15" idx="3"/>
            <a:endCxn id="28" idx="1"/>
          </p:cNvCxnSpPr>
          <p:nvPr/>
        </p:nvCxnSpPr>
        <p:spPr>
          <a:xfrm>
            <a:off x="2392222" y="3722823"/>
            <a:ext cx="1839715" cy="376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0000000-0008-0000-0100-00001E000000}"/>
              </a:ext>
            </a:extLst>
          </p:cNvPr>
          <p:cNvCxnSpPr>
            <a:stCxn id="21" idx="3"/>
          </p:cNvCxnSpPr>
          <p:nvPr/>
        </p:nvCxnSpPr>
        <p:spPr>
          <a:xfrm flipV="1">
            <a:off x="3305120" y="3908966"/>
            <a:ext cx="924858" cy="4305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0000000-0008-0000-0100-00001F000000}"/>
              </a:ext>
            </a:extLst>
          </p:cNvPr>
          <p:cNvCxnSpPr>
            <a:stCxn id="16" idx="3"/>
            <a:endCxn id="28" idx="1"/>
          </p:cNvCxnSpPr>
          <p:nvPr/>
        </p:nvCxnSpPr>
        <p:spPr>
          <a:xfrm flipV="1">
            <a:off x="1510241" y="3726590"/>
            <a:ext cx="2721696" cy="57494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00000000-0008-0000-0100-00002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95" y="4164693"/>
            <a:ext cx="504825" cy="3497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32">
            <a:extLst>
              <a:ext uri="{FF2B5EF4-FFF2-40B4-BE49-F238E27FC236}">
                <a16:creationId xmlns:a16="http://schemas.microsoft.com/office/drawing/2014/main" id="{00000000-0008-0000-0100-000021000000}"/>
              </a:ext>
            </a:extLst>
          </p:cNvPr>
          <p:cNvSpPr txBox="1"/>
          <p:nvPr/>
        </p:nvSpPr>
        <p:spPr>
          <a:xfrm>
            <a:off x="2902156" y="4571412"/>
            <a:ext cx="1443024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Camera replaced</a:t>
            </a:r>
            <a:endParaRPr kumimoji="1" lang="ja-JP" altLang="en-US" sz="11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63">
            <a:extLst>
              <a:ext uri="{FF2B5EF4-FFF2-40B4-BE49-F238E27FC236}">
                <a16:creationId xmlns:a16="http://schemas.microsoft.com/office/drawing/2014/main" id="{00000000-0008-0000-0100-00002B000000}"/>
              </a:ext>
            </a:extLst>
          </p:cNvPr>
          <p:cNvSpPr txBox="1"/>
          <p:nvPr/>
        </p:nvSpPr>
        <p:spPr bwMode="auto">
          <a:xfrm>
            <a:off x="6231807" y="4122715"/>
            <a:ext cx="239239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ja-JP" sz="12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New people count</a:t>
            </a:r>
            <a:r>
              <a:rPr kumimoji="0" lang="ja-JP" altLang="en-US" sz="12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kumimoji="0" lang="en-US" altLang="ja-JP" sz="1200" b="1" kern="0" dirty="0" err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iCT</a:t>
            </a:r>
            <a:r>
              <a:rPr kumimoji="0" lang="ja-JP" altLang="en-US" sz="120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0" lang="en-US" altLang="ja-JP" sz="1200" b="1" kern="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Data collection</a:t>
            </a: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Manual</a:t>
            </a:r>
            <a:endParaRPr kumimoji="0" lang="en-US" altLang="ja-JP" sz="1050" b="1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00000000-0008-0000-0100-000015000000}"/>
              </a:ext>
            </a:extLst>
          </p:cNvPr>
          <p:cNvSpPr/>
          <p:nvPr/>
        </p:nvSpPr>
        <p:spPr>
          <a:xfrm>
            <a:off x="777129" y="2844899"/>
            <a:ext cx="2872740" cy="2423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11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8192" y="1132953"/>
            <a:ext cx="1866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u="sng" dirty="0" smtClean="0">
                <a:latin typeface="meiryo" panose="020B0604030504040204" pitchFamily="50" charset="-128"/>
                <a:ea typeface="meiryo" panose="020B0604030504040204" pitchFamily="50" charset="-128"/>
              </a:rPr>
              <a:t>■</a:t>
            </a:r>
            <a:r>
              <a:rPr lang="en-US" altLang="ja-JP" sz="1200" u="sng" dirty="0" smtClean="0">
                <a:latin typeface="meiryo" panose="020B0604030504040204" pitchFamily="50" charset="-128"/>
                <a:ea typeface="meiryo" panose="020B0604030504040204" pitchFamily="50" charset="-128"/>
              </a:rPr>
              <a:t>conventional system</a:t>
            </a:r>
            <a:endParaRPr kumimoji="1" lang="ja-JP" altLang="en-US" sz="1200" u="sng" dirty="0" smtClean="0"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9501" y="3097715"/>
            <a:ext cx="3048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u="sng" dirty="0" smtClean="0">
                <a:latin typeface="meiryo" panose="020B0604030504040204" pitchFamily="50" charset="-128"/>
                <a:ea typeface="meiryo" panose="020B0604030504040204" pitchFamily="50" charset="-128"/>
              </a:rPr>
              <a:t>■</a:t>
            </a:r>
            <a:r>
              <a:rPr lang="en-US" altLang="ja-JP" sz="1200" u="sng" dirty="0" smtClean="0">
                <a:latin typeface="meiryo" panose="020B0604030504040204" pitchFamily="50" charset="-128"/>
                <a:ea typeface="meiryo" panose="020B0604030504040204" pitchFamily="50" charset="-128"/>
              </a:rPr>
              <a:t>conventional and new system mixed</a:t>
            </a:r>
            <a:endParaRPr kumimoji="1" lang="ja-JP" altLang="en-US" sz="1200" u="sng" dirty="0" smtClean="0">
              <a:latin typeface="meiryo" panose="020B0604030504040204" pitchFamily="50" charset="-128"/>
              <a:ea typeface="meiryo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37" y="1691098"/>
            <a:ext cx="564455" cy="56445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37" y="3444362"/>
            <a:ext cx="564455" cy="564455"/>
          </a:xfrm>
          <a:prstGeom prst="rect">
            <a:avLst/>
          </a:prstGeom>
        </p:spPr>
      </p:pic>
      <p:pic>
        <p:nvPicPr>
          <p:cNvPr id="29" name="Picture 3" descr="C:\Users\4006163\Desktop\国内(&amp;SSDC)SE業務関連\00 業界推進SEチーム業務\2016年度\04 人数計測ソリューション\03 マテリアル\20 詳細手順書\WV-SAE303W反映版\temp\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70" y="3472520"/>
            <a:ext cx="578543" cy="5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00000000-0008-0000-0100-00001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04" y="4157214"/>
            <a:ext cx="762450" cy="5567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70" y="4433008"/>
            <a:ext cx="581842" cy="369835"/>
          </a:xfrm>
          <a:prstGeom prst="rect">
            <a:avLst/>
          </a:prstGeom>
        </p:spPr>
      </p:pic>
      <p:pic>
        <p:nvPicPr>
          <p:cNvPr id="32" name="Picture 3" descr="C:\Users\4006163\Desktop\国内(&amp;SSDC)SE業務関連\00 業界推進SEチーム業務\2016年度\04 人数計測ソリューション\03 マテリアル\20 詳細手順書\WV-SAE303W反映版\temp\1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83" y="1915918"/>
            <a:ext cx="578543" cy="5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0000000-0008-0000-0100-00001F000000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>
            <a:off x="4796392" y="3726590"/>
            <a:ext cx="499478" cy="51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0000000-0008-0000-0100-00001E000000}"/>
              </a:ext>
            </a:extLst>
          </p:cNvPr>
          <p:cNvCxnSpPr>
            <a:endCxn id="31" idx="1"/>
          </p:cNvCxnSpPr>
          <p:nvPr/>
        </p:nvCxnSpPr>
        <p:spPr>
          <a:xfrm>
            <a:off x="4796392" y="3977147"/>
            <a:ext cx="499478" cy="6407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63">
            <a:extLst>
              <a:ext uri="{FF2B5EF4-FFF2-40B4-BE49-F238E27FC236}">
                <a16:creationId xmlns:a16="http://schemas.microsoft.com/office/drawing/2014/main" id="{00000000-0008-0000-0100-00000A000000}"/>
              </a:ext>
            </a:extLst>
          </p:cNvPr>
          <p:cNvSpPr txBox="1"/>
          <p:nvPr/>
        </p:nvSpPr>
        <p:spPr bwMode="auto">
          <a:xfrm>
            <a:off x="6269149" y="3222888"/>
            <a:ext cx="23923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ja-JP" sz="120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Conventional people count </a:t>
            </a:r>
            <a:endParaRPr kumimoji="0" lang="en-US" altLang="ja-JP" sz="1200" b="1" kern="0" dirty="0">
              <a:solidFill>
                <a:schemeClr val="accent5"/>
              </a:solidFill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>
              <a:defRPr/>
            </a:pPr>
            <a:r>
              <a:rPr kumimoji="0" lang="en-US" altLang="ja-JP" sz="1200" b="1" kern="0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(people count output tool)</a:t>
            </a: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Data collection</a:t>
            </a:r>
          </a:p>
          <a:p>
            <a:pPr algn="ctr">
              <a:defRPr/>
            </a:pPr>
            <a:r>
              <a:rPr kumimoji="0" lang="en-US" altLang="ja-JP" sz="1050" b="1" kern="0" dirty="0" smtClean="0">
                <a:solidFill>
                  <a:schemeClr val="accent5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Auto / Manual</a:t>
            </a:r>
            <a:endParaRPr kumimoji="0" lang="en-US" altLang="ja-JP" sz="1050" b="1" kern="0" dirty="0">
              <a:solidFill>
                <a:schemeClr val="accent5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3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Output IF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00661"/>
              </p:ext>
            </p:extLst>
          </p:nvPr>
        </p:nvGraphicFramePr>
        <p:xfrm>
          <a:off x="80136" y="658698"/>
          <a:ext cx="8985658" cy="414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069">
                  <a:extLst>
                    <a:ext uri="{9D8B030D-6E8A-4147-A177-3AD203B41FA5}">
                      <a16:colId xmlns:a16="http://schemas.microsoft.com/office/drawing/2014/main" val="4174595459"/>
                    </a:ext>
                  </a:extLst>
                </a:gridCol>
                <a:gridCol w="655721">
                  <a:extLst>
                    <a:ext uri="{9D8B030D-6E8A-4147-A177-3AD203B41FA5}">
                      <a16:colId xmlns:a16="http://schemas.microsoft.com/office/drawing/2014/main" val="3376643417"/>
                    </a:ext>
                  </a:extLst>
                </a:gridCol>
                <a:gridCol w="1179095">
                  <a:extLst>
                    <a:ext uri="{9D8B030D-6E8A-4147-A177-3AD203B41FA5}">
                      <a16:colId xmlns:a16="http://schemas.microsoft.com/office/drawing/2014/main" val="2477410164"/>
                    </a:ext>
                  </a:extLst>
                </a:gridCol>
                <a:gridCol w="818147">
                  <a:extLst>
                    <a:ext uri="{9D8B030D-6E8A-4147-A177-3AD203B41FA5}">
                      <a16:colId xmlns:a16="http://schemas.microsoft.com/office/drawing/2014/main" val="4242439780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4006129740"/>
                    </a:ext>
                  </a:extLst>
                </a:gridCol>
                <a:gridCol w="1366200">
                  <a:extLst>
                    <a:ext uri="{9D8B030D-6E8A-4147-A177-3AD203B41FA5}">
                      <a16:colId xmlns:a16="http://schemas.microsoft.com/office/drawing/2014/main" val="2186629404"/>
                    </a:ext>
                  </a:extLst>
                </a:gridCol>
                <a:gridCol w="1449804">
                  <a:extLst>
                    <a:ext uri="{9D8B030D-6E8A-4147-A177-3AD203B41FA5}">
                      <a16:colId xmlns:a16="http://schemas.microsoft.com/office/drawing/2014/main" val="1424975927"/>
                    </a:ext>
                  </a:extLst>
                </a:gridCol>
                <a:gridCol w="1413711">
                  <a:extLst>
                    <a:ext uri="{9D8B030D-6E8A-4147-A177-3AD203B41FA5}">
                      <a16:colId xmlns:a16="http://schemas.microsoft.com/office/drawing/2014/main" val="262465766"/>
                    </a:ext>
                  </a:extLst>
                </a:gridCol>
              </a:tblGrid>
              <a:tr h="282635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 : AI-VMD / AI People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22316084"/>
                  </a:ext>
                </a:extLst>
              </a:tr>
              <a:tr h="10369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People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Counting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Map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Occupancy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87152557"/>
                  </a:ext>
                </a:extLst>
              </a:tr>
              <a:tr h="21055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Output</a:t>
                      </a:r>
                      <a:r>
                        <a:rPr kumimoji="1" lang="ja-JP" altLang="en-US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data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Meta information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Meta information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Meta information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  <a:endParaRPr kumimoji="1" lang="ja-JP" altLang="en-US" sz="105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Alarm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9988594"/>
                  </a:ext>
                </a:extLst>
              </a:tr>
              <a:tr h="2658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Count data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Detection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frame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map data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742917"/>
                  </a:ext>
                </a:extLst>
              </a:tr>
              <a:tr h="1503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486566"/>
                  </a:ext>
                </a:extLst>
              </a:tr>
              <a:tr h="156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CGI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82263"/>
                  </a:ext>
                </a:extLst>
              </a:tr>
              <a:tr h="18994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TCP alarm protocol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kern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55057052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Additional information in video stream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941523"/>
                  </a:ext>
                </a:extLst>
              </a:tr>
              <a:tr h="1347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HTTP POST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564406"/>
                  </a:ext>
                </a:extLst>
              </a:tr>
              <a:tr h="2893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MQTT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ja-JP" altLang="en-US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05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00719724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20" y="1469706"/>
            <a:ext cx="846507" cy="62087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23" y="1440869"/>
            <a:ext cx="1231997" cy="684442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3164542" y="1443789"/>
            <a:ext cx="660968" cy="659524"/>
            <a:chOff x="6336497" y="6113039"/>
            <a:chExt cx="660968" cy="659524"/>
          </a:xfrm>
        </p:grpSpPr>
        <p:sp>
          <p:nvSpPr>
            <p:cNvPr id="10" name="正方形/長方形 9"/>
            <p:cNvSpPr/>
            <p:nvPr/>
          </p:nvSpPr>
          <p:spPr>
            <a:xfrm>
              <a:off x="6336497" y="6113040"/>
              <a:ext cx="659060" cy="6595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5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pic>
          <p:nvPicPr>
            <p:cNvPr id="11" name="Picture 2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38173" y="6113271"/>
              <a:ext cx="659523" cy="65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グループ化 11"/>
            <p:cNvGrpSpPr/>
            <p:nvPr/>
          </p:nvGrpSpPr>
          <p:grpSpPr>
            <a:xfrm>
              <a:off x="6396954" y="6302249"/>
              <a:ext cx="576000" cy="281104"/>
              <a:chOff x="6082197" y="9073134"/>
              <a:chExt cx="576000" cy="281104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>
                <a:off x="6223688" y="9228526"/>
                <a:ext cx="255741" cy="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/>
              <p:cNvCxnSpPr/>
              <p:nvPr/>
            </p:nvCxnSpPr>
            <p:spPr>
              <a:xfrm>
                <a:off x="6303571" y="9122193"/>
                <a:ext cx="0" cy="232045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>
                <a:off x="6375609" y="9122193"/>
                <a:ext cx="0" cy="23204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15"/>
              <p:cNvSpPr txBox="1"/>
              <p:nvPr/>
            </p:nvSpPr>
            <p:spPr>
              <a:xfrm>
                <a:off x="6082197" y="9073134"/>
                <a:ext cx="2680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075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30</a:t>
                </a:r>
                <a:endPara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390175" y="9074777"/>
                <a:ext cx="2680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075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cs typeface="Times New Roman"/>
                  </a:rPr>
                  <a:t>25</a:t>
                </a:r>
                <a:endPara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</p:txBody>
          </p:sp>
        </p:grpSp>
      </p:grpSp>
      <p:pic>
        <p:nvPicPr>
          <p:cNvPr id="18" name="Picture 13" descr="C:\Users\4021174\Desktop\プロモビデオ\ヒートマップ\カウントマップ-閾値20-08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4759" y="1438854"/>
            <a:ext cx="755726" cy="7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138" y="1550445"/>
            <a:ext cx="427094" cy="463523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68" y="1488749"/>
            <a:ext cx="301043" cy="5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7706" y="1586726"/>
            <a:ext cx="403329" cy="4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043" y="1057722"/>
            <a:ext cx="291539" cy="29153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678" y="1051706"/>
            <a:ext cx="291539" cy="291539"/>
          </a:xfrm>
          <a:prstGeom prst="rect">
            <a:avLst/>
          </a:prstGeom>
        </p:spPr>
      </p:pic>
      <p:pic>
        <p:nvPicPr>
          <p:cNvPr id="26" name="図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46" y="1472511"/>
            <a:ext cx="245333" cy="16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43" y="1451063"/>
            <a:ext cx="339972" cy="2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56" y="1436560"/>
            <a:ext cx="700902" cy="702849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92505" y="4825087"/>
            <a:ext cx="395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*1 Data format is proprietary</a:t>
            </a:r>
            <a:r>
              <a:rPr lang="en-US" altLang="ja-JP" sz="900" dirty="0" smtClean="0"/>
              <a:t>.</a:t>
            </a:r>
          </a:p>
          <a:p>
            <a:r>
              <a:rPr lang="en-US" altLang="ja-JP" sz="900" dirty="0" smtClean="0"/>
              <a:t>*2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ill </a:t>
            </a:r>
            <a:r>
              <a:rPr lang="en-US" altLang="ja-JP" sz="900" kern="1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 supported by firmware upgrade in the future</a:t>
            </a:r>
            <a:r>
              <a:rPr lang="en-US" altLang="ja-JP" sz="900" kern="1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900" kern="1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8" y="3605218"/>
            <a:ext cx="7339584" cy="117652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GOP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65130"/>
            <a:ext cx="776374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Control GOP using object detection instead of motion detection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2348956"/>
            <a:ext cx="3429876" cy="11654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995779"/>
            <a:ext cx="3260151" cy="1225187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9314"/>
              </p:ext>
            </p:extLst>
          </p:nvPr>
        </p:nvGraphicFramePr>
        <p:xfrm>
          <a:off x="168081" y="1095598"/>
          <a:ext cx="4927256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918">
                  <a:extLst>
                    <a:ext uri="{9D8B030D-6E8A-4147-A177-3AD203B41FA5}">
                      <a16:colId xmlns:a16="http://schemas.microsoft.com/office/drawing/2014/main" val="3631124615"/>
                    </a:ext>
                  </a:extLst>
                </a:gridCol>
                <a:gridCol w="3571338">
                  <a:extLst>
                    <a:ext uri="{9D8B030D-6E8A-4147-A177-3AD203B41FA5}">
                      <a16:colId xmlns:a16="http://schemas.microsoft.com/office/drawing/2014/main" val="2165033742"/>
                    </a:ext>
                  </a:extLst>
                </a:gridCol>
              </a:tblGrid>
              <a:tr h="156527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7073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1s-8s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1sec-8sec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 (People and vehicles).</a:t>
                      </a:r>
                      <a:endParaRPr kumimoji="1" lang="en-US" altLang="ja-JP" sz="8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397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4s-16s)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4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sec-16sec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9645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Advanced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(Fixed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60s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w/1s key-frame)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fixed at 60s, key-frame inserted at 1sec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intervals regardless of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detected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 in all transfer modes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20026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w/frame 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control) 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If there is no </a:t>
                      </a:r>
                      <a:r>
                        <a:rPr kumimoji="1" lang="en-US" altLang="ja-JP" sz="8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</a:t>
                      </a:r>
                      <a:r>
                        <a:rPr kumimoji="1" lang="en-US" altLang="ja-JP" sz="800" b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reduce the frame rate to 1 fps.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variable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4sec-16sec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by </a:t>
                      </a:r>
                      <a:r>
                        <a:rPr kumimoji="1" lang="en-US" altLang="ja-JP" sz="800" b="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5405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129892" y="1204627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671461" y="1209263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53469" y="943068"/>
            <a:ext cx="66905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Low / Mid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61168" y="2301815"/>
            <a:ext cx="73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Advanced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343739" y="3366777"/>
            <a:ext cx="126143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5113028" y="1315350"/>
            <a:ext cx="142874" cy="699146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5301910" y="1050790"/>
            <a:ext cx="245808" cy="61988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endCxn id="11" idx="1"/>
          </p:cNvCxnSpPr>
          <p:nvPr/>
        </p:nvCxnSpPr>
        <p:spPr>
          <a:xfrm>
            <a:off x="5113028" y="2220966"/>
            <a:ext cx="448140" cy="18857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>
            <a:endCxn id="12" idx="1"/>
          </p:cNvCxnSpPr>
          <p:nvPr/>
        </p:nvCxnSpPr>
        <p:spPr>
          <a:xfrm rot="10800000" flipV="1">
            <a:off x="1343740" y="3135099"/>
            <a:ext cx="3849369" cy="339399"/>
          </a:xfrm>
          <a:prstGeom prst="bentConnector3">
            <a:avLst>
              <a:gd name="adj1" fmla="val 105939"/>
            </a:avLst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カギ線コネクタ 16"/>
          <p:cNvCxnSpPr/>
          <p:nvPr/>
        </p:nvCxnSpPr>
        <p:spPr>
          <a:xfrm rot="16200000" flipH="1">
            <a:off x="4913766" y="2855763"/>
            <a:ext cx="460911" cy="97764"/>
          </a:xfrm>
          <a:prstGeom prst="bentConnector3">
            <a:avLst>
              <a:gd name="adj1" fmla="val 91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6129892" y="2564400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671461" y="2569036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405587"/>
              </p:ext>
            </p:extLst>
          </p:nvPr>
        </p:nvGraphicFramePr>
        <p:xfrm>
          <a:off x="144379" y="64311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10.Sep.2021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system support information.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P.34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28.Sep.2021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AI ​​Privacy Guard support information of NVR / ASM300 to “Not support".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28.Sep.2021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notes when extension software alarm setting.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AI Privacy Guard from pre-installation.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link page of the caution statement.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25.Oct.2021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 system support information.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25.Oct.2021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 support schedule of camera.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 support schedule of application.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P.53, P.54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linked URL.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1.02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Important notice for Double Panorama Image cropping position.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1.03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18.Nov.2021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system support information.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1.03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 about supported image capture mode.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1.04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 support schedule of camera.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1.04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9.Dec.2021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 support schedule of application.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1.04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9.Dec.2021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262212"/>
              </p:ext>
            </p:extLst>
          </p:nvPr>
        </p:nvGraphicFramePr>
        <p:xfrm>
          <a:off x="144379" y="64311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streaming performance information.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Aug.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5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 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11029</Words>
  <Application>Microsoft Office PowerPoint</Application>
  <PresentationFormat>画面に合わせる (16:9)</PresentationFormat>
  <Paragraphs>3498</Paragraphs>
  <Slides>92</Slides>
  <Notes>5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21</vt:i4>
      </vt:variant>
      <vt:variant>
        <vt:lpstr>スライド タイトル</vt:lpstr>
      </vt:variant>
      <vt:variant>
        <vt:i4>92</vt:i4>
      </vt:variant>
    </vt:vector>
  </HeadingPairs>
  <TitlesOfParts>
    <vt:vector size="129" baseType="lpstr">
      <vt:lpstr>HGPｺﾞｼｯｸE</vt:lpstr>
      <vt:lpstr>meiryo</vt:lpstr>
      <vt:lpstr>Meiryo UI</vt:lpstr>
      <vt:lpstr>Microsoft YaHei UI</vt:lpstr>
      <vt:lpstr>ＭＳ Ｐゴシック</vt:lpstr>
      <vt:lpstr>Yu Gothic UI</vt:lpstr>
      <vt:lpstr>Yu Gothic UI Semibold</vt:lpstr>
      <vt:lpstr>メイリオ</vt:lpstr>
      <vt:lpstr>游ゴシック</vt:lpstr>
      <vt:lpstr>游ゴシック Light</vt:lpstr>
      <vt:lpstr>Arial</vt:lpstr>
      <vt:lpstr>Calibri</vt:lpstr>
      <vt:lpstr>Calibri Light</vt:lpstr>
      <vt:lpstr>Tahoma</vt:lpstr>
      <vt:lpstr>Times New Roman</vt:lpstr>
      <vt:lpstr>Wingdings</vt:lpstr>
      <vt:lpstr>デザインの設定</vt:lpstr>
      <vt:lpstr>10_デザインの設定</vt:lpstr>
      <vt:lpstr>4_デザインの設定</vt:lpstr>
      <vt:lpstr>6_デザインの設定</vt:lpstr>
      <vt:lpstr>3_デザインの設定</vt:lpstr>
      <vt:lpstr>1_デザインの設定</vt:lpstr>
      <vt:lpstr>7_デザインの設定</vt:lpstr>
      <vt:lpstr>15_デザインの設定</vt:lpstr>
      <vt:lpstr>12_デザインの設定</vt:lpstr>
      <vt:lpstr>9_デザインの設定</vt:lpstr>
      <vt:lpstr>14_デザインの設定</vt:lpstr>
      <vt:lpstr>11_デザインの設定</vt:lpstr>
      <vt:lpstr>19_デザインの設定</vt:lpstr>
      <vt:lpstr>13_デザインの設定</vt:lpstr>
      <vt:lpstr>8_デザインの設定</vt:lpstr>
      <vt:lpstr>16_デザインの設定</vt:lpstr>
      <vt:lpstr>18_デザインの設定</vt:lpstr>
      <vt:lpstr>17_デザインの設定</vt:lpstr>
      <vt:lpstr>2_デザインの設定</vt:lpstr>
      <vt:lpstr>5_デザインの設定</vt:lpstr>
      <vt:lpstr>20_デザインの設定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2022-08-10T07:47:53Z</dcterms:created>
  <dcterms:modified xsi:type="dcterms:W3CDTF">2022-08-10T07:48:01Z</dcterms:modified>
</cp:coreProperties>
</file>