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4982" r:id="rId4"/>
    <p:sldMasterId id="2147484992" r:id="rId5"/>
    <p:sldMasterId id="2147484985" r:id="rId6"/>
    <p:sldMasterId id="2147485004" r:id="rId7"/>
    <p:sldMasterId id="2147485007" r:id="rId8"/>
    <p:sldMasterId id="2147485010" r:id="rId9"/>
    <p:sldMasterId id="2147485013" r:id="rId10"/>
    <p:sldMasterId id="2147485015" r:id="rId11"/>
  </p:sldMasterIdLst>
  <p:notesMasterIdLst>
    <p:notesMasterId r:id="rId22"/>
  </p:notesMasterIdLst>
  <p:handoutMasterIdLst>
    <p:handoutMasterId r:id="rId23"/>
  </p:handoutMasterIdLst>
  <p:sldIdLst>
    <p:sldId id="302" r:id="rId12"/>
    <p:sldId id="339" r:id="rId13"/>
    <p:sldId id="367" r:id="rId14"/>
    <p:sldId id="372" r:id="rId15"/>
    <p:sldId id="369" r:id="rId16"/>
    <p:sldId id="373" r:id="rId17"/>
    <p:sldId id="371" r:id="rId18"/>
    <p:sldId id="333" r:id="rId19"/>
    <p:sldId id="334" r:id="rId20"/>
    <p:sldId id="309" r:id="rId21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DC7"/>
    <a:srgbClr val="FFCCFF"/>
    <a:srgbClr val="0000FF"/>
    <a:srgbClr val="33CCFF"/>
    <a:srgbClr val="006AB0"/>
    <a:srgbClr val="6464E6"/>
    <a:srgbClr val="81CCFF"/>
    <a:srgbClr val="FFFFCC"/>
    <a:srgbClr val="E46C0A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BD29BE-6793-4DFB-8AA0-1C287C060D9B}" v="1" dt="2021-11-30T03:59:10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5285" autoAdjust="0"/>
  </p:normalViewPr>
  <p:slideViewPr>
    <p:cSldViewPr snapToGrid="0" snapToObjects="1">
      <p:cViewPr varScale="1">
        <p:scale>
          <a:sx n="76" d="100"/>
          <a:sy n="76" d="100"/>
        </p:scale>
        <p:origin x="350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da Koichi (蓑田 幸一)" userId="S::minoda.koichi@jp.panasonic.com::2ed08a60-2bcb-475c-a9c2-ade36c5d632b" providerId="AD" clId="Web-{F9BD29BE-6793-4DFB-8AA0-1C287C060D9B}"/>
    <pc:docChg chg="modSld">
      <pc:chgData name="Minoda Koichi (蓑田 幸一)" userId="S::minoda.koichi@jp.panasonic.com::2ed08a60-2bcb-475c-a9c2-ade36c5d632b" providerId="AD" clId="Web-{F9BD29BE-6793-4DFB-8AA0-1C287C060D9B}" dt="2021-11-30T03:59:10.666" v="0" actId="20577"/>
      <pc:docMkLst>
        <pc:docMk/>
      </pc:docMkLst>
      <pc:sldChg chg="modSp">
        <pc:chgData name="Minoda Koichi (蓑田 幸一)" userId="S::minoda.koichi@jp.panasonic.com::2ed08a60-2bcb-475c-a9c2-ade36c5d632b" providerId="AD" clId="Web-{F9BD29BE-6793-4DFB-8AA0-1C287C060D9B}" dt="2021-11-30T03:59:10.666" v="0" actId="20577"/>
        <pc:sldMkLst>
          <pc:docMk/>
          <pc:sldMk cId="2110746866" sldId="339"/>
        </pc:sldMkLst>
        <pc:spChg chg="mod">
          <ac:chgData name="Minoda Koichi (蓑田 幸一)" userId="S::minoda.koichi@jp.panasonic.com::2ed08a60-2bcb-475c-a9c2-ade36c5d632b" providerId="AD" clId="Web-{F9BD29BE-6793-4DFB-8AA0-1C287C060D9B}" dt="2021-11-30T03:59:10.666" v="0" actId="20577"/>
          <ac:spMkLst>
            <pc:docMk/>
            <pc:sldMk cId="2110746866" sldId="339"/>
            <ac:spMk id="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726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9158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59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913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sz="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152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17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0579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4846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033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233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1194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132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46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38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66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1849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3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027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30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96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54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078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6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theme" Target="../theme/theme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1560"/>
            <a:ext cx="3770767" cy="20164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50"/>
            <a:ext cx="7050996" cy="1116536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63CA2-A1EC-492B-A4A4-03723240CF90}" type="datetimeFigureOut">
              <a:rPr kumimoji="1" lang="ja-JP" altLang="en-US" smtClean="0"/>
              <a:pPr/>
              <a:t>2021/11/30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0726-53FF-4DA1-A640-CEBEA53BA2C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6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3" r:id="rId1"/>
    <p:sldLayoutId id="2147484994" r:id="rId2"/>
    <p:sldLayoutId id="2147484995" r:id="rId3"/>
    <p:sldLayoutId id="2147484996" r:id="rId4"/>
    <p:sldLayoutId id="2147484997" r:id="rId5"/>
    <p:sldLayoutId id="2147484998" r:id="rId6"/>
    <p:sldLayoutId id="2147484999" r:id="rId7"/>
    <p:sldLayoutId id="2147485000" r:id="rId8"/>
    <p:sldLayoutId id="2147485001" r:id="rId9"/>
    <p:sldLayoutId id="2147485002" r:id="rId10"/>
    <p:sldLayoutId id="21474850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23" y="2212841"/>
            <a:ext cx="3082954" cy="71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4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-2796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</a:p>
        </p:txBody>
      </p:sp>
    </p:spTree>
    <p:extLst>
      <p:ext uri="{BB962C8B-B14F-4D97-AF65-F5344CB8AC3E}">
        <p14:creationId xmlns:p14="http://schemas.microsoft.com/office/powerpoint/2010/main" val="60483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5" r:id="rId1"/>
    <p:sldLayoutId id="214748500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50"/>
            <a:ext cx="7050996" cy="1116536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8" r:id="rId1"/>
    <p:sldLayoutId id="214748500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-2796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</a:p>
        </p:txBody>
      </p:sp>
    </p:spTree>
    <p:extLst>
      <p:ext uri="{BB962C8B-B14F-4D97-AF65-F5344CB8AC3E}">
        <p14:creationId xmlns:p14="http://schemas.microsoft.com/office/powerpoint/2010/main" val="101083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1" r:id="rId1"/>
    <p:sldLayoutId id="214748501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50"/>
            <a:ext cx="7050996" cy="1116536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516577"/>
            <a:ext cx="3900857" cy="15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4859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23" y="2212841"/>
            <a:ext cx="3082954" cy="71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4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-pro.com/global/en/surveillance/training-support/support/technical-inform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61737" y="1776726"/>
            <a:ext cx="6966284" cy="120032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US" altLang="ja-JP" sz="24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Video Surveillance Software </a:t>
            </a:r>
            <a:br>
              <a:rPr lang="en-US" altLang="ja-JP" sz="24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en-US" altLang="ja-JP" sz="24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ASM300 Ver.4.4 version up           </a:t>
            </a:r>
          </a:p>
          <a:p>
            <a:pPr algn="ctr"/>
            <a:r>
              <a:rPr lang="en-US" altLang="ja-JP" sz="2400" b="1" dirty="0" smtClean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Nov. 2021 -</a:t>
            </a:r>
            <a:endParaRPr lang="en-US" altLang="ja-JP" sz="2400" b="1" dirty="0">
              <a:solidFill>
                <a:prstClr val="white"/>
              </a:solidFill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311" y="3374188"/>
            <a:ext cx="5160449" cy="83099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/>
            <a:r>
              <a:rPr lang="en-US" altLang="ja-JP" sz="1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Ver.1.00</a:t>
            </a:r>
          </a:p>
          <a:p>
            <a:pPr algn="l"/>
            <a:endParaRPr lang="en-US" altLang="ja-JP" sz="1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altLang="ja-JP" sz="1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Nov. </a:t>
            </a:r>
            <a:r>
              <a:rPr lang="en-US" altLang="ja-JP" sz="1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2021</a:t>
            </a:r>
            <a:endParaRPr lang="en-US" altLang="ja-JP" sz="1600" b="1" dirty="0">
              <a:effectLst/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5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Yu Gothic UI Semibold" panose="020B0700000000000000" pitchFamily="50" charset="-128"/>
                <a:cs typeface="Calibri" panose="020F0502020204030204" pitchFamily="34" charset="0"/>
              </a:rPr>
              <a:t>Overview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Yu Gothic UI Semibold" panose="020B07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131" y="748353"/>
            <a:ext cx="1455386" cy="576000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1" name="テキスト プレースホルダー 14"/>
          <p:cNvSpPr txBox="1">
            <a:spLocks/>
          </p:cNvSpPr>
          <p:nvPr/>
        </p:nvSpPr>
        <p:spPr>
          <a:xfrm>
            <a:off x="1579551" y="748353"/>
            <a:ext cx="4714232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Video Surveillance Software           [WV-ASM300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54743" y="748352"/>
            <a:ext cx="1435461" cy="576001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3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91440" tIns="45720" rIns="91440" bIns="4572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600">
                <a:latin typeface="Calibri"/>
                <a:ea typeface="游ゴシック"/>
                <a:cs typeface="Calibri"/>
              </a:rPr>
              <a:t>V4.4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133" y="1383856"/>
            <a:ext cx="1455387" cy="3099188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234432"/>
              </p:ext>
            </p:extLst>
          </p:nvPr>
        </p:nvGraphicFramePr>
        <p:xfrm>
          <a:off x="1579550" y="1383859"/>
          <a:ext cx="7466963" cy="3099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850">
                  <a:extLst>
                    <a:ext uri="{9D8B030D-6E8A-4147-A177-3AD203B41FA5}">
                      <a16:colId xmlns:a16="http://schemas.microsoft.com/office/drawing/2014/main" val="3525476880"/>
                    </a:ext>
                  </a:extLst>
                </a:gridCol>
                <a:gridCol w="5084113">
                  <a:extLst>
                    <a:ext uri="{9D8B030D-6E8A-4147-A177-3AD203B41FA5}">
                      <a16:colId xmlns:a16="http://schemas.microsoft.com/office/drawing/2014/main" val="2504601456"/>
                    </a:ext>
                  </a:extLst>
                </a:gridCol>
              </a:tblGrid>
              <a:tr h="51584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Yu Gothic UI Semibold" panose="020B0700000000000000" pitchFamily="50" charset="-128"/>
                          <a:cs typeface="Calibri" panose="020F0502020204030204" pitchFamily="34" charset="0"/>
                        </a:rPr>
                        <a:t>Items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Yu Gothic UI Semibold" panose="020B07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544521"/>
                  </a:ext>
                </a:extLst>
              </a:tr>
              <a:tr h="1416516"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ＭＳ Ｐゴシック" panose="020B0600070205080204" pitchFamily="50" charset="-128"/>
                          <a:cs typeface="Calibri" panose="020F0502020204030204" pitchFamily="34" charset="0"/>
                        </a:rPr>
                        <a:t>1. New Product Support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ja-JP" sz="14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i-PRO S</a:t>
                      </a:r>
                      <a:r>
                        <a:rPr lang="fr-FR" altLang="ja-JP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-series camera with AI engine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ja-JP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WV-S1536LTN, S2536LTN,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ja-JP" sz="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ja-JP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i-PRO</a:t>
                      </a:r>
                      <a:r>
                        <a:rPr lang="fr-FR" altLang="ja-JP" sz="14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360 degree Fisheye camera with AI engine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ja-JP" sz="12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WV-S4156, WV-S4176, WV-S4556L, WV-S4576L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ja-JP" sz="6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ja-JP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NX series Recorder  </a:t>
                      </a:r>
                      <a:r>
                        <a:rPr lang="fr-FR" altLang="ja-JP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(WJ-NX400/300/200/100) - V4.60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182560"/>
                  </a:ext>
                </a:extLst>
              </a:tr>
              <a:tr h="583410">
                <a:tc>
                  <a:txBody>
                    <a:bodyPr/>
                    <a:lstStyle/>
                    <a:p>
                      <a:pPr marL="0" marR="0" lvl="0" indent="0" algn="l" defTabSz="45718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Yu Gothic UI Semibold" panose="020B0700000000000000" pitchFamily="50" charset="-128"/>
                          <a:cs typeface="Calibri" panose="020F0502020204030204" pitchFamily="34" charset="0"/>
                        </a:rPr>
                        <a:t>2. Functional improvement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Yu Gothic UI Semibold" panose="020B07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Addition of PC performance monitoring function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680116"/>
                  </a:ext>
                </a:extLst>
              </a:tr>
              <a:tr h="583410">
                <a:tc>
                  <a:txBody>
                    <a:bodyPr/>
                    <a:lstStyle/>
                    <a:p>
                      <a:pPr marL="0" marR="0" lvl="0" indent="0" algn="l" defTabSz="45718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Yu Gothic UI Semibold" panose="020B0700000000000000" pitchFamily="50" charset="-128"/>
                          <a:cs typeface="Calibri" panose="020F0502020204030204" pitchFamily="34" charset="0"/>
                        </a:rPr>
                        <a:t>3. Functional improvement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Yu Gothic UI Semibold" panose="020B07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Measures for the end of IE support in June 2022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(Supports Edge / IE mode)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2246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4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2000"/>
              </a:lnSpc>
              <a:defRPr/>
            </a:pPr>
            <a:r>
              <a:rPr lang="en-GB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2. Addition of PC performance monitoring function (1/2)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33" y="1170335"/>
            <a:ext cx="1455387" cy="612000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</a:p>
        </p:txBody>
      </p:sp>
      <p:sp>
        <p:nvSpPr>
          <p:cNvPr id="14" name="テキスト プレースホルダー 14"/>
          <p:cNvSpPr txBox="1">
            <a:spLocks/>
          </p:cNvSpPr>
          <p:nvPr/>
        </p:nvSpPr>
        <p:spPr>
          <a:xfrm>
            <a:off x="1592985" y="1170037"/>
            <a:ext cx="7453530" cy="612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altLang="ja-JP" sz="16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Add a function to monitor CPU/Memory usage ratio and Drawing performance, and display a warning message when the conditions shown on the next page are exceeded.</a:t>
            </a:r>
            <a:endParaRPr lang="ja-JP" altLang="en-US" sz="1600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130" y="659145"/>
            <a:ext cx="1455387" cy="46934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</a:p>
          <a:p>
            <a:pPr algn="ctr">
              <a:lnSpc>
                <a:spcPts val="1800"/>
              </a:lnSpc>
            </a:pPr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endParaRPr kumimoji="1" lang="ja-JP" alt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34817" y="659145"/>
            <a:ext cx="1455387" cy="469344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Version</a:t>
            </a:r>
            <a:endParaRPr kumimoji="1" lang="ja-JP" alt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プレースホルダー 14"/>
          <p:cNvSpPr txBox="1">
            <a:spLocks/>
          </p:cNvSpPr>
          <p:nvPr/>
        </p:nvSpPr>
        <p:spPr>
          <a:xfrm>
            <a:off x="7831238" y="659145"/>
            <a:ext cx="1215277" cy="4667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V4.4</a:t>
            </a:r>
          </a:p>
        </p:txBody>
      </p:sp>
      <p:sp>
        <p:nvSpPr>
          <p:cNvPr id="18" name="テキスト プレースホルダー 14"/>
          <p:cNvSpPr txBox="1">
            <a:spLocks/>
          </p:cNvSpPr>
          <p:nvPr/>
        </p:nvSpPr>
        <p:spPr>
          <a:xfrm>
            <a:off x="1579551" y="659145"/>
            <a:ext cx="4714232" cy="4667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Video Surveillance Software           [WV-ASM300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12290" name="AutoShape 2" descr="mk:@MSITStore:E:\★3-ASM300v4.3\取説+FWv4.3\ASM300v4.3_en.chm::/ImagesExt/image167_382.jp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92" name="AutoShape 4" descr="mk:@MSITStore:E:\★3-ASM300v4.3\取説+FWv4.3\ASM300v4.3_en.chm::/ImagesExt/image167_382.jp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94" name="AutoShape 6" descr="mk:@MSITStore:E:\★3-ASM300v4.3\取説+FWv4.3\ASM300v4.3_en.chm::/ImagesExt/image167_382.jp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95976" y="4443180"/>
            <a:ext cx="88234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87313" indent="-87313"/>
            <a:r>
              <a:rPr lang="en-GB" sz="1400" dirty="0"/>
              <a:t>CPU usage </a:t>
            </a:r>
            <a:endParaRPr kumimoji="1"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45820" y="4431581"/>
            <a:ext cx="1811321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87313" indent="-87313"/>
            <a:r>
              <a:rPr lang="en-GB" sz="1400" dirty="0"/>
              <a:t>Physical memory usage </a:t>
            </a:r>
            <a:endParaRPr kumimoji="1"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062510" y="3761735"/>
            <a:ext cx="18527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Drawing performance  </a:t>
            </a:r>
            <a:endParaRPr lang="en-GB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881745" y="1958653"/>
            <a:ext cx="6164769" cy="277267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9961" y="4053340"/>
            <a:ext cx="2515523" cy="6728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87313" indent="-87313"/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Select whether to turn on the performance monitoring function when installing ASM300.</a:t>
            </a:r>
            <a:endParaRPr kumimoji="1" lang="ja-JP" altLang="en-US" sz="13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001755" y="1804608"/>
            <a:ext cx="1365045" cy="288147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>
            <a:spAutoFit/>
          </a:bodyPr>
          <a:lstStyle/>
          <a:p>
            <a:pPr marL="87313" indent="-87313"/>
            <a:r>
              <a:rPr kumimoji="1" lang="en-US" altLang="ja-JP" sz="14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Warning message</a:t>
            </a:r>
            <a:endParaRPr kumimoji="1"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pic>
        <p:nvPicPr>
          <p:cNvPr id="29" name="図 2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33" y="2098054"/>
            <a:ext cx="1984753" cy="233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420" y="2098054"/>
            <a:ext cx="2023905" cy="233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図 3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230" y="2097770"/>
            <a:ext cx="2009577" cy="1577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図 1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92" y="1958653"/>
            <a:ext cx="2520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9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9" y="926171"/>
            <a:ext cx="6140938" cy="2917752"/>
          </a:xfrm>
          <a:prstGeom prst="rect">
            <a:avLst/>
          </a:prstGeom>
        </p:spPr>
      </p:pic>
      <p:sp>
        <p:nvSpPr>
          <p:cNvPr id="2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2000"/>
              </a:lnSpc>
              <a:defRPr/>
            </a:pPr>
            <a:r>
              <a:rPr lang="en-GB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2. Addition of PC performance monitoring function (2/2)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06551" y="607794"/>
            <a:ext cx="6083413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87313" indent="-87313"/>
            <a:r>
              <a:rPr lang="en-GB" altLang="ja-JP" sz="1400" b="1" u="sng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Setting screen:  [Setting] &gt; [System] &gt; [Performance monitoring setting]</a:t>
            </a:r>
            <a:endParaRPr kumimoji="1" lang="en-US" altLang="ja-JP" sz="1400" b="1" u="sng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380017" y="917124"/>
            <a:ext cx="2658718" cy="307352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Both "PC performance monitoring" and "Drawing Performance limit warning" are enabled when "ON". (Default depends on the selection at the time of installation)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GB" altLang="ja-JP" sz="13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In the case of the default value, "PC performance monitoring" measures 3 times every 20 minutes (the result is 1 hour later), and if the CPU usage rate is 80% or more for all 3 times, or if the memory usage rate is 95% or more for all three times, a warning message will be displayed.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565073" y="1198418"/>
            <a:ext cx="1814945" cy="2786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GB" sz="110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71608" y="1473201"/>
            <a:ext cx="6108409" cy="18237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GB" sz="110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71608" y="3296920"/>
            <a:ext cx="6108410" cy="5029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en-GB" sz="110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9079" y="3984757"/>
            <a:ext cx="8683248" cy="6728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When "Automatic close of warning message window" is set to "ON", the message is automatically closed (*).</a:t>
            </a:r>
          </a:p>
          <a:p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    (*)  PC performance monitoring: 60 seconds (default: OFF) </a:t>
            </a:r>
          </a:p>
          <a:p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          Drawing performance limit warning: 5 seconds (default: OFF)</a:t>
            </a:r>
            <a:endParaRPr lang="en-US" altLang="ja-JP" sz="13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79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2000"/>
              </a:lnSpc>
              <a:defRPr/>
            </a:pP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3. </a:t>
            </a:r>
            <a:r>
              <a:rPr lang="en-GB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Measures for the end of IE support in June 2022   </a:t>
            </a: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(1/3)</a:t>
            </a:r>
            <a:endParaRPr lang="en-GB" altLang="ja-JP" sz="22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9" name="テキスト プレースホルダー 14"/>
          <p:cNvSpPr txBox="1">
            <a:spLocks/>
          </p:cNvSpPr>
          <p:nvPr/>
        </p:nvSpPr>
        <p:spPr>
          <a:xfrm>
            <a:off x="1579551" y="1205512"/>
            <a:ext cx="7453530" cy="5451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altLang="ja-JP" sz="15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When you access to the camera / recorder by right-clicking in the device tree, ASM start the browser set in "Designate a web browser app" or start it in Edge / IE mode.</a:t>
            </a:r>
            <a:endParaRPr lang="ja-JP" altLang="en-US" sz="15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30" y="672149"/>
            <a:ext cx="1455387" cy="486000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>
              <a:lnSpc>
                <a:spcPts val="1800"/>
              </a:lnSpc>
            </a:pPr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</a:p>
          <a:p>
            <a:pPr algn="ctr">
              <a:lnSpc>
                <a:spcPts val="1800"/>
              </a:lnSpc>
            </a:pPr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endParaRPr lang="ja-JP" alt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3133" y="1205512"/>
            <a:ext cx="1455387" cy="545133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34817" y="672149"/>
            <a:ext cx="1455387" cy="486000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Version</a:t>
            </a:r>
            <a:endParaRPr lang="ja-JP" alt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テキスト プレースホルダー 14"/>
          <p:cNvSpPr txBox="1">
            <a:spLocks/>
          </p:cNvSpPr>
          <p:nvPr/>
        </p:nvSpPr>
        <p:spPr>
          <a:xfrm>
            <a:off x="7831238" y="672149"/>
            <a:ext cx="1201843" cy="4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V4.4</a:t>
            </a:r>
          </a:p>
        </p:txBody>
      </p:sp>
      <p:sp>
        <p:nvSpPr>
          <p:cNvPr id="29" name="テキスト プレースホルダー 14"/>
          <p:cNvSpPr txBox="1">
            <a:spLocks/>
          </p:cNvSpPr>
          <p:nvPr/>
        </p:nvSpPr>
        <p:spPr>
          <a:xfrm>
            <a:off x="1579551" y="672149"/>
            <a:ext cx="4714232" cy="4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WV-ASM300 / ASM30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95890" y="1830287"/>
            <a:ext cx="71234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"Browser start“ only appears if you are logged in as an administrator or as LV0 and LV1 users.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altLang="ja-JP" sz="13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Supported versions of the web browser and restrictions will vary depending on the connected devices. Refer to the operating instructions of the devices for further information.</a:t>
            </a:r>
            <a:endParaRPr lang="en-US" altLang="ja-JP" sz="13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0" y="2462047"/>
            <a:ext cx="2417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sz="1400" b="1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Browser to be launched</a:t>
            </a:r>
            <a:endParaRPr kumimoji="1" lang="ja-JP" altLang="en-US" sz="1400" b="1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94123"/>
              </p:ext>
            </p:extLst>
          </p:nvPr>
        </p:nvGraphicFramePr>
        <p:xfrm>
          <a:off x="83133" y="2714659"/>
          <a:ext cx="898611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59">
                  <a:extLst>
                    <a:ext uri="{9D8B030D-6E8A-4147-A177-3AD203B41FA5}">
                      <a16:colId xmlns:a16="http://schemas.microsoft.com/office/drawing/2014/main" val="769297560"/>
                    </a:ext>
                  </a:extLst>
                </a:gridCol>
                <a:gridCol w="2454053">
                  <a:extLst>
                    <a:ext uri="{9D8B030D-6E8A-4147-A177-3AD203B41FA5}">
                      <a16:colId xmlns:a16="http://schemas.microsoft.com/office/drawing/2014/main" val="2108088996"/>
                    </a:ext>
                  </a:extLst>
                </a:gridCol>
                <a:gridCol w="1634837">
                  <a:extLst>
                    <a:ext uri="{9D8B030D-6E8A-4147-A177-3AD203B41FA5}">
                      <a16:colId xmlns:a16="http://schemas.microsoft.com/office/drawing/2014/main" val="486107572"/>
                    </a:ext>
                  </a:extLst>
                </a:gridCol>
                <a:gridCol w="3409669">
                  <a:extLst>
                    <a:ext uri="{9D8B030D-6E8A-4147-A177-3AD203B41FA5}">
                      <a16:colId xmlns:a16="http://schemas.microsoft.com/office/drawing/2014/main" val="1014653960"/>
                    </a:ext>
                  </a:extLst>
                </a:gridCol>
              </a:tblGrid>
              <a:tr h="23357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　</a:t>
                      </a:r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ASM300</a:t>
                      </a:r>
                      <a:r>
                        <a:rPr kumimoji="1" lang="ja-JP" altLang="en-US" sz="1200" baseline="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Camera</a:t>
                      </a:r>
                      <a:r>
                        <a:rPr kumimoji="1" lang="en-US" altLang="ja-JP" sz="1200" baseline="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 / Recorder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Brower to be launched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Remarks</a:t>
                      </a:r>
                      <a:r>
                        <a:rPr kumimoji="1" lang="ja-JP" altLang="en-US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　　　　　　</a:t>
                      </a:r>
                      <a:endParaRPr kumimoji="1" lang="ja-JP" altLang="en-US" sz="1200" b="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91074"/>
                  </a:ext>
                </a:extLst>
              </a:tr>
              <a:tr h="233579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V1.00-V4.10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All</a:t>
                      </a:r>
                      <a:r>
                        <a:rPr kumimoji="1" lang="en-US" altLang="ja-JP" sz="1200" baseline="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 models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Internet Explore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10471"/>
                  </a:ext>
                </a:extLst>
              </a:tr>
              <a:tr h="233579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V4.20/4.30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New S-series camera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configured browser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079182"/>
                  </a:ext>
                </a:extLst>
              </a:tr>
              <a:tr h="23357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Other camera, Recorder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Internet Explore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47993"/>
                  </a:ext>
                </a:extLst>
              </a:tr>
              <a:tr h="389299">
                <a:tc rowSpan="3"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V4.40</a:t>
                      </a:r>
                      <a:r>
                        <a:rPr kumimoji="1" lang="ja-JP" altLang="en-US" sz="1200" b="0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200" b="0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or later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D0D8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GB" altLang="ja-JP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Cameras with multi-browser support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configured browser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New S cameras. </a:t>
                      </a:r>
                      <a:r>
                        <a:rPr kumimoji="1" lang="en-GB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Cameras released after Dec. 2021.</a:t>
                      </a:r>
                    </a:p>
                    <a:p>
                      <a:r>
                        <a:rPr kumimoji="1" lang="en-GB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For other cameras, please refer to page 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723148"/>
                  </a:ext>
                </a:extLst>
              </a:tr>
              <a:tr h="38929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Cameras with multi-no browser support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Edge / IE mode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564619"/>
                  </a:ext>
                </a:extLst>
              </a:tr>
              <a:tr h="23357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Recorder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Edge / IE mode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12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Security Trusted Site, compatibility view settings required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113992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31" y="1816939"/>
            <a:ext cx="1729628" cy="67302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7180752" y="2489969"/>
            <a:ext cx="19159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1100" dirty="0">
                <a:solidFill>
                  <a:srgbClr val="FF0000"/>
                </a:solidFill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(Red: changes made this time)</a:t>
            </a:r>
            <a:endParaRPr lang="ja-JP" altLang="en-US" sz="1100" dirty="0">
              <a:solidFill>
                <a:srgbClr val="FF0000"/>
              </a:solidFill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31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5893720" y="3902049"/>
            <a:ext cx="3007825" cy="41125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87313" indent="-87313"/>
            <a:r>
              <a:rPr lang="en-GB" altLang="ja-JP" sz="1100" dirty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This setting menu itself was added when ASM300-V4.20 supported the new S camera.</a:t>
            </a:r>
            <a:endParaRPr kumimoji="1"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2000"/>
              </a:lnSpc>
              <a:defRPr/>
            </a:pP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3. </a:t>
            </a:r>
            <a:r>
              <a:rPr lang="en-GB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Measures for the end of IE support in June 2022   </a:t>
            </a: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(2/3)</a:t>
            </a:r>
            <a:endParaRPr lang="en-GB" altLang="ja-JP" sz="22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37464" y="905850"/>
            <a:ext cx="3306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[Selectable items]</a:t>
            </a:r>
          </a:p>
          <a:p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Default app: 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Launch the app you have selected as your PC's web browser. </a:t>
            </a:r>
          </a:p>
          <a:p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Edge (Chromium): 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Start Microsoft Edge (Chromium version).</a:t>
            </a:r>
          </a:p>
          <a:p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Chrome: 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Launch Google Chrome.</a:t>
            </a:r>
          </a:p>
          <a:p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Firefox: 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Start Mozilla Firefox.</a:t>
            </a:r>
          </a:p>
          <a:p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 (Note) If the set application is not installed, browser startup will not work.</a:t>
            </a:r>
            <a:endParaRPr lang="ja-JP" altLang="en-US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60" y="952904"/>
            <a:ext cx="5632704" cy="3669896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61016" y="3757616"/>
            <a:ext cx="5576448" cy="8016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6551" y="607794"/>
            <a:ext cx="6083413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87313" indent="-87313"/>
            <a:r>
              <a:rPr lang="en-GB" altLang="ja-JP" sz="1400" b="1" u="sng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Setting screen:  [Setting] &gt; [System] &gt; [</a:t>
            </a:r>
            <a:r>
              <a:rPr lang="en-US" altLang="ja-JP" sz="1400" b="1" u="sng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GUI display setup</a:t>
            </a:r>
            <a:r>
              <a:rPr lang="en-GB" altLang="ja-JP" sz="1400" b="1" u="sng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]</a:t>
            </a:r>
            <a:endParaRPr kumimoji="1" lang="en-US" altLang="ja-JP" sz="1400" b="1" u="sng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4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57010" y="615752"/>
            <a:ext cx="8886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Multi-browser compatible camera and version</a:t>
            </a:r>
            <a:endParaRPr kumimoji="1" lang="ja-JP" altLang="en-US" sz="16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99988"/>
              </p:ext>
            </p:extLst>
          </p:nvPr>
        </p:nvGraphicFramePr>
        <p:xfrm>
          <a:off x="282872" y="2052857"/>
          <a:ext cx="8636276" cy="2646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7003">
                  <a:extLst>
                    <a:ext uri="{9D8B030D-6E8A-4147-A177-3AD203B41FA5}">
                      <a16:colId xmlns:a16="http://schemas.microsoft.com/office/drawing/2014/main" val="1570984727"/>
                    </a:ext>
                  </a:extLst>
                </a:gridCol>
                <a:gridCol w="1109273">
                  <a:extLst>
                    <a:ext uri="{9D8B030D-6E8A-4147-A177-3AD203B41FA5}">
                      <a16:colId xmlns:a16="http://schemas.microsoft.com/office/drawing/2014/main" val="2186282508"/>
                    </a:ext>
                  </a:extLst>
                </a:gridCol>
              </a:tblGrid>
              <a:tr h="292701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altLang="ja-JP" sz="1200" kern="100" dirty="0"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Model (camera)</a:t>
                      </a:r>
                      <a:endParaRPr lang="ja-JP" sz="1200" kern="100" dirty="0"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altLang="ja-JP" sz="1200" kern="100" dirty="0"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Version</a:t>
                      </a:r>
                      <a:endParaRPr lang="ja-JP" sz="1200" kern="100" dirty="0"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3721597122"/>
                  </a:ext>
                </a:extLst>
              </a:tr>
              <a:tr h="308141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WV-X1551LN, WV-X1571LN, WV-X2251L, WV-X2271L, WV-X2551LN, WV-X2571LN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1.60 or later</a:t>
                      </a:r>
                      <a:endParaRPr lang="ja-JP" sz="1200" kern="100" dirty="0"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576387783"/>
                  </a:ext>
                </a:extLst>
              </a:tr>
              <a:tr h="314510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WV-S1552L, WV-S1572L, WV-S2252L, WV-S2272L, WV-S2552L, WV-S2572L, WV-S8531N, WV-X8571N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3335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1.60 or later</a:t>
                      </a:r>
                      <a:endParaRPr kumimoji="1" lang="ja-JP" alt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2127180915"/>
                  </a:ext>
                </a:extLst>
              </a:tr>
              <a:tr h="330235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1" lang="en-US" sz="12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U-series camera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3335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1.40 or later</a:t>
                      </a:r>
                      <a:endParaRPr kumimoji="1" lang="ja-JP" alt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1853373510"/>
                  </a:ext>
                </a:extLst>
              </a:tr>
              <a:tr h="489422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GB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WV-S1111, WV-S1112, WV-S1131, WV-S1132, WV-S1511LN, WV-S1531LTN, WV-S2110, WV-S2111L, WV-S2130, WV-S2131L, WV-S2211L, WV-S2231L, WV-S2511LN, WV-S2531LN, WV-S2531LTN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3335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4.91 or later</a:t>
                      </a:r>
                      <a:endParaRPr kumimoji="1" lang="ja-JP" alt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3921190384"/>
                  </a:ext>
                </a:extLst>
              </a:tr>
              <a:tr h="292701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WV-S3111L, WV-S3131L, WV-S3511L, WV-S3531L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3335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4.91 or later</a:t>
                      </a:r>
                      <a:endParaRPr kumimoji="1" lang="ja-JP" alt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725794744"/>
                  </a:ext>
                </a:extLst>
              </a:tr>
              <a:tr h="529533"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t-BR" sz="12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WV-S6111, WV-S6130, WV-S6131, WV-S6530N, WV-S6532LN, WV-X6511N, WV-X6531N, WV-X6531NS, WV-X6533LN, WV-X6533LNS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R="13335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Yu Gothic UI" panose="020B0500000000000000" pitchFamily="50" charset="-128"/>
                          <a:cs typeface="Calibri" panose="020F0502020204030204" pitchFamily="34" charset="0"/>
                        </a:rPr>
                        <a:t>4.91 or later</a:t>
                      </a:r>
                      <a:endParaRPr lang="ja-JP" sz="1200" kern="100" dirty="0">
                        <a:effectLst/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72000" marB="72000"/>
                </a:tc>
                <a:extLst>
                  <a:ext uri="{0D108BD9-81ED-4DB2-BD59-A6C34878D82A}">
                    <a16:rowId xmlns:a16="http://schemas.microsoft.com/office/drawing/2014/main" val="1866051904"/>
                  </a:ext>
                </a:extLst>
              </a:tr>
            </a:tbl>
          </a:graphicData>
        </a:graphic>
      </p:graphicFrame>
      <p:sp>
        <p:nvSpPr>
          <p:cNvPr id="6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2000"/>
              </a:lnSpc>
              <a:defRPr/>
            </a:pP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3. </a:t>
            </a:r>
            <a:r>
              <a:rPr lang="en-GB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Measures for the end of IE support in June 2022   </a:t>
            </a:r>
            <a:r>
              <a:rPr lang="en-US" altLang="ja-JP" sz="22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(3/3)</a:t>
            </a:r>
            <a:endParaRPr lang="en-GB" altLang="ja-JP" sz="22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0540" y="997516"/>
            <a:ext cx="8740940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ts val="14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266700" algn="l"/>
                <a:tab pos="1026795" algn="l"/>
              </a:tabLst>
            </a:pPr>
            <a:r>
              <a:rPr lang="en-GB" sz="1200" kern="0" dirty="0">
                <a:effectLst>
                  <a:outerShdw sx="0" sy="0">
                    <a:srgbClr val="000000"/>
                  </a:outerShdw>
                </a:effectLst>
                <a:latin typeface="Calibri" panose="020F0502020204030204" pitchFamily="34" charset="0"/>
                <a:ea typeface="MS UI Gothic" panose="020B0600070205080204" pitchFamily="50" charset="-128"/>
                <a:cs typeface="Calibri" panose="020F0502020204030204" pitchFamily="34" charset="0"/>
              </a:rPr>
              <a:t>Refer to the following website for the browser support of our product after the support for Internet Explorer end.</a:t>
            </a: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en-GB" sz="1200" kern="1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</a:t>
            </a:r>
            <a:r>
              <a:rPr lang="en-GB" sz="1200" kern="1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  <a:hlinkClick r:id="rId3"/>
              </a:rPr>
              <a:t>https://i-pro.com/global/en/surveillance/training-support/support/technical-information</a:t>
            </a:r>
            <a:endParaRPr lang="en-GB" sz="1200" kern="100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endParaRPr lang="en-GB" sz="1200" kern="100" dirty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171450" lvl="0" indent="-171450">
              <a:lnSpc>
                <a:spcPts val="14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266700" algn="l"/>
                <a:tab pos="1026795" algn="l"/>
              </a:tabLst>
            </a:pPr>
            <a:r>
              <a:rPr lang="en-GB" sz="1200" kern="0" dirty="0">
                <a:effectLst>
                  <a:outerShdw sx="0" sy="0">
                    <a:srgbClr val="000000"/>
                  </a:outerShdw>
                </a:effectLst>
                <a:latin typeface="Calibri" panose="020F0502020204030204" pitchFamily="34" charset="0"/>
                <a:ea typeface="MS UI Gothic" panose="020B0600070205080204" pitchFamily="50" charset="-128"/>
                <a:cs typeface="Calibri" panose="020F0502020204030204" pitchFamily="34" charset="0"/>
              </a:rPr>
              <a:t>The following devices can be launched by any browser of Microsoft Edge, Google Chrome, or Firefox. Edge (IE mode) is activated for other devices (recorder, encoder, microphone, camera).</a:t>
            </a:r>
            <a:endParaRPr lang="en-GB" sz="1200" u="none" strike="noStrike" kern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Calibri" panose="020F0502020204030204" pitchFamily="34" charset="0"/>
              <a:ea typeface="MS UI Gothic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540618" y="4881890"/>
            <a:ext cx="19383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Reference (as of November 2021)</a:t>
            </a:r>
          </a:p>
        </p:txBody>
      </p:sp>
    </p:spTree>
    <p:extLst>
      <p:ext uri="{BB962C8B-B14F-4D97-AF65-F5344CB8AC3E}">
        <p14:creationId xmlns:p14="http://schemas.microsoft.com/office/powerpoint/2010/main" val="209382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24084" y="2092195"/>
            <a:ext cx="7356132" cy="58477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377877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Meiryo UI" panose="020B0604030504040204" pitchFamily="50" charset="-128"/>
              </a:rPr>
              <a:t>Version History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57395"/>
              </p:ext>
            </p:extLst>
          </p:nvPr>
        </p:nvGraphicFramePr>
        <p:xfrm>
          <a:off x="144379" y="643113"/>
          <a:ext cx="8843211" cy="319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Preliminary</a:t>
                      </a:r>
                      <a:r>
                        <a:rPr lang="en-US" altLang="ja-JP" sz="1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version</a:t>
                      </a: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26.Oct.2021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1st Version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30.Nov.2021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2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73047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365F09CD61134F833AF3C45E5263E2" ma:contentTypeVersion="12" ma:contentTypeDescription="新しいドキュメントを作成します。" ma:contentTypeScope="" ma:versionID="08ec61cb4f3552a4ffa453274655eb8f">
  <xsd:schema xmlns:xsd="http://www.w3.org/2001/XMLSchema" xmlns:xs="http://www.w3.org/2001/XMLSchema" xmlns:p="http://schemas.microsoft.com/office/2006/metadata/properties" xmlns:ns2="897f5115-c7b5-46ab-9be6-cf37849b6a08" xmlns:ns3="2b1ca254-45e2-4988-a246-2dd3209a2453" targetNamespace="http://schemas.microsoft.com/office/2006/metadata/properties" ma:root="true" ma:fieldsID="02f0ef28671415544439aaa0c541f397" ns2:_="" ns3:_="">
    <xsd:import namespace="897f5115-c7b5-46ab-9be6-cf37849b6a08"/>
    <xsd:import namespace="2b1ca254-45e2-4988-a246-2dd3209a24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7f5115-c7b5-46ab-9be6-cf37849b6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ca254-45e2-4988-a246-2dd3209a245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435459-C837-49A7-A3CD-2EA618B1ED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F408E0-A30F-4782-BD0D-D7DDD44BDA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7f5115-c7b5-46ab-9be6-cf37849b6a08"/>
    <ds:schemaRef ds:uri="2b1ca254-45e2-4988-a246-2dd3209a24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2177D2-5D83-46C5-9B75-E946E57280D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6b08945-a158-4f5e-8626-dcf9be7cb805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8769</TotalTime>
  <Words>891</Words>
  <Application>Microsoft Office PowerPoint</Application>
  <PresentationFormat>画面に合わせる (16:9)</PresentationFormat>
  <Paragraphs>147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10</vt:i4>
      </vt:variant>
    </vt:vector>
  </HeadingPairs>
  <TitlesOfParts>
    <vt:vector size="30" baseType="lpstr">
      <vt:lpstr>HGPｺﾞｼｯｸE</vt:lpstr>
      <vt:lpstr>Meiryo UI</vt:lpstr>
      <vt:lpstr>ＭＳ Ｐゴシック</vt:lpstr>
      <vt:lpstr>MS UI Gothic</vt:lpstr>
      <vt:lpstr>Yu Gothic UI</vt:lpstr>
      <vt:lpstr>Yu Gothic UI Semibold</vt:lpstr>
      <vt:lpstr>游ゴシック</vt:lpstr>
      <vt:lpstr>游ゴシック Light</vt:lpstr>
      <vt:lpstr>Arial</vt:lpstr>
      <vt:lpstr>Calibri</vt:lpstr>
      <vt:lpstr>Tahoma</vt:lpstr>
      <vt:lpstr>Wingdings</vt:lpstr>
      <vt:lpstr>デザインの設定</vt:lpstr>
      <vt:lpstr>3_デザインの設定</vt:lpstr>
      <vt:lpstr>2_デザインの設定</vt:lpstr>
      <vt:lpstr>7_デザインの設定</vt:lpstr>
      <vt:lpstr>4_デザインの設定</vt:lpstr>
      <vt:lpstr>9_デザインの設定</vt:lpstr>
      <vt:lpstr>1_デザインの設定</vt:lpstr>
      <vt:lpstr>5_デザインの設定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メインタイトル(44pt/B)</dc:title>
  <dc:creator>東 健志&lt;azuma.tsuyoshi@jp.panasonic.com&gt;</dc:creator>
  <cp:lastModifiedBy>溝口 愛&lt;E290386@pcc-ad.pcc.mei.co.jp&gt;</cp:lastModifiedBy>
  <cp:revision>453</cp:revision>
  <cp:lastPrinted>2015-03-10T07:58:40Z</cp:lastPrinted>
  <dcterms:created xsi:type="dcterms:W3CDTF">2019-10-16T05:12:32Z</dcterms:created>
  <dcterms:modified xsi:type="dcterms:W3CDTF">2021-11-30T04:59:50Z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0x0101007F365F09CD61134F833AF3C45E5263E2</vt:lpwstr>
  </property>
</Properties>
</file>