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p:sldMasterIdLst>
    <p:sldMasterId id="2147484982" r:id="rId1"/>
    <p:sldMasterId id="2147485022" r:id="rId2"/>
    <p:sldMasterId id="2147485005" r:id="rId3"/>
    <p:sldMasterId id="2147484992" r:id="rId4"/>
    <p:sldMasterId id="2147484984" r:id="rId5"/>
    <p:sldMasterId id="2147485013" r:id="rId6"/>
    <p:sldMasterId id="2147485019" r:id="rId7"/>
    <p:sldMasterId id="2147485016" r:id="rId8"/>
    <p:sldMasterId id="2147485010" r:id="rId9"/>
    <p:sldMasterId id="2147484985" r:id="rId10"/>
    <p:sldMasterId id="2147485007" r:id="rId11"/>
  </p:sldMasterIdLst>
  <p:notesMasterIdLst>
    <p:notesMasterId r:id="rId106"/>
  </p:notesMasterIdLst>
  <p:handoutMasterIdLst>
    <p:handoutMasterId r:id="rId107"/>
  </p:handoutMasterIdLst>
  <p:sldIdLst>
    <p:sldId id="302" r:id="rId12"/>
    <p:sldId id="404" r:id="rId13"/>
    <p:sldId id="381" r:id="rId14"/>
    <p:sldId id="533" r:id="rId15"/>
    <p:sldId id="532" r:id="rId16"/>
    <p:sldId id="407" r:id="rId17"/>
    <p:sldId id="408" r:id="rId18"/>
    <p:sldId id="409" r:id="rId19"/>
    <p:sldId id="410" r:id="rId20"/>
    <p:sldId id="411" r:id="rId21"/>
    <p:sldId id="412" r:id="rId22"/>
    <p:sldId id="416" r:id="rId23"/>
    <p:sldId id="413" r:id="rId24"/>
    <p:sldId id="415" r:id="rId25"/>
    <p:sldId id="414" r:id="rId26"/>
    <p:sldId id="417" r:id="rId27"/>
    <p:sldId id="418" r:id="rId28"/>
    <p:sldId id="423" r:id="rId29"/>
    <p:sldId id="422" r:id="rId30"/>
    <p:sldId id="421" r:id="rId31"/>
    <p:sldId id="420" r:id="rId32"/>
    <p:sldId id="419" r:id="rId33"/>
    <p:sldId id="424" r:id="rId34"/>
    <p:sldId id="425" r:id="rId35"/>
    <p:sldId id="426" r:id="rId36"/>
    <p:sldId id="427" r:id="rId37"/>
    <p:sldId id="429" r:id="rId38"/>
    <p:sldId id="385" r:id="rId39"/>
    <p:sldId id="431" r:id="rId40"/>
    <p:sldId id="432" r:id="rId41"/>
    <p:sldId id="434" r:id="rId42"/>
    <p:sldId id="386" r:id="rId43"/>
    <p:sldId id="456" r:id="rId44"/>
    <p:sldId id="534" r:id="rId45"/>
    <p:sldId id="535" r:id="rId46"/>
    <p:sldId id="536" r:id="rId47"/>
    <p:sldId id="537" r:id="rId48"/>
    <p:sldId id="488" r:id="rId49"/>
    <p:sldId id="502" r:id="rId50"/>
    <p:sldId id="448" r:id="rId51"/>
    <p:sldId id="525" r:id="rId52"/>
    <p:sldId id="526" r:id="rId53"/>
    <p:sldId id="527" r:id="rId54"/>
    <p:sldId id="453" r:id="rId55"/>
    <p:sldId id="452" r:id="rId56"/>
    <p:sldId id="529" r:id="rId57"/>
    <p:sldId id="530" r:id="rId58"/>
    <p:sldId id="450" r:id="rId59"/>
    <p:sldId id="457" r:id="rId60"/>
    <p:sldId id="480" r:id="rId61"/>
    <p:sldId id="478" r:id="rId62"/>
    <p:sldId id="476" r:id="rId63"/>
    <p:sldId id="474" r:id="rId64"/>
    <p:sldId id="472" r:id="rId65"/>
    <p:sldId id="470" r:id="rId66"/>
    <p:sldId id="468" r:id="rId67"/>
    <p:sldId id="466" r:id="rId68"/>
    <p:sldId id="464" r:id="rId69"/>
    <p:sldId id="462" r:id="rId70"/>
    <p:sldId id="460" r:id="rId71"/>
    <p:sldId id="458" r:id="rId72"/>
    <p:sldId id="483" r:id="rId73"/>
    <p:sldId id="495" r:id="rId74"/>
    <p:sldId id="433" r:id="rId75"/>
    <p:sldId id="388" r:id="rId76"/>
    <p:sldId id="389" r:id="rId77"/>
    <p:sldId id="390" r:id="rId78"/>
    <p:sldId id="391" r:id="rId79"/>
    <p:sldId id="435" r:id="rId80"/>
    <p:sldId id="437" r:id="rId81"/>
    <p:sldId id="436" r:id="rId82"/>
    <p:sldId id="520" r:id="rId83"/>
    <p:sldId id="440" r:id="rId84"/>
    <p:sldId id="442" r:id="rId85"/>
    <p:sldId id="441" r:id="rId86"/>
    <p:sldId id="447" r:id="rId87"/>
    <p:sldId id="446" r:id="rId88"/>
    <p:sldId id="445" r:id="rId89"/>
    <p:sldId id="444" r:id="rId90"/>
    <p:sldId id="443" r:id="rId91"/>
    <p:sldId id="494" r:id="rId92"/>
    <p:sldId id="487" r:id="rId93"/>
    <p:sldId id="538" r:id="rId94"/>
    <p:sldId id="500" r:id="rId95"/>
    <p:sldId id="501" r:id="rId96"/>
    <p:sldId id="499" r:id="rId97"/>
    <p:sldId id="509" r:id="rId98"/>
    <p:sldId id="504" r:id="rId99"/>
    <p:sldId id="508" r:id="rId100"/>
    <p:sldId id="507" r:id="rId101"/>
    <p:sldId id="506" r:id="rId102"/>
    <p:sldId id="505" r:id="rId103"/>
    <p:sldId id="403" r:id="rId104"/>
    <p:sldId id="309" r:id="rId105"/>
  </p:sldIdLst>
  <p:sldSz cx="9144000" cy="5143500" type="screen16x9"/>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3C40D6"/>
    <a:srgbClr val="0000FF"/>
    <a:srgbClr val="0E0FFE"/>
    <a:srgbClr val="6167F8"/>
    <a:srgbClr val="CCCCFF"/>
    <a:srgbClr val="6464E6"/>
    <a:srgbClr val="E46C0A"/>
    <a:srgbClr val="C4D5EA"/>
    <a:srgbClr val="BBBB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19B12-FFB6-4042-AD7F-DCA49C47BD47}" v="8" dt="2021-01-15T02:57:54.401"/>
    <p1510:client id="{541CFDAA-81E9-4DC1-BAAA-6638DF9AC50A}" v="28" dt="2021-01-12T09:16:15.595"/>
    <p1510:client id="{664F4C89-0047-4967-845B-091DE70432D6}" v="4" dt="2021-01-15T05:21:41.182"/>
    <p1510:client id="{6876E083-3B11-4396-ABE3-2B7EFDF74E0E}" v="40" dt="2021-01-15T04:00:46.11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70" autoAdjust="0"/>
    <p:restoredTop sz="94933" autoAdjust="0"/>
  </p:normalViewPr>
  <p:slideViewPr>
    <p:cSldViewPr snapToGrid="0" snapToObjects="1">
      <p:cViewPr varScale="1">
        <p:scale>
          <a:sx n="76" d="100"/>
          <a:sy n="76" d="100"/>
        </p:scale>
        <p:origin x="490" y="53"/>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50"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5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viewProps" Target="view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jiwara Keiichi (藤原 慶一)" userId="S::fujiwara.keiichi@jp.panasonic.com::0cee766d-9a25-4af3-aaab-008198a783b3" providerId="AD" clId="Web-{6876E083-3B11-4396-ABE3-2B7EFDF74E0E}"/>
    <pc:docChg chg="modSld">
      <pc:chgData name="Fujiwara Keiichi (藤原 慶一)" userId="S::fujiwara.keiichi@jp.panasonic.com::0cee766d-9a25-4af3-aaab-008198a783b3" providerId="AD" clId="Web-{6876E083-3B11-4396-ABE3-2B7EFDF74E0E}" dt="2021-01-15T04:00:46.110" v="39"/>
      <pc:docMkLst>
        <pc:docMk/>
      </pc:docMkLst>
      <pc:sldChg chg="modSp">
        <pc:chgData name="Fujiwara Keiichi (藤原 慶一)" userId="S::fujiwara.keiichi@jp.panasonic.com::0cee766d-9a25-4af3-aaab-008198a783b3" providerId="AD" clId="Web-{6876E083-3B11-4396-ABE3-2B7EFDF74E0E}" dt="2021-01-15T04:00:46.110" v="39"/>
        <pc:sldMkLst>
          <pc:docMk/>
          <pc:sldMk cId="2620124929" sldId="401"/>
        </pc:sldMkLst>
        <pc:graphicFrameChg chg="mod modGraphic">
          <ac:chgData name="Fujiwara Keiichi (藤原 慶一)" userId="S::fujiwara.keiichi@jp.panasonic.com::0cee766d-9a25-4af3-aaab-008198a783b3" providerId="AD" clId="Web-{6876E083-3B11-4396-ABE3-2B7EFDF74E0E}" dt="2021-01-15T04:00:46.110" v="39"/>
          <ac:graphicFrameMkLst>
            <pc:docMk/>
            <pc:sldMk cId="2620124929" sldId="401"/>
            <ac:graphicFrameMk id="2" creationId="{00000000-0000-0000-0000-000000000000}"/>
          </ac:graphicFrameMkLst>
        </pc:graphicFrameChg>
      </pc:sldChg>
    </pc:docChg>
  </pc:docChgLst>
  <pc:docChgLst>
    <pc:chgData name="Fujiwara Keiichi (藤原 慶一)" userId="S::fujiwara.keiichi@jp.panasonic.com::0cee766d-9a25-4af3-aaab-008198a783b3" providerId="AD" clId="Web-{541CFDAA-81E9-4DC1-BAAA-6638DF9AC50A}"/>
    <pc:docChg chg="modSld">
      <pc:chgData name="Fujiwara Keiichi (藤原 慶一)" userId="S::fujiwara.keiichi@jp.panasonic.com::0cee766d-9a25-4af3-aaab-008198a783b3" providerId="AD" clId="Web-{541CFDAA-81E9-4DC1-BAAA-6638DF9AC50A}" dt="2021-01-12T09:16:14.360" v="12" actId="20577"/>
      <pc:docMkLst>
        <pc:docMk/>
      </pc:docMkLst>
      <pc:sldChg chg="modSp">
        <pc:chgData name="Fujiwara Keiichi (藤原 慶一)" userId="S::fujiwara.keiichi@jp.panasonic.com::0cee766d-9a25-4af3-aaab-008198a783b3" providerId="AD" clId="Web-{541CFDAA-81E9-4DC1-BAAA-6638DF9AC50A}" dt="2021-01-12T09:16:14.360" v="12" actId="20577"/>
        <pc:sldMkLst>
          <pc:docMk/>
          <pc:sldMk cId="1858500792" sldId="383"/>
        </pc:sldMkLst>
        <pc:spChg chg="mod">
          <ac:chgData name="Fujiwara Keiichi (藤原 慶一)" userId="S::fujiwara.keiichi@jp.panasonic.com::0cee766d-9a25-4af3-aaab-008198a783b3" providerId="AD" clId="Web-{541CFDAA-81E9-4DC1-BAAA-6638DF9AC50A}" dt="2021-01-12T09:16:14.360" v="12" actId="20577"/>
          <ac:spMkLst>
            <pc:docMk/>
            <pc:sldMk cId="1858500792" sldId="383"/>
            <ac:spMk id="5" creationId="{00000000-0000-0000-0000-000000000000}"/>
          </ac:spMkLst>
        </pc:spChg>
      </pc:sldChg>
    </pc:docChg>
  </pc:docChgLst>
  <pc:docChgLst>
    <pc:chgData name="Hattori Hiroshi (服部 博)" userId="S::hattori.hiro@jp.panasonic.com::595af207-f328-4e9e-85d6-568343651d1e" providerId="AD" clId="Web-{664F4C89-0047-4967-845B-091DE70432D6}"/>
    <pc:docChg chg="modSld">
      <pc:chgData name="Hattori Hiroshi (服部 博)" userId="S::hattori.hiro@jp.panasonic.com::595af207-f328-4e9e-85d6-568343651d1e" providerId="AD" clId="Web-{664F4C89-0047-4967-845B-091DE70432D6}" dt="2021-01-15T05:21:41.182" v="3"/>
      <pc:docMkLst>
        <pc:docMk/>
      </pc:docMkLst>
      <pc:sldChg chg="modSp">
        <pc:chgData name="Hattori Hiroshi (服部 博)" userId="S::hattori.hiro@jp.panasonic.com::595af207-f328-4e9e-85d6-568343651d1e" providerId="AD" clId="Web-{664F4C89-0047-4967-845B-091DE70432D6}" dt="2021-01-15T05:21:41.182" v="3"/>
        <pc:sldMkLst>
          <pc:docMk/>
          <pc:sldMk cId="2620124929" sldId="401"/>
        </pc:sldMkLst>
        <pc:graphicFrameChg chg="mod modGraphic">
          <ac:chgData name="Hattori Hiroshi (服部 博)" userId="S::hattori.hiro@jp.panasonic.com::595af207-f328-4e9e-85d6-568343651d1e" providerId="AD" clId="Web-{664F4C89-0047-4967-845B-091DE70432D6}" dt="2021-01-15T05:21:41.182" v="3"/>
          <ac:graphicFrameMkLst>
            <pc:docMk/>
            <pc:sldMk cId="2620124929" sldId="401"/>
            <ac:graphicFrameMk id="2" creationId="{00000000-0000-0000-0000-000000000000}"/>
          </ac:graphicFrameMkLst>
        </pc:graphicFrameChg>
      </pc:sldChg>
    </pc:docChg>
  </pc:docChgLst>
  <pc:docChgLst>
    <pc:chgData name="Hattori Hiroshi (服部 博)" userId="S::hattori.hiro@jp.panasonic.com::595af207-f328-4e9e-85d6-568343651d1e" providerId="AD" clId="Web-{3E519B12-FFB6-4042-AD7F-DCA49C47BD47}"/>
    <pc:docChg chg="modSld">
      <pc:chgData name="Hattori Hiroshi (服部 博)" userId="S::hattori.hiro@jp.panasonic.com::595af207-f328-4e9e-85d6-568343651d1e" providerId="AD" clId="Web-{3E519B12-FFB6-4042-AD7F-DCA49C47BD47}" dt="2021-01-15T02:57:54.151" v="3" actId="20577"/>
      <pc:docMkLst>
        <pc:docMk/>
      </pc:docMkLst>
      <pc:sldChg chg="modSp">
        <pc:chgData name="Hattori Hiroshi (服部 博)" userId="S::hattori.hiro@jp.panasonic.com::595af207-f328-4e9e-85d6-568343651d1e" providerId="AD" clId="Web-{3E519B12-FFB6-4042-AD7F-DCA49C47BD47}" dt="2021-01-15T02:57:54.151" v="3" actId="20577"/>
        <pc:sldMkLst>
          <pc:docMk/>
          <pc:sldMk cId="3750547901" sldId="398"/>
        </pc:sldMkLst>
        <pc:spChg chg="mod">
          <ac:chgData name="Hattori Hiroshi (服部 博)" userId="S::hattori.hiro@jp.panasonic.com::595af207-f328-4e9e-85d6-568343651d1e" providerId="AD" clId="Web-{3E519B12-FFB6-4042-AD7F-DCA49C47BD47}" dt="2021-01-15T02:57:54.151" v="3" actId="20577"/>
          <ac:spMkLst>
            <pc:docMk/>
            <pc:sldMk cId="3750547901" sldId="398"/>
            <ac:spMk id="6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13B03E-5F20-4FE9-AE8F-91B893F34AB0}" type="datetimeFigureOut">
              <a:rPr kumimoji="1" lang="ja-JP" altLang="en-US" smtClean="0"/>
              <a:t>2021/8/26</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EB71C-CB81-48F9-9CC9-1F57D1F346E3}" type="slidenum">
              <a:rPr kumimoji="1" lang="ja-JP" altLang="en-US" smtClean="0"/>
              <a:t>‹#›</a:t>
            </a:fld>
            <a:endParaRPr kumimoji="1" lang="ja-JP" altLang="en-US" dirty="0"/>
          </a:p>
        </p:txBody>
      </p:sp>
    </p:spTree>
    <p:extLst>
      <p:ext uri="{BB962C8B-B14F-4D97-AF65-F5344CB8AC3E}">
        <p14:creationId xmlns:p14="http://schemas.microsoft.com/office/powerpoint/2010/main" val="4053856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23280-4631-449D-B6CA-E374E1E336EF}" type="datetimeFigureOut">
              <a:rPr kumimoji="1" lang="ja-JP" altLang="en-US" smtClean="0"/>
              <a:t>2021/8/26</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4F106-CE4D-4C0B-9204-00F638B8A095}" type="slidenum">
              <a:rPr kumimoji="1" lang="ja-JP" altLang="en-US" smtClean="0"/>
              <a:t>‹#›</a:t>
            </a:fld>
            <a:endParaRPr kumimoji="1" lang="ja-JP" altLang="en-US" dirty="0"/>
          </a:p>
        </p:txBody>
      </p:sp>
    </p:spTree>
    <p:extLst>
      <p:ext uri="{BB962C8B-B14F-4D97-AF65-F5344CB8AC3E}">
        <p14:creationId xmlns:p14="http://schemas.microsoft.com/office/powerpoint/2010/main" val="40851502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0</a:t>
            </a:fld>
            <a:endParaRPr kumimoji="1" lang="ja-JP" altLang="en-US" dirty="0"/>
          </a:p>
        </p:txBody>
      </p:sp>
    </p:spTree>
    <p:extLst>
      <p:ext uri="{BB962C8B-B14F-4D97-AF65-F5344CB8AC3E}">
        <p14:creationId xmlns:p14="http://schemas.microsoft.com/office/powerpoint/2010/main" val="26318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34</a:t>
            </a:fld>
            <a:endParaRPr kumimoji="1" lang="ja-JP" altLang="en-US" dirty="0"/>
          </a:p>
        </p:txBody>
      </p:sp>
    </p:spTree>
    <p:extLst>
      <p:ext uri="{BB962C8B-B14F-4D97-AF65-F5344CB8AC3E}">
        <p14:creationId xmlns:p14="http://schemas.microsoft.com/office/powerpoint/2010/main" val="218530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35</a:t>
            </a:fld>
            <a:endParaRPr kumimoji="1" lang="ja-JP" altLang="en-US" dirty="0"/>
          </a:p>
        </p:txBody>
      </p:sp>
    </p:spTree>
    <p:extLst>
      <p:ext uri="{BB962C8B-B14F-4D97-AF65-F5344CB8AC3E}">
        <p14:creationId xmlns:p14="http://schemas.microsoft.com/office/powerpoint/2010/main" val="352447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36</a:t>
            </a:fld>
            <a:endParaRPr kumimoji="1" lang="ja-JP" altLang="en-US" dirty="0"/>
          </a:p>
        </p:txBody>
      </p:sp>
    </p:spTree>
    <p:extLst>
      <p:ext uri="{BB962C8B-B14F-4D97-AF65-F5344CB8AC3E}">
        <p14:creationId xmlns:p14="http://schemas.microsoft.com/office/powerpoint/2010/main" val="53105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37</a:t>
            </a:fld>
            <a:endParaRPr kumimoji="1" lang="ja-JP" altLang="en-US" dirty="0"/>
          </a:p>
        </p:txBody>
      </p:sp>
    </p:spTree>
    <p:extLst>
      <p:ext uri="{BB962C8B-B14F-4D97-AF65-F5344CB8AC3E}">
        <p14:creationId xmlns:p14="http://schemas.microsoft.com/office/powerpoint/2010/main" val="9556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38</a:t>
            </a:fld>
            <a:endParaRPr kumimoji="1" lang="ja-JP" altLang="en-US" dirty="0"/>
          </a:p>
        </p:txBody>
      </p:sp>
    </p:spTree>
    <p:extLst>
      <p:ext uri="{BB962C8B-B14F-4D97-AF65-F5344CB8AC3E}">
        <p14:creationId xmlns:p14="http://schemas.microsoft.com/office/powerpoint/2010/main" val="330235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40</a:t>
            </a:fld>
            <a:endParaRPr kumimoji="1" lang="ja-JP" altLang="en-US" dirty="0"/>
          </a:p>
        </p:txBody>
      </p:sp>
    </p:spTree>
    <p:extLst>
      <p:ext uri="{BB962C8B-B14F-4D97-AF65-F5344CB8AC3E}">
        <p14:creationId xmlns:p14="http://schemas.microsoft.com/office/powerpoint/2010/main" val="329445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41</a:t>
            </a:fld>
            <a:endParaRPr kumimoji="1" lang="ja-JP" altLang="en-US" dirty="0"/>
          </a:p>
        </p:txBody>
      </p:sp>
    </p:spTree>
    <p:extLst>
      <p:ext uri="{BB962C8B-B14F-4D97-AF65-F5344CB8AC3E}">
        <p14:creationId xmlns:p14="http://schemas.microsoft.com/office/powerpoint/2010/main" val="129269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42</a:t>
            </a:fld>
            <a:endParaRPr kumimoji="1" lang="ja-JP" altLang="en-US" dirty="0"/>
          </a:p>
        </p:txBody>
      </p:sp>
    </p:spTree>
    <p:extLst>
      <p:ext uri="{BB962C8B-B14F-4D97-AF65-F5344CB8AC3E}">
        <p14:creationId xmlns:p14="http://schemas.microsoft.com/office/powerpoint/2010/main" val="226316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43</a:t>
            </a:fld>
            <a:endParaRPr kumimoji="1" lang="ja-JP" altLang="en-US" dirty="0"/>
          </a:p>
        </p:txBody>
      </p:sp>
    </p:spTree>
    <p:extLst>
      <p:ext uri="{BB962C8B-B14F-4D97-AF65-F5344CB8AC3E}">
        <p14:creationId xmlns:p14="http://schemas.microsoft.com/office/powerpoint/2010/main" val="298626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44</a:t>
            </a:fld>
            <a:endParaRPr kumimoji="1" lang="ja-JP" altLang="en-US" dirty="0"/>
          </a:p>
        </p:txBody>
      </p:sp>
    </p:spTree>
    <p:extLst>
      <p:ext uri="{BB962C8B-B14F-4D97-AF65-F5344CB8AC3E}">
        <p14:creationId xmlns:p14="http://schemas.microsoft.com/office/powerpoint/2010/main" val="75104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a:t>
            </a:fld>
            <a:endParaRPr kumimoji="1" lang="ja-JP" altLang="en-US" dirty="0"/>
          </a:p>
        </p:txBody>
      </p:sp>
    </p:spTree>
    <p:extLst>
      <p:ext uri="{BB962C8B-B14F-4D97-AF65-F5344CB8AC3E}">
        <p14:creationId xmlns:p14="http://schemas.microsoft.com/office/powerpoint/2010/main" val="1249928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45</a:t>
            </a:fld>
            <a:endParaRPr kumimoji="1" lang="ja-JP" altLang="en-US" dirty="0"/>
          </a:p>
        </p:txBody>
      </p:sp>
    </p:spTree>
    <p:extLst>
      <p:ext uri="{BB962C8B-B14F-4D97-AF65-F5344CB8AC3E}">
        <p14:creationId xmlns:p14="http://schemas.microsoft.com/office/powerpoint/2010/main" val="3668986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46</a:t>
            </a:fld>
            <a:endParaRPr kumimoji="1" lang="ja-JP" altLang="en-US" dirty="0"/>
          </a:p>
        </p:txBody>
      </p:sp>
    </p:spTree>
    <p:extLst>
      <p:ext uri="{BB962C8B-B14F-4D97-AF65-F5344CB8AC3E}">
        <p14:creationId xmlns:p14="http://schemas.microsoft.com/office/powerpoint/2010/main" val="2469559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48</a:t>
            </a:fld>
            <a:endParaRPr kumimoji="1" lang="ja-JP" altLang="en-US" dirty="0"/>
          </a:p>
        </p:txBody>
      </p:sp>
    </p:spTree>
    <p:extLst>
      <p:ext uri="{BB962C8B-B14F-4D97-AF65-F5344CB8AC3E}">
        <p14:creationId xmlns:p14="http://schemas.microsoft.com/office/powerpoint/2010/main" val="729012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49</a:t>
            </a:fld>
            <a:endParaRPr kumimoji="1" lang="ja-JP" altLang="en-US" dirty="0"/>
          </a:p>
        </p:txBody>
      </p:sp>
    </p:spTree>
    <p:extLst>
      <p:ext uri="{BB962C8B-B14F-4D97-AF65-F5344CB8AC3E}">
        <p14:creationId xmlns:p14="http://schemas.microsoft.com/office/powerpoint/2010/main" val="241638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50</a:t>
            </a:fld>
            <a:endParaRPr kumimoji="1" lang="ja-JP" altLang="en-US" dirty="0"/>
          </a:p>
        </p:txBody>
      </p:sp>
    </p:spTree>
    <p:extLst>
      <p:ext uri="{BB962C8B-B14F-4D97-AF65-F5344CB8AC3E}">
        <p14:creationId xmlns:p14="http://schemas.microsoft.com/office/powerpoint/2010/main" val="2909453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51</a:t>
            </a:fld>
            <a:endParaRPr kumimoji="1" lang="ja-JP" altLang="en-US" dirty="0"/>
          </a:p>
        </p:txBody>
      </p:sp>
    </p:spTree>
    <p:extLst>
      <p:ext uri="{BB962C8B-B14F-4D97-AF65-F5344CB8AC3E}">
        <p14:creationId xmlns:p14="http://schemas.microsoft.com/office/powerpoint/2010/main" val="3975521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52</a:t>
            </a:fld>
            <a:endParaRPr kumimoji="1" lang="ja-JP" altLang="en-US" dirty="0"/>
          </a:p>
        </p:txBody>
      </p:sp>
    </p:spTree>
    <p:extLst>
      <p:ext uri="{BB962C8B-B14F-4D97-AF65-F5344CB8AC3E}">
        <p14:creationId xmlns:p14="http://schemas.microsoft.com/office/powerpoint/2010/main" val="263638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53</a:t>
            </a:fld>
            <a:endParaRPr kumimoji="1" lang="ja-JP" altLang="en-US" dirty="0"/>
          </a:p>
        </p:txBody>
      </p:sp>
    </p:spTree>
    <p:extLst>
      <p:ext uri="{BB962C8B-B14F-4D97-AF65-F5344CB8AC3E}">
        <p14:creationId xmlns:p14="http://schemas.microsoft.com/office/powerpoint/2010/main" val="308240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54</a:t>
            </a:fld>
            <a:endParaRPr kumimoji="1" lang="ja-JP" altLang="en-US" dirty="0"/>
          </a:p>
        </p:txBody>
      </p:sp>
    </p:spTree>
    <p:extLst>
      <p:ext uri="{BB962C8B-B14F-4D97-AF65-F5344CB8AC3E}">
        <p14:creationId xmlns:p14="http://schemas.microsoft.com/office/powerpoint/2010/main" val="1900721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55</a:t>
            </a:fld>
            <a:endParaRPr kumimoji="1" lang="ja-JP" altLang="en-US" dirty="0"/>
          </a:p>
        </p:txBody>
      </p:sp>
    </p:spTree>
    <p:extLst>
      <p:ext uri="{BB962C8B-B14F-4D97-AF65-F5344CB8AC3E}">
        <p14:creationId xmlns:p14="http://schemas.microsoft.com/office/powerpoint/2010/main" val="214509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a:t>
            </a:fld>
            <a:endParaRPr kumimoji="1" lang="ja-JP" altLang="en-US" dirty="0"/>
          </a:p>
        </p:txBody>
      </p:sp>
    </p:spTree>
    <p:extLst>
      <p:ext uri="{BB962C8B-B14F-4D97-AF65-F5344CB8AC3E}">
        <p14:creationId xmlns:p14="http://schemas.microsoft.com/office/powerpoint/2010/main" val="2413523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56</a:t>
            </a:fld>
            <a:endParaRPr kumimoji="1" lang="ja-JP" altLang="en-US" dirty="0"/>
          </a:p>
        </p:txBody>
      </p:sp>
    </p:spTree>
    <p:extLst>
      <p:ext uri="{BB962C8B-B14F-4D97-AF65-F5344CB8AC3E}">
        <p14:creationId xmlns:p14="http://schemas.microsoft.com/office/powerpoint/2010/main" val="254106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57</a:t>
            </a:fld>
            <a:endParaRPr kumimoji="1" lang="ja-JP" altLang="en-US" dirty="0"/>
          </a:p>
        </p:txBody>
      </p:sp>
    </p:spTree>
    <p:extLst>
      <p:ext uri="{BB962C8B-B14F-4D97-AF65-F5344CB8AC3E}">
        <p14:creationId xmlns:p14="http://schemas.microsoft.com/office/powerpoint/2010/main" val="2193895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58</a:t>
            </a:fld>
            <a:endParaRPr kumimoji="1" lang="ja-JP" altLang="en-US" dirty="0"/>
          </a:p>
        </p:txBody>
      </p:sp>
    </p:spTree>
    <p:extLst>
      <p:ext uri="{BB962C8B-B14F-4D97-AF65-F5344CB8AC3E}">
        <p14:creationId xmlns:p14="http://schemas.microsoft.com/office/powerpoint/2010/main" val="91229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59</a:t>
            </a:fld>
            <a:endParaRPr kumimoji="1" lang="ja-JP" altLang="en-US" dirty="0"/>
          </a:p>
        </p:txBody>
      </p:sp>
    </p:spTree>
    <p:extLst>
      <p:ext uri="{BB962C8B-B14F-4D97-AF65-F5344CB8AC3E}">
        <p14:creationId xmlns:p14="http://schemas.microsoft.com/office/powerpoint/2010/main" val="185257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60</a:t>
            </a:fld>
            <a:endParaRPr kumimoji="1" lang="ja-JP" altLang="en-US" dirty="0"/>
          </a:p>
        </p:txBody>
      </p:sp>
    </p:spTree>
    <p:extLst>
      <p:ext uri="{BB962C8B-B14F-4D97-AF65-F5344CB8AC3E}">
        <p14:creationId xmlns:p14="http://schemas.microsoft.com/office/powerpoint/2010/main" val="3327229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62</a:t>
            </a:fld>
            <a:endParaRPr kumimoji="1" lang="ja-JP" altLang="en-US" dirty="0"/>
          </a:p>
        </p:txBody>
      </p:sp>
    </p:spTree>
    <p:extLst>
      <p:ext uri="{BB962C8B-B14F-4D97-AF65-F5344CB8AC3E}">
        <p14:creationId xmlns:p14="http://schemas.microsoft.com/office/powerpoint/2010/main" val="497083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64</a:t>
            </a:fld>
            <a:endParaRPr kumimoji="1" lang="ja-JP" altLang="en-US" dirty="0"/>
          </a:p>
        </p:txBody>
      </p:sp>
    </p:spTree>
    <p:extLst>
      <p:ext uri="{BB962C8B-B14F-4D97-AF65-F5344CB8AC3E}">
        <p14:creationId xmlns:p14="http://schemas.microsoft.com/office/powerpoint/2010/main" val="4266875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66</a:t>
            </a:fld>
            <a:endParaRPr kumimoji="1" lang="ja-JP" altLang="en-US" dirty="0"/>
          </a:p>
        </p:txBody>
      </p:sp>
    </p:spTree>
    <p:extLst>
      <p:ext uri="{BB962C8B-B14F-4D97-AF65-F5344CB8AC3E}">
        <p14:creationId xmlns:p14="http://schemas.microsoft.com/office/powerpoint/2010/main" val="61885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67</a:t>
            </a:fld>
            <a:endParaRPr kumimoji="1" lang="ja-JP" altLang="en-US" dirty="0"/>
          </a:p>
        </p:txBody>
      </p:sp>
    </p:spTree>
    <p:extLst>
      <p:ext uri="{BB962C8B-B14F-4D97-AF65-F5344CB8AC3E}">
        <p14:creationId xmlns:p14="http://schemas.microsoft.com/office/powerpoint/2010/main" val="328479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68</a:t>
            </a:fld>
            <a:endParaRPr kumimoji="1" lang="ja-JP" altLang="en-US" dirty="0"/>
          </a:p>
        </p:txBody>
      </p:sp>
    </p:spTree>
    <p:extLst>
      <p:ext uri="{BB962C8B-B14F-4D97-AF65-F5344CB8AC3E}">
        <p14:creationId xmlns:p14="http://schemas.microsoft.com/office/powerpoint/2010/main" val="60441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a:t>
            </a:fld>
            <a:endParaRPr kumimoji="1" lang="ja-JP" altLang="en-US" dirty="0"/>
          </a:p>
        </p:txBody>
      </p:sp>
    </p:spTree>
    <p:extLst>
      <p:ext uri="{BB962C8B-B14F-4D97-AF65-F5344CB8AC3E}">
        <p14:creationId xmlns:p14="http://schemas.microsoft.com/office/powerpoint/2010/main" val="4275174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69</a:t>
            </a:fld>
            <a:endParaRPr kumimoji="1" lang="ja-JP" altLang="en-US" dirty="0"/>
          </a:p>
        </p:txBody>
      </p:sp>
    </p:spTree>
    <p:extLst>
      <p:ext uri="{BB962C8B-B14F-4D97-AF65-F5344CB8AC3E}">
        <p14:creationId xmlns:p14="http://schemas.microsoft.com/office/powerpoint/2010/main" val="1649321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70</a:t>
            </a:fld>
            <a:endParaRPr kumimoji="1" lang="ja-JP" altLang="en-US" dirty="0"/>
          </a:p>
        </p:txBody>
      </p:sp>
    </p:spTree>
    <p:extLst>
      <p:ext uri="{BB962C8B-B14F-4D97-AF65-F5344CB8AC3E}">
        <p14:creationId xmlns:p14="http://schemas.microsoft.com/office/powerpoint/2010/main" val="4126932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72</a:t>
            </a:fld>
            <a:endParaRPr kumimoji="1" lang="ja-JP" altLang="en-US" dirty="0"/>
          </a:p>
        </p:txBody>
      </p:sp>
    </p:spTree>
    <p:extLst>
      <p:ext uri="{BB962C8B-B14F-4D97-AF65-F5344CB8AC3E}">
        <p14:creationId xmlns:p14="http://schemas.microsoft.com/office/powerpoint/2010/main" val="848177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73</a:t>
            </a:fld>
            <a:endParaRPr kumimoji="1" lang="ja-JP" altLang="en-US" dirty="0"/>
          </a:p>
        </p:txBody>
      </p:sp>
    </p:spTree>
    <p:extLst>
      <p:ext uri="{BB962C8B-B14F-4D97-AF65-F5344CB8AC3E}">
        <p14:creationId xmlns:p14="http://schemas.microsoft.com/office/powerpoint/2010/main" val="226076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74</a:t>
            </a:fld>
            <a:endParaRPr kumimoji="1" lang="ja-JP" altLang="en-US" dirty="0"/>
          </a:p>
        </p:txBody>
      </p:sp>
    </p:spTree>
    <p:extLst>
      <p:ext uri="{BB962C8B-B14F-4D97-AF65-F5344CB8AC3E}">
        <p14:creationId xmlns:p14="http://schemas.microsoft.com/office/powerpoint/2010/main" val="4049734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75</a:t>
            </a:fld>
            <a:endParaRPr kumimoji="1" lang="ja-JP" altLang="en-US" dirty="0"/>
          </a:p>
        </p:txBody>
      </p:sp>
    </p:spTree>
    <p:extLst>
      <p:ext uri="{BB962C8B-B14F-4D97-AF65-F5344CB8AC3E}">
        <p14:creationId xmlns:p14="http://schemas.microsoft.com/office/powerpoint/2010/main" val="1881558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76</a:t>
            </a:fld>
            <a:endParaRPr kumimoji="1" lang="ja-JP" altLang="en-US" dirty="0"/>
          </a:p>
        </p:txBody>
      </p:sp>
    </p:spTree>
    <p:extLst>
      <p:ext uri="{BB962C8B-B14F-4D97-AF65-F5344CB8AC3E}">
        <p14:creationId xmlns:p14="http://schemas.microsoft.com/office/powerpoint/2010/main" val="730428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77</a:t>
            </a:fld>
            <a:endParaRPr kumimoji="1" lang="ja-JP" altLang="en-US" dirty="0"/>
          </a:p>
        </p:txBody>
      </p:sp>
    </p:spTree>
    <p:extLst>
      <p:ext uri="{BB962C8B-B14F-4D97-AF65-F5344CB8AC3E}">
        <p14:creationId xmlns:p14="http://schemas.microsoft.com/office/powerpoint/2010/main" val="792595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78</a:t>
            </a:fld>
            <a:endParaRPr kumimoji="1" lang="ja-JP" altLang="en-US" dirty="0"/>
          </a:p>
        </p:txBody>
      </p:sp>
    </p:spTree>
    <p:extLst>
      <p:ext uri="{BB962C8B-B14F-4D97-AF65-F5344CB8AC3E}">
        <p14:creationId xmlns:p14="http://schemas.microsoft.com/office/powerpoint/2010/main" val="4289506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79</a:t>
            </a:fld>
            <a:endParaRPr kumimoji="1" lang="ja-JP" altLang="en-US" dirty="0"/>
          </a:p>
        </p:txBody>
      </p:sp>
    </p:spTree>
    <p:extLst>
      <p:ext uri="{BB962C8B-B14F-4D97-AF65-F5344CB8AC3E}">
        <p14:creationId xmlns:p14="http://schemas.microsoft.com/office/powerpoint/2010/main" val="68365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9</a:t>
            </a:fld>
            <a:endParaRPr kumimoji="1" lang="ja-JP" altLang="en-US" dirty="0"/>
          </a:p>
        </p:txBody>
      </p:sp>
    </p:spTree>
    <p:extLst>
      <p:ext uri="{BB962C8B-B14F-4D97-AF65-F5344CB8AC3E}">
        <p14:creationId xmlns:p14="http://schemas.microsoft.com/office/powerpoint/2010/main" val="42831097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81</a:t>
            </a:fld>
            <a:endParaRPr kumimoji="1" lang="ja-JP" altLang="en-US" dirty="0"/>
          </a:p>
        </p:txBody>
      </p:sp>
    </p:spTree>
    <p:extLst>
      <p:ext uri="{BB962C8B-B14F-4D97-AF65-F5344CB8AC3E}">
        <p14:creationId xmlns:p14="http://schemas.microsoft.com/office/powerpoint/2010/main" val="3459003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83</a:t>
            </a:fld>
            <a:endParaRPr kumimoji="1" lang="ja-JP" altLang="en-US" dirty="0"/>
          </a:p>
        </p:txBody>
      </p:sp>
    </p:spTree>
    <p:extLst>
      <p:ext uri="{BB962C8B-B14F-4D97-AF65-F5344CB8AC3E}">
        <p14:creationId xmlns:p14="http://schemas.microsoft.com/office/powerpoint/2010/main" val="2403937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84</a:t>
            </a:fld>
            <a:endParaRPr kumimoji="1" lang="ja-JP" altLang="en-US" dirty="0"/>
          </a:p>
        </p:txBody>
      </p:sp>
    </p:spTree>
    <p:extLst>
      <p:ext uri="{BB962C8B-B14F-4D97-AF65-F5344CB8AC3E}">
        <p14:creationId xmlns:p14="http://schemas.microsoft.com/office/powerpoint/2010/main" val="2308206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86</a:t>
            </a:fld>
            <a:endParaRPr kumimoji="1" lang="ja-JP" altLang="en-US" dirty="0"/>
          </a:p>
        </p:txBody>
      </p:sp>
    </p:spTree>
    <p:extLst>
      <p:ext uri="{BB962C8B-B14F-4D97-AF65-F5344CB8AC3E}">
        <p14:creationId xmlns:p14="http://schemas.microsoft.com/office/powerpoint/2010/main" val="2669458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87</a:t>
            </a:fld>
            <a:endParaRPr kumimoji="1" lang="ja-JP" altLang="en-US" dirty="0"/>
          </a:p>
        </p:txBody>
      </p:sp>
    </p:spTree>
    <p:extLst>
      <p:ext uri="{BB962C8B-B14F-4D97-AF65-F5344CB8AC3E}">
        <p14:creationId xmlns:p14="http://schemas.microsoft.com/office/powerpoint/2010/main" val="853594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88</a:t>
            </a:fld>
            <a:endParaRPr kumimoji="1" lang="ja-JP" altLang="en-US" dirty="0"/>
          </a:p>
        </p:txBody>
      </p:sp>
    </p:spTree>
    <p:extLst>
      <p:ext uri="{BB962C8B-B14F-4D97-AF65-F5344CB8AC3E}">
        <p14:creationId xmlns:p14="http://schemas.microsoft.com/office/powerpoint/2010/main" val="2129916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89</a:t>
            </a:fld>
            <a:endParaRPr kumimoji="1" lang="ja-JP" altLang="en-US" dirty="0"/>
          </a:p>
        </p:txBody>
      </p:sp>
    </p:spTree>
    <p:extLst>
      <p:ext uri="{BB962C8B-B14F-4D97-AF65-F5344CB8AC3E}">
        <p14:creationId xmlns:p14="http://schemas.microsoft.com/office/powerpoint/2010/main" val="2295847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90</a:t>
            </a:fld>
            <a:endParaRPr kumimoji="1" lang="ja-JP" altLang="en-US" dirty="0"/>
          </a:p>
        </p:txBody>
      </p:sp>
    </p:spTree>
    <p:extLst>
      <p:ext uri="{BB962C8B-B14F-4D97-AF65-F5344CB8AC3E}">
        <p14:creationId xmlns:p14="http://schemas.microsoft.com/office/powerpoint/2010/main" val="3249754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91</a:t>
            </a:fld>
            <a:endParaRPr kumimoji="1" lang="ja-JP" altLang="en-US" dirty="0"/>
          </a:p>
        </p:txBody>
      </p:sp>
    </p:spTree>
    <p:extLst>
      <p:ext uri="{BB962C8B-B14F-4D97-AF65-F5344CB8AC3E}">
        <p14:creationId xmlns:p14="http://schemas.microsoft.com/office/powerpoint/2010/main" val="360757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16</a:t>
            </a:fld>
            <a:endParaRPr kumimoji="1" lang="ja-JP" altLang="en-US" dirty="0"/>
          </a:p>
        </p:txBody>
      </p:sp>
    </p:spTree>
    <p:extLst>
      <p:ext uri="{BB962C8B-B14F-4D97-AF65-F5344CB8AC3E}">
        <p14:creationId xmlns:p14="http://schemas.microsoft.com/office/powerpoint/2010/main" val="140486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26</a:t>
            </a:fld>
            <a:endParaRPr kumimoji="1" lang="ja-JP" altLang="en-US" dirty="0"/>
          </a:p>
        </p:txBody>
      </p:sp>
    </p:spTree>
    <p:extLst>
      <p:ext uri="{BB962C8B-B14F-4D97-AF65-F5344CB8AC3E}">
        <p14:creationId xmlns:p14="http://schemas.microsoft.com/office/powerpoint/2010/main" val="3649882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27</a:t>
            </a:fld>
            <a:endParaRPr kumimoji="1" lang="ja-JP" altLang="en-US" dirty="0"/>
          </a:p>
        </p:txBody>
      </p:sp>
    </p:spTree>
    <p:extLst>
      <p:ext uri="{BB962C8B-B14F-4D97-AF65-F5344CB8AC3E}">
        <p14:creationId xmlns:p14="http://schemas.microsoft.com/office/powerpoint/2010/main" val="55266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en-GB" sz="900"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33</a:t>
            </a:fld>
            <a:endParaRPr kumimoji="1" lang="ja-JP" altLang="en-US" dirty="0"/>
          </a:p>
        </p:txBody>
      </p:sp>
    </p:spTree>
    <p:extLst>
      <p:ext uri="{BB962C8B-B14F-4D97-AF65-F5344CB8AC3E}">
        <p14:creationId xmlns:p14="http://schemas.microsoft.com/office/powerpoint/2010/main" val="2081643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276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6568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417968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93217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150579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54484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89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28686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34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91270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00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46323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9822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5424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86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12312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33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5804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981849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55027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773300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74796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17854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3663CA2-A1EC-492B-A4A4-03723240CF90}" type="datetimeFigureOut">
              <a:rPr kumimoji="1" lang="ja-JP" altLang="en-US" smtClean="0"/>
              <a:t>2021/8/26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750786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pic>
        <p:nvPicPr>
          <p:cNvPr id="3" name="図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290" y="4391560"/>
            <a:ext cx="3770767" cy="20164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7"/>
          <a:stretch>
            <a:fillRect/>
          </a:stretch>
        </p:blipFill>
        <p:spPr>
          <a:xfrm>
            <a:off x="7656038" y="1279280"/>
            <a:ext cx="560881" cy="554784"/>
          </a:xfrm>
          <a:prstGeom prst="rect">
            <a:avLst/>
          </a:prstGeom>
        </p:spPr>
      </p:pic>
    </p:spTree>
    <p:extLst>
      <p:ext uri="{BB962C8B-B14F-4D97-AF65-F5344CB8AC3E}">
        <p14:creationId xmlns:p14="http://schemas.microsoft.com/office/powerpoint/2010/main" val="2234640366"/>
      </p:ext>
    </p:extLst>
  </p:cSld>
  <p:clrMap bg1="lt1" tx1="dk1" bg2="lt2" tx2="dk2" accent1="accent1" accent2="accent2" accent3="accent3" accent4="accent4" accent5="accent5" accent6="accent6" hlink="hlink" folHlink="folHlink"/>
  <p:sldLayoutIdLst>
    <p:sldLayoutId id="2147484986"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0523" y="2212841"/>
            <a:ext cx="3082954" cy="717819"/>
          </a:xfrm>
          <a:prstGeom prst="rect">
            <a:avLst/>
          </a:prstGeom>
        </p:spPr>
      </p:pic>
    </p:spTree>
    <p:extLst>
      <p:ext uri="{BB962C8B-B14F-4D97-AF65-F5344CB8AC3E}">
        <p14:creationId xmlns:p14="http://schemas.microsoft.com/office/powerpoint/2010/main" val="1327447218"/>
      </p:ext>
    </p:extLst>
  </p:cSld>
  <p:clrMap bg1="lt1" tx1="dk1" bg2="lt2" tx2="dk2" accent1="accent1" accent2="accent2" accent3="accent3" accent4="accent4" accent5="accent5" accent6="accent6" hlink="hlink" folHlink="folHlink"/>
  <p:sldLayoutIdLst>
    <p:sldLayoutId id="2147484991"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915927061"/>
      </p:ext>
    </p:extLst>
  </p:cSld>
  <p:clrMap bg1="lt1" tx1="dk1" bg2="lt2" tx2="dk2" accent1="accent1" accent2="accent2" accent3="accent3" accent4="accent4" accent5="accent5" accent6="accent6" hlink="hlink" folHlink="folHlink"/>
  <p:sldLayoutIdLst>
    <p:sldLayoutId id="214748500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6"/>
          <a:stretch>
            <a:fillRect/>
          </a:stretch>
        </p:blipFill>
        <p:spPr>
          <a:xfrm>
            <a:off x="7656038" y="1279280"/>
            <a:ext cx="560881" cy="554784"/>
          </a:xfrm>
          <a:prstGeom prst="rect">
            <a:avLst/>
          </a:prstGeom>
        </p:spPr>
      </p:pic>
      <p:pic>
        <p:nvPicPr>
          <p:cNvPr id="9" name="図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5290" y="4516577"/>
            <a:ext cx="3900857" cy="157796"/>
          </a:xfrm>
          <a:prstGeom prst="rect">
            <a:avLst/>
          </a:prstGeom>
        </p:spPr>
      </p:pic>
    </p:spTree>
    <p:extLst>
      <p:ext uri="{BB962C8B-B14F-4D97-AF65-F5344CB8AC3E}">
        <p14:creationId xmlns:p14="http://schemas.microsoft.com/office/powerpoint/2010/main" val="800912366"/>
      </p:ext>
    </p:extLst>
  </p:cSld>
  <p:clrMap bg1="lt1" tx1="dk1" bg2="lt2" tx2="dk2" accent1="accent1" accent2="accent2" accent3="accent3" accent4="accent4" accent5="accent5" accent6="accent6" hlink="hlink" folHlink="folHlink"/>
  <p:sldLayoutIdLst>
    <p:sldLayoutId id="214748502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6"/>
          <a:stretch>
            <a:fillRect/>
          </a:stretch>
        </p:blipFill>
        <p:spPr>
          <a:xfrm>
            <a:off x="7656038" y="1279280"/>
            <a:ext cx="560881" cy="554784"/>
          </a:xfrm>
          <a:prstGeom prst="rect">
            <a:avLst/>
          </a:prstGeom>
        </p:spPr>
      </p:pic>
    </p:spTree>
    <p:extLst>
      <p:ext uri="{BB962C8B-B14F-4D97-AF65-F5344CB8AC3E}">
        <p14:creationId xmlns:p14="http://schemas.microsoft.com/office/powerpoint/2010/main" val="1242027171"/>
      </p:ext>
    </p:extLst>
  </p:cSld>
  <p:clrMap bg1="lt1" tx1="dk1" bg2="lt2" tx2="dk2" accent1="accent1" accent2="accent2" accent3="accent3" accent4="accent4" accent5="accent5" accent6="accent6" hlink="hlink" folHlink="folHlink"/>
  <p:sldLayoutIdLst>
    <p:sldLayoutId id="2147485006"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3663CA2-A1EC-492B-A4A4-03723240CF90}" type="datetimeFigureOut">
              <a:rPr kumimoji="1" lang="ja-JP" altLang="en-US" smtClean="0"/>
              <a:t>2021/8/26</a:t>
            </a:fld>
            <a:endParaRPr kumimoji="1" lang="ja-JP" altLang="en-US" dirty="0"/>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3820654303"/>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1479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738913"/>
            <a:ext cx="534753" cy="295635"/>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a:solidFill>
                  <a:schemeClr val="tx1"/>
                </a:solidFill>
              </a:rPr>
              <a:t>/**</a:t>
            </a:r>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pic>
        <p:nvPicPr>
          <p:cNvPr id="13" name="図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0425" y="4820052"/>
            <a:ext cx="2826199" cy="151134"/>
          </a:xfrm>
          <a:prstGeom prst="rect">
            <a:avLst/>
          </a:prstGeom>
        </p:spPr>
      </p:pic>
      <p:pic>
        <p:nvPicPr>
          <p:cNvPr id="3" name="図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1270" y="4784466"/>
            <a:ext cx="1917474" cy="186720"/>
          </a:xfrm>
          <a:prstGeom prst="rect">
            <a:avLst/>
          </a:prstGeom>
        </p:spPr>
      </p:pic>
      <p:cxnSp>
        <p:nvCxnSpPr>
          <p:cNvPr id="5" name="直線コネクタ 4"/>
          <p:cNvCxnSpPr/>
          <p:nvPr userDrawn="1"/>
        </p:nvCxnSpPr>
        <p:spPr>
          <a:xfrm>
            <a:off x="0" y="4644571"/>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24562"/>
      </p:ext>
    </p:extLst>
  </p:cSld>
  <p:clrMap bg1="lt1" tx1="dk1" bg2="lt2" tx2="dk2" accent1="accent1" accent2="accent2" accent3="accent3" accent4="accent4" accent5="accent5" accent6="accent6" hlink="hlink" folHlink="folHlink"/>
  <p:sldLayoutIdLst>
    <p:sldLayoutId id="2147484990" r:id="rId1"/>
    <p:sldLayoutId id="2147485004"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3"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rPr>
              <a:t>Authorized Partner</a:t>
            </a:r>
          </a:p>
        </p:txBody>
      </p:sp>
    </p:spTree>
    <p:extLst>
      <p:ext uri="{BB962C8B-B14F-4D97-AF65-F5344CB8AC3E}">
        <p14:creationId xmlns:p14="http://schemas.microsoft.com/office/powerpoint/2010/main" val="1933918660"/>
      </p:ext>
    </p:extLst>
  </p:cSld>
  <p:clrMap bg1="lt1" tx1="dk1" bg2="lt2" tx2="dk2" accent1="accent1" accent2="accent2" accent3="accent3" accent4="accent4" accent5="accent5" accent6="accent6" hlink="hlink" folHlink="folHlink"/>
  <p:sldLayoutIdLst>
    <p:sldLayoutId id="2147485014" r:id="rId1"/>
    <p:sldLayoutId id="2147485015"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rPr>
              <a:t>Authorized Partner</a:t>
            </a:r>
          </a:p>
        </p:txBody>
      </p:sp>
    </p:spTree>
    <p:extLst>
      <p:ext uri="{BB962C8B-B14F-4D97-AF65-F5344CB8AC3E}">
        <p14:creationId xmlns:p14="http://schemas.microsoft.com/office/powerpoint/2010/main" val="1476656140"/>
      </p:ext>
    </p:extLst>
  </p:cSld>
  <p:clrMap bg1="lt1" tx1="dk1" bg2="lt2" tx2="dk2" accent1="accent1" accent2="accent2" accent3="accent3" accent4="accent4" accent5="accent5" accent6="accent6" hlink="hlink" folHlink="folHlink"/>
  <p:sldLayoutIdLst>
    <p:sldLayoutId id="2147485020" r:id="rId1"/>
    <p:sldLayoutId id="2147485021"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2" name="AutoShape 13"/>
          <p:cNvSpPr>
            <a:spLocks noChangeArrowheads="1"/>
          </p:cNvSpPr>
          <p:nvPr userDrawn="1"/>
        </p:nvSpPr>
        <p:spPr bwMode="auto">
          <a:xfrm>
            <a:off x="7569032" y="4938311"/>
            <a:ext cx="1440000" cy="144000"/>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5050"/>
                </a:solidFill>
                <a:effectLst/>
                <a:uLnTx/>
                <a:uFillTx/>
                <a:latin typeface="Calibri" panose="020F0502020204030204" pitchFamily="34" charset="0"/>
                <a:ea typeface="HGPｺﾞｼｯｸE" pitchFamily="50" charset="-128"/>
                <a:cs typeface="+mn-cs"/>
              </a:rPr>
              <a:t>Internal use only</a:t>
            </a:r>
          </a:p>
        </p:txBody>
      </p:sp>
    </p:spTree>
    <p:extLst>
      <p:ext uri="{BB962C8B-B14F-4D97-AF65-F5344CB8AC3E}">
        <p14:creationId xmlns:p14="http://schemas.microsoft.com/office/powerpoint/2010/main" val="1386083296"/>
      </p:ext>
    </p:extLst>
  </p:cSld>
  <p:clrMap bg1="lt1" tx1="dk1" bg2="lt2" tx2="dk2" accent1="accent1" accent2="accent2" accent3="accent3" accent4="accent4" accent5="accent5" accent6="accent6" hlink="hlink" folHlink="folHlink"/>
  <p:sldLayoutIdLst>
    <p:sldLayoutId id="2147485017" r:id="rId1"/>
    <p:sldLayoutId id="2147485018"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8551701" y="192948"/>
            <a:ext cx="534753" cy="295635"/>
          </a:xfrm>
          <a:prstGeom prst="rect">
            <a:avLst/>
          </a:prstGeom>
          <a:solidFill>
            <a:schemeClr val="bg1"/>
          </a:solidFill>
          <a:ln w="12700">
            <a:solidFill>
              <a:srgbClr val="6464E6"/>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a:solidFill>
                  <a:schemeClr val="tx1"/>
                </a:solidFill>
              </a:rPr>
              <a:t>/**</a:t>
            </a:r>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96316" y="198228"/>
            <a:ext cx="1220649" cy="284209"/>
          </a:xfrm>
          <a:prstGeom prst="rect">
            <a:avLst/>
          </a:prstGeom>
        </p:spPr>
      </p:pic>
    </p:spTree>
    <p:extLst>
      <p:ext uri="{BB962C8B-B14F-4D97-AF65-F5344CB8AC3E}">
        <p14:creationId xmlns:p14="http://schemas.microsoft.com/office/powerpoint/2010/main" val="3651272809"/>
      </p:ext>
    </p:extLst>
  </p:cSld>
  <p:clrMap bg1="lt1" tx1="dk1" bg2="lt2" tx2="dk2" accent1="accent1" accent2="accent2" accent3="accent3" accent4="accent4" accent5="accent5" accent6="accent6" hlink="hlink" folHlink="folHlink"/>
  <p:sldLayoutIdLst>
    <p:sldLayoutId id="2147485011" r:id="rId1"/>
    <p:sldLayoutId id="2147485012"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1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mailto:0.12x@F1.6" TargetMode="External"/><Relationship Id="rId2" Type="http://schemas.openxmlformats.org/officeDocument/2006/relationships/image" Target="../media/image102.png"/><Relationship Id="rId1" Type="http://schemas.openxmlformats.org/officeDocument/2006/relationships/slideLayout" Target="../slideLayouts/slideLayout17.xml"/><Relationship Id="rId6" Type="http://schemas.openxmlformats.org/officeDocument/2006/relationships/hyperlink" Target="mailto:2lx@F2.8"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7.xml"/><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12.png"/><Relationship Id="rId11" Type="http://schemas.openxmlformats.org/officeDocument/2006/relationships/image" Target="../media/image9.png"/><Relationship Id="rId5" Type="http://schemas.openxmlformats.org/officeDocument/2006/relationships/image" Target="../media/image111.png"/><Relationship Id="rId10" Type="http://schemas.openxmlformats.org/officeDocument/2006/relationships/image" Target="../media/image116.emf"/><Relationship Id="rId4" Type="http://schemas.openxmlformats.org/officeDocument/2006/relationships/image" Target="../media/image110.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7.xml"/><Relationship Id="rId5" Type="http://schemas.openxmlformats.org/officeDocument/2006/relationships/image" Target="../media/image124.jpeg"/><Relationship Id="rId4" Type="http://schemas.openxmlformats.org/officeDocument/2006/relationships/image" Target="../media/image1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18.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em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40.emf"/><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151.png"/><Relationship Id="rId4" Type="http://schemas.openxmlformats.org/officeDocument/2006/relationships/image" Target="../media/image150.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146.png"/><Relationship Id="rId4" Type="http://schemas.openxmlformats.org/officeDocument/2006/relationships/image" Target="../media/image152.png"/></Relationships>
</file>

<file path=ppt/slides/_rels/slide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155.png"/><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58.png"/><Relationship Id="rId4" Type="http://schemas.openxmlformats.org/officeDocument/2006/relationships/image" Target="../media/image157.png"/></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63.png"/><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65.png"/><Relationship Id="rId4" Type="http://schemas.openxmlformats.org/officeDocument/2006/relationships/image" Target="../media/image1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67.png"/><Relationship Id="rId4" Type="http://schemas.openxmlformats.org/officeDocument/2006/relationships/image" Target="../media/image166.png"/></Relationships>
</file>

<file path=ppt/slides/_rels/slide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169.png"/><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78.png"/><Relationship Id="rId4" Type="http://schemas.openxmlformats.org/officeDocument/2006/relationships/image" Target="../media/image177.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80.png"/></Relationships>
</file>

<file path=ppt/slides/_rels/slide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83.jpeg"/><Relationship Id="rId4" Type="http://schemas.openxmlformats.org/officeDocument/2006/relationships/image" Target="../media/image18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90.png"/><Relationship Id="rId5" Type="http://schemas.openxmlformats.org/officeDocument/2006/relationships/image" Target="../media/image189.png"/><Relationship Id="rId10" Type="http://schemas.microsoft.com/office/2007/relationships/hdphoto" Target="../media/hdphoto2.wdp"/><Relationship Id="rId4" Type="http://schemas.openxmlformats.org/officeDocument/2006/relationships/image" Target="../media/image188.png"/><Relationship Id="rId9" Type="http://schemas.openxmlformats.org/officeDocument/2006/relationships/image" Target="../media/image19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1.png"/></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1.emf"/><Relationship Id="rId18" Type="http://schemas.openxmlformats.org/officeDocument/2006/relationships/image" Target="../media/image216.emf"/><Relationship Id="rId26" Type="http://schemas.openxmlformats.org/officeDocument/2006/relationships/image" Target="../media/image224.emf"/><Relationship Id="rId3" Type="http://schemas.openxmlformats.org/officeDocument/2006/relationships/image" Target="../media/image202.png"/><Relationship Id="rId21" Type="http://schemas.openxmlformats.org/officeDocument/2006/relationships/image" Target="../media/image219.emf"/><Relationship Id="rId34" Type="http://schemas.openxmlformats.org/officeDocument/2006/relationships/image" Target="../media/image232.emf"/><Relationship Id="rId7" Type="http://schemas.openxmlformats.org/officeDocument/2006/relationships/image" Target="../media/image206.png"/><Relationship Id="rId12" Type="http://schemas.openxmlformats.org/officeDocument/2006/relationships/image" Target="../media/image210.emf"/><Relationship Id="rId17" Type="http://schemas.openxmlformats.org/officeDocument/2006/relationships/image" Target="../media/image215.emf"/><Relationship Id="rId25" Type="http://schemas.openxmlformats.org/officeDocument/2006/relationships/image" Target="../media/image223.emf"/><Relationship Id="rId33" Type="http://schemas.openxmlformats.org/officeDocument/2006/relationships/image" Target="../media/image231.emf"/><Relationship Id="rId2" Type="http://schemas.openxmlformats.org/officeDocument/2006/relationships/notesSlide" Target="../notesSlides/notesSlide49.xml"/><Relationship Id="rId16" Type="http://schemas.openxmlformats.org/officeDocument/2006/relationships/image" Target="../media/image214.emf"/><Relationship Id="rId20" Type="http://schemas.openxmlformats.org/officeDocument/2006/relationships/image" Target="../media/image218.emf"/><Relationship Id="rId29" Type="http://schemas.openxmlformats.org/officeDocument/2006/relationships/image" Target="../media/image227.emf"/><Relationship Id="rId1" Type="http://schemas.openxmlformats.org/officeDocument/2006/relationships/slideLayout" Target="../slideLayouts/slideLayout17.xml"/><Relationship Id="rId6" Type="http://schemas.openxmlformats.org/officeDocument/2006/relationships/image" Target="../media/image205.png"/><Relationship Id="rId11" Type="http://schemas.openxmlformats.org/officeDocument/2006/relationships/image" Target="../media/image209.emf"/><Relationship Id="rId24" Type="http://schemas.openxmlformats.org/officeDocument/2006/relationships/image" Target="../media/image222.emf"/><Relationship Id="rId32" Type="http://schemas.openxmlformats.org/officeDocument/2006/relationships/image" Target="../media/image230.emf"/><Relationship Id="rId5" Type="http://schemas.openxmlformats.org/officeDocument/2006/relationships/image" Target="../media/image204.png"/><Relationship Id="rId15" Type="http://schemas.openxmlformats.org/officeDocument/2006/relationships/image" Target="../media/image213.emf"/><Relationship Id="rId23" Type="http://schemas.openxmlformats.org/officeDocument/2006/relationships/image" Target="../media/image221.emf"/><Relationship Id="rId28" Type="http://schemas.openxmlformats.org/officeDocument/2006/relationships/image" Target="../media/image226.emf"/><Relationship Id="rId36" Type="http://schemas.openxmlformats.org/officeDocument/2006/relationships/image" Target="../media/image234.png"/><Relationship Id="rId10" Type="http://schemas.openxmlformats.org/officeDocument/2006/relationships/image" Target="../media/image208.emf"/><Relationship Id="rId19" Type="http://schemas.openxmlformats.org/officeDocument/2006/relationships/image" Target="../media/image217.emf"/><Relationship Id="rId31" Type="http://schemas.openxmlformats.org/officeDocument/2006/relationships/image" Target="../media/image229.emf"/><Relationship Id="rId4" Type="http://schemas.openxmlformats.org/officeDocument/2006/relationships/image" Target="../media/image203.png"/><Relationship Id="rId9" Type="http://schemas.microsoft.com/office/2007/relationships/hdphoto" Target="../media/hdphoto3.wdp"/><Relationship Id="rId14" Type="http://schemas.openxmlformats.org/officeDocument/2006/relationships/image" Target="../media/image212.emf"/><Relationship Id="rId22" Type="http://schemas.openxmlformats.org/officeDocument/2006/relationships/image" Target="../media/image220.emf"/><Relationship Id="rId27" Type="http://schemas.openxmlformats.org/officeDocument/2006/relationships/image" Target="../media/image225.emf"/><Relationship Id="rId30" Type="http://schemas.openxmlformats.org/officeDocument/2006/relationships/image" Target="../media/image228.emf"/><Relationship Id="rId35" Type="http://schemas.openxmlformats.org/officeDocument/2006/relationships/image" Target="../media/image233.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237.png"/></Relationships>
</file>

<file path=ppt/slides/_rels/slide8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8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248.jpeg"/><Relationship Id="rId4" Type="http://schemas.openxmlformats.org/officeDocument/2006/relationships/image" Target="../media/image247.jpeg"/></Relationships>
</file>

<file path=ppt/slides/_rels/slide91.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9.jpeg"/><Relationship Id="rId7"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9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62.jpeg"/><Relationship Id="rId5" Type="http://schemas.openxmlformats.org/officeDocument/2006/relationships/image" Target="../media/image256.jpeg"/><Relationship Id="rId4" Type="http://schemas.openxmlformats.org/officeDocument/2006/relationships/image" Target="../media/image25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12659" y="2131083"/>
            <a:ext cx="7036650" cy="523220"/>
          </a:xfrm>
          <a:prstGeom prst="rect">
            <a:avLst/>
          </a:prstGeom>
        </p:spPr>
        <p:txBody>
          <a:bodyPr wrap="square" anchor="b">
            <a:spAutoFit/>
          </a:bodyPr>
          <a:lstStyle/>
          <a:p>
            <a:r>
              <a:rPr lang="en-US" altLang="ja-JP" sz="2800" b="1"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New U-series camera for </a:t>
            </a:r>
            <a:r>
              <a:rPr lang="en-US" altLang="ja-JP"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t>SE </a:t>
            </a:r>
            <a:r>
              <a:rPr lang="en-US" altLang="ja-JP" sz="2800" b="1"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ver.1.00</a:t>
            </a:r>
            <a:endParaRPr lang="en-US" altLang="ja-JP" sz="3200" b="1" dirty="0">
              <a:solidFill>
                <a:prstClr val="white"/>
              </a:solidFill>
              <a:latin typeface="Calibri" panose="020F050202020403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539311" y="3127967"/>
            <a:ext cx="8514882" cy="1077218"/>
          </a:xfrm>
          <a:prstGeom prst="rect">
            <a:avLst/>
          </a:prstGeom>
        </p:spPr>
        <p:txBody>
          <a:bodyPr wrap="square" anchor="b">
            <a:spAutoFit/>
          </a:bodyPr>
          <a:lstStyle/>
          <a:p>
            <a:r>
              <a:rPr lang="en-US" altLang="ja-JP" sz="1600" dirty="0">
                <a:latin typeface="Calibri Light" panose="020F0302020204030204" pitchFamily="34" charset="0"/>
                <a:ea typeface="Meiryo UI" panose="020B0604030504040204" pitchFamily="50" charset="-128"/>
                <a:cs typeface="Calibri Light" panose="020F0302020204030204" pitchFamily="34" charset="0"/>
              </a:rPr>
              <a:t>Model: </a:t>
            </a:r>
            <a:r>
              <a:rPr lang="en-US" altLang="ja-JP" sz="1600" dirty="0" smtClean="0">
                <a:latin typeface="Calibri Light" panose="020F0302020204030204" pitchFamily="34" charset="0"/>
                <a:ea typeface="Meiryo UI" panose="020B0604030504040204" pitchFamily="50" charset="-128"/>
                <a:cs typeface="Calibri Light" panose="020F0302020204030204" pitchFamily="34" charset="0"/>
              </a:rPr>
              <a:t>WV-U1132A/ U2132LA/ U1532LA/ U2532LA/ WV-U1142A/ U2142LA/ U1542LA/ U2542LA</a:t>
            </a:r>
            <a:r>
              <a:rPr lang="en-US" altLang="ja-JP" sz="1600" dirty="0">
                <a:latin typeface="Calibri Light" panose="020F0302020204030204" pitchFamily="34" charset="0"/>
                <a:ea typeface="Meiryo UI" panose="020B0604030504040204" pitchFamily="50" charset="-128"/>
                <a:cs typeface="Calibri Light" panose="020F0302020204030204" pitchFamily="34" charset="0"/>
              </a:rPr>
              <a:t/>
            </a:r>
            <a:br>
              <a:rPr lang="en-US" altLang="ja-JP" sz="1600" dirty="0">
                <a:latin typeface="Calibri Light" panose="020F0302020204030204" pitchFamily="34" charset="0"/>
                <a:ea typeface="Meiryo UI" panose="020B0604030504040204" pitchFamily="50" charset="-128"/>
                <a:cs typeface="Calibri Light" panose="020F0302020204030204" pitchFamily="34" charset="0"/>
              </a:rPr>
            </a:br>
            <a:r>
              <a:rPr lang="ja-JP" altLang="en-US" sz="1600" dirty="0">
                <a:latin typeface="Calibri Light" panose="020F0302020204030204" pitchFamily="34" charset="0"/>
                <a:ea typeface="Meiryo UI" panose="020B0604030504040204" pitchFamily="50" charset="-128"/>
                <a:cs typeface="Calibri Light" panose="020F0302020204030204" pitchFamily="34" charset="0"/>
              </a:rPr>
              <a:t>　　　　　</a:t>
            </a:r>
            <a:r>
              <a:rPr lang="en-US" altLang="ja-JP" sz="1600" dirty="0" smtClean="0">
                <a:latin typeface="Calibri Light" panose="020F0302020204030204" pitchFamily="34" charset="0"/>
                <a:ea typeface="Meiryo UI" panose="020B0604030504040204" pitchFamily="50" charset="-128"/>
                <a:cs typeface="Calibri Light" panose="020F0302020204030204" pitchFamily="34" charset="0"/>
              </a:rPr>
              <a:t>WV-U1130A/ U2130LA/ U2530LA/ U2140LA/ U2540LA</a:t>
            </a:r>
            <a:endParaRPr lang="en-US" altLang="ja-JP" sz="1600" dirty="0">
              <a:latin typeface="Calibri Light" panose="020F0302020204030204" pitchFamily="34" charset="0"/>
              <a:ea typeface="Tahoma" panose="020B0604030504040204" pitchFamily="34" charset="0"/>
              <a:cs typeface="Calibri Light" panose="020F0302020204030204" pitchFamily="34" charset="0"/>
            </a:endParaRPr>
          </a:p>
          <a:p>
            <a:r>
              <a:rPr lang="en-US" altLang="ja-JP" sz="1600" dirty="0">
                <a:latin typeface="Calibri Light" panose="020F0302020204030204" pitchFamily="34" charset="0"/>
                <a:ea typeface="Tahoma" panose="020B0604030504040204" pitchFamily="34" charset="0"/>
                <a:cs typeface="Calibri Light" panose="020F0302020204030204" pitchFamily="34" charset="0"/>
              </a:rPr>
              <a:t>Ver. </a:t>
            </a:r>
            <a:r>
              <a:rPr lang="en-US" altLang="ja-JP" sz="1600" dirty="0" smtClean="0">
                <a:latin typeface="Calibri Light" panose="020F0302020204030204" pitchFamily="34" charset="0"/>
                <a:ea typeface="Tahoma" panose="020B0604030504040204" pitchFamily="34" charset="0"/>
                <a:cs typeface="Calibri Light" panose="020F0302020204030204" pitchFamily="34" charset="0"/>
              </a:rPr>
              <a:t>1.00</a:t>
            </a:r>
            <a:endParaRPr lang="en-US" altLang="ja-JP" sz="1600" dirty="0">
              <a:latin typeface="Calibri Light" panose="020F0302020204030204" pitchFamily="34" charset="0"/>
              <a:ea typeface="Tahoma" panose="020B0604030504040204" pitchFamily="34" charset="0"/>
              <a:cs typeface="Calibri Light" panose="020F0302020204030204" pitchFamily="34" charset="0"/>
            </a:endParaRPr>
          </a:p>
          <a:p>
            <a:r>
              <a:rPr lang="en-US" altLang="ja-JP" sz="1600" dirty="0" smtClean="0">
                <a:latin typeface="Calibri Light" panose="020F0302020204030204" pitchFamily="34" charset="0"/>
                <a:ea typeface="Tahoma" panose="020B0604030504040204" pitchFamily="34" charset="0"/>
                <a:cs typeface="Calibri Light" panose="020F0302020204030204" pitchFamily="34" charset="0"/>
              </a:rPr>
              <a:t>Aug, </a:t>
            </a:r>
            <a:r>
              <a:rPr lang="en-US" altLang="ja-JP" sz="1600" dirty="0">
                <a:latin typeface="Calibri Light" panose="020F0302020204030204" pitchFamily="34" charset="0"/>
                <a:ea typeface="Tahoma" panose="020B0604030504040204" pitchFamily="34" charset="0"/>
                <a:cs typeface="Calibri Light" panose="020F0302020204030204" pitchFamily="34" charset="0"/>
              </a:rPr>
              <a:t>2021</a:t>
            </a:r>
            <a:endParaRPr lang="en-US" altLang="ja-JP" sz="1050" dirty="0">
              <a:effectLst/>
              <a:latin typeface="Calibri Light" panose="020F0302020204030204" pitchFamily="34" charset="0"/>
              <a:ea typeface="Tahom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590656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Night time visibility </a:t>
            </a:r>
            <a:r>
              <a:rPr lang="en-US" altLang="ja-JP" sz="2400" dirty="0">
                <a:latin typeface="Calibri" panose="020F0502020204030204" pitchFamily="34" charset="0"/>
                <a:cs typeface="Calibri" panose="020F0502020204030204" pitchFamily="34" charset="0"/>
              </a:rPr>
              <a:t>/ Low light : 0.5-1 </a:t>
            </a:r>
            <a:r>
              <a:rPr lang="en-US" altLang="ja-JP" sz="2400" dirty="0" smtClean="0">
                <a:latin typeface="Calibri" panose="020F0502020204030204" pitchFamily="34" charset="0"/>
                <a:cs typeface="Calibri" panose="020F0502020204030204" pitchFamily="34" charset="0"/>
              </a:rPr>
              <a:t>lux  [</a:t>
            </a:r>
            <a:r>
              <a:rPr lang="en-US" altLang="ja-JP" sz="2400" dirty="0">
                <a:latin typeface="Calibri" panose="020F0502020204030204" pitchFamily="34" charset="0"/>
                <a:cs typeface="Calibri" panose="020F0502020204030204" pitchFamily="34" charset="0"/>
              </a:rPr>
              <a:t>FHD</a:t>
            </a:r>
            <a:r>
              <a:rPr lang="en-US" altLang="ja-JP" sz="2400" dirty="0" smtClean="0">
                <a:latin typeface="Calibri" panose="020F0502020204030204" pitchFamily="34" charset="0"/>
                <a:cs typeface="Calibri" panose="020F0502020204030204" pitchFamily="34" charset="0"/>
              </a:rPr>
              <a:t>]</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63" name="図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9918" y="1419345"/>
            <a:ext cx="2748915" cy="1541621"/>
          </a:xfrm>
          <a:prstGeom prst="rect">
            <a:avLst/>
          </a:prstGeom>
        </p:spPr>
      </p:pic>
      <p:sp>
        <p:nvSpPr>
          <p:cNvPr id="64" name="正方形/長方形 63"/>
          <p:cNvSpPr/>
          <p:nvPr/>
        </p:nvSpPr>
        <p:spPr>
          <a:xfrm>
            <a:off x="3146364" y="999672"/>
            <a:ext cx="2880000" cy="360345"/>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M3105-LVE</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a:t>
            </a: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0.2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lx (50 IRE)</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65" name="正方形/長方形 64"/>
          <p:cNvSpPr/>
          <p:nvPr/>
        </p:nvSpPr>
        <p:spPr>
          <a:xfrm>
            <a:off x="6144375" y="999672"/>
            <a:ext cx="2880000" cy="360345"/>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QNO-6070R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a:t>
            </a: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0.095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lx (30 IRE)</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66" name="正方形/長方形 65"/>
          <p:cNvSpPr/>
          <p:nvPr/>
        </p:nvSpPr>
        <p:spPr>
          <a:xfrm>
            <a:off x="149871" y="999672"/>
            <a:ext cx="2880000" cy="360345"/>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a:t>
            </a: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0.1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lx (50 IRE)</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aphicFrame>
        <p:nvGraphicFramePr>
          <p:cNvPr id="67" name="表 66"/>
          <p:cNvGraphicFramePr>
            <a:graphicFrameLocks noGrp="1"/>
          </p:cNvGraphicFramePr>
          <p:nvPr>
            <p:extLst>
              <p:ext uri="{D42A27DB-BD31-4B8C-83A1-F6EECF244321}">
                <p14:modId xmlns:p14="http://schemas.microsoft.com/office/powerpoint/2010/main" val="517336809"/>
              </p:ext>
            </p:extLst>
          </p:nvPr>
        </p:nvGraphicFramePr>
        <p:xfrm>
          <a:off x="3138310" y="357331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recognizable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Slightly dark and 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a:t>
                      </a:r>
                      <a:r>
                        <a:rPr lang="en-US" altLang="ja-JP" sz="800" baseline="0" dirty="0" smtClean="0"/>
                        <a:t> dark</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68" name="テキスト ボックス 67"/>
          <p:cNvSpPr txBox="1"/>
          <p:nvPr/>
        </p:nvSpPr>
        <p:spPr>
          <a:xfrm>
            <a:off x="5356382"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69" name="表 68"/>
          <p:cNvGraphicFramePr>
            <a:graphicFrameLocks noGrp="1"/>
          </p:cNvGraphicFramePr>
          <p:nvPr>
            <p:extLst>
              <p:ext uri="{D42A27DB-BD31-4B8C-83A1-F6EECF244321}">
                <p14:modId xmlns:p14="http://schemas.microsoft.com/office/powerpoint/2010/main" val="1692141512"/>
              </p:ext>
            </p:extLst>
          </p:nvPr>
        </p:nvGraphicFramePr>
        <p:xfrm>
          <a:off x="133242" y="357331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recognizable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sensitivity, noisy</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Slightly good</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70" name="テキスト ボックス 69"/>
          <p:cNvSpPr txBox="1"/>
          <p:nvPr/>
        </p:nvSpPr>
        <p:spPr>
          <a:xfrm>
            <a:off x="2351314"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71" name="表 70"/>
          <p:cNvGraphicFramePr>
            <a:graphicFrameLocks noGrp="1"/>
          </p:cNvGraphicFramePr>
          <p:nvPr>
            <p:extLst>
              <p:ext uri="{D42A27DB-BD31-4B8C-83A1-F6EECF244321}">
                <p14:modId xmlns:p14="http://schemas.microsoft.com/office/powerpoint/2010/main" val="2990729352"/>
              </p:ext>
            </p:extLst>
          </p:nvPr>
        </p:nvGraphicFramePr>
        <p:xfrm>
          <a:off x="6121427" y="357331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Recognizable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sensitivity, slightly 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Slightly bad</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72" name="テキスト ボックス 71"/>
          <p:cNvSpPr txBox="1"/>
          <p:nvPr/>
        </p:nvSpPr>
        <p:spPr>
          <a:xfrm>
            <a:off x="8339499"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cxnSp>
        <p:nvCxnSpPr>
          <p:cNvPr id="73" name="直線矢印コネクタ 72"/>
          <p:cNvCxnSpPr/>
          <p:nvPr/>
        </p:nvCxnSpPr>
        <p:spPr>
          <a:xfrm flipH="1" flipV="1">
            <a:off x="8361451" y="2699886"/>
            <a:ext cx="170299" cy="1742574"/>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pic>
        <p:nvPicPr>
          <p:cNvPr id="74" name="図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050" y="1419345"/>
            <a:ext cx="2744629" cy="1545908"/>
          </a:xfrm>
          <a:prstGeom prst="rect">
            <a:avLst/>
          </a:prstGeom>
        </p:spPr>
      </p:pic>
      <p:pic>
        <p:nvPicPr>
          <p:cNvPr id="75" name="図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556" y="1419345"/>
            <a:ext cx="2754630" cy="1543050"/>
          </a:xfrm>
          <a:prstGeom prst="rect">
            <a:avLst/>
          </a:prstGeom>
        </p:spPr>
      </p:pic>
      <p:pic>
        <p:nvPicPr>
          <p:cNvPr id="76" name="図 7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290696" y="2633239"/>
            <a:ext cx="761364" cy="897107"/>
          </a:xfrm>
          <a:prstGeom prst="rect">
            <a:avLst/>
          </a:prstGeom>
          <a:ln w="12700">
            <a:solidFill>
              <a:srgbClr val="D90066">
                <a:lumMod val="60000"/>
                <a:lumOff val="40000"/>
              </a:srgbClr>
            </a:solidFill>
          </a:ln>
        </p:spPr>
      </p:pic>
      <p:pic>
        <p:nvPicPr>
          <p:cNvPr id="77" name="図 7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300717" y="2636555"/>
            <a:ext cx="764221" cy="893791"/>
          </a:xfrm>
          <a:prstGeom prst="rect">
            <a:avLst/>
          </a:prstGeom>
          <a:ln w="12700">
            <a:solidFill>
              <a:srgbClr val="D90066">
                <a:lumMod val="60000"/>
                <a:lumOff val="40000"/>
              </a:srgbClr>
            </a:solidFill>
          </a:ln>
        </p:spPr>
      </p:pic>
      <p:pic>
        <p:nvPicPr>
          <p:cNvPr id="78" name="図 7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94602" y="2636636"/>
            <a:ext cx="693431" cy="893710"/>
          </a:xfrm>
          <a:prstGeom prst="rect">
            <a:avLst/>
          </a:prstGeom>
          <a:ln w="12700">
            <a:solidFill>
              <a:srgbClr val="D90066">
                <a:lumMod val="60000"/>
                <a:lumOff val="40000"/>
              </a:srgbClr>
            </a:solidFill>
          </a:ln>
        </p:spPr>
      </p:pic>
      <p:sp>
        <p:nvSpPr>
          <p:cNvPr id="79" name="正方形/長方形 114"/>
          <p:cNvSpPr>
            <a:spLocks noChangeArrowheads="1"/>
          </p:cNvSpPr>
          <p:nvPr/>
        </p:nvSpPr>
        <p:spPr bwMode="auto">
          <a:xfrm>
            <a:off x="72000" y="614272"/>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a dark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indoors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pSp>
        <p:nvGrpSpPr>
          <p:cNvPr id="80" name="グループ化 79"/>
          <p:cNvGrpSpPr>
            <a:grpSpLocks noChangeAspect="1"/>
          </p:cNvGrpSpPr>
          <p:nvPr/>
        </p:nvGrpSpPr>
        <p:grpSpPr>
          <a:xfrm>
            <a:off x="1749692" y="1821203"/>
            <a:ext cx="6025735" cy="366851"/>
            <a:chOff x="2715673" y="437281"/>
            <a:chExt cx="41390759" cy="2519903"/>
          </a:xfrm>
        </p:grpSpPr>
        <p:sp>
          <p:nvSpPr>
            <p:cNvPr id="81" name="正方形/長方形 80"/>
            <p:cNvSpPr>
              <a:spLocks noChangeAspect="1"/>
            </p:cNvSpPr>
            <p:nvPr/>
          </p:nvSpPr>
          <p:spPr>
            <a:xfrm>
              <a:off x="2715673" y="437281"/>
              <a:ext cx="1081421" cy="1396182"/>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2" name="正方形/長方形 81"/>
            <p:cNvSpPr>
              <a:spLocks noChangeAspect="1"/>
            </p:cNvSpPr>
            <p:nvPr/>
          </p:nvSpPr>
          <p:spPr>
            <a:xfrm>
              <a:off x="21613912" y="1355750"/>
              <a:ext cx="1090130" cy="1296451"/>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3" name="正方形/長方形 82"/>
            <p:cNvSpPr>
              <a:spLocks noChangeAspect="1"/>
            </p:cNvSpPr>
            <p:nvPr/>
          </p:nvSpPr>
          <p:spPr>
            <a:xfrm>
              <a:off x="42742105" y="1361554"/>
              <a:ext cx="1364327" cy="159563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31"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2"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33"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36"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
        <p:nvSpPr>
          <p:cNvPr id="39" name="楕円 38"/>
          <p:cNvSpPr/>
          <p:nvPr/>
        </p:nvSpPr>
        <p:spPr>
          <a:xfrm>
            <a:off x="8006377" y="2167883"/>
            <a:ext cx="644725" cy="510517"/>
          </a:xfrm>
          <a:prstGeom prst="ellipse">
            <a:avLst/>
          </a:prstGeom>
          <a:noFill/>
          <a:ln w="12700"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Tree>
    <p:extLst>
      <p:ext uri="{BB962C8B-B14F-4D97-AF65-F5344CB8AC3E}">
        <p14:creationId xmlns:p14="http://schemas.microsoft.com/office/powerpoint/2010/main" val="3061720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Night time v</a:t>
            </a:r>
            <a:r>
              <a:rPr kumimoji="0" lang="en-US" altLang="ja-JP" sz="2400" dirty="0" smtClean="0">
                <a:solidFill>
                  <a:prstClr val="white"/>
                </a:solidFill>
                <a:latin typeface="Calibri" panose="020F0502020204030204" pitchFamily="34" charset="0"/>
                <a:cs typeface="Calibri" panose="020F0502020204030204" pitchFamily="34" charset="0"/>
              </a:rPr>
              <a:t>isibility / </a:t>
            </a:r>
            <a:r>
              <a:rPr lang="en-US" altLang="ja-JP" sz="2400" dirty="0" smtClean="0">
                <a:latin typeface="Calibri" panose="020F0502020204030204" pitchFamily="34" charset="0"/>
              </a:rPr>
              <a:t>IR-LED </a:t>
            </a:r>
            <a:r>
              <a:rPr lang="en-US" altLang="ja-JP" sz="2400" dirty="0">
                <a:latin typeface="Calibri" panose="020F0502020204030204" pitchFamily="34" charset="0"/>
              </a:rPr>
              <a:t>: 0.5-1 lux </a:t>
            </a:r>
            <a:r>
              <a:rPr kumimoji="0" lang="en-US" altLang="ja-JP" sz="2400" dirty="0" smtClean="0">
                <a:solidFill>
                  <a:prstClr val="white"/>
                </a:solidFill>
                <a:latin typeface="Calibri" panose="020F0502020204030204" pitchFamily="34" charset="0"/>
                <a:cs typeface="Calibri" panose="020F0502020204030204" pitchFamily="34" charset="0"/>
              </a:rPr>
              <a:t> </a:t>
            </a:r>
            <a:r>
              <a:rPr kumimoji="0" lang="en-US" altLang="ja-JP" sz="2400" dirty="0">
                <a:solidFill>
                  <a:prstClr val="white"/>
                </a:solidFill>
                <a:latin typeface="Calibri" panose="020F0502020204030204" pitchFamily="34" charset="0"/>
                <a:cs typeface="Calibri" panose="020F0502020204030204" pitchFamily="34" charset="0"/>
              </a:rPr>
              <a:t>[FHD]</a:t>
            </a:r>
            <a:endParaRPr kumimoji="1" lang="ja-JP" altLang="en-US" sz="36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46" name="正方形/長方形 45"/>
          <p:cNvSpPr/>
          <p:nvPr/>
        </p:nvSpPr>
        <p:spPr>
          <a:xfrm>
            <a:off x="3146364" y="999672"/>
            <a:ext cx="2880000" cy="331084"/>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M3105-LVE</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15 m</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47" name="正方形/長方形 46"/>
          <p:cNvSpPr/>
          <p:nvPr/>
        </p:nvSpPr>
        <p:spPr>
          <a:xfrm>
            <a:off x="6144375" y="999672"/>
            <a:ext cx="2880000" cy="331084"/>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QNO-6070R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30 m</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48" name="正方形/長方形 47"/>
          <p:cNvSpPr/>
          <p:nvPr/>
        </p:nvSpPr>
        <p:spPr>
          <a:xfrm>
            <a:off x="148353" y="999672"/>
            <a:ext cx="2880000" cy="331084"/>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rPr>
              <a:t>U2132L</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rPr>
              <a:t>spec 30</a:t>
            </a:r>
            <a:r>
              <a:rPr kumimoji="0" lang="ja-JP" altLang="en-US"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rPr>
              <a:t>m</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graphicFrame>
        <p:nvGraphicFramePr>
          <p:cNvPr id="49" name="表 48"/>
          <p:cNvGraphicFramePr>
            <a:graphicFrameLocks noGrp="1"/>
          </p:cNvGraphicFramePr>
          <p:nvPr>
            <p:extLst>
              <p:ext uri="{D42A27DB-BD31-4B8C-83A1-F6EECF244321}">
                <p14:modId xmlns:p14="http://schemas.microsoft.com/office/powerpoint/2010/main" val="2096264812"/>
              </p:ext>
            </p:extLst>
          </p:nvPr>
        </p:nvGraphicFramePr>
        <p:xfrm>
          <a:off x="3138310" y="357331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622408">
                  <a:extLst>
                    <a:ext uri="{9D8B030D-6E8A-4147-A177-3AD203B41FA5}">
                      <a16:colId xmlns:a16="http://schemas.microsoft.com/office/drawing/2014/main" val="3907013407"/>
                    </a:ext>
                  </a:extLst>
                </a:gridCol>
                <a:gridCol w="386551">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sensitivity, Noisy, Less blurring</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good</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50" name="表 49"/>
          <p:cNvGraphicFramePr>
            <a:graphicFrameLocks noGrp="1"/>
          </p:cNvGraphicFramePr>
          <p:nvPr>
            <p:extLst>
              <p:ext uri="{D42A27DB-BD31-4B8C-83A1-F6EECF244321}">
                <p14:modId xmlns:p14="http://schemas.microsoft.com/office/powerpoint/2010/main" val="1578635757"/>
              </p:ext>
            </p:extLst>
          </p:nvPr>
        </p:nvGraphicFramePr>
        <p:xfrm>
          <a:off x="133242" y="357331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594908">
                  <a:extLst>
                    <a:ext uri="{9D8B030D-6E8A-4147-A177-3AD203B41FA5}">
                      <a16:colId xmlns:a16="http://schemas.microsoft.com/office/drawing/2014/main" val="3907013407"/>
                    </a:ext>
                  </a:extLst>
                </a:gridCol>
                <a:gridCol w="414051">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sensitivity, Less noise, blurring</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good</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51" name="表 50"/>
          <p:cNvGraphicFramePr>
            <a:graphicFrameLocks noGrp="1"/>
          </p:cNvGraphicFramePr>
          <p:nvPr>
            <p:extLst>
              <p:ext uri="{D42A27DB-BD31-4B8C-83A1-F6EECF244321}">
                <p14:modId xmlns:p14="http://schemas.microsoft.com/office/powerpoint/2010/main" val="1157364536"/>
              </p:ext>
            </p:extLst>
          </p:nvPr>
        </p:nvGraphicFramePr>
        <p:xfrm>
          <a:off x="6121427" y="3573318"/>
          <a:ext cx="2861963" cy="1070300"/>
        </p:xfrm>
        <a:graphic>
          <a:graphicData uri="http://schemas.openxmlformats.org/drawingml/2006/table">
            <a:tbl>
              <a:tblPr firstRow="1" bandRow="1">
                <a:tableStyleId>{5C22544A-7EE6-4342-B048-85BDC9FD1C3A}</a:tableStyleId>
              </a:tblPr>
              <a:tblGrid>
                <a:gridCol w="777084">
                  <a:extLst>
                    <a:ext uri="{9D8B030D-6E8A-4147-A177-3AD203B41FA5}">
                      <a16:colId xmlns:a16="http://schemas.microsoft.com/office/drawing/2014/main" val="1334915459"/>
                    </a:ext>
                  </a:extLst>
                </a:gridCol>
                <a:gridCol w="1666755">
                  <a:extLst>
                    <a:ext uri="{9D8B030D-6E8A-4147-A177-3AD203B41FA5}">
                      <a16:colId xmlns:a16="http://schemas.microsoft.com/office/drawing/2014/main" val="3907013407"/>
                    </a:ext>
                  </a:extLst>
                </a:gridCol>
                <a:gridCol w="418124">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Slightly dark,</a:t>
                      </a:r>
                      <a:r>
                        <a:rPr lang="en-US" altLang="ja-JP" sz="800" baseline="0" dirty="0" smtClean="0"/>
                        <a:t> </a:t>
                      </a:r>
                      <a:r>
                        <a:rPr lang="en-US" altLang="ja-JP" sz="800" dirty="0" smtClean="0"/>
                        <a:t>Less noise, Less blurring</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t>Surrounding is slightly dark</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t>Good</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t>-</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pic>
        <p:nvPicPr>
          <p:cNvPr id="52" name="図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621" y="1426262"/>
            <a:ext cx="2747486" cy="1547336"/>
          </a:xfrm>
          <a:prstGeom prst="rect">
            <a:avLst/>
          </a:prstGeom>
        </p:spPr>
      </p:pic>
      <p:pic>
        <p:nvPicPr>
          <p:cNvPr id="53" name="図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775" y="1404180"/>
            <a:ext cx="2743200" cy="1545908"/>
          </a:xfrm>
          <a:prstGeom prst="rect">
            <a:avLst/>
          </a:prstGeom>
        </p:spPr>
      </p:pic>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31029" y="2612654"/>
            <a:ext cx="915374" cy="879592"/>
          </a:xfrm>
          <a:prstGeom prst="rect">
            <a:avLst/>
          </a:prstGeom>
          <a:ln w="12700">
            <a:solidFill>
              <a:srgbClr val="D90066">
                <a:lumMod val="60000"/>
                <a:lumOff val="40000"/>
              </a:srgbClr>
            </a:solidFill>
          </a:ln>
        </p:spPr>
      </p:pic>
      <p:pic>
        <p:nvPicPr>
          <p:cNvPr id="55" name="図 5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77457" y="2583039"/>
            <a:ext cx="914400" cy="909207"/>
          </a:xfrm>
          <a:prstGeom prst="rect">
            <a:avLst/>
          </a:prstGeom>
          <a:ln w="12700">
            <a:solidFill>
              <a:srgbClr val="D90066">
                <a:lumMod val="60000"/>
                <a:lumOff val="40000"/>
              </a:srgbClr>
            </a:solidFill>
          </a:ln>
        </p:spPr>
      </p:pic>
      <p:pic>
        <p:nvPicPr>
          <p:cNvPr id="56" name="図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610" y="1419395"/>
            <a:ext cx="2747486" cy="1540193"/>
          </a:xfrm>
          <a:prstGeom prst="rect">
            <a:avLst/>
          </a:prstGeom>
        </p:spPr>
      </p:pic>
      <p:pic>
        <p:nvPicPr>
          <p:cNvPr id="57" name="図 5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67455" y="2574086"/>
            <a:ext cx="922936" cy="918160"/>
          </a:xfrm>
          <a:prstGeom prst="rect">
            <a:avLst/>
          </a:prstGeom>
          <a:ln w="12700">
            <a:solidFill>
              <a:srgbClr val="D90066">
                <a:lumMod val="60000"/>
                <a:lumOff val="40000"/>
              </a:srgbClr>
            </a:solidFill>
          </a:ln>
        </p:spPr>
      </p:pic>
      <p:sp>
        <p:nvSpPr>
          <p:cNvPr id="58" name="テキスト ボックス 57"/>
          <p:cNvSpPr txBox="1"/>
          <p:nvPr/>
        </p:nvSpPr>
        <p:spPr>
          <a:xfrm>
            <a:off x="5356382"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59" name="テキスト ボックス 58"/>
          <p:cNvSpPr txBox="1"/>
          <p:nvPr/>
        </p:nvSpPr>
        <p:spPr>
          <a:xfrm>
            <a:off x="2351314"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60" name="テキスト ボックス 59"/>
          <p:cNvSpPr txBox="1"/>
          <p:nvPr/>
        </p:nvSpPr>
        <p:spPr>
          <a:xfrm>
            <a:off x="8339499" y="3051090"/>
            <a:ext cx="692518" cy="507831"/>
          </a:xfrm>
          <a:prstGeom prst="rect">
            <a:avLst/>
          </a:prstGeom>
          <a:noFill/>
        </p:spPr>
        <p:txBody>
          <a:bodyPr wrap="square" rtlCol="0">
            <a:spAutoFit/>
          </a:bodyPr>
          <a:lstStyle/>
          <a:p>
            <a:pPr algn="r" defTabSz="914400"/>
            <a:r>
              <a:rPr lang="en-US" altLang="ja-JP" sz="1600"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a:t>
            </a:r>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61" name="楕円 60"/>
          <p:cNvSpPr/>
          <p:nvPr/>
        </p:nvSpPr>
        <p:spPr>
          <a:xfrm>
            <a:off x="6440396" y="2689694"/>
            <a:ext cx="573371" cy="523896"/>
          </a:xfrm>
          <a:prstGeom prst="ellipse">
            <a:avLst/>
          </a:prstGeom>
          <a:noFill/>
          <a:ln w="9525"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62" name="直線矢印コネクタ 61"/>
          <p:cNvCxnSpPr>
            <a:endCxn id="61" idx="5"/>
          </p:cNvCxnSpPr>
          <p:nvPr/>
        </p:nvCxnSpPr>
        <p:spPr>
          <a:xfrm flipH="1" flipV="1">
            <a:off x="6929799" y="3136867"/>
            <a:ext cx="1592787" cy="685834"/>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sp>
        <p:nvSpPr>
          <p:cNvPr id="84"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IR comparison</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pSp>
        <p:nvGrpSpPr>
          <p:cNvPr id="85" name="グループ化 84"/>
          <p:cNvGrpSpPr>
            <a:grpSpLocks noChangeAspect="1"/>
          </p:cNvGrpSpPr>
          <p:nvPr/>
        </p:nvGrpSpPr>
        <p:grpSpPr>
          <a:xfrm>
            <a:off x="1454098" y="1859102"/>
            <a:ext cx="6080784" cy="287914"/>
            <a:chOff x="685240" y="737363"/>
            <a:chExt cx="41768886" cy="1977683"/>
          </a:xfrm>
        </p:grpSpPr>
        <p:sp>
          <p:nvSpPr>
            <p:cNvPr id="86" name="正方形/長方形 85"/>
            <p:cNvSpPr>
              <a:spLocks noChangeAspect="1"/>
            </p:cNvSpPr>
            <p:nvPr/>
          </p:nvSpPr>
          <p:spPr>
            <a:xfrm>
              <a:off x="685240" y="737363"/>
              <a:ext cx="1002455" cy="99727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7" name="正方形/長方形 86"/>
            <p:cNvSpPr>
              <a:spLocks noChangeAspect="1"/>
            </p:cNvSpPr>
            <p:nvPr/>
          </p:nvSpPr>
          <p:spPr>
            <a:xfrm>
              <a:off x="20543249" y="1592911"/>
              <a:ext cx="1037837" cy="99727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8" name="正方形/長方形 87"/>
            <p:cNvSpPr>
              <a:spLocks noChangeAspect="1"/>
            </p:cNvSpPr>
            <p:nvPr/>
          </p:nvSpPr>
          <p:spPr>
            <a:xfrm>
              <a:off x="41450236" y="1717776"/>
              <a:ext cx="1003890" cy="99727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3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3"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36"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39"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572937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a:t>
            </a:r>
            <a:r>
              <a:rPr kumimoji="0" lang="en-US" altLang="ja-JP" sz="2400" dirty="0" smtClean="0">
                <a:solidFill>
                  <a:prstClr val="white"/>
                </a:solidFill>
                <a:latin typeface="Calibri" panose="020F0502020204030204" pitchFamily="34" charset="0"/>
                <a:cs typeface="Calibri" panose="020F0502020204030204" pitchFamily="34" charset="0"/>
              </a:rPr>
              <a:t> </a:t>
            </a:r>
            <a:r>
              <a:rPr lang="en-US" altLang="ja-JP" sz="2400" dirty="0">
                <a:latin typeface="Calibri" panose="020F0502020204030204" pitchFamily="34" charset="0"/>
              </a:rPr>
              <a:t>Night time </a:t>
            </a:r>
            <a:r>
              <a:rPr lang="en-US" altLang="ja-JP" sz="2400" dirty="0" smtClean="0">
                <a:latin typeface="Calibri" panose="020F0502020204030204" pitchFamily="34" charset="0"/>
                <a:cs typeface="Calibri" panose="020F0502020204030204" pitchFamily="34" charset="0"/>
              </a:rPr>
              <a:t>v</a:t>
            </a:r>
            <a:r>
              <a:rPr kumimoji="0" lang="en-US" altLang="ja-JP" sz="2400" dirty="0" smtClean="0">
                <a:solidFill>
                  <a:prstClr val="white"/>
                </a:solidFill>
                <a:latin typeface="Calibri" panose="020F0502020204030204" pitchFamily="34" charset="0"/>
                <a:cs typeface="Calibri" panose="020F0502020204030204" pitchFamily="34" charset="0"/>
              </a:rPr>
              <a:t>isibility / Super Dynamics  </a:t>
            </a:r>
            <a:r>
              <a:rPr lang="en-US" altLang="ja-JP" sz="2400" dirty="0" smtClean="0">
                <a:latin typeface="Calibri" panose="020F0502020204030204" pitchFamily="34" charset="0"/>
              </a:rPr>
              <a:t>[</a:t>
            </a:r>
            <a:r>
              <a:rPr lang="en-US" altLang="ja-JP" sz="2400" dirty="0">
                <a:latin typeface="Calibri" panose="020F0502020204030204" pitchFamily="34" charset="0"/>
              </a:rPr>
              <a:t>FHD</a:t>
            </a:r>
            <a:r>
              <a:rPr lang="en-US" altLang="ja-JP" sz="2400" dirty="0" smtClean="0">
                <a:latin typeface="Calibri" panose="020F0502020204030204" pitchFamily="34" charset="0"/>
              </a:rPr>
              <a:t>]</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335" y="1453480"/>
            <a:ext cx="2746058" cy="155019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346" y="1455886"/>
            <a:ext cx="2746058" cy="1547336"/>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08" y="1440340"/>
            <a:ext cx="2884845" cy="1616353"/>
          </a:xfrm>
          <a:prstGeom prst="rect">
            <a:avLst/>
          </a:prstGeom>
        </p:spPr>
      </p:pic>
      <p:grpSp>
        <p:nvGrpSpPr>
          <p:cNvPr id="6" name="グループ化 5"/>
          <p:cNvGrpSpPr/>
          <p:nvPr/>
        </p:nvGrpSpPr>
        <p:grpSpPr>
          <a:xfrm>
            <a:off x="148353" y="977818"/>
            <a:ext cx="8876022" cy="365427"/>
            <a:chOff x="148353" y="968187"/>
            <a:chExt cx="8876022" cy="320912"/>
          </a:xfrm>
        </p:grpSpPr>
        <p:sp>
          <p:nvSpPr>
            <p:cNvPr id="7" name="正方形/長方形 6"/>
            <p:cNvSpPr/>
            <p:nvPr/>
          </p:nvSpPr>
          <p:spPr>
            <a:xfrm>
              <a:off x="3146364" y="968187"/>
              <a:ext cx="2880000" cy="320912"/>
            </a:xfrm>
            <a:prstGeom prst="rect">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r>
                <a:rPr lang="en-US" altLang="ja-JP" sz="1200" b="1" dirty="0">
                  <a:solidFill>
                    <a:srgbClr val="0A54A0"/>
                  </a:solidFill>
                  <a:effectLst/>
                  <a:latin typeface="Calibri" panose="020F0502020204030204" pitchFamily="34" charset="0"/>
                  <a:ea typeface="ＭＳ Ｐゴシック" panose="020B0600070205080204" pitchFamily="50" charset="-128"/>
                </a:rPr>
                <a:t>AXIS </a:t>
              </a:r>
              <a:r>
                <a:rPr lang="en-US" altLang="ja-JP" sz="1200" b="1" dirty="0" smtClean="0">
                  <a:solidFill>
                    <a:srgbClr val="0A54A0"/>
                  </a:solidFill>
                  <a:effectLst/>
                  <a:latin typeface="Calibri" panose="020F0502020204030204" pitchFamily="34" charset="0"/>
                  <a:ea typeface="ＭＳ Ｐゴシック" panose="020B0600070205080204" pitchFamily="50" charset="-128"/>
                </a:rPr>
                <a:t>M3105-LVE</a:t>
              </a:r>
            </a:p>
            <a:p>
              <a:pPr algn="ctr" defTabSz="914378">
                <a:defRPr/>
              </a:pPr>
              <a:r>
                <a:rPr lang="en-US" altLang="ja-JP" sz="1200" b="1" dirty="0" smtClean="0">
                  <a:solidFill>
                    <a:srgbClr val="0A54A0"/>
                  </a:solidFill>
                  <a:effectLst/>
                  <a:latin typeface="Calibri" panose="020F0502020204030204" pitchFamily="34" charset="0"/>
                  <a:ea typeface="ＭＳ Ｐゴシック" panose="020B0600070205080204" pitchFamily="50" charset="-128"/>
                </a:rPr>
                <a:t>spec 115 dB</a:t>
              </a:r>
              <a:endParaRPr lang="en-US" altLang="ja-JP" sz="1200" b="1" dirty="0">
                <a:solidFill>
                  <a:srgbClr val="0A54A0"/>
                </a:solidFill>
                <a:effectLst/>
                <a:latin typeface="Calibri" panose="020F0502020204030204" pitchFamily="34" charset="0"/>
                <a:ea typeface="ＭＳ Ｐゴシック" panose="020B0600070205080204" pitchFamily="50" charset="-128"/>
              </a:endParaRPr>
            </a:p>
          </p:txBody>
        </p:sp>
        <p:sp>
          <p:nvSpPr>
            <p:cNvPr id="8" name="正方形/長方形 7"/>
            <p:cNvSpPr/>
            <p:nvPr/>
          </p:nvSpPr>
          <p:spPr>
            <a:xfrm>
              <a:off x="6144375" y="968187"/>
              <a:ext cx="2880000" cy="320912"/>
            </a:xfrm>
            <a:prstGeom prst="rect">
              <a:avLst/>
            </a:prstGeom>
            <a:solidFill>
              <a:srgbClr val="FFFF00"/>
            </a:solid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r>
                <a:rPr lang="en-US" altLang="ja-JP" sz="1200" b="1" dirty="0">
                  <a:solidFill>
                    <a:srgbClr val="0A54A0"/>
                  </a:solidFill>
                  <a:effectLst/>
                  <a:latin typeface="Calibri" panose="020F0502020204030204" pitchFamily="34" charset="0"/>
                  <a:ea typeface="ＭＳ Ｐゴシック" panose="020B0600070205080204" pitchFamily="50" charset="-128"/>
                </a:rPr>
                <a:t>Hanwha </a:t>
              </a:r>
              <a:r>
                <a:rPr lang="en-US" altLang="ja-JP" sz="1200" b="1" dirty="0" smtClean="0">
                  <a:solidFill>
                    <a:srgbClr val="0A54A0"/>
                  </a:solidFill>
                  <a:effectLst/>
                  <a:latin typeface="Calibri" panose="020F0502020204030204" pitchFamily="34" charset="0"/>
                  <a:ea typeface="ＭＳ Ｐゴシック" panose="020B0600070205080204" pitchFamily="50" charset="-128"/>
                </a:rPr>
                <a:t>QNO-6070R </a:t>
              </a:r>
            </a:p>
            <a:p>
              <a:pPr algn="ctr" defTabSz="914378">
                <a:defRPr/>
              </a:pPr>
              <a:r>
                <a:rPr lang="en-US" altLang="ja-JP" sz="1200" b="1" dirty="0" smtClean="0">
                  <a:solidFill>
                    <a:srgbClr val="0A54A0"/>
                  </a:solidFill>
                  <a:effectLst/>
                  <a:latin typeface="Calibri" panose="020F0502020204030204" pitchFamily="34" charset="0"/>
                  <a:ea typeface="ＭＳ Ｐゴシック" panose="020B0600070205080204" pitchFamily="50" charset="-128"/>
                </a:rPr>
                <a:t>spec 120 dB</a:t>
              </a:r>
              <a:endParaRPr lang="en-US" altLang="ja-JP" sz="1200" b="1" dirty="0">
                <a:solidFill>
                  <a:srgbClr val="0A54A0"/>
                </a:solidFill>
                <a:effectLst/>
                <a:latin typeface="Calibri" panose="020F0502020204030204" pitchFamily="34" charset="0"/>
                <a:ea typeface="ＭＳ Ｐゴシック" panose="020B0600070205080204" pitchFamily="50" charset="-128"/>
              </a:endParaRPr>
            </a:p>
          </p:txBody>
        </p:sp>
        <p:sp>
          <p:nvSpPr>
            <p:cNvPr id="9" name="正方形/長方形 8"/>
            <p:cNvSpPr/>
            <p:nvPr/>
          </p:nvSpPr>
          <p:spPr>
            <a:xfrm>
              <a:off x="148353" y="968188"/>
              <a:ext cx="2880000" cy="320911"/>
            </a:xfrm>
            <a:prstGeom prst="rect">
              <a:avLst/>
            </a:pr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78">
                <a:defRPr/>
              </a:pPr>
              <a:r>
                <a:rPr lang="en-US" altLang="ja-JP" sz="1200" b="1" dirty="0">
                  <a:solidFill>
                    <a:prstClr val="white"/>
                  </a:solidFill>
                  <a:effectLst/>
                  <a:latin typeface="Calibri" panose="020F0502020204030204" pitchFamily="34" charset="0"/>
                  <a:ea typeface="ＭＳ Ｐゴシック" panose="020B0600070205080204" pitchFamily="50" charset="-128"/>
                </a:rPr>
                <a:t>Panasonic </a:t>
              </a:r>
              <a:r>
                <a:rPr lang="en-US" altLang="ja-JP" sz="1200" b="1" dirty="0" smtClean="0">
                  <a:solidFill>
                    <a:prstClr val="white"/>
                  </a:solidFill>
                  <a:effectLst/>
                  <a:latin typeface="Calibri" panose="020F0502020204030204" pitchFamily="34" charset="0"/>
                  <a:ea typeface="ＭＳ Ｐゴシック" panose="020B0600070205080204" pitchFamily="50" charset="-128"/>
                </a:rPr>
                <a:t>U2132L</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/U2132LA</a:t>
              </a:r>
              <a:endParaRPr lang="en-US" altLang="ja-JP" sz="1200" b="1" dirty="0" smtClean="0">
                <a:solidFill>
                  <a:prstClr val="white"/>
                </a:solidFill>
                <a:effectLst/>
                <a:latin typeface="Calibri" panose="020F0502020204030204" pitchFamily="34" charset="0"/>
                <a:ea typeface="ＭＳ Ｐゴシック" panose="020B0600070205080204" pitchFamily="50" charset="-128"/>
              </a:endParaRPr>
            </a:p>
            <a:p>
              <a:pPr algn="ctr" defTabSz="914378">
                <a:defRPr/>
              </a:pPr>
              <a:r>
                <a:rPr lang="en-US" altLang="ja-JP" sz="1200" b="1" dirty="0" smtClean="0">
                  <a:solidFill>
                    <a:prstClr val="white"/>
                  </a:solidFill>
                  <a:effectLst/>
                  <a:latin typeface="Calibri" panose="020F0502020204030204" pitchFamily="34" charset="0"/>
                  <a:ea typeface="ＭＳ Ｐゴシック" panose="020B0600070205080204" pitchFamily="50" charset="-128"/>
                </a:rPr>
                <a:t>spec 120 dB</a:t>
              </a:r>
              <a:endParaRPr lang="en-US" altLang="ja-JP" sz="1200" b="1" dirty="0">
                <a:solidFill>
                  <a:prstClr val="white"/>
                </a:solidFill>
                <a:effectLst/>
                <a:latin typeface="Calibri" panose="020F0502020204030204" pitchFamily="34" charset="0"/>
                <a:ea typeface="ＭＳ Ｐゴシック" panose="020B0600070205080204" pitchFamily="50" charset="-128"/>
              </a:endParaRPr>
            </a:p>
          </p:txBody>
        </p:sp>
      </p:grpSp>
      <p:graphicFrame>
        <p:nvGraphicFramePr>
          <p:cNvPr id="10" name="表 9"/>
          <p:cNvGraphicFramePr>
            <a:graphicFrameLocks noGrp="1"/>
          </p:cNvGraphicFramePr>
          <p:nvPr>
            <p:extLst>
              <p:ext uri="{D42A27DB-BD31-4B8C-83A1-F6EECF244321}">
                <p14:modId xmlns:p14="http://schemas.microsoft.com/office/powerpoint/2010/main" val="399488028"/>
              </p:ext>
            </p:extLst>
          </p:nvPr>
        </p:nvGraphicFramePr>
        <p:xfrm>
          <a:off x="3138310" y="356138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p>
                      <a:r>
                        <a:rPr kumimoji="1" lang="en-US" altLang="ja-JP" sz="900" baseline="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latin typeface="Calibri" panose="020F0502020204030204" pitchFamily="34" charset="0"/>
                          <a:cs typeface="Calibri" panose="020F0502020204030204" pitchFamily="34" charset="0"/>
                        </a:rPr>
                        <a:t>Somewhat visible</a:t>
                      </a: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latin typeface="Calibri" panose="020F0502020204030204" pitchFamily="34" charset="0"/>
                          <a:cs typeface="Calibri" panose="020F0502020204030204" pitchFamily="34" charset="0"/>
                        </a:rPr>
                        <a:t>Good sensitivity, Noisy</a:t>
                      </a: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Resolution</a:t>
                      </a:r>
                    </a:p>
                  </a:txBody>
                  <a:tcPr marL="36000" marR="36000" marT="7200" marB="7200"/>
                </a:tc>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713149952"/>
              </p:ext>
            </p:extLst>
          </p:nvPr>
        </p:nvGraphicFramePr>
        <p:xfrm>
          <a:off x="133242" y="356138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p>
                      <a:r>
                        <a:rPr kumimoji="1" lang="en-US" altLang="ja-JP" sz="900" baseline="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latin typeface="Calibri" panose="020F0502020204030204" pitchFamily="34" charset="0"/>
                          <a:cs typeface="Calibri" panose="020F0502020204030204" pitchFamily="34" charset="0"/>
                        </a:rPr>
                        <a:t>Visible</a:t>
                      </a: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 sensitivity, Some noise</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Resolution</a:t>
                      </a:r>
                    </a:p>
                  </a:txBody>
                  <a:tcPr marL="36000" marR="36000" marT="7200" marB="7200"/>
                </a:tc>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164725773"/>
              </p:ext>
            </p:extLst>
          </p:nvPr>
        </p:nvGraphicFramePr>
        <p:xfrm>
          <a:off x="6121427" y="356138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p>
                      <a:r>
                        <a:rPr kumimoji="1" lang="en-US" altLang="ja-JP" sz="900" baseline="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kumimoji="1" lang="en-US" altLang="ja-JP" sz="900" dirty="0" smtClean="0">
                          <a:latin typeface="Calibri" panose="020F0502020204030204" pitchFamily="34" charset="0"/>
                          <a:ea typeface="Meiryo UI" panose="020B0604030504040204" pitchFamily="50" charset="-128"/>
                          <a:cs typeface="Calibri" panose="020F0502020204030204" pitchFamily="34" charset="0"/>
                        </a:rPr>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r>
                        <a:rPr lang="en-US" altLang="ja-JP" sz="800" dirty="0" smtClean="0">
                          <a:latin typeface="Calibri" panose="020F0502020204030204" pitchFamily="34" charset="0"/>
                          <a:cs typeface="Calibri" panose="020F0502020204030204" pitchFamily="34" charset="0"/>
                        </a:rPr>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latin typeface="Calibri" panose="020F0502020204030204" pitchFamily="34" charset="0"/>
                          <a:ea typeface="Meiryo UI" panose="020B0604030504040204" pitchFamily="50" charset="-128"/>
                          <a:cs typeface="Calibri" panose="020F0502020204030204" pitchFamily="34" charset="0"/>
                        </a:rPr>
                        <a:t>Good sensitivity, Less noise</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Bright</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Resolution</a:t>
                      </a: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Good</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p>
                      <a:pPr algn="ctr"/>
                      <a:r>
                        <a:rPr kumimoji="1" lang="en-US" altLang="ja-JP" sz="800" dirty="0" smtClean="0">
                          <a:latin typeface="Calibri" panose="020F0502020204030204" pitchFamily="34" charset="0"/>
                          <a:ea typeface="Meiryo UI" panose="020B0604030504040204" pitchFamily="50" charset="-128"/>
                          <a:cs typeface="Calibri" panose="020F0502020204030204" pitchFamily="34" charset="0"/>
                        </a:rPr>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pSp>
        <p:nvGrpSpPr>
          <p:cNvPr id="16" name="グループ化 15"/>
          <p:cNvGrpSpPr/>
          <p:nvPr/>
        </p:nvGrpSpPr>
        <p:grpSpPr>
          <a:xfrm>
            <a:off x="1585930" y="2024556"/>
            <a:ext cx="6079319" cy="245954"/>
            <a:chOff x="1820896" y="2048650"/>
            <a:chExt cx="6079319" cy="245954"/>
          </a:xfrm>
        </p:grpSpPr>
        <p:sp>
          <p:nvSpPr>
            <p:cNvPr id="17" name="正方形/長方形 16"/>
            <p:cNvSpPr/>
            <p:nvPr/>
          </p:nvSpPr>
          <p:spPr>
            <a:xfrm>
              <a:off x="4894922" y="2126020"/>
              <a:ext cx="161748" cy="168584"/>
            </a:xfrm>
            <a:prstGeom prst="rect">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7738467" y="2048650"/>
              <a:ext cx="161748" cy="168584"/>
            </a:xfrm>
            <a:prstGeom prst="rect">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1820896" y="2066906"/>
              <a:ext cx="161748" cy="168584"/>
            </a:xfrm>
            <a:prstGeom prst="rect">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pic>
        <p:nvPicPr>
          <p:cNvPr id="20" name="図 19"/>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31972" y="2505548"/>
            <a:ext cx="964857" cy="995314"/>
          </a:xfrm>
          <a:prstGeom prst="rect">
            <a:avLst/>
          </a:prstGeom>
          <a:ln w="12700">
            <a:solidFill>
              <a:schemeClr val="accent2">
                <a:lumMod val="60000"/>
                <a:lumOff val="40000"/>
              </a:schemeClr>
            </a:solidFill>
          </a:ln>
        </p:spPr>
      </p:pic>
      <p:pic>
        <p:nvPicPr>
          <p:cNvPr id="21" name="図 2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281548" y="2519573"/>
            <a:ext cx="961293" cy="981289"/>
          </a:xfrm>
          <a:prstGeom prst="rect">
            <a:avLst/>
          </a:prstGeom>
          <a:ln w="12700">
            <a:solidFill>
              <a:schemeClr val="accent2">
                <a:lumMod val="60000"/>
                <a:lumOff val="40000"/>
              </a:schemeClr>
            </a:solidFill>
          </a:ln>
        </p:spPr>
      </p:pic>
      <p:pic>
        <p:nvPicPr>
          <p:cNvPr id="22" name="図 2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16388" y="2563130"/>
            <a:ext cx="967154" cy="937732"/>
          </a:xfrm>
          <a:prstGeom prst="rect">
            <a:avLst/>
          </a:prstGeom>
          <a:ln w="12700">
            <a:solidFill>
              <a:schemeClr val="accent2">
                <a:lumMod val="60000"/>
                <a:lumOff val="40000"/>
              </a:schemeClr>
            </a:solidFill>
          </a:ln>
        </p:spPr>
      </p:pic>
      <p:cxnSp>
        <p:nvCxnSpPr>
          <p:cNvPr id="23" name="直線矢印コネクタ 22"/>
          <p:cNvCxnSpPr>
            <a:endCxn id="21" idx="3"/>
          </p:cNvCxnSpPr>
          <p:nvPr/>
        </p:nvCxnSpPr>
        <p:spPr>
          <a:xfrm flipH="1" flipV="1">
            <a:off x="7242841" y="3010218"/>
            <a:ext cx="1267214" cy="970604"/>
          </a:xfrm>
          <a:prstGeom prst="straightConnector1">
            <a:avLst/>
          </a:prstGeom>
          <a:ln w="12700">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endCxn id="20" idx="3"/>
          </p:cNvCxnSpPr>
          <p:nvPr/>
        </p:nvCxnSpPr>
        <p:spPr>
          <a:xfrm flipH="1" flipV="1">
            <a:off x="4296829" y="3003205"/>
            <a:ext cx="1242156" cy="940750"/>
          </a:xfrm>
          <a:prstGeom prst="straightConnector1">
            <a:avLst/>
          </a:prstGeom>
          <a:ln w="12700">
            <a:solidFill>
              <a:srgbClr val="FFC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5"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fontAlgn="auto" hangingPunct="1">
              <a:spcBef>
                <a:spcPts val="0"/>
              </a:spcBef>
              <a:spcAft>
                <a:spcPts val="0"/>
              </a:spcAft>
              <a:buFont typeface="Wingdings" panose="05000000000000000000" pitchFamily="2" charset="2"/>
              <a:buChar char="n"/>
              <a:defRPr/>
            </a:pPr>
            <a:r>
              <a:rPr lang="en-US" altLang="ja-JP" sz="1800" b="1" dirty="0">
                <a:effectLst/>
                <a:latin typeface="Calibri" panose="020F0502020204030204" pitchFamily="34" charset="0"/>
                <a:ea typeface="Meiryo UI" panose="020B0604030504040204" pitchFamily="50" charset="-128"/>
                <a:cs typeface="Meiryo UI" panose="020B0604030504040204" pitchFamily="50" charset="-128"/>
              </a:rPr>
              <a:t>Comparison in the dark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outdoors </a:t>
            </a:r>
            <a:endParaRPr lang="en-US" altLang="ja-JP" sz="1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2351314"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27" name="テキスト ボックス 26"/>
          <p:cNvSpPr txBox="1"/>
          <p:nvPr/>
        </p:nvSpPr>
        <p:spPr>
          <a:xfrm>
            <a:off x="5356382" y="30510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28" name="テキスト ボックス 27"/>
          <p:cNvSpPr txBox="1"/>
          <p:nvPr/>
        </p:nvSpPr>
        <p:spPr>
          <a:xfrm>
            <a:off x="8339499" y="3051090"/>
            <a:ext cx="692518" cy="507831"/>
          </a:xfrm>
          <a:prstGeom prst="rect">
            <a:avLst/>
          </a:prstGeom>
          <a:noFill/>
        </p:spPr>
        <p:txBody>
          <a:bodyPr wrap="square" rtlCol="0">
            <a:spAutoFit/>
          </a:bodyPr>
          <a:lstStyle/>
          <a:p>
            <a:pPr algn="r" defTabSz="914400"/>
            <a:r>
              <a:rPr lang="en-US" altLang="ja-JP" sz="1600"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a:t>
            </a:r>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36"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7"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3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4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41"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42"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43"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330733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Day time</a:t>
            </a:r>
            <a:r>
              <a:rPr lang="en-US" altLang="ja-JP" sz="2400" dirty="0">
                <a:latin typeface="Calibri" panose="020F0502020204030204" pitchFamily="34" charset="0"/>
              </a:rPr>
              <a:t> </a:t>
            </a:r>
            <a:r>
              <a:rPr lang="en-US" altLang="ja-JP" sz="2400" dirty="0">
                <a:latin typeface="Calibri" panose="020F0502020204030204" pitchFamily="34" charset="0"/>
                <a:cs typeface="Calibri" panose="020F0502020204030204" pitchFamily="34" charset="0"/>
              </a:rPr>
              <a:t>v</a:t>
            </a:r>
            <a:r>
              <a:rPr kumimoji="0" lang="en-US" altLang="ja-JP" sz="2400" dirty="0">
                <a:solidFill>
                  <a:prstClr val="white"/>
                </a:solidFill>
                <a:latin typeface="Calibri" panose="020F0502020204030204" pitchFamily="34" charset="0"/>
                <a:cs typeface="Calibri" panose="020F0502020204030204" pitchFamily="34" charset="0"/>
              </a:rPr>
              <a:t>isibility </a:t>
            </a:r>
            <a:r>
              <a:rPr kumimoji="0" lang="en-US" altLang="ja-JP" sz="2400" dirty="0" smtClean="0">
                <a:solidFill>
                  <a:prstClr val="white"/>
                </a:solidFill>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Super Dynamics </a:t>
            </a:r>
            <a:r>
              <a:rPr lang="en-US" altLang="ja-JP" sz="2400" dirty="0" smtClean="0">
                <a:latin typeface="Calibri" panose="020F0502020204030204" pitchFamily="34" charset="0"/>
              </a:rPr>
              <a:t> [</a:t>
            </a:r>
            <a:r>
              <a:rPr lang="en-US" altLang="ja-JP" sz="2400" dirty="0">
                <a:latin typeface="Calibri" panose="020F0502020204030204" pitchFamily="34" charset="0"/>
              </a:rPr>
              <a:t>FHD</a:t>
            </a:r>
            <a:r>
              <a:rPr lang="en-US" altLang="ja-JP" sz="2400" dirty="0" smtClean="0">
                <a:latin typeface="Calibri" panose="020F0502020204030204" pitchFamily="34" charset="0"/>
              </a:rPr>
              <a:t>]</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53" name="図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192" y="1426118"/>
            <a:ext cx="2750344" cy="1545908"/>
          </a:xfrm>
          <a:prstGeom prst="rect">
            <a:avLst/>
          </a:prstGeom>
        </p:spPr>
      </p:pic>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346" y="1426118"/>
            <a:ext cx="2746058" cy="1541621"/>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73" y="1426118"/>
            <a:ext cx="2748915" cy="1547336"/>
          </a:xfrm>
          <a:prstGeom prst="rect">
            <a:avLst/>
          </a:prstGeom>
        </p:spPr>
      </p:pic>
      <p:pic>
        <p:nvPicPr>
          <p:cNvPr id="56" name="図 5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39994" y="2601151"/>
            <a:ext cx="964351" cy="1133993"/>
          </a:xfrm>
          <a:prstGeom prst="rect">
            <a:avLst/>
          </a:prstGeom>
          <a:ln w="12700">
            <a:solidFill>
              <a:srgbClr val="D90066">
                <a:lumMod val="60000"/>
                <a:lumOff val="40000"/>
              </a:srgbClr>
            </a:solidFill>
          </a:ln>
        </p:spPr>
      </p:pic>
      <p:pic>
        <p:nvPicPr>
          <p:cNvPr id="57" name="図 5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24991" y="2621521"/>
            <a:ext cx="906013" cy="1113623"/>
          </a:xfrm>
          <a:prstGeom prst="rect">
            <a:avLst/>
          </a:prstGeom>
          <a:ln w="12700">
            <a:solidFill>
              <a:srgbClr val="D90066">
                <a:lumMod val="60000"/>
                <a:lumOff val="40000"/>
              </a:srgbClr>
            </a:solidFill>
          </a:ln>
        </p:spPr>
      </p:pic>
      <p:pic>
        <p:nvPicPr>
          <p:cNvPr id="58" name="図 5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09504" y="2600610"/>
            <a:ext cx="922867" cy="1134534"/>
          </a:xfrm>
          <a:prstGeom prst="rect">
            <a:avLst/>
          </a:prstGeom>
          <a:ln w="12700">
            <a:solidFill>
              <a:srgbClr val="D90066">
                <a:lumMod val="60000"/>
                <a:lumOff val="40000"/>
              </a:srgbClr>
            </a:solidFill>
          </a:ln>
        </p:spPr>
      </p:pic>
      <p:sp>
        <p:nvSpPr>
          <p:cNvPr id="59"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Comparison of how the face looks </a:t>
            </a:r>
            <a:r>
              <a:rPr lang="en-US" altLang="ja-JP" b="1" dirty="0">
                <a:latin typeface="Calibri" panose="020F0502020204030204" pitchFamily="34" charset="0"/>
                <a:ea typeface="Meiryo UI" panose="020B0604030504040204" pitchFamily="50" charset="-128"/>
                <a:cs typeface="Meiryo UI" panose="020B0604030504040204" pitchFamily="50" charset="-128"/>
              </a:rPr>
              <a:t>in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backlight </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pSp>
        <p:nvGrpSpPr>
          <p:cNvPr id="60" name="グループ化 59"/>
          <p:cNvGrpSpPr/>
          <p:nvPr/>
        </p:nvGrpSpPr>
        <p:grpSpPr>
          <a:xfrm>
            <a:off x="148353" y="975519"/>
            <a:ext cx="8876022" cy="346200"/>
            <a:chOff x="148353" y="854997"/>
            <a:chExt cx="8876022" cy="432000"/>
          </a:xfrm>
        </p:grpSpPr>
        <p:sp>
          <p:nvSpPr>
            <p:cNvPr id="61" name="正方形/長方形 60"/>
            <p:cNvSpPr/>
            <p:nvPr/>
          </p:nvSpPr>
          <p:spPr>
            <a:xfrm>
              <a:off x="3146364" y="854997"/>
              <a:ext cx="2880000" cy="432000"/>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M3105-LVE</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115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62" name="正方形/長方形 61"/>
            <p:cNvSpPr/>
            <p:nvPr/>
          </p:nvSpPr>
          <p:spPr>
            <a:xfrm>
              <a:off x="6144375" y="854997"/>
              <a:ext cx="2880000" cy="432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QNO-6070R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84" name="正方形/長方形 83"/>
            <p:cNvSpPr/>
            <p:nvPr/>
          </p:nvSpPr>
          <p:spPr>
            <a:xfrm>
              <a:off x="148353" y="8549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U2132L</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graphicFrame>
        <p:nvGraphicFramePr>
          <p:cNvPr id="85" name="表 84"/>
          <p:cNvGraphicFramePr>
            <a:graphicFrameLocks noGrp="1"/>
          </p:cNvGraphicFramePr>
          <p:nvPr>
            <p:extLst>
              <p:ext uri="{D42A27DB-BD31-4B8C-83A1-F6EECF244321}">
                <p14:modId xmlns:p14="http://schemas.microsoft.com/office/powerpoint/2010/main" val="3981359084"/>
              </p:ext>
            </p:extLst>
          </p:nvPr>
        </p:nvGraphicFramePr>
        <p:xfrm>
          <a:off x="3138310" y="3554385"/>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535597">
                  <a:extLst>
                    <a:ext uri="{9D8B030D-6E8A-4147-A177-3AD203B41FA5}">
                      <a16:colId xmlns:a16="http://schemas.microsoft.com/office/drawing/2014/main" val="3907013407"/>
                    </a:ext>
                  </a:extLst>
                </a:gridCol>
                <a:gridCol w="473362">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visibility, Noisy</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Dark part bright, Bright part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6" name="表 85"/>
          <p:cNvGraphicFramePr>
            <a:graphicFrameLocks noGrp="1"/>
          </p:cNvGraphicFramePr>
          <p:nvPr>
            <p:extLst>
              <p:ext uri="{D42A27DB-BD31-4B8C-83A1-F6EECF244321}">
                <p14:modId xmlns:p14="http://schemas.microsoft.com/office/powerpoint/2010/main" val="2346497647"/>
              </p:ext>
            </p:extLst>
          </p:nvPr>
        </p:nvGraphicFramePr>
        <p:xfrm>
          <a:off x="133242" y="3554385"/>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560184">
                  <a:extLst>
                    <a:ext uri="{9D8B030D-6E8A-4147-A177-3AD203B41FA5}">
                      <a16:colId xmlns:a16="http://schemas.microsoft.com/office/drawing/2014/main" val="3907013407"/>
                    </a:ext>
                  </a:extLst>
                </a:gridCol>
                <a:gridCol w="448775">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 Dark</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Dark part dark, Bright part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7" name="表 86"/>
          <p:cNvGraphicFramePr>
            <a:graphicFrameLocks noGrp="1"/>
          </p:cNvGraphicFramePr>
          <p:nvPr>
            <p:extLst>
              <p:ext uri="{D42A27DB-BD31-4B8C-83A1-F6EECF244321}">
                <p14:modId xmlns:p14="http://schemas.microsoft.com/office/powerpoint/2010/main" val="1120792016"/>
              </p:ext>
            </p:extLst>
          </p:nvPr>
        </p:nvGraphicFramePr>
        <p:xfrm>
          <a:off x="6121427" y="3554385"/>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538749">
                  <a:extLst>
                    <a:ext uri="{9D8B030D-6E8A-4147-A177-3AD203B41FA5}">
                      <a16:colId xmlns:a16="http://schemas.microsoft.com/office/drawing/2014/main" val="3907013407"/>
                    </a:ext>
                  </a:extLst>
                </a:gridCol>
                <a:gridCol w="470210">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 Blurring</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Dark part bright, Bright part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88" name="テキスト ボックス 87"/>
          <p:cNvSpPr txBox="1"/>
          <p:nvPr/>
        </p:nvSpPr>
        <p:spPr>
          <a:xfrm>
            <a:off x="5356382"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5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89" name="テキスト ボックス 88"/>
          <p:cNvSpPr txBox="1"/>
          <p:nvPr/>
        </p:nvSpPr>
        <p:spPr>
          <a:xfrm>
            <a:off x="2351314"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90" name="テキスト ボックス 89"/>
          <p:cNvSpPr txBox="1"/>
          <p:nvPr/>
        </p:nvSpPr>
        <p:spPr>
          <a:xfrm>
            <a:off x="8339499"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91" name="楕円 90"/>
          <p:cNvSpPr/>
          <p:nvPr/>
        </p:nvSpPr>
        <p:spPr>
          <a:xfrm>
            <a:off x="3438988" y="2621520"/>
            <a:ext cx="748960" cy="859933"/>
          </a:xfrm>
          <a:prstGeom prst="ellipse">
            <a:avLst/>
          </a:prstGeom>
          <a:noFill/>
          <a:ln w="9525"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92" name="直線矢印コネクタ 91"/>
          <p:cNvCxnSpPr>
            <a:endCxn id="91" idx="5"/>
          </p:cNvCxnSpPr>
          <p:nvPr/>
        </p:nvCxnSpPr>
        <p:spPr>
          <a:xfrm flipH="1" flipV="1">
            <a:off x="4078265" y="3355519"/>
            <a:ext cx="1494945" cy="446770"/>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cxnSp>
        <p:nvCxnSpPr>
          <p:cNvPr id="93" name="直線矢印コネクタ 92"/>
          <p:cNvCxnSpPr>
            <a:endCxn id="94" idx="5"/>
          </p:cNvCxnSpPr>
          <p:nvPr/>
        </p:nvCxnSpPr>
        <p:spPr>
          <a:xfrm flipH="1" flipV="1">
            <a:off x="7055375" y="3250139"/>
            <a:ext cx="1449584" cy="552150"/>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94" name="楕円 93"/>
          <p:cNvSpPr/>
          <p:nvPr/>
        </p:nvSpPr>
        <p:spPr>
          <a:xfrm>
            <a:off x="6385725" y="2624297"/>
            <a:ext cx="784544" cy="733220"/>
          </a:xfrm>
          <a:prstGeom prst="ellipse">
            <a:avLst/>
          </a:prstGeom>
          <a:noFill/>
          <a:ln w="9525"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95" name="楕円 94"/>
          <p:cNvSpPr/>
          <p:nvPr/>
        </p:nvSpPr>
        <p:spPr>
          <a:xfrm>
            <a:off x="3852334" y="2206308"/>
            <a:ext cx="225932" cy="241893"/>
          </a:xfrm>
          <a:prstGeom prst="ellipse">
            <a:avLst/>
          </a:prstGeom>
          <a:noFill/>
          <a:ln w="9525"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96" name="直線矢印コネクタ 95"/>
          <p:cNvCxnSpPr>
            <a:endCxn id="95" idx="5"/>
          </p:cNvCxnSpPr>
          <p:nvPr/>
        </p:nvCxnSpPr>
        <p:spPr>
          <a:xfrm flipH="1" flipV="1">
            <a:off x="4045179" y="2412777"/>
            <a:ext cx="1528031" cy="1746184"/>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grpSp>
        <p:nvGrpSpPr>
          <p:cNvPr id="97" name="グループ化 96"/>
          <p:cNvGrpSpPr/>
          <p:nvPr/>
        </p:nvGrpSpPr>
        <p:grpSpPr>
          <a:xfrm>
            <a:off x="1932896" y="1809897"/>
            <a:ext cx="6345690" cy="343757"/>
            <a:chOff x="1760825" y="1717639"/>
            <a:chExt cx="6345690" cy="343757"/>
          </a:xfrm>
        </p:grpSpPr>
        <p:sp>
          <p:nvSpPr>
            <p:cNvPr id="98" name="正方形/長方形 97"/>
            <p:cNvSpPr/>
            <p:nvPr/>
          </p:nvSpPr>
          <p:spPr>
            <a:xfrm>
              <a:off x="1760825" y="1717639"/>
              <a:ext cx="292108" cy="293496"/>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99" name="正方形/長方形 98"/>
            <p:cNvSpPr/>
            <p:nvPr/>
          </p:nvSpPr>
          <p:spPr>
            <a:xfrm>
              <a:off x="4716325" y="1798805"/>
              <a:ext cx="243561" cy="262591"/>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100" name="正方形/長方形 99"/>
            <p:cNvSpPr/>
            <p:nvPr/>
          </p:nvSpPr>
          <p:spPr>
            <a:xfrm>
              <a:off x="7860741" y="1778299"/>
              <a:ext cx="245774" cy="255473"/>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101" name="テキスト ボックス 100"/>
          <p:cNvSpPr txBox="1"/>
          <p:nvPr/>
        </p:nvSpPr>
        <p:spPr>
          <a:xfrm>
            <a:off x="7245582" y="2867796"/>
            <a:ext cx="862885" cy="246221"/>
          </a:xfrm>
          <a:prstGeom prst="rect">
            <a:avLst/>
          </a:prstGeom>
        </p:spPr>
        <p:txBody>
          <a:bodyPr wrap="square">
            <a:spAutoFit/>
          </a:bodyPr>
          <a:lstStyle>
            <a:defPPr>
              <a:defRPr lang="ja-JP"/>
            </a:defPPr>
            <a:lvl1pPr algn="l">
              <a:defRPr sz="1000">
                <a:effectLst/>
                <a:latin typeface="Calibri" panose="020F0502020204030204" pitchFamily="34" charset="0"/>
                <a:cs typeface="Calibri" panose="020F0502020204030204" pitchFamily="34" charset="0"/>
              </a:defRPr>
            </a:lvl1pPr>
          </a:lstStyle>
          <a:p>
            <a:pPr defTabSz="914400"/>
            <a:r>
              <a:rPr lang="en-US" altLang="ja-JP" dirty="0" smtClean="0">
                <a:solidFill>
                  <a:srgbClr val="0A54A0"/>
                </a:solidFill>
                <a:ea typeface="HGPｺﾞｼｯｸE" pitchFamily="50" charset="-128"/>
              </a:rPr>
              <a:t>WDR : on</a:t>
            </a:r>
            <a:endParaRPr lang="ja-JP" altLang="en-US" dirty="0">
              <a:solidFill>
                <a:srgbClr val="0A54A0"/>
              </a:solidFill>
              <a:ea typeface="HGPｺﾞｼｯｸE" pitchFamily="50" charset="-128"/>
            </a:endParaRPr>
          </a:p>
        </p:txBody>
      </p:sp>
      <p:sp>
        <p:nvSpPr>
          <p:cNvPr id="40"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41"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42"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43"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44"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45"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46"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47"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862252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Day time visibility / Indoor  </a:t>
            </a:r>
            <a:r>
              <a:rPr lang="en-US" altLang="ja-JP" sz="2400" dirty="0">
                <a:latin typeface="Calibri" panose="020F0502020204030204" pitchFamily="34" charset="0"/>
              </a:rPr>
              <a:t>[FHD] </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26" name="図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621" y="1425815"/>
            <a:ext cx="2747486" cy="154162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632" y="1417560"/>
            <a:ext cx="2747486" cy="1543050"/>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73" y="1386278"/>
            <a:ext cx="2748915" cy="1543050"/>
          </a:xfrm>
          <a:prstGeom prst="rect">
            <a:avLst/>
          </a:prstGeom>
        </p:spPr>
      </p:pic>
      <p:grpSp>
        <p:nvGrpSpPr>
          <p:cNvPr id="29" name="グループ化 28"/>
          <p:cNvGrpSpPr/>
          <p:nvPr/>
        </p:nvGrpSpPr>
        <p:grpSpPr>
          <a:xfrm>
            <a:off x="148353" y="982381"/>
            <a:ext cx="8876022" cy="327763"/>
            <a:chOff x="148353" y="854997"/>
            <a:chExt cx="8876022" cy="432000"/>
          </a:xfrm>
        </p:grpSpPr>
        <p:sp>
          <p:nvSpPr>
            <p:cNvPr id="30" name="正方形/長方形 29"/>
            <p:cNvSpPr/>
            <p:nvPr/>
          </p:nvSpPr>
          <p:spPr>
            <a:xfrm>
              <a:off x="3146364" y="854997"/>
              <a:ext cx="2880000" cy="432000"/>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M3105-LVE</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115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1" name="正方形/長方形 30"/>
            <p:cNvSpPr/>
            <p:nvPr/>
          </p:nvSpPr>
          <p:spPr>
            <a:xfrm>
              <a:off x="6144375" y="854997"/>
              <a:ext cx="2880000" cy="432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QNO-6070R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2" name="正方形/長方形 31"/>
            <p:cNvSpPr/>
            <p:nvPr/>
          </p:nvSpPr>
          <p:spPr>
            <a:xfrm>
              <a:off x="148353" y="8549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U2132L</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grpSp>
        <p:nvGrpSpPr>
          <p:cNvPr id="33" name="グループ化 32"/>
          <p:cNvGrpSpPr/>
          <p:nvPr/>
        </p:nvGrpSpPr>
        <p:grpSpPr>
          <a:xfrm>
            <a:off x="1590694" y="1802822"/>
            <a:ext cx="5996402" cy="362749"/>
            <a:chOff x="1590694" y="1779674"/>
            <a:chExt cx="5996402" cy="362749"/>
          </a:xfrm>
        </p:grpSpPr>
        <p:sp>
          <p:nvSpPr>
            <p:cNvPr id="34" name="正方形/長方形 33"/>
            <p:cNvSpPr/>
            <p:nvPr/>
          </p:nvSpPr>
          <p:spPr>
            <a:xfrm>
              <a:off x="1590694" y="1779674"/>
              <a:ext cx="185720" cy="177715"/>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35" name="正方形/長方形 34"/>
            <p:cNvSpPr/>
            <p:nvPr/>
          </p:nvSpPr>
          <p:spPr>
            <a:xfrm>
              <a:off x="4346538" y="1947750"/>
              <a:ext cx="187200" cy="17640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36" name="正方形/長方形 35"/>
            <p:cNvSpPr/>
            <p:nvPr/>
          </p:nvSpPr>
          <p:spPr>
            <a:xfrm>
              <a:off x="7410696" y="1955223"/>
              <a:ext cx="176400" cy="18720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graphicFrame>
        <p:nvGraphicFramePr>
          <p:cNvPr id="37" name="表 36"/>
          <p:cNvGraphicFramePr>
            <a:graphicFrameLocks noGrp="1"/>
          </p:cNvGraphicFramePr>
          <p:nvPr>
            <p:extLst>
              <p:ext uri="{D42A27DB-BD31-4B8C-83A1-F6EECF244321}">
                <p14:modId xmlns:p14="http://schemas.microsoft.com/office/powerpoint/2010/main" val="4072617197"/>
              </p:ext>
            </p:extLst>
          </p:nvPr>
        </p:nvGraphicFramePr>
        <p:xfrm>
          <a:off x="3138310" y="3559337"/>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 No noise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38" name="テキスト ボックス 37"/>
          <p:cNvSpPr txBox="1"/>
          <p:nvPr/>
        </p:nvSpPr>
        <p:spPr>
          <a:xfrm>
            <a:off x="5356382" y="308919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39" name="表 38"/>
          <p:cNvGraphicFramePr>
            <a:graphicFrameLocks noGrp="1"/>
          </p:cNvGraphicFramePr>
          <p:nvPr>
            <p:extLst>
              <p:ext uri="{D42A27DB-BD31-4B8C-83A1-F6EECF244321}">
                <p14:modId xmlns:p14="http://schemas.microsoft.com/office/powerpoint/2010/main" val="2068847947"/>
              </p:ext>
            </p:extLst>
          </p:nvPr>
        </p:nvGraphicFramePr>
        <p:xfrm>
          <a:off x="133242" y="3559337"/>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 visibility, Less noise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40" name="テキスト ボックス 39"/>
          <p:cNvSpPr txBox="1"/>
          <p:nvPr/>
        </p:nvSpPr>
        <p:spPr>
          <a:xfrm>
            <a:off x="2351314" y="308919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41" name="表 40"/>
          <p:cNvGraphicFramePr>
            <a:graphicFrameLocks noGrp="1"/>
          </p:cNvGraphicFramePr>
          <p:nvPr>
            <p:extLst>
              <p:ext uri="{D42A27DB-BD31-4B8C-83A1-F6EECF244321}">
                <p14:modId xmlns:p14="http://schemas.microsoft.com/office/powerpoint/2010/main" val="4043377686"/>
              </p:ext>
            </p:extLst>
          </p:nvPr>
        </p:nvGraphicFramePr>
        <p:xfrm>
          <a:off x="6121427" y="3559337"/>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 Some blurring</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42" name="テキスト ボックス 41"/>
          <p:cNvSpPr txBox="1"/>
          <p:nvPr/>
        </p:nvSpPr>
        <p:spPr>
          <a:xfrm>
            <a:off x="8339499" y="308919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43"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the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bright indoors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7120965" y="2921766"/>
            <a:ext cx="862885" cy="246221"/>
          </a:xfrm>
          <a:prstGeom prst="rect">
            <a:avLst/>
          </a:prstGeom>
        </p:spPr>
        <p:txBody>
          <a:bodyPr wrap="square">
            <a:spAutoFit/>
          </a:bodyPr>
          <a:lstStyle>
            <a:defPPr>
              <a:defRPr lang="ja-JP"/>
            </a:defPPr>
            <a:lvl1pPr algn="l">
              <a:defRPr sz="1000">
                <a:effectLst/>
                <a:latin typeface="Calibri" panose="020F0502020204030204" pitchFamily="34" charset="0"/>
                <a:cs typeface="Calibri" panose="020F0502020204030204" pitchFamily="34" charset="0"/>
              </a:defRPr>
            </a:lvl1pPr>
          </a:lstStyle>
          <a:p>
            <a:pPr defTabSz="914400"/>
            <a:r>
              <a:rPr lang="en-US" altLang="ja-JP" dirty="0" smtClean="0">
                <a:solidFill>
                  <a:srgbClr val="0A54A0"/>
                </a:solidFill>
                <a:ea typeface="HGPｺﾞｼｯｸE" pitchFamily="50" charset="-128"/>
              </a:rPr>
              <a:t>WDR : on</a:t>
            </a:r>
            <a:endParaRPr lang="ja-JP" altLang="en-US" dirty="0">
              <a:solidFill>
                <a:srgbClr val="0A54A0"/>
              </a:solidFill>
              <a:ea typeface="HGPｺﾞｼｯｸE" pitchFamily="50" charset="-128"/>
            </a:endParaRPr>
          </a:p>
        </p:txBody>
      </p:sp>
      <p:pic>
        <p:nvPicPr>
          <p:cNvPr id="45" name="図 4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36854" y="2753423"/>
            <a:ext cx="777206" cy="775085"/>
          </a:xfrm>
          <a:prstGeom prst="rect">
            <a:avLst/>
          </a:prstGeom>
          <a:ln w="12700">
            <a:solidFill>
              <a:srgbClr val="D90066">
                <a:lumMod val="60000"/>
                <a:lumOff val="40000"/>
              </a:srgbClr>
            </a:solidFill>
          </a:ln>
        </p:spPr>
      </p:pic>
      <p:pic>
        <p:nvPicPr>
          <p:cNvPr id="46" name="図 4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19793" y="2715708"/>
            <a:ext cx="745067" cy="812800"/>
          </a:xfrm>
          <a:prstGeom prst="rect">
            <a:avLst/>
          </a:prstGeom>
          <a:ln w="12700">
            <a:solidFill>
              <a:srgbClr val="D90066">
                <a:lumMod val="60000"/>
                <a:lumOff val="40000"/>
              </a:srgbClr>
            </a:solidFill>
          </a:ln>
        </p:spPr>
      </p:pic>
      <p:pic>
        <p:nvPicPr>
          <p:cNvPr id="47" name="図 4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01188" y="2766171"/>
            <a:ext cx="745067" cy="762337"/>
          </a:xfrm>
          <a:prstGeom prst="rect">
            <a:avLst/>
          </a:prstGeom>
          <a:ln w="12700">
            <a:solidFill>
              <a:srgbClr val="D90066">
                <a:lumMod val="60000"/>
                <a:lumOff val="40000"/>
              </a:srgbClr>
            </a:solidFill>
          </a:ln>
        </p:spPr>
      </p:pic>
      <p:sp>
        <p:nvSpPr>
          <p:cNvPr id="54"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5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5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5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5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59"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60"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61"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633408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Day time visibility / Outdoor  </a:t>
            </a:r>
            <a:r>
              <a:rPr lang="en-US" altLang="ja-JP" sz="2400" dirty="0">
                <a:latin typeface="Calibri" panose="020F0502020204030204" pitchFamily="34" charset="0"/>
              </a:rPr>
              <a:t>[FHD]</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335" y="1400172"/>
            <a:ext cx="2746058" cy="154305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632" y="1400172"/>
            <a:ext cx="2747486" cy="1550194"/>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42771" y="2523339"/>
            <a:ext cx="891540" cy="953862"/>
          </a:xfrm>
          <a:prstGeom prst="rect">
            <a:avLst/>
          </a:prstGeom>
          <a:ln w="12700">
            <a:solidFill>
              <a:srgbClr val="D90066">
                <a:lumMod val="60000"/>
                <a:lumOff val="40000"/>
              </a:srgbClr>
            </a:solidFill>
          </a:ln>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08556" y="2505251"/>
            <a:ext cx="868680" cy="971950"/>
          </a:xfrm>
          <a:prstGeom prst="rect">
            <a:avLst/>
          </a:prstGeom>
          <a:ln w="12700">
            <a:solidFill>
              <a:srgbClr val="D90066">
                <a:lumMod val="60000"/>
                <a:lumOff val="40000"/>
              </a:srgbClr>
            </a:solidFill>
          </a:ln>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187" y="1400172"/>
            <a:ext cx="2747486" cy="1548765"/>
          </a:xfrm>
          <a:prstGeom prst="rect">
            <a:avLst/>
          </a:prstGeom>
        </p:spPr>
      </p:pic>
      <p:pic>
        <p:nvPicPr>
          <p:cNvPr id="8" name="図 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1617" y="2562073"/>
            <a:ext cx="884504" cy="915128"/>
          </a:xfrm>
          <a:prstGeom prst="rect">
            <a:avLst/>
          </a:prstGeom>
          <a:ln w="12700">
            <a:solidFill>
              <a:srgbClr val="D90066">
                <a:lumMod val="60000"/>
                <a:lumOff val="40000"/>
              </a:srgbClr>
            </a:solidFill>
          </a:ln>
        </p:spPr>
      </p:pic>
      <p:grpSp>
        <p:nvGrpSpPr>
          <p:cNvPr id="9" name="グループ化 8"/>
          <p:cNvGrpSpPr/>
          <p:nvPr/>
        </p:nvGrpSpPr>
        <p:grpSpPr>
          <a:xfrm>
            <a:off x="1972252" y="2085647"/>
            <a:ext cx="6143417" cy="265271"/>
            <a:chOff x="83156" y="2272513"/>
            <a:chExt cx="6143417" cy="265271"/>
          </a:xfrm>
        </p:grpSpPr>
        <p:sp>
          <p:nvSpPr>
            <p:cNvPr id="10" name="正方形/長方形 9"/>
            <p:cNvSpPr/>
            <p:nvPr/>
          </p:nvSpPr>
          <p:spPr>
            <a:xfrm>
              <a:off x="83156" y="2288439"/>
              <a:ext cx="140400" cy="15480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11" name="正方形/長方形 10"/>
            <p:cNvSpPr>
              <a:spLocks noChangeAspect="1"/>
            </p:cNvSpPr>
            <p:nvPr/>
          </p:nvSpPr>
          <p:spPr>
            <a:xfrm>
              <a:off x="2994849" y="2272513"/>
              <a:ext cx="140417" cy="150641"/>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12" name="正方形/長方形 11"/>
            <p:cNvSpPr/>
            <p:nvPr/>
          </p:nvSpPr>
          <p:spPr>
            <a:xfrm>
              <a:off x="6086173" y="2382984"/>
              <a:ext cx="140400" cy="15480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graphicFrame>
        <p:nvGraphicFramePr>
          <p:cNvPr id="13" name="表 12"/>
          <p:cNvGraphicFramePr>
            <a:graphicFrameLocks noGrp="1"/>
          </p:cNvGraphicFramePr>
          <p:nvPr>
            <p:extLst>
              <p:ext uri="{D42A27DB-BD31-4B8C-83A1-F6EECF244321}">
                <p14:modId xmlns:p14="http://schemas.microsoft.com/office/powerpoint/2010/main" val="1712115231"/>
              </p:ext>
            </p:extLst>
          </p:nvPr>
        </p:nvGraphicFramePr>
        <p:xfrm>
          <a:off x="3138310" y="3555093"/>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Usually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4" name="テキスト ボックス 13"/>
          <p:cNvSpPr txBox="1"/>
          <p:nvPr/>
        </p:nvSpPr>
        <p:spPr>
          <a:xfrm>
            <a:off x="5356382" y="3084948"/>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15" name="表 14"/>
          <p:cNvGraphicFramePr>
            <a:graphicFrameLocks noGrp="1"/>
          </p:cNvGraphicFramePr>
          <p:nvPr>
            <p:extLst>
              <p:ext uri="{D42A27DB-BD31-4B8C-83A1-F6EECF244321}">
                <p14:modId xmlns:p14="http://schemas.microsoft.com/office/powerpoint/2010/main" val="3153141746"/>
              </p:ext>
            </p:extLst>
          </p:nvPr>
        </p:nvGraphicFramePr>
        <p:xfrm>
          <a:off x="133242" y="3555093"/>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Usually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6" name="テキスト ボックス 15"/>
          <p:cNvSpPr txBox="1"/>
          <p:nvPr/>
        </p:nvSpPr>
        <p:spPr>
          <a:xfrm>
            <a:off x="2351314" y="3084948"/>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17" name="表 16"/>
          <p:cNvGraphicFramePr>
            <a:graphicFrameLocks noGrp="1"/>
          </p:cNvGraphicFramePr>
          <p:nvPr>
            <p:extLst>
              <p:ext uri="{D42A27DB-BD31-4B8C-83A1-F6EECF244321}">
                <p14:modId xmlns:p14="http://schemas.microsoft.com/office/powerpoint/2010/main" val="3814324405"/>
              </p:ext>
            </p:extLst>
          </p:nvPr>
        </p:nvGraphicFramePr>
        <p:xfrm>
          <a:off x="6121427" y="3555093"/>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Usually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8" name="テキスト ボックス 17"/>
          <p:cNvSpPr txBox="1"/>
          <p:nvPr/>
        </p:nvSpPr>
        <p:spPr>
          <a:xfrm>
            <a:off x="8339499" y="3084948"/>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pSp>
        <p:nvGrpSpPr>
          <p:cNvPr id="19" name="グループ化 18"/>
          <p:cNvGrpSpPr/>
          <p:nvPr/>
        </p:nvGrpSpPr>
        <p:grpSpPr>
          <a:xfrm>
            <a:off x="148353" y="974691"/>
            <a:ext cx="8876022" cy="335453"/>
            <a:chOff x="148353" y="854997"/>
            <a:chExt cx="8876022" cy="432000"/>
          </a:xfrm>
        </p:grpSpPr>
        <p:sp>
          <p:nvSpPr>
            <p:cNvPr id="20" name="正方形/長方形 19"/>
            <p:cNvSpPr/>
            <p:nvPr/>
          </p:nvSpPr>
          <p:spPr>
            <a:xfrm>
              <a:off x="3146364" y="868101"/>
              <a:ext cx="2880000" cy="418896"/>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M3105-LVE</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115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21" name="正方形/長方形 20"/>
            <p:cNvSpPr/>
            <p:nvPr/>
          </p:nvSpPr>
          <p:spPr>
            <a:xfrm>
              <a:off x="6144375" y="854997"/>
              <a:ext cx="2880000" cy="432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QNO-6070R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22" name="正方形/長方形 21"/>
            <p:cNvSpPr/>
            <p:nvPr/>
          </p:nvSpPr>
          <p:spPr>
            <a:xfrm>
              <a:off x="148353" y="8549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U2132L</a:t>
              </a:r>
              <a:r>
                <a:rPr kumimoji="0" lang="en-US" altLang="ja-JP" sz="1200" b="1" kern="0" dirty="0" smtClean="0">
                  <a:solidFill>
                    <a:prstClr val="white"/>
                  </a:solidFill>
                  <a:latin typeface="Calibri" panose="020F0502020204030204" pitchFamily="34" charset="0"/>
                  <a:ea typeface="ＭＳ Ｐゴシック" panose="020B0600070205080204" pitchFamily="50" charset="-128"/>
                </a:rPr>
                <a:t>/U2132LA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sp>
        <p:nvSpPr>
          <p:cNvPr id="23"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the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bright outdoors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1"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2"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33"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36" name="AutoShape 13"/>
          <p:cNvSpPr>
            <a:spLocks noChangeArrowheads="1"/>
          </p:cNvSpPr>
          <p:nvPr/>
        </p:nvSpPr>
        <p:spPr bwMode="auto">
          <a:xfrm>
            <a:off x="4928181"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537423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5825676"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426323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Visibility 4MP ( Summary )</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12" name="図 11"/>
          <p:cNvPicPr>
            <a:picLocks noChangeAspect="1"/>
          </p:cNvPicPr>
          <p:nvPr/>
        </p:nvPicPr>
        <p:blipFill>
          <a:blip r:embed="rId2"/>
          <a:stretch>
            <a:fillRect/>
          </a:stretch>
        </p:blipFill>
        <p:spPr>
          <a:xfrm>
            <a:off x="82542" y="1389609"/>
            <a:ext cx="5188146" cy="3456732"/>
          </a:xfrm>
          <a:prstGeom prst="rect">
            <a:avLst/>
          </a:prstGeom>
        </p:spPr>
      </p:pic>
      <p:sp>
        <p:nvSpPr>
          <p:cNvPr id="14" name="テキスト ボックス 13"/>
          <p:cNvSpPr txBox="1"/>
          <p:nvPr/>
        </p:nvSpPr>
        <p:spPr>
          <a:xfrm>
            <a:off x="-6921" y="612389"/>
            <a:ext cx="9144000" cy="338554"/>
          </a:xfrm>
          <a:prstGeom prst="rect">
            <a:avLst/>
          </a:prstGeom>
          <a:solidFill>
            <a:schemeClr val="bg1"/>
          </a:solidFill>
        </p:spPr>
        <p:txBody>
          <a:bodyPr wrap="square" rtlCol="0">
            <a:spAutoFit/>
          </a:bodyPr>
          <a:lstStyle/>
          <a:p>
            <a:pPr marL="285750" indent="-285750" defTabSz="914400">
              <a:buFont typeface="Wingdings" panose="05000000000000000000" pitchFamily="2" charset="2"/>
              <a:buChar char="n"/>
            </a:pPr>
            <a:r>
              <a:rPr lang="en-US" altLang="ja-JP" sz="1600" b="1" dirty="0">
                <a:latin typeface="Calibri" panose="020F0502020204030204" pitchFamily="34" charset="0"/>
                <a:ea typeface="Meiryo UI" panose="020B0604030504040204" pitchFamily="50" charset="-128"/>
                <a:cs typeface="Meiryo UI" panose="020B0604030504040204" pitchFamily="50" charset="-128"/>
              </a:rPr>
              <a:t>Compared to Axis and Hanwha, achieves overall superior image quality even at low bit rates</a:t>
            </a:r>
            <a:endParaRPr lang="en-US" altLang="ja-JP" sz="1600" b="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127267" y="1036410"/>
            <a:ext cx="4376653" cy="246221"/>
          </a:xfrm>
          <a:prstGeom prst="rect">
            <a:avLst/>
          </a:prstGeom>
          <a:noFill/>
        </p:spPr>
        <p:txBody>
          <a:bodyPr wrap="square" rtlCol="0">
            <a:spAutoFit/>
          </a:bodyPr>
          <a:lstStyle/>
          <a:p>
            <a:pPr defTabSz="914400"/>
            <a:r>
              <a:rPr lang="en-US" altLang="ja-JP" sz="1000" b="1" dirty="0">
                <a:latin typeface="Meiryo UI" panose="020B0604030504040204" pitchFamily="50" charset="-128"/>
                <a:ea typeface="Meiryo UI" panose="020B0604030504040204" pitchFamily="50" charset="-128"/>
                <a:cs typeface="Meiryo UI" panose="020B0604030504040204" pitchFamily="50" charset="-128"/>
              </a:rPr>
              <a:t>Backlighting is inferior to AXIS, </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but </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better in other scenes</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096646" y="3840198"/>
            <a:ext cx="3417069" cy="707886"/>
          </a:xfrm>
          <a:prstGeom prst="rect">
            <a:avLst/>
          </a:prstGeom>
        </p:spPr>
        <p:txBody>
          <a:bodyPr wrap="square">
            <a:spAutoFit/>
          </a:bodyPr>
          <a:lstStyle/>
          <a:p>
            <a:pPr defTabSz="914400" eaLnBrk="0" hangingPunct="0"/>
            <a:r>
              <a:rPr lang="en-US" altLang="ja-JP" sz="1000" b="1" dirty="0">
                <a:latin typeface="Calibri" panose="020F0502020204030204" pitchFamily="34" charset="0"/>
                <a:ea typeface="HGPｺﾞｼｯｸE" pitchFamily="50" charset="-128"/>
                <a:cs typeface="Calibri" panose="020F0502020204030204" pitchFamily="34" charset="0"/>
              </a:rPr>
              <a:t>Compression setting (common to all scenes, default setting): VBR H265, (no image quality setting items)</a:t>
            </a:r>
            <a:br>
              <a:rPr lang="en-US" altLang="ja-JP" sz="1000" b="1" dirty="0">
                <a:latin typeface="Calibri" panose="020F0502020204030204" pitchFamily="34" charset="0"/>
                <a:ea typeface="HGPｺﾞｼｯｸE" pitchFamily="50" charset="-128"/>
                <a:cs typeface="Calibri" panose="020F0502020204030204" pitchFamily="34" charset="0"/>
              </a:rPr>
            </a:br>
            <a:r>
              <a:rPr lang="en-US" altLang="ja-JP" sz="1000" b="1" dirty="0">
                <a:latin typeface="Calibri" panose="020F0502020204030204" pitchFamily="34" charset="0"/>
                <a:ea typeface="HGPｺﾞｼｯｸE" pitchFamily="50" charset="-128"/>
                <a:cs typeface="Calibri" panose="020F0502020204030204" pitchFamily="34" charset="0"/>
              </a:rPr>
              <a:t>Wisestream = OFF, bitrate upper limit </a:t>
            </a:r>
            <a:r>
              <a:rPr lang="en-US" altLang="ja-JP" sz="1000" b="1" dirty="0" smtClean="0">
                <a:latin typeface="Calibri" panose="020F0502020204030204" pitchFamily="34" charset="0"/>
                <a:ea typeface="HGPｺﾞｼｯｸE" pitchFamily="50" charset="-128"/>
                <a:cs typeface="Calibri" panose="020F0502020204030204" pitchFamily="34" charset="0"/>
              </a:rPr>
              <a:t>3584 kbps</a:t>
            </a:r>
          </a:p>
          <a:p>
            <a:pPr defTabSz="914400" eaLnBrk="0" hangingPunct="0"/>
            <a:r>
              <a:rPr lang="en-US" altLang="ja-JP" sz="1000" b="1" dirty="0" smtClean="0">
                <a:latin typeface="Calibri" panose="020F0502020204030204" pitchFamily="34" charset="0"/>
                <a:ea typeface="HGPｺﾞｼｯｸE" pitchFamily="50" charset="-128"/>
                <a:cs typeface="Calibri" panose="020F0502020204030204" pitchFamily="34" charset="0"/>
              </a:rPr>
              <a:t> WDR = Off</a:t>
            </a:r>
            <a:endParaRPr kumimoji="0" lang="ja-JP" altLang="en-US" sz="800" b="1" dirty="0">
              <a:latin typeface="Calibri" panose="020F0502020204030204" pitchFamily="34" charset="0"/>
              <a:ea typeface="Meiryo UI" panose="020B0604030504040204" pitchFamily="50" charset="-128"/>
              <a:cs typeface="Calibri" panose="020F0502020204030204" pitchFamily="34" charset="0"/>
            </a:endParaRPr>
          </a:p>
        </p:txBody>
      </p:sp>
      <p:sp>
        <p:nvSpPr>
          <p:cNvPr id="19" name="正方形/長方形 18"/>
          <p:cNvSpPr/>
          <p:nvPr/>
        </p:nvSpPr>
        <p:spPr>
          <a:xfrm>
            <a:off x="5079234" y="1726503"/>
            <a:ext cx="3450991" cy="553998"/>
          </a:xfrm>
          <a:prstGeom prst="rect">
            <a:avLst/>
          </a:prstGeom>
        </p:spPr>
        <p:txBody>
          <a:bodyPr wrap="square">
            <a:spAutoFit/>
          </a:bodyPr>
          <a:lstStyle/>
          <a:p>
            <a:pPr defTabSz="914400"/>
            <a:r>
              <a:rPr lang="en-US" altLang="ja-JP" sz="1000" b="1" dirty="0">
                <a:latin typeface="Calibri" panose="020F0502020204030204" pitchFamily="34" charset="0"/>
                <a:ea typeface="HGPｺﾞｼｯｸE" pitchFamily="50" charset="-128"/>
                <a:cs typeface="Calibri" panose="020F0502020204030204" pitchFamily="34" charset="0"/>
              </a:rPr>
              <a:t>Compression setting (common to all scenes, default setting): VBR H265, Image quality 3</a:t>
            </a:r>
            <a:br>
              <a:rPr lang="en-US" altLang="ja-JP" sz="1000" b="1" dirty="0">
                <a:latin typeface="Calibri" panose="020F0502020204030204" pitchFamily="34" charset="0"/>
                <a:ea typeface="HGPｺﾞｼｯｸE" pitchFamily="50" charset="-128"/>
                <a:cs typeface="Calibri" panose="020F0502020204030204" pitchFamily="34" charset="0"/>
              </a:rPr>
            </a:br>
            <a:r>
              <a:rPr lang="en-US" altLang="ja-JP" sz="1000" b="1" dirty="0">
                <a:latin typeface="Calibri" panose="020F0502020204030204" pitchFamily="34" charset="0"/>
                <a:ea typeface="HGPｺﾞｼｯｸE" pitchFamily="50" charset="-128"/>
                <a:cs typeface="Calibri" panose="020F0502020204030204" pitchFamily="34" charset="0"/>
              </a:rPr>
              <a:t>Smartcoding = OFF, bitrate </a:t>
            </a:r>
            <a:r>
              <a:rPr lang="en-US" altLang="ja-JP" sz="1000" b="1" dirty="0" smtClean="0">
                <a:latin typeface="Calibri" panose="020F0502020204030204" pitchFamily="34" charset="0"/>
                <a:ea typeface="HGPｺﾞｼｯｸE" pitchFamily="50" charset="-128"/>
                <a:cs typeface="Calibri" panose="020F0502020204030204" pitchFamily="34" charset="0"/>
              </a:rPr>
              <a:t>10240 kbps</a:t>
            </a:r>
            <a:endParaRPr lang="en-US" altLang="ja-JP" sz="1000" b="1" dirty="0">
              <a:latin typeface="Calibri" panose="020F0502020204030204" pitchFamily="34" charset="0"/>
              <a:ea typeface="HGPｺﾞｼｯｸE" pitchFamily="50" charset="-128"/>
              <a:cs typeface="Calibri" panose="020F0502020204030204" pitchFamily="34" charset="0"/>
            </a:endParaRPr>
          </a:p>
        </p:txBody>
      </p:sp>
      <p:sp>
        <p:nvSpPr>
          <p:cNvPr id="20" name="正方形/長方形 19"/>
          <p:cNvSpPr/>
          <p:nvPr/>
        </p:nvSpPr>
        <p:spPr>
          <a:xfrm>
            <a:off x="5092983" y="1442672"/>
            <a:ext cx="2307561" cy="259378"/>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400" b="1" kern="0" dirty="0" smtClean="0">
                <a:solidFill>
                  <a:prstClr val="white"/>
                </a:solidFill>
                <a:latin typeface="Calibri" panose="020F0502020204030204" pitchFamily="34" charset="0"/>
                <a:ea typeface="ＭＳ Ｐゴシック" panose="020B0600070205080204" pitchFamily="50" charset="-128"/>
                <a:cs typeface="+mn-cs"/>
              </a:rPr>
              <a:t>U2142L/U2142LA</a:t>
            </a:r>
            <a:endParaRPr kumimoji="0" lang="en-US" altLang="ja-JP" sz="14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21" name="正方形/長方形 20"/>
          <p:cNvSpPr/>
          <p:nvPr/>
        </p:nvSpPr>
        <p:spPr>
          <a:xfrm>
            <a:off x="5092984" y="2513129"/>
            <a:ext cx="1872000" cy="216000"/>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4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p>
        </p:txBody>
      </p:sp>
      <p:sp>
        <p:nvSpPr>
          <p:cNvPr id="22" name="正方形/長方形 21"/>
          <p:cNvSpPr/>
          <p:nvPr/>
        </p:nvSpPr>
        <p:spPr>
          <a:xfrm>
            <a:off x="5092984" y="3583587"/>
            <a:ext cx="1872000" cy="216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4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a:t>
            </a:r>
            <a:endParaRPr kumimoji="0" lang="en-US" altLang="ja-JP" sz="14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23" name="正方形/長方形 22"/>
          <p:cNvSpPr/>
          <p:nvPr/>
        </p:nvSpPr>
        <p:spPr>
          <a:xfrm>
            <a:off x="5089766" y="2755679"/>
            <a:ext cx="3417069" cy="553998"/>
          </a:xfrm>
          <a:prstGeom prst="rect">
            <a:avLst/>
          </a:prstGeom>
        </p:spPr>
        <p:txBody>
          <a:bodyPr wrap="square">
            <a:spAutoFit/>
          </a:bodyPr>
          <a:lstStyle/>
          <a:p>
            <a:pPr defTabSz="914400" eaLnBrk="0" hangingPunct="0"/>
            <a:r>
              <a:rPr lang="en-US" altLang="ja-JP" sz="1000" b="1" dirty="0">
                <a:latin typeface="Calibri" panose="020F0502020204030204" pitchFamily="34" charset="0"/>
                <a:ea typeface="HGPｺﾞｼｯｸE" pitchFamily="50" charset="-128"/>
                <a:cs typeface="Calibri" panose="020F0502020204030204" pitchFamily="34" charset="0"/>
              </a:rPr>
              <a:t>Compression setting (common to all scenes, </a:t>
            </a:r>
            <a:r>
              <a:rPr lang="en-US" altLang="ja-JP" sz="1000" b="1" dirty="0" smtClean="0">
                <a:latin typeface="Calibri" panose="020F0502020204030204" pitchFamily="34" charset="0"/>
                <a:ea typeface="HGPｺﾞｼｯｸE" pitchFamily="50" charset="-128"/>
                <a:cs typeface="Calibri" panose="020F0502020204030204" pitchFamily="34" charset="0"/>
              </a:rPr>
              <a:t>default setting): </a:t>
            </a:r>
            <a:r>
              <a:rPr lang="en-US" altLang="ja-JP" sz="1000" b="1" dirty="0">
                <a:latin typeface="Calibri" panose="020F0502020204030204" pitchFamily="34" charset="0"/>
                <a:ea typeface="HGPｺﾞｼｯｸE" pitchFamily="50" charset="-128"/>
                <a:cs typeface="Calibri" panose="020F0502020204030204" pitchFamily="34" charset="0"/>
              </a:rPr>
              <a:t>VBR </a:t>
            </a:r>
            <a:r>
              <a:rPr lang="en-US" altLang="ja-JP" sz="1000" b="1" dirty="0" smtClean="0">
                <a:latin typeface="Calibri" panose="020F0502020204030204" pitchFamily="34" charset="0"/>
                <a:ea typeface="HGPｺﾞｼｯｸE" pitchFamily="50" charset="-128"/>
                <a:cs typeface="Calibri" panose="020F0502020204030204" pitchFamily="34" charset="0"/>
              </a:rPr>
              <a:t>H265, </a:t>
            </a:r>
            <a:r>
              <a:rPr lang="en-US" altLang="ja-JP" sz="1000" b="1" dirty="0">
                <a:latin typeface="Calibri" panose="020F0502020204030204" pitchFamily="34" charset="0"/>
                <a:ea typeface="HGPｺﾞｼｯｸE" pitchFamily="50" charset="-128"/>
                <a:cs typeface="Calibri" panose="020F0502020204030204" pitchFamily="34" charset="0"/>
              </a:rPr>
              <a:t>compression 30</a:t>
            </a:r>
            <a:br>
              <a:rPr lang="en-US" altLang="ja-JP" sz="1000" b="1" dirty="0">
                <a:latin typeface="Calibri" panose="020F0502020204030204" pitchFamily="34" charset="0"/>
                <a:ea typeface="HGPｺﾞｼｯｸE" pitchFamily="50" charset="-128"/>
                <a:cs typeface="Calibri" panose="020F0502020204030204" pitchFamily="34" charset="0"/>
              </a:rPr>
            </a:br>
            <a:r>
              <a:rPr lang="en-US" altLang="ja-JP" sz="1000" b="1" dirty="0">
                <a:latin typeface="Calibri" panose="020F0502020204030204" pitchFamily="34" charset="0"/>
                <a:ea typeface="HGPｺﾞｼｯｸE" pitchFamily="50" charset="-128"/>
                <a:cs typeface="Calibri" panose="020F0502020204030204" pitchFamily="34" charset="0"/>
              </a:rPr>
              <a:t>Zipstream = OFF, </a:t>
            </a:r>
            <a:r>
              <a:rPr lang="en-US" altLang="ja-JP" sz="1000" b="1" dirty="0" smtClean="0">
                <a:latin typeface="Calibri" panose="020F0502020204030204" pitchFamily="34" charset="0"/>
                <a:ea typeface="HGPｺﾞｼｯｸE" pitchFamily="50" charset="-128"/>
                <a:cs typeface="Calibri" panose="020F0502020204030204" pitchFamily="34" charset="0"/>
              </a:rPr>
              <a:t>bitrate 20000 kbps</a:t>
            </a:r>
            <a:endParaRPr kumimoji="0" lang="en-US" altLang="ja-JP" sz="1000" b="1"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1283126" y="1029090"/>
            <a:ext cx="278892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1400" b="1" dirty="0">
                <a:effectLst/>
                <a:latin typeface="Calibri" panose="020F0502020204030204" pitchFamily="34" charset="0"/>
                <a:ea typeface="Meiryo UI" panose="020B0604030504040204" pitchFamily="50" charset="-128"/>
                <a:cs typeface="Calibri" panose="020F0502020204030204" pitchFamily="34" charset="0"/>
              </a:rPr>
              <a:t>Evaluation by scene</a:t>
            </a:r>
            <a:endParaRPr kumimoji="1" lang="ja-JP" altLang="en-US" sz="14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4"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41904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Night </a:t>
            </a:r>
            <a:r>
              <a:rPr lang="en-US" altLang="ja-JP" sz="2400" dirty="0">
                <a:latin typeface="Calibri" panose="020F0502020204030204" pitchFamily="34" charset="0"/>
                <a:cs typeface="Calibri" panose="020F0502020204030204" pitchFamily="34" charset="0"/>
              </a:rPr>
              <a:t>time </a:t>
            </a:r>
            <a:r>
              <a:rPr lang="en-US" altLang="ja-JP" sz="2400" dirty="0" smtClean="0">
                <a:latin typeface="Calibri" panose="020F0502020204030204" pitchFamily="34" charset="0"/>
                <a:cs typeface="Calibri" panose="020F0502020204030204" pitchFamily="34" charset="0"/>
              </a:rPr>
              <a:t>visibility / </a:t>
            </a:r>
            <a:r>
              <a:rPr lang="en-US" altLang="ja-JP" sz="2400" dirty="0">
                <a:latin typeface="Calibri" panose="020F0502020204030204" pitchFamily="34" charset="0"/>
              </a:rPr>
              <a:t>Low light : </a:t>
            </a:r>
            <a:r>
              <a:rPr lang="en-US" altLang="ja-JP" sz="2400" dirty="0" smtClean="0">
                <a:latin typeface="Calibri" panose="020F0502020204030204" pitchFamily="34" charset="0"/>
              </a:rPr>
              <a:t>under </a:t>
            </a:r>
            <a:r>
              <a:rPr lang="en-US" altLang="ja-JP" sz="2400" dirty="0">
                <a:latin typeface="Calibri" panose="020F0502020204030204" pitchFamily="34" charset="0"/>
              </a:rPr>
              <a:t>0.3 lux </a:t>
            </a:r>
            <a:r>
              <a:rPr lang="en-US" altLang="ja-JP" sz="2400" dirty="0" smtClean="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rPr>
              <a:t>[</a:t>
            </a:r>
            <a:r>
              <a:rPr lang="en-US" altLang="ja-JP" sz="2400" dirty="0">
                <a:latin typeface="Calibri" panose="020F0502020204030204" pitchFamily="34" charset="0"/>
              </a:rPr>
              <a:t>4MP</a:t>
            </a:r>
            <a:r>
              <a:rPr lang="en-US" altLang="ja-JP" sz="2400" dirty="0" smtClean="0">
                <a:latin typeface="Calibri" panose="020F0502020204030204" pitchFamily="34" charset="0"/>
              </a:rPr>
              <a:t>]</a:t>
            </a:r>
            <a:endParaRPr lang="en-US" altLang="ja-JP" sz="3200" dirty="0">
              <a:latin typeface="Calibri" panose="020F0502020204030204" pitchFamily="34" charset="0"/>
              <a:cs typeface="Calibri" panose="020F0502020204030204" pitchFamily="34" charset="0"/>
            </a:endParaRPr>
          </a:p>
        </p:txBody>
      </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15" y="1422055"/>
            <a:ext cx="2752476" cy="1548000"/>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744" y="1422055"/>
            <a:ext cx="2747241" cy="1548000"/>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291" y="1422055"/>
            <a:ext cx="2636168" cy="1548000"/>
          </a:xfrm>
          <a:prstGeom prst="rect">
            <a:avLst/>
          </a:prstGeom>
        </p:spPr>
      </p:pic>
      <p:pic>
        <p:nvPicPr>
          <p:cNvPr id="49" name="図 4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9785" y="2522973"/>
            <a:ext cx="933450" cy="971550"/>
          </a:xfrm>
          <a:prstGeom prst="rect">
            <a:avLst/>
          </a:prstGeom>
          <a:ln w="12700">
            <a:solidFill>
              <a:srgbClr val="D90066">
                <a:lumMod val="60000"/>
                <a:lumOff val="40000"/>
              </a:srgbClr>
            </a:solidFill>
          </a:ln>
        </p:spPr>
      </p:pic>
      <p:grpSp>
        <p:nvGrpSpPr>
          <p:cNvPr id="50" name="グループ化 49"/>
          <p:cNvGrpSpPr/>
          <p:nvPr/>
        </p:nvGrpSpPr>
        <p:grpSpPr>
          <a:xfrm>
            <a:off x="148353" y="974348"/>
            <a:ext cx="8876022" cy="341583"/>
            <a:chOff x="148353" y="854997"/>
            <a:chExt cx="8876022" cy="432000"/>
          </a:xfrm>
        </p:grpSpPr>
        <p:sp>
          <p:nvSpPr>
            <p:cNvPr id="51" name="正方形/長方形 50"/>
            <p:cNvSpPr/>
            <p:nvPr/>
          </p:nvSpPr>
          <p:spPr>
            <a:xfrm>
              <a:off x="3146364" y="854997"/>
              <a:ext cx="2880000" cy="432000"/>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0.3 lx (50 IRE)</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52" name="正方形/長方形 51"/>
            <p:cNvSpPr/>
            <p:nvPr/>
          </p:nvSpPr>
          <p:spPr>
            <a:xfrm>
              <a:off x="6144375" y="854997"/>
              <a:ext cx="2880000" cy="432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0.15 lx (30 IRE)</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53" name="正方形/長方形 52"/>
            <p:cNvSpPr/>
            <p:nvPr/>
          </p:nvSpPr>
          <p:spPr>
            <a:xfrm>
              <a:off x="148353" y="8549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smtClean="0">
                  <a:solidFill>
                    <a:prstClr val="white"/>
                  </a:solidFill>
                  <a:latin typeface="Calibri" panose="020F0502020204030204" pitchFamily="34" charset="0"/>
                  <a:ea typeface="ＭＳ Ｐゴシック" panose="020B0600070205080204" pitchFamily="50" charset="-128"/>
                  <a:cs typeface="+mn-cs"/>
                </a:rPr>
                <a:t>U2142L/U2142LA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0.3 lx (50 IRE)</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sp>
        <p:nvSpPr>
          <p:cNvPr id="54" name="テキスト ボックス 53"/>
          <p:cNvSpPr txBox="1"/>
          <p:nvPr/>
        </p:nvSpPr>
        <p:spPr>
          <a:xfrm>
            <a:off x="5356382"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55" name="テキスト ボックス 54"/>
          <p:cNvSpPr txBox="1"/>
          <p:nvPr/>
        </p:nvSpPr>
        <p:spPr>
          <a:xfrm>
            <a:off x="2351314"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56" name="テキスト ボックス 55"/>
          <p:cNvSpPr txBox="1"/>
          <p:nvPr/>
        </p:nvSpPr>
        <p:spPr>
          <a:xfrm>
            <a:off x="8339499"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57" name="表 56"/>
          <p:cNvGraphicFramePr>
            <a:graphicFrameLocks noGrp="1"/>
          </p:cNvGraphicFramePr>
          <p:nvPr>
            <p:extLst>
              <p:ext uri="{D42A27DB-BD31-4B8C-83A1-F6EECF244321}">
                <p14:modId xmlns:p14="http://schemas.microsoft.com/office/powerpoint/2010/main" val="2364420081"/>
              </p:ext>
            </p:extLst>
          </p:nvPr>
        </p:nvGraphicFramePr>
        <p:xfrm>
          <a:off x="3138310"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t>Somewhat recognizable</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Slightly dark, 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Dark</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58" name="表 57"/>
          <p:cNvGraphicFramePr>
            <a:graphicFrameLocks noGrp="1"/>
          </p:cNvGraphicFramePr>
          <p:nvPr>
            <p:extLst>
              <p:ext uri="{D42A27DB-BD31-4B8C-83A1-F6EECF244321}">
                <p14:modId xmlns:p14="http://schemas.microsoft.com/office/powerpoint/2010/main" val="3056949560"/>
              </p:ext>
            </p:extLst>
          </p:nvPr>
        </p:nvGraphicFramePr>
        <p:xfrm>
          <a:off x="133242"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recognizable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 sensitivity, 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59" name="表 58"/>
          <p:cNvGraphicFramePr>
            <a:graphicFrameLocks noGrp="1"/>
          </p:cNvGraphicFramePr>
          <p:nvPr>
            <p:extLst>
              <p:ext uri="{D42A27DB-BD31-4B8C-83A1-F6EECF244321}">
                <p14:modId xmlns:p14="http://schemas.microsoft.com/office/powerpoint/2010/main" val="1949255123"/>
              </p:ext>
            </p:extLst>
          </p:nvPr>
        </p:nvGraphicFramePr>
        <p:xfrm>
          <a:off x="6121427"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t>Recognizable</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 sensitivity, Slightly 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60" name="正方形/長方形 114"/>
          <p:cNvSpPr>
            <a:spLocks noChangeArrowheads="1"/>
          </p:cNvSpPr>
          <p:nvPr/>
        </p:nvSpPr>
        <p:spPr bwMode="auto">
          <a:xfrm>
            <a:off x="72000" y="614273"/>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a dark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indoors </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70091" y="2490284"/>
            <a:ext cx="952910" cy="1004239"/>
          </a:xfrm>
          <a:prstGeom prst="rect">
            <a:avLst/>
          </a:prstGeom>
          <a:ln w="12700">
            <a:solidFill>
              <a:srgbClr val="D90066">
                <a:lumMod val="60000"/>
                <a:lumOff val="40000"/>
              </a:srgbClr>
            </a:solidFill>
          </a:ln>
        </p:spPr>
      </p:pic>
      <p:pic>
        <p:nvPicPr>
          <p:cNvPr id="62" name="図 61" descr="画面の領域"/>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2992" y="2501460"/>
            <a:ext cx="916334" cy="993063"/>
          </a:xfrm>
          <a:prstGeom prst="rect">
            <a:avLst/>
          </a:prstGeom>
          <a:ln w="12700">
            <a:solidFill>
              <a:srgbClr val="D90066">
                <a:lumMod val="60000"/>
                <a:lumOff val="40000"/>
              </a:srgbClr>
            </a:solidFill>
          </a:ln>
        </p:spPr>
      </p:pic>
      <p:cxnSp>
        <p:nvCxnSpPr>
          <p:cNvPr id="63" name="直線矢印コネクタ 62"/>
          <p:cNvCxnSpPr/>
          <p:nvPr/>
        </p:nvCxnSpPr>
        <p:spPr>
          <a:xfrm flipH="1" flipV="1">
            <a:off x="4444155" y="2296578"/>
            <a:ext cx="1077079" cy="1665366"/>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grpSp>
        <p:nvGrpSpPr>
          <p:cNvPr id="64" name="グループ化 63"/>
          <p:cNvGrpSpPr>
            <a:grpSpLocks noChangeAspect="1"/>
          </p:cNvGrpSpPr>
          <p:nvPr/>
        </p:nvGrpSpPr>
        <p:grpSpPr>
          <a:xfrm>
            <a:off x="1518032" y="1751830"/>
            <a:ext cx="6203701" cy="348183"/>
            <a:chOff x="332992" y="2334232"/>
            <a:chExt cx="26192501" cy="1469727"/>
          </a:xfrm>
        </p:grpSpPr>
        <p:sp>
          <p:nvSpPr>
            <p:cNvPr id="65" name="正方形/長方形 64"/>
            <p:cNvSpPr>
              <a:spLocks noChangeAspect="1"/>
            </p:cNvSpPr>
            <p:nvPr/>
          </p:nvSpPr>
          <p:spPr>
            <a:xfrm>
              <a:off x="12909030" y="2334232"/>
              <a:ext cx="882460" cy="92261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66" name="正方形/長方形 65"/>
            <p:cNvSpPr>
              <a:spLocks noChangeAspect="1"/>
            </p:cNvSpPr>
            <p:nvPr/>
          </p:nvSpPr>
          <p:spPr>
            <a:xfrm>
              <a:off x="25609256" y="2866251"/>
              <a:ext cx="916237" cy="937708"/>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67" name="正方形/長方形 66"/>
            <p:cNvSpPr/>
            <p:nvPr/>
          </p:nvSpPr>
          <p:spPr>
            <a:xfrm>
              <a:off x="332992" y="2513128"/>
              <a:ext cx="916334" cy="978468"/>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31"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2"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33"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36"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
        <p:nvSpPr>
          <p:cNvPr id="38" name="楕円 37"/>
          <p:cNvSpPr/>
          <p:nvPr/>
        </p:nvSpPr>
        <p:spPr>
          <a:xfrm>
            <a:off x="3893291" y="1826762"/>
            <a:ext cx="644725" cy="510517"/>
          </a:xfrm>
          <a:prstGeom prst="ellipse">
            <a:avLst/>
          </a:prstGeom>
          <a:noFill/>
          <a:ln w="12700"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Tree>
    <p:extLst>
      <p:ext uri="{BB962C8B-B14F-4D97-AF65-F5344CB8AC3E}">
        <p14:creationId xmlns:p14="http://schemas.microsoft.com/office/powerpoint/2010/main" val="301646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Night </a:t>
            </a:r>
            <a:r>
              <a:rPr lang="en-US" altLang="ja-JP" sz="2400" dirty="0">
                <a:latin typeface="Calibri" panose="020F0502020204030204" pitchFamily="34" charset="0"/>
                <a:cs typeface="Calibri" panose="020F0502020204030204" pitchFamily="34" charset="0"/>
              </a:rPr>
              <a:t>time </a:t>
            </a:r>
            <a:r>
              <a:rPr lang="en-US" altLang="ja-JP" sz="2400" dirty="0" smtClean="0">
                <a:latin typeface="Calibri" panose="020F0502020204030204" pitchFamily="34" charset="0"/>
                <a:cs typeface="Calibri" panose="020F0502020204030204" pitchFamily="34" charset="0"/>
              </a:rPr>
              <a:t>visibility / </a:t>
            </a:r>
            <a:r>
              <a:rPr lang="da-DK" altLang="ja-JP" sz="2400" dirty="0" smtClean="0">
                <a:latin typeface="Calibri" panose="020F0502020204030204" pitchFamily="34" charset="0"/>
                <a:cs typeface="Calibri" panose="020F0502020204030204" pitchFamily="34" charset="0"/>
              </a:rPr>
              <a:t>IR-LED </a:t>
            </a:r>
            <a:r>
              <a:rPr lang="da-DK" altLang="ja-JP" sz="2400" dirty="0">
                <a:latin typeface="Calibri" panose="020F0502020204030204" pitchFamily="34" charset="0"/>
                <a:cs typeface="Calibri" panose="020F0502020204030204" pitchFamily="34" charset="0"/>
              </a:rPr>
              <a:t>: under 0.1 </a:t>
            </a:r>
            <a:r>
              <a:rPr lang="da-DK" altLang="ja-JP" sz="2400" dirty="0" smtClean="0">
                <a:latin typeface="Calibri" panose="020F0502020204030204" pitchFamily="34" charset="0"/>
                <a:cs typeface="Calibri" panose="020F0502020204030204" pitchFamily="34" charset="0"/>
              </a:rPr>
              <a:t>lux  </a:t>
            </a:r>
            <a:r>
              <a:rPr lang="da-DK" altLang="ja-JP" sz="2400" dirty="0">
                <a:latin typeface="Calibri" panose="020F0502020204030204" pitchFamily="34" charset="0"/>
                <a:cs typeface="Calibri" panose="020F0502020204030204" pitchFamily="34" charset="0"/>
              </a:rPr>
              <a:t>[4MP] </a:t>
            </a:r>
            <a:r>
              <a:rPr lang="en-US" altLang="ja-JP" sz="2400" dirty="0" smtClean="0">
                <a:latin typeface="Calibri" panose="020F0502020204030204" pitchFamily="34" charset="0"/>
                <a:cs typeface="Calibri" panose="020F0502020204030204" pitchFamily="34" charset="0"/>
              </a:rPr>
              <a:t> </a:t>
            </a:r>
            <a:endParaRPr lang="en-US" altLang="ja-JP" sz="2400" dirty="0">
              <a:latin typeface="Calibri" panose="020F0502020204030204" pitchFamily="34" charset="0"/>
              <a:cs typeface="Calibri" panose="020F0502020204030204" pitchFamily="34" charset="0"/>
            </a:endParaRPr>
          </a:p>
        </p:txBody>
      </p:sp>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481" y="1421493"/>
            <a:ext cx="2757745" cy="1548000"/>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6705" y="1421493"/>
            <a:ext cx="2739318" cy="1548000"/>
          </a:xfrm>
          <a:prstGeom prst="rect">
            <a:avLst/>
          </a:prstGeom>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577" y="1421493"/>
            <a:ext cx="2637597" cy="1548000"/>
          </a:xfrm>
          <a:prstGeom prst="rect">
            <a:avLst/>
          </a:prstGeom>
        </p:spPr>
      </p:pic>
      <p:grpSp>
        <p:nvGrpSpPr>
          <p:cNvPr id="35" name="グループ化 34"/>
          <p:cNvGrpSpPr/>
          <p:nvPr/>
        </p:nvGrpSpPr>
        <p:grpSpPr>
          <a:xfrm>
            <a:off x="148353" y="969919"/>
            <a:ext cx="8876022" cy="332607"/>
            <a:chOff x="148353" y="854997"/>
            <a:chExt cx="8876022" cy="432000"/>
          </a:xfrm>
        </p:grpSpPr>
        <p:sp>
          <p:nvSpPr>
            <p:cNvPr id="36" name="正方形/長方形 35"/>
            <p:cNvSpPr/>
            <p:nvPr/>
          </p:nvSpPr>
          <p:spPr>
            <a:xfrm>
              <a:off x="3146364" y="854997"/>
              <a:ext cx="2880000" cy="432000"/>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15 m</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7" name="正方形/長方形 36"/>
            <p:cNvSpPr/>
            <p:nvPr/>
          </p:nvSpPr>
          <p:spPr>
            <a:xfrm>
              <a:off x="6144375" y="854997"/>
              <a:ext cx="2880000" cy="432000"/>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30 m</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8" name="正方形/長方形 37"/>
            <p:cNvSpPr/>
            <p:nvPr/>
          </p:nvSpPr>
          <p:spPr>
            <a:xfrm>
              <a:off x="148353" y="8549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smtClean="0">
                  <a:solidFill>
                    <a:prstClr val="white"/>
                  </a:solidFill>
                  <a:latin typeface="Calibri" panose="020F0502020204030204" pitchFamily="34" charset="0"/>
                  <a:ea typeface="ＭＳ Ｐゴシック" panose="020B0600070205080204" pitchFamily="50" charset="-128"/>
                  <a:cs typeface="+mn-cs"/>
                </a:rPr>
                <a:t>U2142L</a:t>
              </a:r>
              <a:r>
                <a:rPr kumimoji="0" lang="en-US" altLang="ja-JP" sz="1200" b="1" kern="0" dirty="0" smtClean="0">
                  <a:solidFill>
                    <a:prstClr val="white"/>
                  </a:solidFill>
                  <a:latin typeface="Calibri" panose="020F0502020204030204" pitchFamily="34" charset="0"/>
                  <a:ea typeface="ＭＳ Ｐゴシック" panose="020B0600070205080204" pitchFamily="50" charset="-128"/>
                </a:rPr>
                <a:t>/U2142LA</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20 m</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sp>
        <p:nvSpPr>
          <p:cNvPr id="39" name="テキスト ボックス 38"/>
          <p:cNvSpPr txBox="1"/>
          <p:nvPr/>
        </p:nvSpPr>
        <p:spPr>
          <a:xfrm>
            <a:off x="5356382"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a:t>
            </a:r>
          </a:p>
          <a:p>
            <a:pPr algn="r" defTabSz="914400"/>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40" name="テキスト ボックス 39"/>
          <p:cNvSpPr txBox="1"/>
          <p:nvPr/>
        </p:nvSpPr>
        <p:spPr>
          <a:xfrm>
            <a:off x="2351314"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41" name="テキスト ボックス 40"/>
          <p:cNvSpPr txBox="1"/>
          <p:nvPr/>
        </p:nvSpPr>
        <p:spPr>
          <a:xfrm>
            <a:off x="8331857"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42" name="表 41"/>
          <p:cNvGraphicFramePr>
            <a:graphicFrameLocks noGrp="1"/>
          </p:cNvGraphicFramePr>
          <p:nvPr>
            <p:extLst>
              <p:ext uri="{D42A27DB-BD31-4B8C-83A1-F6EECF244321}">
                <p14:modId xmlns:p14="http://schemas.microsoft.com/office/powerpoint/2010/main" val="249088013"/>
              </p:ext>
            </p:extLst>
          </p:nvPr>
        </p:nvGraphicFramePr>
        <p:xfrm>
          <a:off x="3138310"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 sensitivity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325088929"/>
              </p:ext>
            </p:extLst>
          </p:nvPr>
        </p:nvGraphicFramePr>
        <p:xfrm>
          <a:off x="133242"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Noise and afterimage</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44" name="表 43"/>
          <p:cNvGraphicFramePr>
            <a:graphicFrameLocks noGrp="1"/>
          </p:cNvGraphicFramePr>
          <p:nvPr>
            <p:extLst>
              <p:ext uri="{D42A27DB-BD31-4B8C-83A1-F6EECF244321}">
                <p14:modId xmlns:p14="http://schemas.microsoft.com/office/powerpoint/2010/main" val="1446547408"/>
              </p:ext>
            </p:extLst>
          </p:nvPr>
        </p:nvGraphicFramePr>
        <p:xfrm>
          <a:off x="6121427"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t>Visible</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Surroundings are slightly dark</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+1</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pSp>
        <p:nvGrpSpPr>
          <p:cNvPr id="45" name="グループ化 44"/>
          <p:cNvGrpSpPr>
            <a:grpSpLocks noChangeAspect="1"/>
          </p:cNvGrpSpPr>
          <p:nvPr/>
        </p:nvGrpSpPr>
        <p:grpSpPr>
          <a:xfrm>
            <a:off x="1374625" y="1853504"/>
            <a:ext cx="6307104" cy="312636"/>
            <a:chOff x="1285766" y="1550871"/>
            <a:chExt cx="8191045" cy="406009"/>
          </a:xfrm>
        </p:grpSpPr>
        <p:sp>
          <p:nvSpPr>
            <p:cNvPr id="46" name="正方形/長方形 45"/>
            <p:cNvSpPr/>
            <p:nvPr/>
          </p:nvSpPr>
          <p:spPr>
            <a:xfrm>
              <a:off x="1285766" y="1674141"/>
              <a:ext cx="252867" cy="28273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47" name="正方形/長方形 46"/>
            <p:cNvSpPr>
              <a:spLocks noChangeAspect="1"/>
            </p:cNvSpPr>
            <p:nvPr/>
          </p:nvSpPr>
          <p:spPr>
            <a:xfrm>
              <a:off x="5297262" y="1605830"/>
              <a:ext cx="222523" cy="24881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48" name="正方形/長方形 47"/>
            <p:cNvSpPr/>
            <p:nvPr/>
          </p:nvSpPr>
          <p:spPr>
            <a:xfrm>
              <a:off x="9223943" y="1550871"/>
              <a:ext cx="252868" cy="28273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49" name="楕円 48"/>
          <p:cNvSpPr/>
          <p:nvPr/>
        </p:nvSpPr>
        <p:spPr>
          <a:xfrm>
            <a:off x="8212667" y="1327927"/>
            <a:ext cx="770723" cy="859321"/>
          </a:xfrm>
          <a:prstGeom prst="ellipse">
            <a:avLst/>
          </a:prstGeom>
          <a:noFill/>
          <a:ln w="9525"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0"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IR comparison</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1782" y="2678915"/>
            <a:ext cx="727363" cy="820549"/>
          </a:xfrm>
          <a:prstGeom prst="rect">
            <a:avLst/>
          </a:prstGeom>
          <a:ln w="12700">
            <a:solidFill>
              <a:srgbClr val="D90066">
                <a:lumMod val="60000"/>
                <a:lumOff val="40000"/>
              </a:srgbClr>
            </a:solidFill>
          </a:ln>
        </p:spPr>
      </p:pic>
      <p:pic>
        <p:nvPicPr>
          <p:cNvPr id="52" name="図 5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90711" y="2702827"/>
            <a:ext cx="721814" cy="796637"/>
          </a:xfrm>
          <a:prstGeom prst="rect">
            <a:avLst/>
          </a:prstGeom>
          <a:ln w="12700">
            <a:solidFill>
              <a:srgbClr val="D90066">
                <a:lumMod val="60000"/>
                <a:lumOff val="40000"/>
              </a:srgbClr>
            </a:solidFill>
          </a:ln>
        </p:spPr>
      </p:pic>
      <p:pic>
        <p:nvPicPr>
          <p:cNvPr id="53" name="図 52"/>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29991" y="2716682"/>
            <a:ext cx="764208" cy="782782"/>
          </a:xfrm>
          <a:prstGeom prst="rect">
            <a:avLst/>
          </a:prstGeom>
          <a:ln w="12700">
            <a:solidFill>
              <a:srgbClr val="D90066">
                <a:lumMod val="60000"/>
                <a:lumOff val="40000"/>
              </a:srgbClr>
            </a:solidFill>
          </a:ln>
        </p:spPr>
      </p:pic>
      <p:sp>
        <p:nvSpPr>
          <p:cNvPr id="54" name="楕円 53"/>
          <p:cNvSpPr/>
          <p:nvPr/>
        </p:nvSpPr>
        <p:spPr>
          <a:xfrm>
            <a:off x="6541370" y="2710974"/>
            <a:ext cx="573807" cy="586407"/>
          </a:xfrm>
          <a:prstGeom prst="ellipse">
            <a:avLst/>
          </a:prstGeom>
          <a:no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55" name="直線矢印コネクタ 54"/>
          <p:cNvCxnSpPr>
            <a:endCxn id="54" idx="5"/>
          </p:cNvCxnSpPr>
          <p:nvPr/>
        </p:nvCxnSpPr>
        <p:spPr>
          <a:xfrm flipH="1" flipV="1">
            <a:off x="7031145" y="3211504"/>
            <a:ext cx="1479607" cy="594353"/>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pic>
        <p:nvPicPr>
          <p:cNvPr id="56" name="図 55"/>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608738" y="2550529"/>
            <a:ext cx="648098" cy="907295"/>
          </a:xfrm>
          <a:prstGeom prst="rect">
            <a:avLst/>
          </a:prstGeom>
        </p:spPr>
      </p:pic>
      <p:sp>
        <p:nvSpPr>
          <p:cNvPr id="57" name="正方形/長方形 56"/>
          <p:cNvSpPr>
            <a:spLocks noChangeAspect="1"/>
          </p:cNvSpPr>
          <p:nvPr/>
        </p:nvSpPr>
        <p:spPr>
          <a:xfrm>
            <a:off x="1861830" y="1567855"/>
            <a:ext cx="209333" cy="29444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58" name="直線矢印コネクタ 57"/>
          <p:cNvCxnSpPr>
            <a:endCxn id="56" idx="2"/>
          </p:cNvCxnSpPr>
          <p:nvPr/>
        </p:nvCxnSpPr>
        <p:spPr>
          <a:xfrm flipH="1" flipV="1">
            <a:off x="1932787" y="3457824"/>
            <a:ext cx="618281" cy="504119"/>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59" name="角丸四角形 58"/>
          <p:cNvSpPr/>
          <p:nvPr/>
        </p:nvSpPr>
        <p:spPr>
          <a:xfrm>
            <a:off x="1640488" y="2571750"/>
            <a:ext cx="594712" cy="860674"/>
          </a:xfrm>
          <a:prstGeom prst="roundRect">
            <a:avLst/>
          </a:prstGeom>
          <a:noFill/>
          <a:ln w="9525"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60" name="直線矢印コネクタ 59"/>
          <p:cNvCxnSpPr>
            <a:endCxn id="49" idx="4"/>
          </p:cNvCxnSpPr>
          <p:nvPr/>
        </p:nvCxnSpPr>
        <p:spPr>
          <a:xfrm flipH="1" flipV="1">
            <a:off x="8598029" y="2187248"/>
            <a:ext cx="267447" cy="2047484"/>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67"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68"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69"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70"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71"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72"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73"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228010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a:t>
            </a:r>
            <a:r>
              <a:rPr lang="en-US" altLang="ja-JP" sz="2400" dirty="0">
                <a:latin typeface="Calibri" panose="020F0502020204030204" pitchFamily="34" charset="0"/>
              </a:rPr>
              <a:t>Night </a:t>
            </a:r>
            <a:r>
              <a:rPr lang="en-US" altLang="ja-JP" sz="2400" dirty="0" smtClean="0">
                <a:latin typeface="Calibri" panose="020F0502020204030204" pitchFamily="34" charset="0"/>
              </a:rPr>
              <a:t>time </a:t>
            </a:r>
            <a:r>
              <a:rPr lang="en-US" altLang="ja-JP" sz="2400" dirty="0" smtClean="0">
                <a:latin typeface="Calibri" panose="020F0502020204030204" pitchFamily="34" charset="0"/>
                <a:cs typeface="Calibri" panose="020F0502020204030204" pitchFamily="34" charset="0"/>
              </a:rPr>
              <a:t>visibility / Super Dynamics</a:t>
            </a:r>
            <a:r>
              <a:rPr lang="en-US" altLang="ja-JP" sz="2400" dirty="0">
                <a:latin typeface="Calibri" panose="020F0502020204030204" pitchFamily="34" charset="0"/>
              </a:rPr>
              <a:t> 5-10 </a:t>
            </a:r>
            <a:r>
              <a:rPr lang="en-US" altLang="ja-JP" sz="2400" dirty="0" smtClean="0">
                <a:latin typeface="Calibri" panose="020F0502020204030204" pitchFamily="34" charset="0"/>
              </a:rPr>
              <a:t>lux  </a:t>
            </a:r>
            <a:r>
              <a:rPr lang="en-US" altLang="ja-JP" sz="2400" dirty="0">
                <a:latin typeface="Calibri" panose="020F0502020204030204" pitchFamily="34" charset="0"/>
              </a:rPr>
              <a:t>[4MP]</a:t>
            </a:r>
            <a:r>
              <a:rPr lang="en-US" altLang="ja-JP" sz="2400" dirty="0" smtClean="0">
                <a:latin typeface="Calibri" panose="020F0502020204030204" pitchFamily="34" charset="0"/>
                <a:cs typeface="Calibri" panose="020F0502020204030204" pitchFamily="34" charset="0"/>
              </a:rPr>
              <a:t> </a:t>
            </a:r>
            <a:endParaRPr lang="en-US" altLang="ja-JP" sz="2400" dirty="0">
              <a:latin typeface="Calibri" panose="020F0502020204030204" pitchFamily="34" charset="0"/>
              <a:cs typeface="Calibri" panose="020F0502020204030204" pitchFamily="34"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35" y="1408773"/>
            <a:ext cx="2752837" cy="15480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158" y="1408773"/>
            <a:ext cx="2738770" cy="154800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334" y="1408773"/>
            <a:ext cx="2642082" cy="1548000"/>
          </a:xfrm>
          <a:prstGeom prst="rect">
            <a:avLst/>
          </a:prstGeom>
        </p:spPr>
      </p:pic>
      <p:sp>
        <p:nvSpPr>
          <p:cNvPr id="6" name="正方形/長方形 5"/>
          <p:cNvSpPr/>
          <p:nvPr/>
        </p:nvSpPr>
        <p:spPr>
          <a:xfrm>
            <a:off x="3146364" y="980070"/>
            <a:ext cx="2880000" cy="335862"/>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100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7" name="正方形/長方形 6"/>
          <p:cNvSpPr/>
          <p:nvPr/>
        </p:nvSpPr>
        <p:spPr>
          <a:xfrm>
            <a:off x="6144375" y="980070"/>
            <a:ext cx="2880000" cy="335862"/>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8" name="正方形/長方形 7"/>
          <p:cNvSpPr/>
          <p:nvPr/>
        </p:nvSpPr>
        <p:spPr>
          <a:xfrm>
            <a:off x="148353" y="980070"/>
            <a:ext cx="2880000" cy="335862"/>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smtClean="0">
                <a:solidFill>
                  <a:prstClr val="white"/>
                </a:solidFill>
                <a:latin typeface="Calibri" panose="020F0502020204030204" pitchFamily="34" charset="0"/>
                <a:ea typeface="ＭＳ Ｐゴシック" panose="020B0600070205080204" pitchFamily="50" charset="-128"/>
                <a:cs typeface="+mn-cs"/>
              </a:rPr>
              <a:t>U2142L</a:t>
            </a:r>
            <a:r>
              <a:rPr kumimoji="0" lang="en-US" altLang="ja-JP" sz="1200" b="1" kern="0" dirty="0" smtClean="0">
                <a:solidFill>
                  <a:prstClr val="white"/>
                </a:solidFill>
                <a:latin typeface="Calibri" panose="020F0502020204030204" pitchFamily="34" charset="0"/>
                <a:ea typeface="ＭＳ Ｐゴシック" panose="020B0600070205080204" pitchFamily="50" charset="-128"/>
              </a:rPr>
              <a:t>/U2142LA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102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9" name="テキスト ボックス 8"/>
          <p:cNvSpPr txBox="1"/>
          <p:nvPr/>
        </p:nvSpPr>
        <p:spPr>
          <a:xfrm>
            <a:off x="5356382"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10" name="テキスト ボックス 9"/>
          <p:cNvSpPr txBox="1"/>
          <p:nvPr/>
        </p:nvSpPr>
        <p:spPr>
          <a:xfrm>
            <a:off x="2351314"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11" name="テキスト ボックス 10"/>
          <p:cNvSpPr txBox="1"/>
          <p:nvPr/>
        </p:nvSpPr>
        <p:spPr>
          <a:xfrm>
            <a:off x="8339499"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12" name="表 11"/>
          <p:cNvGraphicFramePr>
            <a:graphicFrameLocks noGrp="1"/>
          </p:cNvGraphicFramePr>
          <p:nvPr>
            <p:extLst>
              <p:ext uri="{D42A27DB-BD31-4B8C-83A1-F6EECF244321}">
                <p14:modId xmlns:p14="http://schemas.microsoft.com/office/powerpoint/2010/main" val="1398015895"/>
              </p:ext>
            </p:extLst>
          </p:nvPr>
        </p:nvGraphicFramePr>
        <p:xfrm>
          <a:off x="3138310"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 sensitivity, Some noise</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bad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588758543"/>
              </p:ext>
            </p:extLst>
          </p:nvPr>
        </p:nvGraphicFramePr>
        <p:xfrm>
          <a:off x="133242"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 sensitivity, Some noise</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774582631"/>
              </p:ext>
            </p:extLst>
          </p:nvPr>
        </p:nvGraphicFramePr>
        <p:xfrm>
          <a:off x="6121427"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t>Visible</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 sensitivity, Some noise</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正方形/長方形 114"/>
          <p:cNvSpPr>
            <a:spLocks noChangeArrowheads="1"/>
          </p:cNvSpPr>
          <p:nvPr/>
        </p:nvSpPr>
        <p:spPr bwMode="auto">
          <a:xfrm>
            <a:off x="72000" y="614273"/>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the dark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outdoors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6" name="図 1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79543" y="2505521"/>
            <a:ext cx="844000" cy="984688"/>
          </a:xfrm>
          <a:prstGeom prst="rect">
            <a:avLst/>
          </a:prstGeom>
          <a:ln w="12700">
            <a:solidFill>
              <a:srgbClr val="D90066">
                <a:lumMod val="60000"/>
                <a:lumOff val="40000"/>
              </a:srgbClr>
            </a:solidFill>
          </a:ln>
        </p:spPr>
      </p:pic>
      <p:pic>
        <p:nvPicPr>
          <p:cNvPr id="17" name="図 1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89341" y="2506961"/>
            <a:ext cx="821473" cy="983248"/>
          </a:xfrm>
          <a:prstGeom prst="rect">
            <a:avLst/>
          </a:prstGeom>
          <a:ln w="12700">
            <a:solidFill>
              <a:srgbClr val="D90066">
                <a:lumMod val="60000"/>
                <a:lumOff val="40000"/>
              </a:srgbClr>
            </a:solidFill>
          </a:ln>
        </p:spPr>
      </p:pic>
      <p:pic>
        <p:nvPicPr>
          <p:cNvPr id="18" name="図 1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11983" y="2513189"/>
            <a:ext cx="783108" cy="977020"/>
          </a:xfrm>
          <a:prstGeom prst="rect">
            <a:avLst/>
          </a:prstGeom>
          <a:ln w="12700">
            <a:solidFill>
              <a:srgbClr val="D90066">
                <a:lumMod val="60000"/>
                <a:lumOff val="40000"/>
              </a:srgbClr>
            </a:solidFill>
          </a:ln>
        </p:spPr>
      </p:pic>
      <p:sp>
        <p:nvSpPr>
          <p:cNvPr id="19" name="テキスト ボックス 18"/>
          <p:cNvSpPr txBox="1"/>
          <p:nvPr/>
        </p:nvSpPr>
        <p:spPr>
          <a:xfrm>
            <a:off x="7281519" y="2958318"/>
            <a:ext cx="862885" cy="246221"/>
          </a:xfrm>
          <a:prstGeom prst="rect">
            <a:avLst/>
          </a:prstGeom>
        </p:spPr>
        <p:txBody>
          <a:bodyPr wrap="square">
            <a:spAutoFit/>
          </a:bodyPr>
          <a:lstStyle>
            <a:defPPr>
              <a:defRPr lang="ja-JP"/>
            </a:defPPr>
            <a:lvl1pPr algn="l">
              <a:defRPr sz="1000">
                <a:effectLst/>
                <a:latin typeface="Calibri" panose="020F0502020204030204" pitchFamily="34" charset="0"/>
                <a:cs typeface="Calibri" panose="020F0502020204030204" pitchFamily="34" charset="0"/>
              </a:defRPr>
            </a:lvl1pPr>
          </a:lstStyle>
          <a:p>
            <a:pPr defTabSz="914400"/>
            <a:r>
              <a:rPr lang="en-US" altLang="ja-JP" dirty="0" smtClean="0">
                <a:solidFill>
                  <a:srgbClr val="0A54A0"/>
                </a:solidFill>
                <a:ea typeface="HGPｺﾞｼｯｸE" pitchFamily="50" charset="-128"/>
              </a:rPr>
              <a:t>WDR : on</a:t>
            </a:r>
            <a:endParaRPr lang="ja-JP" altLang="en-US" dirty="0">
              <a:solidFill>
                <a:srgbClr val="0A54A0"/>
              </a:solidFill>
              <a:ea typeface="HGPｺﾞｼｯｸE" pitchFamily="50" charset="-128"/>
            </a:endParaRPr>
          </a:p>
        </p:txBody>
      </p:sp>
      <p:cxnSp>
        <p:nvCxnSpPr>
          <p:cNvPr id="20" name="直線矢印コネクタ 19"/>
          <p:cNvCxnSpPr>
            <a:cxnSpLocks/>
            <a:endCxn id="21" idx="5"/>
          </p:cNvCxnSpPr>
          <p:nvPr/>
        </p:nvCxnSpPr>
        <p:spPr>
          <a:xfrm flipH="1" flipV="1">
            <a:off x="7083352" y="3091904"/>
            <a:ext cx="1420782" cy="701736"/>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sp>
        <p:nvSpPr>
          <p:cNvPr id="21" name="楕円 20"/>
          <p:cNvSpPr>
            <a:spLocks/>
          </p:cNvSpPr>
          <p:nvPr/>
        </p:nvSpPr>
        <p:spPr>
          <a:xfrm>
            <a:off x="6509913" y="2496428"/>
            <a:ext cx="671826" cy="697644"/>
          </a:xfrm>
          <a:prstGeom prst="ellipse">
            <a:avLst/>
          </a:prstGeom>
          <a:noFill/>
          <a:ln w="9525"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nvGrpSpPr>
          <p:cNvPr id="22" name="グループ化 21"/>
          <p:cNvGrpSpPr>
            <a:grpSpLocks noChangeAspect="1"/>
          </p:cNvGrpSpPr>
          <p:nvPr/>
        </p:nvGrpSpPr>
        <p:grpSpPr>
          <a:xfrm>
            <a:off x="1584546" y="1889746"/>
            <a:ext cx="6336261" cy="344021"/>
            <a:chOff x="1514420" y="2235131"/>
            <a:chExt cx="24213963" cy="1314557"/>
          </a:xfrm>
        </p:grpSpPr>
        <p:sp>
          <p:nvSpPr>
            <p:cNvPr id="23" name="正方形/長方形 22"/>
            <p:cNvSpPr/>
            <p:nvPr/>
          </p:nvSpPr>
          <p:spPr>
            <a:xfrm>
              <a:off x="1514420" y="2417155"/>
              <a:ext cx="795960" cy="990468"/>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24" name="正方形/長方形 23"/>
            <p:cNvSpPr>
              <a:spLocks noChangeAspect="1"/>
            </p:cNvSpPr>
            <p:nvPr/>
          </p:nvSpPr>
          <p:spPr>
            <a:xfrm>
              <a:off x="12609770" y="2235131"/>
              <a:ext cx="591265" cy="689713"/>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25" name="正方形/長方形 24"/>
            <p:cNvSpPr>
              <a:spLocks noChangeAspect="1"/>
            </p:cNvSpPr>
            <p:nvPr/>
          </p:nvSpPr>
          <p:spPr>
            <a:xfrm>
              <a:off x="25057035" y="2698969"/>
              <a:ext cx="671348" cy="85071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3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3"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36"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63871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a:latin typeface="Calibri" panose="020F0502020204030204" pitchFamily="34" charset="0"/>
                <a:cs typeface="Calibri" panose="020F0502020204030204" pitchFamily="34" charset="0"/>
              </a:rPr>
              <a:t>Contents</a:t>
            </a:r>
            <a:r>
              <a:rPr lang="en-US" altLang="ja-JP" sz="2400" b="0" dirty="0">
                <a:latin typeface="Calibri" panose="020F0502020204030204" pitchFamily="34" charset="0"/>
                <a:cs typeface="Calibri" panose="020F0502020204030204" pitchFamily="34" charset="0"/>
              </a:rPr>
              <a:t>​</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5" name="正方形/長方形 4"/>
          <p:cNvSpPr/>
          <p:nvPr/>
        </p:nvSpPr>
        <p:spPr>
          <a:xfrm>
            <a:off x="280329" y="723310"/>
            <a:ext cx="7446449" cy="3170099"/>
          </a:xfrm>
          <a:prstGeom prst="rect">
            <a:avLst/>
          </a:prstGeom>
        </p:spPr>
        <p:txBody>
          <a:bodyPr wrap="square" lIns="91440" tIns="45720" rIns="91440" bIns="45720" anchor="b">
            <a:spAutoFit/>
          </a:bodyPr>
          <a:lstStyle/>
          <a:p>
            <a:pPr marL="457178" indent="-457178" defTabSz="914355">
              <a:buFont typeface="+mj-lt"/>
              <a:buAutoNum type="arabicPeriod"/>
            </a:pPr>
            <a:r>
              <a:rPr lang="en-US" altLang="ja-JP" sz="2000" b="1" dirty="0" smtClean="0">
                <a:ea typeface="Meiryo UI" panose="020B0604030504040204" pitchFamily="50" charset="-128"/>
                <a:cs typeface="Meiryo UI" panose="020B0604030504040204" pitchFamily="50" charset="-128"/>
              </a:rPr>
              <a:t>Improvement summary</a:t>
            </a:r>
            <a:endParaRPr lang="en-US" altLang="ja-JP" sz="2000" b="1" dirty="0">
              <a:ea typeface="Meiryo UI" panose="020B0604030504040204" pitchFamily="50" charset="-128"/>
              <a:cs typeface="Meiryo UI" panose="020B0604030504040204" pitchFamily="50" charset="-128"/>
            </a:endParaRP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Key </a:t>
            </a:r>
            <a:r>
              <a:rPr lang="en-US" altLang="ja-JP" sz="2000" b="1" dirty="0" smtClean="0">
                <a:ea typeface="Meiryo UI" panose="020B0604030504040204" pitchFamily="50" charset="-128"/>
                <a:cs typeface="Meiryo UI" panose="020B0604030504040204" pitchFamily="50" charset="-128"/>
              </a:rPr>
              <a:t>Features</a:t>
            </a:r>
            <a:endParaRPr lang="en-US" altLang="ja-JP" sz="1400" dirty="0">
              <a:ea typeface="Meiryo UI" panose="020B0604030504040204" pitchFamily="50" charset="-128"/>
              <a:cs typeface="Meiryo UI" panose="020B0604030504040204" pitchFamily="50" charset="-128"/>
            </a:endParaRP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Product </a:t>
            </a:r>
            <a:r>
              <a:rPr lang="en-US" altLang="ja-JP" sz="2000" b="1" dirty="0" smtClean="0">
                <a:ea typeface="Meiryo UI" panose="020B0604030504040204" pitchFamily="50" charset="-128"/>
                <a:cs typeface="Meiryo UI" panose="020B0604030504040204" pitchFamily="50" charset="-128"/>
              </a:rPr>
              <a:t>Lineup</a:t>
            </a:r>
            <a:endParaRPr lang="en-US" altLang="ja-JP" sz="2000" b="1" dirty="0">
              <a:ea typeface="Meiryo UI" panose="020B0604030504040204" pitchFamily="50" charset="-128"/>
              <a:cs typeface="Meiryo UI" panose="020B0604030504040204" pitchFamily="50" charset="-128"/>
            </a:endParaRP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Software</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Supported Resolution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Specification Comparison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Support for camera function differences</a:t>
            </a:r>
          </a:p>
          <a:p>
            <a:pPr marL="457178" indent="-457178" defTabSz="914355">
              <a:buFont typeface="+mj-lt"/>
              <a:buAutoNum type="arabicPeriod"/>
            </a:pPr>
            <a:r>
              <a:rPr lang="en-US" altLang="ja-JP" sz="2000" b="1" dirty="0" smtClean="0">
                <a:ea typeface="Meiryo UI" panose="020B0604030504040204" pitchFamily="50" charset="-128"/>
                <a:cs typeface="Meiryo UI" panose="020B0604030504040204" pitchFamily="50" charset="-128"/>
              </a:rPr>
              <a:t>Appearance</a:t>
            </a:r>
            <a:endParaRPr lang="en-US" altLang="ja-JP" sz="2000" b="1" dirty="0">
              <a:ea typeface="Meiryo UI" panose="020B0604030504040204" pitchFamily="50" charset="-128"/>
              <a:cs typeface="Meiryo UI" panose="020B0604030504040204" pitchFamily="50" charset="-128"/>
            </a:endParaRP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Bundled Items and Options</a:t>
            </a:r>
          </a:p>
          <a:p>
            <a:pPr defTabSz="914355"/>
            <a:r>
              <a:rPr lang="en-US" altLang="ja-JP" sz="2000" b="1" dirty="0" smtClean="0">
                <a:ea typeface="Meiryo UI" panose="020B0604030504040204" pitchFamily="50" charset="-128"/>
                <a:cs typeface="Meiryo UI" panose="020B0604030504040204" pitchFamily="50" charset="-128"/>
              </a:rPr>
              <a:t>10</a:t>
            </a:r>
            <a:r>
              <a:rPr lang="en-US" altLang="ja-JP" sz="2000" b="1" dirty="0">
                <a:ea typeface="Meiryo UI" panose="020B0604030504040204" pitchFamily="50" charset="-128"/>
                <a:cs typeface="Meiryo UI" panose="020B0604030504040204" pitchFamily="50" charset="-128"/>
              </a:rPr>
              <a:t>. </a:t>
            </a:r>
            <a:r>
              <a:rPr lang="en-US" altLang="ja-JP" sz="2000" b="1" dirty="0" smtClean="0">
                <a:ea typeface="Meiryo UI" panose="020B0604030504040204" pitchFamily="50" charset="-128"/>
                <a:cs typeface="Meiryo UI" panose="020B0604030504040204" pitchFamily="50" charset="-128"/>
              </a:rPr>
              <a:t> Appendix</a:t>
            </a:r>
            <a:endParaRPr lang="en-US" altLang="ja-JP" sz="2000" b="1" dirty="0">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504" y="4319479"/>
            <a:ext cx="358640" cy="358640"/>
          </a:xfrm>
          <a:prstGeom prst="rect">
            <a:avLst/>
          </a:prstGeom>
        </p:spPr>
      </p:pic>
      <p:sp>
        <p:nvSpPr>
          <p:cNvPr id="7" name="テキスト ボックス 6"/>
          <p:cNvSpPr txBox="1"/>
          <p:nvPr/>
        </p:nvSpPr>
        <p:spPr>
          <a:xfrm>
            <a:off x="5749701" y="3973826"/>
            <a:ext cx="1337354" cy="307777"/>
          </a:xfrm>
          <a:prstGeom prst="rect">
            <a:avLst/>
          </a:prstGeom>
          <a:noFill/>
        </p:spPr>
        <p:txBody>
          <a:bodyPr wrap="none" rtlCol="0">
            <a:spAutoFit/>
          </a:bodyPr>
          <a:lstStyle/>
          <a:p>
            <a:pPr marL="285750" indent="-285750">
              <a:buFont typeface="Wingdings" panose="05000000000000000000" pitchFamily="2" charset="2"/>
              <a:buChar char="n"/>
            </a:pPr>
            <a:r>
              <a:rPr lang="en-US" altLang="ja-JP" sz="1400" dirty="0"/>
              <a:t>About icons</a:t>
            </a:r>
            <a:endParaRPr kumimoji="1" lang="ja-JP" altLang="en-US" sz="1400" dirty="0"/>
          </a:p>
        </p:txBody>
      </p:sp>
      <p:sp>
        <p:nvSpPr>
          <p:cNvPr id="8" name="テキスト ボックス 7"/>
          <p:cNvSpPr txBox="1"/>
          <p:nvPr/>
        </p:nvSpPr>
        <p:spPr>
          <a:xfrm>
            <a:off x="6703604" y="4371841"/>
            <a:ext cx="2353792" cy="253916"/>
          </a:xfrm>
          <a:prstGeom prst="rect">
            <a:avLst/>
          </a:prstGeom>
          <a:noFill/>
        </p:spPr>
        <p:txBody>
          <a:bodyPr wrap="square" rtlCol="0">
            <a:spAutoFit/>
          </a:bodyPr>
          <a:lstStyle/>
          <a:p>
            <a:r>
              <a:rPr lang="en-US" altLang="ja-JP" sz="1050" dirty="0"/>
              <a:t>This icon is for brand new functions</a:t>
            </a:r>
            <a:endParaRPr lang="ja-JP" altLang="en-US" sz="1050" dirty="0"/>
          </a:p>
        </p:txBody>
      </p:sp>
      <p:sp>
        <p:nvSpPr>
          <p:cNvPr id="9" name="正方形/長方形 8"/>
          <p:cNvSpPr/>
          <p:nvPr/>
        </p:nvSpPr>
        <p:spPr>
          <a:xfrm>
            <a:off x="5749702" y="3964409"/>
            <a:ext cx="3349635" cy="830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344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a:t>
            </a:r>
            <a:r>
              <a:rPr lang="en-US" altLang="ja-JP" sz="2400" dirty="0">
                <a:latin typeface="Calibri" panose="020F0502020204030204" pitchFamily="34" charset="0"/>
              </a:rPr>
              <a:t>Day </a:t>
            </a:r>
            <a:r>
              <a:rPr lang="en-US" altLang="ja-JP" sz="2400" dirty="0" smtClean="0">
                <a:latin typeface="Calibri" panose="020F0502020204030204" pitchFamily="34" charset="0"/>
              </a:rPr>
              <a:t>time </a:t>
            </a:r>
            <a:r>
              <a:rPr lang="en-US" altLang="ja-JP" sz="2400" dirty="0">
                <a:latin typeface="Calibri" panose="020F0502020204030204" pitchFamily="34" charset="0"/>
                <a:cs typeface="Calibri" panose="020F0502020204030204" pitchFamily="34" charset="0"/>
              </a:rPr>
              <a:t>visibility /</a:t>
            </a:r>
            <a:r>
              <a:rPr lang="en-US" altLang="ja-JP" sz="2400" dirty="0" smtClean="0">
                <a:latin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Super </a:t>
            </a:r>
            <a:r>
              <a:rPr lang="en-US" altLang="ja-JP" sz="2400" dirty="0">
                <a:latin typeface="Calibri" panose="020F0502020204030204" pitchFamily="34" charset="0"/>
                <a:cs typeface="Calibri" panose="020F0502020204030204" pitchFamily="34" charset="0"/>
              </a:rPr>
              <a:t>Dynamics </a:t>
            </a:r>
            <a:r>
              <a:rPr lang="en-US" altLang="ja-JP" sz="2400" dirty="0" smtClean="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rPr>
              <a:t>[</a:t>
            </a:r>
            <a:r>
              <a:rPr lang="en-US" altLang="ja-JP" sz="2400" dirty="0">
                <a:latin typeface="Calibri" panose="020F0502020204030204" pitchFamily="34" charset="0"/>
              </a:rPr>
              <a:t>4MP] </a:t>
            </a:r>
            <a:endParaRPr lang="en-US" altLang="ja-JP" sz="2400" dirty="0">
              <a:latin typeface="Calibri" panose="020F0502020204030204" pitchFamily="34" charset="0"/>
              <a:cs typeface="Calibri" panose="020F0502020204030204" pitchFamily="34" charset="0"/>
            </a:endParaRPr>
          </a:p>
        </p:txBody>
      </p:sp>
      <p:pic>
        <p:nvPicPr>
          <p:cNvPr id="30" name="図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88" y="1408864"/>
            <a:ext cx="2750330" cy="1548000"/>
          </a:xfrm>
          <a:prstGeom prst="rect">
            <a:avLst/>
          </a:prstGeom>
        </p:spPr>
      </p:pic>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890" y="1408864"/>
            <a:ext cx="2739786" cy="1548000"/>
          </a:xfrm>
          <a:prstGeom prst="rect">
            <a:avLst/>
          </a:prstGeom>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693" y="1408864"/>
            <a:ext cx="2641364" cy="1548000"/>
          </a:xfrm>
          <a:prstGeom prst="rect">
            <a:avLst/>
          </a:prstGeom>
        </p:spPr>
      </p:pic>
      <p:sp>
        <p:nvSpPr>
          <p:cNvPr id="33" name="正方形/長方形 32"/>
          <p:cNvSpPr/>
          <p:nvPr/>
        </p:nvSpPr>
        <p:spPr>
          <a:xfrm>
            <a:off x="3146364" y="985380"/>
            <a:ext cx="2880000" cy="318977"/>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100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4" name="正方形/長方形 33"/>
          <p:cNvSpPr/>
          <p:nvPr/>
        </p:nvSpPr>
        <p:spPr>
          <a:xfrm>
            <a:off x="6144375" y="985380"/>
            <a:ext cx="2880000" cy="318977"/>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 </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5" name="正方形/長方形 34"/>
          <p:cNvSpPr/>
          <p:nvPr/>
        </p:nvSpPr>
        <p:spPr>
          <a:xfrm>
            <a:off x="148353" y="985380"/>
            <a:ext cx="2880000" cy="318977"/>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smtClean="0">
                <a:solidFill>
                  <a:prstClr val="white"/>
                </a:solidFill>
                <a:latin typeface="Calibri" panose="020F0502020204030204" pitchFamily="34" charset="0"/>
                <a:ea typeface="ＭＳ Ｐゴシック" panose="020B0600070205080204" pitchFamily="50" charset="-128"/>
                <a:cs typeface="+mn-cs"/>
              </a:rPr>
              <a:t>U2142L</a:t>
            </a:r>
            <a:r>
              <a:rPr kumimoji="0" lang="en-US" altLang="ja-JP" sz="1200" b="1" kern="0" dirty="0" smtClean="0">
                <a:solidFill>
                  <a:prstClr val="white"/>
                </a:solidFill>
                <a:latin typeface="Calibri" panose="020F0502020204030204" pitchFamily="34" charset="0"/>
                <a:ea typeface="ＭＳ Ｐゴシック" panose="020B0600070205080204" pitchFamily="50" charset="-128"/>
              </a:rPr>
              <a:t>/U2142LA</a:t>
            </a:r>
            <a:endPar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102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36" name="テキスト ボックス 35"/>
          <p:cNvSpPr txBox="1"/>
          <p:nvPr/>
        </p:nvSpPr>
        <p:spPr>
          <a:xfrm>
            <a:off x="5356382"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37" name="テキスト ボックス 36"/>
          <p:cNvSpPr txBox="1"/>
          <p:nvPr/>
        </p:nvSpPr>
        <p:spPr>
          <a:xfrm>
            <a:off x="2351314"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38" name="テキスト ボックス 37"/>
          <p:cNvSpPr txBox="1"/>
          <p:nvPr/>
        </p:nvSpPr>
        <p:spPr>
          <a:xfrm>
            <a:off x="8339499" y="3089190"/>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1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39" name="テキスト ボックス 38"/>
          <p:cNvSpPr txBox="1"/>
          <p:nvPr/>
        </p:nvSpPr>
        <p:spPr>
          <a:xfrm>
            <a:off x="7360547" y="2919197"/>
            <a:ext cx="862885" cy="246221"/>
          </a:xfrm>
          <a:prstGeom prst="rect">
            <a:avLst/>
          </a:prstGeom>
        </p:spPr>
        <p:txBody>
          <a:bodyPr wrap="square">
            <a:spAutoFit/>
          </a:bodyPr>
          <a:lstStyle>
            <a:defPPr>
              <a:defRPr lang="ja-JP"/>
            </a:defPPr>
            <a:lvl1pPr algn="l">
              <a:defRPr sz="1000">
                <a:effectLst/>
                <a:latin typeface="Calibri" panose="020F0502020204030204" pitchFamily="34" charset="0"/>
                <a:cs typeface="Calibri" panose="020F0502020204030204" pitchFamily="34" charset="0"/>
              </a:defRPr>
            </a:lvl1pPr>
          </a:lstStyle>
          <a:p>
            <a:pPr defTabSz="914400"/>
            <a:r>
              <a:rPr lang="en-US" altLang="ja-JP" dirty="0" smtClean="0">
                <a:solidFill>
                  <a:srgbClr val="0A54A0"/>
                </a:solidFill>
                <a:ea typeface="HGPｺﾞｼｯｸE" pitchFamily="50" charset="-128"/>
              </a:rPr>
              <a:t>WDR : on</a:t>
            </a:r>
            <a:endParaRPr lang="ja-JP" altLang="en-US" dirty="0">
              <a:solidFill>
                <a:srgbClr val="0A54A0"/>
              </a:solidFill>
              <a:ea typeface="HGPｺﾞｼｯｸE"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1102221251"/>
              </p:ext>
            </p:extLst>
          </p:nvPr>
        </p:nvGraphicFramePr>
        <p:xfrm>
          <a:off x="3138310"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518235">
                  <a:extLst>
                    <a:ext uri="{9D8B030D-6E8A-4147-A177-3AD203B41FA5}">
                      <a16:colId xmlns:a16="http://schemas.microsoft.com/office/drawing/2014/main" val="3907013407"/>
                    </a:ext>
                  </a:extLst>
                </a:gridCol>
                <a:gridCol w="490724">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 Noisy</a:t>
                      </a:r>
                      <a:endParaRPr lang="en-US" altLang="ja-JP" sz="800" dirty="0"/>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Dark part bright, Bright part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41" name="表 40"/>
          <p:cNvGraphicFramePr>
            <a:graphicFrameLocks noGrp="1"/>
          </p:cNvGraphicFramePr>
          <p:nvPr>
            <p:extLst>
              <p:ext uri="{D42A27DB-BD31-4B8C-83A1-F6EECF244321}">
                <p14:modId xmlns:p14="http://schemas.microsoft.com/office/powerpoint/2010/main" val="1321728074"/>
              </p:ext>
            </p:extLst>
          </p:nvPr>
        </p:nvGraphicFramePr>
        <p:xfrm>
          <a:off x="133242" y="3548598"/>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Somewhat visible, Dark</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Dark part dark, Bright part bright</a:t>
                      </a:r>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42" name="表 41"/>
          <p:cNvGraphicFramePr>
            <a:graphicFrameLocks noGrp="1"/>
          </p:cNvGraphicFramePr>
          <p:nvPr>
            <p:extLst>
              <p:ext uri="{D42A27DB-BD31-4B8C-83A1-F6EECF244321}">
                <p14:modId xmlns:p14="http://schemas.microsoft.com/office/powerpoint/2010/main" val="1418169933"/>
              </p:ext>
            </p:extLst>
          </p:nvPr>
        </p:nvGraphicFramePr>
        <p:xfrm>
          <a:off x="6121427" y="3548598"/>
          <a:ext cx="2861963" cy="1070300"/>
        </p:xfrm>
        <a:graphic>
          <a:graphicData uri="http://schemas.openxmlformats.org/drawingml/2006/table">
            <a:tbl>
              <a:tblPr firstRow="1" bandRow="1">
                <a:tableStyleId>{5C22544A-7EE6-4342-B048-85BDC9FD1C3A}</a:tableStyleId>
              </a:tblPr>
              <a:tblGrid>
                <a:gridCol w="823383">
                  <a:extLst>
                    <a:ext uri="{9D8B030D-6E8A-4147-A177-3AD203B41FA5}">
                      <a16:colId xmlns:a16="http://schemas.microsoft.com/office/drawing/2014/main" val="1334915459"/>
                    </a:ext>
                  </a:extLst>
                </a:gridCol>
                <a:gridCol w="1545220">
                  <a:extLst>
                    <a:ext uri="{9D8B030D-6E8A-4147-A177-3AD203B41FA5}">
                      <a16:colId xmlns:a16="http://schemas.microsoft.com/office/drawing/2014/main" val="3907013407"/>
                    </a:ext>
                  </a:extLst>
                </a:gridCol>
                <a:gridCol w="493360">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dirty="0" smtClean="0"/>
                        <a:t>Somewhat visible, Blurring</a:t>
                      </a:r>
                      <a:endParaRPr lang="en-US" altLang="ja-JP" sz="800" dirty="0" smtClean="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Dark part bright, Bright part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43"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of how the face looks in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backlight</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9740" y="2328665"/>
            <a:ext cx="952500" cy="1208120"/>
          </a:xfrm>
          <a:prstGeom prst="rect">
            <a:avLst/>
          </a:prstGeom>
          <a:ln w="12700">
            <a:solidFill>
              <a:srgbClr val="D90066">
                <a:lumMod val="60000"/>
                <a:lumOff val="40000"/>
              </a:srgbClr>
            </a:solidFill>
          </a:ln>
        </p:spPr>
      </p:pic>
      <p:pic>
        <p:nvPicPr>
          <p:cNvPr id="45" name="図 4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99918" y="2360101"/>
            <a:ext cx="919966" cy="1176684"/>
          </a:xfrm>
          <a:prstGeom prst="rect">
            <a:avLst/>
          </a:prstGeom>
          <a:ln w="12700">
            <a:solidFill>
              <a:srgbClr val="D90066">
                <a:lumMod val="60000"/>
                <a:lumOff val="40000"/>
              </a:srgbClr>
            </a:solidFill>
          </a:ln>
        </p:spPr>
      </p:pic>
      <p:pic>
        <p:nvPicPr>
          <p:cNvPr id="46" name="図 4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07562" y="2355148"/>
            <a:ext cx="923302" cy="1181637"/>
          </a:xfrm>
          <a:prstGeom prst="rect">
            <a:avLst/>
          </a:prstGeom>
          <a:ln w="12700">
            <a:solidFill>
              <a:srgbClr val="D90066">
                <a:lumMod val="60000"/>
                <a:lumOff val="40000"/>
              </a:srgbClr>
            </a:solidFill>
          </a:ln>
        </p:spPr>
      </p:pic>
      <p:cxnSp>
        <p:nvCxnSpPr>
          <p:cNvPr id="47" name="直線矢印コネクタ 46"/>
          <p:cNvCxnSpPr>
            <a:endCxn id="48" idx="5"/>
          </p:cNvCxnSpPr>
          <p:nvPr/>
        </p:nvCxnSpPr>
        <p:spPr>
          <a:xfrm flipH="1" flipV="1">
            <a:off x="1024553" y="3017130"/>
            <a:ext cx="1497542" cy="797867"/>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48" name="楕円 47"/>
          <p:cNvSpPr/>
          <p:nvPr/>
        </p:nvSpPr>
        <p:spPr>
          <a:xfrm>
            <a:off x="474246" y="2328665"/>
            <a:ext cx="644725" cy="806587"/>
          </a:xfrm>
          <a:prstGeom prst="ellipse">
            <a:avLst/>
          </a:prstGeom>
          <a:noFill/>
          <a:ln w="12700"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49" name="直線矢印コネクタ 48"/>
          <p:cNvCxnSpPr>
            <a:endCxn id="50" idx="5"/>
          </p:cNvCxnSpPr>
          <p:nvPr/>
        </p:nvCxnSpPr>
        <p:spPr>
          <a:xfrm flipH="1" flipV="1">
            <a:off x="7060333" y="3018235"/>
            <a:ext cx="1461575" cy="796762"/>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50" name="楕円 49"/>
          <p:cNvSpPr/>
          <p:nvPr/>
        </p:nvSpPr>
        <p:spPr>
          <a:xfrm>
            <a:off x="6510026" y="2329770"/>
            <a:ext cx="644725" cy="806587"/>
          </a:xfrm>
          <a:prstGeom prst="ellipse">
            <a:avLst/>
          </a:prstGeom>
          <a:noFill/>
          <a:ln w="12700"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1" name="楕円 50"/>
          <p:cNvSpPr/>
          <p:nvPr/>
        </p:nvSpPr>
        <p:spPr>
          <a:xfrm>
            <a:off x="3425482" y="2359679"/>
            <a:ext cx="671746" cy="744116"/>
          </a:xfrm>
          <a:prstGeom prst="ellipse">
            <a:avLst/>
          </a:prstGeom>
          <a:noFill/>
          <a:ln w="12700"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52" name="直線矢印コネクタ 51"/>
          <p:cNvCxnSpPr>
            <a:endCxn id="51" idx="5"/>
          </p:cNvCxnSpPr>
          <p:nvPr/>
        </p:nvCxnSpPr>
        <p:spPr>
          <a:xfrm flipH="1" flipV="1">
            <a:off x="3998853" y="2994822"/>
            <a:ext cx="1536265" cy="820175"/>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grpSp>
        <p:nvGrpSpPr>
          <p:cNvPr id="53" name="グループ化 52"/>
          <p:cNvGrpSpPr>
            <a:grpSpLocks noChangeAspect="1"/>
          </p:cNvGrpSpPr>
          <p:nvPr/>
        </p:nvGrpSpPr>
        <p:grpSpPr>
          <a:xfrm>
            <a:off x="2045881" y="1868968"/>
            <a:ext cx="6177551" cy="391918"/>
            <a:chOff x="2542126" y="1565540"/>
            <a:chExt cx="20591834" cy="1306392"/>
          </a:xfrm>
        </p:grpSpPr>
        <p:sp>
          <p:nvSpPr>
            <p:cNvPr id="54" name="正方形/長方形 53"/>
            <p:cNvSpPr/>
            <p:nvPr/>
          </p:nvSpPr>
          <p:spPr>
            <a:xfrm>
              <a:off x="2542126" y="1659793"/>
              <a:ext cx="970326" cy="121213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5" name="正方形/長方形 54"/>
            <p:cNvSpPr>
              <a:spLocks noChangeAspect="1"/>
            </p:cNvSpPr>
            <p:nvPr/>
          </p:nvSpPr>
          <p:spPr>
            <a:xfrm>
              <a:off x="11797138" y="1691520"/>
              <a:ext cx="776233" cy="991566"/>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6" name="正方形/長方形 55"/>
            <p:cNvSpPr/>
            <p:nvPr/>
          </p:nvSpPr>
          <p:spPr>
            <a:xfrm>
              <a:off x="22225400" y="1565540"/>
              <a:ext cx="908560" cy="1159436"/>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63"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64"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65"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66"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67"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68"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69"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4168641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defTabSz="457200" eaLnBrk="1" hangingPunct="1"/>
            <a:r>
              <a:rPr lang="en-US" altLang="ja-JP" sz="2400" dirty="0" smtClean="0">
                <a:latin typeface="Calibri" panose="020F0502020204030204" pitchFamily="34" charset="0"/>
                <a:cs typeface="Calibri" panose="020F0502020204030204" pitchFamily="34" charset="0"/>
              </a:rPr>
              <a:t>2-1. Day time </a:t>
            </a:r>
            <a:r>
              <a:rPr lang="en-US" altLang="ja-JP" sz="2400" dirty="0">
                <a:latin typeface="Calibri" panose="020F0502020204030204" pitchFamily="34" charset="0"/>
                <a:cs typeface="Calibri" panose="020F0502020204030204" pitchFamily="34" charset="0"/>
              </a:rPr>
              <a:t>visibility </a:t>
            </a:r>
            <a:r>
              <a:rPr lang="en-US" altLang="ja-JP" sz="2400" dirty="0" smtClean="0">
                <a:latin typeface="Calibri" panose="020F0502020204030204" pitchFamily="34" charset="0"/>
                <a:cs typeface="Calibri" panose="020F0502020204030204" pitchFamily="34" charset="0"/>
              </a:rPr>
              <a:t>/ </a:t>
            </a:r>
            <a:r>
              <a:rPr lang="en-US" altLang="ja-JP" sz="2400" dirty="0">
                <a:latin typeface="Calibri" panose="020F0502020204030204" pitchFamily="34" charset="0"/>
              </a:rPr>
              <a:t>Indoor </a:t>
            </a:r>
            <a:r>
              <a:rPr lang="en-US" altLang="ja-JP" sz="2400" dirty="0" smtClean="0">
                <a:latin typeface="Calibri" panose="020F0502020204030204" pitchFamily="34" charset="0"/>
              </a:rPr>
              <a:t> [</a:t>
            </a:r>
            <a:r>
              <a:rPr lang="en-US" altLang="ja-JP" sz="2400" dirty="0">
                <a:latin typeface="Calibri" panose="020F0502020204030204" pitchFamily="34" charset="0"/>
              </a:rPr>
              <a:t>4MP] </a:t>
            </a:r>
            <a:endParaRPr lang="en-US" altLang="ja-JP" sz="2400" dirty="0">
              <a:latin typeface="Calibri" panose="020F0502020204030204" pitchFamily="34" charset="0"/>
              <a:cs typeface="Calibri" panose="020F0502020204030204" pitchFamily="34" charset="0"/>
            </a:endParaRPr>
          </a:p>
        </p:txBody>
      </p:sp>
      <p:sp>
        <p:nvSpPr>
          <p:cNvPr id="43" name="正方形/長方形 42"/>
          <p:cNvSpPr/>
          <p:nvPr/>
        </p:nvSpPr>
        <p:spPr>
          <a:xfrm>
            <a:off x="3146364" y="989635"/>
            <a:ext cx="2880000" cy="299544"/>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endParaRPr kumimoji="0" lang="en-US" altLang="ja-JP" sz="14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44" name="正方形/長方形 43"/>
          <p:cNvSpPr/>
          <p:nvPr/>
        </p:nvSpPr>
        <p:spPr>
          <a:xfrm>
            <a:off x="6144375" y="989635"/>
            <a:ext cx="2880000" cy="299544"/>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45" name="正方形/長方形 44"/>
          <p:cNvSpPr/>
          <p:nvPr/>
        </p:nvSpPr>
        <p:spPr>
          <a:xfrm>
            <a:off x="148353" y="989635"/>
            <a:ext cx="2880000" cy="299544"/>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smtClean="0">
                <a:solidFill>
                  <a:prstClr val="white"/>
                </a:solidFill>
                <a:latin typeface="Calibri" panose="020F0502020204030204" pitchFamily="34" charset="0"/>
                <a:ea typeface="ＭＳ Ｐゴシック" panose="020B0600070205080204" pitchFamily="50" charset="-128"/>
                <a:cs typeface="+mn-cs"/>
              </a:rPr>
              <a:t>U2142L/U2142LA</a:t>
            </a:r>
            <a:endParaRPr kumimoji="0" lang="en-US" altLang="ja-JP" sz="14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aphicFrame>
        <p:nvGraphicFramePr>
          <p:cNvPr id="46" name="表 45"/>
          <p:cNvGraphicFramePr>
            <a:graphicFrameLocks noGrp="1"/>
          </p:cNvGraphicFramePr>
          <p:nvPr>
            <p:extLst>
              <p:ext uri="{D42A27DB-BD31-4B8C-83A1-F6EECF244321}">
                <p14:modId xmlns:p14="http://schemas.microsoft.com/office/powerpoint/2010/main" val="365737153"/>
              </p:ext>
            </p:extLst>
          </p:nvPr>
        </p:nvGraphicFramePr>
        <p:xfrm>
          <a:off x="3138310" y="355293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Somewhat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47" name="テキスト ボックス 46"/>
          <p:cNvSpPr txBox="1"/>
          <p:nvPr/>
        </p:nvSpPr>
        <p:spPr>
          <a:xfrm>
            <a:off x="5356382" y="3088576"/>
            <a:ext cx="692518" cy="507831"/>
          </a:xfrm>
          <a:prstGeom prst="rect">
            <a:avLst/>
          </a:prstGeom>
          <a:noFill/>
        </p:spPr>
        <p:txBody>
          <a:bodyPr wrap="square" rtlCol="0">
            <a:spAutoFit/>
          </a:bodyPr>
          <a:lstStyle/>
          <a:p>
            <a:pPr algn="r" defTabSz="914400"/>
            <a:r>
              <a:rPr lang="en-US" altLang="ja-JP" sz="1600"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48" name="表 47"/>
          <p:cNvGraphicFramePr>
            <a:graphicFrameLocks noGrp="1"/>
          </p:cNvGraphicFramePr>
          <p:nvPr>
            <p:extLst>
              <p:ext uri="{D42A27DB-BD31-4B8C-83A1-F6EECF244321}">
                <p14:modId xmlns:p14="http://schemas.microsoft.com/office/powerpoint/2010/main" val="255818381"/>
              </p:ext>
            </p:extLst>
          </p:nvPr>
        </p:nvGraphicFramePr>
        <p:xfrm>
          <a:off x="133242" y="355293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49" name="テキスト ボックス 48"/>
          <p:cNvSpPr txBox="1"/>
          <p:nvPr/>
        </p:nvSpPr>
        <p:spPr>
          <a:xfrm>
            <a:off x="2351314" y="3088576"/>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50" name="表 49"/>
          <p:cNvGraphicFramePr>
            <a:graphicFrameLocks noGrp="1"/>
          </p:cNvGraphicFramePr>
          <p:nvPr>
            <p:extLst>
              <p:ext uri="{D42A27DB-BD31-4B8C-83A1-F6EECF244321}">
                <p14:modId xmlns:p14="http://schemas.microsoft.com/office/powerpoint/2010/main" val="3614193196"/>
              </p:ext>
            </p:extLst>
          </p:nvPr>
        </p:nvGraphicFramePr>
        <p:xfrm>
          <a:off x="6121427" y="3552934"/>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51" name="テキスト ボックス 50"/>
          <p:cNvSpPr txBox="1"/>
          <p:nvPr/>
        </p:nvSpPr>
        <p:spPr>
          <a:xfrm>
            <a:off x="8339499" y="3088576"/>
            <a:ext cx="692518" cy="507831"/>
          </a:xfrm>
          <a:prstGeom prst="rect">
            <a:avLst/>
          </a:prstGeom>
          <a:noFill/>
        </p:spPr>
        <p:txBody>
          <a:bodyPr wrap="square" rtlCol="0">
            <a:spAutoFit/>
          </a:bodyPr>
          <a:lstStyle/>
          <a:p>
            <a:pPr algn="r" defTabSz="914400"/>
            <a:r>
              <a:rPr lang="en-US" altLang="ja-JP" sz="1600"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52" name="正方形/長方形 114"/>
          <p:cNvSpPr>
            <a:spLocks noChangeArrowheads="1"/>
          </p:cNvSpPr>
          <p:nvPr/>
        </p:nvSpPr>
        <p:spPr bwMode="auto">
          <a:xfrm>
            <a:off x="72000" y="614273"/>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the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bright indoors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53" name="図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3" y="1392770"/>
            <a:ext cx="2745206" cy="1548000"/>
          </a:xfrm>
          <a:prstGeom prst="rect">
            <a:avLst/>
          </a:prstGeom>
        </p:spPr>
      </p:pic>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764" y="1392770"/>
            <a:ext cx="2745201" cy="1548000"/>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693" y="1392770"/>
            <a:ext cx="2641364" cy="1548000"/>
          </a:xfrm>
          <a:prstGeom prst="rect">
            <a:avLst/>
          </a:prstGeom>
        </p:spPr>
      </p:pic>
      <p:pic>
        <p:nvPicPr>
          <p:cNvPr id="56" name="図 5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2228" y="2501526"/>
            <a:ext cx="768927" cy="1011382"/>
          </a:xfrm>
          <a:prstGeom prst="rect">
            <a:avLst/>
          </a:prstGeom>
          <a:ln w="12700">
            <a:solidFill>
              <a:srgbClr val="D90066">
                <a:lumMod val="60000"/>
                <a:lumOff val="40000"/>
              </a:srgbClr>
            </a:solidFill>
          </a:ln>
        </p:spPr>
      </p:pic>
      <p:pic>
        <p:nvPicPr>
          <p:cNvPr id="57" name="図 5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77750" y="2501527"/>
            <a:ext cx="789709" cy="1011381"/>
          </a:xfrm>
          <a:prstGeom prst="rect">
            <a:avLst/>
          </a:prstGeom>
          <a:ln w="12700">
            <a:solidFill>
              <a:srgbClr val="D90066">
                <a:lumMod val="60000"/>
                <a:lumOff val="40000"/>
              </a:srgbClr>
            </a:solidFill>
          </a:ln>
        </p:spPr>
      </p:pic>
      <p:pic>
        <p:nvPicPr>
          <p:cNvPr id="58" name="図 5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49472" y="2501526"/>
            <a:ext cx="810491" cy="1011382"/>
          </a:xfrm>
          <a:prstGeom prst="rect">
            <a:avLst/>
          </a:prstGeom>
          <a:ln w="12700">
            <a:solidFill>
              <a:srgbClr val="D90066">
                <a:lumMod val="60000"/>
                <a:lumOff val="40000"/>
              </a:srgbClr>
            </a:solidFill>
          </a:ln>
        </p:spPr>
      </p:pic>
      <p:grpSp>
        <p:nvGrpSpPr>
          <p:cNvPr id="59" name="グループ化 58"/>
          <p:cNvGrpSpPr>
            <a:grpSpLocks noChangeAspect="1"/>
          </p:cNvGrpSpPr>
          <p:nvPr/>
        </p:nvGrpSpPr>
        <p:grpSpPr>
          <a:xfrm>
            <a:off x="1414698" y="1892263"/>
            <a:ext cx="6300635" cy="273091"/>
            <a:chOff x="2542126" y="1659793"/>
            <a:chExt cx="28904251" cy="1252808"/>
          </a:xfrm>
        </p:grpSpPr>
        <p:sp>
          <p:nvSpPr>
            <p:cNvPr id="60" name="正方形/長方形 59"/>
            <p:cNvSpPr/>
            <p:nvPr/>
          </p:nvSpPr>
          <p:spPr>
            <a:xfrm>
              <a:off x="2542126" y="1659793"/>
              <a:ext cx="970326" cy="121213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61" name="正方形/長方形 60"/>
            <p:cNvSpPr>
              <a:spLocks noChangeAspect="1"/>
            </p:cNvSpPr>
            <p:nvPr/>
          </p:nvSpPr>
          <p:spPr>
            <a:xfrm>
              <a:off x="16341594" y="1893339"/>
              <a:ext cx="780680" cy="997269"/>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62" name="正方形/長方形 61"/>
            <p:cNvSpPr>
              <a:spLocks noChangeAspect="1"/>
            </p:cNvSpPr>
            <p:nvPr/>
          </p:nvSpPr>
          <p:spPr>
            <a:xfrm>
              <a:off x="30551491" y="1786739"/>
              <a:ext cx="894886" cy="1125862"/>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29"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30"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31"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32"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33"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35"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843294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Day time visibility / </a:t>
            </a:r>
            <a:r>
              <a:rPr lang="en-US" altLang="ja-JP" sz="2400" dirty="0">
                <a:latin typeface="Calibri" panose="020F0502020204030204" pitchFamily="34" charset="0"/>
              </a:rPr>
              <a:t>Outdoor [4MP] </a:t>
            </a:r>
            <a:r>
              <a:rPr lang="en-US" altLang="ja-JP" sz="2400" dirty="0" smtClean="0">
                <a:latin typeface="Calibri" panose="020F0502020204030204" pitchFamily="34" charset="0"/>
              </a:rPr>
              <a:t>Varifocal </a:t>
            </a:r>
            <a:endParaRPr lang="en-US" altLang="ja-JP" sz="2400" dirty="0">
              <a:latin typeface="Calibri" panose="020F0502020204030204" pitchFamily="34" charset="0"/>
              <a:cs typeface="Calibri" panose="020F0502020204030204" pitchFamily="34" charset="0"/>
            </a:endParaRPr>
          </a:p>
        </p:txBody>
      </p:sp>
      <p:sp>
        <p:nvSpPr>
          <p:cNvPr id="29" name="正方形/長方形 28"/>
          <p:cNvSpPr/>
          <p:nvPr/>
        </p:nvSpPr>
        <p:spPr>
          <a:xfrm>
            <a:off x="3146364" y="983847"/>
            <a:ext cx="2880000" cy="303149"/>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AXIS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M3106-LVE MK2</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0" name="正方形/長方形 29"/>
          <p:cNvSpPr/>
          <p:nvPr/>
        </p:nvSpPr>
        <p:spPr>
          <a:xfrm>
            <a:off x="6144375" y="983847"/>
            <a:ext cx="2880000" cy="303149"/>
          </a:xfrm>
          <a:prstGeom prst="rect">
            <a:avLst/>
          </a:prstGeom>
          <a:solidFill>
            <a:srgbClr val="FFFF00"/>
          </a:solidFill>
          <a:ln w="38100" cap="flat" cmpd="sng" algn="ctr">
            <a:solidFill>
              <a:srgbClr val="FFFF00"/>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Hanwha </a:t>
            </a:r>
            <a:r>
              <a:rPr kumimoji="0" lang="en-US" altLang="ja-JP" sz="1200" b="1" i="0" u="none" strike="noStrike" kern="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QNV-7080R</a:t>
            </a:r>
            <a:endParaRPr kumimoji="0" lang="en-US" altLang="ja-JP" sz="1200" b="1" i="0"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p:txBody>
      </p:sp>
      <p:sp>
        <p:nvSpPr>
          <p:cNvPr id="31" name="正方形/長方形 30"/>
          <p:cNvSpPr/>
          <p:nvPr/>
        </p:nvSpPr>
        <p:spPr>
          <a:xfrm>
            <a:off x="148353" y="983847"/>
            <a:ext cx="2880000" cy="303149"/>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U2142L/U2142LA</a:t>
            </a:r>
            <a:endParaRPr kumimoji="0" lang="en-US" altLang="ja-JP" sz="14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aphicFrame>
        <p:nvGraphicFramePr>
          <p:cNvPr id="32" name="表 31"/>
          <p:cNvGraphicFramePr>
            <a:graphicFrameLocks noGrp="1"/>
          </p:cNvGraphicFramePr>
          <p:nvPr>
            <p:extLst>
              <p:ext uri="{D42A27DB-BD31-4B8C-83A1-F6EECF244321}">
                <p14:modId xmlns:p14="http://schemas.microsoft.com/office/powerpoint/2010/main" val="3586226040"/>
              </p:ext>
            </p:extLst>
          </p:nvPr>
        </p:nvGraphicFramePr>
        <p:xfrm>
          <a:off x="3138310" y="3560880"/>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33" name="テキスト ボックス 32"/>
          <p:cNvSpPr txBox="1"/>
          <p:nvPr/>
        </p:nvSpPr>
        <p:spPr>
          <a:xfrm>
            <a:off x="5356382" y="309652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34" name="表 33"/>
          <p:cNvGraphicFramePr>
            <a:graphicFrameLocks noGrp="1"/>
          </p:cNvGraphicFramePr>
          <p:nvPr>
            <p:extLst>
              <p:ext uri="{D42A27DB-BD31-4B8C-83A1-F6EECF244321}">
                <p14:modId xmlns:p14="http://schemas.microsoft.com/office/powerpoint/2010/main" val="2722731148"/>
              </p:ext>
            </p:extLst>
          </p:nvPr>
        </p:nvGraphicFramePr>
        <p:xfrm>
          <a:off x="133242" y="3560880"/>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Bright</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35" name="テキスト ボックス 34"/>
          <p:cNvSpPr txBox="1"/>
          <p:nvPr/>
        </p:nvSpPr>
        <p:spPr>
          <a:xfrm>
            <a:off x="2351314" y="309652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graphicFrame>
        <p:nvGraphicFramePr>
          <p:cNvPr id="36" name="表 35"/>
          <p:cNvGraphicFramePr>
            <a:graphicFrameLocks noGrp="1"/>
          </p:cNvGraphicFramePr>
          <p:nvPr>
            <p:extLst>
              <p:ext uri="{D42A27DB-BD31-4B8C-83A1-F6EECF244321}">
                <p14:modId xmlns:p14="http://schemas.microsoft.com/office/powerpoint/2010/main" val="2693425778"/>
              </p:ext>
            </p:extLst>
          </p:nvPr>
        </p:nvGraphicFramePr>
        <p:xfrm>
          <a:off x="6121427" y="3560880"/>
          <a:ext cx="2861963" cy="1070300"/>
        </p:xfrm>
        <a:graphic>
          <a:graphicData uri="http://schemas.openxmlformats.org/drawingml/2006/table">
            <a:tbl>
              <a:tblPr firstRow="1" bandRow="1">
                <a:tableStyleId>{5C22544A-7EE6-4342-B048-85BDC9FD1C3A}</a:tableStyleId>
              </a:tblPr>
              <a:tblGrid>
                <a:gridCol w="853004">
                  <a:extLst>
                    <a:ext uri="{9D8B030D-6E8A-4147-A177-3AD203B41FA5}">
                      <a16:colId xmlns:a16="http://schemas.microsoft.com/office/drawing/2014/main" val="1334915459"/>
                    </a:ext>
                  </a:extLst>
                </a:gridCol>
                <a:gridCol w="1473082">
                  <a:extLst>
                    <a:ext uri="{9D8B030D-6E8A-4147-A177-3AD203B41FA5}">
                      <a16:colId xmlns:a16="http://schemas.microsoft.com/office/drawing/2014/main" val="3907013407"/>
                    </a:ext>
                  </a:extLst>
                </a:gridCol>
                <a:gridCol w="535877">
                  <a:extLst>
                    <a:ext uri="{9D8B030D-6E8A-4147-A177-3AD203B41FA5}">
                      <a16:colId xmlns:a16="http://schemas.microsoft.com/office/drawing/2014/main" val="2037820307"/>
                    </a:ext>
                  </a:extLst>
                </a:gridCol>
              </a:tblGrid>
              <a:tr h="16893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baseline="0" dirty="0" smtClean="0"/>
                        <a:t> </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Comments</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900" dirty="0" smtClean="0"/>
                        <a:t>Score</a:t>
                      </a:r>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3336457154"/>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Face visibility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lang="en-US" altLang="ja-JP" sz="800" dirty="0" smtClean="0"/>
                        <a:t>Visible</a:t>
                      </a:r>
                      <a:endParaRPr lang="en-US" altLang="ja-JP" sz="800" dirty="0">
                        <a:latin typeface="Calibri" panose="020F0502020204030204" pitchFamily="34" charset="0"/>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Sensitivity, S/N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0" lang="en-US" altLang="ja-JP" sz="800" dirty="0" smtClean="0"/>
                        <a:t>Noisy</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-1</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2923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Brightness</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Slightly dark</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Resolution</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Good</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t>+0</a:t>
                      </a:r>
                      <a:endParaRPr kumimoji="1" lang="ja-JP" altLang="en-US"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Color reproduction</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800" dirty="0" smtClean="0"/>
                        <a:t>A little bad</a:t>
                      </a:r>
                      <a:endParaRPr kumimoji="1" lang="en-US" altLang="ja-JP" sz="800"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800" dirty="0" smtClean="0"/>
                        <a:t>+0</a:t>
                      </a:r>
                      <a:endParaRPr kumimoji="1" lang="ja-JP" altLang="en-US" sz="800"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37" name="テキスト ボックス 36"/>
          <p:cNvSpPr txBox="1"/>
          <p:nvPr/>
        </p:nvSpPr>
        <p:spPr>
          <a:xfrm>
            <a:off x="8339499" y="3096522"/>
            <a:ext cx="692518" cy="507831"/>
          </a:xfrm>
          <a:prstGeom prst="rect">
            <a:avLst/>
          </a:prstGeom>
          <a:noFill/>
        </p:spPr>
        <p:txBody>
          <a:bodyPr wrap="square" rtlCol="0">
            <a:spAutoFit/>
          </a:bodyPr>
          <a:lstStyle/>
          <a:p>
            <a:pPr algn="r" defTabSz="914400"/>
            <a:r>
              <a:rPr lang="en-US" altLang="ja-JP" sz="16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 </a:t>
            </a:r>
            <a:r>
              <a:rPr lang="en-US" altLang="ja-JP" sz="1100"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points</a:t>
            </a:r>
          </a:p>
        </p:txBody>
      </p:sp>
      <p:sp>
        <p:nvSpPr>
          <p:cNvPr id="38" name="正方形/長方形 114"/>
          <p:cNvSpPr>
            <a:spLocks noChangeArrowheads="1"/>
          </p:cNvSpPr>
          <p:nvPr/>
        </p:nvSpPr>
        <p:spPr bwMode="auto">
          <a:xfrm>
            <a:off x="72000" y="608486"/>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in the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bright outdoors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50" y="1390991"/>
            <a:ext cx="2745206" cy="1548000"/>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606" y="1390991"/>
            <a:ext cx="2737516" cy="1548000"/>
          </a:xfrm>
          <a:prstGeom prst="rect">
            <a:avLst/>
          </a:prstGeom>
        </p:spPr>
      </p:pic>
      <p:pic>
        <p:nvPicPr>
          <p:cNvPr id="41" name="図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6950" y="1390991"/>
            <a:ext cx="2634850" cy="1548000"/>
          </a:xfrm>
          <a:prstGeom prst="rect">
            <a:avLst/>
          </a:prstGeom>
        </p:spPr>
      </p:pic>
      <p:pic>
        <p:nvPicPr>
          <p:cNvPr id="42" name="図 4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2106" y="2646813"/>
            <a:ext cx="745420" cy="837044"/>
          </a:xfrm>
          <a:prstGeom prst="rect">
            <a:avLst/>
          </a:prstGeom>
          <a:ln w="12700">
            <a:solidFill>
              <a:srgbClr val="D90066">
                <a:lumMod val="60000"/>
                <a:lumOff val="40000"/>
              </a:srgbClr>
            </a:solidFill>
          </a:ln>
        </p:spPr>
      </p:pic>
      <p:pic>
        <p:nvPicPr>
          <p:cNvPr id="43" name="図 4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272782" y="2633650"/>
            <a:ext cx="761306" cy="850207"/>
          </a:xfrm>
          <a:prstGeom prst="rect">
            <a:avLst/>
          </a:prstGeom>
          <a:ln w="12700">
            <a:solidFill>
              <a:srgbClr val="D90066">
                <a:lumMod val="60000"/>
                <a:lumOff val="40000"/>
              </a:srgbClr>
            </a:solidFill>
          </a:ln>
        </p:spPr>
      </p:pic>
      <p:pic>
        <p:nvPicPr>
          <p:cNvPr id="44" name="図 4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309903" y="2615353"/>
            <a:ext cx="731669" cy="868504"/>
          </a:xfrm>
          <a:prstGeom prst="rect">
            <a:avLst/>
          </a:prstGeom>
          <a:ln w="12700">
            <a:solidFill>
              <a:srgbClr val="D90066">
                <a:lumMod val="60000"/>
                <a:lumOff val="40000"/>
              </a:srgbClr>
            </a:solidFill>
          </a:ln>
        </p:spPr>
      </p:pic>
      <p:cxnSp>
        <p:nvCxnSpPr>
          <p:cNvPr id="45" name="直線矢印コネクタ 44"/>
          <p:cNvCxnSpPr>
            <a:endCxn id="46" idx="4"/>
          </p:cNvCxnSpPr>
          <p:nvPr/>
        </p:nvCxnSpPr>
        <p:spPr>
          <a:xfrm flipH="1" flipV="1">
            <a:off x="8527033" y="2592538"/>
            <a:ext cx="374767" cy="1451131"/>
          </a:xfrm>
          <a:prstGeom prst="straightConnector1">
            <a:avLst/>
          </a:prstGeom>
          <a:noFill/>
          <a:ln w="12700" cap="flat" cmpd="sng" algn="ctr">
            <a:solidFill>
              <a:srgbClr val="FFC000"/>
            </a:solidFill>
            <a:prstDash val="solid"/>
            <a:headEnd type="oval" w="med" len="med"/>
            <a:tailEnd type="triangle" w="med" len="med"/>
          </a:ln>
          <a:effectLst>
            <a:outerShdw blurRad="40000" dist="20000" dir="5400000" rotWithShape="0">
              <a:srgbClr val="000000">
                <a:alpha val="38000"/>
              </a:srgbClr>
            </a:outerShdw>
          </a:effectLst>
        </p:spPr>
      </p:cxnSp>
      <p:sp>
        <p:nvSpPr>
          <p:cNvPr id="46" name="楕円 45"/>
          <p:cNvSpPr/>
          <p:nvPr/>
        </p:nvSpPr>
        <p:spPr>
          <a:xfrm>
            <a:off x="8204670" y="2082021"/>
            <a:ext cx="644725" cy="510517"/>
          </a:xfrm>
          <a:prstGeom prst="ellipse">
            <a:avLst/>
          </a:prstGeom>
          <a:noFill/>
          <a:ln w="12700"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nvGrpSpPr>
          <p:cNvPr id="47" name="グループ化 46"/>
          <p:cNvGrpSpPr>
            <a:grpSpLocks noChangeAspect="1"/>
          </p:cNvGrpSpPr>
          <p:nvPr/>
        </p:nvGrpSpPr>
        <p:grpSpPr>
          <a:xfrm>
            <a:off x="1717754" y="1874544"/>
            <a:ext cx="6176798" cy="294204"/>
            <a:chOff x="2496293" y="1042188"/>
            <a:chExt cx="42428406" cy="2020890"/>
          </a:xfrm>
        </p:grpSpPr>
        <p:sp>
          <p:nvSpPr>
            <p:cNvPr id="48" name="正方形/長方形 47"/>
            <p:cNvSpPr>
              <a:spLocks noChangeAspect="1"/>
            </p:cNvSpPr>
            <p:nvPr/>
          </p:nvSpPr>
          <p:spPr>
            <a:xfrm>
              <a:off x="2496293" y="1716237"/>
              <a:ext cx="1017539" cy="113689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49" name="正方形/長方形 48"/>
            <p:cNvSpPr>
              <a:spLocks noChangeAspect="1"/>
            </p:cNvSpPr>
            <p:nvPr/>
          </p:nvSpPr>
          <p:spPr>
            <a:xfrm>
              <a:off x="22359373" y="1042188"/>
              <a:ext cx="891335" cy="997270"/>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0" name="正方形/長方形 49"/>
            <p:cNvSpPr>
              <a:spLocks noChangeAspect="1"/>
            </p:cNvSpPr>
            <p:nvPr/>
          </p:nvSpPr>
          <p:spPr>
            <a:xfrm>
              <a:off x="43950119" y="1916215"/>
              <a:ext cx="974580" cy="1146863"/>
            </a:xfrm>
            <a:prstGeom prst="rect">
              <a:avLst/>
            </a:prstGeom>
            <a:noFill/>
            <a:ln w="9525" cap="flat" cmpd="sng" algn="ctr">
              <a:solidFill>
                <a:srgbClr val="D90066">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pSp>
      <p:sp>
        <p:nvSpPr>
          <p:cNvPr id="51" name="楕円 50"/>
          <p:cNvSpPr/>
          <p:nvPr/>
        </p:nvSpPr>
        <p:spPr>
          <a:xfrm>
            <a:off x="386823" y="2637266"/>
            <a:ext cx="595360" cy="553332"/>
          </a:xfrm>
          <a:prstGeom prst="ellipse">
            <a:avLst/>
          </a:prstGeom>
          <a:noFill/>
          <a:ln w="12700"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52" name="直線矢印コネクタ 51"/>
          <p:cNvCxnSpPr>
            <a:endCxn id="51" idx="5"/>
          </p:cNvCxnSpPr>
          <p:nvPr/>
        </p:nvCxnSpPr>
        <p:spPr>
          <a:xfrm flipH="1" flipV="1">
            <a:off x="894995" y="3109564"/>
            <a:ext cx="1611986" cy="678332"/>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sp>
        <p:nvSpPr>
          <p:cNvPr id="53" name="楕円 52"/>
          <p:cNvSpPr/>
          <p:nvPr/>
        </p:nvSpPr>
        <p:spPr>
          <a:xfrm>
            <a:off x="6420033" y="2654706"/>
            <a:ext cx="595360" cy="553332"/>
          </a:xfrm>
          <a:prstGeom prst="ellipse">
            <a:avLst/>
          </a:prstGeom>
          <a:noFill/>
          <a:ln w="12700"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54" name="直線矢印コネクタ 53"/>
          <p:cNvCxnSpPr>
            <a:endCxn id="53" idx="5"/>
          </p:cNvCxnSpPr>
          <p:nvPr/>
        </p:nvCxnSpPr>
        <p:spPr>
          <a:xfrm flipH="1" flipV="1">
            <a:off x="6928205" y="3127004"/>
            <a:ext cx="1576784" cy="660892"/>
          </a:xfrm>
          <a:prstGeom prst="straightConnector1">
            <a:avLst/>
          </a:prstGeom>
          <a:noFill/>
          <a:ln w="12700" cap="flat" cmpd="sng" algn="ctr">
            <a:solidFill>
              <a:srgbClr val="14A6DB"/>
            </a:solidFill>
            <a:prstDash val="solid"/>
            <a:headEnd type="oval" w="med" len="med"/>
            <a:tailEnd type="triangle" w="med" len="med"/>
          </a:ln>
          <a:effectLst>
            <a:outerShdw blurRad="40000" dist="20000" dir="5400000" rotWithShape="0">
              <a:srgbClr val="000000">
                <a:alpha val="38000"/>
              </a:srgbClr>
            </a:outerShdw>
          </a:effectLst>
        </p:spPr>
      </p:cxnSp>
      <p:sp>
        <p:nvSpPr>
          <p:cNvPr id="55" name="AutoShape 13"/>
          <p:cNvSpPr>
            <a:spLocks noChangeArrowheads="1"/>
          </p:cNvSpPr>
          <p:nvPr/>
        </p:nvSpPr>
        <p:spPr bwMode="auto">
          <a:xfrm>
            <a:off x="2462745"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56" name="AutoShape 13"/>
          <p:cNvSpPr>
            <a:spLocks noChangeArrowheads="1"/>
          </p:cNvSpPr>
          <p:nvPr/>
        </p:nvSpPr>
        <p:spPr bwMode="auto">
          <a:xfrm>
            <a:off x="291405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57" name="AutoShape 13"/>
          <p:cNvSpPr>
            <a:spLocks noChangeArrowheads="1"/>
          </p:cNvSpPr>
          <p:nvPr/>
        </p:nvSpPr>
        <p:spPr bwMode="auto">
          <a:xfrm>
            <a:off x="3360111"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58" name="AutoShape 13"/>
          <p:cNvSpPr>
            <a:spLocks noChangeArrowheads="1"/>
          </p:cNvSpPr>
          <p:nvPr/>
        </p:nvSpPr>
        <p:spPr bwMode="auto">
          <a:xfrm>
            <a:off x="3811552"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59"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60" name="AutoShape 13"/>
          <p:cNvSpPr>
            <a:spLocks noChangeArrowheads="1"/>
          </p:cNvSpPr>
          <p:nvPr/>
        </p:nvSpPr>
        <p:spPr bwMode="auto">
          <a:xfrm>
            <a:off x="5375367"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
        <p:nvSpPr>
          <p:cNvPr id="61"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3504471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2-2. Key </a:t>
            </a:r>
            <a:r>
              <a:rPr lang="en-US" altLang="ja-JP" sz="2400" dirty="0">
                <a:latin typeface="Calibri" panose="020F0502020204030204" pitchFamily="34" charset="0"/>
                <a:cs typeface="Calibri" panose="020F0502020204030204" pitchFamily="34" charset="0"/>
              </a:rPr>
              <a:t>Features </a:t>
            </a:r>
            <a:r>
              <a:rPr lang="en-US" altLang="ja-JP" sz="2400" dirty="0" smtClean="0">
                <a:latin typeface="Calibri" panose="020F0502020204030204" pitchFamily="34" charset="0"/>
                <a:cs typeface="Calibri" panose="020F0502020204030204" pitchFamily="34" charset="0"/>
              </a:rPr>
              <a:t>( High Compression )</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8" name="正方形/長方形 17"/>
          <p:cNvSpPr/>
          <p:nvPr/>
        </p:nvSpPr>
        <p:spPr>
          <a:xfrm>
            <a:off x="5101259" y="685086"/>
            <a:ext cx="3662967" cy="369332"/>
          </a:xfrm>
          <a:prstGeom prst="rect">
            <a:avLst/>
          </a:prstGeom>
        </p:spPr>
        <p:txBody>
          <a:bodyPr wrap="square">
            <a:spAutoFit/>
          </a:bodyPr>
          <a:lstStyle/>
          <a:p>
            <a:r>
              <a:rPr lang="en-US" altLang="ja-JP" sz="1800" b="1" i="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U series camera</a:t>
            </a: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740" y="2247637"/>
            <a:ext cx="1698113" cy="987518"/>
          </a:xfrm>
          <a:prstGeom prst="rect">
            <a:avLst/>
          </a:prstGeom>
        </p:spPr>
      </p:pic>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201" y="2725198"/>
            <a:ext cx="1207025" cy="1080124"/>
          </a:xfrm>
          <a:prstGeom prst="rect">
            <a:avLst/>
          </a:prstGeom>
        </p:spPr>
      </p:pic>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66" y="1170239"/>
            <a:ext cx="1244795" cy="752623"/>
          </a:xfrm>
          <a:prstGeom prst="rect">
            <a:avLst/>
          </a:prstGeom>
        </p:spPr>
      </p:pic>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758" y="1119624"/>
            <a:ext cx="1059274" cy="1059275"/>
          </a:xfrm>
          <a:prstGeom prst="rect">
            <a:avLst/>
          </a:prstGeom>
        </p:spPr>
      </p:pic>
      <p:pic>
        <p:nvPicPr>
          <p:cNvPr id="35" name="図 3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74254" y="3328403"/>
            <a:ext cx="1127005" cy="863939"/>
          </a:xfrm>
          <a:prstGeom prst="rect">
            <a:avLst/>
          </a:prstGeom>
        </p:spPr>
      </p:pic>
      <p:sp>
        <p:nvSpPr>
          <p:cNvPr id="15" name="テキスト ボックス 14"/>
          <p:cNvSpPr txBox="1"/>
          <p:nvPr/>
        </p:nvSpPr>
        <p:spPr>
          <a:xfrm>
            <a:off x="294094" y="1257583"/>
            <a:ext cx="5093295" cy="2816156"/>
          </a:xfrm>
          <a:prstGeom prst="rect">
            <a:avLst/>
          </a:prstGeom>
          <a:noFill/>
        </p:spPr>
        <p:txBody>
          <a:bodyPr wrap="square" lIns="36000" tIns="0" rIns="36000" bIns="0" rtlCol="0">
            <a:spAutoFit/>
          </a:bodyPr>
          <a:lstStyle/>
          <a:p>
            <a:pPr marL="342884" indent="-342884">
              <a:lnSpc>
                <a:spcPts val="3000"/>
              </a:lnSpc>
              <a:buFont typeface="Wingdings" panose="05000000000000000000" pitchFamily="2" charset="2"/>
              <a:buChar char="n"/>
            </a:pPr>
            <a:r>
              <a:rPr lang="en-US" altLang="ja-JP" b="1" u="sng" dirty="0" smtClean="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2-1 Visibility</a:t>
            </a:r>
            <a:endParaRPr lang="en-US" altLang="ja-JP" b="1" u="sng"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endParaRPr>
          </a:p>
          <a:p>
            <a:pPr marL="623888" lvl="1" indent="-2667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Nighttime visibility (Low light, IR-LED)</a:t>
            </a:r>
          </a:p>
          <a:p>
            <a:pPr marL="623888" lvl="1" indent="-2667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Super Dynamic</a:t>
            </a:r>
          </a:p>
          <a:p>
            <a:pPr marL="800080" lvl="1" indent="-342892"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2-2 High </a:t>
            </a: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Compression</a:t>
            </a:r>
          </a:p>
          <a:p>
            <a:pPr marL="633383" lvl="1" indent="-277799"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H.265 + Smart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coding</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2-3 Other </a:t>
            </a:r>
            <a:r>
              <a:rPr lang="en-US" altLang="ja-JP" sz="1800" b="1" u="sng"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features</a:t>
            </a: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633383" lvl="1" indent="-265100" algn="l">
              <a:buFont typeface="Wingdings" panose="05000000000000000000" pitchFamily="2" charset="2"/>
              <a:buChar char="Ø"/>
            </a:pP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Easy Kitting</a:t>
            </a:r>
          </a:p>
          <a:p>
            <a:pPr marL="633383" lvl="1" indent="-2651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Easy Installation and adjustment</a:t>
            </a:r>
          </a:p>
          <a:p>
            <a:pPr marL="633383" lvl="1" indent="-265100" algn="l">
              <a:buFont typeface="Wingdings" panose="05000000000000000000" pitchFamily="2" charset="2"/>
              <a:buChar char="Ø"/>
            </a:pPr>
            <a:r>
              <a:rPr lang="en-US" altLang="ja-JP" sz="1200" b="1"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Corridor </a:t>
            </a: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mode</a:t>
            </a:r>
          </a:p>
          <a:p>
            <a:pPr marL="633383" lvl="1" indent="-265100" algn="l">
              <a:buFont typeface="Wingdings" panose="05000000000000000000" pitchFamily="2" charset="2"/>
              <a:buChar char="Ø"/>
            </a:pPr>
            <a:endParaRPr lang="en-US" altLang="ja-JP" sz="12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正方形/長方形 23"/>
          <p:cNvSpPr/>
          <p:nvPr/>
        </p:nvSpPr>
        <p:spPr>
          <a:xfrm>
            <a:off x="3658539" y="1922862"/>
            <a:ext cx="281359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WV-U1130</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BOX)</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 name="正方形/長方形 24"/>
          <p:cNvSpPr/>
          <p:nvPr/>
        </p:nvSpPr>
        <p:spPr>
          <a:xfrm>
            <a:off x="5464163" y="3095394"/>
            <a:ext cx="205857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U1532L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a:t>
            </a:r>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BOX )</a:t>
            </a:r>
          </a:p>
        </p:txBody>
      </p:sp>
      <p:sp>
        <p:nvSpPr>
          <p:cNvPr id="26" name="正方形/長方形 25"/>
          <p:cNvSpPr/>
          <p:nvPr/>
        </p:nvSpPr>
        <p:spPr>
          <a:xfrm>
            <a:off x="7132668" y="2138932"/>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U2132L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WV-U2142L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7" name="正方形/長方形 26"/>
          <p:cNvSpPr/>
          <p:nvPr/>
        </p:nvSpPr>
        <p:spPr>
          <a:xfrm>
            <a:off x="7172667" y="3813096"/>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8" name="正方形/長方形 27"/>
          <p:cNvSpPr/>
          <p:nvPr/>
        </p:nvSpPr>
        <p:spPr>
          <a:xfrm>
            <a:off x="4638509" y="4018549"/>
            <a:ext cx="2138149" cy="646331"/>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3</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WV-U2530L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WV-U2540L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Indoor/Outdoor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9132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2-2. High Compression ( Smart Coding )</a:t>
            </a:r>
            <a:endParaRPr lang="en-US" altLang="ja-JP" sz="2400" dirty="0">
              <a:latin typeface="Calibri" panose="020F0502020204030204" pitchFamily="34" charset="0"/>
              <a:cs typeface="Calibri" panose="020F0502020204030204" pitchFamily="34" charset="0"/>
            </a:endParaRPr>
          </a:p>
        </p:txBody>
      </p:sp>
      <p:sp>
        <p:nvSpPr>
          <p:cNvPr id="55" name="テキスト ボックス 54"/>
          <p:cNvSpPr txBox="1"/>
          <p:nvPr/>
        </p:nvSpPr>
        <p:spPr>
          <a:xfrm>
            <a:off x="308785" y="945919"/>
            <a:ext cx="7110587" cy="1384995"/>
          </a:xfrm>
          <a:prstGeom prst="rect">
            <a:avLst/>
          </a:prstGeom>
          <a:noFill/>
        </p:spPr>
        <p:txBody>
          <a:bodyPr wrap="square" rtlCol="0">
            <a:spAutoFit/>
          </a:bodyPr>
          <a:lstStyle/>
          <a:p>
            <a:pPr marL="355582" lvl="1" indent="-201603" defTabSz="9144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Data compression by H.265 + smart coding, up to 50% reduction compared </a:t>
            </a:r>
            <a:r>
              <a:rPr lang="en-US" altLang="ja-JP" sz="1200" b="1" u="sng" dirty="0">
                <a:solidFill>
                  <a:srgbClr val="0E0FFE"/>
                </a:solidFill>
                <a:latin typeface="Calibri" panose="020F0502020204030204" pitchFamily="34" charset="0"/>
                <a:ea typeface="Meiryo UI" panose="020B0604030504040204" pitchFamily="50" charset="-128"/>
                <a:cs typeface="Meiryo UI" panose="020B0604030504040204" pitchFamily="50" charset="-128"/>
              </a:rPr>
              <a:t>with competitors' H.264 + proprietary technology</a:t>
            </a:r>
            <a:r>
              <a:rPr lang="en-US" altLang="ja-JP" sz="1200" b="1" dirty="0">
                <a:solidFill>
                  <a:srgbClr val="0E0FFE"/>
                </a:solidFill>
                <a:latin typeface="Calibri" panose="020F0502020204030204" pitchFamily="34" charset="0"/>
                <a:ea typeface="Meiryo UI" panose="020B0604030504040204" pitchFamily="50" charset="-128"/>
                <a:cs typeface="Meiryo UI" panose="020B0604030504040204" pitchFamily="50" charset="-128"/>
              </a:rPr>
              <a:t>.</a:t>
            </a:r>
          </a:p>
          <a:p>
            <a:pPr marL="355582" lvl="1" indent="-201603" defTabSz="914400">
              <a:buFont typeface="Wingdings" panose="05000000000000000000" pitchFamily="2" charset="2"/>
              <a:buChar char="Ø"/>
            </a:pPr>
            <a:endParaRPr lang="en-US" altLang="ja-JP" sz="12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marL="355582" lvl="1" indent="-201603" defTabSz="9144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This security system maintains the quality of moving images while reducing bandwidth and storage costs.</a:t>
            </a:r>
          </a:p>
          <a:p>
            <a:pPr marL="355582" lvl="1" indent="-201603" defTabSz="914400">
              <a:buFont typeface="Wingdings" panose="05000000000000000000" pitchFamily="2" charset="2"/>
              <a:buChar char="Ø"/>
            </a:pPr>
            <a:endParaRPr lang="en-US" altLang="ja-JP" sz="12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marL="355582" lvl="1" indent="-201603" defTabSz="9144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There are GOP Control, Auto VIQS, Frame rate control as smart coding functions of the U series </a:t>
            </a:r>
            <a:r>
              <a:rPr lang="en-US" altLang="ja-JP" sz="1200" b="1" dirty="0" smtClean="0">
                <a:latin typeface="Calibri" panose="020F0502020204030204" pitchFamily="34" charset="0"/>
                <a:ea typeface="Meiryo UI" panose="020B0604030504040204" pitchFamily="50" charset="-128"/>
                <a:cs typeface="Meiryo UI" panose="020B0604030504040204" pitchFamily="50" charset="-128"/>
              </a:rPr>
              <a:t>camera</a:t>
            </a:r>
            <a:r>
              <a:rPr lang="en-US" altLang="ja-JP" sz="1200" b="1" dirty="0">
                <a:latin typeface="Calibri" panose="020F0502020204030204" pitchFamily="34" charset="0"/>
                <a:ea typeface="Meiryo UI" panose="020B0604030504040204" pitchFamily="50" charset="-128"/>
                <a:cs typeface="Meiryo UI" panose="020B0604030504040204" pitchFamily="50" charset="-128"/>
              </a:rPr>
              <a:t>.</a:t>
            </a:r>
          </a:p>
        </p:txBody>
      </p:sp>
      <p:sp>
        <p:nvSpPr>
          <p:cNvPr id="56" name="正方形/長方形 55"/>
          <p:cNvSpPr/>
          <p:nvPr/>
        </p:nvSpPr>
        <p:spPr>
          <a:xfrm>
            <a:off x="2040986" y="685242"/>
            <a:ext cx="1780287" cy="246211"/>
          </a:xfrm>
          <a:prstGeom prst="rect">
            <a:avLst/>
          </a:prstGeom>
          <a:effectLst/>
        </p:spPr>
        <p:txBody>
          <a:bodyPr wrap="square" lIns="91429" tIns="45715" rIns="91429" bIns="45715">
            <a:spAutoFit/>
          </a:bodyPr>
          <a:lstStyle/>
          <a:p>
            <a:pPr algn="ctr" defTabSz="914400" eaLnBrk="0" hangingPunct="0"/>
            <a:r>
              <a:rPr lang="en-US" altLang="ja-JP" sz="1000" b="1" u="sng" dirty="0">
                <a:latin typeface="Calibri" panose="020F0502020204030204" pitchFamily="34" charset="0"/>
                <a:ea typeface="CW-GB ZhongYi" panose="040B0709000000000000" pitchFamily="49" charset="-128"/>
                <a:cs typeface="Verdana" panose="020B0604030504040204" pitchFamily="34" charset="0"/>
              </a:rPr>
              <a:t>Bit rate reduction</a:t>
            </a:r>
          </a:p>
        </p:txBody>
      </p:sp>
      <p:pic>
        <p:nvPicPr>
          <p:cNvPr id="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42" y="2560873"/>
            <a:ext cx="1453617" cy="159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正方形/長方形 58"/>
          <p:cNvSpPr/>
          <p:nvPr/>
        </p:nvSpPr>
        <p:spPr>
          <a:xfrm>
            <a:off x="655840" y="2359606"/>
            <a:ext cx="1648714" cy="492443"/>
          </a:xfrm>
          <a:prstGeom prst="rect">
            <a:avLst/>
          </a:prstGeom>
        </p:spPr>
        <p:txBody>
          <a:bodyPr wrap="square">
            <a:spAutoFit/>
          </a:bodyPr>
          <a:lstStyle/>
          <a:p>
            <a:pPr algn="ctr" defTabSz="914400"/>
            <a:r>
              <a:rPr lang="en-US" altLang="ja-JP" sz="1600" b="1" dirty="0" smtClean="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rPr>
              <a:t>M3105-LVE</a:t>
            </a:r>
            <a:endParaRPr lang="en-US" altLang="ja-JP" sz="1600" b="1" dirty="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endParaRPr>
          </a:p>
          <a:p>
            <a:pPr algn="ctr" defTabSz="914400"/>
            <a:r>
              <a:rPr lang="en-US" altLang="ja-JP" sz="1000" b="1" dirty="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rPr>
              <a:t>with bitrate control</a:t>
            </a:r>
          </a:p>
        </p:txBody>
      </p:sp>
      <p:sp>
        <p:nvSpPr>
          <p:cNvPr id="60" name="正方形/長方形 59"/>
          <p:cNvSpPr/>
          <p:nvPr/>
        </p:nvSpPr>
        <p:spPr>
          <a:xfrm>
            <a:off x="2688155" y="2359606"/>
            <a:ext cx="1822885" cy="492443"/>
          </a:xfrm>
          <a:prstGeom prst="rect">
            <a:avLst/>
          </a:prstGeom>
        </p:spPr>
        <p:txBody>
          <a:bodyPr wrap="square">
            <a:spAutoFit/>
          </a:bodyPr>
          <a:lstStyle/>
          <a:p>
            <a:pPr algn="ctr" defTabSz="914400"/>
            <a:r>
              <a:rPr lang="en-US" altLang="ja-JP" sz="1600" b="1" dirty="0" smtClean="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rPr>
              <a:t>U2132L/U2132LA</a:t>
            </a:r>
          </a:p>
          <a:p>
            <a:pPr algn="ctr" defTabSz="914400"/>
            <a:r>
              <a:rPr lang="en-US" altLang="ja-JP" sz="1000" b="1" dirty="0" smtClean="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rPr>
              <a:t>with smart coding</a:t>
            </a:r>
            <a:endParaRPr lang="en-US" altLang="ja-JP" sz="1000" b="1" dirty="0">
              <a:ln w="12700">
                <a:noFill/>
                <a:prstDash val="solid"/>
              </a:ln>
              <a:solidFill>
                <a:srgbClr val="000000"/>
              </a:solidFill>
              <a:effectLst>
                <a:outerShdw blurRad="38100" dist="38100" dir="2700000" algn="tl">
                  <a:srgbClr val="000000">
                    <a:alpha val="43137"/>
                  </a:srgbClr>
                </a:outerShdw>
              </a:effectLst>
              <a:latin typeface="Calibri" panose="020F0502020204030204" pitchFamily="34" charset="0"/>
              <a:ea typeface="HGPｺﾞｼｯｸE" pitchFamily="50" charset="-128"/>
              <a:cs typeface="+mn-cs"/>
            </a:endParaRPr>
          </a:p>
        </p:txBody>
      </p:sp>
      <p:sp>
        <p:nvSpPr>
          <p:cNvPr id="61" name="正方形/長方形 60"/>
          <p:cNvSpPr/>
          <p:nvPr/>
        </p:nvSpPr>
        <p:spPr>
          <a:xfrm>
            <a:off x="1875635" y="2944884"/>
            <a:ext cx="1340846" cy="830987"/>
          </a:xfrm>
          <a:prstGeom prst="rect">
            <a:avLst/>
          </a:prstGeom>
          <a:effectLst/>
        </p:spPr>
        <p:txBody>
          <a:bodyPr wrap="square" lIns="91429" tIns="45715" rIns="91429" bIns="45715">
            <a:spAutoFit/>
          </a:bodyPr>
          <a:lstStyle/>
          <a:p>
            <a:pPr algn="ctr" defTabSz="914400" eaLnBrk="0" hangingPunct="0"/>
            <a:r>
              <a:rPr lang="en-US" altLang="ja-JP" sz="1600" b="1" dirty="0">
                <a:solidFill>
                  <a:srgbClr val="0A54A0"/>
                </a:solidFill>
                <a:effectLst>
                  <a:outerShdw blurRad="38100" dist="38100" dir="2700000" algn="tl">
                    <a:srgbClr val="000000">
                      <a:alpha val="43137"/>
                    </a:srgbClr>
                  </a:outerShdw>
                </a:effectLst>
                <a:latin typeface="Calibri" panose="020F0502020204030204" pitchFamily="34" charset="0"/>
                <a:ea typeface="CW-GB ZhongYi" panose="040B0709000000000000" pitchFamily="49" charset="-128"/>
                <a:cs typeface="Verdana" panose="020B0604030504040204" pitchFamily="34" charset="0"/>
              </a:rPr>
              <a:t>Bandwidth reduction</a:t>
            </a:r>
          </a:p>
          <a:p>
            <a:pPr algn="ctr" defTabSz="914400" eaLnBrk="0" hangingPunct="0"/>
            <a:r>
              <a:rPr lang="en-US" altLang="ja-JP" sz="1600" b="1" dirty="0">
                <a:solidFill>
                  <a:srgbClr val="0A54A0"/>
                </a:solidFill>
                <a:effectLst>
                  <a:outerShdw blurRad="38100" dist="38100" dir="2700000" algn="tl">
                    <a:srgbClr val="000000">
                      <a:alpha val="43137"/>
                    </a:srgbClr>
                  </a:outerShdw>
                </a:effectLst>
                <a:latin typeface="Calibri" panose="020F0502020204030204" pitchFamily="34" charset="0"/>
                <a:ea typeface="CW-GB ZhongYi" panose="040B0709000000000000" pitchFamily="49" charset="-128"/>
                <a:cs typeface="Verdana" panose="020B0604030504040204" pitchFamily="34" charset="0"/>
              </a:rPr>
              <a:t>50%</a:t>
            </a:r>
          </a:p>
        </p:txBody>
      </p:sp>
      <p:grpSp>
        <p:nvGrpSpPr>
          <p:cNvPr id="62" name="グループ化 61"/>
          <p:cNvGrpSpPr/>
          <p:nvPr/>
        </p:nvGrpSpPr>
        <p:grpSpPr>
          <a:xfrm>
            <a:off x="3259567" y="2913342"/>
            <a:ext cx="676314" cy="1272505"/>
            <a:chOff x="11409050" y="2421502"/>
            <a:chExt cx="593770" cy="1761377"/>
          </a:xfrm>
        </p:grpSpPr>
        <p:grpSp>
          <p:nvGrpSpPr>
            <p:cNvPr id="63" name="グループ化 62"/>
            <p:cNvGrpSpPr/>
            <p:nvPr/>
          </p:nvGrpSpPr>
          <p:grpSpPr>
            <a:xfrm>
              <a:off x="11409050" y="2421502"/>
              <a:ext cx="593770" cy="1761377"/>
              <a:chOff x="6831972" y="3394960"/>
              <a:chExt cx="829736" cy="2260413"/>
            </a:xfrm>
          </p:grpSpPr>
          <p:pic>
            <p:nvPicPr>
              <p:cNvPr id="65" name="図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972" y="3394960"/>
                <a:ext cx="826614" cy="2260413"/>
              </a:xfrm>
              <a:prstGeom prst="rect">
                <a:avLst/>
              </a:prstGeom>
            </p:spPr>
          </p:pic>
          <p:pic>
            <p:nvPicPr>
              <p:cNvPr id="66" name="図 6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35095" y="4200672"/>
                <a:ext cx="826613" cy="1449125"/>
              </a:xfrm>
              <a:prstGeom prst="rect">
                <a:avLst/>
              </a:prstGeom>
            </p:spPr>
          </p:pic>
        </p:grpSp>
        <p:pic>
          <p:nvPicPr>
            <p:cNvPr id="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1016" y="2490547"/>
              <a:ext cx="428782"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67" name="表 66"/>
          <p:cNvGraphicFramePr>
            <a:graphicFrameLocks noGrp="1"/>
          </p:cNvGraphicFramePr>
          <p:nvPr>
            <p:extLst>
              <p:ext uri="{D42A27DB-BD31-4B8C-83A1-F6EECF244321}">
                <p14:modId xmlns:p14="http://schemas.microsoft.com/office/powerpoint/2010/main" val="2758797718"/>
              </p:ext>
            </p:extLst>
          </p:nvPr>
        </p:nvGraphicFramePr>
        <p:xfrm>
          <a:off x="951986" y="3983340"/>
          <a:ext cx="3261451" cy="695583"/>
        </p:xfrm>
        <a:graphic>
          <a:graphicData uri="http://schemas.openxmlformats.org/drawingml/2006/table">
            <a:tbl>
              <a:tblPr firstRow="1" bandRow="1">
                <a:tableStyleId>{5C22544A-7EE6-4342-B048-85BDC9FD1C3A}</a:tableStyleId>
              </a:tblPr>
              <a:tblGrid>
                <a:gridCol w="542080">
                  <a:extLst>
                    <a:ext uri="{9D8B030D-6E8A-4147-A177-3AD203B41FA5}">
                      <a16:colId xmlns:a16="http://schemas.microsoft.com/office/drawing/2014/main" val="20000"/>
                    </a:ext>
                  </a:extLst>
                </a:gridCol>
                <a:gridCol w="783771">
                  <a:extLst>
                    <a:ext uri="{9D8B030D-6E8A-4147-A177-3AD203B41FA5}">
                      <a16:colId xmlns:a16="http://schemas.microsoft.com/office/drawing/2014/main" val="20001"/>
                    </a:ext>
                  </a:extLst>
                </a:gridCol>
                <a:gridCol w="1935600">
                  <a:extLst>
                    <a:ext uri="{9D8B030D-6E8A-4147-A177-3AD203B41FA5}">
                      <a16:colId xmlns:a16="http://schemas.microsoft.com/office/drawing/2014/main" val="20002"/>
                    </a:ext>
                  </a:extLst>
                </a:gridCol>
              </a:tblGrid>
              <a:tr h="39624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endParaRPr kumimoji="1" lang="ja-JP" altLang="en-US" sz="10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000" dirty="0" smtClean="0"/>
                        <a:t>Axis</a:t>
                      </a:r>
                    </a:p>
                    <a:p>
                      <a:pPr algn="ctr"/>
                      <a:r>
                        <a:rPr kumimoji="1" lang="en-US" altLang="ja-JP" sz="1000" dirty="0" smtClean="0"/>
                        <a:t>M3105-LVE</a:t>
                      </a:r>
                      <a:endParaRPr kumimoji="1" lang="en-US" altLang="ja-JP" sz="1000" dirty="0" smtClean="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000" dirty="0" smtClean="0"/>
                        <a:t>Panasonic </a:t>
                      </a:r>
                    </a:p>
                    <a:p>
                      <a:pPr algn="ctr"/>
                      <a:r>
                        <a:rPr kumimoji="1" lang="en-US" altLang="ja-JP" sz="1000" dirty="0" smtClean="0"/>
                        <a:t>WV-U2132L</a:t>
                      </a:r>
                      <a:endParaRPr kumimoji="1" lang="en-US" altLang="ja-JP" sz="1000" dirty="0" smtClean="0">
                        <a:latin typeface="Calibri" panose="020F0502020204030204" pitchFamily="34" charset="0"/>
                      </a:endParaRPr>
                    </a:p>
                  </a:txBody>
                  <a:tcPr anchor="ctr"/>
                </a:tc>
                <a:extLst>
                  <a:ext uri="{0D108BD9-81ED-4DB2-BD59-A6C34878D82A}">
                    <a16:rowId xmlns:a16="http://schemas.microsoft.com/office/drawing/2014/main" val="10000"/>
                  </a:ext>
                </a:extLst>
              </a:tr>
              <a:tr h="29934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dirty="0" smtClean="0"/>
                        <a:t>Bitrate</a:t>
                      </a:r>
                      <a:endParaRPr kumimoji="1" lang="en-US" altLang="ja-JP" sz="10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u="none" dirty="0" smtClean="0">
                          <a:hlinkClick r:id="rId6"/>
                        </a:rPr>
                        <a:t>770kbps</a:t>
                      </a:r>
                      <a:endParaRPr kumimoji="1" lang="ja-JP" altLang="en-US" sz="1000" u="none" dirty="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dirty="0" smtClean="0">
                          <a:hlinkClick r:id="rId7"/>
                        </a:rPr>
                        <a:t>207kbps</a:t>
                      </a:r>
                      <a:endParaRPr kumimoji="1" lang="ja-JP" altLang="en-US" sz="10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bl>
          </a:graphicData>
        </a:graphic>
      </p:graphicFrame>
      <p:sp>
        <p:nvSpPr>
          <p:cNvPr id="68" name="角丸四角形 67"/>
          <p:cNvSpPr/>
          <p:nvPr/>
        </p:nvSpPr>
        <p:spPr>
          <a:xfrm>
            <a:off x="627786" y="2394052"/>
            <a:ext cx="8382388" cy="2353151"/>
          </a:xfrm>
          <a:prstGeom prst="roundRect">
            <a:avLst>
              <a:gd name="adj" fmla="val 1900"/>
            </a:avLst>
          </a:prstGeom>
          <a:no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69" name="正方形/長方形 68"/>
          <p:cNvSpPr/>
          <p:nvPr/>
        </p:nvSpPr>
        <p:spPr>
          <a:xfrm>
            <a:off x="308782" y="606890"/>
            <a:ext cx="1755609" cy="369332"/>
          </a:xfrm>
          <a:prstGeom prst="rect">
            <a:avLst/>
          </a:prstGeom>
        </p:spPr>
        <p:txBody>
          <a:bodyPr wrap="none">
            <a:spAutoFit/>
          </a:bodyPr>
          <a:lstStyle/>
          <a:p>
            <a:pPr marL="285736" indent="-285736" defTabSz="914400">
              <a:buFont typeface="Wingdings" panose="05000000000000000000" pitchFamily="2" charset="2"/>
              <a:buChar char="n"/>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Smart Coding</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0" name="正方形/長方形 69"/>
          <p:cNvSpPr/>
          <p:nvPr/>
        </p:nvSpPr>
        <p:spPr>
          <a:xfrm>
            <a:off x="4718956" y="2490983"/>
            <a:ext cx="4220633" cy="761747"/>
          </a:xfrm>
          <a:prstGeom prst="rect">
            <a:avLst/>
          </a:prstGeom>
        </p:spPr>
        <p:txBody>
          <a:bodyPr wrap="square">
            <a:spAutoFit/>
          </a:bodyPr>
          <a:lstStyle/>
          <a:p>
            <a:pPr marL="285736" indent="-285736" defTabSz="914400">
              <a:buFont typeface="Wingdings" panose="05000000000000000000" pitchFamily="2" charset="2"/>
              <a:buChar char="u"/>
            </a:pPr>
            <a:r>
              <a:rPr lang="en-US" altLang="ja-JP" sz="1200" b="1" dirty="0">
                <a:solidFill>
                  <a:srgbClr val="0000FF"/>
                </a:solidFill>
                <a:latin typeface="Calibri" panose="020F0502020204030204" pitchFamily="34" charset="0"/>
                <a:ea typeface="Meiryo UI" panose="020B0604030504040204" pitchFamily="50" charset="-128"/>
                <a:cs typeface="Meiryo UI" panose="020B0604030504040204" pitchFamily="50" charset="-128"/>
              </a:rPr>
              <a:t>Remarkable point :</a:t>
            </a:r>
          </a:p>
          <a:p>
            <a:pPr marL="361932" lvl="1" indent="-184141" defTabSz="914400">
              <a:buFont typeface="Wingdings" panose="05000000000000000000" pitchFamily="2" charset="2"/>
              <a:buChar char="Ø"/>
            </a:pPr>
            <a:r>
              <a:rPr lang="en-US" altLang="ja-JP" sz="1050" b="1" i="1" dirty="0">
                <a:latin typeface="Calibri" panose="020F0502020204030204" pitchFamily="34" charset="0"/>
                <a:ea typeface="Meiryo UI" panose="020B0604030504040204" pitchFamily="50" charset="-128"/>
                <a:cs typeface="Meiryo UI" panose="020B0604030504040204" pitchFamily="50" charset="-128"/>
              </a:rPr>
              <a:t>Data</a:t>
            </a:r>
            <a:r>
              <a:rPr lang="ja-JP" altLang="en-US" sz="1050" b="1" i="1" dirty="0">
                <a:latin typeface="Calibri" panose="020F0502020204030204" pitchFamily="34" charset="0"/>
                <a:ea typeface="Meiryo UI" panose="020B0604030504040204" pitchFamily="50" charset="-128"/>
                <a:cs typeface="Meiryo UI" panose="020B0604030504040204" pitchFamily="50" charset="-128"/>
              </a:rPr>
              <a:t> </a:t>
            </a:r>
            <a:r>
              <a:rPr lang="en-US" altLang="ja-JP" sz="1050" b="1" i="1" dirty="0">
                <a:latin typeface="Calibri" panose="020F0502020204030204" pitchFamily="34" charset="0"/>
                <a:ea typeface="Meiryo UI" panose="020B0604030504040204" pitchFamily="50" charset="-128"/>
                <a:cs typeface="Meiryo UI" panose="020B0604030504040204" pitchFamily="50" charset="-128"/>
              </a:rPr>
              <a:t>compression by H.265 + smart coding</a:t>
            </a:r>
            <a:br>
              <a:rPr lang="en-US" altLang="ja-JP" sz="1050" b="1" i="1" dirty="0">
                <a:latin typeface="Calibri" panose="020F0502020204030204" pitchFamily="34" charset="0"/>
                <a:ea typeface="Meiryo UI" panose="020B0604030504040204" pitchFamily="50" charset="-128"/>
                <a:cs typeface="Meiryo UI" panose="020B0604030504040204" pitchFamily="50" charset="-128"/>
              </a:rPr>
            </a:br>
            <a:r>
              <a:rPr lang="en-US" altLang="ja-JP" sz="1050" b="1" i="1" dirty="0">
                <a:latin typeface="Calibri" panose="020F0502020204030204" pitchFamily="34" charset="0"/>
                <a:ea typeface="Meiryo UI" panose="020B0604030504040204" pitchFamily="50" charset="-128"/>
                <a:cs typeface="Meiryo UI" panose="020B0604030504040204" pitchFamily="50" charset="-128"/>
              </a:rPr>
              <a:t>Up to 50% reduction on other companies' H.264 + proprietary technology.</a:t>
            </a:r>
          </a:p>
        </p:txBody>
      </p:sp>
      <p:sp>
        <p:nvSpPr>
          <p:cNvPr id="71" name="正方形/長方形 70"/>
          <p:cNvSpPr/>
          <p:nvPr/>
        </p:nvSpPr>
        <p:spPr>
          <a:xfrm>
            <a:off x="4718956" y="3240698"/>
            <a:ext cx="4220634" cy="600164"/>
          </a:xfrm>
          <a:prstGeom prst="rect">
            <a:avLst/>
          </a:prstGeom>
        </p:spPr>
        <p:txBody>
          <a:bodyPr wrap="square">
            <a:spAutoFit/>
          </a:bodyPr>
          <a:lstStyle/>
          <a:p>
            <a:pPr marL="285736" indent="-285736" defTabSz="914400">
              <a:buFont typeface="Wingdings" panose="05000000000000000000" pitchFamily="2" charset="2"/>
              <a:buChar char="u"/>
            </a:pPr>
            <a:r>
              <a:rPr lang="en-US" altLang="ja-JP" sz="1200" b="1" dirty="0">
                <a:solidFill>
                  <a:srgbClr val="0E0FFE"/>
                </a:solidFill>
                <a:latin typeface="Calibri" panose="020F0502020204030204" pitchFamily="34" charset="0"/>
                <a:ea typeface="Meiryo UI" panose="020B0604030504040204" pitchFamily="50" charset="-128"/>
                <a:cs typeface="Meiryo UI" panose="020B0604030504040204" pitchFamily="50" charset="-128"/>
              </a:rPr>
              <a:t>Benefit :</a:t>
            </a:r>
          </a:p>
          <a:p>
            <a:pPr marL="361932" lvl="1" indent="-184141" defTabSz="914400">
              <a:buFont typeface="Wingdings" panose="05000000000000000000" pitchFamily="2" charset="2"/>
              <a:buChar char="Ø"/>
            </a:pPr>
            <a:r>
              <a:rPr lang="en-US" altLang="ja-JP" sz="1050" b="1" i="1" dirty="0">
                <a:latin typeface="Calibri" panose="020F0502020204030204" pitchFamily="34" charset="0"/>
                <a:ea typeface="Meiryo UI" panose="020B0604030504040204" pitchFamily="50" charset="-128"/>
                <a:cs typeface="Meiryo UI" panose="020B0604030504040204" pitchFamily="50" charset="-128"/>
              </a:rPr>
              <a:t>It is less than half the bandwidth of other company (AXIS) camera.</a:t>
            </a:r>
            <a:br>
              <a:rPr lang="en-US" altLang="ja-JP" sz="1050" b="1" i="1" dirty="0">
                <a:latin typeface="Calibri" panose="020F0502020204030204" pitchFamily="34" charset="0"/>
                <a:ea typeface="Meiryo UI" panose="020B0604030504040204" pitchFamily="50" charset="-128"/>
                <a:cs typeface="Meiryo UI" panose="020B0604030504040204" pitchFamily="50" charset="-128"/>
              </a:rPr>
            </a:br>
            <a:r>
              <a:rPr lang="en-US" altLang="ja-JP" sz="1050" b="1" i="1" dirty="0">
                <a:latin typeface="Calibri" panose="020F0502020204030204" pitchFamily="34" charset="0"/>
                <a:ea typeface="Meiryo UI" panose="020B0604030504040204" pitchFamily="50" charset="-128"/>
                <a:cs typeface="Meiryo UI" panose="020B0604030504040204" pitchFamily="50" charset="-128"/>
              </a:rPr>
              <a:t>Reduce system costs by reducing recording costs.</a:t>
            </a:r>
          </a:p>
        </p:txBody>
      </p:sp>
      <p:sp>
        <p:nvSpPr>
          <p:cNvPr id="72" name="曲折矢印 71"/>
          <p:cNvSpPr/>
          <p:nvPr/>
        </p:nvSpPr>
        <p:spPr>
          <a:xfrm rot="5400000">
            <a:off x="7284371" y="1231917"/>
            <a:ext cx="1167392" cy="1006933"/>
          </a:xfrm>
          <a:prstGeom prst="bentArrow">
            <a:avLst>
              <a:gd name="adj1" fmla="val 25000"/>
              <a:gd name="adj2" fmla="val 23850"/>
              <a:gd name="adj3" fmla="val 25000"/>
              <a:gd name="adj4" fmla="val 43750"/>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srgbClr val="0A54A0"/>
              </a:solidFill>
              <a:effectLst>
                <a:outerShdw blurRad="38100" dist="38100" dir="2700000" algn="tl">
                  <a:srgbClr val="000000">
                    <a:alpha val="43137"/>
                  </a:srgbClr>
                </a:outerShdw>
              </a:effectLst>
              <a:uLnTx/>
              <a:uFillTx/>
              <a:latin typeface="Calibri"/>
              <a:ea typeface="Meiryo UI"/>
              <a:cs typeface="+mn-cs"/>
            </a:endParaRPr>
          </a:p>
        </p:txBody>
      </p:sp>
      <p:sp>
        <p:nvSpPr>
          <p:cNvPr id="73" name="正方形/長方形 72"/>
          <p:cNvSpPr/>
          <p:nvPr/>
        </p:nvSpPr>
        <p:spPr>
          <a:xfrm>
            <a:off x="4254255" y="4210935"/>
            <a:ext cx="4574116" cy="577081"/>
          </a:xfrm>
          <a:prstGeom prst="rect">
            <a:avLst/>
          </a:prstGeom>
        </p:spPr>
        <p:txBody>
          <a:bodyPr wrap="square">
            <a:spAutoFit/>
          </a:bodyPr>
          <a:lstStyle/>
          <a:p>
            <a:pPr defTabSz="914400"/>
            <a:r>
              <a:rPr lang="en-US" altLang="ja-JP" sz="1050" b="1" i="1" dirty="0" smtClean="0">
                <a:latin typeface="Calibri" panose="020F0502020204030204" pitchFamily="34" charset="0"/>
                <a:ea typeface="Meiryo UI" panose="020B0604030504040204" pitchFamily="50" charset="-128"/>
                <a:cs typeface="Meiryo UI" panose="020B0604030504040204" pitchFamily="50" charset="-128"/>
              </a:rPr>
              <a:t>* Data </a:t>
            </a:r>
            <a:r>
              <a:rPr lang="en-US" altLang="ja-JP" sz="1050" b="1" i="1" dirty="0">
                <a:latin typeface="Calibri" panose="020F0502020204030204" pitchFamily="34" charset="0"/>
                <a:ea typeface="Meiryo UI" panose="020B0604030504040204" pitchFamily="50" charset="-128"/>
                <a:cs typeface="Meiryo UI" panose="020B0604030504040204" pitchFamily="50" charset="-128"/>
              </a:rPr>
              <a:t>is the result of comparative shooting with the image quality aligned in the indoor test environment. </a:t>
            </a:r>
            <a:endParaRPr lang="en-US" altLang="ja-JP" sz="1050" b="1" i="1" dirty="0" smtClean="0">
              <a:latin typeface="Calibri" panose="020F0502020204030204" pitchFamily="34" charset="0"/>
              <a:ea typeface="Meiryo UI" panose="020B0604030504040204" pitchFamily="50" charset="-128"/>
              <a:cs typeface="Meiryo UI" panose="020B0604030504040204" pitchFamily="50" charset="-128"/>
            </a:endParaRPr>
          </a:p>
          <a:p>
            <a:pPr defTabSz="914400"/>
            <a:r>
              <a:rPr lang="en-US" altLang="ja-JP" sz="1050" b="1" i="1" dirty="0" smtClean="0">
                <a:latin typeface="Calibri" panose="020F0502020204030204" pitchFamily="34" charset="0"/>
                <a:ea typeface="Meiryo UI" panose="020B0604030504040204" pitchFamily="50" charset="-128"/>
                <a:cs typeface="Meiryo UI" panose="020B0604030504040204" pitchFamily="50" charset="-128"/>
              </a:rPr>
              <a:t>Please refer visibility </a:t>
            </a:r>
            <a:r>
              <a:rPr lang="en-US" altLang="ja-JP" sz="1050" b="1" i="1" dirty="0">
                <a:latin typeface="Calibri" panose="020F0502020204030204" pitchFamily="34" charset="0"/>
                <a:ea typeface="Meiryo UI" panose="020B0604030504040204" pitchFamily="50" charset="-128"/>
                <a:cs typeface="Meiryo UI" panose="020B0604030504040204" pitchFamily="50" charset="-128"/>
              </a:rPr>
              <a:t>comparison for bitrates in various scenes.</a:t>
            </a:r>
          </a:p>
        </p:txBody>
      </p:sp>
      <p:sp>
        <p:nvSpPr>
          <p:cNvPr id="26"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27"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2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737177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2-2. High Compression ( Spec. comparison )</a:t>
            </a:r>
            <a:endParaRPr lang="en-US" altLang="ja-JP" sz="2400" dirty="0">
              <a:latin typeface="Calibri" panose="020F0502020204030204" pitchFamily="34" charset="0"/>
              <a:cs typeface="Calibri" panose="020F0502020204030204" pitchFamily="34" charset="0"/>
            </a:endParaRPr>
          </a:p>
        </p:txBody>
      </p:sp>
      <p:graphicFrame>
        <p:nvGraphicFramePr>
          <p:cNvPr id="33" name="表 32"/>
          <p:cNvGraphicFramePr>
            <a:graphicFrameLocks noGrp="1"/>
          </p:cNvGraphicFramePr>
          <p:nvPr>
            <p:extLst>
              <p:ext uri="{D42A27DB-BD31-4B8C-83A1-F6EECF244321}">
                <p14:modId xmlns:p14="http://schemas.microsoft.com/office/powerpoint/2010/main" val="1303243918"/>
              </p:ext>
            </p:extLst>
          </p:nvPr>
        </p:nvGraphicFramePr>
        <p:xfrm>
          <a:off x="817487" y="974711"/>
          <a:ext cx="7637628" cy="1886650"/>
        </p:xfrm>
        <a:graphic>
          <a:graphicData uri="http://schemas.openxmlformats.org/drawingml/2006/table">
            <a:tbl>
              <a:tblPr firstRow="1" bandRow="1">
                <a:tableStyleId>{5C22544A-7EE6-4342-B048-85BDC9FD1C3A}</a:tableStyleId>
              </a:tblPr>
              <a:tblGrid>
                <a:gridCol w="1498330">
                  <a:extLst>
                    <a:ext uri="{9D8B030D-6E8A-4147-A177-3AD203B41FA5}">
                      <a16:colId xmlns:a16="http://schemas.microsoft.com/office/drawing/2014/main" val="1836442410"/>
                    </a:ext>
                  </a:extLst>
                </a:gridCol>
                <a:gridCol w="1366631">
                  <a:extLst>
                    <a:ext uri="{9D8B030D-6E8A-4147-A177-3AD203B41FA5}">
                      <a16:colId xmlns:a16="http://schemas.microsoft.com/office/drawing/2014/main" val="1065591886"/>
                    </a:ext>
                  </a:extLst>
                </a:gridCol>
                <a:gridCol w="1198239">
                  <a:extLst>
                    <a:ext uri="{9D8B030D-6E8A-4147-A177-3AD203B41FA5}">
                      <a16:colId xmlns:a16="http://schemas.microsoft.com/office/drawing/2014/main" val="3833452658"/>
                    </a:ext>
                  </a:extLst>
                </a:gridCol>
                <a:gridCol w="3574428">
                  <a:extLst>
                    <a:ext uri="{9D8B030D-6E8A-4147-A177-3AD203B41FA5}">
                      <a16:colId xmlns:a16="http://schemas.microsoft.com/office/drawing/2014/main" val="148065387"/>
                    </a:ext>
                  </a:extLst>
                </a:gridCol>
              </a:tblGrid>
              <a:tr h="403775">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dirty="0" smtClean="0"/>
                        <a:t>Model</a:t>
                      </a:r>
                      <a:endParaRPr kumimoji="1" lang="ja-JP" altLang="en-US" sz="1400" dirty="0" smtClean="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400" dirty="0" smtClean="0"/>
                        <a:t>Bitrate(kbps)</a:t>
                      </a:r>
                      <a:endParaRPr kumimoji="1" lang="en-US" altLang="ja-JP" sz="1400" dirty="0" smtClean="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lang="en-US" altLang="ja-JP" sz="1200" dirty="0" smtClean="0"/>
                        <a:t>Bit rate ratio </a:t>
                      </a:r>
                    </a:p>
                    <a:p>
                      <a:r>
                        <a:rPr lang="en-US" altLang="ja-JP" sz="1200" dirty="0" smtClean="0"/>
                        <a:t>(vs competitor)</a:t>
                      </a:r>
                      <a:endParaRPr lang="en-US" altLang="ja-JP" sz="1200"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r>
                        <a:rPr kumimoji="1" lang="en-US" altLang="ja-JP" sz="1400" dirty="0" smtClean="0"/>
                        <a:t>Settings</a:t>
                      </a:r>
                      <a:endParaRPr kumimoji="1" lang="ja-JP" alt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35008806"/>
                  </a:ext>
                </a:extLst>
              </a:tr>
              <a:tr h="51505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400" dirty="0" smtClean="0"/>
                        <a:t>Panasonic (H265)</a:t>
                      </a:r>
                      <a:endParaRPr kumimoji="1" lang="ja-JP" altLang="en-US" sz="1400" b="1"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846kbps</a:t>
                      </a:r>
                      <a:endParaRPr kumimoji="1" lang="ja-JP" altLang="en-US" sz="1200"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a:t>
                      </a:r>
                      <a:endParaRPr kumimoji="1" lang="ja-JP" altLang="en-US" sz="1200"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SD off, VBR Quality1</a:t>
                      </a:r>
                    </a:p>
                    <a:p>
                      <a:r>
                        <a:rPr kumimoji="1" lang="en-US" altLang="ja-JP" sz="1200" dirty="0" smtClean="0"/>
                        <a:t>SC : advanced + auto VIQS</a:t>
                      </a:r>
                      <a:endParaRPr kumimoji="1" lang="ja-JP" alt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40324014"/>
                  </a:ext>
                </a:extLst>
              </a:tr>
              <a:tr h="40377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400" dirty="0" smtClean="0"/>
                        <a:t>AXIS (H265)</a:t>
                      </a:r>
                      <a:endParaRPr kumimoji="1" lang="ja-JP" altLang="en-US" sz="1400" b="1"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1853kbps</a:t>
                      </a:r>
                      <a:endParaRPr kumimoji="1" lang="ja-JP" altLang="en-US" sz="1200"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46 %</a:t>
                      </a:r>
                      <a:endParaRPr kumimoji="1" lang="ja-JP" altLang="en-US" sz="1200" dirty="0">
                        <a:solidFill>
                          <a:srgbClr val="FF0000"/>
                        </a:solidFill>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WDR off,</a:t>
                      </a:r>
                      <a:r>
                        <a:rPr kumimoji="1" lang="en-US" altLang="ja-JP" sz="1200" baseline="0" dirty="0" smtClean="0"/>
                        <a:t> </a:t>
                      </a:r>
                      <a:r>
                        <a:rPr kumimoji="1" lang="en-US" altLang="ja-JP" sz="1200" dirty="0" smtClean="0"/>
                        <a:t>compression30</a:t>
                      </a:r>
                    </a:p>
                    <a:p>
                      <a:r>
                        <a:rPr kumimoji="1" lang="en-US" altLang="ja-JP" sz="1200" dirty="0" smtClean="0"/>
                        <a:t>Zipstream extreme + daynamicGOP1023</a:t>
                      </a:r>
                      <a:endParaRPr kumimoji="1" lang="ja-JP" alt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67296071"/>
                  </a:ext>
                </a:extLst>
              </a:tr>
              <a:tr h="403775">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400" dirty="0" smtClean="0"/>
                        <a:t>Hanwha (H265)</a:t>
                      </a:r>
                      <a:endParaRPr kumimoji="1" lang="ja-JP" altLang="en-US" sz="1400" b="1"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1779kbps</a:t>
                      </a:r>
                      <a:endParaRPr kumimoji="1" lang="ja-JP" altLang="en-US" sz="1200" dirty="0">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48 %</a:t>
                      </a:r>
                      <a:endParaRPr kumimoji="1" lang="ja-JP" altLang="en-US" sz="1200" dirty="0">
                        <a:solidFill>
                          <a:srgbClr val="FF0000"/>
                        </a:solidFill>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200" dirty="0" smtClean="0"/>
                        <a:t>WDR off,</a:t>
                      </a:r>
                      <a:r>
                        <a:rPr kumimoji="1" lang="en-US" altLang="ja-JP" sz="1200" baseline="0" dirty="0" smtClean="0"/>
                        <a:t> </a:t>
                      </a:r>
                      <a:r>
                        <a:rPr kumimoji="1" lang="en-US" altLang="ja-JP" sz="1200" dirty="0" smtClean="0"/>
                        <a:t>Maxbitrate2560kbps</a:t>
                      </a:r>
                    </a:p>
                    <a:p>
                      <a:r>
                        <a:rPr kumimoji="1" lang="en-US" altLang="ja-JP" sz="1200" dirty="0" smtClean="0"/>
                        <a:t>Wisestream High, daynamicGOV480</a:t>
                      </a:r>
                      <a:endParaRPr kumimoji="1" lang="ja-JP" alt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33619878"/>
                  </a:ext>
                </a:extLst>
              </a:tr>
            </a:tbl>
          </a:graphicData>
        </a:graphic>
      </p:graphicFrame>
      <p:grpSp>
        <p:nvGrpSpPr>
          <p:cNvPr id="34" name="グループ化 33"/>
          <p:cNvGrpSpPr/>
          <p:nvPr/>
        </p:nvGrpSpPr>
        <p:grpSpPr>
          <a:xfrm>
            <a:off x="616721" y="2886024"/>
            <a:ext cx="2743200" cy="1834345"/>
            <a:chOff x="616721" y="2886024"/>
            <a:chExt cx="2743200" cy="1834345"/>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21" y="3165889"/>
              <a:ext cx="2743200" cy="1554480"/>
            </a:xfrm>
            <a:prstGeom prst="rect">
              <a:avLst/>
            </a:prstGeom>
          </p:spPr>
        </p:pic>
        <p:sp>
          <p:nvSpPr>
            <p:cNvPr id="36" name="正方形/長方形 35"/>
            <p:cNvSpPr/>
            <p:nvPr/>
          </p:nvSpPr>
          <p:spPr>
            <a:xfrm>
              <a:off x="616721" y="2886024"/>
              <a:ext cx="918200" cy="307777"/>
            </a:xfrm>
            <a:prstGeom prst="rect">
              <a:avLst/>
            </a:prstGeom>
          </p:spPr>
          <p:txBody>
            <a:bodyPr wrap="none">
              <a:spAutoFit/>
            </a:bodyPr>
            <a:lstStyle/>
            <a:p>
              <a:pPr algn="ctr" defTabSz="914400"/>
              <a:r>
                <a:rPr lang="en-US" altLang="ja-JP" sz="1400" dirty="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rPr>
                <a:t>Panasonic</a:t>
              </a:r>
              <a:endParaRPr lang="ja-JP" altLang="en-US" sz="1400" dirty="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endParaRPr>
            </a:p>
          </p:txBody>
        </p:sp>
      </p:grpSp>
      <p:grpSp>
        <p:nvGrpSpPr>
          <p:cNvPr id="37" name="グループ化 36"/>
          <p:cNvGrpSpPr/>
          <p:nvPr/>
        </p:nvGrpSpPr>
        <p:grpSpPr>
          <a:xfrm>
            <a:off x="3463722" y="2886024"/>
            <a:ext cx="2743200" cy="1834345"/>
            <a:chOff x="3416487" y="2886024"/>
            <a:chExt cx="2743200" cy="1834345"/>
          </a:xfrm>
        </p:grpSpPr>
        <p:pic>
          <p:nvPicPr>
            <p:cNvPr id="38" name="図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487" y="3163031"/>
              <a:ext cx="2743200" cy="1557338"/>
            </a:xfrm>
            <a:prstGeom prst="rect">
              <a:avLst/>
            </a:prstGeom>
          </p:spPr>
        </p:pic>
        <p:sp>
          <p:nvSpPr>
            <p:cNvPr id="39" name="正方形/長方形 38"/>
            <p:cNvSpPr/>
            <p:nvPr/>
          </p:nvSpPr>
          <p:spPr>
            <a:xfrm>
              <a:off x="3416487" y="2886024"/>
              <a:ext cx="479618" cy="307777"/>
            </a:xfrm>
            <a:prstGeom prst="rect">
              <a:avLst/>
            </a:prstGeom>
          </p:spPr>
          <p:txBody>
            <a:bodyPr wrap="none">
              <a:spAutoFit/>
            </a:bodyPr>
            <a:lstStyle/>
            <a:p>
              <a:pPr algn="ctr" defTabSz="914400"/>
              <a:r>
                <a:rPr lang="en-US" altLang="ja-JP" sz="1400" dirty="0" smtClean="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rPr>
                <a:t>Axis</a:t>
              </a:r>
              <a:endParaRPr lang="ja-JP" altLang="en-US" sz="1400" dirty="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endParaRPr>
            </a:p>
          </p:txBody>
        </p:sp>
      </p:grpSp>
      <p:grpSp>
        <p:nvGrpSpPr>
          <p:cNvPr id="40" name="グループ化 39"/>
          <p:cNvGrpSpPr/>
          <p:nvPr/>
        </p:nvGrpSpPr>
        <p:grpSpPr>
          <a:xfrm>
            <a:off x="6310723" y="2886024"/>
            <a:ext cx="2743200" cy="1837203"/>
            <a:chOff x="6310723" y="2886024"/>
            <a:chExt cx="2743200" cy="1837203"/>
          </a:xfrm>
        </p:grpSpPr>
        <p:pic>
          <p:nvPicPr>
            <p:cNvPr id="41" name="図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0723" y="3165889"/>
              <a:ext cx="2743200" cy="1557338"/>
            </a:xfrm>
            <a:prstGeom prst="rect">
              <a:avLst/>
            </a:prstGeom>
          </p:spPr>
        </p:pic>
        <p:sp>
          <p:nvSpPr>
            <p:cNvPr id="42" name="正方形/長方形 41"/>
            <p:cNvSpPr/>
            <p:nvPr/>
          </p:nvSpPr>
          <p:spPr>
            <a:xfrm>
              <a:off x="6310723" y="2886024"/>
              <a:ext cx="786177" cy="307777"/>
            </a:xfrm>
            <a:prstGeom prst="rect">
              <a:avLst/>
            </a:prstGeom>
          </p:spPr>
          <p:txBody>
            <a:bodyPr wrap="none">
              <a:spAutoFit/>
            </a:bodyPr>
            <a:lstStyle/>
            <a:p>
              <a:pPr algn="ctr" defTabSz="914400"/>
              <a:r>
                <a:rPr lang="en-US" altLang="ja-JP" sz="1400" dirty="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rPr>
                <a:t>H</a:t>
              </a:r>
              <a:r>
                <a:rPr lang="en-US" altLang="ja-JP" sz="1400" dirty="0" smtClean="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rPr>
                <a:t>anwha</a:t>
              </a:r>
              <a:endParaRPr lang="ja-JP" altLang="en-US" sz="1400" dirty="0">
                <a:effectLst>
                  <a:outerShdw blurRad="38100" dist="38100" dir="2700000" algn="tl">
                    <a:srgbClr val="000000">
                      <a:alpha val="43137"/>
                    </a:srgbClr>
                  </a:outerShdw>
                </a:effectLst>
                <a:latin typeface="Calibri" panose="020F0502020204030204" pitchFamily="34" charset="0"/>
                <a:ea typeface="HGPｺﾞｼｯｸE" pitchFamily="50" charset="-128"/>
                <a:cs typeface="Calibri" panose="020F0502020204030204" pitchFamily="34" charset="0"/>
              </a:endParaRPr>
            </a:p>
          </p:txBody>
        </p:sp>
      </p:grpSp>
      <p:sp>
        <p:nvSpPr>
          <p:cNvPr id="43" name="正方形/長方形 114"/>
          <p:cNvSpPr>
            <a:spLocks noChangeArrowheads="1"/>
          </p:cNvSpPr>
          <p:nvPr/>
        </p:nvSpPr>
        <p:spPr bwMode="auto">
          <a:xfrm>
            <a:off x="72000" y="611864"/>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Comparison at the highest compression setting of each company</a:t>
            </a:r>
          </a:p>
        </p:txBody>
      </p:sp>
      <p:sp>
        <p:nvSpPr>
          <p:cNvPr id="18"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1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20"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1"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22"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957474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2-3. Key </a:t>
            </a:r>
            <a:r>
              <a:rPr lang="en-US" altLang="ja-JP" sz="2400" dirty="0">
                <a:latin typeface="Calibri" panose="020F0502020204030204" pitchFamily="34" charset="0"/>
                <a:cs typeface="Calibri" panose="020F0502020204030204" pitchFamily="34" charset="0"/>
              </a:rPr>
              <a:t>Features</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8" name="正方形/長方形 17"/>
          <p:cNvSpPr/>
          <p:nvPr/>
        </p:nvSpPr>
        <p:spPr>
          <a:xfrm>
            <a:off x="5101259" y="685086"/>
            <a:ext cx="3662967" cy="369332"/>
          </a:xfrm>
          <a:prstGeom prst="rect">
            <a:avLst/>
          </a:prstGeom>
        </p:spPr>
        <p:txBody>
          <a:bodyPr wrap="square">
            <a:spAutoFit/>
          </a:bodyPr>
          <a:lstStyle/>
          <a:p>
            <a:r>
              <a:rPr lang="en-US" altLang="ja-JP" sz="1800" b="1" i="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U series camera</a:t>
            </a:r>
          </a:p>
        </p:txBody>
      </p:sp>
      <p:pic>
        <p:nvPicPr>
          <p:cNvPr id="20" name="図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213" y="2247637"/>
            <a:ext cx="1698113" cy="987518"/>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201" y="2725198"/>
            <a:ext cx="1207025" cy="1080124"/>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66" y="1170239"/>
            <a:ext cx="1244795" cy="752623"/>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758" y="1119624"/>
            <a:ext cx="1059274" cy="1059275"/>
          </a:xfrm>
          <a:prstGeom prst="rect">
            <a:avLst/>
          </a:prstGeom>
        </p:spPr>
      </p:pic>
      <p:pic>
        <p:nvPicPr>
          <p:cNvPr id="27" name="図 2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74254" y="3461504"/>
            <a:ext cx="1127005" cy="863939"/>
          </a:xfrm>
          <a:prstGeom prst="rect">
            <a:avLst/>
          </a:prstGeom>
        </p:spPr>
      </p:pic>
      <p:sp>
        <p:nvSpPr>
          <p:cNvPr id="3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3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
        <p:nvSpPr>
          <p:cNvPr id="19" name="テキスト ボックス 18"/>
          <p:cNvSpPr txBox="1"/>
          <p:nvPr/>
        </p:nvSpPr>
        <p:spPr>
          <a:xfrm>
            <a:off x="294094" y="1257583"/>
            <a:ext cx="5093295" cy="2816156"/>
          </a:xfrm>
          <a:prstGeom prst="rect">
            <a:avLst/>
          </a:prstGeom>
          <a:noFill/>
        </p:spPr>
        <p:txBody>
          <a:bodyPr wrap="square" lIns="36000" tIns="0" rIns="36000" bIns="0" rtlCol="0">
            <a:spAutoFit/>
          </a:bodyPr>
          <a:lstStyle/>
          <a:p>
            <a:pPr marL="342884" indent="-342884">
              <a:lnSpc>
                <a:spcPts val="3000"/>
              </a:lnSpc>
              <a:buFont typeface="Wingdings" panose="05000000000000000000" pitchFamily="2" charset="2"/>
              <a:buChar char="n"/>
            </a:pPr>
            <a:r>
              <a:rPr lang="en-US" altLang="ja-JP" b="1" u="sng" dirty="0" smtClean="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2-1 Visibility</a:t>
            </a:r>
            <a:endParaRPr lang="en-US" altLang="ja-JP" b="1" u="sng"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endParaRPr>
          </a:p>
          <a:p>
            <a:pPr marL="623888" lvl="1" indent="-2667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Nighttime visibility (Low light, IR-LED)</a:t>
            </a:r>
          </a:p>
          <a:p>
            <a:pPr marL="623888" lvl="1" indent="-2667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Super Dynamic</a:t>
            </a:r>
          </a:p>
          <a:p>
            <a:pPr marL="800080" lvl="1" indent="-342892" algn="l">
              <a:buFont typeface="Wingdings" panose="05000000000000000000" pitchFamily="2" charset="2"/>
              <a:buChar char="Ø"/>
            </a:pP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2-2 High </a:t>
            </a:r>
            <a:r>
              <a:rPr lang="en-US" altLang="ja-JP" sz="1800" b="1" u="sng"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Compression</a:t>
            </a:r>
          </a:p>
          <a:p>
            <a:pPr marL="633383" lvl="1" indent="-277799" algn="l">
              <a:buFont typeface="Wingdings" panose="05000000000000000000" pitchFamily="2" charset="2"/>
              <a:buChar char="Ø"/>
            </a:pP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H.265 + Smart </a:t>
            </a:r>
            <a:r>
              <a:rPr lang="en-US" altLang="ja-JP" sz="1200" b="1"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coding</a:t>
            </a: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2-3 Other </a:t>
            </a: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features</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651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Easy Kitting</a:t>
            </a:r>
          </a:p>
          <a:p>
            <a:pPr marL="633383" lvl="1" indent="-2651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Easy Installation and adjustment</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651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Corridor mode</a:t>
            </a:r>
          </a:p>
          <a:p>
            <a:pPr marL="633383" lvl="1" indent="-265100" algn="l">
              <a:buFont typeface="Wingdings" panose="05000000000000000000" pitchFamily="2" charset="2"/>
              <a:buChar char="Ø"/>
            </a:pPr>
            <a:endParaRPr lang="en-US" altLang="ja-JP" sz="12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正方形/長方形 23"/>
          <p:cNvSpPr/>
          <p:nvPr/>
        </p:nvSpPr>
        <p:spPr>
          <a:xfrm>
            <a:off x="3658539" y="1922862"/>
            <a:ext cx="281359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WV-U1130</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BOX)</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 name="正方形/長方形 24"/>
          <p:cNvSpPr/>
          <p:nvPr/>
        </p:nvSpPr>
        <p:spPr>
          <a:xfrm>
            <a:off x="5464163" y="3095394"/>
            <a:ext cx="205857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U1532L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a:t>
            </a:r>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BOX )</a:t>
            </a:r>
          </a:p>
        </p:txBody>
      </p:sp>
      <p:sp>
        <p:nvSpPr>
          <p:cNvPr id="26" name="正方形/長方形 25"/>
          <p:cNvSpPr/>
          <p:nvPr/>
        </p:nvSpPr>
        <p:spPr>
          <a:xfrm>
            <a:off x="7132668" y="2138932"/>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U2132L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WV-U2142L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8" name="正方形/長方形 27"/>
          <p:cNvSpPr/>
          <p:nvPr/>
        </p:nvSpPr>
        <p:spPr>
          <a:xfrm>
            <a:off x="7172667" y="3813096"/>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p:nvPr/>
        </p:nvSpPr>
        <p:spPr>
          <a:xfrm>
            <a:off x="4638509" y="4018549"/>
            <a:ext cx="2138149" cy="646331"/>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3</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WV-U2530L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WV-U2540L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Indoor/Outdoor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20610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6536078" y="3146734"/>
            <a:ext cx="1214949" cy="1230592"/>
          </a:xfrm>
          <a:prstGeom prst="rect">
            <a:avLst/>
          </a:prstGeom>
        </p:spPr>
      </p:pic>
      <p:pic>
        <p:nvPicPr>
          <p:cNvPr id="16" name="図 15"/>
          <p:cNvPicPr>
            <a:picLocks noChangeAspect="1"/>
          </p:cNvPicPr>
          <p:nvPr/>
        </p:nvPicPr>
        <p:blipFill>
          <a:blip r:embed="rId4"/>
          <a:stretch>
            <a:fillRect/>
          </a:stretch>
        </p:blipFill>
        <p:spPr>
          <a:xfrm>
            <a:off x="4963490" y="3139231"/>
            <a:ext cx="1132923" cy="1234939"/>
          </a:xfrm>
          <a:prstGeom prst="rect">
            <a:avLst/>
          </a:prstGeom>
        </p:spPr>
      </p:pic>
      <p:pic>
        <p:nvPicPr>
          <p:cNvPr id="13" name="図 12"/>
          <p:cNvPicPr>
            <a:picLocks noChangeAspect="1"/>
          </p:cNvPicPr>
          <p:nvPr/>
        </p:nvPicPr>
        <p:blipFill>
          <a:blip r:embed="rId5"/>
          <a:stretch>
            <a:fillRect/>
          </a:stretch>
        </p:blipFill>
        <p:spPr>
          <a:xfrm>
            <a:off x="3300054" y="3147667"/>
            <a:ext cx="1235793" cy="1232872"/>
          </a:xfrm>
          <a:prstGeom prst="rect">
            <a:avLst/>
          </a:prstGeom>
        </p:spPr>
      </p:pic>
      <p:pic>
        <p:nvPicPr>
          <p:cNvPr id="12" name="図 11"/>
          <p:cNvPicPr>
            <a:picLocks noChangeAspect="1"/>
          </p:cNvPicPr>
          <p:nvPr/>
        </p:nvPicPr>
        <p:blipFill>
          <a:blip r:embed="rId6"/>
          <a:stretch>
            <a:fillRect/>
          </a:stretch>
        </p:blipFill>
        <p:spPr>
          <a:xfrm>
            <a:off x="1646590" y="3146734"/>
            <a:ext cx="1266335" cy="1228154"/>
          </a:xfrm>
          <a:prstGeom prst="rect">
            <a:avLst/>
          </a:prstGeom>
        </p:spPr>
      </p:pic>
      <p:pic>
        <p:nvPicPr>
          <p:cNvPr id="7" name="図 6"/>
          <p:cNvPicPr>
            <a:picLocks noChangeAspect="1"/>
          </p:cNvPicPr>
          <p:nvPr/>
        </p:nvPicPr>
        <p:blipFill>
          <a:blip r:embed="rId7"/>
          <a:stretch>
            <a:fillRect/>
          </a:stretch>
        </p:blipFill>
        <p:spPr>
          <a:xfrm>
            <a:off x="4683813" y="1569272"/>
            <a:ext cx="932537" cy="1088373"/>
          </a:xfrm>
          <a:prstGeom prst="rect">
            <a:avLst/>
          </a:prstGeom>
        </p:spPr>
      </p:pic>
      <p:pic>
        <p:nvPicPr>
          <p:cNvPr id="4" name="図 3"/>
          <p:cNvPicPr>
            <a:picLocks noChangeAspect="1"/>
          </p:cNvPicPr>
          <p:nvPr/>
        </p:nvPicPr>
        <p:blipFill>
          <a:blip r:embed="rId8"/>
          <a:stretch>
            <a:fillRect/>
          </a:stretch>
        </p:blipFill>
        <p:spPr>
          <a:xfrm>
            <a:off x="3095500" y="1569066"/>
            <a:ext cx="1107980" cy="1075392"/>
          </a:xfrm>
          <a:prstGeom prst="rect">
            <a:avLst/>
          </a:prstGeom>
        </p:spPr>
      </p:pic>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cs typeface="Calibri" panose="020F0502020204030204" pitchFamily="34" charset="0"/>
              </a:rPr>
              <a:t>2-3. Easy Kitting</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46" name="正方形/長方形 114"/>
          <p:cNvSpPr>
            <a:spLocks noChangeArrowheads="1"/>
          </p:cNvSpPr>
          <p:nvPr/>
        </p:nvSpPr>
        <p:spPr bwMode="auto">
          <a:xfrm>
            <a:off x="72000" y="600290"/>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latin typeface="Calibri" panose="020F0502020204030204" pitchFamily="34" charset="0"/>
                <a:ea typeface="Meiryo UI" panose="020B0604030504040204" pitchFamily="50" charset="-128"/>
                <a:cs typeface="Meiryo UI" panose="020B0604030504040204" pitchFamily="50" charset="-128"/>
              </a:rPr>
              <a:t> “Easy Kitting Package”  can reduce the Installation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time</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522538" y="940427"/>
            <a:ext cx="3158137" cy="461665"/>
          </a:xfrm>
          <a:prstGeom prst="rect">
            <a:avLst/>
          </a:prstGeom>
          <a:noFill/>
        </p:spPr>
        <p:txBody>
          <a:bodyPr wrap="square" rtlCol="0">
            <a:spAutoFit/>
          </a:bodyPr>
          <a:lstStyle/>
          <a:p>
            <a:pPr defTabSz="914400"/>
            <a:r>
              <a:rPr lang="en-US" altLang="ja-JP" sz="1200" b="1" dirty="0">
                <a:latin typeface="Calibri" panose="020F0502020204030204" pitchFamily="34" charset="0"/>
                <a:ea typeface="Meiryo UI" panose="020B0604030504040204" pitchFamily="50" charset="-128"/>
                <a:cs typeface="Meiryo UI" panose="020B0604030504040204" pitchFamily="50" charset="-128"/>
              </a:rPr>
              <a:t>Kitting work without removing from the box</a:t>
            </a:r>
          </a:p>
          <a:p>
            <a:pPr marL="171442" indent="-171442" defTabSz="914400">
              <a:buFont typeface="Wingdings" panose="05000000000000000000" pitchFamily="2" charset="2"/>
              <a:buChar char="Ø"/>
            </a:pP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3 minutes can be reduced per a camera</a:t>
            </a:r>
            <a:endParaRPr lang="ja-JP" altLang="en-US" sz="1200" dirty="0">
              <a:latin typeface="Calibri" panose="020F0502020204030204" pitchFamily="34" charset="0"/>
              <a:ea typeface="Meiryo UI" panose="020B0604030504040204" pitchFamily="50" charset="-128"/>
              <a:cs typeface="Meiryo UI" panose="020B0604030504040204" pitchFamily="50" charset="-128"/>
            </a:endParaRPr>
          </a:p>
        </p:txBody>
      </p:sp>
      <p:sp>
        <p:nvSpPr>
          <p:cNvPr id="48" name="テキスト ボックス 8"/>
          <p:cNvSpPr txBox="1">
            <a:spLocks noChangeArrowheads="1"/>
          </p:cNvSpPr>
          <p:nvPr/>
        </p:nvSpPr>
        <p:spPr bwMode="auto">
          <a:xfrm>
            <a:off x="469371" y="2761066"/>
            <a:ext cx="18103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defTabSz="914400" eaLnBrk="1" hangingPunct="1"/>
            <a:r>
              <a:rPr lang="en-US" altLang="ja-JP" sz="1000" b="1" dirty="0">
                <a:latin typeface="Calibri" panose="020F0502020204030204" pitchFamily="34" charset="0"/>
                <a:ea typeface="メイリオ" pitchFamily="50" charset="-128"/>
                <a:cs typeface="メイリオ" pitchFamily="50" charset="-128"/>
              </a:rPr>
              <a:t>Current condition</a:t>
            </a:r>
            <a:endParaRPr lang="ja-JP" altLang="en-US" sz="1000" b="1" dirty="0">
              <a:latin typeface="Calibri" panose="020F0502020204030204" pitchFamily="34" charset="0"/>
              <a:ea typeface="メイリオ" pitchFamily="50" charset="-128"/>
              <a:cs typeface="メイリオ" pitchFamily="50" charset="-128"/>
            </a:endParaRPr>
          </a:p>
        </p:txBody>
      </p:sp>
      <p:sp>
        <p:nvSpPr>
          <p:cNvPr id="50" name="テキスト ボックス 49"/>
          <p:cNvSpPr txBox="1"/>
          <p:nvPr/>
        </p:nvSpPr>
        <p:spPr>
          <a:xfrm>
            <a:off x="4214522" y="1131516"/>
            <a:ext cx="1085063" cy="246221"/>
          </a:xfrm>
          <a:prstGeom prst="rect">
            <a:avLst/>
          </a:prstGeom>
          <a:noFill/>
          <a:ln w="28575">
            <a:solidFill>
              <a:srgbClr val="FF0000"/>
            </a:solidFill>
          </a:ln>
        </p:spPr>
        <p:txBody>
          <a:bodyPr wrap="square" rtlCol="0">
            <a:spAutoFit/>
          </a:bodyPr>
          <a:lstStyle/>
          <a:p>
            <a:pPr algn="ctr" defTabSz="914400"/>
            <a:r>
              <a:rPr lang="en-US" altLang="ja-JP" sz="1000" b="1" dirty="0">
                <a:latin typeface="Calibri" panose="020F0502020204030204" pitchFamily="34" charset="0"/>
                <a:ea typeface="Microsoft YaHei UI" panose="020B0503020204020204" pitchFamily="34" charset="-122"/>
                <a:cs typeface="メイリオ" panose="020B0604030504040204" pitchFamily="50" charset="-128"/>
              </a:rPr>
              <a:t>Kitting Window</a:t>
            </a:r>
            <a:endParaRPr lang="ja-JP" altLang="en-US" sz="1000" b="1" dirty="0">
              <a:latin typeface="Calibri" panose="020F0502020204030204" pitchFamily="34" charset="0"/>
              <a:ea typeface="Microsoft YaHei UI" panose="020B0503020204020204" pitchFamily="34" charset="-122"/>
              <a:cs typeface="メイリオ" panose="020B0604030504040204" pitchFamily="50" charset="-128"/>
            </a:endParaRPr>
          </a:p>
        </p:txBody>
      </p:sp>
      <p:sp>
        <p:nvSpPr>
          <p:cNvPr id="57" name="右矢印 56"/>
          <p:cNvSpPr/>
          <p:nvPr/>
        </p:nvSpPr>
        <p:spPr>
          <a:xfrm>
            <a:off x="2513444" y="1966616"/>
            <a:ext cx="481448" cy="420143"/>
          </a:xfrm>
          <a:prstGeom prst="rightArrow">
            <a:avLst/>
          </a:prstGeom>
          <a:solidFill>
            <a:srgbClr val="00CC99"/>
          </a:solidFill>
          <a:ln w="41275" cap="flat" cmpd="sng" algn="ctr">
            <a:solidFill>
              <a:srgbClr val="000000">
                <a:lumMod val="75000"/>
              </a:srgbClr>
            </a:solidFill>
            <a:prstDash val="solid"/>
          </a:ln>
          <a:effectLst/>
        </p:spPr>
        <p:txBody>
          <a:bodyPr anchor="ctr"/>
          <a:lstStyle/>
          <a:p>
            <a:pPr algn="ctr" defTabSz="914400" fontAlgn="auto">
              <a:spcBef>
                <a:spcPts val="0"/>
              </a:spcBef>
              <a:spcAft>
                <a:spcPts val="0"/>
              </a:spcAft>
              <a:defRPr/>
            </a:pPr>
            <a:endParaRPr kumimoji="0" lang="ja-JP" altLang="en-US" kern="0" dirty="0">
              <a:solidFill>
                <a:prstClr val="white"/>
              </a:solidFill>
              <a:latin typeface="Calibri" panose="020F0502020204030204" pitchFamily="34" charset="0"/>
              <a:ea typeface="ＭＳ Ｐゴシック"/>
              <a:cs typeface="+mn-cs"/>
            </a:endParaRPr>
          </a:p>
        </p:txBody>
      </p:sp>
      <p:sp>
        <p:nvSpPr>
          <p:cNvPr id="58" name="右矢印 57"/>
          <p:cNvSpPr/>
          <p:nvPr/>
        </p:nvSpPr>
        <p:spPr>
          <a:xfrm>
            <a:off x="4364080" y="1936195"/>
            <a:ext cx="175846" cy="350980"/>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eiryo UI"/>
              <a:cs typeface="+mn-cs"/>
            </a:endParaRPr>
          </a:p>
        </p:txBody>
      </p:sp>
      <p:sp>
        <p:nvSpPr>
          <p:cNvPr id="59" name="右矢印 58"/>
          <p:cNvSpPr/>
          <p:nvPr/>
        </p:nvSpPr>
        <p:spPr>
          <a:xfrm>
            <a:off x="7344131" y="1936195"/>
            <a:ext cx="175846" cy="350980"/>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eiryo UI"/>
              <a:cs typeface="+mn-cs"/>
            </a:endParaRPr>
          </a:p>
        </p:txBody>
      </p:sp>
      <p:sp>
        <p:nvSpPr>
          <p:cNvPr id="60" name="右矢印 59"/>
          <p:cNvSpPr/>
          <p:nvPr/>
        </p:nvSpPr>
        <p:spPr>
          <a:xfrm>
            <a:off x="5795435" y="1936195"/>
            <a:ext cx="175846" cy="350980"/>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eiryo UI"/>
              <a:cs typeface="+mn-cs"/>
            </a:endParaRPr>
          </a:p>
        </p:txBody>
      </p:sp>
      <p:sp>
        <p:nvSpPr>
          <p:cNvPr id="68" name="AutoShape 13"/>
          <p:cNvSpPr>
            <a:spLocks noChangeArrowheads="1"/>
          </p:cNvSpPr>
          <p:nvPr/>
        </p:nvSpPr>
        <p:spPr bwMode="auto">
          <a:xfrm>
            <a:off x="3085183" y="2737728"/>
            <a:ext cx="1333882" cy="146449"/>
          </a:xfrm>
          <a:prstGeom prst="roundRect">
            <a:avLst>
              <a:gd name="adj" fmla="val 1666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U1132A/U1142A/U1130A</a:t>
            </a:r>
            <a:endParaRPr kumimoji="0" lang="en-US" altLang="ja-JP" sz="900" b="1" i="0" u="none" strike="noStrike" kern="0" cap="none" spc="0" normalizeH="0" baseline="0" noProof="0" dirty="0">
              <a:ln>
                <a:noFill/>
              </a:ln>
              <a:solidFill>
                <a:srgbClr val="3C40D6"/>
              </a:solidFill>
              <a:effectLst/>
              <a:uLnTx/>
              <a:uFillTx/>
              <a:latin typeface="Calibri" panose="020F0502020204030204" pitchFamily="34" charset="0"/>
              <a:ea typeface="HGPｺﾞｼｯｸE" pitchFamily="50" charset="-128"/>
              <a:cs typeface="+mn-cs"/>
            </a:endParaRPr>
          </a:p>
        </p:txBody>
      </p:sp>
      <p:grpSp>
        <p:nvGrpSpPr>
          <p:cNvPr id="70" name="グループ化 69"/>
          <p:cNvGrpSpPr>
            <a:grpSpLocks noChangeAspect="1"/>
          </p:cNvGrpSpPr>
          <p:nvPr/>
        </p:nvGrpSpPr>
        <p:grpSpPr>
          <a:xfrm>
            <a:off x="310995" y="1559948"/>
            <a:ext cx="2039659" cy="1262652"/>
            <a:chOff x="1086428" y="1303100"/>
            <a:chExt cx="3875701" cy="2399233"/>
          </a:xfrm>
        </p:grpSpPr>
        <p:grpSp>
          <p:nvGrpSpPr>
            <p:cNvPr id="71" name="グループ化 70"/>
            <p:cNvGrpSpPr/>
            <p:nvPr/>
          </p:nvGrpSpPr>
          <p:grpSpPr>
            <a:xfrm>
              <a:off x="1086428" y="1303100"/>
              <a:ext cx="3875701" cy="2399233"/>
              <a:chOff x="1074784" y="3986648"/>
              <a:chExt cx="3875701" cy="2399233"/>
            </a:xfrm>
          </p:grpSpPr>
          <p:pic>
            <p:nvPicPr>
              <p:cNvPr id="73" name="図 72"/>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074784" y="3986648"/>
                <a:ext cx="3875701" cy="2303139"/>
              </a:xfrm>
              <a:prstGeom prst="rect">
                <a:avLst/>
              </a:prstGeom>
              <a:ln>
                <a:noFill/>
              </a:ln>
            </p:spPr>
          </p:pic>
          <p:sp>
            <p:nvSpPr>
              <p:cNvPr id="74" name="楕円 73"/>
              <p:cNvSpPr/>
              <p:nvPr/>
            </p:nvSpPr>
            <p:spPr>
              <a:xfrm>
                <a:off x="2120604" y="5063706"/>
                <a:ext cx="1427950" cy="1322175"/>
              </a:xfrm>
              <a:prstGeom prst="ellipse">
                <a:avLst/>
              </a:prstGeom>
              <a:noFill/>
              <a:ln w="76200" cap="flat" cmpd="sng" algn="ctr">
                <a:no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Schoolbook" panose="02040604050505020304" pitchFamily="18" charset="0"/>
                  <a:ea typeface="Meiryo UI"/>
                  <a:cs typeface="+mn-cs"/>
                </a:endParaRPr>
              </a:p>
            </p:txBody>
          </p:sp>
        </p:grpSp>
        <p:pic>
          <p:nvPicPr>
            <p:cNvPr id="72" name="図 71">
              <a:extLst>
                <a:ext uri="{FF2B5EF4-FFF2-40B4-BE49-F238E27FC236}">
                  <a16:creationId xmlns:a16="http://schemas.microsoft.com/office/drawing/2014/main" id="{AC599D22-2F95-4BC2-A8B1-BE031ECA9747}"/>
                </a:ext>
              </a:extLst>
            </p:cNvPr>
            <p:cNvPicPr>
              <a:picLocks noChangeAspect="1"/>
            </p:cNvPicPr>
            <p:nvPr/>
          </p:nvPicPr>
          <p:blipFill>
            <a:blip r:embed="rId10"/>
            <a:stretch>
              <a:fillRect/>
            </a:stretch>
          </p:blipFill>
          <p:spPr>
            <a:xfrm>
              <a:off x="2613081" y="1889223"/>
              <a:ext cx="947116" cy="849293"/>
            </a:xfrm>
            <a:prstGeom prst="rect">
              <a:avLst/>
            </a:prstGeom>
            <a:effectLst>
              <a:outerShdw blurRad="50800" dist="38100" dir="2700000" algn="tl" rotWithShape="0">
                <a:prstClr val="black">
                  <a:alpha val="40000"/>
                </a:prstClr>
              </a:outerShdw>
            </a:effectLst>
          </p:spPr>
        </p:pic>
      </p:grpSp>
      <p:cxnSp>
        <p:nvCxnSpPr>
          <p:cNvPr id="75" name="直線矢印コネクタ 74"/>
          <p:cNvCxnSpPr>
            <a:stCxn id="50" idx="1"/>
          </p:cNvCxnSpPr>
          <p:nvPr/>
        </p:nvCxnSpPr>
        <p:spPr>
          <a:xfrm flipH="1">
            <a:off x="3308777" y="1254627"/>
            <a:ext cx="905745" cy="691674"/>
          </a:xfrm>
          <a:prstGeom prst="straightConnector1">
            <a:avLst/>
          </a:prstGeom>
          <a:noFill/>
          <a:ln w="19050" cap="flat" cmpd="sng" algn="ctr">
            <a:solidFill>
              <a:srgbClr val="FF0000"/>
            </a:solidFill>
            <a:prstDash val="solid"/>
            <a:headEnd type="none" w="med" len="med"/>
            <a:tailEnd type="triangle" w="med" len="med"/>
          </a:ln>
          <a:effectLst/>
        </p:spPr>
      </p:cxnSp>
      <p:sp>
        <p:nvSpPr>
          <p:cNvPr id="82" name="平行四辺形 81"/>
          <p:cNvSpPr/>
          <p:nvPr/>
        </p:nvSpPr>
        <p:spPr>
          <a:xfrm rot="16015192">
            <a:off x="3049404" y="2061355"/>
            <a:ext cx="381647" cy="92399"/>
          </a:xfrm>
          <a:prstGeom prst="parallelogram">
            <a:avLst>
              <a:gd name="adj" fmla="val 79902"/>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7" name="平行四辺形 86"/>
          <p:cNvSpPr/>
          <p:nvPr/>
        </p:nvSpPr>
        <p:spPr>
          <a:xfrm rot="5584808" flipV="1">
            <a:off x="2094961" y="3760488"/>
            <a:ext cx="495860" cy="263232"/>
          </a:xfrm>
          <a:prstGeom prst="parallelogram">
            <a:avLst>
              <a:gd name="adj" fmla="val 37599"/>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90"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91"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92"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pic>
        <p:nvPicPr>
          <p:cNvPr id="93" name="図 9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42508" y="70060"/>
            <a:ext cx="444457" cy="444457"/>
          </a:xfrm>
          <a:prstGeom prst="rect">
            <a:avLst/>
          </a:prstGeom>
        </p:spPr>
      </p:pic>
      <p:pic>
        <p:nvPicPr>
          <p:cNvPr id="8" name="図 7"/>
          <p:cNvPicPr>
            <a:picLocks noChangeAspect="1"/>
          </p:cNvPicPr>
          <p:nvPr/>
        </p:nvPicPr>
        <p:blipFill>
          <a:blip r:embed="rId12"/>
          <a:stretch>
            <a:fillRect/>
          </a:stretch>
        </p:blipFill>
        <p:spPr>
          <a:xfrm>
            <a:off x="6119051" y="1569322"/>
            <a:ext cx="1041101" cy="1089095"/>
          </a:xfrm>
          <a:prstGeom prst="rect">
            <a:avLst/>
          </a:prstGeom>
        </p:spPr>
      </p:pic>
      <p:pic>
        <p:nvPicPr>
          <p:cNvPr id="9" name="図 8"/>
          <p:cNvPicPr>
            <a:picLocks noChangeAspect="1"/>
          </p:cNvPicPr>
          <p:nvPr/>
        </p:nvPicPr>
        <p:blipFill>
          <a:blip r:embed="rId13"/>
          <a:stretch>
            <a:fillRect/>
          </a:stretch>
        </p:blipFill>
        <p:spPr>
          <a:xfrm>
            <a:off x="7645339" y="1569272"/>
            <a:ext cx="1035903" cy="1095739"/>
          </a:xfrm>
          <a:prstGeom prst="rect">
            <a:avLst/>
          </a:prstGeom>
        </p:spPr>
      </p:pic>
      <p:sp>
        <p:nvSpPr>
          <p:cNvPr id="36" name="フリーフォーム 35"/>
          <p:cNvSpPr/>
          <p:nvPr/>
        </p:nvSpPr>
        <p:spPr>
          <a:xfrm>
            <a:off x="5423766" y="3354307"/>
            <a:ext cx="447151" cy="597877"/>
          </a:xfrm>
          <a:custGeom>
            <a:avLst/>
            <a:gdLst>
              <a:gd name="connsiteX0" fmla="*/ 0 w 447151"/>
              <a:gd name="connsiteY0" fmla="*/ 77875 h 597877"/>
              <a:gd name="connsiteX1" fmla="*/ 17584 w 447151"/>
              <a:gd name="connsiteY1" fmla="*/ 597877 h 597877"/>
              <a:gd name="connsiteX2" fmla="*/ 432079 w 447151"/>
              <a:gd name="connsiteY2" fmla="*/ 477297 h 597877"/>
              <a:gd name="connsiteX3" fmla="*/ 447151 w 447151"/>
              <a:gd name="connsiteY3" fmla="*/ 0 h 597877"/>
              <a:gd name="connsiteX4" fmla="*/ 0 w 447151"/>
              <a:gd name="connsiteY4" fmla="*/ 77875 h 59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51" h="597877">
                <a:moveTo>
                  <a:pt x="0" y="77875"/>
                </a:moveTo>
                <a:lnTo>
                  <a:pt x="17584" y="597877"/>
                </a:lnTo>
                <a:lnTo>
                  <a:pt x="432079" y="477297"/>
                </a:lnTo>
                <a:lnTo>
                  <a:pt x="447151" y="0"/>
                </a:lnTo>
                <a:lnTo>
                  <a:pt x="0" y="77875"/>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6664737" y="3820335"/>
            <a:ext cx="193431" cy="311499"/>
          </a:xfrm>
          <a:custGeom>
            <a:avLst/>
            <a:gdLst>
              <a:gd name="connsiteX0" fmla="*/ 0 w 193431"/>
              <a:gd name="connsiteY0" fmla="*/ 0 h 311499"/>
              <a:gd name="connsiteX1" fmla="*/ 40194 w 193431"/>
              <a:gd name="connsiteY1" fmla="*/ 205991 h 311499"/>
              <a:gd name="connsiteX2" fmla="*/ 193431 w 193431"/>
              <a:gd name="connsiteY2" fmla="*/ 311499 h 311499"/>
              <a:gd name="connsiteX3" fmla="*/ 168310 w 193431"/>
              <a:gd name="connsiteY3" fmla="*/ 110532 h 311499"/>
              <a:gd name="connsiteX4" fmla="*/ 0 w 193431"/>
              <a:gd name="connsiteY4" fmla="*/ 0 h 31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1" h="311499">
                <a:moveTo>
                  <a:pt x="0" y="0"/>
                </a:moveTo>
                <a:lnTo>
                  <a:pt x="40194" y="205991"/>
                </a:lnTo>
                <a:lnTo>
                  <a:pt x="193431" y="311499"/>
                </a:lnTo>
                <a:lnTo>
                  <a:pt x="168310" y="110532"/>
                </a:lnTo>
                <a:lnTo>
                  <a:pt x="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910335" y="3848206"/>
            <a:ext cx="230400" cy="405600"/>
          </a:xfrm>
          <a:custGeom>
            <a:avLst/>
            <a:gdLst>
              <a:gd name="connsiteX0" fmla="*/ 0 w 230400"/>
              <a:gd name="connsiteY0" fmla="*/ 117600 h 405600"/>
              <a:gd name="connsiteX1" fmla="*/ 0 w 230400"/>
              <a:gd name="connsiteY1" fmla="*/ 405600 h 405600"/>
              <a:gd name="connsiteX2" fmla="*/ 223200 w 230400"/>
              <a:gd name="connsiteY2" fmla="*/ 261600 h 405600"/>
              <a:gd name="connsiteX3" fmla="*/ 230400 w 230400"/>
              <a:gd name="connsiteY3" fmla="*/ 0 h 405600"/>
              <a:gd name="connsiteX4" fmla="*/ 0 w 230400"/>
              <a:gd name="connsiteY4" fmla="*/ 117600 h 40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00" h="405600">
                <a:moveTo>
                  <a:pt x="0" y="117600"/>
                </a:moveTo>
                <a:lnTo>
                  <a:pt x="0" y="405600"/>
                </a:lnTo>
                <a:lnTo>
                  <a:pt x="223200" y="261600"/>
                </a:lnTo>
                <a:lnTo>
                  <a:pt x="230400" y="0"/>
                </a:lnTo>
                <a:lnTo>
                  <a:pt x="0" y="11760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AutoShape 13"/>
          <p:cNvSpPr>
            <a:spLocks noChangeArrowheads="1"/>
          </p:cNvSpPr>
          <p:nvPr/>
        </p:nvSpPr>
        <p:spPr bwMode="auto">
          <a:xfrm>
            <a:off x="1802854" y="4476504"/>
            <a:ext cx="953806" cy="276971"/>
          </a:xfrm>
          <a:prstGeom prst="roundRect">
            <a:avLst>
              <a:gd name="adj" fmla="val 1666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78" eaLnBrk="1" fontAlgn="auto" latinLnBrk="0" hangingPunct="1">
              <a:lnSpc>
                <a:spcPts val="9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U1130A/2140A</a:t>
            </a:r>
          </a:p>
          <a:p>
            <a:pPr marL="0" marR="0" lvl="0" indent="0" algn="ctr" defTabSz="914378" eaLnBrk="1" fontAlgn="auto" latinLnBrk="0" hangingPunct="1">
              <a:lnSpc>
                <a:spcPts val="9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U2530A/U2540A</a:t>
            </a:r>
            <a:endParaRPr kumimoji="0" lang="en-US" altLang="ja-JP" sz="900" b="1" i="0" u="none" strike="noStrike" kern="0" cap="none" spc="0" normalizeH="0" baseline="0" noProof="0" dirty="0">
              <a:ln>
                <a:noFill/>
              </a:ln>
              <a:solidFill>
                <a:srgbClr val="3C40D6"/>
              </a:solidFill>
              <a:effectLst/>
              <a:uLnTx/>
              <a:uFillTx/>
              <a:latin typeface="Calibri" panose="020F0502020204030204" pitchFamily="34" charset="0"/>
              <a:ea typeface="HGPｺﾞｼｯｸE" pitchFamily="50" charset="-128"/>
              <a:cs typeface="+mn-cs"/>
            </a:endParaRPr>
          </a:p>
        </p:txBody>
      </p:sp>
      <p:sp>
        <p:nvSpPr>
          <p:cNvPr id="101" name="AutoShape 13"/>
          <p:cNvSpPr>
            <a:spLocks noChangeArrowheads="1"/>
          </p:cNvSpPr>
          <p:nvPr/>
        </p:nvSpPr>
        <p:spPr bwMode="auto">
          <a:xfrm>
            <a:off x="3486985" y="4471984"/>
            <a:ext cx="832760" cy="158703"/>
          </a:xfrm>
          <a:prstGeom prst="roundRect">
            <a:avLst>
              <a:gd name="adj" fmla="val 1666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U2532A/2542A</a:t>
            </a:r>
            <a:endParaRPr kumimoji="0" lang="en-US" altLang="ja-JP" sz="900" b="1" i="0" u="none" strike="noStrike" kern="0" cap="none" spc="0" normalizeH="0" baseline="0" noProof="0" dirty="0">
              <a:ln>
                <a:noFill/>
              </a:ln>
              <a:solidFill>
                <a:srgbClr val="3C40D6"/>
              </a:solidFill>
              <a:effectLst/>
              <a:uLnTx/>
              <a:uFillTx/>
              <a:latin typeface="Calibri" panose="020F0502020204030204" pitchFamily="34" charset="0"/>
              <a:ea typeface="HGPｺﾞｼｯｸE" pitchFamily="50" charset="-128"/>
              <a:cs typeface="+mn-cs"/>
            </a:endParaRPr>
          </a:p>
        </p:txBody>
      </p:sp>
      <p:sp>
        <p:nvSpPr>
          <p:cNvPr id="102" name="AutoShape 13"/>
          <p:cNvSpPr>
            <a:spLocks noChangeArrowheads="1"/>
          </p:cNvSpPr>
          <p:nvPr/>
        </p:nvSpPr>
        <p:spPr bwMode="auto">
          <a:xfrm>
            <a:off x="5081498" y="4473745"/>
            <a:ext cx="1014915" cy="160162"/>
          </a:xfrm>
          <a:prstGeom prst="roundRect">
            <a:avLst>
              <a:gd name="adj" fmla="val 1666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U2132LA/U2142LA</a:t>
            </a:r>
            <a:endParaRPr kumimoji="0" lang="en-US" altLang="ja-JP" sz="900" b="1" i="0" u="none" strike="noStrike" kern="0" cap="none" spc="0" normalizeH="0" baseline="0" noProof="0" dirty="0">
              <a:ln>
                <a:noFill/>
              </a:ln>
              <a:solidFill>
                <a:srgbClr val="3C40D6"/>
              </a:solidFill>
              <a:effectLst/>
              <a:uLnTx/>
              <a:uFillTx/>
              <a:latin typeface="Calibri" panose="020F0502020204030204" pitchFamily="34" charset="0"/>
              <a:ea typeface="HGPｺﾞｼｯｸE" pitchFamily="50" charset="-128"/>
              <a:cs typeface="+mn-cs"/>
            </a:endParaRPr>
          </a:p>
        </p:txBody>
      </p:sp>
      <p:sp>
        <p:nvSpPr>
          <p:cNvPr id="103" name="AutoShape 13"/>
          <p:cNvSpPr>
            <a:spLocks noChangeArrowheads="1"/>
          </p:cNvSpPr>
          <p:nvPr/>
        </p:nvSpPr>
        <p:spPr bwMode="auto">
          <a:xfrm>
            <a:off x="6858167" y="4475282"/>
            <a:ext cx="892859" cy="158703"/>
          </a:xfrm>
          <a:prstGeom prst="roundRect">
            <a:avLst>
              <a:gd name="adj" fmla="val 1666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3C40D6"/>
                </a:solidFill>
                <a:effectLst/>
                <a:uLnTx/>
                <a:uFillTx/>
                <a:latin typeface="Calibri" panose="020F0502020204030204" pitchFamily="34" charset="0"/>
                <a:ea typeface="HGPｺﾞｼｯｸE" pitchFamily="50" charset="-128"/>
                <a:cs typeface="+mn-cs"/>
              </a:rPr>
              <a:t>U1532A/U1542A</a:t>
            </a:r>
            <a:endParaRPr kumimoji="0" lang="en-US" altLang="ja-JP" sz="900" b="1" i="0" u="none" strike="noStrike" kern="0" cap="none" spc="0" normalizeH="0" baseline="0" noProof="0" dirty="0">
              <a:ln>
                <a:noFill/>
              </a:ln>
              <a:solidFill>
                <a:srgbClr val="3C40D6"/>
              </a:solidFill>
              <a:effectLst/>
              <a:uLnTx/>
              <a:uFillTx/>
              <a:latin typeface="Calibri" panose="020F0502020204030204" pitchFamily="34" charset="0"/>
              <a:ea typeface="HGPｺﾞｼｯｸE" pitchFamily="50" charset="-128"/>
              <a:cs typeface="+mn-cs"/>
            </a:endParaRPr>
          </a:p>
        </p:txBody>
      </p:sp>
    </p:spTree>
    <p:extLst>
      <p:ext uri="{BB962C8B-B14F-4D97-AF65-F5344CB8AC3E}">
        <p14:creationId xmlns:p14="http://schemas.microsoft.com/office/powerpoint/2010/main" val="3078872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cs typeface="Calibri" panose="020F0502020204030204" pitchFamily="34" charset="0"/>
              </a:rPr>
              <a:t>2-3</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Simple </a:t>
            </a:r>
            <a:r>
              <a:rPr lang="en-US" altLang="ja-JP" sz="2400" dirty="0">
                <a:latin typeface="Calibri" panose="020F0502020204030204" pitchFamily="34" charset="0"/>
                <a:cs typeface="Calibri" panose="020F0502020204030204" pitchFamily="34" charset="0"/>
              </a:rPr>
              <a:t>installation and </a:t>
            </a:r>
            <a:r>
              <a:rPr lang="en-US" altLang="ja-JP" sz="2400" dirty="0" smtClean="0">
                <a:latin typeface="Calibri" panose="020F0502020204030204" pitchFamily="34" charset="0"/>
                <a:cs typeface="Calibri" panose="020F0502020204030204" pitchFamily="34" charset="0"/>
              </a:rPr>
              <a:t>adjustment</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35" name="正方形/長方形 34"/>
          <p:cNvSpPr>
            <a:spLocks noChangeArrowheads="1"/>
          </p:cNvSpPr>
          <p:nvPr/>
        </p:nvSpPr>
        <p:spPr bwMode="auto">
          <a:xfrm>
            <a:off x="68680" y="606972"/>
            <a:ext cx="9000000" cy="3354765"/>
          </a:xfrm>
          <a:prstGeom prst="rect">
            <a:avLst/>
          </a:prstGeom>
          <a:noFill/>
          <a:ln>
            <a:noFill/>
          </a:ln>
          <a:extLst/>
        </p:spPr>
        <p:txBody>
          <a:bodyPr wrap="square" anchor="t" anchorCtr="0">
            <a:spAutoFit/>
          </a:bodyPr>
          <a:lstStyle>
            <a:defPPr>
              <a:defRPr lang="ja-JP"/>
            </a:defPPr>
            <a:lvl1pPr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17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35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532"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709"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5886" algn="l" defTabSz="914355"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064" algn="l" defTabSz="914355"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240" algn="l" defTabSz="914355"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418" algn="l" defTabSz="914355"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lvl="0" indent="-285750" algn="l" eaLnBrk="1" fontAlgn="auto" hangingPunct="1">
              <a:spcBef>
                <a:spcPts val="0"/>
              </a:spcBef>
              <a:spcAft>
                <a:spcPts val="0"/>
              </a:spcAft>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Direct mounting without attachment </a:t>
            </a:r>
            <a:r>
              <a:rPr lang="en-US" altLang="ja-JP" sz="1800" b="1" dirty="0" smtClean="0">
                <a:effectLst/>
                <a:latin typeface="Calibri" panose="020F0502020204030204" pitchFamily="34" charset="0"/>
                <a:cs typeface="Calibri" panose="020F0502020204030204" pitchFamily="34" charset="0"/>
              </a:rPr>
              <a:t>plate</a:t>
            </a:r>
            <a:r>
              <a:rPr lang="en-US" altLang="ja-JP" sz="1800" b="1" dirty="0">
                <a:effectLst/>
                <a:latin typeface="Calibri" panose="020F0502020204030204" pitchFamily="34" charset="0"/>
                <a:cs typeface="Calibri" panose="020F0502020204030204" pitchFamily="34" charset="0"/>
              </a:rPr>
              <a:t/>
            </a:r>
            <a:br>
              <a:rPr lang="en-US" altLang="ja-JP" sz="1800" b="1" dirty="0">
                <a:effectLst/>
                <a:latin typeface="Calibri" panose="020F0502020204030204" pitchFamily="34" charset="0"/>
                <a:cs typeface="Calibri" panose="020F0502020204030204" pitchFamily="34" charset="0"/>
              </a:rPr>
            </a:br>
            <a:r>
              <a:rPr lang="en-US" altLang="ja-JP" sz="1600" dirty="0">
                <a:effectLst/>
                <a:latin typeface="Calibri" panose="020F0502020204030204" pitchFamily="34" charset="0"/>
                <a:cs typeface="Calibri" panose="020F0502020204030204" pitchFamily="34" charset="0"/>
              </a:rPr>
              <a:t>(U2132L, U2142L, U2130L, U2140L, U2530L, U2540L)</a:t>
            </a:r>
            <a:br>
              <a:rPr lang="en-US" altLang="ja-JP" sz="1600" dirty="0">
                <a:effectLst/>
                <a:latin typeface="Calibri" panose="020F0502020204030204" pitchFamily="34" charset="0"/>
                <a:cs typeface="Calibri" panose="020F0502020204030204" pitchFamily="34" charset="0"/>
              </a:rPr>
            </a:br>
            <a:r>
              <a:rPr lang="en-US" altLang="ja-JP" sz="1600" dirty="0">
                <a:effectLst/>
                <a:latin typeface="Calibri" panose="020F0502020204030204" pitchFamily="34" charset="0"/>
                <a:cs typeface="Calibri" panose="020F0502020204030204" pitchFamily="34" charset="0"/>
              </a:rPr>
              <a:t>(U2132LA, U2142LA, U2130LA, U2140LA, U2530LA, U2540LA</a:t>
            </a:r>
            <a:r>
              <a:rPr lang="en-US" altLang="ja-JP" sz="1600" dirty="0" smtClean="0">
                <a:effectLst/>
                <a:latin typeface="Calibri" panose="020F0502020204030204" pitchFamily="34" charset="0"/>
                <a:cs typeface="Calibri" panose="020F0502020204030204" pitchFamily="34" charset="0"/>
              </a:rPr>
              <a:t>)</a:t>
            </a:r>
          </a:p>
          <a:p>
            <a:pPr marL="285750" lvl="0" indent="-285750" algn="l" eaLnBrk="1" fontAlgn="auto" hangingPunct="1">
              <a:spcBef>
                <a:spcPts val="0"/>
              </a:spcBef>
              <a:spcAft>
                <a:spcPts val="0"/>
              </a:spcAft>
              <a:buFont typeface="Wingdings" panose="05000000000000000000" pitchFamily="2" charset="2"/>
              <a:buChar char="n"/>
              <a:defRPr/>
            </a:pPr>
            <a:endParaRPr kumimoji="1" lang="en-US" altLang="ja-JP" sz="18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285750" lvl="0" indent="-285750" algn="l" eaLnBrk="1" fontAlgn="auto" hangingPunct="1">
              <a:spcBef>
                <a:spcPts val="0"/>
              </a:spcBef>
              <a:spcAft>
                <a:spcPts val="0"/>
              </a:spcAft>
              <a:buFont typeface="Wingdings" panose="05000000000000000000" pitchFamily="2" charset="2"/>
              <a:buChar char="n"/>
              <a:defRPr/>
            </a:pPr>
            <a:endParaRPr lang="en-US" altLang="ja-JP" sz="1800" b="1" dirty="0">
              <a:effectLst/>
              <a:latin typeface="Calibri" panose="020F0502020204030204" pitchFamily="34" charset="0"/>
              <a:ea typeface="Meiryo UI" panose="020B0604030504040204" pitchFamily="50" charset="-128"/>
              <a:cs typeface="Calibri" panose="020F0502020204030204" pitchFamily="34" charset="0"/>
            </a:endParaRPr>
          </a:p>
          <a:p>
            <a:pPr marL="285750" lvl="0" indent="-285750" algn="l" eaLnBrk="1" fontAlgn="auto" hangingPunct="1">
              <a:spcBef>
                <a:spcPts val="0"/>
              </a:spcBef>
              <a:spcAft>
                <a:spcPts val="0"/>
              </a:spcAft>
              <a:buFont typeface="Wingdings" panose="05000000000000000000" pitchFamily="2" charset="2"/>
              <a:buChar char="n"/>
              <a:defRPr/>
            </a:pPr>
            <a:endParaRPr kumimoji="1" lang="en-US" altLang="ja-JP" sz="1800" b="1"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285750" lvl="0" indent="-285750" algn="l" eaLnBrk="1" fontAlgn="auto" hangingPunct="1">
              <a:spcBef>
                <a:spcPts val="0"/>
              </a:spcBef>
              <a:spcAft>
                <a:spcPts val="0"/>
              </a:spcAft>
              <a:buFont typeface="Wingdings" panose="05000000000000000000" pitchFamily="2" charset="2"/>
              <a:buChar char="n"/>
              <a:defRPr/>
            </a:pPr>
            <a:endParaRPr kumimoji="1" lang="en-US" altLang="ja-JP" sz="18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a:p>
            <a:pPr marL="285750" lvl="0" indent="-285750" algn="l" eaLnBrk="1" fontAlgn="auto" hangingPunct="1">
              <a:spcBef>
                <a:spcPts val="0"/>
              </a:spcBef>
              <a:spcAft>
                <a:spcPts val="0"/>
              </a:spcAft>
              <a:buFont typeface="Wingdings" panose="05000000000000000000" pitchFamily="2" charset="2"/>
              <a:buChar char="n"/>
              <a:defRPr/>
            </a:pPr>
            <a:endParaRPr kumimoji="1" lang="en-US" altLang="ja-JP" sz="1800" b="1"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a:p>
            <a:pPr marL="285750" indent="-285750" algn="l" fontAlgn="auto">
              <a:spcBef>
                <a:spcPts val="0"/>
              </a:spcBef>
              <a:spcAft>
                <a:spcPts val="0"/>
              </a:spcAft>
              <a:buFont typeface="Wingdings" panose="05000000000000000000" pitchFamily="2" charset="2"/>
              <a:buChar char="n"/>
              <a:defRPr/>
            </a:pPr>
            <a:r>
              <a:rPr lang="en-US" altLang="ja-JP" sz="1800" b="1" dirty="0">
                <a:effectLst/>
                <a:latin typeface="Calibri" panose="020F0502020204030204" pitchFamily="34" charset="0"/>
                <a:ea typeface="Meiryo UI" panose="020B0604030504040204" pitchFamily="50" charset="-128"/>
                <a:cs typeface="Meiryo UI" panose="020B0604030504040204" pitchFamily="50" charset="-128"/>
              </a:rPr>
              <a:t>Motorized zoom and AF </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adjustment</a:t>
            </a:r>
          </a:p>
          <a:p>
            <a:pPr lvl="0" algn="l" eaLnBrk="1" fontAlgn="auto" hangingPunct="1">
              <a:spcBef>
                <a:spcPts val="0"/>
              </a:spcBef>
              <a:spcAft>
                <a:spcPts val="0"/>
              </a:spcAft>
              <a:defRPr/>
            </a:pPr>
            <a:r>
              <a:rPr lang="en-US" altLang="ja-JP" sz="1800" dirty="0" smtClean="0">
                <a:effectLst/>
                <a:latin typeface="Calibri" panose="020F0502020204030204" pitchFamily="34" charset="0"/>
                <a:ea typeface="Meiryo UI" panose="020B0604030504040204" pitchFamily="50" charset="-128"/>
                <a:cs typeface="Meiryo UI" panose="020B0604030504040204" pitchFamily="50" charset="-128"/>
              </a:rPr>
              <a:t>     (Varifocal lens model)</a:t>
            </a:r>
          </a:p>
          <a:p>
            <a:pPr lvl="0" algn="l" eaLnBrk="1" fontAlgn="auto" hangingPunct="1">
              <a:spcBef>
                <a:spcPts val="0"/>
              </a:spcBef>
              <a:spcAft>
                <a:spcPts val="0"/>
              </a:spcAft>
              <a:defRPr/>
            </a:pPr>
            <a:endParaRPr lang="en-US" altLang="ja-JP" sz="1800" dirty="0">
              <a:effectLst/>
              <a:latin typeface="Calibri" panose="020F0502020204030204" pitchFamily="34" charset="0"/>
              <a:ea typeface="Meiryo UI" panose="020B0604030504040204" pitchFamily="50" charset="-128"/>
              <a:cs typeface="Meiryo UI" panose="020B0604030504040204" pitchFamily="50" charset="-128"/>
            </a:endParaRPr>
          </a:p>
          <a:p>
            <a:pPr marL="285750" lvl="0" indent="-285750" algn="l" eaLnBrk="1" fontAlgn="auto" hangingPunct="1">
              <a:spcBef>
                <a:spcPts val="0"/>
              </a:spcBef>
              <a:spcAft>
                <a:spcPts val="0"/>
              </a:spcAft>
              <a:buFont typeface="Wingdings" panose="05000000000000000000" pitchFamily="2" charset="2"/>
              <a:buChar char="n"/>
              <a:defRPr/>
            </a:pPr>
            <a:endParaRPr kumimoji="1" lang="en-US" altLang="ja-JP" sz="1800" b="1"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rotWithShape="1">
          <a:blip r:embed="rId3"/>
          <a:srcRect t="2330" b="-1"/>
          <a:stretch/>
        </p:blipFill>
        <p:spPr>
          <a:xfrm>
            <a:off x="5746924" y="751801"/>
            <a:ext cx="1552966" cy="1950915"/>
          </a:xfrm>
          <a:prstGeom prst="rect">
            <a:avLst/>
          </a:prstGeom>
        </p:spPr>
      </p:pic>
      <p:sp>
        <p:nvSpPr>
          <p:cNvPr id="16" name="テキスト ボックス 15"/>
          <p:cNvSpPr txBox="1"/>
          <p:nvPr/>
        </p:nvSpPr>
        <p:spPr>
          <a:xfrm>
            <a:off x="5174717" y="3791024"/>
            <a:ext cx="3476385" cy="738664"/>
          </a:xfrm>
          <a:prstGeom prst="rect">
            <a:avLst/>
          </a:prstGeom>
          <a:noFill/>
        </p:spPr>
        <p:txBody>
          <a:bodyPr wrap="square" rtlCol="0">
            <a:spAutoFit/>
          </a:bodyPr>
          <a:lstStyle/>
          <a:p>
            <a:pPr algn="l"/>
            <a:r>
              <a:rPr lang="en-US" altLang="ja-JP" sz="1400" b="1" dirty="0">
                <a:solidFill>
                  <a:srgbClr val="0000FF"/>
                </a:solidFill>
                <a:effectLst/>
                <a:latin typeface="Calibri" panose="020F0502020204030204" pitchFamily="34" charset="0"/>
                <a:ea typeface="Meiryo UI" panose="020B0604030504040204" pitchFamily="50" charset="-128"/>
                <a:cs typeface="Calibri" panose="020F0502020204030204" pitchFamily="34" charset="0"/>
              </a:rPr>
              <a:t>Auto focus is automatically performed 3 seconds after releasing the TELE and WIDE buttons.</a:t>
            </a:r>
            <a:endParaRPr lang="ja-JP" altLang="en-US" sz="1400" b="1" dirty="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17" name="テキスト ボックス 16"/>
          <p:cNvSpPr txBox="1">
            <a:spLocks noChangeAspect="1"/>
          </p:cNvSpPr>
          <p:nvPr/>
        </p:nvSpPr>
        <p:spPr>
          <a:xfrm>
            <a:off x="7088874" y="1898384"/>
            <a:ext cx="1844110" cy="307777"/>
          </a:xfrm>
          <a:prstGeom prst="rect">
            <a:avLst/>
          </a:prstGeom>
          <a:noFill/>
        </p:spPr>
        <p:txBody>
          <a:bodyPr wrap="square" rtlCol="0">
            <a:spAutoFit/>
          </a:bodyPr>
          <a:lstStyle>
            <a:defPPr>
              <a:defRPr lang="ja-JP"/>
            </a:defPPr>
            <a:lvl1pPr algn="l">
              <a:defRPr sz="1200" b="1">
                <a:solidFill>
                  <a:srgbClr val="FF0000"/>
                </a:solidFill>
                <a:effectLst/>
                <a:latin typeface="Calibri" panose="020F0502020204030204" pitchFamily="34" charset="0"/>
                <a:ea typeface="Meiryo UI" panose="020B0604030504040204" pitchFamily="50" charset="-128"/>
                <a:cs typeface="Calibri" panose="020F0502020204030204" pitchFamily="34" charset="0"/>
              </a:defRPr>
            </a:lvl1pPr>
          </a:lstStyle>
          <a:p>
            <a:r>
              <a:rPr lang="en-US" altLang="ja-JP" sz="1400" dirty="0">
                <a:solidFill>
                  <a:srgbClr val="0E0FFE"/>
                </a:solidFill>
              </a:rPr>
              <a:t>Direct fixing screws </a:t>
            </a:r>
            <a:endParaRPr lang="ja-JP" altLang="en-US" sz="1400" dirty="0">
              <a:solidFill>
                <a:srgbClr val="0E0FFE"/>
              </a:solidFill>
            </a:endParaRPr>
          </a:p>
        </p:txBody>
      </p:sp>
      <p:pic>
        <p:nvPicPr>
          <p:cNvPr id="23" name="図 22"/>
          <p:cNvPicPr>
            <a:picLocks noChangeAspect="1"/>
          </p:cNvPicPr>
          <p:nvPr/>
        </p:nvPicPr>
        <p:blipFill>
          <a:blip r:embed="rId4"/>
          <a:stretch>
            <a:fillRect/>
          </a:stretch>
        </p:blipFill>
        <p:spPr>
          <a:xfrm>
            <a:off x="2423499" y="3390841"/>
            <a:ext cx="2543736" cy="1259021"/>
          </a:xfrm>
          <a:prstGeom prst="rect">
            <a:avLst/>
          </a:prstGeom>
        </p:spPr>
      </p:pic>
      <p:sp>
        <p:nvSpPr>
          <p:cNvPr id="22"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2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5"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26"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
        <p:nvSpPr>
          <p:cNvPr id="3" name="正方形/長方形 2"/>
          <p:cNvSpPr/>
          <p:nvPr/>
        </p:nvSpPr>
        <p:spPr>
          <a:xfrm>
            <a:off x="3523631" y="3992648"/>
            <a:ext cx="945482" cy="5985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6553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cs typeface="Calibri" panose="020F0502020204030204" pitchFamily="34" charset="0"/>
              </a:rPr>
              <a:t>2-3. Corridor mode</a:t>
            </a:r>
            <a:endParaRPr lang="en-US" altLang="ja-JP" sz="2400" dirty="0">
              <a:latin typeface="Calibri" panose="020F0502020204030204" pitchFamily="34" charset="0"/>
              <a:cs typeface="Calibri" panose="020F0502020204030204" pitchFamily="34" charset="0"/>
            </a:endParaRPr>
          </a:p>
        </p:txBody>
      </p:sp>
      <p:grpSp>
        <p:nvGrpSpPr>
          <p:cNvPr id="21" name="グループ化 20"/>
          <p:cNvGrpSpPr/>
          <p:nvPr/>
        </p:nvGrpSpPr>
        <p:grpSpPr>
          <a:xfrm>
            <a:off x="4598139" y="1131040"/>
            <a:ext cx="4464000" cy="3600000"/>
            <a:chOff x="4623122" y="1123603"/>
            <a:chExt cx="4464000" cy="3600000"/>
          </a:xfrm>
        </p:grpSpPr>
        <p:sp>
          <p:nvSpPr>
            <p:cNvPr id="22" name="正方形/長方形 21"/>
            <p:cNvSpPr/>
            <p:nvPr/>
          </p:nvSpPr>
          <p:spPr>
            <a:xfrm>
              <a:off x="4703006" y="1139626"/>
              <a:ext cx="2969685" cy="410429"/>
            </a:xfrm>
            <a:prstGeom prst="rect">
              <a:avLst/>
            </a:prstGeom>
          </p:spPr>
          <p:txBody>
            <a:bodyPr wrap="square" lIns="121917" tIns="60958" rIns="121917" bIns="60958">
              <a:spAutoFit/>
            </a:bodyPr>
            <a:lstStyle/>
            <a:p>
              <a:pPr marL="285736" marR="0" lvl="0" indent="-285736"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867" b="1" i="0" u="sng" strike="noStrike" kern="0" cap="none" spc="0" normalizeH="0" baseline="0" noProof="0" dirty="0" smtClean="0">
                  <a:ln w="12700">
                    <a:noFill/>
                    <a:prstDash val="solid"/>
                  </a:ln>
                  <a:effectLst>
                    <a:outerShdw blurRad="38100" dist="38100" dir="2700000" algn="tl">
                      <a:srgbClr val="000000">
                        <a:alpha val="43137"/>
                      </a:srgbClr>
                    </a:outerShdw>
                  </a:effectLst>
                  <a:uLnTx/>
                  <a:uFillTx/>
                  <a:latin typeface="Calibri" panose="020F0502020204030204" pitchFamily="34" charset="0"/>
                  <a:ea typeface="HGPｺﾞｼｯｸE" pitchFamily="50" charset="-128"/>
                  <a:cs typeface="+mn-cs"/>
                </a:rPr>
                <a:t>Stair at the lobby</a:t>
              </a:r>
            </a:p>
          </p:txBody>
        </p:sp>
        <p:sp>
          <p:nvSpPr>
            <p:cNvPr id="23" name="テキスト ボックス 22"/>
            <p:cNvSpPr txBox="1"/>
            <p:nvPr/>
          </p:nvSpPr>
          <p:spPr>
            <a:xfrm>
              <a:off x="6317109" y="3093444"/>
              <a:ext cx="2739443"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16 : 9</a:t>
              </a:r>
              <a:endParaRPr kumimoji="0" lang="ja-JP" altLang="en-US" sz="1000" b="1" i="0" u="none" strike="noStrike" kern="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4623122" y="1123603"/>
              <a:ext cx="4464000" cy="3600000"/>
            </a:xfrm>
            <a:prstGeom prst="roundRect">
              <a:avLst>
                <a:gd name="adj" fmla="val 1474"/>
              </a:avLst>
            </a:prstGeom>
            <a:no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17110" y="1543420"/>
              <a:ext cx="27432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03007" y="1543420"/>
              <a:ext cx="1543050" cy="2743200"/>
            </a:xfrm>
            <a:prstGeom prst="rect">
              <a:avLst/>
            </a:prstGeom>
            <a:noFill/>
            <a:ln w="31750">
              <a:solidFill>
                <a:srgbClr val="00FFFF"/>
              </a:solidFill>
            </a:ln>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4727446" y="4331088"/>
              <a:ext cx="149417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Meiryo UI" panose="020B0604030504040204" pitchFamily="50" charset="-128"/>
                </a:rPr>
                <a:t>9 : 16</a:t>
              </a:r>
              <a:r>
                <a:rPr kumimoji="0" lang="en-US" altLang="ja-JP" sz="1000" b="1" i="0" u="none" strike="noStrike" kern="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0" lang="en-US" altLang="ja-JP"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Corridor mode</a:t>
              </a:r>
              <a:endParaRPr kumimoji="0" lang="ja-JP" altLang="en-US"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8" name="グループ化 27"/>
          <p:cNvGrpSpPr/>
          <p:nvPr/>
        </p:nvGrpSpPr>
        <p:grpSpPr>
          <a:xfrm>
            <a:off x="57309" y="1131038"/>
            <a:ext cx="4464000" cy="3600000"/>
            <a:chOff x="18494" y="1123603"/>
            <a:chExt cx="4464000" cy="3600000"/>
          </a:xfrm>
        </p:grpSpPr>
        <p:sp>
          <p:nvSpPr>
            <p:cNvPr id="29" name="正方形/長方形 28"/>
            <p:cNvSpPr/>
            <p:nvPr/>
          </p:nvSpPr>
          <p:spPr>
            <a:xfrm>
              <a:off x="92649" y="1139626"/>
              <a:ext cx="2105209" cy="410429"/>
            </a:xfrm>
            <a:prstGeom prst="rect">
              <a:avLst/>
            </a:prstGeom>
          </p:spPr>
          <p:txBody>
            <a:bodyPr wrap="square" lIns="121917" tIns="60958" rIns="121917" bIns="60958">
              <a:spAutoFit/>
            </a:bodyPr>
            <a:lstStyle/>
            <a:p>
              <a:pPr marL="285736" marR="0" lvl="0" indent="-285736"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867" b="1" i="0" u="sng" strike="noStrike" kern="0" cap="none" spc="0" normalizeH="0" baseline="0" noProof="0" dirty="0" smtClean="0">
                  <a:ln w="12700">
                    <a:noFill/>
                    <a:prstDash val="solid"/>
                  </a:ln>
                  <a:effectLst>
                    <a:outerShdw blurRad="38100" dist="38100" dir="2700000" algn="tl">
                      <a:srgbClr val="000000">
                        <a:alpha val="43137"/>
                      </a:srgbClr>
                    </a:outerShdw>
                  </a:effectLst>
                  <a:uLnTx/>
                  <a:uFillTx/>
                  <a:latin typeface="Calibri" panose="020F0502020204030204" pitchFamily="34" charset="0"/>
                  <a:ea typeface="HGPｺﾞｼｯｸE" pitchFamily="50" charset="-128"/>
                  <a:cs typeface="+mn-cs"/>
                </a:rPr>
                <a:t>At corridor</a:t>
              </a:r>
            </a:p>
          </p:txBody>
        </p:sp>
        <p:sp>
          <p:nvSpPr>
            <p:cNvPr id="30" name="テキスト ボックス 29"/>
            <p:cNvSpPr txBox="1"/>
            <p:nvPr/>
          </p:nvSpPr>
          <p:spPr>
            <a:xfrm>
              <a:off x="117088" y="4331088"/>
              <a:ext cx="149417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Meiryo UI" panose="020B0604030504040204" pitchFamily="50" charset="-128"/>
                </a:rPr>
                <a:t>9 : 16</a:t>
              </a:r>
              <a:r>
                <a:rPr kumimoji="0" lang="en-US" altLang="ja-JP" sz="1000" b="1" i="0" u="none" strike="noStrike" kern="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0" lang="en-US" altLang="ja-JP"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Corridor mode</a:t>
              </a:r>
              <a:endParaRPr kumimoji="0" lang="ja-JP" altLang="en-US"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1" name="角丸四角形 30"/>
            <p:cNvSpPr/>
            <p:nvPr/>
          </p:nvSpPr>
          <p:spPr>
            <a:xfrm>
              <a:off x="18494" y="1123603"/>
              <a:ext cx="4464000" cy="3600000"/>
            </a:xfrm>
            <a:prstGeom prst="roundRect">
              <a:avLst>
                <a:gd name="adj" fmla="val 1474"/>
              </a:avLst>
            </a:prstGeom>
            <a:no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pic>
          <p:nvPicPr>
            <p:cNvPr id="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2649" y="1543420"/>
              <a:ext cx="1543050" cy="2743200"/>
            </a:xfrm>
            <a:prstGeom prst="rect">
              <a:avLst/>
            </a:prstGeom>
            <a:noFill/>
            <a:ln w="31750">
              <a:solidFill>
                <a:srgbClr val="00FFFF"/>
              </a:solidFill>
            </a:ln>
            <a:extLst>
              <a:ext uri="{909E8E84-426E-40DD-AFC4-6F175D3DCCD1}">
                <a14:hiddenFill xmlns:a14="http://schemas.microsoft.com/office/drawing/2010/main">
                  <a:solidFill>
                    <a:srgbClr val="FFFFFF"/>
                  </a:solidFill>
                </a14:hiddenFill>
              </a:ext>
            </a:extLst>
          </p:spPr>
        </p:pic>
        <p:pic>
          <p:nvPicPr>
            <p:cNvPr id="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99497" y="1543420"/>
              <a:ext cx="2743200" cy="1543050"/>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1706902" y="3080423"/>
              <a:ext cx="2739443"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16 : 9</a:t>
              </a:r>
              <a:endParaRPr kumimoji="0" lang="ja-JP" altLang="en-US" sz="1000" b="1" i="0" u="none" strike="noStrike" kern="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sp>
        <p:nvSpPr>
          <p:cNvPr id="35" name="正方形/長方形 114"/>
          <p:cNvSpPr>
            <a:spLocks noChangeArrowheads="1"/>
          </p:cNvSpPr>
          <p:nvPr/>
        </p:nvSpPr>
        <p:spPr bwMode="auto">
          <a:xfrm>
            <a:off x="72000" y="615171"/>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solidFill>
                  <a:srgbClr val="0A54A0"/>
                </a:solidFill>
                <a:latin typeface="Calibri" panose="020F0502020204030204" pitchFamily="34" charset="0"/>
                <a:ea typeface="Meiryo UI" panose="020B0604030504040204" pitchFamily="50" charset="-128"/>
                <a:cs typeface="Meiryo UI" panose="020B0604030504040204" pitchFamily="50" charset="-128"/>
              </a:rPr>
              <a:t> </a:t>
            </a:r>
            <a:r>
              <a:rPr lang="en-US" altLang="ja-JP" b="1" dirty="0">
                <a:latin typeface="Calibri" panose="020F0502020204030204" pitchFamily="34" charset="0"/>
                <a:ea typeface="Meiryo UI" panose="020B0604030504040204" pitchFamily="50" charset="-128"/>
                <a:cs typeface="Meiryo UI" panose="020B0604030504040204" pitchFamily="50" charset="-128"/>
              </a:rPr>
              <a:t>9:16 Corridor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mode</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6" name="正方形/長方形 35"/>
          <p:cNvSpPr/>
          <p:nvPr/>
        </p:nvSpPr>
        <p:spPr>
          <a:xfrm>
            <a:off x="3186420" y="650747"/>
            <a:ext cx="5772093" cy="307777"/>
          </a:xfrm>
          <a:prstGeom prst="rect">
            <a:avLst/>
          </a:prstGeom>
        </p:spPr>
        <p:txBody>
          <a:bodyPr wrap="none">
            <a:spAutoFit/>
          </a:bodyPr>
          <a:lstStyle/>
          <a:p>
            <a:pPr fontAlgn="auto">
              <a:spcBef>
                <a:spcPts val="0"/>
              </a:spcBef>
              <a:spcAft>
                <a:spcPts val="0"/>
              </a:spcAft>
              <a:defRPr/>
            </a:pPr>
            <a:r>
              <a:rPr lang="en-US" altLang="ja-JP" sz="1400" b="1" kern="100" dirty="0" smtClean="0">
                <a:latin typeface="Calibri" panose="020F0502020204030204" pitchFamily="34" charset="0"/>
                <a:ea typeface="HGPｺﾞｼｯｸE" pitchFamily="50" charset="-128"/>
                <a:cs typeface="Calibri" panose="020F0502020204030204" pitchFamily="34" charset="0"/>
              </a:rPr>
              <a:t>When </a:t>
            </a:r>
            <a:r>
              <a:rPr lang="en-US" altLang="ja-JP" sz="1400" b="1" kern="100" dirty="0">
                <a:latin typeface="Calibri" panose="020F0502020204030204" pitchFamily="34" charset="0"/>
                <a:ea typeface="HGPｺﾞｼｯｸE" pitchFamily="50" charset="-128"/>
                <a:cs typeface="Calibri" panose="020F0502020204030204" pitchFamily="34" charset="0"/>
              </a:rPr>
              <a:t>320x180 is </a:t>
            </a:r>
            <a:r>
              <a:rPr lang="en-US" altLang="ja-JP" sz="1400" b="1" kern="100" dirty="0" smtClean="0">
                <a:latin typeface="Calibri" panose="020F0502020204030204" pitchFamily="34" charset="0"/>
                <a:ea typeface="HGPｺﾞｼｯｸE" pitchFamily="50" charset="-128"/>
                <a:cs typeface="Calibri" panose="020F0502020204030204" pitchFamily="34" charset="0"/>
              </a:rPr>
              <a:t>set, </a:t>
            </a:r>
            <a:r>
              <a:rPr lang="en-US" altLang="ja-JP" sz="1400" b="1" kern="100" dirty="0">
                <a:latin typeface="Calibri" panose="020F0502020204030204" pitchFamily="34" charset="0"/>
                <a:ea typeface="HGPｺﾞｼｯｸE" pitchFamily="50" charset="-128"/>
                <a:cs typeface="Calibri" panose="020F0502020204030204" pitchFamily="34" charset="0"/>
              </a:rPr>
              <a:t>U series cannot select 90 or 270 deg. (Corridor mode</a:t>
            </a:r>
            <a:r>
              <a:rPr lang="en-US" altLang="ja-JP" sz="1400" b="1" kern="100" dirty="0" smtClean="0">
                <a:latin typeface="Calibri" panose="020F0502020204030204" pitchFamily="34" charset="0"/>
                <a:ea typeface="HGPｺﾞｼｯｸE" pitchFamily="50" charset="-128"/>
                <a:cs typeface="Calibri" panose="020F0502020204030204" pitchFamily="34" charset="0"/>
              </a:rPr>
              <a:t>)</a:t>
            </a:r>
            <a:endParaRPr lang="ja-JP" altLang="ja-JP" sz="1400" b="1" kern="100" dirty="0">
              <a:latin typeface="Calibri" panose="020F0502020204030204" pitchFamily="34" charset="0"/>
              <a:ea typeface="Meiryo UI" panose="020B0604030504040204" pitchFamily="50" charset="-128"/>
              <a:cs typeface="Calibri" panose="020F0502020204030204" pitchFamily="34" charset="0"/>
            </a:endParaRPr>
          </a:p>
        </p:txBody>
      </p:sp>
      <p:sp>
        <p:nvSpPr>
          <p:cNvPr id="37" name="正方形/長方形 36"/>
          <p:cNvSpPr/>
          <p:nvPr/>
        </p:nvSpPr>
        <p:spPr>
          <a:xfrm>
            <a:off x="7215934" y="4726204"/>
            <a:ext cx="1895071" cy="230832"/>
          </a:xfrm>
          <a:prstGeom prst="rect">
            <a:avLst/>
          </a:prstGeom>
        </p:spPr>
        <p:txBody>
          <a:bodyPr wrap="none">
            <a:spAutoFit/>
          </a:bodyPr>
          <a:lstStyle/>
          <a:p>
            <a:pPr algn="ctr" defTabSz="914400"/>
            <a:r>
              <a:rPr lang="en-US" altLang="ja-JP" sz="900" dirty="0">
                <a:solidFill>
                  <a:srgbClr val="0A54A0"/>
                </a:solidFill>
                <a:latin typeface="Calibri" panose="020F0502020204030204" pitchFamily="34" charset="0"/>
                <a:ea typeface="HGPｺﾞｼｯｸE" pitchFamily="50" charset="-128"/>
                <a:cs typeface="Calibri" panose="020F0502020204030204" pitchFamily="34" charset="0"/>
              </a:rPr>
              <a:t>The pictures are an image of </a:t>
            </a:r>
            <a:r>
              <a:rPr lang="en-US" altLang="ja-JP" sz="900" dirty="0" smtClean="0">
                <a:solidFill>
                  <a:srgbClr val="0A54A0"/>
                </a:solidFill>
                <a:latin typeface="Calibri" panose="020F0502020204030204" pitchFamily="34" charset="0"/>
                <a:ea typeface="HGPｺﾞｼｯｸE" pitchFamily="50" charset="-128"/>
                <a:cs typeface="Calibri" panose="020F0502020204030204" pitchFamily="34" charset="0"/>
              </a:rPr>
              <a:t>U2132L</a:t>
            </a:r>
            <a:endParaRPr lang="ja-JP" altLang="en-US" sz="900" dirty="0">
              <a:solidFill>
                <a:srgbClr val="0A54A0"/>
              </a:solidFill>
              <a:latin typeface="Calibri" panose="020F0502020204030204" pitchFamily="34" charset="0"/>
              <a:ea typeface="HGPｺﾞｼｯｸE" pitchFamily="50" charset="-128"/>
              <a:cs typeface="Calibri" panose="020F0502020204030204" pitchFamily="34" charset="0"/>
            </a:endParaRPr>
          </a:p>
        </p:txBody>
      </p:sp>
      <p:sp>
        <p:nvSpPr>
          <p:cNvPr id="20"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3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3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4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84156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153750"/>
            <a:ext cx="6995916" cy="523220"/>
          </a:xfrm>
          <a:prstGeom prst="rect">
            <a:avLst/>
          </a:prstGeom>
        </p:spPr>
        <p:txBody>
          <a:bodyPr wrap="square" anchor="b">
            <a:spAutoFit/>
          </a:bodyPr>
          <a:lstStyle/>
          <a:p>
            <a:r>
              <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1. Improvement </a:t>
            </a:r>
            <a:r>
              <a:rPr lang="en-US" altLang="ja-JP" sz="28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summary</a:t>
            </a:r>
            <a:endPar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endParaRPr>
          </a:p>
        </p:txBody>
      </p:sp>
    </p:spTree>
    <p:extLst>
      <p:ext uri="{BB962C8B-B14F-4D97-AF65-F5344CB8AC3E}">
        <p14:creationId xmlns:p14="http://schemas.microsoft.com/office/powerpoint/2010/main" val="366425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3. Product </a:t>
            </a:r>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Lineup</a:t>
            </a:r>
            <a:endPar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endParaRPr>
          </a:p>
        </p:txBody>
      </p:sp>
    </p:spTree>
    <p:extLst>
      <p:ext uri="{BB962C8B-B14F-4D97-AF65-F5344CB8AC3E}">
        <p14:creationId xmlns:p14="http://schemas.microsoft.com/office/powerpoint/2010/main" val="24346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18080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400" dirty="0" smtClean="0">
                <a:latin typeface="Calibri" panose="020F0502020204030204" pitchFamily="34" charset="0"/>
              </a:rPr>
              <a:t>3-1. Product </a:t>
            </a:r>
            <a:r>
              <a:rPr lang="en-US" altLang="ja-JP" sz="2400" dirty="0">
                <a:latin typeface="Calibri" panose="020F0502020204030204" pitchFamily="34" charset="0"/>
              </a:rPr>
              <a:t>Lineup</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4" name="正方形/長方形 114"/>
          <p:cNvSpPr>
            <a:spLocks noChangeArrowheads="1"/>
          </p:cNvSpPr>
          <p:nvPr/>
        </p:nvSpPr>
        <p:spPr bwMode="auto">
          <a:xfrm>
            <a:off x="72000" y="601793"/>
            <a:ext cx="9000000" cy="326371"/>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378" eaLnBrk="1" fontAlgn="auto" hangingPunct="1">
              <a:lnSpc>
                <a:spcPts val="1800"/>
              </a:lnSpc>
              <a:spcBef>
                <a:spcPts val="0"/>
              </a:spcBef>
              <a:spcAft>
                <a:spcPts val="0"/>
              </a:spcAft>
              <a:buFont typeface="Wingdings" panose="05000000000000000000" pitchFamily="2" charset="2"/>
              <a:buChar char="n"/>
              <a:defRPr/>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Varifocal </a:t>
            </a:r>
            <a:r>
              <a:rPr lang="en-US" altLang="ja-JP" b="1" dirty="0">
                <a:latin typeface="Calibri" panose="020F0502020204030204" pitchFamily="34" charset="0"/>
                <a:ea typeface="Meiryo UI" panose="020B0604030504040204" pitchFamily="50" charset="-128"/>
                <a:cs typeface="Meiryo UI" panose="020B0604030504040204" pitchFamily="50" charset="-128"/>
              </a:rPr>
              <a:t>model: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8 </a:t>
            </a:r>
            <a:r>
              <a:rPr lang="en-US" altLang="ja-JP" b="1" dirty="0">
                <a:latin typeface="Calibri" panose="020F0502020204030204" pitchFamily="34" charset="0"/>
                <a:ea typeface="Meiryo UI" panose="020B0604030504040204" pitchFamily="50" charset="-128"/>
                <a:cs typeface="Meiryo UI" panose="020B0604030504040204" pitchFamily="50" charset="-128"/>
              </a:rPr>
              <a:t>models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b="1" dirty="0">
                <a:latin typeface="Calibri" panose="020F0502020204030204" pitchFamily="34" charset="0"/>
                <a:ea typeface="Meiryo UI" panose="020B0604030504040204" pitchFamily="50" charset="-128"/>
                <a:cs typeface="Meiryo UI" panose="020B0604030504040204" pitchFamily="50" charset="-128"/>
              </a:rPr>
              <a:t>Fixed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focus model</a:t>
            </a:r>
            <a:r>
              <a:rPr lang="en-US" altLang="ja-JP" b="1" dirty="0">
                <a:latin typeface="Calibri" panose="020F0502020204030204" pitchFamily="34" charset="0"/>
                <a:ea typeface="Meiryo UI" panose="020B0604030504040204" pitchFamily="50" charset="-128"/>
                <a:cs typeface="Meiryo UI" panose="020B0604030504040204" pitchFamily="50" charset="-128"/>
              </a:rPr>
              <a:t>: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5 models</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7"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2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graphicFrame>
        <p:nvGraphicFramePr>
          <p:cNvPr id="52" name="表 51"/>
          <p:cNvGraphicFramePr>
            <a:graphicFrameLocks noGrp="1"/>
          </p:cNvGraphicFramePr>
          <p:nvPr>
            <p:extLst>
              <p:ext uri="{D42A27DB-BD31-4B8C-83A1-F6EECF244321}">
                <p14:modId xmlns:p14="http://schemas.microsoft.com/office/powerpoint/2010/main" val="2902800605"/>
              </p:ext>
            </p:extLst>
          </p:nvPr>
        </p:nvGraphicFramePr>
        <p:xfrm>
          <a:off x="633613" y="1114833"/>
          <a:ext cx="8100321" cy="2421221"/>
        </p:xfrm>
        <a:graphic>
          <a:graphicData uri="http://schemas.openxmlformats.org/drawingml/2006/table">
            <a:tbl>
              <a:tblPr firstRow="1" bandRow="1"/>
              <a:tblGrid>
                <a:gridCol w="1215209">
                  <a:extLst>
                    <a:ext uri="{9D8B030D-6E8A-4147-A177-3AD203B41FA5}">
                      <a16:colId xmlns:a16="http://schemas.microsoft.com/office/drawing/2014/main" val="1488695343"/>
                    </a:ext>
                  </a:extLst>
                </a:gridCol>
                <a:gridCol w="860639">
                  <a:extLst>
                    <a:ext uri="{9D8B030D-6E8A-4147-A177-3AD203B41FA5}">
                      <a16:colId xmlns:a16="http://schemas.microsoft.com/office/drawing/2014/main" val="3652499696"/>
                    </a:ext>
                  </a:extLst>
                </a:gridCol>
                <a:gridCol w="860639">
                  <a:extLst>
                    <a:ext uri="{9D8B030D-6E8A-4147-A177-3AD203B41FA5}">
                      <a16:colId xmlns:a16="http://schemas.microsoft.com/office/drawing/2014/main" val="298302774"/>
                    </a:ext>
                  </a:extLst>
                </a:gridCol>
                <a:gridCol w="860639">
                  <a:extLst>
                    <a:ext uri="{9D8B030D-6E8A-4147-A177-3AD203B41FA5}">
                      <a16:colId xmlns:a16="http://schemas.microsoft.com/office/drawing/2014/main" val="2561518614"/>
                    </a:ext>
                  </a:extLst>
                </a:gridCol>
                <a:gridCol w="860639">
                  <a:extLst>
                    <a:ext uri="{9D8B030D-6E8A-4147-A177-3AD203B41FA5}">
                      <a16:colId xmlns:a16="http://schemas.microsoft.com/office/drawing/2014/main" val="4188445485"/>
                    </a:ext>
                  </a:extLst>
                </a:gridCol>
                <a:gridCol w="860639">
                  <a:extLst>
                    <a:ext uri="{9D8B030D-6E8A-4147-A177-3AD203B41FA5}">
                      <a16:colId xmlns:a16="http://schemas.microsoft.com/office/drawing/2014/main" val="2018843506"/>
                    </a:ext>
                  </a:extLst>
                </a:gridCol>
                <a:gridCol w="860639">
                  <a:extLst>
                    <a:ext uri="{9D8B030D-6E8A-4147-A177-3AD203B41FA5}">
                      <a16:colId xmlns:a16="http://schemas.microsoft.com/office/drawing/2014/main" val="981767776"/>
                    </a:ext>
                  </a:extLst>
                </a:gridCol>
                <a:gridCol w="860639">
                  <a:extLst>
                    <a:ext uri="{9D8B030D-6E8A-4147-A177-3AD203B41FA5}">
                      <a16:colId xmlns:a16="http://schemas.microsoft.com/office/drawing/2014/main" val="3624593948"/>
                    </a:ext>
                  </a:extLst>
                </a:gridCol>
                <a:gridCol w="860639">
                  <a:extLst>
                    <a:ext uri="{9D8B030D-6E8A-4147-A177-3AD203B41FA5}">
                      <a16:colId xmlns:a16="http://schemas.microsoft.com/office/drawing/2014/main" val="413850200"/>
                    </a:ext>
                  </a:extLst>
                </a:gridCol>
              </a:tblGrid>
              <a:tr h="271567">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9050" cap="flat" cmpd="sng" algn="ctr">
                      <a:solidFill>
                        <a:sysClr val="window" lastClr="FFFFFF"/>
                      </a:solidFill>
                      <a:prstDash val="solid"/>
                      <a:round/>
                      <a:headEnd type="none" w="med" len="med"/>
                      <a:tailEnd type="none" w="med" len="med"/>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grid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Varifocal lens</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tc grid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Fixed focus lens</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9050" cap="flat" cmpd="sng" algn="ctr">
                      <a:solidFill>
                        <a:sysClr val="window" lastClr="FFFFFF"/>
                      </a:solidFill>
                      <a:prstDash val="solid"/>
                      <a:round/>
                      <a:headEnd type="none" w="med" len="med"/>
                      <a:tailEnd type="none" w="med" len="med"/>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1531631021"/>
                  </a:ext>
                </a:extLst>
              </a:tr>
              <a:tr h="275576">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shape</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BOX</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DOME</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BOX</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DOME</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475799697"/>
                  </a:ext>
                </a:extLst>
              </a:tr>
              <a:tr h="44577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r"/>
                      <a:r>
                        <a:rPr kumimoji="1" lang="en-US" altLang="ja-JP" sz="800" b="1" dirty="0" smtClean="0">
                          <a:latin typeface="Calibri" panose="020F0502020204030204" pitchFamily="34" charset="0"/>
                          <a:ea typeface="Meiryo UI" panose="020B0604030504040204" pitchFamily="50" charset="-128"/>
                          <a:cs typeface="Calibri" panose="020F0502020204030204" pitchFamily="34" charset="0"/>
                        </a:rPr>
                        <a:t>Environment </a:t>
                      </a:r>
                    </a:p>
                    <a:p>
                      <a:pPr algn="r"/>
                      <a:r>
                        <a:rPr kumimoji="1" lang="en-US" altLang="ja-JP" sz="800" b="1" dirty="0" smtClean="0">
                          <a:latin typeface="Calibri" panose="020F0502020204030204" pitchFamily="34" charset="0"/>
                          <a:ea typeface="Meiryo UI" panose="020B0604030504040204" pitchFamily="50" charset="-128"/>
                          <a:cs typeface="Calibri" panose="020F0502020204030204" pitchFamily="34" charset="0"/>
                        </a:rPr>
                        <a:t>resistance</a:t>
                      </a:r>
                    </a:p>
                    <a:p>
                      <a:pPr algn="l"/>
                      <a:r>
                        <a:rPr kumimoji="1" lang="en-US" altLang="ja-JP" sz="800" b="1" dirty="0" smtClean="0">
                          <a:latin typeface="Calibri" panose="020F0502020204030204" pitchFamily="34" charset="0"/>
                          <a:ea typeface="Meiryo UI" panose="020B0604030504040204" pitchFamily="50" charset="-128"/>
                          <a:cs typeface="Calibri" panose="020F0502020204030204" pitchFamily="34" charset="0"/>
                        </a:rPr>
                        <a:t>Resolution</a:t>
                      </a:r>
                    </a:p>
                  </a:txBody>
                  <a:tcPr marL="68580" marR="68580" marT="34290" marB="34290">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ap="flat" cmpd="sng" algn="ctr">
                      <a:solidFill>
                        <a:srgbClr val="0A54A0"/>
                      </a:solidFill>
                      <a:prstDash val="solid"/>
                      <a:round/>
                      <a:headEnd type="none" w="med" len="med"/>
                      <a:tailEnd type="none" w="med" len="me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200" b="1"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extLst>
                  <a:ext uri="{0D108BD9-81ED-4DB2-BD59-A6C34878D82A}">
                    <a16:rowId xmlns:a16="http://schemas.microsoft.com/office/drawing/2014/main" val="1916847806"/>
                  </a:ext>
                </a:extLst>
              </a:tr>
              <a:tr h="714154">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4MP</a:t>
                      </a: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U1142A</a:t>
                      </a:r>
                      <a:endParaRPr kumimoji="1"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U1542LA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U2142LA</a:t>
                      </a:r>
                      <a:endParaRPr kumimoji="1"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U2542LA</a:t>
                      </a:r>
                      <a:endParaRPr kumimoji="1"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lnSpc>
                          <a:spcPts val="1400"/>
                        </a:lnSpc>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lnSpc>
                          <a:spcPts val="1400"/>
                        </a:lnSpc>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457178"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200" kern="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U2140LA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457178" rtl="0" eaLnBrk="1" fontAlgn="auto" latinLnBrk="0" hangingPunct="1">
                        <a:lnSpc>
                          <a:spcPts val="1400"/>
                        </a:lnSpc>
                        <a:spcBef>
                          <a:spcPts val="0"/>
                        </a:spcBef>
                        <a:spcAft>
                          <a:spcPts val="0"/>
                        </a:spcAft>
                        <a:buClrTx/>
                        <a:buSzTx/>
                        <a:buFontTx/>
                        <a:buNone/>
                        <a:tabLst/>
                        <a:defRPr/>
                      </a:pPr>
                      <a:r>
                        <a:rPr kumimoji="1" lang="en-US" altLang="ja-JP" sz="1200" kern="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U2540LA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extLst>
                  <a:ext uri="{0D108BD9-81ED-4DB2-BD59-A6C34878D82A}">
                    <a16:rowId xmlns:a16="http://schemas.microsoft.com/office/drawing/2014/main" val="3941071191"/>
                  </a:ext>
                </a:extLst>
              </a:tr>
              <a:tr h="714154">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FHD</a:t>
                      </a:r>
                    </a:p>
                  </a:txBody>
                  <a:tcPr marL="68580" marR="68580" marT="34290" marB="3429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U1132A</a:t>
                      </a:r>
                      <a:endParaRPr kumimoji="1"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U1532LA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U2132LA</a:t>
                      </a:r>
                      <a:endParaRPr kumimoji="1"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U2532LA</a:t>
                      </a:r>
                      <a:r>
                        <a:rPr kumimoji="1" lang="en-US" altLang="ja-JP" sz="1200" dirty="0" smtClean="0">
                          <a:solidFill>
                            <a:srgbClr val="0000FF"/>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200" dirty="0">
                        <a:solidFill>
                          <a:srgbClr val="0000FF"/>
                        </a:solidFill>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U1130A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lnSpc>
                          <a:spcPts val="1400"/>
                        </a:lnSpc>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609570" rtl="0" eaLnBrk="1" fontAlgn="auto" latinLnBrk="0" hangingPunct="1">
                        <a:lnSpc>
                          <a:spcPts val="1400"/>
                        </a:lnSpc>
                        <a:spcBef>
                          <a:spcPts val="0"/>
                        </a:spcBef>
                        <a:spcAft>
                          <a:spcPts val="0"/>
                        </a:spcAft>
                        <a:buClrTx/>
                        <a:buSzTx/>
                        <a:buFontTx/>
                        <a:buNone/>
                        <a:tabLst/>
                        <a:defRPr/>
                      </a:pPr>
                      <a:r>
                        <a:rPr kumimoji="1" lang="en-US" altLang="ja-JP" sz="1200" kern="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U2130LA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457178" rtl="0" eaLnBrk="1" fontAlgn="auto" latinLnBrk="0" hangingPunct="1">
                        <a:lnSpc>
                          <a:spcPts val="1400"/>
                        </a:lnSpc>
                        <a:spcBef>
                          <a:spcPts val="0"/>
                        </a:spcBef>
                        <a:spcAft>
                          <a:spcPts val="0"/>
                        </a:spcAft>
                        <a:buClrTx/>
                        <a:buSzTx/>
                        <a:buFontTx/>
                        <a:buNone/>
                        <a:tabLst/>
                        <a:defRPr/>
                      </a:pPr>
                      <a:r>
                        <a:rPr kumimoji="1" lang="en-US" altLang="ja-JP" sz="1200" kern="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U2530LA</a:t>
                      </a:r>
                    </a:p>
                  </a:txBody>
                  <a:tcPr marL="68580" marR="68580" marT="34290" marB="34290" anchor="b">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extLst>
                  <a:ext uri="{0D108BD9-81ED-4DB2-BD59-A6C34878D82A}">
                    <a16:rowId xmlns:a16="http://schemas.microsoft.com/office/drawing/2014/main" val="3479567334"/>
                  </a:ext>
                </a:extLst>
              </a:tr>
            </a:tbl>
          </a:graphicData>
        </a:graphic>
      </p:graphicFrame>
      <p:grpSp>
        <p:nvGrpSpPr>
          <p:cNvPr id="53" name="グループ化 52"/>
          <p:cNvGrpSpPr/>
          <p:nvPr/>
        </p:nvGrpSpPr>
        <p:grpSpPr>
          <a:xfrm>
            <a:off x="2064766" y="2219926"/>
            <a:ext cx="6352539" cy="1033167"/>
            <a:chOff x="1844244" y="2039274"/>
            <a:chExt cx="6352539" cy="1033167"/>
          </a:xfrm>
        </p:grpSpPr>
        <p:grpSp>
          <p:nvGrpSpPr>
            <p:cNvPr id="54" name="グループ化 53"/>
            <p:cNvGrpSpPr/>
            <p:nvPr/>
          </p:nvGrpSpPr>
          <p:grpSpPr>
            <a:xfrm>
              <a:off x="1844244" y="2091600"/>
              <a:ext cx="369148" cy="959799"/>
              <a:chOff x="1844244" y="2091600"/>
              <a:chExt cx="369148" cy="959799"/>
            </a:xfrm>
          </p:grpSpPr>
          <p:pic>
            <p:nvPicPr>
              <p:cNvPr id="71" name="図 7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44244" y="2091600"/>
                <a:ext cx="369148" cy="243803"/>
              </a:xfrm>
              <a:prstGeom prst="rect">
                <a:avLst/>
              </a:prstGeom>
            </p:spPr>
          </p:pic>
          <p:pic>
            <p:nvPicPr>
              <p:cNvPr id="72" name="図 7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44244" y="2807596"/>
                <a:ext cx="369148" cy="243803"/>
              </a:xfrm>
              <a:prstGeom prst="rect">
                <a:avLst/>
              </a:prstGeom>
            </p:spPr>
          </p:pic>
        </p:grpSp>
        <p:pic>
          <p:nvPicPr>
            <p:cNvPr id="55" name="図 5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06273" y="2791267"/>
              <a:ext cx="369148" cy="243803"/>
            </a:xfrm>
            <a:prstGeom prst="rect">
              <a:avLst/>
            </a:prstGeom>
          </p:spPr>
        </p:pic>
        <p:grpSp>
          <p:nvGrpSpPr>
            <p:cNvPr id="56" name="グループ化 55"/>
            <p:cNvGrpSpPr/>
            <p:nvPr/>
          </p:nvGrpSpPr>
          <p:grpSpPr>
            <a:xfrm>
              <a:off x="4436888" y="2039274"/>
              <a:ext cx="330695" cy="1018070"/>
              <a:chOff x="4436888" y="2039274"/>
              <a:chExt cx="330695" cy="1018070"/>
            </a:xfrm>
          </p:grpSpPr>
          <p:pic>
            <p:nvPicPr>
              <p:cNvPr id="69" name="図 6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6888" y="2039274"/>
                <a:ext cx="330695" cy="309427"/>
              </a:xfrm>
              <a:prstGeom prst="rect">
                <a:avLst/>
              </a:prstGeom>
            </p:spPr>
          </p:pic>
          <p:pic>
            <p:nvPicPr>
              <p:cNvPr id="70" name="図 6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6888" y="2747917"/>
                <a:ext cx="330695" cy="309427"/>
              </a:xfrm>
              <a:prstGeom prst="rect">
                <a:avLst/>
              </a:prstGeom>
            </p:spPr>
          </p:pic>
        </p:grpSp>
        <p:grpSp>
          <p:nvGrpSpPr>
            <p:cNvPr id="57" name="グループ化 56"/>
            <p:cNvGrpSpPr/>
            <p:nvPr/>
          </p:nvGrpSpPr>
          <p:grpSpPr>
            <a:xfrm>
              <a:off x="7022343" y="2077228"/>
              <a:ext cx="281021" cy="942269"/>
              <a:chOff x="7022343" y="2077228"/>
              <a:chExt cx="281021" cy="942269"/>
            </a:xfrm>
          </p:grpSpPr>
          <p:pic>
            <p:nvPicPr>
              <p:cNvPr id="67" name="図 6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22343" y="2077228"/>
                <a:ext cx="281021" cy="227239"/>
              </a:xfrm>
              <a:prstGeom prst="rect">
                <a:avLst/>
              </a:prstGeom>
            </p:spPr>
          </p:pic>
          <p:pic>
            <p:nvPicPr>
              <p:cNvPr id="68" name="図 6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22343" y="2792258"/>
                <a:ext cx="281021" cy="227239"/>
              </a:xfrm>
              <a:prstGeom prst="rect">
                <a:avLst/>
              </a:prstGeom>
            </p:spPr>
          </p:pic>
        </p:grpSp>
        <p:grpSp>
          <p:nvGrpSpPr>
            <p:cNvPr id="58" name="グループ化 57"/>
            <p:cNvGrpSpPr/>
            <p:nvPr/>
          </p:nvGrpSpPr>
          <p:grpSpPr>
            <a:xfrm>
              <a:off x="7838725" y="2065297"/>
              <a:ext cx="358058" cy="984920"/>
              <a:chOff x="7838725" y="2065297"/>
              <a:chExt cx="358058" cy="984920"/>
            </a:xfrm>
          </p:grpSpPr>
          <p:pic>
            <p:nvPicPr>
              <p:cNvPr id="65" name="図 6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38725" y="2065297"/>
                <a:ext cx="358058" cy="266720"/>
              </a:xfrm>
              <a:prstGeom prst="rect">
                <a:avLst/>
              </a:prstGeom>
            </p:spPr>
          </p:pic>
          <p:pic>
            <p:nvPicPr>
              <p:cNvPr id="66" name="図 6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38725" y="2783497"/>
                <a:ext cx="358058" cy="266720"/>
              </a:xfrm>
              <a:prstGeom prst="rect">
                <a:avLst/>
              </a:prstGeom>
            </p:spPr>
          </p:pic>
        </p:grpSp>
        <p:grpSp>
          <p:nvGrpSpPr>
            <p:cNvPr id="59" name="グループ化 58"/>
            <p:cNvGrpSpPr/>
            <p:nvPr/>
          </p:nvGrpSpPr>
          <p:grpSpPr>
            <a:xfrm>
              <a:off x="2601766" y="2041384"/>
              <a:ext cx="563689" cy="1031057"/>
              <a:chOff x="2601766" y="2041384"/>
              <a:chExt cx="563689" cy="1031057"/>
            </a:xfrm>
          </p:grpSpPr>
          <p:pic>
            <p:nvPicPr>
              <p:cNvPr id="63" name="図 6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601766" y="2041384"/>
                <a:ext cx="563689" cy="313814"/>
              </a:xfrm>
              <a:prstGeom prst="rect">
                <a:avLst/>
              </a:prstGeom>
            </p:spPr>
          </p:pic>
          <p:pic>
            <p:nvPicPr>
              <p:cNvPr id="64" name="図 6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601766" y="2758627"/>
                <a:ext cx="563689" cy="313814"/>
              </a:xfrm>
              <a:prstGeom prst="rect">
                <a:avLst/>
              </a:prstGeom>
            </p:spPr>
          </p:pic>
        </p:grpSp>
        <p:grpSp>
          <p:nvGrpSpPr>
            <p:cNvPr id="60" name="グループ化 59"/>
            <p:cNvGrpSpPr/>
            <p:nvPr/>
          </p:nvGrpSpPr>
          <p:grpSpPr>
            <a:xfrm>
              <a:off x="3591574" y="2074094"/>
              <a:ext cx="306006" cy="992008"/>
              <a:chOff x="3591574" y="2074094"/>
              <a:chExt cx="306006" cy="992008"/>
            </a:xfrm>
          </p:grpSpPr>
          <p:pic>
            <p:nvPicPr>
              <p:cNvPr id="61" name="図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5988" y="2074094"/>
                <a:ext cx="277178" cy="268605"/>
              </a:xfrm>
              <a:prstGeom prst="rect">
                <a:avLst/>
              </a:prstGeom>
            </p:spPr>
          </p:pic>
          <p:pic>
            <p:nvPicPr>
              <p:cNvPr id="62" name="図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1574" y="2760096"/>
                <a:ext cx="306006" cy="306006"/>
              </a:xfrm>
              <a:prstGeom prst="rect">
                <a:avLst/>
              </a:prstGeom>
            </p:spPr>
          </p:pic>
        </p:grpSp>
      </p:grpSp>
    </p:spTree>
    <p:extLst>
      <p:ext uri="{BB962C8B-B14F-4D97-AF65-F5344CB8AC3E}">
        <p14:creationId xmlns:p14="http://schemas.microsoft.com/office/powerpoint/2010/main" val="533256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080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400" dirty="0" smtClean="0">
                <a:latin typeface="Calibri" panose="020F0502020204030204" pitchFamily="34" charset="0"/>
              </a:rPr>
              <a:t>3-2. Model </a:t>
            </a:r>
            <a:r>
              <a:rPr lang="en-US" altLang="ja-JP" sz="2400" dirty="0">
                <a:latin typeface="Calibri" panose="020F0502020204030204" pitchFamily="34" charset="0"/>
              </a:rPr>
              <a:t>Number</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graphicFrame>
        <p:nvGraphicFramePr>
          <p:cNvPr id="97" name="表 96"/>
          <p:cNvGraphicFramePr>
            <a:graphicFrameLocks noGrp="1"/>
          </p:cNvGraphicFramePr>
          <p:nvPr>
            <p:extLst>
              <p:ext uri="{D42A27DB-BD31-4B8C-83A1-F6EECF244321}">
                <p14:modId xmlns:p14="http://schemas.microsoft.com/office/powerpoint/2010/main" val="2944503516"/>
              </p:ext>
            </p:extLst>
          </p:nvPr>
        </p:nvGraphicFramePr>
        <p:xfrm>
          <a:off x="201319" y="633187"/>
          <a:ext cx="8763170" cy="822960"/>
        </p:xfrm>
        <a:graphic>
          <a:graphicData uri="http://schemas.openxmlformats.org/drawingml/2006/table">
            <a:tbl>
              <a:tblPr firstRow="1" bandRow="1"/>
              <a:tblGrid>
                <a:gridCol w="4515986">
                  <a:extLst>
                    <a:ext uri="{9D8B030D-6E8A-4147-A177-3AD203B41FA5}">
                      <a16:colId xmlns:a16="http://schemas.microsoft.com/office/drawing/2014/main" val="20000"/>
                    </a:ext>
                  </a:extLst>
                </a:gridCol>
                <a:gridCol w="4247184">
                  <a:extLst>
                    <a:ext uri="{9D8B030D-6E8A-4147-A177-3AD203B41FA5}">
                      <a16:colId xmlns:a16="http://schemas.microsoft.com/office/drawing/2014/main" val="20001"/>
                    </a:ext>
                  </a:extLst>
                </a:gridCol>
              </a:tblGrid>
              <a:tr h="27432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Model Name</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76AB7"/>
                    </a:solidFill>
                  </a:tcP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Model Number</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76AB7"/>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Indoor Box</a:t>
                      </a:r>
                      <a:r>
                        <a:rPr kumimoji="1" lang="en-US" altLang="ja-JP" sz="12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Camera</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A54A0">
                        <a:tint val="4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WV-U1132A</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A54A0">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Indoor Dome Camera</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A54A0">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WV-U2132LA</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A54A0">
                        <a:tint val="20000"/>
                      </a:srgbClr>
                    </a:solidFill>
                  </a:tcPr>
                </a:tc>
                <a:extLst>
                  <a:ext uri="{0D108BD9-81ED-4DB2-BD59-A6C34878D82A}">
                    <a16:rowId xmlns:a16="http://schemas.microsoft.com/office/drawing/2014/main" val="10002"/>
                  </a:ext>
                </a:extLst>
              </a:tr>
            </a:tbl>
          </a:graphicData>
        </a:graphic>
      </p:graphicFrame>
      <p:graphicFrame>
        <p:nvGraphicFramePr>
          <p:cNvPr id="99" name="表 98"/>
          <p:cNvGraphicFramePr>
            <a:graphicFrameLocks noGrp="1"/>
          </p:cNvGraphicFramePr>
          <p:nvPr>
            <p:extLst>
              <p:ext uri="{D42A27DB-BD31-4B8C-83A1-F6EECF244321}">
                <p14:modId xmlns:p14="http://schemas.microsoft.com/office/powerpoint/2010/main" val="605036516"/>
              </p:ext>
            </p:extLst>
          </p:nvPr>
        </p:nvGraphicFramePr>
        <p:xfrm>
          <a:off x="236473" y="1454939"/>
          <a:ext cx="8676863" cy="3236610"/>
        </p:xfrm>
        <a:graphic>
          <a:graphicData uri="http://schemas.openxmlformats.org/drawingml/2006/table">
            <a:tbl>
              <a:tblPr/>
              <a:tblGrid>
                <a:gridCol w="441791">
                  <a:extLst>
                    <a:ext uri="{9D8B030D-6E8A-4147-A177-3AD203B41FA5}">
                      <a16:colId xmlns:a16="http://schemas.microsoft.com/office/drawing/2014/main" val="20000"/>
                    </a:ext>
                  </a:extLst>
                </a:gridCol>
                <a:gridCol w="399182">
                  <a:extLst>
                    <a:ext uri="{9D8B030D-6E8A-4147-A177-3AD203B41FA5}">
                      <a16:colId xmlns:a16="http://schemas.microsoft.com/office/drawing/2014/main" val="20001"/>
                    </a:ext>
                  </a:extLst>
                </a:gridCol>
                <a:gridCol w="393542">
                  <a:extLst>
                    <a:ext uri="{9D8B030D-6E8A-4147-A177-3AD203B41FA5}">
                      <a16:colId xmlns:a16="http://schemas.microsoft.com/office/drawing/2014/main" val="20002"/>
                    </a:ext>
                  </a:extLst>
                </a:gridCol>
                <a:gridCol w="781711">
                  <a:extLst>
                    <a:ext uri="{9D8B030D-6E8A-4147-A177-3AD203B41FA5}">
                      <a16:colId xmlns:a16="http://schemas.microsoft.com/office/drawing/2014/main" val="20003"/>
                    </a:ext>
                  </a:extLst>
                </a:gridCol>
                <a:gridCol w="984663">
                  <a:extLst>
                    <a:ext uri="{9D8B030D-6E8A-4147-A177-3AD203B41FA5}">
                      <a16:colId xmlns:a16="http://schemas.microsoft.com/office/drawing/2014/main" val="20004"/>
                    </a:ext>
                  </a:extLst>
                </a:gridCol>
                <a:gridCol w="1031561">
                  <a:extLst>
                    <a:ext uri="{9D8B030D-6E8A-4147-A177-3AD203B41FA5}">
                      <a16:colId xmlns:a16="http://schemas.microsoft.com/office/drawing/2014/main" val="20005"/>
                    </a:ext>
                  </a:extLst>
                </a:gridCol>
                <a:gridCol w="864096">
                  <a:extLst>
                    <a:ext uri="{9D8B030D-6E8A-4147-A177-3AD203B41FA5}">
                      <a16:colId xmlns:a16="http://schemas.microsoft.com/office/drawing/2014/main" val="20006"/>
                    </a:ext>
                  </a:extLst>
                </a:gridCol>
                <a:gridCol w="753904">
                  <a:extLst>
                    <a:ext uri="{9D8B030D-6E8A-4147-A177-3AD203B41FA5}">
                      <a16:colId xmlns:a16="http://schemas.microsoft.com/office/drawing/2014/main" val="20007"/>
                    </a:ext>
                  </a:extLst>
                </a:gridCol>
                <a:gridCol w="883187">
                  <a:extLst>
                    <a:ext uri="{9D8B030D-6E8A-4147-A177-3AD203B41FA5}">
                      <a16:colId xmlns:a16="http://schemas.microsoft.com/office/drawing/2014/main" val="20008"/>
                    </a:ext>
                  </a:extLst>
                </a:gridCol>
                <a:gridCol w="595154">
                  <a:extLst>
                    <a:ext uri="{9D8B030D-6E8A-4147-A177-3AD203B41FA5}">
                      <a16:colId xmlns:a16="http://schemas.microsoft.com/office/drawing/2014/main" val="20009"/>
                    </a:ext>
                  </a:extLst>
                </a:gridCol>
                <a:gridCol w="648072">
                  <a:extLst>
                    <a:ext uri="{9D8B030D-6E8A-4147-A177-3AD203B41FA5}">
                      <a16:colId xmlns:a16="http://schemas.microsoft.com/office/drawing/2014/main" val="20010"/>
                    </a:ext>
                  </a:extLst>
                </a:gridCol>
                <a:gridCol w="900000">
                  <a:extLst>
                    <a:ext uri="{9D8B030D-6E8A-4147-A177-3AD203B41FA5}">
                      <a16:colId xmlns:a16="http://schemas.microsoft.com/office/drawing/2014/main" val="20011"/>
                    </a:ext>
                  </a:extLst>
                </a:gridCol>
              </a:tblGrid>
              <a:tr h="37528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en-US" altLang="ja-JP"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６</a:t>
                      </a:r>
                      <a:endParaRPr lang="en-US" altLang="ja-JP"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ja-JP" altLang="en-US"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８</a:t>
                      </a:r>
                      <a:endParaRPr lang="en-US" altLang="ja-JP"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en-US" altLang="ja-JP"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900" dirty="0" smtClean="0">
                          <a:solidFill>
                            <a:schemeClr val="tx1">
                              <a:lumMod val="50000"/>
                              <a:lumOff val="50000"/>
                            </a:schemeClr>
                          </a:solidFill>
                        </a:rPr>
                        <a:t>10</a:t>
                      </a:r>
                      <a:endParaRPr kumimoji="1" lang="ja-JP" altLang="en-US" sz="900" dirty="0">
                        <a:solidFill>
                          <a:schemeClr val="tx1">
                            <a:lumMod val="50000"/>
                            <a:lumOff val="50000"/>
                          </a:schemeClr>
                        </a:solidFil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en-US" altLang="ja-JP"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fontAlgn="ctr"/>
                      <a:r>
                        <a:rPr lang="en-US" altLang="ja-JP" sz="900" b="0" i="0" u="none" strike="noStrike" dirty="0" smtClean="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rPr>
                        <a:t>12</a:t>
                      </a:r>
                      <a:endParaRPr lang="en-US" sz="900" b="0" i="0" u="none" strike="noStrike" dirty="0">
                        <a:solidFill>
                          <a:schemeClr val="tx1">
                            <a:lumMod val="50000"/>
                            <a:lumOff val="50000"/>
                          </a:schemeClr>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0478867"/>
                  </a:ext>
                </a:extLst>
              </a:tr>
              <a:tr h="37528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U</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3</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2</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A</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28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U</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2</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3</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2</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L</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A</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755">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Series</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Form</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Environment</a:t>
                      </a:r>
                      <a:endParaRPr kumimoji="1" lang="ja-JP" altLang="en-US"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Resolution</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Serial number</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Other </a:t>
                      </a:r>
                    </a:p>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Features</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Minor</a:t>
                      </a:r>
                    </a:p>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Change</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Region</a:t>
                      </a:r>
                    </a:p>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(J/H)</a:t>
                      </a:r>
                      <a:endParaRPr kumimoji="1" lang="ja-JP" altLang="en-US" sz="1800" b="0" i="0" u="none" strike="noStrike" cap="none" normalizeH="0" baseline="0" dirty="0" smtClean="0">
                        <a:ln>
                          <a:noFill/>
                        </a:ln>
                        <a:solidFill>
                          <a:schemeClr val="tx1"/>
                        </a:solidFill>
                        <a:effectLst/>
                        <a:latin typeface="Calibri" panose="020F0502020204030204" pitchFamily="34" charset="0"/>
                        <a:ea typeface="ＭＳ Ｐゴシック"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1728000">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algn="l" fontAlgn="ctr"/>
                      <a:r>
                        <a:rPr lang="en-US" altLang="ja-JP" sz="9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X : X series</a:t>
                      </a: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High - end</a:t>
                      </a:r>
                    </a:p>
                    <a:p>
                      <a:pPr algn="l" fontAlgn="ctr"/>
                      <a:r>
                        <a:rPr lang="en-US" altLang="ja-JP" sz="9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 : S series</a:t>
                      </a:r>
                      <a:endParaRPr lang="en-US" altLang="ja-JP" sz="6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High </a:t>
                      </a: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specificatio</a:t>
                      </a:r>
                      <a:r>
                        <a:rPr lang="en-US" altLang="ja-JP" sz="700" b="1"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 </a:t>
                      </a: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&amp; High cost </a:t>
                      </a: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performance </a:t>
                      </a:r>
                    </a:p>
                    <a:p>
                      <a:pPr algn="l" fontAlgn="ctr"/>
                      <a:r>
                        <a:rPr lang="en-US" altLang="ja-JP" sz="900" b="1" i="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U</a:t>
                      </a:r>
                      <a:r>
                        <a:rPr lang="en-US" altLang="ja-JP" sz="900" b="1" i="0" u="none" strike="noStrike"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 U series</a:t>
                      </a:r>
                    </a:p>
                    <a:p>
                      <a:pPr marL="85725" indent="0" algn="l" fontAlgn="ctr"/>
                      <a:r>
                        <a:rPr lang="en-US" altLang="ja-JP" sz="700" b="1" i="0" u="none" strike="noStrike"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Entry</a:t>
                      </a:r>
                    </a:p>
                    <a:p>
                      <a:pPr algn="l" fontAlgn="ctr"/>
                      <a:r>
                        <a:rPr lang="en-US" altLang="ja-JP" sz="9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V : V</a:t>
                      </a:r>
                      <a:r>
                        <a:rPr lang="en-US" altLang="ja-JP" sz="900" b="0" i="0" u="none" strike="noStrike"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series</a:t>
                      </a:r>
                      <a:endParaRPr lang="en-US" altLang="ja-JP" sz="9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Price </a:t>
                      </a:r>
                    </a:p>
                    <a:p>
                      <a:pPr marL="85725" indent="0"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competiveness </a:t>
                      </a: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Multi sensor</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PTZ(Aero)</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PTZ(Dome)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PT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360 deg.</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Compact 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2</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1</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Box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 : -</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Outdoor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4</a:t>
                      </a:r>
                      <a:r>
                        <a:rPr kumimoji="1" lang="ja-JP" altLang="en-US"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Outdoor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Indoor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1</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Indoor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 6K(24MP)</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 : 4K</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(12MP)</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 : 5MP</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4</a:t>
                      </a:r>
                      <a:r>
                        <a:rPr kumimoji="1" lang="ja-JP" altLang="en-US"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sym typeface="Wingdings" pitchFamily="2" charset="2"/>
                        </a:rPr>
                        <a:t> </a:t>
                      </a: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sym typeface="Wingdings" pitchFamily="2" charset="2"/>
                        </a:rPr>
                        <a:t>: 4MP</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3 : FHD</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r>
                      <a:b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 : HD</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 : -</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2</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b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L : LED</a:t>
                      </a:r>
                      <a:endPar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N : Rain wash coating</a:t>
                      </a:r>
                    </a:p>
                    <a:p>
                      <a:pPr marL="0" marR="0" lvl="0" indent="0" algn="l" defTabSz="912813"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(Non Raindrop)</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M : M12</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Wireless</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Optical I/F</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V : With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Long focal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K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Fix lens</a:t>
                      </a:r>
                    </a:p>
                  </a:txBody>
                  <a:tcPr marL="8792" marR="8792" marT="9525" marB="0" horzOverflow="overflow">
                    <a:lnL>
                      <a:noFill/>
                    </a:lnL>
                    <a:lnR>
                      <a:noFill/>
                    </a:lnR>
                    <a:lnT>
                      <a:noFill/>
                    </a:lnT>
                    <a:lnB>
                      <a:noFill/>
                    </a:lnB>
                    <a:lnTlToBr>
                      <a:noFill/>
                    </a:lnTlToBr>
                    <a:lnBlToTr>
                      <a:noFill/>
                    </a:lnBlToTr>
                    <a:noFill/>
                  </a:tcPr>
                </a:tc>
                <a:tc hMerge="1">
                  <a:txBody>
                    <a:bodyPr/>
                    <a:lstStyle/>
                    <a:p>
                      <a:endParaRPr kumimoji="1" lang="ja-JP" altLang="en-US"/>
                    </a:p>
                  </a:txBody>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D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C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B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 : </a:t>
                      </a:r>
                    </a:p>
                  </a:txBody>
                  <a:tcPr marL="8792" marR="8792" marT="9525" marB="0"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0" name="正方形/長方形 99"/>
          <p:cNvSpPr/>
          <p:nvPr/>
        </p:nvSpPr>
        <p:spPr bwMode="auto">
          <a:xfrm>
            <a:off x="5336517" y="3172146"/>
            <a:ext cx="514422" cy="358438"/>
          </a:xfrm>
          <a:prstGeom prst="rect">
            <a:avLst/>
          </a:prstGeom>
          <a:noFill/>
          <a:ln w="12700" cap="flat" cmpd="sng" algn="ctr">
            <a:solidFill>
              <a:srgbClr val="176AB7"/>
            </a:solidFill>
            <a:prstDash val="solid"/>
            <a:round/>
            <a:headEnd type="triangle" w="med" len="med"/>
            <a:tailEnd type="triangle" w="med" len="med"/>
          </a:ln>
          <a:effectLst/>
          <a:extLst/>
        </p:spPr>
        <p:txBody>
          <a:bodyPr wrap="none" rtlCol="0" anchor="ctr"/>
          <a:lstStyle/>
          <a:p>
            <a:pPr marL="0" marR="0" lvl="0" indent="0" algn="ctr" defTabSz="914355"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3</a:t>
            </a:r>
            <a:r>
              <a:rPr kumimoji="0" lang="en-US" altLang="ja-JP" sz="900" b="1" i="0" u="none" strike="noStrike" kern="0" cap="none" spc="0" normalizeH="0" baseline="3000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rd</a:t>
            </a:r>
            <a:r>
              <a:rPr kumimoji="0" lang="en-US" altLang="ja-JP"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gen.</a:t>
            </a:r>
            <a:endParaRPr kumimoji="0" lang="ja-JP" altLang="en-US"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01" name="正方形/長方形 100"/>
          <p:cNvSpPr/>
          <p:nvPr/>
        </p:nvSpPr>
        <p:spPr bwMode="auto">
          <a:xfrm>
            <a:off x="5334932" y="3576496"/>
            <a:ext cx="514422" cy="346261"/>
          </a:xfrm>
          <a:prstGeom prst="rect">
            <a:avLst/>
          </a:prstGeom>
          <a:noFill/>
          <a:ln w="12700" cap="flat" cmpd="sng" algn="ctr">
            <a:solidFill>
              <a:srgbClr val="176AB7"/>
            </a:solidFill>
            <a:prstDash val="solid"/>
            <a:round/>
            <a:headEnd type="triangle" w="med" len="med"/>
            <a:tailEnd type="triangle" w="med" len="med"/>
          </a:ln>
          <a:effectLst/>
          <a:extLst/>
        </p:spPr>
        <p:txBody>
          <a:bodyPr wrap="none" rtlCol="0" anchor="ctr"/>
          <a:lstStyle/>
          <a:p>
            <a:pPr marL="0" marR="0" lvl="0" indent="0" algn="ctr" defTabSz="914355"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2</a:t>
            </a:r>
            <a:r>
              <a:rPr kumimoji="0" lang="en-US" altLang="ja-JP" sz="900" b="1" i="0" u="none" strike="noStrike" kern="0" cap="none" spc="0" normalizeH="0" baseline="3000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nd</a:t>
            </a:r>
            <a:r>
              <a:rPr kumimoji="0" lang="en-US" altLang="ja-JP"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 gen.</a:t>
            </a:r>
          </a:p>
        </p:txBody>
      </p:sp>
      <p:sp>
        <p:nvSpPr>
          <p:cNvPr id="102" name="正方形/長方形 101"/>
          <p:cNvSpPr/>
          <p:nvPr/>
        </p:nvSpPr>
        <p:spPr bwMode="auto">
          <a:xfrm>
            <a:off x="5333649" y="3966537"/>
            <a:ext cx="514422" cy="394564"/>
          </a:xfrm>
          <a:prstGeom prst="rect">
            <a:avLst/>
          </a:prstGeom>
          <a:noFill/>
          <a:ln w="12700" cap="flat" cmpd="sng" algn="ctr">
            <a:solidFill>
              <a:srgbClr val="176AB7"/>
            </a:solidFill>
            <a:prstDash val="solid"/>
            <a:round/>
            <a:headEnd type="triangle" w="med" len="med"/>
            <a:tailEnd type="triangle" w="med" len="med"/>
          </a:ln>
          <a:effectLst/>
          <a:extLst/>
        </p:spPr>
        <p:txBody>
          <a:bodyPr wrap="none" rtlCol="0" anchor="ctr"/>
          <a:lstStyle/>
          <a:p>
            <a:pPr marL="0" marR="0" lvl="0" indent="0" algn="ctr" defTabSz="914355"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1</a:t>
            </a:r>
            <a:r>
              <a:rPr kumimoji="0" lang="en-US" altLang="ja-JP" sz="900" b="1" i="0" u="none" strike="noStrike" kern="0" cap="none" spc="0" normalizeH="0" baseline="3000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st</a:t>
            </a:r>
            <a:r>
              <a:rPr kumimoji="0" lang="en-US" altLang="ja-JP" sz="900" b="1" i="0" u="none" strike="noStrike" kern="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	 gen.</a:t>
            </a:r>
            <a:endParaRPr kumimoji="0" lang="ja-JP" altLang="en-US" sz="900" b="1" i="0" u="none" strike="noStrike" kern="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48" name="正方形/長方形 147"/>
          <p:cNvSpPr/>
          <p:nvPr/>
        </p:nvSpPr>
        <p:spPr bwMode="auto">
          <a:xfrm>
            <a:off x="5332062" y="2970686"/>
            <a:ext cx="514422" cy="166771"/>
          </a:xfrm>
          <a:prstGeom prst="rect">
            <a:avLst/>
          </a:prstGeom>
          <a:noFill/>
          <a:ln w="12700" cap="flat" cmpd="sng" algn="ctr">
            <a:solidFill>
              <a:srgbClr val="176AB7"/>
            </a:solidFill>
            <a:prstDash val="solid"/>
            <a:round/>
            <a:headEnd type="triangle" w="med" len="med"/>
            <a:tailEnd type="triangle" w="med" len="med"/>
          </a:ln>
          <a:effectLst/>
          <a:extLst/>
        </p:spPr>
        <p:txBody>
          <a:bodyPr wrap="none" rtlCol="0" anchor="ctr"/>
          <a:lstStyle/>
          <a:p>
            <a:pPr marL="0" marR="0" lvl="0" indent="0" algn="ctr" defTabSz="914355"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rPr>
              <a:t>Reserve</a:t>
            </a:r>
            <a:endParaRPr kumimoji="0" lang="ja-JP" altLang="en-US" sz="9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49" name="正方形/長方形 148"/>
          <p:cNvSpPr/>
          <p:nvPr/>
        </p:nvSpPr>
        <p:spPr>
          <a:xfrm>
            <a:off x="6791632" y="4239565"/>
            <a:ext cx="2272049" cy="400110"/>
          </a:xfrm>
          <a:prstGeom prst="rect">
            <a:avLst/>
          </a:prstGeom>
        </p:spPr>
        <p:txBody>
          <a:bodyPr wrap="square">
            <a:spAutoFit/>
          </a:bodyPr>
          <a:lstStyle/>
          <a:p>
            <a:pPr defTabSz="914400"/>
            <a:r>
              <a:rPr lang="en-US" altLang="ja-JP" sz="1000" dirty="0">
                <a:solidFill>
                  <a:srgbClr val="FF0000"/>
                </a:solidFill>
                <a:latin typeface="Calibri" panose="020F0502020204030204" pitchFamily="34" charset="0"/>
                <a:ea typeface="HGPｺﾞｼｯｸE" pitchFamily="50" charset="-128"/>
                <a:cs typeface="Calibri" panose="020F0502020204030204" pitchFamily="34" charset="0"/>
              </a:rPr>
              <a:t>The numbers may overlap in S, X, U.</a:t>
            </a:r>
            <a:br>
              <a:rPr lang="en-US" altLang="ja-JP" sz="1000" dirty="0">
                <a:solidFill>
                  <a:srgbClr val="FF0000"/>
                </a:solidFill>
                <a:latin typeface="Calibri" panose="020F0502020204030204" pitchFamily="34" charset="0"/>
                <a:ea typeface="HGPｺﾞｼｯｸE" pitchFamily="50" charset="-128"/>
                <a:cs typeface="Calibri" panose="020F0502020204030204" pitchFamily="34" charset="0"/>
              </a:rPr>
            </a:br>
            <a:r>
              <a:rPr lang="en-US" altLang="ja-JP" sz="1000" dirty="0" smtClean="0">
                <a:solidFill>
                  <a:srgbClr val="FF0000"/>
                </a:solidFill>
                <a:latin typeface="Calibri" panose="020F0502020204030204" pitchFamily="34" charset="0"/>
                <a:ea typeface="HGPｺﾞｼｯｸE" pitchFamily="50" charset="-128"/>
                <a:cs typeface="Calibri" panose="020F0502020204030204" pitchFamily="34" charset="0"/>
              </a:rPr>
              <a:t>        (</a:t>
            </a:r>
            <a:r>
              <a:rPr lang="en-US" altLang="ja-JP" sz="1000" dirty="0">
                <a:solidFill>
                  <a:srgbClr val="FF0000"/>
                </a:solidFill>
                <a:latin typeface="Calibri" panose="020F0502020204030204" pitchFamily="34" charset="0"/>
                <a:ea typeface="HGPｺﾞｼｯｸE" pitchFamily="50" charset="-128"/>
                <a:cs typeface="Calibri" panose="020F0502020204030204" pitchFamily="34" charset="0"/>
              </a:rPr>
              <a:t>Example) U (FHD): S1130, </a:t>
            </a:r>
            <a:r>
              <a:rPr lang="en-US" altLang="ja-JP" sz="1000" dirty="0" smtClean="0">
                <a:solidFill>
                  <a:srgbClr val="FF0000"/>
                </a:solidFill>
                <a:latin typeface="Calibri" panose="020F0502020204030204" pitchFamily="34" charset="0"/>
                <a:ea typeface="HGPｺﾞｼｯｸE" pitchFamily="50" charset="-128"/>
                <a:cs typeface="Calibri" panose="020F0502020204030204" pitchFamily="34" charset="0"/>
              </a:rPr>
              <a:t>U1130</a:t>
            </a:r>
            <a:endParaRPr lang="en-US" altLang="ja-JP" sz="1000" dirty="0">
              <a:solidFill>
                <a:srgbClr val="FF0000"/>
              </a:solidFill>
              <a:latin typeface="Calibri" panose="020F0502020204030204" pitchFamily="34" charset="0"/>
              <a:ea typeface="HGPｺﾞｼｯｸE" pitchFamily="50" charset="-128"/>
              <a:cs typeface="Calibri" panose="020F0502020204030204" pitchFamily="34" charset="0"/>
            </a:endParaRPr>
          </a:p>
        </p:txBody>
      </p:sp>
      <p:sp>
        <p:nvSpPr>
          <p:cNvPr id="10"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13"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877893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4. </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Software</a:t>
            </a:r>
          </a:p>
        </p:txBody>
      </p:sp>
    </p:spTree>
    <p:extLst>
      <p:ext uri="{BB962C8B-B14F-4D97-AF65-F5344CB8AC3E}">
        <p14:creationId xmlns:p14="http://schemas.microsoft.com/office/powerpoint/2010/main" val="18908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4-1. Software </a:t>
            </a:r>
            <a:r>
              <a:rPr lang="en-US" altLang="ja-JP" sz="2400" dirty="0">
                <a:latin typeface="Calibri" panose="020F0502020204030204" pitchFamily="34" charset="0"/>
              </a:rPr>
              <a:t>feature </a:t>
            </a:r>
            <a:r>
              <a:rPr lang="en-US" altLang="ja-JP" sz="2400" dirty="0" smtClean="0">
                <a:latin typeface="Calibri" panose="020F0502020204030204" pitchFamily="34" charset="0"/>
              </a:rPr>
              <a:t>( FHD 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3577387454"/>
              </p:ext>
            </p:extLst>
          </p:nvPr>
        </p:nvGraphicFramePr>
        <p:xfrm>
          <a:off x="70627" y="668132"/>
          <a:ext cx="9000001" cy="3886771"/>
        </p:xfrm>
        <a:graphic>
          <a:graphicData uri="http://schemas.openxmlformats.org/drawingml/2006/table">
            <a:tbl>
              <a:tblPr firstRow="1" bandRow="1">
                <a:tableStyleId>{5C22544A-7EE6-4342-B048-85BDC9FD1C3A}</a:tableStyleId>
              </a:tblPr>
              <a:tblGrid>
                <a:gridCol w="730884">
                  <a:extLst>
                    <a:ext uri="{9D8B030D-6E8A-4147-A177-3AD203B41FA5}">
                      <a16:colId xmlns:a16="http://schemas.microsoft.com/office/drawing/2014/main" val="1104901400"/>
                    </a:ext>
                  </a:extLst>
                </a:gridCol>
                <a:gridCol w="1704628">
                  <a:extLst>
                    <a:ext uri="{9D8B030D-6E8A-4147-A177-3AD203B41FA5}">
                      <a16:colId xmlns:a16="http://schemas.microsoft.com/office/drawing/2014/main" val="20000"/>
                    </a:ext>
                  </a:extLst>
                </a:gridCol>
                <a:gridCol w="1665105">
                  <a:extLst>
                    <a:ext uri="{9D8B030D-6E8A-4147-A177-3AD203B41FA5}">
                      <a16:colId xmlns:a16="http://schemas.microsoft.com/office/drawing/2014/main" val="20002"/>
                    </a:ext>
                  </a:extLst>
                </a:gridCol>
                <a:gridCol w="1800584">
                  <a:extLst>
                    <a:ext uri="{9D8B030D-6E8A-4147-A177-3AD203B41FA5}">
                      <a16:colId xmlns:a16="http://schemas.microsoft.com/office/drawing/2014/main" val="2257267718"/>
                    </a:ext>
                  </a:extLst>
                </a:gridCol>
                <a:gridCol w="1761067">
                  <a:extLst>
                    <a:ext uri="{9D8B030D-6E8A-4147-A177-3AD203B41FA5}">
                      <a16:colId xmlns:a16="http://schemas.microsoft.com/office/drawing/2014/main" val="20003"/>
                    </a:ext>
                  </a:extLst>
                </a:gridCol>
                <a:gridCol w="1337733">
                  <a:extLst>
                    <a:ext uri="{9D8B030D-6E8A-4147-A177-3AD203B41FA5}">
                      <a16:colId xmlns:a16="http://schemas.microsoft.com/office/drawing/2014/main" val="20004"/>
                    </a:ext>
                  </a:extLst>
                </a:gridCol>
              </a:tblGrid>
              <a:tr h="199546">
                <a:tc>
                  <a:txBody>
                    <a:bodyPr/>
                    <a:lstStyle/>
                    <a:p>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New 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lang="en-US" altLang="ja-JP" sz="1000" b="1" dirty="0" smtClean="0">
                          <a:latin typeface="Calibri" panose="020F0502020204030204" pitchFamily="34" charset="0"/>
                          <a:ea typeface="Meiryo UI" panose="020B0604030504040204" pitchFamily="50" charset="-128"/>
                          <a:cs typeface="Meiryo UI" panose="020B0604030504040204" pitchFamily="50" charset="-128"/>
                        </a:rPr>
                        <a:t>Conventional </a:t>
                      </a:r>
                      <a:r>
                        <a:rPr kumimoji="1" lang="en-US" altLang="ja-JP" sz="1000" dirty="0" smtClean="0">
                          <a:latin typeface="Calibri" panose="020F0502020204030204" pitchFamily="34" charset="0"/>
                          <a:cs typeface="Calibri" panose="020F0502020204030204" pitchFamily="34" charset="0"/>
                        </a:rPr>
                        <a:t>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S</a:t>
                      </a:r>
                      <a:r>
                        <a:rPr kumimoji="1" lang="en-US" altLang="ja-JP" sz="1000" baseline="0" dirty="0" smtClean="0">
                          <a:latin typeface="Calibri" panose="020F0502020204030204" pitchFamily="34" charset="0"/>
                          <a:cs typeface="Calibri" panose="020F0502020204030204" pitchFamily="34" charset="0"/>
                        </a:rPr>
                        <a:t> series </a:t>
                      </a:r>
                      <a:r>
                        <a:rPr kumimoji="1" lang="en-US" altLang="ja-JP" sz="1000" dirty="0" smtClean="0">
                          <a:latin typeface="Calibri" panose="020F0502020204030204" pitchFamily="34" charset="0"/>
                          <a:cs typeface="Calibri" panose="020F0502020204030204" pitchFamily="34" charset="0"/>
                        </a:rPr>
                        <a:t>(S1131)</a:t>
                      </a:r>
                      <a:endParaRPr kumimoji="1" lang="en-US" altLang="ja-JP" sz="100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Comments</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0"/>
                  </a:ext>
                </a:extLst>
              </a:tr>
              <a:tr h="334147">
                <a:tc rowSpan="5">
                  <a:txBody>
                    <a:bodyPr/>
                    <a:lstStyle/>
                    <a:p>
                      <a:r>
                        <a:rPr kumimoji="1" lang="en-US" altLang="ja-JP" sz="1000" b="1" dirty="0" smtClean="0">
                          <a:latin typeface="Calibri" panose="020F0502020204030204" pitchFamily="34" charset="0"/>
                          <a:cs typeface="Calibri" panose="020F0502020204030204" pitchFamily="34" charset="0"/>
                        </a:rPr>
                        <a:t>Streaming</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Image capture mode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16:9 (30fps) / 4:3 (30fps)</a:t>
                      </a:r>
                    </a:p>
                    <a:p>
                      <a:pPr algn="l">
                        <a:spcAft>
                          <a:spcPts val="0"/>
                        </a:spcAft>
                      </a:pPr>
                      <a:r>
                        <a:rPr lang="en-US" altLang="ja-JP" sz="1000" kern="100" dirty="0" smtClean="0">
                          <a:effectLst/>
                          <a:latin typeface="Calibri" panose="020F0502020204030204" pitchFamily="34" charset="0"/>
                          <a:cs typeface="Calibri" panose="020F0502020204030204" pitchFamily="34" charset="0"/>
                        </a:rPr>
                        <a:t>16:9 (25fps) / 4:3 (25fps)</a:t>
                      </a:r>
                      <a:endParaRPr lang="en-US"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16:9 (30fps) / 4:3 (30fps)</a:t>
                      </a:r>
                    </a:p>
                    <a:p>
                      <a:pPr algn="l">
                        <a:spcAft>
                          <a:spcPts val="0"/>
                        </a:spcAft>
                      </a:pPr>
                      <a:r>
                        <a:rPr lang="en-US" altLang="ja-JP" sz="1000" kern="100" dirty="0" smtClean="0">
                          <a:effectLst/>
                          <a:latin typeface="Calibri" panose="020F0502020204030204" pitchFamily="34" charset="0"/>
                          <a:cs typeface="Calibri" panose="020F0502020204030204" pitchFamily="34" charset="0"/>
                        </a:rPr>
                        <a:t>16:9 (25fps) / 4:3 (25fps)</a:t>
                      </a:r>
                      <a:endParaRPr lang="en-US"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16:9 (30fps) / 4:3 (30fps)</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*25fps mode is not in GUI</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913984"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7"/>
                  </a:ext>
                </a:extLst>
              </a:tr>
              <a:tr h="334147">
                <a:tc vMerge="1">
                  <a:txBody>
                    <a:bodyPr/>
                    <a:lstStyle/>
                    <a:p>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Stream</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H.265 </a:t>
                      </a:r>
                      <a:r>
                        <a:rPr lang="en-US" altLang="ja-JP" sz="1000" b="1" kern="100" dirty="0" smtClean="0">
                          <a:solidFill>
                            <a:srgbClr val="0E0FFE"/>
                          </a:solidFill>
                          <a:effectLst/>
                          <a:latin typeface="Calibri" panose="020F0502020204030204" pitchFamily="34" charset="0"/>
                          <a:cs typeface="Calibri" panose="020F0502020204030204" pitchFamily="34" charset="0"/>
                        </a:rPr>
                        <a:t>(or H264) </a:t>
                      </a:r>
                      <a:r>
                        <a:rPr lang="en-US" altLang="ja-JP" sz="1000" b="1" kern="100" dirty="0" smtClean="0">
                          <a:solidFill>
                            <a:schemeClr val="tx1"/>
                          </a:solidFill>
                          <a:effectLst/>
                          <a:latin typeface="Calibri" panose="020F0502020204030204" pitchFamily="34" charset="0"/>
                          <a:cs typeface="Calibri" panose="020F0502020204030204" pitchFamily="34" charset="0"/>
                        </a:rPr>
                        <a:t>(1) to (3), </a:t>
                      </a:r>
                      <a:r>
                        <a:rPr lang="en-US" altLang="ja-JP" sz="1000" b="1" kern="100" dirty="0" smtClean="0">
                          <a:solidFill>
                            <a:srgbClr val="FF0000"/>
                          </a:solidFill>
                          <a:effectLst/>
                          <a:latin typeface="Calibri" panose="020F0502020204030204" pitchFamily="34" charset="0"/>
                          <a:cs typeface="Calibri" panose="020F0502020204030204" pitchFamily="34" charset="0"/>
                        </a:rPr>
                        <a:t> </a:t>
                      </a:r>
                    </a:p>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 JPEG(1)</a:t>
                      </a:r>
                      <a:r>
                        <a:rPr lang="en-US" altLang="ja-JP" sz="1000" b="1" kern="100" dirty="0" smtClean="0">
                          <a:solidFill>
                            <a:schemeClr val="tx1"/>
                          </a:solidFill>
                          <a:effectLst/>
                          <a:latin typeface="Calibri" panose="020F0502020204030204" pitchFamily="34" charset="0"/>
                          <a:cs typeface="Calibri" panose="020F0502020204030204" pitchFamily="34" charset="0"/>
                        </a:rPr>
                        <a:t>(2)</a:t>
                      </a:r>
                      <a:r>
                        <a:rPr lang="en-US" altLang="ja-JP" sz="1000" kern="100" dirty="0" smtClean="0">
                          <a:solidFill>
                            <a:schemeClr val="tx1"/>
                          </a:solidFill>
                          <a:effectLst/>
                          <a:latin typeface="Calibri" panose="020F0502020204030204" pitchFamily="34" charset="0"/>
                          <a:cs typeface="Calibri" panose="020F0502020204030204" pitchFamily="34" charset="0"/>
                        </a:rPr>
                        <a:t> </a:t>
                      </a: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H.265 (1) to </a:t>
                      </a:r>
                      <a:r>
                        <a:rPr lang="en-US" altLang="ja-JP" sz="1000" b="1" kern="100" dirty="0" smtClean="0">
                          <a:solidFill>
                            <a:schemeClr val="tx1"/>
                          </a:solidFill>
                          <a:effectLst/>
                          <a:latin typeface="Calibri" panose="020F0502020204030204" pitchFamily="34" charset="0"/>
                          <a:cs typeface="Calibri" panose="020F0502020204030204" pitchFamily="34" charset="0"/>
                        </a:rPr>
                        <a:t>(3)</a:t>
                      </a:r>
                      <a:r>
                        <a:rPr lang="en-US" altLang="ja-JP" sz="1000" kern="100" dirty="0" smtClean="0">
                          <a:solidFill>
                            <a:schemeClr val="tx1"/>
                          </a:solidFill>
                          <a:effectLst/>
                          <a:latin typeface="Calibri" panose="020F0502020204030204" pitchFamily="34" charset="0"/>
                          <a:cs typeface="Calibri" panose="020F0502020204030204" pitchFamily="34" charset="0"/>
                        </a:rPr>
                        <a:t>, JPEG(1)</a:t>
                      </a:r>
                      <a:r>
                        <a:rPr lang="en-US" altLang="ja-JP" sz="1000" b="1" kern="100" dirty="0" smtClean="0">
                          <a:solidFill>
                            <a:schemeClr val="tx1"/>
                          </a:solidFill>
                          <a:effectLst/>
                          <a:latin typeface="Calibri" panose="020F0502020204030204" pitchFamily="34" charset="0"/>
                          <a:cs typeface="Calibri" panose="020F0502020204030204" pitchFamily="34" charset="0"/>
                        </a:rPr>
                        <a:t>(2)</a:t>
                      </a:r>
                      <a:r>
                        <a:rPr lang="en-US" altLang="ja-JP" sz="1000" kern="100" dirty="0" smtClean="0">
                          <a:solidFill>
                            <a:schemeClr val="tx1"/>
                          </a:solidFill>
                          <a:effectLst/>
                          <a:latin typeface="Calibri" panose="020F0502020204030204" pitchFamily="34" charset="0"/>
                          <a:cs typeface="Calibri" panose="020F0502020204030204" pitchFamily="34" charset="0"/>
                        </a:rPr>
                        <a:t> </a:t>
                      </a: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H.265 (or </a:t>
                      </a:r>
                      <a:r>
                        <a:rPr lang="en-US" altLang="ja-JP" sz="1000" b="1" kern="100" dirty="0" smtClean="0">
                          <a:solidFill>
                            <a:srgbClr val="0000FF"/>
                          </a:solidFill>
                          <a:effectLst/>
                          <a:latin typeface="Calibri" panose="020F0502020204030204" pitchFamily="34" charset="0"/>
                          <a:cs typeface="Calibri" panose="020F0502020204030204" pitchFamily="34" charset="0"/>
                        </a:rPr>
                        <a:t>H.264</a:t>
                      </a:r>
                      <a:r>
                        <a:rPr lang="en-US" altLang="ja-JP" sz="1000" kern="100" dirty="0" smtClean="0">
                          <a:effectLst/>
                          <a:latin typeface="Calibri" panose="020F0502020204030204" pitchFamily="34" charset="0"/>
                          <a:cs typeface="Calibri" panose="020F0502020204030204" pitchFamily="34" charset="0"/>
                        </a:rPr>
                        <a:t>) (1) to </a:t>
                      </a:r>
                      <a:r>
                        <a:rPr lang="en-US" altLang="ja-JP" sz="1000" b="1" kern="100" dirty="0" smtClean="0">
                          <a:solidFill>
                            <a:srgbClr val="0000FF"/>
                          </a:solidFill>
                          <a:effectLst/>
                          <a:latin typeface="Calibri" panose="020F0502020204030204" pitchFamily="34" charset="0"/>
                          <a:cs typeface="Calibri" panose="020F0502020204030204" pitchFamily="34" charset="0"/>
                        </a:rPr>
                        <a:t>(4)</a:t>
                      </a:r>
                      <a:r>
                        <a:rPr lang="en-US" altLang="ja-JP" sz="1000" kern="100" dirty="0" smtClean="0">
                          <a:effectLst/>
                          <a:latin typeface="Calibri" panose="020F0502020204030204" pitchFamily="34" charset="0"/>
                          <a:cs typeface="Calibri" panose="020F0502020204030204" pitchFamily="34" charset="0"/>
                        </a:rPr>
                        <a:t>, JPEG(1)(2)</a:t>
                      </a:r>
                      <a:r>
                        <a:rPr lang="en-US" altLang="ja-JP" sz="1000" b="1" kern="100" dirty="0" smtClean="0">
                          <a:solidFill>
                            <a:srgbClr val="0000FF"/>
                          </a:solidFill>
                          <a:effectLst/>
                          <a:latin typeface="Calibri" panose="020F0502020204030204" pitchFamily="34" charset="0"/>
                          <a:cs typeface="Calibri" panose="020F0502020204030204" pitchFamily="34" charset="0"/>
                        </a:rPr>
                        <a:t>(3)</a:t>
                      </a:r>
                      <a:endParaRPr lang="ja-JP"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lvl="0" indent="0" algn="l" defTabSz="913984" rtl="0" eaLnBrk="1" fontAlgn="auto" latinLnBrk="0" hangingPunct="1">
                        <a:lnSpc>
                          <a:spcPct val="100000"/>
                        </a:lnSpc>
                        <a:spcBef>
                          <a:spcPts val="0"/>
                        </a:spcBef>
                        <a:spcAft>
                          <a:spcPts val="0"/>
                        </a:spcAft>
                        <a:buClrTx/>
                        <a:buSzTx/>
                        <a:buFontTx/>
                        <a:buNone/>
                        <a:tabLst/>
                        <a:defRPr/>
                      </a:pPr>
                      <a:endParaRPr lang="ja-JP"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1"/>
                  </a:ext>
                </a:extLst>
              </a:tr>
              <a:tr h="399091">
                <a:tc vMerge="1">
                  <a:txBody>
                    <a:bodyPr/>
                    <a:lstStyle/>
                    <a:p>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Total</a:t>
                      </a:r>
                      <a:r>
                        <a:rPr lang="en-US" altLang="ja-JP" sz="1000" u="none" strike="noStrike" baseline="0" dirty="0" smtClean="0">
                          <a:effectLst/>
                          <a:latin typeface="Calibri" panose="020F0502020204030204" pitchFamily="34" charset="0"/>
                          <a:cs typeface="Calibri" panose="020F0502020204030204" pitchFamily="34" charset="0"/>
                        </a:rPr>
                        <a:t> bitrate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25,600 </a:t>
                      </a:r>
                      <a:r>
                        <a:rPr lang="en-US" altLang="ja-JP" sz="1000" kern="100" dirty="0" smtClean="0">
                          <a:solidFill>
                            <a:schemeClr val="tx1"/>
                          </a:solidFill>
                          <a:effectLst/>
                          <a:latin typeface="Calibri" panose="020F0502020204030204" pitchFamily="34" charset="0"/>
                          <a:cs typeface="Calibri" panose="020F0502020204030204" pitchFamily="34" charset="0"/>
                        </a:rPr>
                        <a:t>kbps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25,600 </a:t>
                      </a:r>
                      <a:r>
                        <a:rPr lang="en-US" altLang="ja-JP" sz="1000" kern="100" dirty="0" smtClean="0">
                          <a:solidFill>
                            <a:schemeClr val="tx1"/>
                          </a:solidFill>
                          <a:effectLst/>
                          <a:latin typeface="Calibri" panose="020F0502020204030204" pitchFamily="34" charset="0"/>
                          <a:cs typeface="Calibri" panose="020F0502020204030204" pitchFamily="34" charset="0"/>
                        </a:rPr>
                        <a:t>kbps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rgbClr val="0000FF"/>
                          </a:solidFill>
                          <a:effectLst/>
                          <a:latin typeface="Calibri" panose="020F0502020204030204" pitchFamily="34" charset="0"/>
                          <a:cs typeface="Calibri" panose="020F0502020204030204" pitchFamily="34" charset="0"/>
                        </a:rPr>
                        <a:t>51,200 </a:t>
                      </a:r>
                      <a:r>
                        <a:rPr lang="en-US" altLang="ja-JP" sz="1000" kern="100" dirty="0" smtClean="0">
                          <a:effectLst/>
                          <a:latin typeface="Calibri" panose="020F0502020204030204" pitchFamily="34" charset="0"/>
                          <a:cs typeface="Calibri" panose="020F0502020204030204" pitchFamily="34" charset="0"/>
                        </a:rPr>
                        <a:t>kbps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913984"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The sum of the bit rates of each stream</a:t>
                      </a:r>
                      <a:endParaRPr kumimoji="1" lang="ja-JP" altLang="en-US"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2"/>
                  </a:ext>
                </a:extLst>
              </a:tr>
              <a:tr h="4671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Transmission priority</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Constant bitrate/ 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effectLst/>
                          <a:latin typeface="Calibri" panose="020F0502020204030204" pitchFamily="34" charset="0"/>
                          <a:cs typeface="Calibri" panose="020F0502020204030204" pitchFamily="34" charset="0"/>
                        </a:rPr>
                        <a:t>*Default : </a:t>
                      </a:r>
                      <a:r>
                        <a:rPr lang="en-US" altLang="ja-JP" sz="1000" b="1" kern="100" baseline="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(Japanese PC : Frame rate)</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Constant bitrate/ 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effectLst/>
                          <a:latin typeface="Calibri" panose="020F0502020204030204" pitchFamily="34" charset="0"/>
                          <a:cs typeface="Calibri" panose="020F0502020204030204" pitchFamily="34" charset="0"/>
                        </a:rPr>
                        <a:t>*Default : </a:t>
                      </a:r>
                      <a:r>
                        <a:rPr lang="en-US" altLang="ja-JP" sz="1000" b="1" kern="100" baseline="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(Japanese PC : Frame rate)</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Constant bitrate/Frame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effectLst/>
                          <a:latin typeface="Calibri" panose="020F0502020204030204" pitchFamily="34" charset="0"/>
                          <a:cs typeface="Calibri" panose="020F0502020204030204" pitchFamily="34" charset="0"/>
                        </a:rPr>
                        <a:t>*Default : </a:t>
                      </a:r>
                      <a:r>
                        <a:rPr lang="en-US" altLang="ja-JP" sz="1000" b="1" kern="100" baseline="0" dirty="0" smtClean="0">
                          <a:effectLst/>
                          <a:latin typeface="Calibri" panose="020F0502020204030204" pitchFamily="34" charset="0"/>
                          <a:cs typeface="Calibri" panose="020F0502020204030204" pitchFamily="34" charset="0"/>
                        </a:rPr>
                        <a:t>Frame rate</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913984"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3"/>
                  </a:ext>
                </a:extLst>
              </a:tr>
              <a:tr h="33414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Smart Coding</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Auto VIQS / GOP Control</a:t>
                      </a:r>
                    </a:p>
                    <a:p>
                      <a:pPr algn="l">
                        <a:spcAft>
                          <a:spcPts val="0"/>
                        </a:spcAft>
                      </a:pPr>
                      <a:r>
                        <a:rPr lang="en-US" altLang="ja-JP" sz="1000" kern="100" dirty="0" smtClean="0">
                          <a:effectLst/>
                          <a:latin typeface="Calibri" panose="020F0502020204030204" pitchFamily="34" charset="0"/>
                          <a:cs typeface="Calibri" panose="020F0502020204030204" pitchFamily="34" charset="0"/>
                        </a:rPr>
                        <a:t>(With Frame</a:t>
                      </a:r>
                      <a:r>
                        <a:rPr lang="en-US" altLang="ja-JP" sz="1000" kern="100" baseline="0" dirty="0" smtClean="0">
                          <a:effectLst/>
                          <a:latin typeface="Calibri" panose="020F0502020204030204" pitchFamily="34" charset="0"/>
                          <a:cs typeface="Calibri" panose="020F0502020204030204" pitchFamily="34" charset="0"/>
                        </a:rPr>
                        <a:t> rate ctrl)</a:t>
                      </a:r>
                      <a:endParaRPr lang="ja-JP" sz="1000" b="1" kern="100" dirty="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Auto VIQS / GOP Control</a:t>
                      </a:r>
                    </a:p>
                    <a:p>
                      <a:pPr algn="l">
                        <a:spcAft>
                          <a:spcPts val="0"/>
                        </a:spcAft>
                      </a:pPr>
                      <a:r>
                        <a:rPr lang="en-US" altLang="ja-JP" sz="1000" kern="100" dirty="0" smtClean="0">
                          <a:effectLst/>
                          <a:latin typeface="Calibri" panose="020F0502020204030204" pitchFamily="34" charset="0"/>
                          <a:cs typeface="Calibri" panose="020F0502020204030204" pitchFamily="34" charset="0"/>
                        </a:rPr>
                        <a:t>(With Frame</a:t>
                      </a:r>
                      <a:r>
                        <a:rPr lang="en-US" altLang="ja-JP" sz="1000" kern="100" baseline="0" dirty="0" smtClean="0">
                          <a:effectLst/>
                          <a:latin typeface="Calibri" panose="020F0502020204030204" pitchFamily="34" charset="0"/>
                          <a:cs typeface="Calibri" panose="020F0502020204030204" pitchFamily="34" charset="0"/>
                        </a:rPr>
                        <a:t> rate ctrl)</a:t>
                      </a:r>
                      <a:endParaRPr lang="ja-JP" sz="1000" b="1" kern="100" dirty="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Smart facial coding</a:t>
                      </a:r>
                      <a:r>
                        <a:rPr lang="en-US" altLang="ja-JP" sz="1000" b="1" kern="100" baseline="0" dirty="0" smtClean="0">
                          <a:solidFill>
                            <a:srgbClr val="0000FF"/>
                          </a:solidFill>
                          <a:effectLst/>
                          <a:latin typeface="Calibri" panose="020F0502020204030204" pitchFamily="34" charset="0"/>
                          <a:cs typeface="Calibri" panose="020F0502020204030204" pitchFamily="34" charset="0"/>
                        </a:rPr>
                        <a:t> </a:t>
                      </a:r>
                      <a:r>
                        <a:rPr lang="en-US" altLang="ja-JP" sz="1000" kern="100" dirty="0" smtClean="0">
                          <a:effectLst/>
                          <a:latin typeface="Calibri" panose="020F0502020204030204" pitchFamily="34" charset="0"/>
                          <a:cs typeface="Calibri" panose="020F0502020204030204" pitchFamily="34" charset="0"/>
                        </a:rPr>
                        <a:t>/ Auto VIQS / GOP Control (With Frame</a:t>
                      </a:r>
                      <a:r>
                        <a:rPr lang="en-US" altLang="ja-JP" sz="1000" kern="100" baseline="0" dirty="0" smtClean="0">
                          <a:effectLst/>
                          <a:latin typeface="Calibri" panose="020F0502020204030204" pitchFamily="34" charset="0"/>
                          <a:cs typeface="Calibri" panose="020F0502020204030204" pitchFamily="34" charset="0"/>
                        </a:rPr>
                        <a:t> rate ctrl)</a:t>
                      </a:r>
                      <a:endParaRPr lang="ja-JP"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10010"/>
                  </a:ext>
                </a:extLst>
              </a:tr>
              <a:tr h="509950">
                <a:tc rowSpan="3">
                  <a:txBody>
                    <a:bodyPr/>
                    <a:lstStyle/>
                    <a:p>
                      <a:r>
                        <a:rPr kumimoji="1" lang="en-US" altLang="ja-JP" sz="1000" b="1" dirty="0" smtClean="0">
                          <a:latin typeface="Calibri" panose="020F0502020204030204" pitchFamily="34" charset="0"/>
                          <a:cs typeface="Calibri" panose="020F0502020204030204" pitchFamily="34" charset="0"/>
                        </a:rPr>
                        <a:t>Signal processing</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Image rotation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0°/ 90°/ 180° / 270°</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0°/ 90°/ 180° / 270°</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0°/ 90°/ 180° / 270°</a:t>
                      </a:r>
                      <a:endParaRPr lang="ja-JP" altLang="ja-JP" sz="1000" b="1" kern="100" dirty="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U</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series </a:t>
                      </a:r>
                      <a:r>
                        <a:rPr lang="en-US" altLang="ja-JP" sz="1000" b="1" kern="100" dirty="0" smtClean="0">
                          <a:solidFill>
                            <a:schemeClr val="tx1"/>
                          </a:solidFill>
                          <a:effectLst/>
                          <a:latin typeface="Calibri" panose="020F0502020204030204" pitchFamily="34" charset="0"/>
                          <a:cs typeface="Calibri" panose="020F0502020204030204" pitchFamily="34" charset="0"/>
                        </a:rPr>
                        <a:t>cannot</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select </a:t>
                      </a:r>
                      <a:r>
                        <a:rPr lang="en-US" altLang="ja-JP" sz="1000" b="1" kern="100" dirty="0" smtClean="0">
                          <a:solidFill>
                            <a:schemeClr val="tx1"/>
                          </a:solidFill>
                          <a:effectLst/>
                          <a:latin typeface="Calibri" panose="020F0502020204030204" pitchFamily="34" charset="0"/>
                          <a:cs typeface="Calibri" panose="020F0502020204030204" pitchFamily="34" charset="0"/>
                        </a:rPr>
                        <a:t>90</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or </a:t>
                      </a:r>
                      <a:r>
                        <a:rPr lang="en-US" altLang="ja-JP" sz="1000" b="1" kern="100" dirty="0" smtClean="0">
                          <a:solidFill>
                            <a:schemeClr val="tx1"/>
                          </a:solidFill>
                          <a:effectLst/>
                          <a:latin typeface="Calibri" panose="020F0502020204030204" pitchFamily="34" charset="0"/>
                          <a:cs typeface="Calibri" panose="020F0502020204030204" pitchFamily="34" charset="0"/>
                        </a:rPr>
                        <a:t>270 deg.</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 when 320x180 is set</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4"/>
                  </a:ext>
                </a:extLst>
              </a:tr>
              <a:tr h="20111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Extra optical zoom</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Yes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Yes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Yes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3600795945"/>
                  </a:ext>
                </a:extLst>
              </a:tr>
              <a:tr h="20111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Lens</a:t>
                      </a:r>
                      <a:r>
                        <a:rPr lang="en-US" altLang="ja-JP" sz="1000" u="none" strike="noStrike" baseline="0" dirty="0" smtClean="0">
                          <a:effectLst/>
                          <a:latin typeface="Calibri" panose="020F0502020204030204" pitchFamily="34" charset="0"/>
                          <a:cs typeface="Calibri" panose="020F0502020204030204" pitchFamily="34" charset="0"/>
                        </a:rPr>
                        <a:t> distortion compensation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2533326711"/>
                  </a:ext>
                </a:extLst>
              </a:tr>
            </a:tbl>
          </a:graphicData>
        </a:graphic>
      </p:graphicFrame>
      <p:sp>
        <p:nvSpPr>
          <p:cNvPr id="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11" name="正方形/長方形 10"/>
          <p:cNvSpPr/>
          <p:nvPr/>
        </p:nvSpPr>
        <p:spPr>
          <a:xfrm>
            <a:off x="2496407" y="668132"/>
            <a:ext cx="1679808" cy="3886771"/>
          </a:xfrm>
          <a:prstGeom prst="rect">
            <a:avLst/>
          </a:prstGeom>
          <a:noFill/>
          <a:ln w="25400" cap="flat" cmpd="sng" algn="ctr">
            <a:solidFill>
              <a:srgbClr val="FF0000"/>
            </a:solidFill>
            <a:prstDash val="solid"/>
          </a:ln>
          <a:effectLst>
            <a:outerShdw blurRad="50800" dist="38100" dir="2700000" algn="tl" rotWithShape="0">
              <a:prstClr val="black">
                <a:alpha val="40000"/>
              </a:prstClr>
            </a:outerShdw>
          </a:effectLst>
        </p:spPr>
        <p:txBody>
          <a:bodyPr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08680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4-1. Software </a:t>
            </a:r>
            <a:r>
              <a:rPr lang="en-US" altLang="ja-JP" sz="2400" dirty="0">
                <a:latin typeface="Calibri" panose="020F0502020204030204" pitchFamily="34" charset="0"/>
              </a:rPr>
              <a:t>feature </a:t>
            </a:r>
            <a:r>
              <a:rPr lang="en-US" altLang="ja-JP" sz="2400" dirty="0" smtClean="0">
                <a:latin typeface="Calibri" panose="020F0502020204030204" pitchFamily="34" charset="0"/>
              </a:rPr>
              <a:t>( FHD 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表 2"/>
          <p:cNvGraphicFramePr>
            <a:graphicFrameLocks noGrp="1"/>
          </p:cNvGraphicFramePr>
          <p:nvPr>
            <p:extLst>
              <p:ext uri="{D42A27DB-BD31-4B8C-83A1-F6EECF244321}">
                <p14:modId xmlns:p14="http://schemas.microsoft.com/office/powerpoint/2010/main" val="540858889"/>
              </p:ext>
            </p:extLst>
          </p:nvPr>
        </p:nvGraphicFramePr>
        <p:xfrm>
          <a:off x="72000" y="671363"/>
          <a:ext cx="9000000" cy="3763318"/>
        </p:xfrm>
        <a:graphic>
          <a:graphicData uri="http://schemas.openxmlformats.org/drawingml/2006/table">
            <a:tbl>
              <a:tblPr firstRow="1" bandRow="1">
                <a:tableStyleId>{5C22544A-7EE6-4342-B048-85BDC9FD1C3A}</a:tableStyleId>
              </a:tblPr>
              <a:tblGrid>
                <a:gridCol w="740800">
                  <a:extLst>
                    <a:ext uri="{9D8B030D-6E8A-4147-A177-3AD203B41FA5}">
                      <a16:colId xmlns:a16="http://schemas.microsoft.com/office/drawing/2014/main" val="1104901400"/>
                    </a:ext>
                  </a:extLst>
                </a:gridCol>
                <a:gridCol w="1682044">
                  <a:extLst>
                    <a:ext uri="{9D8B030D-6E8A-4147-A177-3AD203B41FA5}">
                      <a16:colId xmlns:a16="http://schemas.microsoft.com/office/drawing/2014/main" val="20000"/>
                    </a:ext>
                  </a:extLst>
                </a:gridCol>
                <a:gridCol w="1670756">
                  <a:extLst>
                    <a:ext uri="{9D8B030D-6E8A-4147-A177-3AD203B41FA5}">
                      <a16:colId xmlns:a16="http://schemas.microsoft.com/office/drawing/2014/main" val="20002"/>
                    </a:ext>
                  </a:extLst>
                </a:gridCol>
                <a:gridCol w="1687689">
                  <a:extLst>
                    <a:ext uri="{9D8B030D-6E8A-4147-A177-3AD203B41FA5}">
                      <a16:colId xmlns:a16="http://schemas.microsoft.com/office/drawing/2014/main" val="2453358180"/>
                    </a:ext>
                  </a:extLst>
                </a:gridCol>
                <a:gridCol w="2030711">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260518">
                <a:tc>
                  <a:txBody>
                    <a:body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New 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lang="en-US" altLang="ja-JP" sz="1000" b="1" dirty="0" smtClean="0">
                          <a:latin typeface="Calibri" panose="020F0502020204030204" pitchFamily="34" charset="0"/>
                          <a:ea typeface="Meiryo UI" panose="020B0604030504040204" pitchFamily="50" charset="-128"/>
                          <a:cs typeface="Meiryo UI" panose="020B0604030504040204" pitchFamily="50" charset="-128"/>
                        </a:rPr>
                        <a:t>Conventional </a:t>
                      </a:r>
                      <a:r>
                        <a:rPr kumimoji="1" lang="en-US" altLang="ja-JP" sz="1000" dirty="0" smtClean="0">
                          <a:latin typeface="Calibri" panose="020F0502020204030204" pitchFamily="34" charset="0"/>
                          <a:cs typeface="Calibri" panose="020F0502020204030204" pitchFamily="34" charset="0"/>
                        </a:rPr>
                        <a:t>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S</a:t>
                      </a:r>
                      <a:r>
                        <a:rPr kumimoji="1" lang="en-US" altLang="ja-JP" sz="1000" baseline="0" dirty="0" smtClean="0">
                          <a:latin typeface="Calibri" panose="020F0502020204030204" pitchFamily="34" charset="0"/>
                          <a:cs typeface="Calibri" panose="020F0502020204030204" pitchFamily="34" charset="0"/>
                        </a:rPr>
                        <a:t> series </a:t>
                      </a:r>
                      <a:r>
                        <a:rPr kumimoji="1" lang="en-US" altLang="ja-JP" sz="1000" dirty="0" smtClean="0">
                          <a:latin typeface="Calibri" panose="020F0502020204030204" pitchFamily="34" charset="0"/>
                          <a:cs typeface="Calibri" panose="020F0502020204030204" pitchFamily="34" charset="0"/>
                        </a:rPr>
                        <a:t>(S1131)</a:t>
                      </a:r>
                      <a:endParaRPr kumimoji="1" lang="en-US" altLang="ja-JP" sz="100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Comments</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0"/>
                  </a:ext>
                </a:extLst>
              </a:tr>
              <a:tr h="227478">
                <a:tc rowSpan="3">
                  <a:txBody>
                    <a:bodyPr/>
                    <a:lstStyle/>
                    <a:p>
                      <a:r>
                        <a:rPr kumimoji="1" lang="en-US" altLang="ja-JP" sz="1000" b="1" dirty="0" smtClean="0">
                          <a:latin typeface="Calibri" panose="020F0502020204030204" pitchFamily="34" charset="0"/>
                          <a:cs typeface="Calibri" panose="020F0502020204030204" pitchFamily="34" charset="0"/>
                        </a:rPr>
                        <a:t>Secure</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b="1" u="none" strike="noStrike" dirty="0" smtClean="0">
                          <a:solidFill>
                            <a:srgbClr val="3C40D6"/>
                          </a:solidFill>
                          <a:effectLst/>
                          <a:latin typeface="Calibri" panose="020F0502020204030204" pitchFamily="34" charset="0"/>
                          <a:cs typeface="Calibri" panose="020F0502020204030204" pitchFamily="34" charset="0"/>
                        </a:rPr>
                        <a:t>GlobalSign</a:t>
                      </a:r>
                      <a:r>
                        <a:rPr lang="en-US" altLang="ja-JP" sz="1000" u="none" strike="noStrike" baseline="0" dirty="0" smtClean="0">
                          <a:effectLst/>
                          <a:latin typeface="Calibri" panose="020F0502020204030204" pitchFamily="34" charset="0"/>
                          <a:cs typeface="Calibri" panose="020F0502020204030204" pitchFamily="34" charset="0"/>
                        </a:rPr>
                        <a:t> Certificate pre-install</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rgbClr val="3C40D6"/>
                          </a:solidFill>
                          <a:effectLst/>
                          <a:latin typeface="Calibri" panose="020F0502020204030204" pitchFamily="34" charset="0"/>
                          <a:cs typeface="Calibri" panose="020F0502020204030204" pitchFamily="34" charset="0"/>
                        </a:rPr>
                        <a:t>Yes</a:t>
                      </a:r>
                      <a:endParaRPr lang="en-US" altLang="ja-JP" sz="1000" b="1" kern="100" dirty="0" smtClean="0">
                        <a:solidFill>
                          <a:srgbClr val="3C40D6"/>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857436011"/>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Data encryption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993259142"/>
                  </a:ext>
                </a:extLst>
              </a:tr>
              <a:tr h="227478">
                <a:tc vMerge="1">
                  <a:txBody>
                    <a:bodyPr/>
                    <a:lstStyle/>
                    <a:p>
                      <a:endPar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marL="0" algn="l" defTabSz="457178" rtl="0" eaLnBrk="1" fontAlgn="ctr" latinLnBrk="0" hangingPunct="1"/>
                      <a:r>
                        <a:rPr lang="en-US" sz="1000" u="none" strike="noStrike" kern="1200" dirty="0" smtClean="0">
                          <a:solidFill>
                            <a:schemeClr val="dk1"/>
                          </a:solidFill>
                          <a:effectLst/>
                          <a:latin typeface="Calibri" panose="020F0502020204030204" pitchFamily="34" charset="0"/>
                          <a:ea typeface="+mn-ea"/>
                          <a:cs typeface="Calibri" panose="020F0502020204030204" pitchFamily="34" charset="0"/>
                        </a:rPr>
                        <a:t>HTTPS</a:t>
                      </a:r>
                      <a:endParaRPr lang="en-US" sz="10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97500" marR="97500" marT="46800" marB="46800" anchor="ct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dk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782942270"/>
                  </a:ext>
                </a:extLst>
              </a:tr>
              <a:tr h="227478">
                <a:tc rowSpan="10">
                  <a:txBody>
                    <a:bodyPr/>
                    <a:lstStyle/>
                    <a:p>
                      <a:r>
                        <a:rPr kumimoji="1" lang="en-US" altLang="ja-JP" sz="1000" b="1" dirty="0" smtClean="0">
                          <a:latin typeface="Calibri" panose="020F0502020204030204" pitchFamily="34" charset="0"/>
                          <a:cs typeface="Calibri" panose="020F0502020204030204" pitchFamily="34" charset="0"/>
                        </a:rPr>
                        <a:t>Other</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Overlay image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802362266"/>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Multi-screen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226318601"/>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sz="1000" u="none" strike="noStrike" dirty="0" smtClean="0">
                          <a:effectLst/>
                          <a:latin typeface="Calibri" panose="020F0502020204030204" pitchFamily="34" charset="0"/>
                          <a:cs typeface="Calibri" panose="020F0502020204030204" pitchFamily="34" charset="0"/>
                        </a:rPr>
                        <a:t>FTP </a:t>
                      </a:r>
                      <a:r>
                        <a:rPr lang="en-US" altLang="ja-JP" sz="1000" u="none" strike="noStrike" baseline="0" dirty="0" smtClean="0">
                          <a:effectLst/>
                          <a:latin typeface="Calibri" panose="020F0502020204030204" pitchFamily="34" charset="0"/>
                          <a:cs typeface="Calibri" panose="020F0502020204030204" pitchFamily="34" charset="0"/>
                        </a:rPr>
                        <a:t>Server</a:t>
                      </a:r>
                      <a:endParaRPr lang="en-US" altLang="ja-JP" sz="1000" b="1" i="0" u="none" strike="noStrike" baseline="0" dirty="0" smtClean="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641693245"/>
                  </a:ext>
                </a:extLst>
              </a:tr>
              <a:tr h="377945">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FTP Client</a:t>
                      </a:r>
                    </a:p>
                    <a:p>
                      <a:pPr algn="l" fontAlgn="ctr"/>
                      <a:r>
                        <a:rPr lang="en-US" altLang="ja-JP" sz="1000" u="none" strike="noStrike" dirty="0" smtClean="0">
                          <a:effectLst/>
                          <a:latin typeface="Calibri" panose="020F0502020204030204" pitchFamily="34" charset="0"/>
                          <a:cs typeface="Calibri" panose="020F0502020204030204" pitchFamily="34" charset="0"/>
                        </a:rPr>
                        <a:t>(Send</a:t>
                      </a:r>
                      <a:r>
                        <a:rPr lang="en-US" altLang="ja-JP" sz="1000" u="none" strike="noStrike" baseline="0" dirty="0" smtClean="0">
                          <a:effectLst/>
                          <a:latin typeface="Calibri" panose="020F0502020204030204" pitchFamily="34" charset="0"/>
                          <a:cs typeface="Calibri" panose="020F0502020204030204" pitchFamily="34" charset="0"/>
                        </a:rPr>
                        <a:t> image to FTP server)</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541247443"/>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Send alarm image via</a:t>
                      </a:r>
                      <a:r>
                        <a:rPr lang="en-US" altLang="ja-JP" sz="1000" u="none" strike="noStrike" baseline="0" dirty="0" smtClean="0">
                          <a:effectLst/>
                          <a:latin typeface="Calibri" panose="020F0502020204030204" pitchFamily="34" charset="0"/>
                          <a:cs typeface="Calibri" panose="020F0502020204030204" pitchFamily="34" charset="0"/>
                        </a:rPr>
                        <a:t> e-mail</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4226395053"/>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Maximum</a:t>
                      </a:r>
                      <a:r>
                        <a:rPr lang="en-US" altLang="ja-JP" sz="1000" u="none" strike="noStrike" baseline="0" dirty="0" smtClean="0">
                          <a:effectLst/>
                          <a:latin typeface="Calibri" panose="020F0502020204030204" pitchFamily="34" charset="0"/>
                          <a:cs typeface="Calibri" panose="020F0502020204030204" pitchFamily="34" charset="0"/>
                        </a:rPr>
                        <a:t> Users</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14</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14</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14</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818972567"/>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Supported OS</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Windows</a:t>
                      </a:r>
                      <a:r>
                        <a:rPr lang="en-US" altLang="ja-JP" sz="1000" kern="100" baseline="0" dirty="0" smtClean="0">
                          <a:solidFill>
                            <a:schemeClr val="tx1"/>
                          </a:solidFill>
                          <a:effectLst/>
                          <a:latin typeface="Calibri" panose="020F0502020204030204" pitchFamily="34" charset="0"/>
                          <a:cs typeface="Calibri" panose="020F0502020204030204" pitchFamily="34" charset="0"/>
                        </a:rPr>
                        <a:t> 10, 8.1</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Windows</a:t>
                      </a:r>
                      <a:r>
                        <a:rPr lang="en-US" altLang="ja-JP" sz="1000" kern="100" baseline="0" dirty="0" smtClean="0">
                          <a:solidFill>
                            <a:schemeClr val="tx1"/>
                          </a:solidFill>
                          <a:effectLst/>
                          <a:latin typeface="Calibri" panose="020F0502020204030204" pitchFamily="34" charset="0"/>
                          <a:cs typeface="Calibri" panose="020F0502020204030204" pitchFamily="34" charset="0"/>
                        </a:rPr>
                        <a:t> 10, 8.1</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Windows10,</a:t>
                      </a:r>
                      <a:r>
                        <a:rPr lang="en-US" altLang="ja-JP" sz="1000" kern="100" baseline="0" dirty="0" smtClean="0">
                          <a:effectLst/>
                          <a:latin typeface="Calibri" panose="020F0502020204030204" pitchFamily="34" charset="0"/>
                          <a:cs typeface="Calibri" panose="020F0502020204030204" pitchFamily="34" charset="0"/>
                        </a:rPr>
                        <a:t> </a:t>
                      </a:r>
                      <a:r>
                        <a:rPr lang="en-US" altLang="ja-JP" sz="1000" kern="100" dirty="0" smtClean="0">
                          <a:effectLst/>
                          <a:latin typeface="Calibri" panose="020F0502020204030204" pitchFamily="34" charset="0"/>
                          <a:cs typeface="Calibri" panose="020F0502020204030204" pitchFamily="34" charset="0"/>
                        </a:rPr>
                        <a:t>8.1,</a:t>
                      </a:r>
                      <a:r>
                        <a:rPr lang="en-US" altLang="ja-JP" sz="1000" kern="100" baseline="0" dirty="0" smtClean="0">
                          <a:effectLst/>
                          <a:latin typeface="Calibri" panose="020F0502020204030204" pitchFamily="34" charset="0"/>
                          <a:cs typeface="Calibri" panose="020F0502020204030204" pitchFamily="34" charset="0"/>
                        </a:rPr>
                        <a:t> </a:t>
                      </a:r>
                      <a:r>
                        <a:rPr lang="en-US" altLang="ja-JP" sz="1000" b="1" kern="100" baseline="0" dirty="0" smtClean="0">
                          <a:solidFill>
                            <a:srgbClr val="0000FF"/>
                          </a:solidFill>
                          <a:effectLst/>
                          <a:latin typeface="Calibri" panose="020F0502020204030204" pitchFamily="34" charset="0"/>
                          <a:cs typeface="Calibri" panose="020F0502020204030204" pitchFamily="34" charset="0"/>
                        </a:rPr>
                        <a:t>7</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036379451"/>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Supported Browser</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IE11, Edge, Chrome, Firefox</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IE11, Edge, Chrome, Firefox</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IE11, Edge, Chrome, Firefox</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03643863"/>
                  </a:ext>
                </a:extLst>
              </a:tr>
              <a:tr h="22747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sz="1000" u="none" strike="noStrike" dirty="0" smtClean="0">
                          <a:effectLst/>
                          <a:latin typeface="Calibri" panose="020F0502020204030204" pitchFamily="34" charset="0"/>
                          <a:cs typeface="Calibri" panose="020F0502020204030204" pitchFamily="34" charset="0"/>
                        </a:rPr>
                        <a:t>ONVIF</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Profile </a:t>
                      </a:r>
                      <a:r>
                        <a:rPr lang="en-US" altLang="ja-JP" sz="1000" b="1" kern="100" dirty="0" smtClean="0">
                          <a:solidFill>
                            <a:srgbClr val="3C40D6"/>
                          </a:solidFill>
                          <a:effectLst/>
                          <a:latin typeface="Calibri" panose="020F0502020204030204" pitchFamily="34" charset="0"/>
                          <a:cs typeface="Calibri" panose="020F0502020204030204" pitchFamily="34" charset="0"/>
                        </a:rPr>
                        <a:t>S</a:t>
                      </a:r>
                      <a:r>
                        <a:rPr lang="en-US" altLang="ja-JP" sz="1000" kern="100" dirty="0" smtClean="0">
                          <a:solidFill>
                            <a:srgbClr val="3C40D6"/>
                          </a:solidFill>
                          <a:effectLst/>
                          <a:latin typeface="Calibri" panose="020F0502020204030204" pitchFamily="34" charset="0"/>
                          <a:cs typeface="Calibri" panose="020F0502020204030204" pitchFamily="34" charset="0"/>
                        </a:rPr>
                        <a:t>, </a:t>
                      </a:r>
                      <a:r>
                        <a:rPr lang="en-US" altLang="ja-JP" sz="1000" kern="100" dirty="0" smtClean="0">
                          <a:effectLst/>
                          <a:latin typeface="Calibri" panose="020F0502020204030204" pitchFamily="34" charset="0"/>
                          <a:cs typeface="Calibri" panose="020F0502020204030204" pitchFamily="34" charset="0"/>
                        </a:rPr>
                        <a:t>G, T</a:t>
                      </a:r>
                      <a:endParaRPr lang="en-US"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Profile G, T</a:t>
                      </a:r>
                      <a:endParaRPr lang="en-US"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Profile </a:t>
                      </a:r>
                      <a:r>
                        <a:rPr lang="en-US" altLang="ja-JP" sz="1000" b="1" kern="100" dirty="0" smtClean="0">
                          <a:solidFill>
                            <a:srgbClr val="0000FF"/>
                          </a:solidFill>
                          <a:effectLst/>
                          <a:latin typeface="Calibri" panose="020F0502020204030204" pitchFamily="34" charset="0"/>
                          <a:cs typeface="Calibri" panose="020F0502020204030204" pitchFamily="34" charset="0"/>
                        </a:rPr>
                        <a:t>S</a:t>
                      </a:r>
                      <a:r>
                        <a:rPr lang="en-US" altLang="ja-JP" sz="1000" kern="100" dirty="0" smtClean="0">
                          <a:effectLst/>
                          <a:latin typeface="Calibri" panose="020F0502020204030204" pitchFamily="34" charset="0"/>
                          <a:cs typeface="Calibri" panose="020F0502020204030204" pitchFamily="34" charset="0"/>
                        </a:rPr>
                        <a:t>, G, T</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S =&lt; G</a:t>
                      </a:r>
                      <a:r>
                        <a:rPr kumimoji="1" lang="en-US" altLang="ja-JP" sz="1000" baseline="0" dirty="0" smtClean="0">
                          <a:latin typeface="Calibri" panose="020F0502020204030204" pitchFamily="34" charset="0"/>
                          <a:cs typeface="Calibri" panose="020F0502020204030204" pitchFamily="34" charset="0"/>
                        </a:rPr>
                        <a:t> =&lt; T</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565898856"/>
                  </a:ext>
                </a:extLst>
              </a:tr>
              <a:tr h="227478">
                <a:tc vMerge="1">
                  <a:txBody>
                    <a:bodyPr/>
                    <a:lstStyle/>
                    <a:p>
                      <a:endPar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marL="0" algn="l" defTabSz="457178" rtl="0" eaLnBrk="1" fontAlgn="ctr" latinLnBrk="0" hangingPunct="1"/>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Mobile</a:t>
                      </a:r>
                      <a:endParaRPr lang="en-US" sz="10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97500" marR="97500" marT="46800" marB="46800" anchor="ctr"/>
                </a:tc>
                <a:tc>
                  <a:txBody>
                    <a:bodyPr/>
                    <a:lstStyle/>
                    <a:p>
                      <a:pPr marL="0" algn="l" defTabSz="457178" rtl="0" eaLnBrk="1" fontAlgn="ctr" latinLnBrk="0" hangingPunct="1">
                        <a:spcAft>
                          <a:spcPts val="0"/>
                        </a:spcAft>
                      </a:pPr>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Smart phone, Tablet</a:t>
                      </a:r>
                    </a:p>
                  </a:txBody>
                  <a:tcPr marL="97500" marR="97500" marT="46800" marB="46800"/>
                </a:tc>
                <a:tc>
                  <a:txBody>
                    <a:bodyPr/>
                    <a:lstStyle/>
                    <a:p>
                      <a:pPr marL="0" algn="l" defTabSz="457178" rtl="0" eaLnBrk="1" fontAlgn="ctr" latinLnBrk="0" hangingPunct="1">
                        <a:spcAft>
                          <a:spcPts val="0"/>
                        </a:spcAft>
                      </a:pPr>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Smart phone, Tablet</a:t>
                      </a:r>
                    </a:p>
                  </a:txBody>
                  <a:tcPr marL="97500" marR="97500" marT="46800" marB="46800"/>
                </a:tc>
                <a:tc>
                  <a:txBody>
                    <a:bodyPr/>
                    <a:lstStyle/>
                    <a:p>
                      <a:pPr marL="0" marR="0" indent="0" algn="l" defTabSz="457178" rtl="0" eaLnBrk="1" fontAlgn="ctr" latinLnBrk="0" hangingPunct="1">
                        <a:lnSpc>
                          <a:spcPct val="100000"/>
                        </a:lnSpc>
                        <a:spcBef>
                          <a:spcPts val="0"/>
                        </a:spcBef>
                        <a:spcAft>
                          <a:spcPts val="0"/>
                        </a:spcAft>
                        <a:buClrTx/>
                        <a:buSzTx/>
                        <a:buFontTx/>
                        <a:buNone/>
                        <a:tabLst/>
                        <a:defRPr/>
                      </a:pPr>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Smart hone, Tablet, </a:t>
                      </a:r>
                      <a:r>
                        <a:rPr lang="en-US" altLang="ja-JP" sz="1000" b="1" u="none" strike="noStrike" kern="1200" dirty="0" smtClean="0">
                          <a:solidFill>
                            <a:srgbClr val="0000FF"/>
                          </a:solidFill>
                          <a:effectLst/>
                          <a:latin typeface="Calibri" panose="020F0502020204030204" pitchFamily="34" charset="0"/>
                          <a:ea typeface="+mn-ea"/>
                          <a:cs typeface="Calibri" panose="020F0502020204030204" pitchFamily="34" charset="0"/>
                        </a:rPr>
                        <a:t>Cellular phone</a:t>
                      </a: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3067325150"/>
                  </a:ext>
                </a:extLst>
              </a:tr>
            </a:tbl>
          </a:graphicData>
        </a:graphic>
      </p:graphicFrame>
      <p:sp>
        <p:nvSpPr>
          <p:cNvPr id="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10" name="正方形/長方形 9"/>
          <p:cNvSpPr/>
          <p:nvPr/>
        </p:nvSpPr>
        <p:spPr>
          <a:xfrm>
            <a:off x="2496407" y="668132"/>
            <a:ext cx="1679808" cy="3766549"/>
          </a:xfrm>
          <a:prstGeom prst="rect">
            <a:avLst/>
          </a:prstGeom>
          <a:noFill/>
          <a:ln w="25400" cap="flat" cmpd="sng" algn="ctr">
            <a:solidFill>
              <a:srgbClr val="FF0000"/>
            </a:solidFill>
            <a:prstDash val="solid"/>
          </a:ln>
          <a:effectLst>
            <a:outerShdw blurRad="50800" dist="38100" dir="2700000" algn="tl" rotWithShape="0">
              <a:prstClr val="black">
                <a:alpha val="40000"/>
              </a:prstClr>
            </a:outerShdw>
          </a:effectLst>
        </p:spPr>
        <p:txBody>
          <a:bodyPr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58331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4-2. Software </a:t>
            </a:r>
            <a:r>
              <a:rPr lang="en-US" altLang="ja-JP" sz="2400" dirty="0">
                <a:latin typeface="Calibri" panose="020F0502020204030204" pitchFamily="34" charset="0"/>
              </a:rPr>
              <a:t>feature </a:t>
            </a:r>
            <a:r>
              <a:rPr lang="en-US" altLang="ja-JP" sz="2400" dirty="0" smtClean="0">
                <a:latin typeface="Calibri" panose="020F0502020204030204" pitchFamily="34" charset="0"/>
              </a:rPr>
              <a:t>( 4MP 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1574697306"/>
              </p:ext>
            </p:extLst>
          </p:nvPr>
        </p:nvGraphicFramePr>
        <p:xfrm>
          <a:off x="72000" y="671363"/>
          <a:ext cx="9000001" cy="4094544"/>
        </p:xfrm>
        <a:graphic>
          <a:graphicData uri="http://schemas.openxmlformats.org/drawingml/2006/table">
            <a:tbl>
              <a:tblPr firstRow="1" bandRow="1">
                <a:tableStyleId>{5C22544A-7EE6-4342-B048-85BDC9FD1C3A}</a:tableStyleId>
              </a:tblPr>
              <a:tblGrid>
                <a:gridCol w="763378">
                  <a:extLst>
                    <a:ext uri="{9D8B030D-6E8A-4147-A177-3AD203B41FA5}">
                      <a16:colId xmlns:a16="http://schemas.microsoft.com/office/drawing/2014/main" val="1104901400"/>
                    </a:ext>
                  </a:extLst>
                </a:gridCol>
                <a:gridCol w="1676400">
                  <a:extLst>
                    <a:ext uri="{9D8B030D-6E8A-4147-A177-3AD203B41FA5}">
                      <a16:colId xmlns:a16="http://schemas.microsoft.com/office/drawing/2014/main" val="20000"/>
                    </a:ext>
                  </a:extLst>
                </a:gridCol>
                <a:gridCol w="1648178">
                  <a:extLst>
                    <a:ext uri="{9D8B030D-6E8A-4147-A177-3AD203B41FA5}">
                      <a16:colId xmlns:a16="http://schemas.microsoft.com/office/drawing/2014/main" val="20002"/>
                    </a:ext>
                  </a:extLst>
                </a:gridCol>
                <a:gridCol w="1698977">
                  <a:extLst>
                    <a:ext uri="{9D8B030D-6E8A-4147-A177-3AD203B41FA5}">
                      <a16:colId xmlns:a16="http://schemas.microsoft.com/office/drawing/2014/main" val="3366841064"/>
                    </a:ext>
                  </a:extLst>
                </a:gridCol>
                <a:gridCol w="2025068">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256091">
                <a:tc>
                  <a:txBody>
                    <a:bodyPr/>
                    <a:lstStyle/>
                    <a:p>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New 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lang="en-US" altLang="ja-JP" sz="1000" b="1" dirty="0" smtClean="0">
                          <a:latin typeface="Calibri" panose="020F0502020204030204" pitchFamily="34" charset="0"/>
                          <a:ea typeface="Meiryo UI" panose="020B0604030504040204" pitchFamily="50" charset="-128"/>
                          <a:cs typeface="Meiryo UI" panose="020B0604030504040204" pitchFamily="50" charset="-128"/>
                        </a:rPr>
                        <a:t>Conventional </a:t>
                      </a:r>
                      <a:r>
                        <a:rPr kumimoji="1" lang="en-US" altLang="ja-JP" sz="1000" dirty="0" smtClean="0">
                          <a:latin typeface="Calibri" panose="020F0502020204030204" pitchFamily="34" charset="0"/>
                          <a:cs typeface="Calibri" panose="020F0502020204030204" pitchFamily="34" charset="0"/>
                        </a:rPr>
                        <a:t>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S</a:t>
                      </a:r>
                      <a:r>
                        <a:rPr kumimoji="1" lang="en-US" altLang="ja-JP" sz="1000" baseline="0" dirty="0" smtClean="0">
                          <a:latin typeface="Calibri" panose="020F0502020204030204" pitchFamily="34" charset="0"/>
                          <a:cs typeface="Calibri" panose="020F0502020204030204" pitchFamily="34" charset="0"/>
                        </a:rPr>
                        <a:t> series </a:t>
                      </a:r>
                      <a:r>
                        <a:rPr kumimoji="1" lang="en-US" altLang="ja-JP" sz="1000" dirty="0" smtClean="0">
                          <a:latin typeface="Calibri" panose="020F0502020204030204" pitchFamily="34" charset="0"/>
                          <a:cs typeface="Calibri" panose="020F0502020204030204" pitchFamily="34" charset="0"/>
                        </a:rPr>
                        <a:t>(S1131)</a:t>
                      </a:r>
                      <a:endParaRPr kumimoji="1" lang="en-US" altLang="ja-JP" sz="100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Comments</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0"/>
                  </a:ext>
                </a:extLst>
              </a:tr>
              <a:tr h="412888">
                <a:tc rowSpan="5">
                  <a:txBody>
                    <a:bodyPr/>
                    <a:lstStyle/>
                    <a:p>
                      <a:r>
                        <a:rPr kumimoji="1" lang="en-US" altLang="ja-JP" sz="1000" b="1" dirty="0" smtClean="0">
                          <a:latin typeface="Calibri" panose="020F0502020204030204" pitchFamily="34" charset="0"/>
                          <a:cs typeface="Calibri" panose="020F0502020204030204" pitchFamily="34" charset="0"/>
                        </a:rPr>
                        <a:t>Streaming</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Image capture mode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16:9 (30fps) </a:t>
                      </a:r>
                    </a:p>
                    <a:p>
                      <a:pPr algn="l">
                        <a:spcAft>
                          <a:spcPts val="0"/>
                        </a:spcAft>
                      </a:pPr>
                      <a:r>
                        <a:rPr lang="en-US" altLang="ja-JP" sz="1000" kern="100" dirty="0" smtClean="0">
                          <a:effectLst/>
                          <a:latin typeface="Calibri" panose="020F0502020204030204" pitchFamily="34" charset="0"/>
                          <a:cs typeface="Calibri" panose="020F0502020204030204" pitchFamily="34" charset="0"/>
                        </a:rPr>
                        <a:t>16:9 (25fps) </a:t>
                      </a:r>
                      <a:endParaRPr lang="en-US" altLang="ja-JP" sz="1000" b="1" kern="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16:9 (30fps) </a:t>
                      </a:r>
                    </a:p>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16:9 (25fps) </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16:9 (30fps) / 4:3 (30fps)</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*25fps mode is not in GUI</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lvl="0" indent="0" algn="l" defTabSz="913984" rtl="0" eaLnBrk="1" fontAlgn="auto" latinLnBrk="0" hangingPunct="1">
                        <a:lnSpc>
                          <a:spcPct val="100000"/>
                        </a:lnSpc>
                        <a:spcBef>
                          <a:spcPts val="0"/>
                        </a:spcBef>
                        <a:spcAft>
                          <a:spcPts val="0"/>
                        </a:spcAft>
                        <a:buClrTx/>
                        <a:buSzTx/>
                        <a:buFontTx/>
                        <a:buNone/>
                        <a:tabLst/>
                        <a:defRPr/>
                      </a:pPr>
                      <a:r>
                        <a:rPr kumimoji="1" lang="en-US" altLang="ja-JP" sz="1000" b="1" kern="100" dirty="0" smtClean="0">
                          <a:solidFill>
                            <a:schemeClr val="tx1"/>
                          </a:solidFill>
                          <a:effectLst/>
                          <a:latin typeface="Calibri" panose="020F0502020204030204" pitchFamily="34" charset="0"/>
                          <a:ea typeface="+mn-ea"/>
                          <a:cs typeface="Calibri" panose="020F0502020204030204" pitchFamily="34" charset="0"/>
                        </a:rPr>
                        <a:t>4MP model does not support 4:3</a:t>
                      </a:r>
                      <a:endParaRPr kumimoji="1" lang="ja-JP" altLang="en-US" sz="1000" b="1" kern="100" dirty="0" smtClean="0">
                        <a:solidFill>
                          <a:schemeClr val="tx1"/>
                        </a:solidFill>
                        <a:effectLst/>
                        <a:latin typeface="Calibri" panose="020F0502020204030204" pitchFamily="34" charset="0"/>
                        <a:ea typeface="+mn-ea"/>
                        <a:cs typeface="Calibri" panose="020F0502020204030204" pitchFamily="34" charset="0"/>
                      </a:endParaRPr>
                    </a:p>
                  </a:txBody>
                  <a:tcPr marL="84406" marR="84406" anchor="ctr"/>
                </a:tc>
                <a:extLst>
                  <a:ext uri="{0D108BD9-81ED-4DB2-BD59-A6C34878D82A}">
                    <a16:rowId xmlns:a16="http://schemas.microsoft.com/office/drawing/2014/main" val="10007"/>
                  </a:ext>
                </a:extLst>
              </a:tr>
              <a:tr h="412888">
                <a:tc vMerge="1">
                  <a:txBody>
                    <a:bodyPr/>
                    <a:lstStyle/>
                    <a:p>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Stream</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H265</a:t>
                      </a:r>
                      <a:r>
                        <a:rPr lang="en-US" altLang="ja-JP" sz="1000" b="1" kern="100" dirty="0" smtClean="0">
                          <a:solidFill>
                            <a:srgbClr val="FF0000"/>
                          </a:solidFill>
                          <a:effectLst/>
                          <a:latin typeface="Calibri" panose="020F0502020204030204" pitchFamily="34" charset="0"/>
                          <a:cs typeface="Calibri" panose="020F0502020204030204" pitchFamily="34" charset="0"/>
                        </a:rPr>
                        <a:t> </a:t>
                      </a:r>
                      <a:r>
                        <a:rPr lang="en-US" altLang="ja-JP" sz="1000" b="1" kern="100" dirty="0" smtClean="0">
                          <a:solidFill>
                            <a:srgbClr val="3C40D6"/>
                          </a:solidFill>
                          <a:effectLst/>
                          <a:latin typeface="Calibri" panose="020F0502020204030204" pitchFamily="34" charset="0"/>
                          <a:cs typeface="Calibri" panose="020F0502020204030204" pitchFamily="34" charset="0"/>
                        </a:rPr>
                        <a:t>(or H264)</a:t>
                      </a:r>
                      <a:r>
                        <a:rPr lang="en-US" altLang="ja-JP" sz="1000" kern="100" dirty="0" smtClean="0">
                          <a:solidFill>
                            <a:srgbClr val="3C40D6"/>
                          </a:solidFill>
                          <a:effectLst/>
                          <a:latin typeface="Calibri" panose="020F0502020204030204" pitchFamily="34" charset="0"/>
                          <a:cs typeface="Calibri" panose="020F0502020204030204" pitchFamily="34" charset="0"/>
                        </a:rPr>
                        <a:t> </a:t>
                      </a:r>
                      <a:r>
                        <a:rPr lang="en-US" altLang="ja-JP" sz="1000" kern="100" dirty="0" smtClean="0">
                          <a:solidFill>
                            <a:schemeClr val="tx1"/>
                          </a:solidFill>
                          <a:effectLst/>
                          <a:latin typeface="Calibri" panose="020F0502020204030204" pitchFamily="34" charset="0"/>
                          <a:cs typeface="Calibri" panose="020F0502020204030204" pitchFamily="34" charset="0"/>
                        </a:rPr>
                        <a:t>(1) to </a:t>
                      </a:r>
                      <a:r>
                        <a:rPr lang="en-US" altLang="ja-JP" sz="1000" b="1" kern="100" dirty="0" smtClean="0">
                          <a:solidFill>
                            <a:schemeClr val="tx1"/>
                          </a:solidFill>
                          <a:effectLst/>
                          <a:latin typeface="Calibri" panose="020F0502020204030204" pitchFamily="34" charset="0"/>
                          <a:cs typeface="Calibri" panose="020F0502020204030204" pitchFamily="34" charset="0"/>
                        </a:rPr>
                        <a:t>(3)</a:t>
                      </a:r>
                      <a:r>
                        <a:rPr lang="en-US" altLang="ja-JP" sz="1000" kern="100" dirty="0" smtClean="0">
                          <a:solidFill>
                            <a:schemeClr val="tx1"/>
                          </a:solidFill>
                          <a:effectLst/>
                          <a:latin typeface="Calibri" panose="020F0502020204030204" pitchFamily="34" charset="0"/>
                          <a:cs typeface="Calibri" panose="020F0502020204030204" pitchFamily="34" charset="0"/>
                        </a:rPr>
                        <a:t>, JPEG(1)</a:t>
                      </a:r>
                      <a:r>
                        <a:rPr lang="en-US" altLang="ja-JP" sz="1000" b="1" kern="100" dirty="0" smtClean="0">
                          <a:solidFill>
                            <a:schemeClr val="tx1"/>
                          </a:solidFill>
                          <a:effectLst/>
                          <a:latin typeface="Calibri" panose="020F0502020204030204" pitchFamily="34" charset="0"/>
                          <a:cs typeface="Calibri" panose="020F0502020204030204" pitchFamily="34" charset="0"/>
                        </a:rPr>
                        <a:t>(2)</a:t>
                      </a:r>
                      <a:r>
                        <a:rPr lang="en-US" altLang="ja-JP" sz="1000" kern="100" dirty="0" smtClean="0">
                          <a:solidFill>
                            <a:schemeClr val="tx1"/>
                          </a:solidFill>
                          <a:effectLst/>
                          <a:latin typeface="Calibri" panose="020F0502020204030204" pitchFamily="34" charset="0"/>
                          <a:cs typeface="Calibri" panose="020F0502020204030204" pitchFamily="34" charset="0"/>
                        </a:rPr>
                        <a:t> </a:t>
                      </a: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H.265 (1) to </a:t>
                      </a:r>
                      <a:r>
                        <a:rPr lang="en-US" altLang="ja-JP" sz="1000" b="1" kern="100" dirty="0" smtClean="0">
                          <a:solidFill>
                            <a:schemeClr val="tx1"/>
                          </a:solidFill>
                          <a:effectLst/>
                          <a:latin typeface="Calibri" panose="020F0502020204030204" pitchFamily="34" charset="0"/>
                          <a:cs typeface="Calibri" panose="020F0502020204030204" pitchFamily="34" charset="0"/>
                        </a:rPr>
                        <a:t>(3)</a:t>
                      </a:r>
                      <a:r>
                        <a:rPr lang="en-US" altLang="ja-JP" sz="1000" kern="100" dirty="0" smtClean="0">
                          <a:solidFill>
                            <a:schemeClr val="tx1"/>
                          </a:solidFill>
                          <a:effectLst/>
                          <a:latin typeface="Calibri" panose="020F0502020204030204" pitchFamily="34" charset="0"/>
                          <a:cs typeface="Calibri" panose="020F0502020204030204" pitchFamily="34" charset="0"/>
                        </a:rPr>
                        <a:t>, JPEG(1)</a:t>
                      </a:r>
                      <a:r>
                        <a:rPr lang="en-US" altLang="ja-JP" sz="1000" b="1" kern="100" dirty="0" smtClean="0">
                          <a:solidFill>
                            <a:schemeClr val="tx1"/>
                          </a:solidFill>
                          <a:effectLst/>
                          <a:latin typeface="Calibri" panose="020F0502020204030204" pitchFamily="34" charset="0"/>
                          <a:cs typeface="Calibri" panose="020F0502020204030204" pitchFamily="34" charset="0"/>
                        </a:rPr>
                        <a:t>(2)</a:t>
                      </a:r>
                      <a:r>
                        <a:rPr lang="en-US" altLang="ja-JP" sz="1000" kern="100" dirty="0" smtClean="0">
                          <a:solidFill>
                            <a:schemeClr val="tx1"/>
                          </a:solidFill>
                          <a:effectLst/>
                          <a:latin typeface="Calibri" panose="020F0502020204030204" pitchFamily="34" charset="0"/>
                          <a:cs typeface="Calibri" panose="020F0502020204030204" pitchFamily="34" charset="0"/>
                        </a:rPr>
                        <a:t> </a:t>
                      </a: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H.265 (or </a:t>
                      </a:r>
                      <a:r>
                        <a:rPr lang="en-US" altLang="ja-JP" sz="1000" b="1" kern="100" dirty="0" smtClean="0">
                          <a:solidFill>
                            <a:srgbClr val="0000FF"/>
                          </a:solidFill>
                          <a:effectLst/>
                          <a:latin typeface="Calibri" panose="020F0502020204030204" pitchFamily="34" charset="0"/>
                          <a:cs typeface="Calibri" panose="020F0502020204030204" pitchFamily="34" charset="0"/>
                        </a:rPr>
                        <a:t>H.264</a:t>
                      </a:r>
                      <a:r>
                        <a:rPr lang="en-US" altLang="ja-JP" sz="1000" kern="100" dirty="0" smtClean="0">
                          <a:effectLst/>
                          <a:latin typeface="Calibri" panose="020F0502020204030204" pitchFamily="34" charset="0"/>
                          <a:cs typeface="Calibri" panose="020F0502020204030204" pitchFamily="34" charset="0"/>
                        </a:rPr>
                        <a:t>) (1) to </a:t>
                      </a:r>
                      <a:r>
                        <a:rPr lang="en-US" altLang="ja-JP" sz="1000" b="1" kern="100" dirty="0" smtClean="0">
                          <a:solidFill>
                            <a:srgbClr val="0000FF"/>
                          </a:solidFill>
                          <a:effectLst/>
                          <a:latin typeface="Calibri" panose="020F0502020204030204" pitchFamily="34" charset="0"/>
                          <a:cs typeface="Calibri" panose="020F0502020204030204" pitchFamily="34" charset="0"/>
                        </a:rPr>
                        <a:t>(4)</a:t>
                      </a:r>
                      <a:r>
                        <a:rPr lang="en-US" altLang="ja-JP" sz="1000" kern="100" dirty="0" smtClean="0">
                          <a:effectLst/>
                          <a:latin typeface="Calibri" panose="020F0502020204030204" pitchFamily="34" charset="0"/>
                          <a:cs typeface="Calibri" panose="020F0502020204030204" pitchFamily="34" charset="0"/>
                        </a:rPr>
                        <a:t>, JPEG(1)(2)</a:t>
                      </a:r>
                      <a:r>
                        <a:rPr lang="en-US" altLang="ja-JP" sz="1000" b="1" kern="100" dirty="0" smtClean="0">
                          <a:solidFill>
                            <a:srgbClr val="0000FF"/>
                          </a:solidFill>
                          <a:effectLst/>
                          <a:latin typeface="Calibri" panose="020F0502020204030204" pitchFamily="34" charset="0"/>
                          <a:cs typeface="Calibri" panose="020F0502020204030204" pitchFamily="34" charset="0"/>
                        </a:rPr>
                        <a:t>(3)</a:t>
                      </a:r>
                      <a:endParaRPr lang="ja-JP"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lvl="0" indent="0" algn="l" defTabSz="913984" rtl="0" eaLnBrk="1" fontAlgn="auto" latinLnBrk="0" hangingPunct="1">
                        <a:lnSpc>
                          <a:spcPct val="100000"/>
                        </a:lnSpc>
                        <a:spcBef>
                          <a:spcPts val="0"/>
                        </a:spcBef>
                        <a:spcAft>
                          <a:spcPts val="0"/>
                        </a:spcAft>
                        <a:buClrTx/>
                        <a:buSzTx/>
                        <a:buFontTx/>
                        <a:buNone/>
                        <a:tabLst/>
                        <a:defRPr/>
                      </a:pP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1"/>
                  </a:ext>
                </a:extLst>
              </a:tr>
              <a:tr h="493136">
                <a:tc vMerge="1">
                  <a:txBody>
                    <a:bodyPr/>
                    <a:lstStyle/>
                    <a:p>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Total</a:t>
                      </a:r>
                      <a:r>
                        <a:rPr lang="en-US" altLang="ja-JP" sz="1000" u="none" strike="noStrike" baseline="0" dirty="0" smtClean="0">
                          <a:effectLst/>
                          <a:latin typeface="Calibri" panose="020F0502020204030204" pitchFamily="34" charset="0"/>
                          <a:cs typeface="Calibri" panose="020F0502020204030204" pitchFamily="34" charset="0"/>
                        </a:rPr>
                        <a:t> bitrate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25,600 </a:t>
                      </a:r>
                      <a:r>
                        <a:rPr lang="en-US" altLang="ja-JP" sz="1000" kern="100" dirty="0" smtClean="0">
                          <a:solidFill>
                            <a:schemeClr val="tx1"/>
                          </a:solidFill>
                          <a:effectLst/>
                          <a:latin typeface="Calibri" panose="020F0502020204030204" pitchFamily="34" charset="0"/>
                          <a:cs typeface="Calibri" panose="020F0502020204030204" pitchFamily="34" charset="0"/>
                        </a:rPr>
                        <a:t>kbps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25,600 </a:t>
                      </a:r>
                      <a:r>
                        <a:rPr lang="en-US" altLang="ja-JP" sz="1000" kern="100" dirty="0" smtClean="0">
                          <a:solidFill>
                            <a:schemeClr val="tx1"/>
                          </a:solidFill>
                          <a:effectLst/>
                          <a:latin typeface="Calibri" panose="020F0502020204030204" pitchFamily="34" charset="0"/>
                          <a:cs typeface="Calibri" panose="020F0502020204030204" pitchFamily="34" charset="0"/>
                        </a:rPr>
                        <a:t>kbps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rgbClr val="0000FF"/>
                          </a:solidFill>
                          <a:effectLst/>
                          <a:latin typeface="Calibri" panose="020F0502020204030204" pitchFamily="34" charset="0"/>
                          <a:cs typeface="Calibri" panose="020F0502020204030204" pitchFamily="34" charset="0"/>
                        </a:rPr>
                        <a:t>51,200 </a:t>
                      </a:r>
                      <a:r>
                        <a:rPr lang="en-US" altLang="ja-JP" sz="1000" kern="100" dirty="0" smtClean="0">
                          <a:effectLst/>
                          <a:latin typeface="Calibri" panose="020F0502020204030204" pitchFamily="34" charset="0"/>
                          <a:cs typeface="Calibri" panose="020F0502020204030204" pitchFamily="34" charset="0"/>
                        </a:rPr>
                        <a:t>kbps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913984"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The sum of the bit rates of each stream</a:t>
                      </a:r>
                      <a:endParaRPr kumimoji="1" lang="ja-JP" altLang="en-US"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2"/>
                  </a:ext>
                </a:extLst>
              </a:tr>
              <a:tr h="577266">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Transmission priority</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VBR/</a:t>
                      </a:r>
                      <a:r>
                        <a:rPr lang="en-US" altLang="ja-JP" sz="1000" kern="100" baseline="0" dirty="0" smtClean="0">
                          <a:solidFill>
                            <a:schemeClr val="tx1"/>
                          </a:solidFill>
                          <a:effectLst/>
                          <a:latin typeface="Calibri" panose="020F0502020204030204" pitchFamily="34" charset="0"/>
                          <a:cs typeface="Calibri" panose="020F0502020204030204" pitchFamily="34" charset="0"/>
                        </a:rPr>
                        <a:t> Constant bitrate/ 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solidFill>
                            <a:schemeClr val="tx1"/>
                          </a:solidFill>
                          <a:effectLst/>
                          <a:latin typeface="Calibri" panose="020F0502020204030204" pitchFamily="34" charset="0"/>
                          <a:cs typeface="Calibri" panose="020F0502020204030204" pitchFamily="34" charset="0"/>
                        </a:rPr>
                        <a:t>*Default : </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VBR</a:t>
                      </a:r>
                      <a:r>
                        <a:rPr lang="en-US" altLang="ja-JP" sz="1000" kern="100" baseline="0" dirty="0" smtClean="0">
                          <a:solidFill>
                            <a:schemeClr val="tx1"/>
                          </a:solidFill>
                          <a:effectLst/>
                          <a:latin typeface="Calibri" panose="020F0502020204030204" pitchFamily="34" charset="0"/>
                          <a:cs typeface="Calibri" panose="020F0502020204030204" pitchFamily="34" charset="0"/>
                        </a:rPr>
                        <a:t> (Japanese PC : Frame rate)</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VBR/</a:t>
                      </a:r>
                      <a:r>
                        <a:rPr lang="en-US" altLang="ja-JP" sz="1000" kern="100" baseline="0" dirty="0" smtClean="0">
                          <a:solidFill>
                            <a:schemeClr val="tx1"/>
                          </a:solidFill>
                          <a:effectLst/>
                          <a:latin typeface="Calibri" panose="020F0502020204030204" pitchFamily="34" charset="0"/>
                          <a:cs typeface="Calibri" panose="020F0502020204030204" pitchFamily="34" charset="0"/>
                        </a:rPr>
                        <a:t> Constant bitrate/ 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solidFill>
                            <a:schemeClr val="tx1"/>
                          </a:solidFill>
                          <a:effectLst/>
                          <a:latin typeface="Calibri" panose="020F0502020204030204" pitchFamily="34" charset="0"/>
                          <a:cs typeface="Calibri" panose="020F0502020204030204" pitchFamily="34" charset="0"/>
                        </a:rPr>
                        <a:t>*Default : </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VBR</a:t>
                      </a:r>
                      <a:r>
                        <a:rPr lang="en-US" altLang="ja-JP" sz="1000" kern="100" baseline="0" dirty="0" smtClean="0">
                          <a:solidFill>
                            <a:schemeClr val="tx1"/>
                          </a:solidFill>
                          <a:effectLst/>
                          <a:latin typeface="Calibri" panose="020F0502020204030204" pitchFamily="34" charset="0"/>
                          <a:cs typeface="Calibri" panose="020F0502020204030204" pitchFamily="34" charset="0"/>
                        </a:rPr>
                        <a:t> (Japanese PC : Frame rate)</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VBR/</a:t>
                      </a:r>
                      <a:r>
                        <a:rPr lang="en-US" altLang="ja-JP" sz="1000" kern="100" baseline="0" dirty="0" smtClean="0">
                          <a:effectLst/>
                          <a:latin typeface="Calibri" panose="020F0502020204030204" pitchFamily="34" charset="0"/>
                          <a:cs typeface="Calibri" panose="020F0502020204030204" pitchFamily="34" charset="0"/>
                        </a:rPr>
                        <a:t> Constant bitrate/Frame rate/ Best effort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baseline="0" dirty="0" smtClean="0">
                          <a:effectLst/>
                          <a:latin typeface="Calibri" panose="020F0502020204030204" pitchFamily="34" charset="0"/>
                          <a:cs typeface="Calibri" panose="020F0502020204030204" pitchFamily="34" charset="0"/>
                        </a:rPr>
                        <a:t>*Default : </a:t>
                      </a:r>
                      <a:r>
                        <a:rPr lang="en-US" altLang="ja-JP" sz="1000" b="1" kern="100" baseline="0" dirty="0" smtClean="0">
                          <a:effectLst/>
                          <a:latin typeface="Calibri" panose="020F0502020204030204" pitchFamily="34" charset="0"/>
                          <a:cs typeface="Calibri" panose="020F0502020204030204" pitchFamily="34" charset="0"/>
                        </a:rPr>
                        <a:t>Frame rate</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913984"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3"/>
                  </a:ext>
                </a:extLst>
              </a:tr>
              <a:tr h="412888">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Smart Coding</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Auto VIQS / GOP Control</a:t>
                      </a:r>
                    </a:p>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(With Frame</a:t>
                      </a:r>
                      <a:r>
                        <a:rPr lang="en-US" altLang="ja-JP" sz="1000" kern="100" baseline="0" dirty="0" smtClean="0">
                          <a:solidFill>
                            <a:schemeClr val="tx1"/>
                          </a:solidFill>
                          <a:effectLst/>
                          <a:latin typeface="Calibri" panose="020F0502020204030204" pitchFamily="34" charset="0"/>
                          <a:cs typeface="Calibri" panose="020F0502020204030204" pitchFamily="34" charset="0"/>
                        </a:rPr>
                        <a:t> rate ctrl)</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Auto VIQS / GOP Control</a:t>
                      </a:r>
                    </a:p>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(With Frame</a:t>
                      </a:r>
                      <a:r>
                        <a:rPr lang="en-US" altLang="ja-JP" sz="1000" kern="100" baseline="0" dirty="0" smtClean="0">
                          <a:solidFill>
                            <a:schemeClr val="tx1"/>
                          </a:solidFill>
                          <a:effectLst/>
                          <a:latin typeface="Calibri" panose="020F0502020204030204" pitchFamily="34" charset="0"/>
                          <a:cs typeface="Calibri" panose="020F0502020204030204" pitchFamily="34" charset="0"/>
                        </a:rPr>
                        <a:t> rate ctrl)</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Smart facial coding</a:t>
                      </a:r>
                      <a:r>
                        <a:rPr lang="en-US" altLang="ja-JP" sz="1000" b="1" kern="100" baseline="0" dirty="0" smtClean="0">
                          <a:solidFill>
                            <a:srgbClr val="0000FF"/>
                          </a:solidFill>
                          <a:effectLst/>
                          <a:latin typeface="Calibri" panose="020F0502020204030204" pitchFamily="34" charset="0"/>
                          <a:cs typeface="Calibri" panose="020F0502020204030204" pitchFamily="34" charset="0"/>
                        </a:rPr>
                        <a:t> </a:t>
                      </a:r>
                      <a:r>
                        <a:rPr lang="en-US" altLang="ja-JP" sz="1000" kern="100" dirty="0" smtClean="0">
                          <a:effectLst/>
                          <a:latin typeface="Calibri" panose="020F0502020204030204" pitchFamily="34" charset="0"/>
                          <a:cs typeface="Calibri" panose="020F0502020204030204" pitchFamily="34" charset="0"/>
                        </a:rPr>
                        <a:t>/ Auto VIQS / GOP Control (With Frame</a:t>
                      </a:r>
                      <a:r>
                        <a:rPr lang="en-US" altLang="ja-JP" sz="1000" kern="100" baseline="0" dirty="0" smtClean="0">
                          <a:effectLst/>
                          <a:latin typeface="Calibri" panose="020F0502020204030204" pitchFamily="34" charset="0"/>
                          <a:cs typeface="Calibri" panose="020F0502020204030204" pitchFamily="34" charset="0"/>
                        </a:rPr>
                        <a:t> rate ctrl)</a:t>
                      </a:r>
                      <a:endParaRPr lang="ja-JP"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10010"/>
                  </a:ext>
                </a:extLst>
              </a:tr>
              <a:tr h="630118">
                <a:tc rowSpan="3">
                  <a:txBody>
                    <a:bodyPr/>
                    <a:lstStyle/>
                    <a:p>
                      <a:r>
                        <a:rPr kumimoji="1" lang="en-US" altLang="ja-JP" sz="1000" b="1" dirty="0" smtClean="0">
                          <a:latin typeface="Calibri" panose="020F0502020204030204" pitchFamily="34" charset="0"/>
                          <a:cs typeface="Calibri" panose="020F0502020204030204" pitchFamily="34" charset="0"/>
                        </a:rPr>
                        <a:t>Signal processing</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Image rotation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0°/ 90°/ 180° / 270°</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0°/ 90°/ 180° / 270°</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effectLst/>
                          <a:latin typeface="Calibri" panose="020F0502020204030204" pitchFamily="34" charset="0"/>
                          <a:cs typeface="Calibri" panose="020F0502020204030204" pitchFamily="34" charset="0"/>
                        </a:rPr>
                        <a:t>0°/ 90°/ 180° / 270°</a:t>
                      </a:r>
                      <a:endParaRPr lang="ja-JP" altLang="ja-JP" sz="1000" b="1" kern="100" dirty="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U</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series </a:t>
                      </a:r>
                      <a:r>
                        <a:rPr lang="en-US" altLang="ja-JP" sz="1000" b="1" kern="100" dirty="0" smtClean="0">
                          <a:solidFill>
                            <a:schemeClr val="tx1"/>
                          </a:solidFill>
                          <a:effectLst/>
                          <a:latin typeface="Calibri" panose="020F0502020204030204" pitchFamily="34" charset="0"/>
                          <a:cs typeface="Calibri" panose="020F0502020204030204" pitchFamily="34" charset="0"/>
                        </a:rPr>
                        <a:t>cannot</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select </a:t>
                      </a:r>
                      <a:r>
                        <a:rPr lang="en-US" altLang="ja-JP" sz="1000" b="1" kern="100" dirty="0" smtClean="0">
                          <a:solidFill>
                            <a:schemeClr val="tx1"/>
                          </a:solidFill>
                          <a:effectLst/>
                          <a:latin typeface="Calibri" panose="020F0502020204030204" pitchFamily="34" charset="0"/>
                          <a:cs typeface="Calibri" panose="020F0502020204030204" pitchFamily="34" charset="0"/>
                        </a:rPr>
                        <a:t>90</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or </a:t>
                      </a:r>
                      <a:r>
                        <a:rPr lang="en-US" altLang="ja-JP" sz="1000" b="1" kern="100" dirty="0" smtClean="0">
                          <a:solidFill>
                            <a:schemeClr val="tx1"/>
                          </a:solidFill>
                          <a:effectLst/>
                          <a:latin typeface="Calibri" panose="020F0502020204030204" pitchFamily="34" charset="0"/>
                          <a:cs typeface="Calibri" panose="020F0502020204030204" pitchFamily="34" charset="0"/>
                        </a:rPr>
                        <a:t>270 deg.</a:t>
                      </a:r>
                      <a:r>
                        <a:rPr lang="en-US" altLang="ja-JP" sz="1000" b="1" kern="100" baseline="0" dirty="0" smtClean="0">
                          <a:solidFill>
                            <a:schemeClr val="tx1"/>
                          </a:solidFill>
                          <a:effectLst/>
                          <a:latin typeface="Calibri" panose="020F0502020204030204" pitchFamily="34" charset="0"/>
                          <a:cs typeface="Calibri" panose="020F0502020204030204" pitchFamily="34" charset="0"/>
                        </a:rPr>
                        <a:t> , when 320x180 is set</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4"/>
                  </a:ext>
                </a:extLst>
              </a:tr>
              <a:tr h="248509">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Extra optical zoom</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Yes</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3600795945"/>
                  </a:ext>
                </a:extLst>
              </a:tr>
              <a:tr h="248509">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Lens</a:t>
                      </a:r>
                      <a:r>
                        <a:rPr lang="en-US" altLang="ja-JP" sz="1000" u="none" strike="noStrike" baseline="0" dirty="0" smtClean="0">
                          <a:effectLst/>
                          <a:latin typeface="Calibri" panose="020F0502020204030204" pitchFamily="34" charset="0"/>
                          <a:cs typeface="Calibri" panose="020F0502020204030204" pitchFamily="34" charset="0"/>
                        </a:rPr>
                        <a:t> distortion compensation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lvl1pPr marL="0" algn="l" defTabSz="913984" rtl="0" eaLnBrk="1" latinLnBrk="0" hangingPunct="1">
                        <a:defRPr kumimoji="1" sz="1800" kern="1200">
                          <a:solidFill>
                            <a:schemeClr val="dk1"/>
                          </a:solidFill>
                          <a:latin typeface="Calibri"/>
                        </a:defRPr>
                      </a:lvl1pPr>
                      <a:lvl2pPr marL="456993" algn="l" defTabSz="913984" rtl="0" eaLnBrk="1" latinLnBrk="0" hangingPunct="1">
                        <a:defRPr kumimoji="1" sz="1800" kern="1200">
                          <a:solidFill>
                            <a:schemeClr val="dk1"/>
                          </a:solidFill>
                          <a:latin typeface="Calibri"/>
                        </a:defRPr>
                      </a:lvl2pPr>
                      <a:lvl3pPr marL="913984" algn="l" defTabSz="913984" rtl="0" eaLnBrk="1" latinLnBrk="0" hangingPunct="1">
                        <a:defRPr kumimoji="1" sz="1800" kern="1200">
                          <a:solidFill>
                            <a:schemeClr val="dk1"/>
                          </a:solidFill>
                          <a:latin typeface="Calibri"/>
                        </a:defRPr>
                      </a:lvl3pPr>
                      <a:lvl4pPr marL="1370976" algn="l" defTabSz="913984" rtl="0" eaLnBrk="1" latinLnBrk="0" hangingPunct="1">
                        <a:defRPr kumimoji="1" sz="1800" kern="1200">
                          <a:solidFill>
                            <a:schemeClr val="dk1"/>
                          </a:solidFill>
                          <a:latin typeface="Calibri"/>
                        </a:defRPr>
                      </a:lvl4pPr>
                      <a:lvl5pPr marL="1827969" algn="l" defTabSz="913984" rtl="0" eaLnBrk="1" latinLnBrk="0" hangingPunct="1">
                        <a:defRPr kumimoji="1" sz="1800" kern="1200">
                          <a:solidFill>
                            <a:schemeClr val="dk1"/>
                          </a:solidFill>
                          <a:latin typeface="Calibri"/>
                        </a:defRPr>
                      </a:lvl5pPr>
                      <a:lvl6pPr marL="2284960" algn="l" defTabSz="913984" rtl="0" eaLnBrk="1" latinLnBrk="0" hangingPunct="1">
                        <a:defRPr kumimoji="1" sz="1800" kern="1200">
                          <a:solidFill>
                            <a:schemeClr val="dk1"/>
                          </a:solidFill>
                          <a:latin typeface="Calibri"/>
                        </a:defRPr>
                      </a:lvl6pPr>
                      <a:lvl7pPr marL="2741952" algn="l" defTabSz="913984" rtl="0" eaLnBrk="1" latinLnBrk="0" hangingPunct="1">
                        <a:defRPr kumimoji="1" sz="1800" kern="1200">
                          <a:solidFill>
                            <a:schemeClr val="dk1"/>
                          </a:solidFill>
                          <a:latin typeface="Calibri"/>
                        </a:defRPr>
                      </a:lvl7pPr>
                      <a:lvl8pPr marL="3198944" algn="l" defTabSz="913984" rtl="0" eaLnBrk="1" latinLnBrk="0" hangingPunct="1">
                        <a:defRPr kumimoji="1" sz="1800" kern="1200">
                          <a:solidFill>
                            <a:schemeClr val="dk1"/>
                          </a:solidFill>
                          <a:latin typeface="Calibri"/>
                        </a:defRPr>
                      </a:lvl8pPr>
                      <a:lvl9pPr marL="3655936" algn="l" defTabSz="913984" rtl="0" eaLnBrk="1" latinLnBrk="0" hangingPunct="1">
                        <a:defRPr kumimoji="1"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 </a:t>
                      </a:r>
                    </a:p>
                  </a:txBody>
                  <a:tcPr marL="84406" marR="84406" anchor="ctr"/>
                </a:tc>
                <a:extLst>
                  <a:ext uri="{0D108BD9-81ED-4DB2-BD59-A6C34878D82A}">
                    <a16:rowId xmlns:a16="http://schemas.microsoft.com/office/drawing/2014/main" val="2533326711"/>
                  </a:ext>
                </a:extLst>
              </a:tr>
            </a:tbl>
          </a:graphicData>
        </a:graphic>
      </p:graphicFrame>
      <p:sp>
        <p:nvSpPr>
          <p:cNvPr id="7"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11" name="正方形/長方形 10"/>
          <p:cNvSpPr/>
          <p:nvPr/>
        </p:nvSpPr>
        <p:spPr>
          <a:xfrm>
            <a:off x="2496407" y="668131"/>
            <a:ext cx="1679808" cy="4097775"/>
          </a:xfrm>
          <a:prstGeom prst="rect">
            <a:avLst/>
          </a:prstGeom>
          <a:noFill/>
          <a:ln w="25400" cap="flat" cmpd="sng" algn="ctr">
            <a:solidFill>
              <a:srgbClr val="FF0000"/>
            </a:solidFill>
            <a:prstDash val="solid"/>
          </a:ln>
          <a:effectLst>
            <a:outerShdw blurRad="50800" dist="38100" dir="2700000" algn="tl" rotWithShape="0">
              <a:prstClr val="black">
                <a:alpha val="40000"/>
              </a:prstClr>
            </a:outerShdw>
          </a:effectLst>
        </p:spPr>
        <p:txBody>
          <a:bodyPr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5172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4-2. Software </a:t>
            </a:r>
            <a:r>
              <a:rPr lang="en-US" altLang="ja-JP" sz="2400" dirty="0">
                <a:latin typeface="Calibri" panose="020F0502020204030204" pitchFamily="34" charset="0"/>
              </a:rPr>
              <a:t>feature </a:t>
            </a:r>
            <a:r>
              <a:rPr lang="en-US" altLang="ja-JP" sz="2400" dirty="0" smtClean="0">
                <a:latin typeface="Calibri" panose="020F0502020204030204" pitchFamily="34" charset="0"/>
              </a:rPr>
              <a:t>( 4MP 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表 2"/>
          <p:cNvGraphicFramePr>
            <a:graphicFrameLocks noGrp="1"/>
          </p:cNvGraphicFramePr>
          <p:nvPr>
            <p:extLst>
              <p:ext uri="{D42A27DB-BD31-4B8C-83A1-F6EECF244321}">
                <p14:modId xmlns:p14="http://schemas.microsoft.com/office/powerpoint/2010/main" val="983364480"/>
              </p:ext>
            </p:extLst>
          </p:nvPr>
        </p:nvGraphicFramePr>
        <p:xfrm>
          <a:off x="72000" y="671364"/>
          <a:ext cx="9000000" cy="3903519"/>
        </p:xfrm>
        <a:graphic>
          <a:graphicData uri="http://schemas.openxmlformats.org/drawingml/2006/table">
            <a:tbl>
              <a:tblPr firstRow="1" bandRow="1">
                <a:tableStyleId>{5C22544A-7EE6-4342-B048-85BDC9FD1C3A}</a:tableStyleId>
              </a:tblPr>
              <a:tblGrid>
                <a:gridCol w="763378">
                  <a:extLst>
                    <a:ext uri="{9D8B030D-6E8A-4147-A177-3AD203B41FA5}">
                      <a16:colId xmlns:a16="http://schemas.microsoft.com/office/drawing/2014/main" val="1104901400"/>
                    </a:ext>
                  </a:extLst>
                </a:gridCol>
                <a:gridCol w="1687689">
                  <a:extLst>
                    <a:ext uri="{9D8B030D-6E8A-4147-A177-3AD203B41FA5}">
                      <a16:colId xmlns:a16="http://schemas.microsoft.com/office/drawing/2014/main" val="20000"/>
                    </a:ext>
                  </a:extLst>
                </a:gridCol>
                <a:gridCol w="1631244">
                  <a:extLst>
                    <a:ext uri="{9D8B030D-6E8A-4147-A177-3AD203B41FA5}">
                      <a16:colId xmlns:a16="http://schemas.microsoft.com/office/drawing/2014/main" val="20002"/>
                    </a:ext>
                  </a:extLst>
                </a:gridCol>
                <a:gridCol w="1727200">
                  <a:extLst>
                    <a:ext uri="{9D8B030D-6E8A-4147-A177-3AD203B41FA5}">
                      <a16:colId xmlns:a16="http://schemas.microsoft.com/office/drawing/2014/main" val="3636309970"/>
                    </a:ext>
                  </a:extLst>
                </a:gridCol>
                <a:gridCol w="2002489">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248319">
                <a:tc>
                  <a:txBody>
                    <a:body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New 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lang="en-US" altLang="ja-JP" sz="1000" b="1" dirty="0" smtClean="0">
                          <a:latin typeface="Calibri" panose="020F0502020204030204" pitchFamily="34" charset="0"/>
                          <a:ea typeface="Meiryo UI" panose="020B0604030504040204" pitchFamily="50" charset="-128"/>
                          <a:cs typeface="Meiryo UI" panose="020B0604030504040204" pitchFamily="50" charset="-128"/>
                        </a:rPr>
                        <a:t>Conventional </a:t>
                      </a:r>
                      <a:r>
                        <a:rPr kumimoji="1" lang="en-US" altLang="ja-JP" sz="1000" dirty="0" smtClean="0">
                          <a:latin typeface="Calibri" panose="020F0502020204030204" pitchFamily="34" charset="0"/>
                          <a:cs typeface="Calibri" panose="020F0502020204030204" pitchFamily="34" charset="0"/>
                        </a:rPr>
                        <a:t>U series</a:t>
                      </a: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S</a:t>
                      </a:r>
                      <a:r>
                        <a:rPr kumimoji="1" lang="en-US" altLang="ja-JP" sz="1000" baseline="0" dirty="0" smtClean="0">
                          <a:latin typeface="Calibri" panose="020F0502020204030204" pitchFamily="34" charset="0"/>
                          <a:cs typeface="Calibri" panose="020F0502020204030204" pitchFamily="34" charset="0"/>
                        </a:rPr>
                        <a:t> series </a:t>
                      </a:r>
                      <a:r>
                        <a:rPr kumimoji="1" lang="en-US" altLang="ja-JP" sz="1000" dirty="0" smtClean="0">
                          <a:latin typeface="Calibri" panose="020F0502020204030204" pitchFamily="34" charset="0"/>
                          <a:cs typeface="Calibri" panose="020F0502020204030204" pitchFamily="34" charset="0"/>
                        </a:rPr>
                        <a:t>(S1131)</a:t>
                      </a:r>
                      <a:endParaRPr kumimoji="1" lang="en-US" altLang="ja-JP" sz="100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lvl1pPr marL="0" algn="l" defTabSz="913984" rtl="0" eaLnBrk="1" latinLnBrk="0" hangingPunct="1">
                        <a:defRPr kumimoji="1" sz="1800" b="1" kern="1200">
                          <a:solidFill>
                            <a:schemeClr val="lt1"/>
                          </a:solidFill>
                          <a:latin typeface="Calibri"/>
                        </a:defRPr>
                      </a:lvl1pPr>
                      <a:lvl2pPr marL="456993" algn="l" defTabSz="913984" rtl="0" eaLnBrk="1" latinLnBrk="0" hangingPunct="1">
                        <a:defRPr kumimoji="1" sz="1800" b="1" kern="1200">
                          <a:solidFill>
                            <a:schemeClr val="lt1"/>
                          </a:solidFill>
                          <a:latin typeface="Calibri"/>
                        </a:defRPr>
                      </a:lvl2pPr>
                      <a:lvl3pPr marL="913984" algn="l" defTabSz="913984" rtl="0" eaLnBrk="1" latinLnBrk="0" hangingPunct="1">
                        <a:defRPr kumimoji="1" sz="1800" b="1" kern="1200">
                          <a:solidFill>
                            <a:schemeClr val="lt1"/>
                          </a:solidFill>
                          <a:latin typeface="Calibri"/>
                        </a:defRPr>
                      </a:lvl3pPr>
                      <a:lvl4pPr marL="1370976" algn="l" defTabSz="913984" rtl="0" eaLnBrk="1" latinLnBrk="0" hangingPunct="1">
                        <a:defRPr kumimoji="1" sz="1800" b="1" kern="1200">
                          <a:solidFill>
                            <a:schemeClr val="lt1"/>
                          </a:solidFill>
                          <a:latin typeface="Calibri"/>
                        </a:defRPr>
                      </a:lvl4pPr>
                      <a:lvl5pPr marL="1827969" algn="l" defTabSz="913984" rtl="0" eaLnBrk="1" latinLnBrk="0" hangingPunct="1">
                        <a:defRPr kumimoji="1" sz="1800" b="1" kern="1200">
                          <a:solidFill>
                            <a:schemeClr val="lt1"/>
                          </a:solidFill>
                          <a:latin typeface="Calibri"/>
                        </a:defRPr>
                      </a:lvl5pPr>
                      <a:lvl6pPr marL="2284960" algn="l" defTabSz="913984" rtl="0" eaLnBrk="1" latinLnBrk="0" hangingPunct="1">
                        <a:defRPr kumimoji="1" sz="1800" b="1" kern="1200">
                          <a:solidFill>
                            <a:schemeClr val="lt1"/>
                          </a:solidFill>
                          <a:latin typeface="Calibri"/>
                        </a:defRPr>
                      </a:lvl6pPr>
                      <a:lvl7pPr marL="2741952" algn="l" defTabSz="913984" rtl="0" eaLnBrk="1" latinLnBrk="0" hangingPunct="1">
                        <a:defRPr kumimoji="1" sz="1800" b="1" kern="1200">
                          <a:solidFill>
                            <a:schemeClr val="lt1"/>
                          </a:solidFill>
                          <a:latin typeface="Calibri"/>
                        </a:defRPr>
                      </a:lvl7pPr>
                      <a:lvl8pPr marL="3198944" algn="l" defTabSz="913984" rtl="0" eaLnBrk="1" latinLnBrk="0" hangingPunct="1">
                        <a:defRPr kumimoji="1" sz="1800" b="1" kern="1200">
                          <a:solidFill>
                            <a:schemeClr val="lt1"/>
                          </a:solidFill>
                          <a:latin typeface="Calibri"/>
                        </a:defRPr>
                      </a:lvl8pPr>
                      <a:lvl9pPr marL="3655936" algn="l" defTabSz="913984" rtl="0" eaLnBrk="1" latinLnBrk="0" hangingPunct="1">
                        <a:defRPr kumimoji="1" sz="1800" b="1" kern="1200">
                          <a:solidFill>
                            <a:schemeClr val="lt1"/>
                          </a:solidFill>
                          <a:latin typeface="Calibri"/>
                        </a:defRPr>
                      </a:lvl9pPr>
                    </a:lstStyle>
                    <a:p>
                      <a:pPr algn="ctr"/>
                      <a:r>
                        <a:rPr kumimoji="1" lang="en-US" altLang="ja-JP" sz="1000" dirty="0" smtClean="0">
                          <a:latin typeface="Calibri" panose="020F0502020204030204" pitchFamily="34" charset="0"/>
                          <a:cs typeface="Calibri" panose="020F0502020204030204" pitchFamily="34" charset="0"/>
                        </a:rPr>
                        <a:t>Comments</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0000"/>
                  </a:ext>
                </a:extLst>
              </a:tr>
              <a:tr h="184737">
                <a:tc rowSpan="3">
                  <a:txBody>
                    <a:bodyPr/>
                    <a:lstStyle/>
                    <a:p>
                      <a:r>
                        <a:rPr kumimoji="1" lang="en-US" altLang="ja-JP" sz="1000" b="1" dirty="0" smtClean="0">
                          <a:latin typeface="Calibri" panose="020F0502020204030204" pitchFamily="34" charset="0"/>
                          <a:cs typeface="Calibri" panose="020F0502020204030204" pitchFamily="34" charset="0"/>
                        </a:rPr>
                        <a:t>Secure</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b="1" u="none" strike="noStrike" dirty="0" smtClean="0">
                          <a:solidFill>
                            <a:srgbClr val="3C40D6"/>
                          </a:solidFill>
                          <a:effectLst/>
                          <a:latin typeface="Calibri" panose="020F0502020204030204" pitchFamily="34" charset="0"/>
                          <a:cs typeface="Calibri" panose="020F0502020204030204" pitchFamily="34" charset="0"/>
                        </a:rPr>
                        <a:t>GlobalSign</a:t>
                      </a:r>
                      <a:r>
                        <a:rPr lang="en-US" altLang="ja-JP" sz="1000" u="none" strike="noStrike" baseline="0" dirty="0" smtClean="0">
                          <a:solidFill>
                            <a:srgbClr val="3C40D6"/>
                          </a:solidFill>
                          <a:effectLst/>
                          <a:latin typeface="Calibri" panose="020F0502020204030204" pitchFamily="34" charset="0"/>
                          <a:cs typeface="Calibri" panose="020F0502020204030204" pitchFamily="34" charset="0"/>
                        </a:rPr>
                        <a:t> </a:t>
                      </a:r>
                      <a:r>
                        <a:rPr lang="en-US" altLang="ja-JP" sz="1000" u="none" strike="noStrike" baseline="0" dirty="0" smtClean="0">
                          <a:effectLst/>
                          <a:latin typeface="Calibri" panose="020F0502020204030204" pitchFamily="34" charset="0"/>
                          <a:cs typeface="Calibri" panose="020F0502020204030204" pitchFamily="34" charset="0"/>
                        </a:rPr>
                        <a:t>Certificate pre-install</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rgbClr val="3C40D6"/>
                          </a:solidFill>
                          <a:effectLst/>
                          <a:latin typeface="Calibri" panose="020F0502020204030204" pitchFamily="34" charset="0"/>
                          <a:cs typeface="Calibri" panose="020F0502020204030204" pitchFamily="34" charset="0"/>
                        </a:rPr>
                        <a:t>Yes</a:t>
                      </a:r>
                      <a:endParaRPr lang="en-US" altLang="ja-JP" sz="1000" b="1" kern="100" dirty="0" smtClean="0">
                        <a:solidFill>
                          <a:srgbClr val="3C40D6"/>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857436011"/>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Data encryption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Yes</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993259142"/>
                  </a:ext>
                </a:extLst>
              </a:tr>
              <a:tr h="184737">
                <a:tc vMerge="1">
                  <a:txBody>
                    <a:bodyPr/>
                    <a:lstStyle/>
                    <a:p>
                      <a:endPar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sz="1000" u="none" strike="noStrike" kern="1200" dirty="0" smtClean="0">
                          <a:solidFill>
                            <a:schemeClr val="dk1"/>
                          </a:solidFill>
                          <a:effectLst/>
                          <a:latin typeface="Calibri" panose="020F0502020204030204" pitchFamily="34" charset="0"/>
                          <a:ea typeface="+mn-ea"/>
                          <a:cs typeface="Calibri" panose="020F0502020204030204" pitchFamily="34" charset="0"/>
                        </a:rPr>
                        <a:t>HTTPS</a:t>
                      </a:r>
                      <a:endParaRPr lang="en-US" sz="10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97500" marR="97500" marT="46800" marB="46800" anchor="ctr"/>
                </a:tc>
                <a:tc>
                  <a:txBody>
                    <a:bodyPr/>
                    <a:lstStyle/>
                    <a:p>
                      <a:pPr marL="0" algn="l" defTabSz="457178" rtl="0" eaLnBrk="1" latinLnBrk="0" hangingPunct="1">
                        <a:spcAft>
                          <a:spcPts val="0"/>
                        </a:spcAft>
                      </a:pPr>
                      <a:r>
                        <a:rPr lang="en-US" altLang="ja-JP" sz="1000" kern="100" dirty="0" smtClean="0">
                          <a:solidFill>
                            <a:schemeClr val="tx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algn="l" defTabSz="457178" rtl="0" eaLnBrk="1" latinLnBrk="0" hangingPunct="1">
                        <a:spcAft>
                          <a:spcPts val="0"/>
                        </a:spcAft>
                      </a:pPr>
                      <a:r>
                        <a:rPr lang="en-US" altLang="ja-JP" sz="1000" kern="100" dirty="0" smtClean="0">
                          <a:solidFill>
                            <a:schemeClr val="tx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algn="l" defTabSz="457178" rtl="0" eaLnBrk="1" latinLnBrk="0" hangingPunct="1">
                        <a:spcAft>
                          <a:spcPts val="0"/>
                        </a:spcAft>
                      </a:pPr>
                      <a:r>
                        <a:rPr lang="en-US" altLang="ja-JP" sz="1000" kern="100" dirty="0" smtClean="0">
                          <a:solidFill>
                            <a:schemeClr val="dk1"/>
                          </a:solidFill>
                          <a:effectLst/>
                          <a:latin typeface="Calibri" panose="020F0502020204030204" pitchFamily="34" charset="0"/>
                          <a:ea typeface="+mn-ea"/>
                          <a:cs typeface="Calibri" panose="020F0502020204030204" pitchFamily="34" charset="0"/>
                        </a:rPr>
                        <a:t>Yes</a:t>
                      </a: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65026038"/>
                  </a:ext>
                </a:extLst>
              </a:tr>
              <a:tr h="184737">
                <a:tc rowSpan="10">
                  <a:txBody>
                    <a:bodyPr/>
                    <a:lstStyle/>
                    <a:p>
                      <a:r>
                        <a:rPr kumimoji="1" lang="en-US" altLang="ja-JP" sz="1000" b="1" dirty="0" smtClean="0">
                          <a:latin typeface="Calibri" panose="020F0502020204030204" pitchFamily="34" charset="0"/>
                          <a:cs typeface="Calibri" panose="020F0502020204030204" pitchFamily="34" charset="0"/>
                        </a:rPr>
                        <a:t>Other</a:t>
                      </a:r>
                      <a:endParaRPr kumimoji="1" lang="en-US" altLang="ja-JP" sz="10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Overlay image</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802362266"/>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Multi-screen</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226318601"/>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sz="1000" u="none" strike="noStrike" dirty="0" smtClean="0">
                          <a:effectLst/>
                          <a:latin typeface="Calibri" panose="020F0502020204030204" pitchFamily="34" charset="0"/>
                          <a:cs typeface="Calibri" panose="020F0502020204030204" pitchFamily="34" charset="0"/>
                        </a:rPr>
                        <a:t>FTP </a:t>
                      </a:r>
                      <a:r>
                        <a:rPr lang="en-US" altLang="ja-JP" sz="1000" u="none" strike="noStrike" baseline="0" dirty="0" smtClean="0">
                          <a:effectLst/>
                          <a:latin typeface="Calibri" panose="020F0502020204030204" pitchFamily="34" charset="0"/>
                          <a:cs typeface="Calibri" panose="020F0502020204030204" pitchFamily="34" charset="0"/>
                        </a:rPr>
                        <a:t>Server</a:t>
                      </a:r>
                      <a:endParaRPr lang="en-US" altLang="ja-JP" sz="1000" b="1" i="0" u="none" strike="noStrike" baseline="0" dirty="0" smtClean="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1641693245"/>
                  </a:ext>
                </a:extLst>
              </a:tr>
              <a:tr h="306933">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FTP Client</a:t>
                      </a:r>
                    </a:p>
                    <a:p>
                      <a:pPr algn="l" fontAlgn="ctr"/>
                      <a:r>
                        <a:rPr lang="en-US" altLang="ja-JP" sz="1000" u="none" strike="noStrike" dirty="0" smtClean="0">
                          <a:effectLst/>
                          <a:latin typeface="Calibri" panose="020F0502020204030204" pitchFamily="34" charset="0"/>
                          <a:cs typeface="Calibri" panose="020F0502020204030204" pitchFamily="34" charset="0"/>
                        </a:rPr>
                        <a:t>(Send</a:t>
                      </a:r>
                      <a:r>
                        <a:rPr lang="en-US" altLang="ja-JP" sz="1000" u="none" strike="noStrike" baseline="0" dirty="0" smtClean="0">
                          <a:effectLst/>
                          <a:latin typeface="Calibri" panose="020F0502020204030204" pitchFamily="34" charset="0"/>
                          <a:cs typeface="Calibri" panose="020F0502020204030204" pitchFamily="34" charset="0"/>
                        </a:rPr>
                        <a:t> image to FTP server)</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541247443"/>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Send alarm image via</a:t>
                      </a:r>
                      <a:r>
                        <a:rPr lang="en-US" altLang="ja-JP" sz="1000" u="none" strike="noStrike" baseline="0" dirty="0" smtClean="0">
                          <a:effectLst/>
                          <a:latin typeface="Calibri" panose="020F0502020204030204" pitchFamily="34" charset="0"/>
                          <a:cs typeface="Calibri" panose="020F0502020204030204" pitchFamily="34" charset="0"/>
                        </a:rPr>
                        <a:t> e-mail</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chemeClr val="tx1"/>
                          </a:solidFill>
                          <a:effectLst/>
                          <a:latin typeface="Calibri" panose="020F0502020204030204" pitchFamily="34" charset="0"/>
                          <a:cs typeface="Calibri" panose="020F0502020204030204" pitchFamily="34" charset="0"/>
                        </a:rPr>
                        <a:t>No</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b="1" kern="100" dirty="0" smtClean="0">
                          <a:solidFill>
                            <a:srgbClr val="0000FF"/>
                          </a:solidFill>
                          <a:effectLst/>
                          <a:latin typeface="Calibri" panose="020F0502020204030204" pitchFamily="34" charset="0"/>
                          <a:cs typeface="Calibri" panose="020F0502020204030204" pitchFamily="34" charset="0"/>
                        </a:rPr>
                        <a:t>Yes</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4226395053"/>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Maximum</a:t>
                      </a:r>
                      <a:r>
                        <a:rPr lang="en-US" altLang="ja-JP" sz="1000" u="none" strike="noStrike" baseline="0" dirty="0" smtClean="0">
                          <a:effectLst/>
                          <a:latin typeface="Calibri" panose="020F0502020204030204" pitchFamily="34" charset="0"/>
                          <a:cs typeface="Calibri" panose="020F0502020204030204" pitchFamily="34" charset="0"/>
                        </a:rPr>
                        <a:t> Users</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14</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14</a:t>
                      </a:r>
                      <a:endParaRPr lang="ja-JP" sz="1000" b="1" kern="1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14</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818972567"/>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Supported OS</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Windows</a:t>
                      </a:r>
                      <a:r>
                        <a:rPr lang="en-US" altLang="ja-JP" sz="1000" kern="100" baseline="0" dirty="0" smtClean="0">
                          <a:solidFill>
                            <a:schemeClr val="tx1"/>
                          </a:solidFill>
                          <a:effectLst/>
                          <a:latin typeface="Calibri" panose="020F0502020204030204" pitchFamily="34" charset="0"/>
                          <a:cs typeface="Calibri" panose="020F0502020204030204" pitchFamily="34" charset="0"/>
                        </a:rPr>
                        <a:t> 10, 8.1</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Windows</a:t>
                      </a:r>
                      <a:r>
                        <a:rPr lang="en-US" altLang="ja-JP" sz="1000" kern="100" baseline="0" dirty="0" smtClean="0">
                          <a:solidFill>
                            <a:schemeClr val="tx1"/>
                          </a:solidFill>
                          <a:effectLst/>
                          <a:latin typeface="Calibri" panose="020F0502020204030204" pitchFamily="34" charset="0"/>
                          <a:cs typeface="Calibri" panose="020F0502020204030204" pitchFamily="34" charset="0"/>
                        </a:rPr>
                        <a:t> 10, 8.1</a:t>
                      </a:r>
                      <a:endParaRPr lang="ja-JP"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Windows10,</a:t>
                      </a:r>
                      <a:r>
                        <a:rPr lang="en-US" altLang="ja-JP" sz="1000" kern="100" baseline="0" dirty="0" smtClean="0">
                          <a:effectLst/>
                          <a:latin typeface="Calibri" panose="020F0502020204030204" pitchFamily="34" charset="0"/>
                          <a:cs typeface="Calibri" panose="020F0502020204030204" pitchFamily="34" charset="0"/>
                        </a:rPr>
                        <a:t> </a:t>
                      </a:r>
                      <a:r>
                        <a:rPr lang="en-US" altLang="ja-JP" sz="1000" kern="100" dirty="0" smtClean="0">
                          <a:effectLst/>
                          <a:latin typeface="Calibri" panose="020F0502020204030204" pitchFamily="34" charset="0"/>
                          <a:cs typeface="Calibri" panose="020F0502020204030204" pitchFamily="34" charset="0"/>
                        </a:rPr>
                        <a:t>8.1,</a:t>
                      </a:r>
                      <a:r>
                        <a:rPr lang="en-US" altLang="ja-JP" sz="1000" kern="100" baseline="0" dirty="0" smtClean="0">
                          <a:effectLst/>
                          <a:latin typeface="Calibri" panose="020F0502020204030204" pitchFamily="34" charset="0"/>
                          <a:cs typeface="Calibri" panose="020F0502020204030204" pitchFamily="34" charset="0"/>
                        </a:rPr>
                        <a:t> </a:t>
                      </a:r>
                      <a:r>
                        <a:rPr lang="en-US" altLang="ja-JP" sz="1000" b="1" kern="100" baseline="0" dirty="0" smtClean="0">
                          <a:solidFill>
                            <a:srgbClr val="0000FF"/>
                          </a:solidFill>
                          <a:effectLst/>
                          <a:latin typeface="Calibri" panose="020F0502020204030204" pitchFamily="34" charset="0"/>
                          <a:cs typeface="Calibri" panose="020F0502020204030204" pitchFamily="34" charset="0"/>
                        </a:rPr>
                        <a:t>7</a:t>
                      </a:r>
                      <a:endParaRPr lang="en-US" altLang="ja-JP" sz="1000" b="1" kern="100" dirty="0" smtClean="0">
                        <a:solidFill>
                          <a:srgbClr val="0000FF"/>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036379451"/>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altLang="ja-JP" sz="1000" u="none" strike="noStrike" dirty="0" smtClean="0">
                          <a:effectLst/>
                          <a:latin typeface="Calibri" panose="020F0502020204030204" pitchFamily="34" charset="0"/>
                          <a:cs typeface="Calibri" panose="020F0502020204030204" pitchFamily="34" charset="0"/>
                        </a:rPr>
                        <a:t>Supported Browser</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IE11, Edge, Chrome, Firefox</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solidFill>
                            <a:schemeClr val="tx1"/>
                          </a:solidFill>
                          <a:effectLst/>
                          <a:latin typeface="Calibri" panose="020F0502020204030204" pitchFamily="34" charset="0"/>
                          <a:cs typeface="Calibri" panose="020F0502020204030204" pitchFamily="34" charset="0"/>
                        </a:rPr>
                        <a:t>IE11, Edge, Chrome, Firefox</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IE11, Edge, Chrome, Firefox</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03643863"/>
                  </a:ext>
                </a:extLst>
              </a:tr>
              <a:tr h="184737">
                <a:tc vMerge="1">
                  <a:txBody>
                    <a:bodyPr/>
                    <a:lstStyle/>
                    <a:p>
                      <a:endPar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84406" marR="8440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fontAlgn="ctr"/>
                      <a:r>
                        <a:rPr lang="en-US" sz="1000" u="none" strike="noStrike" dirty="0" smtClean="0">
                          <a:effectLst/>
                          <a:latin typeface="Calibri" panose="020F0502020204030204" pitchFamily="34" charset="0"/>
                          <a:cs typeface="Calibri" panose="020F0502020204030204" pitchFamily="34" charset="0"/>
                        </a:rPr>
                        <a:t>ONVIF</a:t>
                      </a:r>
                      <a:endParaRPr lang="en-US" sz="1000" b="1" i="0" u="none" strike="noStrike" dirty="0">
                        <a:solidFill>
                          <a:srgbClr val="002060"/>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nchor="ctr"/>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Profile </a:t>
                      </a:r>
                      <a:r>
                        <a:rPr lang="en-US" altLang="ja-JP" sz="1000" b="1" kern="100" dirty="0" smtClean="0">
                          <a:solidFill>
                            <a:srgbClr val="FF0000"/>
                          </a:solidFill>
                          <a:effectLst/>
                          <a:latin typeface="Calibri" panose="020F0502020204030204" pitchFamily="34" charset="0"/>
                          <a:cs typeface="Calibri" panose="020F0502020204030204" pitchFamily="34" charset="0"/>
                        </a:rPr>
                        <a:t>S</a:t>
                      </a:r>
                      <a:r>
                        <a:rPr lang="en-US" altLang="ja-JP" sz="1000" kern="100" dirty="0" smtClean="0">
                          <a:solidFill>
                            <a:srgbClr val="FF0000"/>
                          </a:solidFill>
                          <a:effectLst/>
                          <a:latin typeface="Calibri" panose="020F0502020204030204" pitchFamily="34" charset="0"/>
                          <a:cs typeface="Calibri" panose="020F0502020204030204" pitchFamily="34" charset="0"/>
                        </a:rPr>
                        <a:t>, </a:t>
                      </a:r>
                      <a:r>
                        <a:rPr lang="en-US" altLang="ja-JP" sz="1000" kern="100" dirty="0" smtClean="0">
                          <a:solidFill>
                            <a:schemeClr val="tx1"/>
                          </a:solidFill>
                          <a:effectLst/>
                          <a:latin typeface="Calibri" panose="020F0502020204030204" pitchFamily="34" charset="0"/>
                          <a:cs typeface="Calibri" panose="020F0502020204030204" pitchFamily="34" charset="0"/>
                        </a:rPr>
                        <a:t>G, T</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algn="l">
                        <a:spcAft>
                          <a:spcPts val="0"/>
                        </a:spcAft>
                      </a:pPr>
                      <a:r>
                        <a:rPr lang="en-US" altLang="ja-JP" sz="1000" kern="100" dirty="0" smtClean="0">
                          <a:solidFill>
                            <a:schemeClr val="tx1"/>
                          </a:solidFill>
                          <a:effectLst/>
                          <a:latin typeface="Calibri" panose="020F0502020204030204" pitchFamily="34" charset="0"/>
                          <a:cs typeface="Calibri" panose="020F0502020204030204" pitchFamily="34" charset="0"/>
                        </a:rPr>
                        <a:t>Profile G, T</a:t>
                      </a:r>
                      <a:endParaRPr lang="en-US" altLang="ja-JP" sz="1000" b="1" kern="1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00" kern="100" dirty="0" smtClean="0">
                          <a:effectLst/>
                          <a:latin typeface="Calibri" panose="020F0502020204030204" pitchFamily="34" charset="0"/>
                          <a:cs typeface="Calibri" panose="020F0502020204030204" pitchFamily="34" charset="0"/>
                        </a:rPr>
                        <a:t>Profile </a:t>
                      </a:r>
                      <a:r>
                        <a:rPr lang="en-US" altLang="ja-JP" sz="1000" b="1" kern="100" dirty="0" smtClean="0">
                          <a:solidFill>
                            <a:srgbClr val="0000FF"/>
                          </a:solidFill>
                          <a:effectLst/>
                          <a:latin typeface="Calibri" panose="020F0502020204030204" pitchFamily="34" charset="0"/>
                          <a:cs typeface="Calibri" panose="020F0502020204030204" pitchFamily="34" charset="0"/>
                        </a:rPr>
                        <a:t>S</a:t>
                      </a:r>
                      <a:r>
                        <a:rPr lang="en-US" altLang="ja-JP" sz="1000" kern="100" dirty="0" smtClean="0">
                          <a:effectLst/>
                          <a:latin typeface="Calibri" panose="020F0502020204030204" pitchFamily="34" charset="0"/>
                          <a:cs typeface="Calibri" panose="020F0502020204030204" pitchFamily="34" charset="0"/>
                        </a:rPr>
                        <a:t>, G, T</a:t>
                      </a:r>
                      <a:endParaRPr lang="en-US" altLang="ja-JP" sz="1000" b="1" kern="100" dirty="0" smtClean="0">
                        <a:solidFill>
                          <a:srgbClr val="1F497D"/>
                        </a:solidFill>
                        <a:effectLst/>
                        <a:latin typeface="Calibri" panose="020F0502020204030204" pitchFamily="34" charset="0"/>
                        <a:ea typeface="Meiryo UI" panose="020B0604030504040204" pitchFamily="50" charset="-128"/>
                        <a:cs typeface="Calibri" panose="020F0502020204030204" pitchFamily="34" charset="0"/>
                      </a:endParaRP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S =&lt; G</a:t>
                      </a:r>
                      <a:r>
                        <a:rPr kumimoji="1" lang="en-US" altLang="ja-JP" sz="1000" baseline="0" dirty="0" smtClean="0">
                          <a:latin typeface="Calibri" panose="020F0502020204030204" pitchFamily="34" charset="0"/>
                          <a:cs typeface="Calibri" panose="020F0502020204030204" pitchFamily="34" charset="0"/>
                        </a:rPr>
                        <a:t> =&lt; T</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2565898856"/>
                  </a:ext>
                </a:extLst>
              </a:tr>
              <a:tr h="184737">
                <a:tc vMerge="1">
                  <a:txBody>
                    <a:bodyPr/>
                    <a:lstStyle/>
                    <a:p>
                      <a:endPar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tc>
                  <a:txBody>
                    <a:bodyPr/>
                    <a:lstStyle/>
                    <a:p>
                      <a:pPr marL="0" algn="l" defTabSz="457178" rtl="0" eaLnBrk="1" fontAlgn="ctr" latinLnBrk="0" hangingPunct="1"/>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Mobile</a:t>
                      </a:r>
                      <a:endParaRPr lang="en-US" sz="10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97500" marR="97500" marT="46800" marB="46800" anchor="ctr"/>
                </a:tc>
                <a:tc>
                  <a:txBody>
                    <a:bodyPr/>
                    <a:lstStyle/>
                    <a:p>
                      <a:pPr marL="0" algn="l" defTabSz="457178" rtl="0" eaLnBrk="1" fontAlgn="ctr" latinLnBrk="0" hangingPunct="1">
                        <a:spcAft>
                          <a:spcPts val="0"/>
                        </a:spcAft>
                      </a:pPr>
                      <a:r>
                        <a:rPr lang="en-US" altLang="ja-JP" sz="1000" u="none" strike="noStrike" kern="1200" dirty="0" smtClean="0">
                          <a:solidFill>
                            <a:schemeClr val="tx1"/>
                          </a:solidFill>
                          <a:effectLst/>
                          <a:latin typeface="Calibri" panose="020F0502020204030204" pitchFamily="34" charset="0"/>
                          <a:ea typeface="+mn-ea"/>
                          <a:cs typeface="Calibri" panose="020F0502020204030204" pitchFamily="34" charset="0"/>
                        </a:rPr>
                        <a:t>Smart phone, Tablet</a:t>
                      </a:r>
                    </a:p>
                  </a:txBody>
                  <a:tcPr marL="97500" marR="97500" marT="46800" marB="46800"/>
                </a:tc>
                <a:tc>
                  <a:txBody>
                    <a:bodyPr/>
                    <a:lstStyle/>
                    <a:p>
                      <a:pPr marL="0" algn="l" defTabSz="457178" rtl="0" eaLnBrk="1" fontAlgn="ctr" latinLnBrk="0" hangingPunct="1">
                        <a:spcAft>
                          <a:spcPts val="0"/>
                        </a:spcAft>
                      </a:pPr>
                      <a:r>
                        <a:rPr lang="en-US" altLang="ja-JP" sz="1000" u="none" strike="noStrike" kern="1200" dirty="0" smtClean="0">
                          <a:solidFill>
                            <a:schemeClr val="tx1"/>
                          </a:solidFill>
                          <a:effectLst/>
                          <a:latin typeface="Calibri" panose="020F0502020204030204" pitchFamily="34" charset="0"/>
                          <a:ea typeface="+mn-ea"/>
                          <a:cs typeface="Calibri" panose="020F0502020204030204" pitchFamily="34" charset="0"/>
                        </a:rPr>
                        <a:t>Smart phone, Tablet</a:t>
                      </a:r>
                    </a:p>
                  </a:txBody>
                  <a:tcPr marL="97500" marR="97500" marT="46800" marB="46800"/>
                </a:tc>
                <a:tc>
                  <a:txBody>
                    <a:bodyPr/>
                    <a:lstStyle/>
                    <a:p>
                      <a:pPr marL="0" marR="0" indent="0" algn="l" defTabSz="457178" rtl="0" eaLnBrk="1" fontAlgn="ctr" latinLnBrk="0" hangingPunct="1">
                        <a:lnSpc>
                          <a:spcPct val="100000"/>
                        </a:lnSpc>
                        <a:spcBef>
                          <a:spcPts val="0"/>
                        </a:spcBef>
                        <a:spcAft>
                          <a:spcPts val="0"/>
                        </a:spcAft>
                        <a:buClrTx/>
                        <a:buSzTx/>
                        <a:buFontTx/>
                        <a:buNone/>
                        <a:tabLst/>
                        <a:defRPr/>
                      </a:pPr>
                      <a:r>
                        <a:rPr lang="en-US" altLang="ja-JP" sz="1000" u="none" strike="noStrike" kern="1200" dirty="0" smtClean="0">
                          <a:solidFill>
                            <a:schemeClr val="dk1"/>
                          </a:solidFill>
                          <a:effectLst/>
                          <a:latin typeface="Calibri" panose="020F0502020204030204" pitchFamily="34" charset="0"/>
                          <a:ea typeface="+mn-ea"/>
                          <a:cs typeface="Calibri" panose="020F0502020204030204" pitchFamily="34" charset="0"/>
                        </a:rPr>
                        <a:t>Smart hone, Tablet, </a:t>
                      </a:r>
                      <a:r>
                        <a:rPr lang="en-US" altLang="ja-JP" sz="1000" b="1" u="none" strike="noStrike" kern="1200" dirty="0" smtClean="0">
                          <a:solidFill>
                            <a:srgbClr val="0000FF"/>
                          </a:solidFill>
                          <a:effectLst/>
                          <a:latin typeface="Calibri" panose="020F0502020204030204" pitchFamily="34" charset="0"/>
                          <a:ea typeface="+mn-ea"/>
                          <a:cs typeface="Calibri" panose="020F0502020204030204" pitchFamily="34" charset="0"/>
                        </a:rPr>
                        <a:t>Cellular phone</a:t>
                      </a:r>
                    </a:p>
                  </a:txBody>
                  <a:tcPr marL="97500" marR="97500" marT="46800" marB="46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marL="84406" marR="84406" anchor="ctr"/>
                </a:tc>
                <a:extLst>
                  <a:ext uri="{0D108BD9-81ED-4DB2-BD59-A6C34878D82A}">
                    <a16:rowId xmlns:a16="http://schemas.microsoft.com/office/drawing/2014/main" val="3067325150"/>
                  </a:ext>
                </a:extLst>
              </a:tr>
            </a:tbl>
          </a:graphicData>
        </a:graphic>
      </p:graphicFrame>
      <p:sp>
        <p:nvSpPr>
          <p:cNvPr id="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正方形/長方形 8"/>
          <p:cNvSpPr/>
          <p:nvPr/>
        </p:nvSpPr>
        <p:spPr>
          <a:xfrm>
            <a:off x="2503282" y="668132"/>
            <a:ext cx="1679808" cy="3906751"/>
          </a:xfrm>
          <a:prstGeom prst="rect">
            <a:avLst/>
          </a:prstGeom>
          <a:noFill/>
          <a:ln w="25400" cap="flat" cmpd="sng" algn="ctr">
            <a:solidFill>
              <a:srgbClr val="FF0000"/>
            </a:solidFill>
            <a:prstDash val="solid"/>
          </a:ln>
          <a:effectLst>
            <a:outerShdw blurRad="50800" dist="38100" dir="2700000" algn="tl" rotWithShape="0">
              <a:prstClr val="black">
                <a:alpha val="40000"/>
              </a:prstClr>
            </a:outerShdw>
          </a:effectLst>
        </p:spPr>
        <p:txBody>
          <a:bodyPr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22409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4-3. Image </a:t>
            </a:r>
            <a:r>
              <a:rPr lang="en-US" altLang="ja-JP" sz="2400" dirty="0">
                <a:latin typeface="Calibri" panose="020F0502020204030204" pitchFamily="34" charset="0"/>
              </a:rPr>
              <a:t>Menu / Menu </a:t>
            </a:r>
            <a:r>
              <a:rPr lang="en-US" altLang="ja-JP" sz="2400" dirty="0" smtClean="0">
                <a:latin typeface="Calibri" panose="020F0502020204030204" pitchFamily="34" charset="0"/>
              </a:rPr>
              <a:t>comparison</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テキスト ボックス 2"/>
          <p:cNvSpPr txBox="1"/>
          <p:nvPr/>
        </p:nvSpPr>
        <p:spPr>
          <a:xfrm>
            <a:off x="323850" y="1280501"/>
            <a:ext cx="3439231" cy="2154436"/>
          </a:xfrm>
          <a:prstGeom prst="rect">
            <a:avLst/>
          </a:prstGeom>
          <a:solidFill>
            <a:schemeClr val="accent6">
              <a:lumMod val="20000"/>
              <a:lumOff val="80000"/>
            </a:schemeClr>
          </a:solidFill>
        </p:spPr>
        <p:txBody>
          <a:bodyPr wrap="square" rtlCol="0">
            <a:spAutoFit/>
          </a:bodyPr>
          <a:lstStyle/>
          <a:p>
            <a:pPr algn="l"/>
            <a:r>
              <a:rPr lang="en-US" altLang="ja-JP" sz="1400" b="1" dirty="0">
                <a:effectLst/>
                <a:latin typeface="Calibri" panose="020F0502020204030204" pitchFamily="34" charset="0"/>
                <a:ea typeface="Meiryo UI" panose="020B0604030504040204" pitchFamily="50" charset="-128"/>
                <a:cs typeface="Calibri" panose="020F0502020204030204" pitchFamily="34" charset="0"/>
              </a:rPr>
              <a:t>Reduction </a:t>
            </a:r>
            <a:r>
              <a:rPr lang="en-US" altLang="ja-JP" sz="1400" b="1" dirty="0" smtClean="0">
                <a:effectLst/>
                <a:latin typeface="Calibri" panose="020F0502020204030204" pitchFamily="34" charset="0"/>
                <a:ea typeface="Meiryo UI" panose="020B0604030504040204" pitchFamily="50" charset="-128"/>
                <a:cs typeface="Calibri" panose="020F0502020204030204" pitchFamily="34" charset="0"/>
              </a:rPr>
              <a:t>Item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(Changes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from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WV-S1111)</a:t>
            </a:r>
            <a:endParaRPr lang="en-US" altLang="ja-JP" sz="1400" dirty="0">
              <a:effectLst/>
              <a:latin typeface="Calibri" panose="020F0502020204030204" pitchFamily="34" charset="0"/>
              <a:ea typeface="Meiryo UI" panose="020B0604030504040204" pitchFamily="50" charset="-128"/>
              <a:cs typeface="Calibri" panose="020F0502020204030204" pitchFamily="34" charset="0"/>
            </a:endParaRP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BLC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Level/HLC Level</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Light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control speed</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WB)Mask area</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WB)Adjustment speed</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Face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priority level</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Motion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priority level</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Contrast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level</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Adaptive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black stretch</a:t>
            </a: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Adaptive highlight stretch</a:t>
            </a: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a:p>
            <a:pPr marL="360363" indent="-177800" algn="l">
              <a:buFont typeface="Wingdings" panose="05000000000000000000" pitchFamily="2" charset="2"/>
              <a:buChar char="ü"/>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Hue level</a:t>
            </a: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4" name="正方形/長方形 114"/>
          <p:cNvSpPr>
            <a:spLocks noChangeArrowheads="1"/>
          </p:cNvSpPr>
          <p:nvPr/>
        </p:nvSpPr>
        <p:spPr bwMode="auto">
          <a:xfrm>
            <a:off x="72000" y="598905"/>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fontAlgn="auto" hangingPunct="1">
              <a:spcBef>
                <a:spcPts val="0"/>
              </a:spcBef>
              <a:spcAft>
                <a:spcPts val="0"/>
              </a:spcAft>
              <a:buFont typeface="Wingdings" panose="05000000000000000000" pitchFamily="2" charset="2"/>
              <a:buChar char="n"/>
              <a:defRPr/>
            </a:pPr>
            <a:r>
              <a:rPr lang="en-US" altLang="ja-JP" sz="18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a:solidFill>
                  <a:srgbClr val="0A54A0"/>
                </a:solidFill>
                <a:latin typeface="Calibri" panose="020F0502020204030204" pitchFamily="34" charset="0"/>
                <a:ea typeface="Meiryo UI" panose="020B0604030504040204" pitchFamily="50" charset="-128"/>
                <a:cs typeface="Meiryo UI" panose="020B0604030504040204" pitchFamily="50" charset="-128"/>
              </a:rPr>
              <a:t>The minimum image quality setting is available based on the simple setting </a:t>
            </a:r>
            <a:r>
              <a:rPr lang="en-US" altLang="ja-JP"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concept</a:t>
            </a:r>
            <a:endParaRPr lang="en-US" altLang="ja-JP" sz="18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282779867"/>
              </p:ext>
            </p:extLst>
          </p:nvPr>
        </p:nvGraphicFramePr>
        <p:xfrm>
          <a:off x="3891356" y="952494"/>
          <a:ext cx="5161387" cy="3817920"/>
        </p:xfrm>
        <a:graphic>
          <a:graphicData uri="http://schemas.openxmlformats.org/drawingml/2006/table">
            <a:tbl>
              <a:tblPr firstRow="1" bandRow="1">
                <a:tableStyleId>{5C22544A-7EE6-4342-B048-85BDC9FD1C3A}</a:tableStyleId>
              </a:tblPr>
              <a:tblGrid>
                <a:gridCol w="324329">
                  <a:extLst>
                    <a:ext uri="{9D8B030D-6E8A-4147-A177-3AD203B41FA5}">
                      <a16:colId xmlns:a16="http://schemas.microsoft.com/office/drawing/2014/main" val="3530652699"/>
                    </a:ext>
                  </a:extLst>
                </a:gridCol>
                <a:gridCol w="1772604">
                  <a:extLst>
                    <a:ext uri="{9D8B030D-6E8A-4147-A177-3AD203B41FA5}">
                      <a16:colId xmlns:a16="http://schemas.microsoft.com/office/drawing/2014/main" val="1543629964"/>
                    </a:ext>
                  </a:extLst>
                </a:gridCol>
                <a:gridCol w="1120655">
                  <a:extLst>
                    <a:ext uri="{9D8B030D-6E8A-4147-A177-3AD203B41FA5}">
                      <a16:colId xmlns:a16="http://schemas.microsoft.com/office/drawing/2014/main" val="2771259140"/>
                    </a:ext>
                  </a:extLst>
                </a:gridCol>
                <a:gridCol w="976277">
                  <a:extLst>
                    <a:ext uri="{9D8B030D-6E8A-4147-A177-3AD203B41FA5}">
                      <a16:colId xmlns:a16="http://schemas.microsoft.com/office/drawing/2014/main" val="119538518"/>
                    </a:ext>
                  </a:extLst>
                </a:gridCol>
                <a:gridCol w="967522">
                  <a:extLst>
                    <a:ext uri="{9D8B030D-6E8A-4147-A177-3AD203B41FA5}">
                      <a16:colId xmlns:a16="http://schemas.microsoft.com/office/drawing/2014/main" val="1643358268"/>
                    </a:ext>
                  </a:extLst>
                </a:gridCol>
              </a:tblGrid>
              <a:tr h="180000">
                <a:tc>
                  <a:txBody>
                    <a:bodyPr/>
                    <a:lstStyle/>
                    <a:p>
                      <a:r>
                        <a:rPr kumimoji="1" lang="en-US" altLang="ja-JP" sz="800" dirty="0" smtClean="0">
                          <a:latin typeface="Calibri" panose="020F0502020204030204" pitchFamily="34" charset="0"/>
                          <a:cs typeface="Calibri" panose="020F0502020204030204" pitchFamily="34" charset="0"/>
                        </a:rPr>
                        <a:t> </a:t>
                      </a:r>
                      <a:endParaRPr kumimoji="1" lang="ja-JP" altLang="en-US" sz="800" dirty="0">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latin typeface="Calibri" panose="020F0502020204030204" pitchFamily="34" charset="0"/>
                          <a:cs typeface="Calibri" panose="020F0502020204030204" pitchFamily="34" charset="0"/>
                        </a:rPr>
                        <a:t> </a:t>
                      </a:r>
                      <a:endParaRPr kumimoji="1" lang="ja-JP" altLang="en-US" sz="800" dirty="0">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1000" dirty="0" smtClean="0">
                          <a:latin typeface="Calibri" panose="020F0502020204030204" pitchFamily="34" charset="0"/>
                          <a:cs typeface="Calibri" panose="020F0502020204030204" pitchFamily="34" charset="0"/>
                        </a:rPr>
                        <a:t>SPN310</a:t>
                      </a:r>
                      <a:endParaRPr kumimoji="1" lang="ja-JP" altLang="en-US" sz="1000" dirty="0">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1000" dirty="0" smtClean="0">
                          <a:latin typeface="Calibri" panose="020F0502020204030204" pitchFamily="34" charset="0"/>
                          <a:cs typeface="Calibri" panose="020F0502020204030204" pitchFamily="34" charset="0"/>
                        </a:rPr>
                        <a:t>S1111</a:t>
                      </a:r>
                      <a:endParaRPr kumimoji="1" lang="ja-JP" altLang="en-US" sz="1000" dirty="0">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1000" dirty="0" smtClean="0">
                          <a:latin typeface="Calibri" panose="020F0502020204030204" pitchFamily="34" charset="0"/>
                          <a:cs typeface="Calibri" panose="020F0502020204030204" pitchFamily="34" charset="0"/>
                        </a:rPr>
                        <a:t>U****/U****A</a:t>
                      </a:r>
                      <a:endParaRPr kumimoji="1" lang="ja-JP" altLang="en-US" sz="1000" dirty="0">
                        <a:latin typeface="Calibri" panose="020F0502020204030204" pitchFamily="34" charset="0"/>
                        <a:cs typeface="Calibri" panose="020F0502020204030204" pitchFamily="34" charset="0"/>
                      </a:endParaRPr>
                    </a:p>
                  </a:txBody>
                  <a:tcPr marL="18000" marR="18000" marT="18000" marB="0"/>
                </a:tc>
                <a:extLst>
                  <a:ext uri="{0D108BD9-81ED-4DB2-BD59-A6C34878D82A}">
                    <a16:rowId xmlns:a16="http://schemas.microsoft.com/office/drawing/2014/main" val="2835304394"/>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SD On/Off</a:t>
                      </a:r>
                      <a:r>
                        <a:rPr kumimoji="1" lang="en-US" altLang="ja-JP" sz="800" baseline="0" dirty="0" smtClean="0">
                          <a:solidFill>
                            <a:schemeClr val="tx2"/>
                          </a:solidFill>
                          <a:latin typeface="Calibri" panose="020F0502020204030204" pitchFamily="34" charset="0"/>
                          <a:cs typeface="Calibri" panose="020F0502020204030204" pitchFamily="34" charset="0"/>
                        </a:rPr>
                        <a:t>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(High / Normal / Off)</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extLst>
                  <a:ext uri="{0D108BD9-81ED-4DB2-BD59-A6C34878D82A}">
                    <a16:rowId xmlns:a16="http://schemas.microsoft.com/office/drawing/2014/main" val="774640521"/>
                  </a:ext>
                </a:extLst>
              </a:tr>
              <a:tr h="12357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BLC/HLC</a:t>
                      </a: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extLst>
                  <a:ext uri="{0D108BD9-81ED-4DB2-BD59-A6C34878D82A}">
                    <a16:rowId xmlns:a16="http://schemas.microsoft.com/office/drawing/2014/main" val="998090389"/>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3</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BLC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a:solidFill>
                          <a:srgbClr val="FF0000"/>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extLst>
                  <a:ext uri="{0D108BD9-81ED-4DB2-BD59-A6C34878D82A}">
                    <a16:rowId xmlns:a16="http://schemas.microsoft.com/office/drawing/2014/main" val="704086460"/>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4</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HLC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r>
                        <a:rPr kumimoji="1" lang="en-US" altLang="ja-JP" sz="800" dirty="0" smtClean="0">
                          <a:latin typeface="Calibri" panose="020F0502020204030204" pitchFamily="34" charset="0"/>
                          <a:cs typeface="Calibri" panose="020F0502020204030204" pitchFamily="34" charset="0"/>
                        </a:rPr>
                        <a:t> </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extLst>
                  <a:ext uri="{0D108BD9-81ED-4DB2-BD59-A6C34878D82A}">
                    <a16:rowId xmlns:a16="http://schemas.microsoft.com/office/drawing/2014/main" val="2429508007"/>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5</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Mask</a:t>
                      </a:r>
                      <a:r>
                        <a:rPr kumimoji="1" lang="en-US" altLang="ja-JP" sz="800" baseline="0" dirty="0" smtClean="0">
                          <a:solidFill>
                            <a:schemeClr val="tx2"/>
                          </a:solidFill>
                          <a:latin typeface="Calibri" panose="020F0502020204030204" pitchFamily="34" charset="0"/>
                          <a:cs typeface="Calibri" panose="020F0502020204030204" pitchFamily="34" charset="0"/>
                        </a:rPr>
                        <a:t> area</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bg2">
                        <a:lumMod val="40000"/>
                        <a:lumOff val="60000"/>
                      </a:schemeClr>
                    </a:solidFill>
                  </a:tcPr>
                </a:tc>
                <a:extLst>
                  <a:ext uri="{0D108BD9-81ED-4DB2-BD59-A6C34878D82A}">
                    <a16:rowId xmlns:a16="http://schemas.microsoft.com/office/drawing/2014/main" val="3181963468"/>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6</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Light control mode (Outdoor / Indoor)</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extLst>
                  <a:ext uri="{0D108BD9-81ED-4DB2-BD59-A6C34878D82A}">
                    <a16:rowId xmlns:a16="http://schemas.microsoft.com/office/drawing/2014/main" val="3396478875"/>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7</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Brightness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(0-63)</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(0-63)</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(0-63)</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extLst>
                  <a:ext uri="{0D108BD9-81ED-4DB2-BD59-A6C34878D82A}">
                    <a16:rowId xmlns:a16="http://schemas.microsoft.com/office/drawing/2014/main" val="4245175292"/>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8</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Maximum gain</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(H / M /</a:t>
                      </a:r>
                      <a:r>
                        <a:rPr kumimoji="1" lang="en-US" altLang="ja-JP" sz="800" baseline="0" dirty="0" smtClean="0">
                          <a:solidFill>
                            <a:schemeClr val="tx2"/>
                          </a:solidFill>
                          <a:latin typeface="Calibri" panose="020F0502020204030204" pitchFamily="34" charset="0"/>
                          <a:cs typeface="Calibri" panose="020F0502020204030204" pitchFamily="34" charset="0"/>
                        </a:rPr>
                        <a:t> L / Off)</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(0-31)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(0-11)</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extLst>
                  <a:ext uri="{0D108BD9-81ED-4DB2-BD59-A6C34878D82A}">
                    <a16:rowId xmlns:a16="http://schemas.microsoft.com/office/drawing/2014/main" val="3952698684"/>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9</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Maximum shutter</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extLst>
                  <a:ext uri="{0D108BD9-81ED-4DB2-BD59-A6C34878D82A}">
                    <a16:rowId xmlns:a16="http://schemas.microsoft.com/office/drawing/2014/main" val="1646124462"/>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10</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Light</a:t>
                      </a:r>
                      <a:r>
                        <a:rPr kumimoji="1" lang="en-US" altLang="ja-JP" sz="800" baseline="0" dirty="0" smtClean="0">
                          <a:solidFill>
                            <a:schemeClr val="tx2"/>
                          </a:solidFill>
                          <a:latin typeface="Calibri" panose="020F0502020204030204" pitchFamily="34" charset="0"/>
                          <a:cs typeface="Calibri" panose="020F0502020204030204" pitchFamily="34" charset="0"/>
                        </a:rPr>
                        <a:t> control speed</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a:solidFill>
                          <a:srgbClr val="FF0000"/>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chemeClr val="accent6">
                        <a:lumMod val="20000"/>
                        <a:lumOff val="80000"/>
                      </a:schemeClr>
                    </a:solidFill>
                  </a:tcPr>
                </a:tc>
                <a:extLst>
                  <a:ext uri="{0D108BD9-81ED-4DB2-BD59-A6C34878D82A}">
                    <a16:rowId xmlns:a16="http://schemas.microsoft.com/office/drawing/2014/main" val="438834475"/>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11</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Day &amp; Night</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extLst>
                  <a:ext uri="{0D108BD9-81ED-4DB2-BD59-A6C34878D82A}">
                    <a16:rowId xmlns:a16="http://schemas.microsoft.com/office/drawing/2014/main" val="3018299330"/>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12</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Level (H / L), Dwell time</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chemeClr val="accent4">
                        <a:lumMod val="40000"/>
                        <a:lumOff val="60000"/>
                      </a:schemeClr>
                    </a:solidFill>
                  </a:tcPr>
                </a:tc>
                <a:extLst>
                  <a:ext uri="{0D108BD9-81ED-4DB2-BD59-A6C34878D82A}">
                    <a16:rowId xmlns:a16="http://schemas.microsoft.com/office/drawing/2014/main" val="2803510882"/>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13</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White</a:t>
                      </a:r>
                      <a:r>
                        <a:rPr kumimoji="1" lang="en-US" altLang="ja-JP" sz="800" baseline="0" dirty="0" smtClean="0">
                          <a:solidFill>
                            <a:schemeClr val="tx2"/>
                          </a:solidFill>
                          <a:latin typeface="Calibri" panose="020F0502020204030204" pitchFamily="34" charset="0"/>
                          <a:cs typeface="Calibri" panose="020F0502020204030204" pitchFamily="34" charset="0"/>
                        </a:rPr>
                        <a:t> balance (ATW1, ATW2, AWC)</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extLst>
                  <a:ext uri="{0D108BD9-81ED-4DB2-BD59-A6C34878D82A}">
                    <a16:rowId xmlns:a16="http://schemas.microsoft.com/office/drawing/2014/main" val="3317362092"/>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14</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Red gain / Blue gain</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extLst>
                  <a:ext uri="{0D108BD9-81ED-4DB2-BD59-A6C34878D82A}">
                    <a16:rowId xmlns:a16="http://schemas.microsoft.com/office/drawing/2014/main" val="1072589191"/>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15</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Mask area</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CCCCFF"/>
                    </a:solidFill>
                  </a:tcPr>
                </a:tc>
                <a:extLst>
                  <a:ext uri="{0D108BD9-81ED-4DB2-BD59-A6C34878D82A}">
                    <a16:rowId xmlns:a16="http://schemas.microsoft.com/office/drawing/2014/main" val="1932374201"/>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16</a:t>
                      </a: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Adjustment speed</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CC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CCCCFF"/>
                    </a:solidFill>
                  </a:tcPr>
                </a:tc>
                <a:extLst>
                  <a:ext uri="{0D108BD9-81ED-4DB2-BD59-A6C34878D82A}">
                    <a16:rowId xmlns:a16="http://schemas.microsoft.com/office/drawing/2014/main" val="2828994601"/>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17</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Intelligent auto (On / Off)</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3370500400"/>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18</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Face</a:t>
                      </a:r>
                      <a:r>
                        <a:rPr kumimoji="1" lang="en-US" altLang="ja-JP" sz="800" baseline="0" dirty="0" smtClean="0">
                          <a:solidFill>
                            <a:schemeClr val="tx2"/>
                          </a:solidFill>
                          <a:latin typeface="Calibri" panose="020F0502020204030204" pitchFamily="34" charset="0"/>
                          <a:cs typeface="Calibri" panose="020F0502020204030204" pitchFamily="34" charset="0"/>
                        </a:rPr>
                        <a:t> priority / Motion priority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Partially Yes (Face SD)</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320900534"/>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19</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Auto</a:t>
                      </a:r>
                      <a:r>
                        <a:rPr kumimoji="1" lang="en-US" altLang="ja-JP" sz="800" baseline="0" dirty="0" smtClean="0">
                          <a:solidFill>
                            <a:schemeClr val="tx2"/>
                          </a:solidFill>
                          <a:latin typeface="Calibri" panose="020F0502020204030204" pitchFamily="34" charset="0"/>
                          <a:cs typeface="Calibri" panose="020F0502020204030204" pitchFamily="34" charset="0"/>
                        </a:rPr>
                        <a:t> contrast adjust (On / Off)</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2283160708"/>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20</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Contrast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1560683819"/>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21</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Adaptive black</a:t>
                      </a:r>
                      <a:r>
                        <a:rPr kumimoji="1" lang="en-US" altLang="ja-JP" sz="800" baseline="0" dirty="0" smtClean="0">
                          <a:solidFill>
                            <a:schemeClr val="tx2"/>
                          </a:solidFill>
                          <a:latin typeface="Calibri" panose="020F0502020204030204" pitchFamily="34" charset="0"/>
                          <a:cs typeface="Calibri" panose="020F0502020204030204" pitchFamily="34" charset="0"/>
                        </a:rPr>
                        <a:t> stretch</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3066016027"/>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22</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Adaptive</a:t>
                      </a:r>
                      <a:r>
                        <a:rPr kumimoji="1" lang="en-US" altLang="ja-JP" sz="800" baseline="0" dirty="0" smtClean="0">
                          <a:solidFill>
                            <a:schemeClr val="tx2"/>
                          </a:solidFill>
                          <a:latin typeface="Calibri" panose="020F0502020204030204" pitchFamily="34" charset="0"/>
                          <a:cs typeface="Calibri" panose="020F0502020204030204" pitchFamily="34" charset="0"/>
                        </a:rPr>
                        <a:t> highlight stretch</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(On</a:t>
                      </a:r>
                      <a:r>
                        <a:rPr kumimoji="1" lang="en-US" altLang="ja-JP" sz="800" baseline="0" dirty="0" smtClean="0">
                          <a:solidFill>
                            <a:schemeClr val="tx2"/>
                          </a:solidFill>
                          <a:latin typeface="Calibri" panose="020F0502020204030204" pitchFamily="34" charset="0"/>
                          <a:cs typeface="Calibri" panose="020F0502020204030204" pitchFamily="34" charset="0"/>
                        </a:rPr>
                        <a:t> only)</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dirty="0">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600184919"/>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23</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Fog compensation On</a:t>
                      </a:r>
                      <a:r>
                        <a:rPr kumimoji="1" lang="en-US" altLang="ja-JP" sz="800" baseline="0" dirty="0" smtClean="0">
                          <a:solidFill>
                            <a:schemeClr val="tx2"/>
                          </a:solidFill>
                          <a:latin typeface="Calibri" panose="020F0502020204030204" pitchFamily="34" charset="0"/>
                          <a:cs typeface="Calibri" panose="020F0502020204030204" pitchFamily="34" charset="0"/>
                        </a:rPr>
                        <a:t> / Off &amp;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(On /</a:t>
                      </a:r>
                      <a:r>
                        <a:rPr kumimoji="1" lang="en-US" altLang="ja-JP" sz="800" baseline="0" dirty="0" smtClean="0">
                          <a:solidFill>
                            <a:schemeClr val="tx2"/>
                          </a:solidFill>
                          <a:latin typeface="Calibri" panose="020F0502020204030204" pitchFamily="34" charset="0"/>
                          <a:cs typeface="Calibri" panose="020F0502020204030204" pitchFamily="34" charset="0"/>
                        </a:rPr>
                        <a:t> Off 0-7)</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(On / Off 0-7)</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(On</a:t>
                      </a:r>
                      <a:r>
                        <a:rPr kumimoji="1" lang="en-US" altLang="ja-JP" sz="800" baseline="0" dirty="0" smtClean="0">
                          <a:solidFill>
                            <a:schemeClr val="tx2"/>
                          </a:solidFill>
                          <a:latin typeface="Calibri" panose="020F0502020204030204" pitchFamily="34" charset="0"/>
                          <a:cs typeface="Calibri" panose="020F0502020204030204" pitchFamily="34" charset="0"/>
                        </a:rPr>
                        <a:t> / Off 0-7)</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solidFill>
                      <a:srgbClr val="99CCFF"/>
                    </a:solidFill>
                  </a:tcPr>
                </a:tc>
                <a:extLst>
                  <a:ext uri="{0D108BD9-81ED-4DB2-BD59-A6C34878D82A}">
                    <a16:rowId xmlns:a16="http://schemas.microsoft.com/office/drawing/2014/main" val="834404796"/>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24</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Chroma</a:t>
                      </a:r>
                      <a:r>
                        <a:rPr kumimoji="1" lang="en-US" altLang="ja-JP" sz="800" baseline="0" dirty="0" smtClean="0">
                          <a:solidFill>
                            <a:schemeClr val="tx2"/>
                          </a:solidFill>
                          <a:latin typeface="Calibri" panose="020F0502020204030204" pitchFamily="34" charset="0"/>
                          <a:cs typeface="Calibri" panose="020F0502020204030204" pitchFamily="34" charset="0"/>
                        </a:rPr>
                        <a:t> / Aperture / Pedestal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extLst>
                  <a:ext uri="{0D108BD9-81ED-4DB2-BD59-A6C34878D82A}">
                    <a16:rowId xmlns:a16="http://schemas.microsoft.com/office/drawing/2014/main" val="1641953279"/>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25</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Hue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latin typeface="Calibri" panose="020F0502020204030204" pitchFamily="34" charset="0"/>
                          <a:cs typeface="Calibri" panose="020F0502020204030204" pitchFamily="34" charset="0"/>
                        </a:rPr>
                        <a:t>No</a:t>
                      </a:r>
                      <a:endParaRPr kumimoji="1" lang="ja-JP" altLang="en-US" sz="800" b="1" dirty="0" smtClean="0">
                        <a:solidFill>
                          <a:srgbClr val="FF0000"/>
                        </a:solidFill>
                        <a:latin typeface="Calibri" panose="020F0502020204030204" pitchFamily="34" charset="0"/>
                        <a:cs typeface="Calibri" panose="020F0502020204030204" pitchFamily="34" charset="0"/>
                      </a:endParaRPr>
                    </a:p>
                  </a:txBody>
                  <a:tcPr marL="28800" marR="18000" marT="18000" marB="0"/>
                </a:tc>
                <a:extLst>
                  <a:ext uri="{0D108BD9-81ED-4DB2-BD59-A6C34878D82A}">
                    <a16:rowId xmlns:a16="http://schemas.microsoft.com/office/drawing/2014/main" val="1908834181"/>
                  </a:ext>
                </a:extLst>
              </a:tr>
              <a:tr h="108000">
                <a:tc>
                  <a:txBody>
                    <a:bodyPr/>
                    <a:lstStyle/>
                    <a:p>
                      <a:pPr algn="ctr"/>
                      <a:r>
                        <a:rPr kumimoji="1" lang="en-US" altLang="ja-JP" sz="800" dirty="0" smtClean="0">
                          <a:solidFill>
                            <a:schemeClr val="tx2"/>
                          </a:solidFill>
                          <a:latin typeface="Calibri" panose="020F0502020204030204" pitchFamily="34" charset="0"/>
                          <a:cs typeface="Calibri" panose="020F0502020204030204" pitchFamily="34" charset="0"/>
                        </a:rPr>
                        <a:t>26</a:t>
                      </a:r>
                      <a:endParaRPr kumimoji="1" lang="ja-JP" altLang="en-US" sz="800" dirty="0">
                        <a:solidFill>
                          <a:schemeClr val="tx2"/>
                        </a:solidFill>
                        <a:latin typeface="Calibri" panose="020F0502020204030204" pitchFamily="34" charset="0"/>
                        <a:cs typeface="Calibri" panose="020F0502020204030204" pitchFamily="34" charset="0"/>
                      </a:endParaRPr>
                    </a:p>
                  </a:txBody>
                  <a:tcPr marL="180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DNR level</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(High /</a:t>
                      </a:r>
                      <a:r>
                        <a:rPr kumimoji="1" lang="en-US" altLang="ja-JP" sz="800" baseline="0" dirty="0" smtClean="0">
                          <a:solidFill>
                            <a:schemeClr val="tx2"/>
                          </a:solidFill>
                          <a:latin typeface="Calibri" panose="020F0502020204030204" pitchFamily="34" charset="0"/>
                          <a:cs typeface="Calibri" panose="020F0502020204030204" pitchFamily="34" charset="0"/>
                        </a:rPr>
                        <a:t> Low)</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tc>
                  <a:txBody>
                    <a:bodyPr/>
                    <a:lstStyle/>
                    <a:p>
                      <a:r>
                        <a:rPr kumimoji="1" lang="en-US" altLang="ja-JP" sz="800" dirty="0" smtClean="0">
                          <a:solidFill>
                            <a:schemeClr val="tx2"/>
                          </a:solidFill>
                          <a:latin typeface="Calibri" panose="020F0502020204030204" pitchFamily="34" charset="0"/>
                          <a:cs typeface="Calibri" panose="020F0502020204030204" pitchFamily="34" charset="0"/>
                        </a:rPr>
                        <a:t>Yes (0-255)</a:t>
                      </a:r>
                      <a:endParaRPr kumimoji="1" lang="ja-JP" altLang="en-US" sz="800" dirty="0">
                        <a:solidFill>
                          <a:schemeClr val="tx2"/>
                        </a:solidFill>
                        <a:latin typeface="Calibri" panose="020F0502020204030204" pitchFamily="34" charset="0"/>
                        <a:cs typeface="Calibri" panose="020F0502020204030204" pitchFamily="34" charset="0"/>
                      </a:endParaRPr>
                    </a:p>
                  </a:txBody>
                  <a:tcPr marL="28800" marR="18000" marT="18000" marB="0"/>
                </a:tc>
                <a:extLst>
                  <a:ext uri="{0D108BD9-81ED-4DB2-BD59-A6C34878D82A}">
                    <a16:rowId xmlns:a16="http://schemas.microsoft.com/office/drawing/2014/main" val="3571870225"/>
                  </a:ext>
                </a:extLst>
              </a:tr>
            </a:tbl>
          </a:graphicData>
        </a:graphic>
      </p:graphicFrame>
      <p:sp>
        <p:nvSpPr>
          <p:cNvPr id="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8355817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4-3. Image </a:t>
            </a:r>
            <a:r>
              <a:rPr lang="en-US" altLang="ja-JP" sz="2400" dirty="0">
                <a:latin typeface="Calibri" panose="020F0502020204030204" pitchFamily="34" charset="0"/>
              </a:rPr>
              <a:t>Menu / Menu </a:t>
            </a:r>
            <a:r>
              <a:rPr lang="en-US" altLang="ja-JP" sz="2400" dirty="0" smtClean="0">
                <a:latin typeface="Calibri" panose="020F0502020204030204" pitchFamily="34" charset="0"/>
              </a:rPr>
              <a:t>comparison</a:t>
            </a:r>
            <a:endParaRPr lang="ja-JP" altLang="en-US" sz="3200" dirty="0">
              <a:solidFill>
                <a:sysClr val="window" lastClr="FFFFFF"/>
              </a:solidFill>
              <a:latin typeface="Calibri" panose="020F0502020204030204" pitchFamily="34" charset="0"/>
              <a:cs typeface="Calibri" panose="020F0502020204030204" pitchFamily="34" charset="0"/>
            </a:endParaRPr>
          </a:p>
        </p:txBody>
      </p:sp>
      <p:pic>
        <p:nvPicPr>
          <p:cNvPr id="16" name="図 15"/>
          <p:cNvPicPr>
            <a:picLocks noChangeAspect="1"/>
          </p:cNvPicPr>
          <p:nvPr/>
        </p:nvPicPr>
        <p:blipFill rotWithShape="1">
          <a:blip r:embed="rId3"/>
          <a:srcRect r="28366"/>
          <a:stretch/>
        </p:blipFill>
        <p:spPr>
          <a:xfrm>
            <a:off x="1277849" y="932330"/>
            <a:ext cx="3726968" cy="3712297"/>
          </a:xfrm>
          <a:prstGeom prst="rect">
            <a:avLst/>
          </a:prstGeom>
        </p:spPr>
      </p:pic>
      <p:sp>
        <p:nvSpPr>
          <p:cNvPr id="17" name="正方形/長方形 114"/>
          <p:cNvSpPr>
            <a:spLocks noChangeArrowheads="1"/>
          </p:cNvSpPr>
          <p:nvPr/>
        </p:nvSpPr>
        <p:spPr bwMode="auto">
          <a:xfrm>
            <a:off x="72000" y="612622"/>
            <a:ext cx="9000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b="1" dirty="0">
                <a:solidFill>
                  <a:srgbClr val="0A54A0"/>
                </a:solidFill>
                <a:latin typeface="Calibri" panose="020F0502020204030204" pitchFamily="34" charset="0"/>
                <a:ea typeface="Meiryo UI" panose="020B0604030504040204" pitchFamily="50" charset="-128"/>
                <a:cs typeface="Meiryo UI" panose="020B0604030504040204" pitchFamily="50" charset="-128"/>
              </a:rPr>
              <a:t> </a:t>
            </a:r>
            <a:r>
              <a:rPr lang="en-US" altLang="ja-JP" b="1" dirty="0">
                <a:latin typeface="Calibri" panose="020F0502020204030204" pitchFamily="34" charset="0"/>
                <a:ea typeface="Meiryo UI" panose="020B0604030504040204" pitchFamily="50" charset="-128"/>
                <a:cs typeface="Meiryo UI" panose="020B0604030504040204" pitchFamily="50" charset="-128"/>
              </a:rPr>
              <a:t>Because of the simple setting concept, the minimum image quality setting is available.</a:t>
            </a:r>
          </a:p>
        </p:txBody>
      </p:sp>
      <p:sp>
        <p:nvSpPr>
          <p:cNvPr id="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pic>
        <p:nvPicPr>
          <p:cNvPr id="9" name="図 8"/>
          <p:cNvPicPr>
            <a:picLocks noChangeAspect="1"/>
          </p:cNvPicPr>
          <p:nvPr/>
        </p:nvPicPr>
        <p:blipFill rotWithShape="1">
          <a:blip r:embed="rId3"/>
          <a:srcRect l="70554" t="5417" b="36781"/>
          <a:stretch/>
        </p:blipFill>
        <p:spPr>
          <a:xfrm>
            <a:off x="6272392" y="1158239"/>
            <a:ext cx="1532032" cy="2145793"/>
          </a:xfrm>
          <a:prstGeom prst="rect">
            <a:avLst/>
          </a:prstGeom>
        </p:spPr>
      </p:pic>
      <p:pic>
        <p:nvPicPr>
          <p:cNvPr id="10" name="図 9"/>
          <p:cNvPicPr>
            <a:picLocks noChangeAspect="1"/>
          </p:cNvPicPr>
          <p:nvPr/>
        </p:nvPicPr>
        <p:blipFill rotWithShape="1">
          <a:blip r:embed="rId3"/>
          <a:srcRect l="71678" t="61096"/>
          <a:stretch/>
        </p:blipFill>
        <p:spPr>
          <a:xfrm>
            <a:off x="5061303" y="1085088"/>
            <a:ext cx="1473553" cy="1444227"/>
          </a:xfrm>
          <a:prstGeom prst="rect">
            <a:avLst/>
          </a:prstGeom>
        </p:spPr>
      </p:pic>
      <p:pic>
        <p:nvPicPr>
          <p:cNvPr id="11" name="図 10"/>
          <p:cNvPicPr>
            <a:picLocks noChangeAspect="1"/>
          </p:cNvPicPr>
          <p:nvPr/>
        </p:nvPicPr>
        <p:blipFill rotWithShape="1">
          <a:blip r:embed="rId3"/>
          <a:srcRect l="70554" b="93778"/>
          <a:stretch/>
        </p:blipFill>
        <p:spPr>
          <a:xfrm>
            <a:off x="5716856" y="927243"/>
            <a:ext cx="1532032" cy="230996"/>
          </a:xfrm>
          <a:prstGeom prst="rect">
            <a:avLst/>
          </a:prstGeom>
        </p:spPr>
      </p:pic>
      <p:sp>
        <p:nvSpPr>
          <p:cNvPr id="2" name="テキスト ボックス 1"/>
          <p:cNvSpPr txBox="1"/>
          <p:nvPr/>
        </p:nvSpPr>
        <p:spPr>
          <a:xfrm>
            <a:off x="6393968" y="932330"/>
            <a:ext cx="837313" cy="246221"/>
          </a:xfrm>
          <a:prstGeom prst="rect">
            <a:avLst/>
          </a:prstGeom>
          <a:noFill/>
        </p:spPr>
        <p:txBody>
          <a:bodyPr wrap="square" lIns="0" rIns="0" rtlCol="0">
            <a:spAutoFit/>
          </a:bodyPr>
          <a:lstStyle/>
          <a:p>
            <a:r>
              <a:rPr kumimoji="1" lang="en-US" altLang="ja-JP" sz="1000" dirty="0" smtClean="0"/>
              <a:t>/ WV-U***A</a:t>
            </a:r>
            <a:endParaRPr kumimoji="1" lang="ja-JP" altLang="en-US" sz="1000" dirty="0"/>
          </a:p>
        </p:txBody>
      </p:sp>
    </p:spTree>
    <p:extLst>
      <p:ext uri="{BB962C8B-B14F-4D97-AF65-F5344CB8AC3E}">
        <p14:creationId xmlns:p14="http://schemas.microsoft.com/office/powerpoint/2010/main" val="2892127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1-1. Software spec. and Packing box</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
        <p:nvSpPr>
          <p:cNvPr id="21" name="テキスト ボックス 20"/>
          <p:cNvSpPr txBox="1"/>
          <p:nvPr/>
        </p:nvSpPr>
        <p:spPr>
          <a:xfrm>
            <a:off x="192146" y="587125"/>
            <a:ext cx="7683124" cy="2062103"/>
          </a:xfrm>
          <a:prstGeom prst="rect">
            <a:avLst/>
          </a:prstGeom>
          <a:noFill/>
        </p:spPr>
        <p:txBody>
          <a:bodyPr wrap="square" lIns="36000" tIns="0" rIns="36000" bIns="0" rtlCol="0">
            <a:spAutoFit/>
          </a:bodyPr>
          <a:lstStyle/>
          <a:p>
            <a:pPr marL="342884" indent="-342884">
              <a:lnSpc>
                <a:spcPts val="3000"/>
              </a:lnSpc>
              <a:buFont typeface="Wingdings" panose="05000000000000000000" pitchFamily="2" charset="2"/>
              <a:buChar char="n"/>
            </a:pP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Software specification</a:t>
            </a:r>
            <a:endParaRPr lang="en-US" altLang="ja-JP" sz="1200" b="1" dirty="0" smtClean="0">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nSpc>
                <a:spcPts val="3000"/>
              </a:lnSpc>
              <a:buFont typeface="Wingdings" panose="05000000000000000000" pitchFamily="2" charset="2"/>
              <a:buChar char="n"/>
            </a:pPr>
            <a:r>
              <a:rPr lang="en-US" altLang="ja-JP" sz="1600" b="1" dirty="0">
                <a:latin typeface="Calibri" panose="020F0502020204030204" pitchFamily="34" charset="0"/>
                <a:ea typeface="Meiryo UI" panose="020B0604030504040204" pitchFamily="50" charset="-128"/>
                <a:cs typeface="Meiryo UI" panose="020B0604030504040204" pitchFamily="50" charset="-128"/>
              </a:rPr>
              <a:t>Slim down packing </a:t>
            </a: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box</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355134666"/>
              </p:ext>
            </p:extLst>
          </p:nvPr>
        </p:nvGraphicFramePr>
        <p:xfrm>
          <a:off x="922981" y="2614195"/>
          <a:ext cx="6616664" cy="2042715"/>
        </p:xfrm>
        <a:graphic>
          <a:graphicData uri="http://schemas.openxmlformats.org/drawingml/2006/table">
            <a:tbl>
              <a:tblPr firstRow="1" bandRow="1">
                <a:tableStyleId>{5C22544A-7EE6-4342-B048-85BDC9FD1C3A}</a:tableStyleId>
              </a:tblPr>
              <a:tblGrid>
                <a:gridCol w="1627272">
                  <a:extLst>
                    <a:ext uri="{9D8B030D-6E8A-4147-A177-3AD203B41FA5}">
                      <a16:colId xmlns:a16="http://schemas.microsoft.com/office/drawing/2014/main" val="889207704"/>
                    </a:ext>
                  </a:extLst>
                </a:gridCol>
                <a:gridCol w="2395820">
                  <a:extLst>
                    <a:ext uri="{9D8B030D-6E8A-4147-A177-3AD203B41FA5}">
                      <a16:colId xmlns:a16="http://schemas.microsoft.com/office/drawing/2014/main" val="1788940864"/>
                    </a:ext>
                  </a:extLst>
                </a:gridCol>
                <a:gridCol w="2593572">
                  <a:extLst>
                    <a:ext uri="{9D8B030D-6E8A-4147-A177-3AD203B41FA5}">
                      <a16:colId xmlns:a16="http://schemas.microsoft.com/office/drawing/2014/main" val="3382404475"/>
                    </a:ext>
                  </a:extLst>
                </a:gridCol>
              </a:tblGrid>
              <a:tr h="238594">
                <a:tc>
                  <a:txBody>
                    <a:bodyPr/>
                    <a:lstStyle/>
                    <a:p>
                      <a:pPr algn="ctr">
                        <a:spcAft>
                          <a:spcPts val="0"/>
                        </a:spcAft>
                      </a:pPr>
                      <a:r>
                        <a:rPr lang="en-US" altLang="ja-JP" sz="1200" b="1" kern="100" dirty="0" smtClean="0">
                          <a:solidFill>
                            <a:schemeClr val="bg1"/>
                          </a:solidFill>
                          <a:effectLst/>
                          <a:latin typeface="Calibri" panose="020F0502020204030204" pitchFamily="34" charset="0"/>
                          <a:ea typeface="+mn-ea"/>
                          <a:cs typeface="Calibri" panose="020F0502020204030204" pitchFamily="34" charset="0"/>
                        </a:rPr>
                        <a:t>Ex. WV-U1130A</a:t>
                      </a:r>
                    </a:p>
                  </a:txBody>
                  <a:tcPr marL="90000" marR="90000" marT="46800" marB="46800" anchor="ctr"/>
                </a:tc>
                <a:tc>
                  <a:txBody>
                    <a:bodyPr/>
                    <a:lstStyle/>
                    <a:p>
                      <a:pPr algn="ctr"/>
                      <a:r>
                        <a:rPr kumimoji="1" lang="en-US" altLang="ja-JP" sz="1200" dirty="0" smtClean="0">
                          <a:latin typeface="Calibri" panose="020F0502020204030204" pitchFamily="34" charset="0"/>
                          <a:cs typeface="Calibri" panose="020F0502020204030204" pitchFamily="34" charset="0"/>
                        </a:rPr>
                        <a:t>New model  WV-U1130A</a:t>
                      </a:r>
                      <a:endParaRPr kumimoji="1" lang="ja-JP" altLang="en-US" sz="12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Conventional </a:t>
                      </a:r>
                      <a:r>
                        <a:rPr lang="en-US" altLang="ja-JP" sz="1200" b="1" kern="100" baseline="0" dirty="0" smtClean="0">
                          <a:effectLst/>
                          <a:latin typeface="Calibri" panose="020F0502020204030204" pitchFamily="34" charset="0"/>
                          <a:ea typeface="Meiryo UI" panose="020B0604030504040204" pitchFamily="50" charset="-128"/>
                          <a:cs typeface="Calibri" panose="020F0502020204030204" pitchFamily="34" charset="0"/>
                        </a:rPr>
                        <a:t>model </a:t>
                      </a:r>
                      <a:r>
                        <a:rPr kumimoji="1" lang="en-US" altLang="ja-JP" sz="1200" dirty="0" smtClean="0">
                          <a:latin typeface="Calibri" panose="020F0502020204030204" pitchFamily="34" charset="0"/>
                          <a:cs typeface="Calibri" panose="020F0502020204030204" pitchFamily="34" charset="0"/>
                        </a:rPr>
                        <a:t>WV-U1130</a:t>
                      </a:r>
                      <a:endParaRPr kumimoji="1" lang="ja-JP" alt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72198622"/>
                  </a:ext>
                </a:extLst>
              </a:tr>
              <a:tr h="225443">
                <a:tc>
                  <a:txBody>
                    <a:bodyPr/>
                    <a:lstStyle/>
                    <a:p>
                      <a:pPr algn="l"/>
                      <a:r>
                        <a:rPr kumimoji="1" lang="en-US" altLang="ja-JP" sz="11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Dimensions</a:t>
                      </a:r>
                      <a:endParaRPr kumimoji="1" lang="ja-JP" altLang="en-US" sz="11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0000" marR="90000" marT="46800" marB="46800" anchor="ct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srgbClr val="0000FF"/>
                          </a:solidFill>
                          <a:effectLst/>
                          <a:uLnTx/>
                          <a:uFillTx/>
                          <a:latin typeface="Calibri" panose="020F0502020204030204" pitchFamily="34" charset="0"/>
                          <a:ea typeface="+mn-ea"/>
                          <a:cs typeface="Calibri" panose="020F0502020204030204" pitchFamily="34" charset="0"/>
                        </a:rPr>
                        <a:t>158X112X102mm</a:t>
                      </a:r>
                      <a:endParaRPr kumimoji="1" lang="ja-JP" altLang="en-US" sz="1100" b="1" dirty="0" smtClean="0">
                        <a:solidFill>
                          <a:srgbClr val="0000FF"/>
                        </a:solidFill>
                        <a:latin typeface="Calibri" panose="020F0502020204030204" pitchFamily="34" charset="0"/>
                        <a:ea typeface="+mn-ea"/>
                        <a:cs typeface="Calibri" panose="020F0502020204030204" pitchFamily="34" charset="0"/>
                      </a:endParaRPr>
                    </a:p>
                  </a:txBody>
                  <a:tcPr marL="0" marR="0" marT="0" marB="0" anchor="ctr"/>
                </a:tc>
                <a:tc>
                  <a:txBody>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en-US" altLang="ja-JP" sz="1100" b="0" dirty="0" smtClean="0">
                          <a:solidFill>
                            <a:schemeClr val="tx1"/>
                          </a:solidFill>
                          <a:latin typeface="Calibri" panose="020F0502020204030204" pitchFamily="34" charset="0"/>
                          <a:ea typeface="+mn-ea"/>
                          <a:cs typeface="Calibri" panose="020F0502020204030204" pitchFamily="34" charset="0"/>
                        </a:rPr>
                        <a:t>178X145X120mm</a:t>
                      </a: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 </a:t>
                      </a:r>
                      <a:endParaRPr kumimoji="1" lang="ja-JP" altLang="en-US" sz="1100" b="0" dirty="0" smtClean="0">
                        <a:solidFill>
                          <a:schemeClr val="tx1"/>
                        </a:solidFill>
                        <a:latin typeface="Calibri" panose="020F050202020403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3537297220"/>
                  </a:ext>
                </a:extLst>
              </a:tr>
              <a:tr h="225443">
                <a:tc>
                  <a:txBody>
                    <a:bodyPr/>
                    <a:lstStyle/>
                    <a:p>
                      <a:pPr algn="l" fontAlgn="ctr"/>
                      <a:r>
                        <a:rPr lang="en-US" sz="1100" b="0" i="0" u="none" strike="noStrike" dirty="0" smtClean="0">
                          <a:solidFill>
                            <a:schemeClr val="tx1"/>
                          </a:solidFill>
                          <a:effectLst/>
                          <a:latin typeface="Calibri" panose="020F0502020204030204" pitchFamily="34" charset="0"/>
                          <a:ea typeface="+mn-ea"/>
                          <a:cs typeface="Calibri" panose="020F0502020204030204" pitchFamily="34" charset="0"/>
                        </a:rPr>
                        <a:t>Color</a:t>
                      </a:r>
                      <a:endParaRPr lang="en-US" sz="1100" b="0" i="0" u="none" strike="noStrike" dirty="0">
                        <a:solidFill>
                          <a:schemeClr val="tx1"/>
                        </a:solidFill>
                        <a:effectLst/>
                        <a:latin typeface="Calibri" panose="020F0502020204030204" pitchFamily="34" charset="0"/>
                        <a:ea typeface="+mn-ea"/>
                        <a:cs typeface="Calibri" panose="020F0502020204030204" pitchFamily="34" charset="0"/>
                      </a:endParaRPr>
                    </a:p>
                  </a:txBody>
                  <a:tcPr marL="90000" marR="90000" marT="46800" marB="46800" anchor="ct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srgbClr val="3C40D6"/>
                          </a:solidFill>
                          <a:effectLst/>
                          <a:uLnTx/>
                          <a:uFillTx/>
                          <a:latin typeface="Calibri" panose="020F0502020204030204" pitchFamily="34" charset="0"/>
                          <a:ea typeface="+mn-ea"/>
                          <a:cs typeface="Calibri" panose="020F0502020204030204" pitchFamily="34" charset="0"/>
                        </a:rPr>
                        <a:t>White</a:t>
                      </a:r>
                    </a:p>
                  </a:txBody>
                  <a:tcPr marL="0" marR="0" marT="0" marB="0" anchor="ctr"/>
                </a:tc>
                <a:tc>
                  <a:txBody>
                    <a:bodyPr/>
                    <a:lstStyle/>
                    <a:p>
                      <a:pPr marL="87313" indent="-87313" algn="ctr"/>
                      <a:r>
                        <a:rPr kumimoji="1" lang="en-US" altLang="ja-JP" sz="1100" dirty="0" smtClean="0">
                          <a:solidFill>
                            <a:schemeClr val="tx1"/>
                          </a:solidFill>
                          <a:latin typeface="Calibri" panose="020F0502020204030204" pitchFamily="34" charset="0"/>
                          <a:ea typeface="+mn-ea"/>
                          <a:cs typeface="Calibri" panose="020F0502020204030204" pitchFamily="34" charset="0"/>
                        </a:rPr>
                        <a:t>Brown</a:t>
                      </a:r>
                      <a:endParaRPr kumimoji="1" lang="ja-JP" altLang="en-US" sz="1100" dirty="0" smtClean="0">
                        <a:solidFill>
                          <a:schemeClr val="tx1"/>
                        </a:solidFill>
                        <a:latin typeface="Calibri" panose="020F050202020403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558719748"/>
                  </a:ext>
                </a:extLst>
              </a:tr>
              <a:tr h="22544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b="0" dirty="0" smtClean="0">
                          <a:effectLst/>
                          <a:latin typeface="Calibri" panose="020F0502020204030204" pitchFamily="34" charset="0"/>
                          <a:ea typeface="Meiryo UI" panose="020B0604030504040204" pitchFamily="50" charset="-128"/>
                          <a:cs typeface="Meiryo UI" panose="020B0604030504040204" pitchFamily="50" charset="-128"/>
                        </a:rPr>
                        <a:t>Easy Kitting</a:t>
                      </a:r>
                      <a:endParaRPr lang="en-US" sz="1100" b="0" i="0" u="none" strike="noStrike" dirty="0">
                        <a:solidFill>
                          <a:schemeClr val="tx1"/>
                        </a:solidFill>
                        <a:effectLst/>
                        <a:latin typeface="Calibri" panose="020F0502020204030204" pitchFamily="34" charset="0"/>
                        <a:ea typeface="+mn-ea"/>
                        <a:cs typeface="Calibri" panose="020F0502020204030204" pitchFamily="34" charset="0"/>
                      </a:endParaRPr>
                    </a:p>
                  </a:txBody>
                  <a:tcPr marL="90000" marR="90000" marT="46800" marB="46800" anchor="ct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Yes</a:t>
                      </a:r>
                    </a:p>
                  </a:txBody>
                  <a:tcPr marL="0" marR="0" marT="0" marB="0" anchor="ctr"/>
                </a:tc>
                <a:tc>
                  <a:txBody>
                    <a:bodyPr/>
                    <a:lstStyle/>
                    <a:p>
                      <a:pPr marL="87313" indent="-87313" algn="ctr"/>
                      <a:r>
                        <a:rPr kumimoji="1" lang="en-US" altLang="ja-JP" sz="1100" dirty="0" smtClean="0">
                          <a:solidFill>
                            <a:schemeClr val="tx1"/>
                          </a:solidFill>
                          <a:latin typeface="Calibri" panose="020F0502020204030204" pitchFamily="34" charset="0"/>
                          <a:ea typeface="+mn-ea"/>
                          <a:cs typeface="Calibri" panose="020F0502020204030204" pitchFamily="34" charset="0"/>
                        </a:rPr>
                        <a:t>Yes</a:t>
                      </a:r>
                      <a:endParaRPr kumimoji="1" lang="ja-JP" altLang="en-US" sz="1100" dirty="0" smtClean="0">
                        <a:solidFill>
                          <a:schemeClr val="tx1"/>
                        </a:solidFill>
                        <a:latin typeface="Calibri" panose="020F050202020403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229324058"/>
                  </a:ext>
                </a:extLst>
              </a:tr>
              <a:tr h="225443">
                <a:tc>
                  <a:txBody>
                    <a:bodyPr/>
                    <a:lstStyle/>
                    <a:p>
                      <a:pPr algn="l" fontAlgn="ctr"/>
                      <a:r>
                        <a:rPr lang="en-US" altLang="ja-JP" sz="1100" b="0" i="0" u="none" strike="noStrike" dirty="0" smtClean="0">
                          <a:solidFill>
                            <a:schemeClr val="tx1"/>
                          </a:solidFill>
                          <a:effectLst/>
                          <a:latin typeface="Calibri" panose="020F0502020204030204" pitchFamily="34" charset="0"/>
                          <a:ea typeface="+mn-ea"/>
                          <a:cs typeface="Calibri" panose="020F0502020204030204" pitchFamily="34" charset="0"/>
                        </a:rPr>
                        <a:t>Carton box</a:t>
                      </a:r>
                      <a:endParaRPr lang="en-US" sz="1100" b="0" i="0" u="none" strike="noStrike" dirty="0">
                        <a:solidFill>
                          <a:schemeClr val="tx1"/>
                        </a:solidFill>
                        <a:effectLst/>
                        <a:latin typeface="Calibri" panose="020F0502020204030204" pitchFamily="34" charset="0"/>
                        <a:ea typeface="+mn-ea"/>
                        <a:cs typeface="Calibri" panose="020F0502020204030204" pitchFamily="34" charset="0"/>
                      </a:endParaRPr>
                    </a:p>
                  </a:txBody>
                  <a:tcPr marL="90000" marR="90000" marT="46800" marB="46800" anchor="ct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srgbClr val="3C40D6"/>
                          </a:solidFill>
                          <a:effectLst/>
                          <a:uLnTx/>
                          <a:uFillTx/>
                          <a:latin typeface="Calibri" panose="020F0502020204030204" pitchFamily="34" charset="0"/>
                          <a:ea typeface="+mn-ea"/>
                          <a:cs typeface="Calibri" panose="020F0502020204030204" pitchFamily="34" charset="0"/>
                        </a:rPr>
                        <a:t>18</a:t>
                      </a:r>
                    </a:p>
                  </a:txBody>
                  <a:tcPr marL="0" marR="0" marT="0" marB="0" anchor="ctr"/>
                </a:tc>
                <a:tc>
                  <a:txBody>
                    <a:bodyPr/>
                    <a:lstStyle/>
                    <a:p>
                      <a:pPr marL="87313" indent="-87313" algn="ctr"/>
                      <a:r>
                        <a:rPr kumimoji="1" lang="en-US" altLang="ja-JP" sz="1100" dirty="0" smtClean="0">
                          <a:solidFill>
                            <a:schemeClr val="tx1"/>
                          </a:solidFill>
                          <a:latin typeface="Calibri" panose="020F0502020204030204" pitchFamily="34" charset="0"/>
                          <a:ea typeface="+mn-ea"/>
                          <a:cs typeface="Calibri" panose="020F0502020204030204" pitchFamily="34" charset="0"/>
                        </a:rPr>
                        <a:t>12</a:t>
                      </a:r>
                      <a:endParaRPr kumimoji="1" lang="ja-JP" altLang="en-US" sz="1100" dirty="0" smtClean="0">
                        <a:solidFill>
                          <a:schemeClr val="tx1"/>
                        </a:solidFill>
                        <a:latin typeface="Calibri" panose="020F050202020403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2493692623"/>
                  </a:ext>
                </a:extLst>
              </a:tr>
              <a:tr h="721275">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Calibri" panose="020F0502020204030204" pitchFamily="34" charset="0"/>
                          <a:ea typeface="+mn-ea"/>
                          <a:cs typeface="Calibri" panose="020F0502020204030204" pitchFamily="34" charset="0"/>
                        </a:rPr>
                        <a:t>Image</a:t>
                      </a:r>
                      <a:endParaRPr kumimoji="1" lang="ja-JP" altLang="en-US" sz="1100" dirty="0">
                        <a:latin typeface="Calibri" panose="020F0502020204030204" pitchFamily="34" charset="0"/>
                        <a:cs typeface="Calibri" panose="020F0502020204030204" pitchFamily="34" charset="0"/>
                      </a:endParaRPr>
                    </a:p>
                  </a:txBody>
                  <a:tcPr marL="90000" marR="90000" marT="46800" marB="46800"/>
                </a:tc>
                <a:tc>
                  <a:txBody>
                    <a:bodyPr/>
                    <a:lstStyle/>
                    <a:p>
                      <a:r>
                        <a:rPr kumimoji="1" lang="en-US" altLang="ja-JP" sz="1100" dirty="0" smtClean="0">
                          <a:latin typeface="Calibri" panose="020F0502020204030204" pitchFamily="34" charset="0"/>
                          <a:cs typeface="Calibri" panose="020F0502020204030204" pitchFamily="34" charset="0"/>
                        </a:rPr>
                        <a:t> </a:t>
                      </a:r>
                      <a:endParaRPr kumimoji="1" lang="ja-JP" altLang="en-US" sz="1100" dirty="0">
                        <a:latin typeface="Calibri" panose="020F0502020204030204" pitchFamily="34" charset="0"/>
                        <a:cs typeface="Calibri" panose="020F0502020204030204" pitchFamily="34" charset="0"/>
                      </a:endParaRPr>
                    </a:p>
                  </a:txBody>
                  <a:tcPr/>
                </a:tc>
                <a:tc>
                  <a:txBody>
                    <a:bodyPr/>
                    <a:lstStyle/>
                    <a:p>
                      <a:r>
                        <a:rPr kumimoji="1" lang="en-US" altLang="ja-JP" sz="1100" dirty="0" smtClean="0">
                          <a:latin typeface="Calibri" panose="020F0502020204030204" pitchFamily="34" charset="0"/>
                          <a:cs typeface="Calibri" panose="020F0502020204030204" pitchFamily="34" charset="0"/>
                        </a:rPr>
                        <a:t>  </a:t>
                      </a:r>
                      <a:endParaRPr kumimoji="1" lang="ja-JP" altLang="en-US"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2120209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3382922249"/>
              </p:ext>
            </p:extLst>
          </p:nvPr>
        </p:nvGraphicFramePr>
        <p:xfrm>
          <a:off x="923501" y="1026638"/>
          <a:ext cx="6557954" cy="1219200"/>
        </p:xfrm>
        <a:graphic>
          <a:graphicData uri="http://schemas.openxmlformats.org/drawingml/2006/table">
            <a:tbl>
              <a:tblPr firstRow="1" bandRow="1">
                <a:tableStyleId>{5C22544A-7EE6-4342-B048-85BDC9FD1C3A}</a:tableStyleId>
              </a:tblPr>
              <a:tblGrid>
                <a:gridCol w="1625341">
                  <a:extLst>
                    <a:ext uri="{9D8B030D-6E8A-4147-A177-3AD203B41FA5}">
                      <a16:colId xmlns:a16="http://schemas.microsoft.com/office/drawing/2014/main" val="930284304"/>
                    </a:ext>
                  </a:extLst>
                </a:gridCol>
                <a:gridCol w="2380605">
                  <a:extLst>
                    <a:ext uri="{9D8B030D-6E8A-4147-A177-3AD203B41FA5}">
                      <a16:colId xmlns:a16="http://schemas.microsoft.com/office/drawing/2014/main" val="2879130416"/>
                    </a:ext>
                  </a:extLst>
                </a:gridCol>
                <a:gridCol w="2552008">
                  <a:extLst>
                    <a:ext uri="{9D8B030D-6E8A-4147-A177-3AD203B41FA5}">
                      <a16:colId xmlns:a16="http://schemas.microsoft.com/office/drawing/2014/main" val="338202865"/>
                    </a:ext>
                  </a:extLst>
                </a:gridCol>
              </a:tblGrid>
              <a:tr h="165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    </a:t>
                      </a:r>
                      <a:r>
                        <a:rPr kumimoji="1" lang="en-US" altLang="ja-JP" sz="1200" dirty="0" smtClean="0">
                          <a:solidFill>
                            <a:schemeClr val="bg1"/>
                          </a:solidFill>
                          <a:latin typeface="Calibri" panose="020F0502020204030204" pitchFamily="34" charset="0"/>
                          <a:cs typeface="Calibri" panose="020F0502020204030204" pitchFamily="34" charset="0"/>
                        </a:rPr>
                        <a:t>Item</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New U-Series model</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Conventional U-Series </a:t>
                      </a:r>
                      <a:r>
                        <a:rPr lang="en-US" altLang="ja-JP" sz="1200" b="1" kern="100" baseline="0" dirty="0" smtClean="0">
                          <a:effectLst/>
                          <a:latin typeface="Calibri" panose="020F0502020204030204" pitchFamily="34" charset="0"/>
                          <a:ea typeface="Meiryo UI" panose="020B0604030504040204" pitchFamily="50" charset="-128"/>
                          <a:cs typeface="Calibri" panose="020F0502020204030204" pitchFamily="34" charset="0"/>
                        </a:rPr>
                        <a:t>model</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41578076"/>
                  </a:ext>
                </a:extLst>
              </a:tr>
              <a:tr h="178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Video Codec ( </a:t>
                      </a:r>
                      <a:r>
                        <a:rPr kumimoji="1" lang="en-US" altLang="ja-JP" sz="1100" dirty="0" smtClean="0">
                          <a:latin typeface="Calibri" panose="020F0502020204030204" pitchFamily="34" charset="0"/>
                          <a:cs typeface="Calibri" panose="020F0502020204030204" pitchFamily="34" charset="0"/>
                        </a:rPr>
                        <a:t>Stream )</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smtClean="0">
                          <a:effectLst/>
                          <a:latin typeface="Calibri" panose="020F0502020204030204" pitchFamily="34" charset="0"/>
                          <a:ea typeface="+mn-ea"/>
                          <a:cs typeface="Calibri" panose="020F0502020204030204" pitchFamily="34" charset="0"/>
                        </a:rPr>
                        <a:t>H.265 or </a:t>
                      </a:r>
                      <a:r>
                        <a:rPr lang="en-US" altLang="ja-JP" sz="1100" b="1" kern="100" dirty="0" smtClean="0">
                          <a:solidFill>
                            <a:srgbClr val="0000CC"/>
                          </a:solidFill>
                          <a:effectLst/>
                          <a:latin typeface="Calibri" panose="020F0502020204030204" pitchFamily="34" charset="0"/>
                          <a:ea typeface="+mn-ea"/>
                          <a:cs typeface="Calibri" panose="020F0502020204030204" pitchFamily="34" charset="0"/>
                        </a:rPr>
                        <a:t>H.264</a:t>
                      </a:r>
                      <a:r>
                        <a:rPr lang="en-US" altLang="ja-JP" sz="1100" kern="100" dirty="0" smtClean="0">
                          <a:solidFill>
                            <a:srgbClr val="0000CC"/>
                          </a:solidFill>
                          <a:effectLst/>
                          <a:latin typeface="Calibri" panose="020F0502020204030204" pitchFamily="34" charset="0"/>
                          <a:ea typeface="+mn-ea"/>
                          <a:cs typeface="Calibri" panose="020F0502020204030204" pitchFamily="34" charset="0"/>
                        </a:rPr>
                        <a:t> </a:t>
                      </a:r>
                      <a:r>
                        <a:rPr lang="en-US" altLang="ja-JP" sz="1100" kern="100" dirty="0" smtClean="0">
                          <a:effectLst/>
                          <a:latin typeface="Calibri" panose="020F0502020204030204" pitchFamily="34" charset="0"/>
                          <a:ea typeface="+mn-ea"/>
                          <a:cs typeface="Calibri" panose="020F0502020204030204" pitchFamily="34" charset="0"/>
                        </a:rPr>
                        <a:t>(1)(2)(3), JPEG(1)(2)</a:t>
                      </a:r>
                      <a:endParaRPr lang="ja-JP" altLang="ja-JP" sz="1100" b="1" kern="100" dirty="0" smtClean="0">
                        <a:solidFill>
                          <a:srgbClr val="FF0000"/>
                        </a:solidFill>
                        <a:effectLst/>
                        <a:latin typeface="Calibri" panose="020F0502020204030204" pitchFamily="34" charset="0"/>
                        <a:ea typeface="+mn-ea"/>
                        <a:cs typeface="Calibri" panose="020F0502020204030204" pitchFamily="34" charset="0"/>
                      </a:endParaRPr>
                    </a:p>
                  </a:txBody>
                  <a:tcPr anchor="ctr"/>
                </a:tc>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en-US" altLang="ja-JP" sz="1100" kern="100" dirty="0" smtClean="0">
                          <a:effectLst/>
                          <a:latin typeface="Calibri" panose="020F0502020204030204" pitchFamily="34" charset="0"/>
                          <a:ea typeface="+mn-ea"/>
                          <a:cs typeface="Calibri" panose="020F0502020204030204" pitchFamily="34" charset="0"/>
                        </a:rPr>
                        <a:t>H.265 (1)(2)(3), JPEG(1)(2)</a:t>
                      </a:r>
                      <a:endParaRPr kumimoji="1" lang="ja-JP" altLang="en-US" sz="11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29750516"/>
                  </a:ext>
                </a:extLst>
              </a:tr>
              <a:tr h="258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Secure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Calibri" panose="020F0502020204030204" pitchFamily="34" charset="0"/>
                          <a:cs typeface="Calibri" panose="020F0502020204030204" pitchFamily="34" charset="0"/>
                        </a:rPr>
                        <a:t>( </a:t>
                      </a:r>
                      <a:r>
                        <a:rPr kumimoji="1" lang="en-US" altLang="ja-JP" sz="1050" dirty="0" smtClean="0">
                          <a:latin typeface="Calibri" panose="020F0502020204030204" pitchFamily="34" charset="0"/>
                          <a:cs typeface="Calibri" panose="020F0502020204030204" pitchFamily="34" charset="0"/>
                        </a:rPr>
                        <a:t>Pre-installed certificate </a:t>
                      </a:r>
                      <a:r>
                        <a:rPr kumimoji="1" lang="en-US" altLang="ja-JP" sz="1100" dirty="0" smtClean="0">
                          <a:latin typeface="Calibri" panose="020F0502020204030204" pitchFamily="34" charset="0"/>
                          <a:cs typeface="Calibri" panose="020F0502020204030204" pitchFamily="34" charset="0"/>
                        </a:rPr>
                        <a:t>)</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kern="100" dirty="0" smtClean="0">
                          <a:solidFill>
                            <a:srgbClr val="0E0FFE"/>
                          </a:solidFill>
                          <a:effectLst/>
                          <a:latin typeface="Calibri" panose="020F0502020204030204" pitchFamily="34" charset="0"/>
                          <a:ea typeface="+mn-ea"/>
                          <a:cs typeface="Calibri" panose="020F0502020204030204" pitchFamily="34" charset="0"/>
                        </a:rPr>
                        <a:t>Yes (</a:t>
                      </a:r>
                      <a:r>
                        <a:rPr lang="en-US" altLang="ja-JP" sz="1100" b="1" dirty="0" smtClean="0">
                          <a:solidFill>
                            <a:srgbClr val="0E0FFE"/>
                          </a:solidFill>
                          <a:latin typeface="Calibri" panose="020F0502020204030204" pitchFamily="34" charset="0"/>
                          <a:cs typeface="Calibri" panose="020F0502020204030204" pitchFamily="34" charset="0"/>
                        </a:rPr>
                        <a:t>GlobalSign</a:t>
                      </a:r>
                      <a:r>
                        <a:rPr lang="en-US" altLang="ja-JP" sz="1100" b="1" kern="100" dirty="0" smtClean="0">
                          <a:solidFill>
                            <a:srgbClr val="0E0FFE"/>
                          </a:solidFill>
                          <a:effectLst/>
                          <a:latin typeface="Calibri" panose="020F0502020204030204" pitchFamily="34" charset="0"/>
                          <a:ea typeface="+mn-ea"/>
                          <a:cs typeface="Calibri" panose="020F0502020204030204" pitchFamily="34" charset="0"/>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smtClean="0">
                          <a:effectLst/>
                          <a:latin typeface="Calibri" panose="020F0502020204030204" pitchFamily="34" charset="0"/>
                          <a:ea typeface="+mn-ea"/>
                          <a:cs typeface="Calibri" panose="020F0502020204030204" pitchFamily="34" charset="0"/>
                        </a:rPr>
                        <a:t>No</a:t>
                      </a:r>
                      <a:endParaRPr lang="en-US" altLang="ja-JP" sz="1100" b="1" kern="100" dirty="0" smtClean="0">
                        <a:solidFill>
                          <a:srgbClr val="FF0000"/>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760768031"/>
                  </a:ext>
                </a:extLst>
              </a:tr>
              <a:tr h="146738">
                <a:tc>
                  <a:txBody>
                    <a:bodyPr/>
                    <a:lstStyle/>
                    <a:p>
                      <a:r>
                        <a:rPr kumimoji="1" lang="en-US" altLang="ja-JP" sz="1100" dirty="0" smtClean="0">
                          <a:latin typeface="Calibri" panose="020F0502020204030204" pitchFamily="34" charset="0"/>
                          <a:cs typeface="Calibri" panose="020F0502020204030204" pitchFamily="34" charset="0"/>
                        </a:rPr>
                        <a:t>ONVIF Profile</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kern="100" dirty="0" smtClean="0">
                          <a:solidFill>
                            <a:srgbClr val="0E0FFE"/>
                          </a:solidFill>
                          <a:effectLst/>
                          <a:latin typeface="Calibri" panose="020F0502020204030204" pitchFamily="34" charset="0"/>
                          <a:ea typeface="+mn-ea"/>
                          <a:cs typeface="Calibri" panose="020F0502020204030204" pitchFamily="34" charset="0"/>
                        </a:rPr>
                        <a:t>Profile</a:t>
                      </a:r>
                      <a:r>
                        <a:rPr lang="en-US" altLang="ja-JP" sz="1100" b="1" kern="100" baseline="0" dirty="0" smtClean="0">
                          <a:solidFill>
                            <a:srgbClr val="0E0FFE"/>
                          </a:solidFill>
                          <a:effectLst/>
                          <a:latin typeface="Calibri" panose="020F0502020204030204" pitchFamily="34" charset="0"/>
                          <a:ea typeface="+mn-ea"/>
                          <a:cs typeface="Calibri" panose="020F0502020204030204" pitchFamily="34" charset="0"/>
                        </a:rPr>
                        <a:t> S</a:t>
                      </a:r>
                      <a:r>
                        <a:rPr lang="en-US" altLang="ja-JP" sz="1100" b="0" kern="100" baseline="0" dirty="0" smtClean="0">
                          <a:solidFill>
                            <a:srgbClr val="0000CC"/>
                          </a:solidFill>
                          <a:effectLst/>
                          <a:latin typeface="Calibri" panose="020F0502020204030204" pitchFamily="34" charset="0"/>
                          <a:ea typeface="+mn-ea"/>
                          <a:cs typeface="Calibri" panose="020F0502020204030204" pitchFamily="34" charset="0"/>
                        </a:rPr>
                        <a:t>, </a:t>
                      </a:r>
                      <a:r>
                        <a:rPr lang="en-US" altLang="ja-JP" sz="1100" b="0" kern="100" baseline="0" dirty="0" smtClean="0">
                          <a:solidFill>
                            <a:schemeClr val="tx1"/>
                          </a:solidFill>
                          <a:effectLst/>
                          <a:latin typeface="Calibri" panose="020F0502020204030204" pitchFamily="34" charset="0"/>
                          <a:ea typeface="+mn-ea"/>
                          <a:cs typeface="Calibri" panose="020F0502020204030204" pitchFamily="34" charset="0"/>
                        </a:rPr>
                        <a:t>G, T</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00" dirty="0" smtClean="0">
                          <a:solidFill>
                            <a:schemeClr val="tx1"/>
                          </a:solidFill>
                          <a:effectLst/>
                          <a:latin typeface="Calibri" panose="020F0502020204030204" pitchFamily="34" charset="0"/>
                          <a:ea typeface="+mn-ea"/>
                          <a:cs typeface="Calibri" panose="020F0502020204030204" pitchFamily="34" charset="0"/>
                        </a:rPr>
                        <a:t>Profile G, T</a:t>
                      </a:r>
                      <a:endParaRPr kumimoji="1" lang="ja-JP" altLang="en-US" sz="11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02555214"/>
                  </a:ext>
                </a:extLst>
              </a:tr>
            </a:tbl>
          </a:graphicData>
        </a:graphic>
      </p:graphicFrame>
      <p:pic>
        <p:nvPicPr>
          <p:cNvPr id="14" name="図 13">
            <a:extLst>
              <a:ext uri="{FF2B5EF4-FFF2-40B4-BE49-F238E27FC236}">
                <a16:creationId xmlns:a16="http://schemas.microsoft.com/office/drawing/2014/main" id="{00000000-0008-0000-2900-0000330000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2064" y="3971881"/>
            <a:ext cx="878839" cy="627593"/>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7493" y="3970927"/>
            <a:ext cx="713076" cy="628524"/>
          </a:xfrm>
          <a:prstGeom prst="rect">
            <a:avLst/>
          </a:prstGeom>
        </p:spPr>
      </p:pic>
      <p:pic>
        <p:nvPicPr>
          <p:cNvPr id="18" name="図 17">
            <a:extLst>
              <a:ext uri="{FF2B5EF4-FFF2-40B4-BE49-F238E27FC236}">
                <a16:creationId xmlns:a16="http://schemas.microsoft.com/office/drawing/2014/main" id="{00000000-0008-0000-2900-000041000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06045" y="3975741"/>
            <a:ext cx="656895" cy="621791"/>
          </a:xfrm>
          <a:prstGeom prst="rect">
            <a:avLst/>
          </a:prstGeom>
        </p:spPr>
      </p:pic>
      <p:pic>
        <p:nvPicPr>
          <p:cNvPr id="19" name="図 18">
            <a:extLst>
              <a:ext uri="{FF2B5EF4-FFF2-40B4-BE49-F238E27FC236}">
                <a16:creationId xmlns:a16="http://schemas.microsoft.com/office/drawing/2014/main" id="{00000000-0008-0000-2900-0000420000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9844" y="3968917"/>
            <a:ext cx="678045" cy="625918"/>
          </a:xfrm>
          <a:prstGeom prst="rect">
            <a:avLst/>
          </a:prstGeom>
        </p:spPr>
      </p:pic>
      <p:sp>
        <p:nvSpPr>
          <p:cNvPr id="8" name="四角形吹き出し 7"/>
          <p:cNvSpPr/>
          <p:nvPr/>
        </p:nvSpPr>
        <p:spPr>
          <a:xfrm>
            <a:off x="6291046" y="4448874"/>
            <a:ext cx="519438" cy="190261"/>
          </a:xfrm>
          <a:prstGeom prst="wedgeRectCallout">
            <a:avLst>
              <a:gd name="adj1" fmla="val -99998"/>
              <a:gd name="adj2" fmla="val -7899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AIRBAG</a:t>
            </a:r>
            <a:endParaRPr kumimoji="1" lang="ja-JP" altLang="en-US" sz="1000" dirty="0">
              <a:solidFill>
                <a:schemeClr val="tx1"/>
              </a:solidFill>
              <a:latin typeface="Calibri" panose="020F0502020204030204" pitchFamily="34" charset="0"/>
              <a:cs typeface="Calibri" panose="020F0502020204030204" pitchFamily="34" charset="0"/>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1157" y="73128"/>
            <a:ext cx="444457" cy="444457"/>
          </a:xfrm>
          <a:prstGeom prst="rect">
            <a:avLst/>
          </a:prstGeom>
        </p:spPr>
      </p:pic>
      <p:pic>
        <p:nvPicPr>
          <p:cNvPr id="3" name="図 2"/>
          <p:cNvPicPr>
            <a:picLocks noChangeAspect="1"/>
          </p:cNvPicPr>
          <p:nvPr/>
        </p:nvPicPr>
        <p:blipFill>
          <a:blip r:embed="rId8"/>
          <a:stretch>
            <a:fillRect/>
          </a:stretch>
        </p:blipFill>
        <p:spPr>
          <a:xfrm>
            <a:off x="4172679" y="3971326"/>
            <a:ext cx="678033" cy="625917"/>
          </a:xfrm>
          <a:prstGeom prst="rect">
            <a:avLst/>
          </a:prstGeom>
        </p:spPr>
      </p:pic>
      <p:sp>
        <p:nvSpPr>
          <p:cNvPr id="25" name="四角形吹き出し 24"/>
          <p:cNvSpPr/>
          <p:nvPr/>
        </p:nvSpPr>
        <p:spPr>
          <a:xfrm>
            <a:off x="3745935" y="4434891"/>
            <a:ext cx="363520" cy="162352"/>
          </a:xfrm>
          <a:prstGeom prst="wedgeRectCallout">
            <a:avLst>
              <a:gd name="adj1" fmla="val -47098"/>
              <a:gd name="adj2" fmla="val -8170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00" dirty="0" smtClean="0">
                <a:solidFill>
                  <a:schemeClr val="tx1"/>
                </a:solidFill>
                <a:latin typeface="Calibri" panose="020F0502020204030204" pitchFamily="34" charset="0"/>
                <a:cs typeface="Calibri" panose="020F0502020204030204" pitchFamily="34" charset="0"/>
              </a:rPr>
              <a:t>EPE</a:t>
            </a:r>
            <a:endParaRPr kumimoji="1" lang="ja-JP" altLang="en-US" sz="1000" dirty="0">
              <a:solidFill>
                <a:schemeClr val="tx1"/>
              </a:solidFill>
              <a:latin typeface="Calibri" panose="020F0502020204030204" pitchFamily="34" charset="0"/>
              <a:cs typeface="Calibri" panose="020F0502020204030204" pitchFamily="34" charset="0"/>
            </a:endParaRPr>
          </a:p>
        </p:txBody>
      </p:sp>
      <p:sp>
        <p:nvSpPr>
          <p:cNvPr id="5" name="正方形/長方形 4"/>
          <p:cNvSpPr/>
          <p:nvPr/>
        </p:nvSpPr>
        <p:spPr>
          <a:xfrm>
            <a:off x="7270129" y="4611927"/>
            <a:ext cx="1721946" cy="246221"/>
          </a:xfrm>
          <a:prstGeom prst="rect">
            <a:avLst/>
          </a:prstGeom>
        </p:spPr>
        <p:txBody>
          <a:bodyPr wrap="none">
            <a:spAutoFit/>
          </a:bodyPr>
          <a:lstStyle/>
          <a:p>
            <a:r>
              <a:rPr lang="en-US" altLang="ja-JP" sz="1000" dirty="0" smtClean="0">
                <a:latin typeface="Calibri" panose="020F0502020204030204" pitchFamily="34" charset="0"/>
                <a:cs typeface="Calibri" panose="020F0502020204030204" pitchFamily="34" charset="0"/>
              </a:rPr>
              <a:t>EPE : Expanded Poly-Ethylene</a:t>
            </a:r>
            <a:endParaRPr lang="ja-JP" alt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59800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5. </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Supported Resolution </a:t>
            </a:r>
          </a:p>
        </p:txBody>
      </p:sp>
    </p:spTree>
    <p:extLst>
      <p:ext uri="{BB962C8B-B14F-4D97-AF65-F5344CB8AC3E}">
        <p14:creationId xmlns:p14="http://schemas.microsoft.com/office/powerpoint/2010/main" val="640275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5-1. Supported Resolution</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正方形/長方形 9"/>
          <p:cNvSpPr/>
          <p:nvPr/>
        </p:nvSpPr>
        <p:spPr>
          <a:xfrm>
            <a:off x="6538179" y="3409390"/>
            <a:ext cx="1783377" cy="276999"/>
          </a:xfrm>
          <a:prstGeom prst="rect">
            <a:avLst/>
          </a:prstGeom>
        </p:spPr>
        <p:txBody>
          <a:bodyPr wrap="square">
            <a:spAutoFit/>
          </a:bodyPr>
          <a:lstStyle/>
          <a:p>
            <a:pPr defTabSz="914355">
              <a:spcBef>
                <a:spcPct val="20000"/>
              </a:spcBef>
              <a:defRPr/>
            </a:pPr>
            <a:r>
              <a:rPr lang="en-US" altLang="ja-JP" sz="1200" dirty="0" smtClean="0">
                <a:latin typeface="Calibri" panose="020F0502020204030204" pitchFamily="34" charset="0"/>
                <a:ea typeface="HGPｺﾞｼｯｸE" pitchFamily="50" charset="-128"/>
                <a:cs typeface="Calibri" panose="020F0502020204030204" pitchFamily="34" charset="0"/>
              </a:rPr>
              <a:t>Underline </a:t>
            </a:r>
            <a:r>
              <a:rPr lang="en-US" altLang="ja-JP" sz="1200" dirty="0">
                <a:latin typeface="Calibri" panose="020F0502020204030204" pitchFamily="34" charset="0"/>
                <a:ea typeface="HGPｺﾞｼｯｸE" pitchFamily="50" charset="-128"/>
                <a:cs typeface="Calibri" panose="020F0502020204030204" pitchFamily="34" charset="0"/>
              </a:rPr>
              <a:t>is default </a:t>
            </a:r>
            <a:r>
              <a:rPr lang="en-US" altLang="ja-JP" sz="1200" dirty="0" smtClean="0">
                <a:latin typeface="Calibri" panose="020F0502020204030204" pitchFamily="34" charset="0"/>
                <a:ea typeface="HGPｺﾞｼｯｸE" pitchFamily="50" charset="-128"/>
                <a:cs typeface="Calibri" panose="020F0502020204030204" pitchFamily="34" charset="0"/>
              </a:rPr>
              <a:t>value</a:t>
            </a:r>
            <a:endParaRPr lang="en-US" altLang="ja-JP" sz="1400" b="1" dirty="0">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257642" y="609641"/>
            <a:ext cx="8514373" cy="369332"/>
          </a:xfrm>
          <a:prstGeom prst="rect">
            <a:avLst/>
          </a:prstGeom>
          <a:noFill/>
        </p:spPr>
        <p:txBody>
          <a:bodyPr wrap="square" rtlCol="0">
            <a:spAutoFit/>
          </a:bodyPr>
          <a:lstStyle/>
          <a:p>
            <a:pPr marL="285743" indent="-285743" defTabSz="914400">
              <a:buFont typeface="Wingdings" panose="05000000000000000000" pitchFamily="2" charset="2"/>
              <a:buChar char="n"/>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FHD model</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4" name="正方形/長方形 13"/>
          <p:cNvSpPr/>
          <p:nvPr/>
        </p:nvSpPr>
        <p:spPr>
          <a:xfrm>
            <a:off x="319022" y="3443134"/>
            <a:ext cx="7974301" cy="895630"/>
          </a:xfrm>
          <a:prstGeom prst="rect">
            <a:avLst/>
          </a:prstGeom>
        </p:spPr>
        <p:txBody>
          <a:bodyPr wrap="square">
            <a:spAutoFit/>
          </a:bodyPr>
          <a:lstStyle/>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*1</a:t>
            </a:r>
            <a:r>
              <a:rPr lang="ja-JP" altLang="en-US" sz="900" dirty="0">
                <a:latin typeface="Calibri" panose="020F0502020204030204" pitchFamily="34" charset="0"/>
                <a:ea typeface="Meiryo UI" panose="020B0604030504040204" pitchFamily="50" charset="-128"/>
                <a:cs typeface="Calibri" panose="020F0502020204030204" pitchFamily="34" charset="0"/>
              </a:rPr>
              <a:t> </a:t>
            </a:r>
            <a:r>
              <a:rPr lang="en-US" altLang="ja-JP" sz="900" dirty="0">
                <a:latin typeface="Calibri" panose="020F0502020204030204" pitchFamily="34" charset="0"/>
                <a:ea typeface="Meiryo UI" panose="020B0604030504040204" pitchFamily="50" charset="-128"/>
                <a:cs typeface="Calibri" panose="020F0502020204030204" pitchFamily="34" charset="0"/>
              </a:rPr>
              <a:t>1280x720 for Stream(2) is not available when setting 1920x1080 &amp; 30fps for Stream(1)</a:t>
            </a:r>
          </a:p>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*2 1280x960 for Stream(2) is not available when setting 1600x1200(1280x960) &amp; 30fps for Stream(1)</a:t>
            </a:r>
          </a:p>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*3 Smart</a:t>
            </a:r>
            <a:r>
              <a:rPr lang="ja-JP" altLang="en-US" sz="900" dirty="0">
                <a:latin typeface="Calibri" panose="020F0502020204030204" pitchFamily="34" charset="0"/>
                <a:ea typeface="Meiryo UI" panose="020B0604030504040204" pitchFamily="50" charset="-128"/>
                <a:cs typeface="Calibri" panose="020F0502020204030204" pitchFamily="34" charset="0"/>
              </a:rPr>
              <a:t> </a:t>
            </a:r>
            <a:r>
              <a:rPr lang="en-US" altLang="ja-JP" sz="900" dirty="0">
                <a:latin typeface="Calibri" panose="020F0502020204030204" pitchFamily="34" charset="0"/>
                <a:ea typeface="Meiryo UI" panose="020B0604030504040204" pitchFamily="50" charset="-128"/>
                <a:cs typeface="Calibri" panose="020F0502020204030204" pitchFamily="34" charset="0"/>
              </a:rPr>
              <a:t>Coding(</a:t>
            </a:r>
            <a:r>
              <a:rPr lang="en-US" altLang="ja-JP" sz="900" dirty="0"/>
              <a:t>GOP control/Auto VIQS</a:t>
            </a:r>
            <a:r>
              <a:rPr lang="en-US" altLang="ja-JP" sz="900" dirty="0">
                <a:latin typeface="Calibri" panose="020F0502020204030204" pitchFamily="34" charset="0"/>
                <a:ea typeface="Meiryo UI" panose="020B0604030504040204" pitchFamily="50" charset="-128"/>
                <a:cs typeface="Calibri" panose="020F0502020204030204" pitchFamily="34" charset="0"/>
              </a:rPr>
              <a:t>)</a:t>
            </a:r>
            <a:r>
              <a:rPr lang="ja-JP" altLang="en-US" sz="900" dirty="0">
                <a:latin typeface="Calibri" panose="020F0502020204030204" pitchFamily="34" charset="0"/>
                <a:ea typeface="Meiryo UI" panose="020B0604030504040204" pitchFamily="50" charset="-128"/>
                <a:cs typeface="Calibri" panose="020F0502020204030204" pitchFamily="34" charset="0"/>
              </a:rPr>
              <a:t> </a:t>
            </a:r>
            <a:r>
              <a:rPr lang="en-US" altLang="ja-JP" sz="900" dirty="0">
                <a:latin typeface="Calibri" panose="020F0502020204030204" pitchFamily="34" charset="0"/>
                <a:ea typeface="Meiryo UI" panose="020B0604030504040204" pitchFamily="50" charset="-128"/>
                <a:cs typeface="Calibri" panose="020F0502020204030204" pitchFamily="34" charset="0"/>
              </a:rPr>
              <a:t>is not available when setting 30fps for Stream(1) or Stream(2)</a:t>
            </a:r>
          </a:p>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*4 Stream(3) is not available when setting 30fps either Stream(1) or Stream(2)</a:t>
            </a:r>
          </a:p>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*5</a:t>
            </a:r>
            <a:r>
              <a:rPr lang="ja-JP" altLang="en-US" sz="900" dirty="0">
                <a:latin typeface="Calibri" panose="020F0502020204030204" pitchFamily="34" charset="0"/>
                <a:ea typeface="Meiryo UI" panose="020B0604030504040204" pitchFamily="50" charset="-128"/>
                <a:cs typeface="Calibri" panose="020F0502020204030204" pitchFamily="34" charset="0"/>
              </a:rPr>
              <a:t> </a:t>
            </a:r>
            <a:r>
              <a:rPr lang="en-US" altLang="ja-JP" sz="900" dirty="0">
                <a:latin typeface="Calibri" panose="020F0502020204030204" pitchFamily="34" charset="0"/>
                <a:ea typeface="Meiryo UI" panose="020B0604030504040204" pitchFamily="50" charset="-128"/>
                <a:cs typeface="Calibri" panose="020F0502020204030204" pitchFamily="34" charset="0"/>
              </a:rPr>
              <a:t>Max 1fps is available for JPEG when setting 30fps either Stream(1) or Stream(2)</a:t>
            </a:r>
          </a:p>
        </p:txBody>
      </p:sp>
      <p:graphicFrame>
        <p:nvGraphicFramePr>
          <p:cNvPr id="13" name="表 12"/>
          <p:cNvGraphicFramePr>
            <a:graphicFrameLocks noGrp="1"/>
          </p:cNvGraphicFramePr>
          <p:nvPr>
            <p:extLst/>
          </p:nvPr>
        </p:nvGraphicFramePr>
        <p:xfrm>
          <a:off x="286670" y="924008"/>
          <a:ext cx="7677921" cy="2522220"/>
        </p:xfrm>
        <a:graphic>
          <a:graphicData uri="http://schemas.openxmlformats.org/drawingml/2006/table">
            <a:tbl>
              <a:tblPr firstRow="1" bandRow="1">
                <a:tableStyleId>{5C22544A-7EE6-4342-B048-85BDC9FD1C3A}</a:tableStyleId>
              </a:tblPr>
              <a:tblGrid>
                <a:gridCol w="2119697">
                  <a:extLst>
                    <a:ext uri="{9D8B030D-6E8A-4147-A177-3AD203B41FA5}">
                      <a16:colId xmlns:a16="http://schemas.microsoft.com/office/drawing/2014/main" val="2100444105"/>
                    </a:ext>
                  </a:extLst>
                </a:gridCol>
                <a:gridCol w="1110342">
                  <a:extLst>
                    <a:ext uri="{9D8B030D-6E8A-4147-A177-3AD203B41FA5}">
                      <a16:colId xmlns:a16="http://schemas.microsoft.com/office/drawing/2014/main" val="632654558"/>
                    </a:ext>
                  </a:extLst>
                </a:gridCol>
                <a:gridCol w="1117600">
                  <a:extLst>
                    <a:ext uri="{9D8B030D-6E8A-4147-A177-3AD203B41FA5}">
                      <a16:colId xmlns:a16="http://schemas.microsoft.com/office/drawing/2014/main" val="2214452383"/>
                    </a:ext>
                  </a:extLst>
                </a:gridCol>
                <a:gridCol w="1110343">
                  <a:extLst>
                    <a:ext uri="{9D8B030D-6E8A-4147-A177-3AD203B41FA5}">
                      <a16:colId xmlns:a16="http://schemas.microsoft.com/office/drawing/2014/main" val="861681443"/>
                    </a:ext>
                  </a:extLst>
                </a:gridCol>
                <a:gridCol w="1117600">
                  <a:extLst>
                    <a:ext uri="{9D8B030D-6E8A-4147-A177-3AD203B41FA5}">
                      <a16:colId xmlns:a16="http://schemas.microsoft.com/office/drawing/2014/main" val="966144990"/>
                    </a:ext>
                  </a:extLst>
                </a:gridCol>
                <a:gridCol w="1102339">
                  <a:extLst>
                    <a:ext uri="{9D8B030D-6E8A-4147-A177-3AD203B41FA5}">
                      <a16:colId xmlns:a16="http://schemas.microsoft.com/office/drawing/2014/main" val="1058931643"/>
                    </a:ext>
                  </a:extLst>
                </a:gridCol>
              </a:tblGrid>
              <a:tr h="182933">
                <a:tc>
                  <a:txBody>
                    <a:bodyPr/>
                    <a:lstStyle/>
                    <a:p>
                      <a:pPr algn="ct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Image capture</a:t>
                      </a:r>
                      <a:r>
                        <a:rPr kumimoji="1" lang="en-US" altLang="ja-JP" sz="1200" b="1" baseline="0" dirty="0">
                          <a:solidFill>
                            <a:schemeClr val="bg1"/>
                          </a:solidFill>
                          <a:latin typeface="Calibri" panose="020F0502020204030204" pitchFamily="34" charset="0"/>
                          <a:ea typeface="Meiryo UI" panose="020B0604030504040204" pitchFamily="50" charset="-128"/>
                          <a:cs typeface="Meiryo UI" panose="020B0604030504040204" pitchFamily="50" charset="-128"/>
                        </a:rPr>
                        <a:t> mode </a:t>
                      </a:r>
                    </a:p>
                  </a:txBody>
                  <a:tcPr marL="99060" marR="99060" marT="49530" marB="49530" anchor="ctr"/>
                </a:tc>
                <a:tc>
                  <a:txBody>
                    <a:bodyPr/>
                    <a:lstStyle/>
                    <a:p>
                      <a:pPr algn="ct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Stream(1)</a:t>
                      </a:r>
                    </a:p>
                  </a:txBody>
                  <a:tcPr marL="99060" marR="99060" marT="49530" marB="495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Stream(2)</a:t>
                      </a:r>
                    </a:p>
                  </a:txBody>
                  <a:tcPr marL="99060" marR="99060" marT="49530" marB="495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Stream(3)</a:t>
                      </a:r>
                    </a:p>
                  </a:txBody>
                  <a:tcPr marL="99060" marR="99060" marT="49530" marB="49530" anchor="ctr"/>
                </a:tc>
                <a:tc>
                  <a:txBody>
                    <a:bodyPr/>
                    <a:lstStyle/>
                    <a:p>
                      <a:pPr algn="ct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JPEG(1)</a:t>
                      </a:r>
                      <a:endParaRPr kumimoji="1" lang="ja-JP" altLang="en-US"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JPEG(2)</a:t>
                      </a:r>
                      <a:endParaRPr kumimoji="1" lang="ja-JP" altLang="en-US"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extLst>
                  <a:ext uri="{0D108BD9-81ED-4DB2-BD59-A6C34878D82A}">
                    <a16:rowId xmlns:a16="http://schemas.microsoft.com/office/drawing/2014/main" val="562648964"/>
                  </a:ext>
                </a:extLst>
              </a:tr>
              <a:tr h="432794">
                <a:tc>
                  <a:txBody>
                    <a:bodyPr/>
                    <a:lstStyle/>
                    <a:p>
                      <a:r>
                        <a:rPr kumimoji="1" lang="en-US" altLang="ja-JP" sz="900" b="0" dirty="0">
                          <a:latin typeface="Calibri" panose="020F0502020204030204" pitchFamily="34" charset="0"/>
                          <a:ea typeface="Meiryo UI" panose="020B0604030504040204" pitchFamily="50" charset="-128"/>
                          <a:cs typeface="Calibri" panose="020F0502020204030204" pitchFamily="34" charset="0"/>
                        </a:rPr>
                        <a:t>16:9(30fps</a:t>
                      </a: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a:t>
                      </a:r>
                    </a:p>
                    <a:p>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16:9(25fps)</a:t>
                      </a:r>
                      <a:endParaRPr kumimoji="1" lang="en-US" altLang="ja-JP" sz="900" b="0" dirty="0">
                        <a:latin typeface="Calibri" panose="020F0502020204030204" pitchFamily="34" charset="0"/>
                        <a:ea typeface="Meiryo UI" panose="020B0604030504040204" pitchFamily="50" charset="-128"/>
                        <a:cs typeface="Calibri" panose="020F0502020204030204" pitchFamily="34" charset="0"/>
                      </a:endParaRPr>
                    </a:p>
                  </a:txBody>
                  <a:tcPr marL="107315" marR="107315" marT="49530" marB="49530" anchor="ctr"/>
                </a:tc>
                <a:tc>
                  <a:txBody>
                    <a:bodyPr/>
                    <a:lstStyle/>
                    <a:p>
                      <a:pPr algn="ctr"/>
                      <a:r>
                        <a:rPr kumimoji="1" lang="en-US" altLang="ja-JP" sz="900" u="sng"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1920x1080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1280x720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640x360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320x180</a:t>
                      </a:r>
                    </a:p>
                  </a:txBody>
                  <a:tcPr marL="107315" marR="107315" marT="49530" marB="49530" anchor="ctr"/>
                </a:tc>
                <a:tc>
                  <a:txBody>
                    <a:bodyPr/>
                    <a:lstStyle/>
                    <a:p>
                      <a:pPr algn="ctr"/>
                      <a:endPar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1280x720 *1</a:t>
                      </a:r>
                      <a:endPar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u="sng"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640x360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320x180</a:t>
                      </a:r>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107315" marR="107315" marT="49530" marB="49530" anchor="ctr"/>
                </a:tc>
                <a:tc>
                  <a:txBody>
                    <a:bodyPr/>
                    <a:lstStyle/>
                    <a:p>
                      <a:pPr algn="ct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640x360</a:t>
                      </a:r>
                    </a:p>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320x180</a:t>
                      </a:r>
                    </a:p>
                  </a:txBody>
                  <a:tcPr marL="107315" marR="107315" marT="49530" marB="49530" anchor="ctr"/>
                </a:tc>
                <a:tc>
                  <a:txBody>
                    <a:bodyPr/>
                    <a:lstStyle/>
                    <a:p>
                      <a:pPr algn="ctr"/>
                      <a:r>
                        <a:rPr kumimoji="1" lang="en-US" altLang="ja-JP" sz="900" u="sng"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1920x1080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1280x720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640x360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320x180</a:t>
                      </a:r>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107315" marR="107315" marT="49530" marB="49530" anchor="ctr"/>
                </a:tc>
                <a:tc>
                  <a:txBody>
                    <a:bodyPr/>
                    <a:lstStyle/>
                    <a:p>
                      <a:pPr algn="ctr"/>
                      <a:endParaRPr kumimoji="1" lang="en-US" altLang="ja-JP" sz="900" u="none"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u="none"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1280x720</a:t>
                      </a:r>
                    </a:p>
                    <a:p>
                      <a:pPr algn="ctr"/>
                      <a:r>
                        <a:rPr kumimoji="1" lang="en-US" altLang="ja-JP" sz="900" u="sng"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640x360</a:t>
                      </a:r>
                    </a:p>
                    <a:p>
                      <a:pPr algn="ctr"/>
                      <a:r>
                        <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320x180</a:t>
                      </a:r>
                    </a:p>
                  </a:txBody>
                  <a:tcPr marL="107315" marR="107315" marT="49530" marB="49530" anchor="ctr"/>
                </a:tc>
                <a:extLst>
                  <a:ext uri="{0D108BD9-81ED-4DB2-BD59-A6C34878D82A}">
                    <a16:rowId xmlns:a16="http://schemas.microsoft.com/office/drawing/2014/main" val="3256596307"/>
                  </a:ext>
                </a:extLst>
              </a:tr>
              <a:tr h="432794">
                <a:tc>
                  <a:txBody>
                    <a:bodyPr/>
                    <a:lstStyle/>
                    <a:p>
                      <a:r>
                        <a:rPr kumimoji="1" lang="en-US" altLang="ja-JP" sz="900" b="0" dirty="0">
                          <a:latin typeface="Calibri" panose="020F0502020204030204" pitchFamily="34" charset="0"/>
                          <a:ea typeface="Meiryo UI" panose="020B0604030504040204" pitchFamily="50" charset="-128"/>
                          <a:cs typeface="Calibri" panose="020F0502020204030204" pitchFamily="34" charset="0"/>
                        </a:rPr>
                        <a:t>4:3(30fps)</a:t>
                      </a:r>
                    </a:p>
                    <a:p>
                      <a:r>
                        <a:rPr kumimoji="1" lang="en-US" altLang="ja-JP" sz="900" b="0" dirty="0">
                          <a:latin typeface="Calibri" panose="020F0502020204030204" pitchFamily="34" charset="0"/>
                          <a:ea typeface="Meiryo UI" panose="020B0604030504040204" pitchFamily="50" charset="-128"/>
                          <a:cs typeface="Calibri" panose="020F0502020204030204" pitchFamily="34" charset="0"/>
                        </a:rPr>
                        <a:t>4:3(25fps)</a:t>
                      </a:r>
                    </a:p>
                  </a:txBody>
                  <a:tcPr marL="107315" marR="107315" marT="49530" marB="49530" anchor="ctr"/>
                </a:tc>
                <a:tc>
                  <a:txBody>
                    <a:bodyPr/>
                    <a:lstStyle/>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1600x1200</a:t>
                      </a:r>
                    </a:p>
                    <a:p>
                      <a:pPr algn="ctr"/>
                      <a:r>
                        <a:rPr kumimoji="1" lang="en-US" altLang="ja-JP" sz="900" u="none" dirty="0">
                          <a:solidFill>
                            <a:schemeClr val="tx1"/>
                          </a:solidFill>
                          <a:latin typeface="Calibri" panose="020F0502020204030204" pitchFamily="34" charset="0"/>
                          <a:ea typeface="Meiryo UI" panose="020B0604030504040204" pitchFamily="50" charset="-128"/>
                          <a:cs typeface="Calibri" panose="020F0502020204030204" pitchFamily="34" charset="0"/>
                        </a:rPr>
                        <a:t>1280x960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640x480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320x240</a:t>
                      </a:r>
                    </a:p>
                  </a:txBody>
                  <a:tcPr marL="107315" marR="107315" marT="49530" marB="49530" anchor="ctr"/>
                </a:tc>
                <a:tc>
                  <a:txBody>
                    <a:bodyPr/>
                    <a:lstStyle/>
                    <a:p>
                      <a:pPr algn="ct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1280x960 *2</a:t>
                      </a: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640x480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320x240</a:t>
                      </a:r>
                      <a:endPar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07315" marR="107315" marT="49530" marB="49530" anchor="ctr"/>
                </a:tc>
                <a:tc>
                  <a:txBody>
                    <a:bodyPr/>
                    <a:lstStyle/>
                    <a:p>
                      <a:pPr algn="ct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endPar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640x480</a:t>
                      </a:r>
                    </a:p>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320x240</a:t>
                      </a:r>
                    </a:p>
                  </a:txBody>
                  <a:tcPr marL="107315" marR="107315" marT="49530" marB="49530" anchor="ctr"/>
                </a:tc>
                <a:tc>
                  <a:txBody>
                    <a:bodyPr/>
                    <a:lstStyle/>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1600x1200</a:t>
                      </a:r>
                    </a:p>
                    <a:p>
                      <a:pPr algn="ctr"/>
                      <a:r>
                        <a:rPr kumimoji="1" lang="en-US" altLang="ja-JP" sz="900" u="none" dirty="0">
                          <a:solidFill>
                            <a:schemeClr val="tx1"/>
                          </a:solidFill>
                          <a:latin typeface="Calibri" panose="020F0502020204030204" pitchFamily="34" charset="0"/>
                          <a:ea typeface="Meiryo UI" panose="020B0604030504040204" pitchFamily="50" charset="-128"/>
                          <a:cs typeface="Calibri" panose="020F0502020204030204" pitchFamily="34" charset="0"/>
                        </a:rPr>
                        <a:t>1280x960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640x480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320x240</a:t>
                      </a:r>
                    </a:p>
                  </a:txBody>
                  <a:tcPr marL="107315" marR="107315" marT="49530" marB="49530" anchor="ctr"/>
                </a:tc>
                <a:tc>
                  <a:txBody>
                    <a:bodyPr/>
                    <a:lstStyle/>
                    <a:p>
                      <a:pPr algn="ctr"/>
                      <a:endParaRPr kumimoji="1" lang="en-US" altLang="ja-JP" sz="900" u="none"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algn="ctr"/>
                      <a:r>
                        <a:rPr kumimoji="1" lang="en-US" altLang="ja-JP" sz="900" u="none"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pPr algn="ctr"/>
                      <a:r>
                        <a:rPr kumimoji="1" lang="en-US" altLang="ja-JP" sz="900" u="sng" dirty="0">
                          <a:solidFill>
                            <a:schemeClr val="tx1"/>
                          </a:solidFill>
                          <a:latin typeface="Calibri" panose="020F0502020204030204" pitchFamily="34" charset="0"/>
                          <a:ea typeface="Meiryo UI" panose="020B0604030504040204" pitchFamily="50" charset="-128"/>
                          <a:cs typeface="Calibri" panose="020F0502020204030204" pitchFamily="34" charset="0"/>
                        </a:rPr>
                        <a:t>640x480</a:t>
                      </a:r>
                    </a:p>
                    <a:p>
                      <a:pPr algn="ctr"/>
                      <a:r>
                        <a:rPr kumimoji="1" lang="en-US" altLang="ja-JP" sz="900" dirty="0">
                          <a:solidFill>
                            <a:schemeClr val="tx1"/>
                          </a:solidFill>
                          <a:latin typeface="Calibri" panose="020F0502020204030204" pitchFamily="34" charset="0"/>
                          <a:ea typeface="Meiryo UI" panose="020B0604030504040204" pitchFamily="50" charset="-128"/>
                          <a:cs typeface="Calibri" panose="020F0502020204030204" pitchFamily="34" charset="0"/>
                        </a:rPr>
                        <a:t>320x240</a:t>
                      </a:r>
                      <a:endParaRPr kumimoji="1" lang="en-US" altLang="ja-JP" sz="900" kern="120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07315" marR="107315" marT="49530" marB="49530" anchor="ctr"/>
                </a:tc>
                <a:extLst>
                  <a:ext uri="{0D108BD9-81ED-4DB2-BD59-A6C34878D82A}">
                    <a16:rowId xmlns:a16="http://schemas.microsoft.com/office/drawing/2014/main" val="4118477889"/>
                  </a:ext>
                </a:extLst>
              </a:tr>
              <a:tr h="217141">
                <a:tc rowSpan="4">
                  <a:txBody>
                    <a:bodyPr/>
                    <a:lstStyle/>
                    <a:p>
                      <a:r>
                        <a:rPr kumimoji="1" lang="en-US" altLang="ja-JP" sz="900" b="0" dirty="0">
                          <a:latin typeface="Calibri" panose="020F0502020204030204" pitchFamily="34" charset="0"/>
                        </a:rPr>
                        <a:t>Maximum </a:t>
                      </a:r>
                      <a:r>
                        <a:rPr kumimoji="1" lang="en-US" altLang="ja-JP" sz="900" b="0" dirty="0" smtClean="0">
                          <a:latin typeface="Calibri" panose="020F0502020204030204" pitchFamily="34" charset="0"/>
                        </a:rPr>
                        <a:t>frame rate</a:t>
                      </a:r>
                      <a:endParaRPr kumimoji="1" lang="en-US" altLang="ja-JP" sz="900" b="0" dirty="0">
                        <a:latin typeface="Calibri" panose="020F0502020204030204" pitchFamily="34" charset="0"/>
                      </a:endParaRPr>
                    </a:p>
                    <a:p>
                      <a:r>
                        <a:rPr kumimoji="1" lang="en-US" altLang="ja-JP" sz="900" b="0" dirty="0">
                          <a:latin typeface="Calibri" panose="020F0502020204030204" pitchFamily="34" charset="0"/>
                        </a:rPr>
                        <a:t>(Use</a:t>
                      </a:r>
                      <a:r>
                        <a:rPr kumimoji="1" lang="en-US" altLang="ja-JP" sz="900" b="0" baseline="0" dirty="0">
                          <a:latin typeface="Calibri" panose="020F0502020204030204" pitchFamily="34" charset="0"/>
                        </a:rPr>
                        <a:t> case)</a:t>
                      </a:r>
                      <a:endParaRPr kumimoji="1" lang="en-US" altLang="ja-JP" sz="900" b="0" dirty="0">
                        <a:latin typeface="Calibri" panose="020F0502020204030204" pitchFamily="34" charset="0"/>
                      </a:endParaRPr>
                    </a:p>
                  </a:txBody>
                  <a:tcPr marL="99060" marR="99060" marT="49530" marB="49530" anchor="ctr"/>
                </a:tc>
                <a:tc>
                  <a:txBody>
                    <a:bodyPr/>
                    <a:lstStyle/>
                    <a:p>
                      <a:pPr algn="ctr"/>
                      <a:r>
                        <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p>
                  </a:txBody>
                  <a:tcPr marL="99060" marR="99060" marT="49530" marB="49530" anchor="ctr"/>
                </a:tc>
                <a:tc>
                  <a:txBody>
                    <a:bodyPr/>
                    <a:lstStyle/>
                    <a:p>
                      <a:pPr algn="ctr"/>
                      <a:r>
                        <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p>
                  </a:txBody>
                  <a:tcPr marL="99060" marR="99060" marT="49530" marB="49530" anchor="ctr"/>
                </a:tc>
                <a:tc>
                  <a:txBody>
                    <a:bodyPr/>
                    <a:lstStyle/>
                    <a:p>
                      <a:pPr algn="ctr"/>
                      <a:r>
                        <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p>
                  </a:txBody>
                  <a:tcPr marL="99060" marR="99060" marT="49530" marB="49530" anchor="ctr"/>
                </a:tc>
                <a:tc>
                  <a:txBody>
                    <a:bodyPr/>
                    <a:lstStyle/>
                    <a:p>
                      <a:pPr algn="ctr"/>
                      <a:r>
                        <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rPr>
                        <a:t>3fps</a:t>
                      </a:r>
                    </a:p>
                  </a:txBody>
                  <a:tcPr marL="99060" marR="99060" marT="49530" marB="49530" anchor="ctr"/>
                </a:tc>
                <a:tc>
                  <a:txBody>
                    <a:bodyPr/>
                    <a:lstStyle/>
                    <a:p>
                      <a:pPr algn="ctr"/>
                      <a:r>
                        <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rPr>
                        <a:t>3fps</a:t>
                      </a:r>
                    </a:p>
                  </a:txBody>
                  <a:tcPr marL="99060" marR="99060" marT="49530" marB="49530" anchor="ctr"/>
                </a:tc>
                <a:extLst>
                  <a:ext uri="{0D108BD9-81ED-4DB2-BD59-A6C34878D82A}">
                    <a16:rowId xmlns:a16="http://schemas.microsoft.com/office/drawing/2014/main" val="2726782997"/>
                  </a:ext>
                </a:extLst>
              </a:tr>
              <a:tr h="217141">
                <a:tc vMerge="1">
                  <a:txBody>
                    <a:bodyPr/>
                    <a:lstStyle/>
                    <a:p>
                      <a:endParaRPr kumimoji="1" lang="ja-JP" altLang="en-US" dirty="0"/>
                    </a:p>
                  </a:txBody>
                  <a:tcP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*3</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*3</a:t>
                      </a:r>
                      <a:endParaRPr kumimoji="1" lang="en-US"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*4</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*5</a:t>
                      </a:r>
                      <a:endParaRPr kumimoji="1" lang="nn-NO" altLang="ja-JP" sz="900" u="none"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*5</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extLst>
                  <a:ext uri="{0D108BD9-81ED-4DB2-BD59-A6C34878D82A}">
                    <a16:rowId xmlns:a16="http://schemas.microsoft.com/office/drawing/2014/main" val="3305213066"/>
                  </a:ext>
                </a:extLst>
              </a:tr>
              <a:tr h="217141">
                <a:tc vMerge="1">
                  <a:txBody>
                    <a:bodyPr/>
                    <a:lstStyle/>
                    <a:p>
                      <a:endParaRPr kumimoji="1" lang="ja-JP" altLang="en-US" dirty="0"/>
                    </a:p>
                  </a:txBody>
                  <a:tcP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15fps</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15fps</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15fps</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3fps</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3fps</a:t>
                      </a:r>
                    </a:p>
                  </a:txBody>
                  <a:tcPr marL="99060" marR="99060" marT="49530" marB="49530" anchor="ctr"/>
                </a:tc>
                <a:extLst>
                  <a:ext uri="{0D108BD9-81ED-4DB2-BD59-A6C34878D82A}">
                    <a16:rowId xmlns:a16="http://schemas.microsoft.com/office/drawing/2014/main" val="3023644752"/>
                  </a:ext>
                </a:extLst>
              </a:tr>
              <a:tr h="217141">
                <a:tc vMerge="1">
                  <a:txBody>
                    <a:bodyPr/>
                    <a:lstStyle/>
                    <a:p>
                      <a:endParaRPr kumimoji="1" lang="ja-JP" altLang="en-US" dirty="0"/>
                    </a:p>
                  </a:txBody>
                  <a:tcP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10fps</a:t>
                      </a:r>
                    </a:p>
                  </a:txBody>
                  <a:tcPr marL="99060" marR="99060" marT="49530" marB="49530" anchor="ctr"/>
                </a:tc>
                <a:tc>
                  <a:txBody>
                    <a:bodyPr/>
                    <a:lstStyle/>
                    <a:p>
                      <a:pPr algn="ctr"/>
                      <a:r>
                        <a:rPr kumimoji="1" lang="nn-NO" altLang="ja-JP" sz="900" dirty="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p>
                  </a:txBody>
                  <a:tcPr marL="99060" marR="99060" marT="49530" marB="49530" anchor="ctr"/>
                </a:tc>
                <a:extLst>
                  <a:ext uri="{0D108BD9-81ED-4DB2-BD59-A6C34878D82A}">
                    <a16:rowId xmlns:a16="http://schemas.microsoft.com/office/drawing/2014/main" val="2330869513"/>
                  </a:ext>
                </a:extLst>
              </a:tr>
            </a:tbl>
          </a:graphicData>
        </a:graphic>
      </p:graphicFrame>
    </p:spTree>
    <p:extLst>
      <p:ext uri="{BB962C8B-B14F-4D97-AF65-F5344CB8AC3E}">
        <p14:creationId xmlns:p14="http://schemas.microsoft.com/office/powerpoint/2010/main" val="316738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5-1. Supported Resolution</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U1142AL</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3843150163"/>
              </p:ext>
            </p:extLst>
          </p:nvPr>
        </p:nvGraphicFramePr>
        <p:xfrm>
          <a:off x="292417" y="927194"/>
          <a:ext cx="7682436" cy="2725214"/>
        </p:xfrm>
        <a:graphic>
          <a:graphicData uri="http://schemas.openxmlformats.org/drawingml/2006/table">
            <a:tbl>
              <a:tblPr firstRow="1" bandRow="1">
                <a:tableStyleId>{5C22544A-7EE6-4342-B048-85BDC9FD1C3A}</a:tableStyleId>
              </a:tblPr>
              <a:tblGrid>
                <a:gridCol w="1065973">
                  <a:extLst>
                    <a:ext uri="{9D8B030D-6E8A-4147-A177-3AD203B41FA5}">
                      <a16:colId xmlns:a16="http://schemas.microsoft.com/office/drawing/2014/main" val="20000"/>
                    </a:ext>
                  </a:extLst>
                </a:gridCol>
                <a:gridCol w="1065973">
                  <a:extLst>
                    <a:ext uri="{9D8B030D-6E8A-4147-A177-3AD203B41FA5}">
                      <a16:colId xmlns:a16="http://schemas.microsoft.com/office/drawing/2014/main" val="2858404800"/>
                    </a:ext>
                  </a:extLst>
                </a:gridCol>
                <a:gridCol w="1110098">
                  <a:extLst>
                    <a:ext uri="{9D8B030D-6E8A-4147-A177-3AD203B41FA5}">
                      <a16:colId xmlns:a16="http://schemas.microsoft.com/office/drawing/2014/main" val="20001"/>
                    </a:ext>
                  </a:extLst>
                </a:gridCol>
                <a:gridCol w="1110098">
                  <a:extLst>
                    <a:ext uri="{9D8B030D-6E8A-4147-A177-3AD203B41FA5}">
                      <a16:colId xmlns:a16="http://schemas.microsoft.com/office/drawing/2014/main" val="20002"/>
                    </a:ext>
                  </a:extLst>
                </a:gridCol>
                <a:gridCol w="1110098">
                  <a:extLst>
                    <a:ext uri="{9D8B030D-6E8A-4147-A177-3AD203B41FA5}">
                      <a16:colId xmlns:a16="http://schemas.microsoft.com/office/drawing/2014/main" val="20003"/>
                    </a:ext>
                  </a:extLst>
                </a:gridCol>
                <a:gridCol w="1110098">
                  <a:extLst>
                    <a:ext uri="{9D8B030D-6E8A-4147-A177-3AD203B41FA5}">
                      <a16:colId xmlns:a16="http://schemas.microsoft.com/office/drawing/2014/main" val="20005"/>
                    </a:ext>
                  </a:extLst>
                </a:gridCol>
                <a:gridCol w="1110098">
                  <a:extLst>
                    <a:ext uri="{9D8B030D-6E8A-4147-A177-3AD203B41FA5}">
                      <a16:colId xmlns:a16="http://schemas.microsoft.com/office/drawing/2014/main" val="20007"/>
                    </a:ext>
                  </a:extLst>
                </a:gridCol>
              </a:tblGrid>
              <a:tr h="246491">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cs typeface="Calibri" panose="020F0502020204030204" pitchFamily="34" charset="0"/>
                        </a:rPr>
                        <a:t>Image capture</a:t>
                      </a:r>
                      <a:r>
                        <a:rPr kumimoji="1" lang="en-US" altLang="ja-JP" sz="1200" baseline="0" dirty="0" smtClean="0">
                          <a:solidFill>
                            <a:schemeClr val="bg1"/>
                          </a:solidFill>
                          <a:latin typeface="Calibri" panose="020F0502020204030204" pitchFamily="34" charset="0"/>
                          <a:cs typeface="Calibri" panose="020F0502020204030204" pitchFamily="34" charset="0"/>
                        </a:rPr>
                        <a:t> mode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dirty="0" smtClean="0">
                          <a:solidFill>
                            <a:schemeClr val="bg1"/>
                          </a:solidFill>
                        </a:rPr>
                        <a:t>Stream(1)</a:t>
                      </a:r>
                      <a:endParaRPr kumimoji="1" lang="en-US" altLang="ja-JP" sz="12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rPr>
                        <a:t>Stream(2)</a:t>
                      </a:r>
                      <a:endParaRPr kumimoji="1" lang="en-US" altLang="ja-JP" sz="12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rPr>
                        <a:t>Stream(3)</a:t>
                      </a:r>
                      <a:endParaRPr kumimoji="1" lang="en-US" altLang="ja-JP" sz="12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dirty="0" smtClean="0">
                          <a:solidFill>
                            <a:schemeClr val="bg1"/>
                          </a:solidFill>
                        </a:rPr>
                        <a:t>JPEG(1)</a:t>
                      </a:r>
                      <a:endParaRPr kumimoji="1" lang="ja-JP" altLang="en-US"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200" dirty="0" smtClean="0">
                          <a:solidFill>
                            <a:schemeClr val="bg1"/>
                          </a:solidFill>
                        </a:rPr>
                        <a:t>JPEG(2)</a:t>
                      </a:r>
                      <a:endParaRPr kumimoji="1" lang="ja-JP" altLang="en-US" sz="12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575145">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dirty="0" smtClean="0">
                          <a:solidFill>
                            <a:schemeClr val="tx1"/>
                          </a:solidFill>
                          <a:effectLst/>
                          <a:latin typeface="Calibri"/>
                          <a:ea typeface="Meiryo UI"/>
                          <a:cs typeface="+mn-cs"/>
                        </a:rPr>
                        <a:t>2688x1520</a:t>
                      </a:r>
                      <a:r>
                        <a:rPr kumimoji="1" lang="en-US" altLang="ja-JP" sz="900" b="0" i="0" kern="1200" dirty="0" smtClean="0">
                          <a:solidFill>
                            <a:schemeClr val="tx1"/>
                          </a:solidFill>
                          <a:effectLst/>
                          <a:latin typeface="Calibri"/>
                          <a:ea typeface="Meiryo UI"/>
                          <a:cs typeface="+mn-cs"/>
                        </a:rPr>
                        <a:t>​</a:t>
                      </a:r>
                    </a:p>
                    <a:p>
                      <a:endParaRPr kumimoji="1" lang="en-US" altLang="ja-JP" sz="9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p>
                      <a:r>
                        <a:rPr kumimoji="1" lang="en-US" altLang="ja-JP" sz="900" b="0" kern="1200" dirty="0" smtClean="0">
                          <a:solidFill>
                            <a:schemeClr val="tx1"/>
                          </a:solidFill>
                          <a:latin typeface="Calibri" panose="020F0502020204030204" pitchFamily="34" charset="0"/>
                          <a:ea typeface="+mn-ea"/>
                          <a:cs typeface="Calibri" panose="020F0502020204030204" pitchFamily="34" charset="0"/>
                        </a:rPr>
                        <a:t>16:9(30fps</a:t>
                      </a:r>
                      <a:r>
                        <a:rPr kumimoji="1" lang="en-US" altLang="ja-JP" sz="900" b="0" dirty="0" smtClean="0">
                          <a:solidFill>
                            <a:schemeClr val="tx1"/>
                          </a:solidFill>
                          <a:latin typeface="Calibri" panose="020F0502020204030204" pitchFamily="34" charset="0"/>
                          <a:cs typeface="Calibri" panose="020F0502020204030204" pitchFamily="34" charset="0"/>
                        </a:rPr>
                        <a:t>)</a:t>
                      </a:r>
                    </a:p>
                    <a:p>
                      <a:r>
                        <a:rPr kumimoji="1" lang="en-US" altLang="ja-JP" sz="900" b="0" dirty="0" smtClean="0">
                          <a:solidFill>
                            <a:schemeClr val="tx1"/>
                          </a:solidFill>
                          <a:latin typeface="Calibri" panose="020F0502020204030204" pitchFamily="34" charset="0"/>
                          <a:cs typeface="Calibri" panose="020F0502020204030204" pitchFamily="34" charset="0"/>
                        </a:rPr>
                        <a:t>16:9(25fps)</a:t>
                      </a:r>
                      <a:endParaRPr kumimoji="1" lang="en-US" altLang="ja-JP" sz="9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900" b="0" i="0" u="none" strike="noStrike" kern="1200" dirty="0" smtClean="0">
                          <a:solidFill>
                            <a:schemeClr val="tx1"/>
                          </a:solidFill>
                          <a:effectLst/>
                          <a:latin typeface="Calibri"/>
                          <a:ea typeface="Meiryo UI"/>
                          <a:cs typeface="+mn-cs"/>
                        </a:rPr>
                        <a:t>2688x1520</a:t>
                      </a:r>
                      <a:r>
                        <a:rPr kumimoji="1" lang="en-US" altLang="ja-JP" sz="900" b="0" i="0" kern="1200" dirty="0" smtClean="0">
                          <a:solidFill>
                            <a:schemeClr val="tx1"/>
                          </a:solidFill>
                          <a:effectLst/>
                          <a:latin typeface="Calibri"/>
                          <a:ea typeface="Meiryo UI"/>
                          <a:cs typeface="+mn-cs"/>
                        </a:rPr>
                        <a:t>​</a:t>
                      </a:r>
                    </a:p>
                    <a:p>
                      <a:pPr algn="ctr"/>
                      <a:r>
                        <a:rPr kumimoji="1" lang="en-US" altLang="ja-JP" sz="900" kern="1200" dirty="0" smtClean="0">
                          <a:solidFill>
                            <a:schemeClr val="tx1"/>
                          </a:solidFill>
                          <a:effectLst/>
                        </a:rPr>
                        <a:t>1920x1080</a:t>
                      </a:r>
                    </a:p>
                    <a:p>
                      <a:pPr algn="ctr"/>
                      <a:r>
                        <a:rPr kumimoji="1" lang="en-US" altLang="ja-JP" sz="900" kern="1200" dirty="0" smtClean="0">
                          <a:solidFill>
                            <a:schemeClr val="tx1"/>
                          </a:solidFill>
                          <a:effectLst/>
                        </a:rPr>
                        <a:t>640x360</a:t>
                      </a:r>
                    </a:p>
                    <a:p>
                      <a:pPr algn="ctr"/>
                      <a:r>
                        <a:rPr kumimoji="1" lang="en-US" altLang="ja-JP" sz="900" kern="1200" dirty="0" smtClean="0">
                          <a:solidFill>
                            <a:schemeClr val="tx1"/>
                          </a:solidFill>
                          <a:effectLst/>
                        </a:rPr>
                        <a:t>320x180</a:t>
                      </a:r>
                      <a:endParaRPr kumimoji="1" lang="en-US" altLang="ja-JP" sz="9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p>
                      <a:pPr algn="ctr"/>
                      <a:r>
                        <a:rPr kumimoji="1" lang="ja-JP" altLang="ja-JP" sz="900" b="0" i="0" kern="1200" dirty="0" smtClean="0">
                          <a:solidFill>
                            <a:schemeClr val="tx1"/>
                          </a:solidFill>
                          <a:effectLst/>
                          <a:latin typeface="+mn-lt"/>
                          <a:ea typeface="+mn-ea"/>
                          <a:cs typeface="+mn-cs"/>
                        </a:rPr>
                        <a:t>－</a:t>
                      </a:r>
                      <a:endParaRPr lang="ja-JP" altLang="en-US" sz="900" dirty="0">
                        <a:solidFill>
                          <a:schemeClr val="tx1"/>
                        </a:solidFill>
                      </a:endParaRPr>
                    </a:p>
                  </a:txBody>
                  <a:tcPr marL="99060" marR="99060" anchor="ctr"/>
                </a:tc>
                <a:tc>
                  <a:txBody>
                    <a:bodyPr/>
                    <a:lstStyle/>
                    <a:p>
                      <a:pPr algn="ctr"/>
                      <a:r>
                        <a:rPr kumimoji="1" lang="ja-JP" altLang="ja-JP" sz="900" b="0" i="0" kern="1200" dirty="0" smtClean="0">
                          <a:solidFill>
                            <a:schemeClr val="tx1"/>
                          </a:solidFill>
                          <a:effectLst/>
                          <a:latin typeface="+mn-lt"/>
                          <a:ea typeface="+mn-ea"/>
                          <a:cs typeface="+mn-cs"/>
                        </a:rPr>
                        <a:t>－</a:t>
                      </a:r>
                      <a:endParaRPr lang="ja-JP" altLang="en-US" sz="900" dirty="0">
                        <a:solidFill>
                          <a:schemeClr val="tx1"/>
                        </a:solidFill>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900" b="0" i="0" u="none" strike="noStrike" kern="1200" dirty="0" smtClean="0">
                          <a:solidFill>
                            <a:schemeClr val="tx1"/>
                          </a:solidFill>
                          <a:effectLst/>
                          <a:latin typeface="Calibri"/>
                          <a:ea typeface="Meiryo UI"/>
                          <a:cs typeface="+mn-cs"/>
                        </a:rPr>
                        <a:t>2688x1520</a:t>
                      </a:r>
                      <a:r>
                        <a:rPr kumimoji="1" lang="en-US" altLang="ja-JP" sz="900" b="0" i="0" kern="1200" dirty="0" smtClean="0">
                          <a:solidFill>
                            <a:schemeClr val="tx1"/>
                          </a:solidFill>
                          <a:effectLst/>
                          <a:latin typeface="Calibri"/>
                          <a:ea typeface="Meiryo UI"/>
                          <a:cs typeface="+mn-cs"/>
                        </a:rPr>
                        <a:t>​</a:t>
                      </a:r>
                    </a:p>
                    <a:p>
                      <a:pPr algn="ctr"/>
                      <a:r>
                        <a:rPr kumimoji="1" lang="en-US" altLang="ja-JP" sz="900" kern="1200" dirty="0" smtClean="0">
                          <a:solidFill>
                            <a:schemeClr val="tx1"/>
                          </a:solidFill>
                          <a:effectLst/>
                        </a:rPr>
                        <a:t>1920x1080</a:t>
                      </a:r>
                    </a:p>
                    <a:p>
                      <a:pPr algn="ctr"/>
                      <a:r>
                        <a:rPr kumimoji="1" lang="en-US" altLang="ja-JP" sz="900" dirty="0" smtClean="0">
                          <a:solidFill>
                            <a:schemeClr val="tx1"/>
                          </a:solidFill>
                        </a:rPr>
                        <a:t>640x360</a:t>
                      </a:r>
                    </a:p>
                    <a:p>
                      <a:pPr algn="ctr"/>
                      <a:r>
                        <a:rPr kumimoji="1" lang="en-US" altLang="ja-JP" sz="900" dirty="0" smtClean="0">
                          <a:solidFill>
                            <a:schemeClr val="tx1"/>
                          </a:solidFill>
                        </a:rPr>
                        <a:t>320x180</a:t>
                      </a:r>
                      <a:endParaRPr kumimoji="1" lang="ja-JP" altLang="en-US"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ja-JP" altLang="ja-JP" sz="900" b="0" i="0" kern="1200" dirty="0" smtClean="0">
                          <a:solidFill>
                            <a:schemeClr val="tx1"/>
                          </a:solidFill>
                          <a:effectLst/>
                          <a:latin typeface="Calibri"/>
                          <a:ea typeface="Meiryo UI"/>
                          <a:cs typeface="+mn-cs"/>
                        </a:rPr>
                        <a:t>－</a:t>
                      </a:r>
                      <a:endParaRPr kumimoji="1" lang="en-US" altLang="ja-JP" sz="9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extLst>
                  <a:ext uri="{0D108BD9-81ED-4DB2-BD59-A6C34878D82A}">
                    <a16:rowId xmlns:a16="http://schemas.microsoft.com/office/drawing/2014/main" val="10001"/>
                  </a:ext>
                </a:extLst>
              </a:tr>
              <a:tr h="205409">
                <a:tc vMerge="1">
                  <a:txBody>
                    <a:bodyPr/>
                    <a:lstStyle/>
                    <a:p>
                      <a:endPar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p>
                      <a:r>
                        <a:rPr kumimoji="1" lang="en-US" altLang="ja-JP" sz="800" dirty="0" smtClean="0">
                          <a:solidFill>
                            <a:schemeClr val="tx1"/>
                          </a:solidFill>
                          <a:latin typeface="Calibri" panose="020F0502020204030204" pitchFamily="34" charset="0"/>
                          <a:cs typeface="Calibri" panose="020F0502020204030204" pitchFamily="34" charset="0"/>
                        </a:rPr>
                        <a:t>Maximum framerate</a:t>
                      </a:r>
                      <a:endParaRPr kumimoji="1" lang="en-US" altLang="ja-JP" sz="8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30</a:t>
                      </a:r>
                      <a:r>
                        <a:rPr kumimoji="1" lang="en-US" altLang="ja-JP" sz="900" u="none" dirty="0" smtClean="0">
                          <a:solidFill>
                            <a:schemeClr val="tx1"/>
                          </a:solidFill>
                        </a:rPr>
                        <a:t>(25)</a:t>
                      </a:r>
                      <a:r>
                        <a:rPr kumimoji="1" lang="nn-NO" altLang="ja-JP" sz="900" u="none" dirty="0" smtClean="0">
                          <a:solidFill>
                            <a:schemeClr val="tx1"/>
                          </a:solidFill>
                        </a:rPr>
                        <a:t>fps</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ja-JP" altLang="ja-JP" sz="900" b="0" i="0" kern="1200" dirty="0" smtClean="0">
                          <a:solidFill>
                            <a:schemeClr val="tx1"/>
                          </a:solidFill>
                          <a:effectLst/>
                          <a:latin typeface="Calibri"/>
                          <a:ea typeface="Meiryo UI"/>
                          <a:cs typeface="+mn-cs"/>
                        </a:rPr>
                        <a:t>－</a:t>
                      </a:r>
                      <a:endParaRPr kumimoji="1" lang="ja-JP" altLang="en-US"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ja-JP" altLang="ja-JP" sz="900" b="0" i="0" kern="1200" dirty="0" smtClean="0">
                          <a:solidFill>
                            <a:schemeClr val="tx1"/>
                          </a:solidFill>
                          <a:effectLst/>
                          <a:latin typeface="Calibri"/>
                          <a:ea typeface="Meiryo UI"/>
                          <a:cs typeface="+mn-cs"/>
                        </a:rPr>
                        <a:t>－</a:t>
                      </a:r>
                      <a:endParaRPr kumimoji="1" lang="en-US" altLang="ja-JP" sz="900" u="sng"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3(3.1)fps</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ja-JP" altLang="ja-JP" sz="900" b="0" i="0" kern="1200" dirty="0" smtClean="0">
                          <a:solidFill>
                            <a:schemeClr val="tx1"/>
                          </a:solidFill>
                          <a:effectLst/>
                          <a:latin typeface="Calibri"/>
                          <a:ea typeface="Meiryo UI"/>
                          <a:cs typeface="+mn-cs"/>
                        </a:rPr>
                        <a:t>－</a:t>
                      </a:r>
                      <a:endParaRPr kumimoji="1" lang="nn-NO"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166510310"/>
                  </a:ext>
                </a:extLst>
              </a:tr>
              <a:tr h="660194">
                <a:tc rowSpan="5">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u="none" kern="1200" dirty="0" smtClean="0">
                          <a:solidFill>
                            <a:schemeClr val="tx1"/>
                          </a:solidFill>
                          <a:effectLst/>
                        </a:rPr>
                        <a:t>2560x1440</a:t>
                      </a:r>
                    </a:p>
                    <a:p>
                      <a:endParaRPr kumimoji="1" lang="en-US" altLang="ja-JP" sz="9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p>
                      <a:r>
                        <a:rPr kumimoji="1" lang="en-US" altLang="ja-JP" sz="900" b="0" kern="1200" dirty="0" smtClean="0">
                          <a:solidFill>
                            <a:schemeClr val="tx1"/>
                          </a:solidFill>
                          <a:latin typeface="Calibri" panose="020F0502020204030204" pitchFamily="34" charset="0"/>
                          <a:ea typeface="+mn-ea"/>
                          <a:cs typeface="Calibri" panose="020F0502020204030204" pitchFamily="34" charset="0"/>
                        </a:rPr>
                        <a:t>16:9(30fps</a:t>
                      </a:r>
                      <a:r>
                        <a:rPr kumimoji="1" lang="en-US" altLang="ja-JP" sz="900" b="0" dirty="0" smtClean="0">
                          <a:solidFill>
                            <a:schemeClr val="tx1"/>
                          </a:solidFill>
                          <a:latin typeface="Calibri" panose="020F0502020204030204" pitchFamily="34" charset="0"/>
                          <a:cs typeface="Calibri" panose="020F0502020204030204" pitchFamily="34" charset="0"/>
                        </a:rPr>
                        <a:t>)</a:t>
                      </a:r>
                    </a:p>
                    <a:p>
                      <a:r>
                        <a:rPr kumimoji="1" lang="en-US" altLang="ja-JP" sz="900" b="0" dirty="0" smtClean="0">
                          <a:solidFill>
                            <a:schemeClr val="tx1"/>
                          </a:solidFill>
                          <a:latin typeface="Calibri" panose="020F0502020204030204" pitchFamily="34" charset="0"/>
                          <a:cs typeface="Calibri" panose="020F0502020204030204" pitchFamily="34" charset="0"/>
                        </a:rPr>
                        <a:t>16:9(25fps)</a:t>
                      </a:r>
                      <a:endParaRPr kumimoji="1" lang="en-US" altLang="ja-JP" sz="9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900" u="sng" kern="1200" dirty="0" smtClean="0">
                          <a:solidFill>
                            <a:schemeClr val="tx1"/>
                          </a:solidFill>
                          <a:effectLst/>
                        </a:rPr>
                        <a:t>2560x1440</a:t>
                      </a:r>
                    </a:p>
                    <a:p>
                      <a:pPr algn="ctr"/>
                      <a:r>
                        <a:rPr kumimoji="1" lang="en-US" altLang="ja-JP" sz="900" kern="1200" dirty="0" smtClean="0">
                          <a:solidFill>
                            <a:schemeClr val="tx1"/>
                          </a:solidFill>
                          <a:effectLst/>
                        </a:rPr>
                        <a:t>1920x1080</a:t>
                      </a:r>
                    </a:p>
                    <a:p>
                      <a:pPr algn="ctr"/>
                      <a:r>
                        <a:rPr kumimoji="1" lang="en-US" altLang="ja-JP" sz="900" kern="1200" dirty="0" smtClean="0">
                          <a:solidFill>
                            <a:schemeClr val="tx1"/>
                          </a:solidFill>
                          <a:effectLst/>
                        </a:rPr>
                        <a:t>640x360</a:t>
                      </a:r>
                    </a:p>
                    <a:p>
                      <a:pPr algn="ctr"/>
                      <a:r>
                        <a:rPr kumimoji="1" lang="en-US" altLang="ja-JP" sz="900" kern="1200" dirty="0" smtClean="0">
                          <a:solidFill>
                            <a:schemeClr val="tx1"/>
                          </a:solidFill>
                          <a:effectLst/>
                        </a:rPr>
                        <a:t>320x180</a:t>
                      </a:r>
                      <a:endParaRPr kumimoji="1" lang="en-US" altLang="ja-JP" sz="9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endParaRPr kumimoji="1" lang="en-US" altLang="ja-JP" sz="900" kern="1200" dirty="0" smtClean="0">
                        <a:solidFill>
                          <a:schemeClr val="tx1"/>
                        </a:solidFill>
                        <a:effectLst/>
                      </a:endParaRPr>
                    </a:p>
                    <a:p>
                      <a:pPr algn="ctr"/>
                      <a:r>
                        <a:rPr kumimoji="1" lang="en-US" altLang="ja-JP" sz="900" kern="1200" dirty="0" smtClean="0">
                          <a:solidFill>
                            <a:schemeClr val="tx1"/>
                          </a:solidFill>
                          <a:effectLst/>
                        </a:rPr>
                        <a:t>1920x1080*3</a:t>
                      </a:r>
                      <a:endParaRPr kumimoji="1" lang="en-US" altLang="ja-JP" sz="900" kern="1200" dirty="0" smtClean="0">
                        <a:solidFill>
                          <a:schemeClr val="tx1"/>
                        </a:solidFill>
                        <a:effectLst/>
                        <a:latin typeface="Calibri" panose="020F0502020204030204" pitchFamily="34" charset="0"/>
                        <a:cs typeface="Calibri" panose="020F0502020204030204" pitchFamily="34" charset="0"/>
                      </a:endParaRPr>
                    </a:p>
                    <a:p>
                      <a:pPr algn="ctr"/>
                      <a:r>
                        <a:rPr kumimoji="1" lang="en-US" altLang="ja-JP" sz="900" u="sng" kern="1200" dirty="0" smtClean="0">
                          <a:solidFill>
                            <a:schemeClr val="tx1"/>
                          </a:solidFill>
                          <a:effectLst/>
                        </a:rPr>
                        <a:t>640x360</a:t>
                      </a:r>
                    </a:p>
                    <a:p>
                      <a:pPr algn="ctr"/>
                      <a:r>
                        <a:rPr kumimoji="1" lang="en-US" altLang="ja-JP" sz="900" kern="1200" dirty="0" smtClean="0">
                          <a:solidFill>
                            <a:schemeClr val="tx1"/>
                          </a:solidFill>
                          <a:effectLst/>
                        </a:rPr>
                        <a:t>320x180</a:t>
                      </a:r>
                      <a:endParaRPr kumimoji="1" lang="ja-JP" altLang="en-US"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endParaRPr kumimoji="1" lang="en-US" altLang="ja-JP" sz="900" dirty="0" smtClean="0">
                        <a:solidFill>
                          <a:schemeClr val="tx1"/>
                        </a:solidFill>
                      </a:endParaRPr>
                    </a:p>
                    <a:p>
                      <a:pPr algn="ctr"/>
                      <a:endParaRPr kumimoji="1" lang="en-US" altLang="ja-JP" sz="900" dirty="0" smtClean="0">
                        <a:solidFill>
                          <a:schemeClr val="tx1"/>
                        </a:solidFill>
                      </a:endParaRPr>
                    </a:p>
                    <a:p>
                      <a:pPr algn="ctr"/>
                      <a:r>
                        <a:rPr kumimoji="1" lang="en-US" altLang="ja-JP" sz="900" dirty="0" smtClean="0">
                          <a:solidFill>
                            <a:schemeClr val="tx1"/>
                          </a:solidFill>
                        </a:rPr>
                        <a:t>640x360</a:t>
                      </a:r>
                    </a:p>
                    <a:p>
                      <a:pPr algn="ctr"/>
                      <a:r>
                        <a:rPr kumimoji="1" lang="en-US" altLang="ja-JP" sz="900" u="sng" dirty="0" smtClean="0">
                          <a:solidFill>
                            <a:schemeClr val="tx1"/>
                          </a:solidFill>
                        </a:rPr>
                        <a:t>320x180</a:t>
                      </a:r>
                      <a:endParaRPr kumimoji="1" lang="en-US" altLang="ja-JP" sz="900" u="sng"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900" u="sng" kern="1200" dirty="0" smtClean="0">
                          <a:solidFill>
                            <a:schemeClr val="tx1"/>
                          </a:solidFill>
                          <a:effectLst/>
                        </a:rPr>
                        <a:t>2560x1440</a:t>
                      </a:r>
                    </a:p>
                    <a:p>
                      <a:pPr algn="ctr"/>
                      <a:r>
                        <a:rPr kumimoji="1" lang="en-US" altLang="ja-JP" sz="900" kern="1200" dirty="0" smtClean="0">
                          <a:solidFill>
                            <a:schemeClr val="tx1"/>
                          </a:solidFill>
                          <a:effectLst/>
                        </a:rPr>
                        <a:t>1920x1080</a:t>
                      </a:r>
                    </a:p>
                    <a:p>
                      <a:pPr algn="ctr"/>
                      <a:r>
                        <a:rPr kumimoji="1" lang="en-US" altLang="ja-JP" sz="900" dirty="0" smtClean="0">
                          <a:solidFill>
                            <a:schemeClr val="tx1"/>
                          </a:solidFill>
                        </a:rPr>
                        <a:t>640x360</a:t>
                      </a:r>
                    </a:p>
                    <a:p>
                      <a:pPr algn="ctr"/>
                      <a:r>
                        <a:rPr kumimoji="1" lang="en-US" altLang="ja-JP" sz="900" dirty="0" smtClean="0">
                          <a:solidFill>
                            <a:schemeClr val="tx1"/>
                          </a:solidFill>
                        </a:rPr>
                        <a:t>320x180</a:t>
                      </a:r>
                      <a:endParaRPr kumimoji="1" lang="ja-JP" altLang="en-US"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endParaRPr kumimoji="1" lang="en-US" altLang="ja-JP" sz="900" u="none" kern="1200" dirty="0" smtClean="0">
                        <a:solidFill>
                          <a:schemeClr val="tx1"/>
                        </a:solidFill>
                        <a:effectLst/>
                      </a:endParaRPr>
                    </a:p>
                    <a:p>
                      <a:pPr algn="ctr"/>
                      <a:r>
                        <a:rPr kumimoji="1" lang="en-US" altLang="ja-JP" sz="900" u="none" kern="1200" dirty="0" smtClean="0">
                          <a:solidFill>
                            <a:schemeClr val="tx1"/>
                          </a:solidFill>
                          <a:effectLst/>
                        </a:rPr>
                        <a:t>1920x1080</a:t>
                      </a:r>
                    </a:p>
                    <a:p>
                      <a:pPr algn="ctr"/>
                      <a:r>
                        <a:rPr kumimoji="1" lang="en-US" altLang="ja-JP" sz="900" u="sng" kern="1200" dirty="0" smtClean="0">
                          <a:solidFill>
                            <a:schemeClr val="tx1"/>
                          </a:solidFill>
                          <a:effectLst/>
                        </a:rPr>
                        <a:t>640x360</a:t>
                      </a:r>
                    </a:p>
                    <a:p>
                      <a:pPr algn="ctr"/>
                      <a:r>
                        <a:rPr kumimoji="1" lang="en-US" altLang="ja-JP" sz="900" kern="1200" dirty="0" smtClean="0">
                          <a:solidFill>
                            <a:schemeClr val="tx1"/>
                          </a:solidFill>
                          <a:effectLst/>
                        </a:rPr>
                        <a:t>320x180</a:t>
                      </a:r>
                      <a:endParaRPr kumimoji="1" lang="en-US" altLang="ja-JP" sz="9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99060" marR="99060" anchor="ctr"/>
                </a:tc>
                <a:extLst>
                  <a:ext uri="{0D108BD9-81ED-4DB2-BD59-A6C34878D82A}">
                    <a16:rowId xmlns:a16="http://schemas.microsoft.com/office/drawing/2014/main" val="1618336020"/>
                  </a:ext>
                </a:extLst>
              </a:tr>
              <a:tr h="205409">
                <a:tc vMerge="1">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endParaRPr kumimoji="1" lang="en-US" altLang="ja-JP" sz="1400" b="1" dirty="0" smtClean="0">
                        <a:latin typeface="Calibri" panose="020F0502020204030204" pitchFamily="34" charset="0"/>
                      </a:endParaRPr>
                    </a:p>
                  </a:txBody>
                  <a:tcPr anchor="ctr"/>
                </a:tc>
                <a:tc rowSpan="4">
                  <a:txBody>
                    <a:bodyPr/>
                    <a:lstStyle/>
                    <a:p>
                      <a:r>
                        <a:rPr kumimoji="1" lang="en-US" altLang="ja-JP" sz="900" dirty="0" smtClean="0">
                          <a:solidFill>
                            <a:schemeClr val="tx1"/>
                          </a:solidFill>
                          <a:latin typeface="Calibri" panose="020F0502020204030204" pitchFamily="34" charset="0"/>
                          <a:cs typeface="Calibri" panose="020F0502020204030204" pitchFamily="34" charset="0"/>
                        </a:rPr>
                        <a:t>Maximum framerate</a:t>
                      </a:r>
                    </a:p>
                    <a:p>
                      <a:r>
                        <a:rPr kumimoji="1" lang="en-US" altLang="ja-JP" sz="900" dirty="0" smtClean="0">
                          <a:solidFill>
                            <a:schemeClr val="tx1"/>
                          </a:solidFill>
                          <a:latin typeface="Calibri" panose="020F0502020204030204" pitchFamily="34" charset="0"/>
                          <a:cs typeface="Calibri" panose="020F0502020204030204" pitchFamily="34" charset="0"/>
                        </a:rPr>
                        <a:t>(Use</a:t>
                      </a:r>
                      <a:r>
                        <a:rPr kumimoji="1" lang="en-US" altLang="ja-JP" sz="900" baseline="0" dirty="0" smtClean="0">
                          <a:solidFill>
                            <a:schemeClr val="tx1"/>
                          </a:solidFill>
                          <a:latin typeface="Calibri" panose="020F0502020204030204" pitchFamily="34" charset="0"/>
                          <a:cs typeface="Calibri" panose="020F0502020204030204" pitchFamily="34" charset="0"/>
                        </a:rPr>
                        <a:t> case)</a:t>
                      </a:r>
                      <a:endParaRPr kumimoji="1" lang="en-US" altLang="ja-JP" sz="900" b="1" dirty="0" smtClean="0">
                        <a:solidFill>
                          <a:schemeClr val="tx1"/>
                        </a:solidFill>
                        <a:latin typeface="Calibri" panose="020F0502020204030204" pitchFamily="34" charset="0"/>
                        <a:cs typeface="Calibri" panose="020F0502020204030204" pitchFamily="34" charset="0"/>
                      </a:endParaRPr>
                    </a:p>
                    <a:p>
                      <a:endParaRPr kumimoji="1" lang="en-US" altLang="ja-JP" sz="900" b="1" dirty="0" smtClean="0">
                        <a:solidFill>
                          <a:schemeClr val="tx1"/>
                        </a:solidFill>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30fps</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Off</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Off</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3fps</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u="none" dirty="0" smtClean="0">
                          <a:solidFill>
                            <a:schemeClr val="tx1"/>
                          </a:solidFill>
                        </a:rPr>
                        <a:t>3fps</a:t>
                      </a:r>
                      <a:endParaRPr kumimoji="1" lang="nn-NO"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212256">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*4</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*4</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u="none"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Off</a:t>
                      </a:r>
                      <a:r>
                        <a:rPr kumimoji="1" lang="en-US" altLang="ja-JP" sz="900" u="none"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*5</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1fps</a:t>
                      </a:r>
                      <a:r>
                        <a:rPr kumimoji="1" lang="en-US" altLang="ja-JP" sz="900" u="none"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tc>
                  <a:txBody>
                    <a:bodyPr/>
                    <a:lstStyle/>
                    <a:p>
                      <a:pPr algn="ct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sng"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1fps</a:t>
                      </a:r>
                      <a:r>
                        <a:rPr kumimoji="1" lang="en-US" altLang="ja-JP" sz="900" u="none"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u="none"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a:t>
                      </a:r>
                      <a:endParaRPr kumimoji="1" lang="nn-NO" altLang="ja-JP" sz="900" u="none"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9060" marR="99060" marT="49530" marB="49530" anchor="ctr"/>
                </a:tc>
                <a:extLst>
                  <a:ext uri="{0D108BD9-81ED-4DB2-BD59-A6C34878D82A}">
                    <a16:rowId xmlns:a16="http://schemas.microsoft.com/office/drawing/2014/main" val="1080343607"/>
                  </a:ext>
                </a:extLst>
              </a:tr>
              <a:tr h="205409">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15fps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15fps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15fps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3fps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3fps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896756168"/>
                  </a:ext>
                </a:extLst>
              </a:tr>
              <a:tr h="205409">
                <a:tc vMerge="1">
                  <a:txBody>
                    <a:bodyPr/>
                    <a:lstStyle/>
                    <a:p>
                      <a:endParaRPr kumimoji="1" lang="ja-JP" altLang="en-US"/>
                    </a:p>
                  </a:txBody>
                  <a:tcPr/>
                </a:tc>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Off</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Off</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Off</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10fps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nn-NO" altLang="ja-JP" sz="900" dirty="0" smtClean="0">
                          <a:solidFill>
                            <a:schemeClr val="tx1"/>
                          </a:solidFill>
                        </a:rPr>
                        <a:t>30fps</a:t>
                      </a:r>
                      <a:endParaRPr kumimoji="1" lang="nn-NO" altLang="ja-JP"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297204100"/>
                  </a:ext>
                </a:extLst>
              </a:tr>
            </a:tbl>
          </a:graphicData>
        </a:graphic>
      </p:graphicFrame>
      <p:sp>
        <p:nvSpPr>
          <p:cNvPr id="11" name="正方形/長方形 10"/>
          <p:cNvSpPr/>
          <p:nvPr/>
        </p:nvSpPr>
        <p:spPr>
          <a:xfrm>
            <a:off x="286155" y="3677184"/>
            <a:ext cx="8775344" cy="1061829"/>
          </a:xfrm>
          <a:prstGeom prst="rect">
            <a:avLst/>
          </a:prstGeom>
        </p:spPr>
        <p:txBody>
          <a:bodyPr wrap="square">
            <a:spAutoFit/>
          </a:bodyPr>
          <a:lstStyle/>
          <a:p>
            <a:pPr defTabSz="990521">
              <a:spcBef>
                <a:spcPct val="20000"/>
              </a:spcBef>
              <a:defRPr/>
            </a:pPr>
            <a:r>
              <a:rPr lang="en-US" altLang="ja-JP" sz="900" dirty="0">
                <a:latin typeface="Calibri" panose="020F0502020204030204" pitchFamily="34" charset="0"/>
                <a:ea typeface="Meiryo UI" panose="020B0604030504040204" pitchFamily="50" charset="-128"/>
                <a:cs typeface="Calibri" panose="020F0502020204030204" pitchFamily="34" charset="0"/>
              </a:rPr>
              <a:t>*1 </a:t>
            </a:r>
            <a:r>
              <a:rPr lang="en-US" altLang="ja-JP" sz="900" dirty="0"/>
              <a:t>Smart Coding(GOP control/Auto VIQS):</a:t>
            </a:r>
            <a:r>
              <a:rPr lang="en-US" altLang="ja-JP" sz="900" dirty="0" smtClean="0"/>
              <a:t>Off</a:t>
            </a:r>
            <a:endParaRPr lang="en-US" altLang="ja-JP" sz="900" dirty="0">
              <a:latin typeface="Calibri" panose="020F0502020204030204" pitchFamily="34" charset="0"/>
              <a:ea typeface="Meiryo UI" panose="020B0604030504040204" pitchFamily="50" charset="-128"/>
              <a:cs typeface="Calibri" panose="020F0502020204030204" pitchFamily="34" charset="0"/>
            </a:endParaRPr>
          </a:p>
          <a:p>
            <a:pPr defTabSz="990521">
              <a:spcBef>
                <a:spcPct val="20000"/>
              </a:spcBef>
              <a:defRPr/>
            </a:pPr>
            <a:r>
              <a:rPr lang="en-US" altLang="ja-JP" sz="900" dirty="0"/>
              <a:t>*2 </a:t>
            </a:r>
            <a:r>
              <a:rPr lang="en-US" altLang="ja-JP" sz="900" dirty="0" smtClean="0"/>
              <a:t>“</a:t>
            </a:r>
            <a:r>
              <a:rPr lang="en-US" altLang="ja-JP" sz="900" dirty="0"/>
              <a:t>90 deg.” and “270 deg.” cannot be set for Image rotation</a:t>
            </a:r>
            <a:endParaRPr lang="en-US" altLang="ja-JP" sz="900" dirty="0" smtClean="0"/>
          </a:p>
          <a:p>
            <a:pPr defTabSz="990521">
              <a:spcBef>
                <a:spcPct val="20000"/>
              </a:spcBef>
              <a:defRPr/>
            </a:pPr>
            <a:r>
              <a:rPr lang="en-US" altLang="ja-JP" sz="900" dirty="0" smtClean="0"/>
              <a:t>*3 </a:t>
            </a:r>
            <a:r>
              <a:rPr lang="en-US" altLang="ja-JP" sz="900" dirty="0">
                <a:latin typeface="Calibri" panose="020F0502020204030204" pitchFamily="34" charset="0"/>
                <a:ea typeface="Meiryo UI" panose="020B0604030504040204" pitchFamily="50" charset="-128"/>
                <a:cs typeface="Calibri" panose="020F0502020204030204" pitchFamily="34" charset="0"/>
              </a:rPr>
              <a:t>1920x1080 for Stream(2) is not available when setting 2560x1440 &amp; 30fps for Stream(1</a:t>
            </a:r>
            <a:r>
              <a:rPr lang="en-US" altLang="ja-JP" sz="900" dirty="0" smtClean="0">
                <a:latin typeface="Calibri" panose="020F0502020204030204" pitchFamily="34" charset="0"/>
                <a:ea typeface="Meiryo UI" panose="020B0604030504040204" pitchFamily="50" charset="-128"/>
                <a:cs typeface="Calibri" panose="020F0502020204030204" pitchFamily="34" charset="0"/>
              </a:rPr>
              <a:t>)</a:t>
            </a:r>
            <a:r>
              <a:rPr lang="en-US" altLang="ja-JP" sz="900" dirty="0" smtClean="0"/>
              <a:t>​</a:t>
            </a:r>
            <a:endParaRPr lang="en-US" altLang="ja-JP" sz="900" dirty="0" smtClean="0">
              <a:latin typeface="Calibri" panose="020F0502020204030204" pitchFamily="34" charset="0"/>
              <a:ea typeface="Meiryo UI" panose="020B0604030504040204" pitchFamily="50" charset="-128"/>
              <a:cs typeface="Calibri" panose="020F0502020204030204" pitchFamily="34" charset="0"/>
            </a:endParaRPr>
          </a:p>
          <a:p>
            <a:pPr defTabSz="990521">
              <a:spcBef>
                <a:spcPct val="20000"/>
              </a:spcBef>
              <a:defRPr/>
            </a:pPr>
            <a:r>
              <a:rPr lang="en-US" altLang="ja-JP" sz="900" dirty="0" smtClean="0">
                <a:latin typeface="Calibri" panose="020F0502020204030204" pitchFamily="34" charset="0"/>
                <a:ea typeface="Meiryo UI" panose="020B0604030504040204" pitchFamily="50" charset="-128"/>
                <a:cs typeface="Calibri" panose="020F0502020204030204" pitchFamily="34" charset="0"/>
              </a:rPr>
              <a:t>*4 </a:t>
            </a:r>
            <a:r>
              <a:rPr lang="en-US" altLang="ja-JP" sz="900" dirty="0">
                <a:latin typeface="Calibri" panose="020F0502020204030204" pitchFamily="34" charset="0"/>
                <a:ea typeface="Meiryo UI" panose="020B0604030504040204" pitchFamily="50" charset="-128"/>
                <a:cs typeface="Calibri" panose="020F0502020204030204" pitchFamily="34" charset="0"/>
              </a:rPr>
              <a:t>Smart Coding(</a:t>
            </a:r>
            <a:r>
              <a:rPr lang="en-US" altLang="ja-JP" sz="900" dirty="0"/>
              <a:t>GOP control/Auto VIQS</a:t>
            </a:r>
            <a:r>
              <a:rPr lang="en-US" altLang="ja-JP" sz="900" dirty="0">
                <a:latin typeface="Calibri" panose="020F0502020204030204" pitchFamily="34" charset="0"/>
                <a:ea typeface="Meiryo UI" panose="020B0604030504040204" pitchFamily="50" charset="-128"/>
                <a:cs typeface="Calibri" panose="020F0502020204030204" pitchFamily="34" charset="0"/>
              </a:rPr>
              <a:t>) is not available when setting 30fps for Stream(1) or Stream(2)</a:t>
            </a:r>
          </a:p>
          <a:p>
            <a:pPr defTabSz="990521">
              <a:spcBef>
                <a:spcPct val="20000"/>
              </a:spcBef>
              <a:defRPr/>
            </a:pPr>
            <a:r>
              <a:rPr lang="en-US" altLang="ja-JP" sz="900" dirty="0" smtClean="0">
                <a:latin typeface="Calibri" panose="020F0502020204030204" pitchFamily="34" charset="0"/>
                <a:ea typeface="Meiryo UI" panose="020B0604030504040204" pitchFamily="50" charset="-128"/>
                <a:cs typeface="Calibri" panose="020F0502020204030204" pitchFamily="34" charset="0"/>
              </a:rPr>
              <a:t>*5 Stream(3</a:t>
            </a:r>
            <a:r>
              <a:rPr lang="en-US" altLang="ja-JP" sz="900" dirty="0">
                <a:latin typeface="Calibri" panose="020F0502020204030204" pitchFamily="34" charset="0"/>
                <a:ea typeface="Meiryo UI" panose="020B0604030504040204" pitchFamily="50" charset="-128"/>
                <a:cs typeface="Calibri" panose="020F0502020204030204" pitchFamily="34" charset="0"/>
              </a:rPr>
              <a:t>) is not available when setting 2560x1440 &amp; 30fps for Stream(1)</a:t>
            </a:r>
          </a:p>
          <a:p>
            <a:pPr defTabSz="990521">
              <a:spcBef>
                <a:spcPct val="20000"/>
              </a:spcBef>
              <a:defRPr/>
            </a:pPr>
            <a:r>
              <a:rPr lang="en-US" altLang="ja-JP" sz="900" dirty="0" smtClean="0">
                <a:latin typeface="Calibri" panose="020F0502020204030204" pitchFamily="34" charset="0"/>
                <a:ea typeface="Meiryo UI" panose="020B0604030504040204" pitchFamily="50" charset="-128"/>
                <a:cs typeface="Calibri" panose="020F0502020204030204" pitchFamily="34" charset="0"/>
              </a:rPr>
              <a:t>*6 Max </a:t>
            </a:r>
            <a:r>
              <a:rPr lang="en-US" altLang="ja-JP" sz="900" dirty="0">
                <a:latin typeface="Calibri" panose="020F0502020204030204" pitchFamily="34" charset="0"/>
                <a:ea typeface="Meiryo UI" panose="020B0604030504040204" pitchFamily="50" charset="-128"/>
                <a:cs typeface="Calibri" panose="020F0502020204030204" pitchFamily="34" charset="0"/>
              </a:rPr>
              <a:t>1fps is available for JPEG when setting 30fps either Stream(1) or </a:t>
            </a:r>
            <a:r>
              <a:rPr lang="en-US" altLang="ja-JP" sz="900" dirty="0" smtClean="0">
                <a:latin typeface="Calibri" panose="020F0502020204030204" pitchFamily="34" charset="0"/>
                <a:ea typeface="Meiryo UI" panose="020B0604030504040204" pitchFamily="50" charset="-128"/>
                <a:cs typeface="Calibri" panose="020F0502020204030204" pitchFamily="34" charset="0"/>
              </a:rPr>
              <a:t>Stream(2)</a:t>
            </a:r>
          </a:p>
        </p:txBody>
      </p:sp>
      <p:sp>
        <p:nvSpPr>
          <p:cNvPr id="12" name="テキスト ボックス 11"/>
          <p:cNvSpPr txBox="1"/>
          <p:nvPr/>
        </p:nvSpPr>
        <p:spPr>
          <a:xfrm>
            <a:off x="257642" y="609641"/>
            <a:ext cx="8514373" cy="369332"/>
          </a:xfrm>
          <a:prstGeom prst="rect">
            <a:avLst/>
          </a:prstGeom>
          <a:noFill/>
        </p:spPr>
        <p:txBody>
          <a:bodyPr wrap="square" rtlCol="0">
            <a:spAutoFit/>
          </a:bodyPr>
          <a:lstStyle/>
          <a:p>
            <a:pPr marL="285743" indent="-285743" defTabSz="914400">
              <a:buFont typeface="Wingdings" panose="05000000000000000000" pitchFamily="2" charset="2"/>
              <a:buChar char="n"/>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4MP model</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3" name="正方形/長方形 12"/>
          <p:cNvSpPr/>
          <p:nvPr/>
        </p:nvSpPr>
        <p:spPr>
          <a:xfrm>
            <a:off x="6901842" y="3614005"/>
            <a:ext cx="1783377" cy="276999"/>
          </a:xfrm>
          <a:prstGeom prst="rect">
            <a:avLst/>
          </a:prstGeom>
        </p:spPr>
        <p:txBody>
          <a:bodyPr wrap="square">
            <a:spAutoFit/>
          </a:bodyPr>
          <a:lstStyle/>
          <a:p>
            <a:pPr defTabSz="914355">
              <a:spcBef>
                <a:spcPct val="20000"/>
              </a:spcBef>
              <a:defRPr/>
            </a:pPr>
            <a:r>
              <a:rPr lang="en-US" altLang="ja-JP" sz="1200" dirty="0" smtClean="0">
                <a:latin typeface="Calibri" panose="020F0502020204030204" pitchFamily="34" charset="0"/>
                <a:ea typeface="HGPｺﾞｼｯｸE" pitchFamily="50" charset="-128"/>
                <a:cs typeface="Calibri" panose="020F0502020204030204" pitchFamily="34" charset="0"/>
              </a:rPr>
              <a:t>Underline </a:t>
            </a:r>
            <a:r>
              <a:rPr lang="en-US" altLang="ja-JP" sz="1200" dirty="0">
                <a:latin typeface="Calibri" panose="020F0502020204030204" pitchFamily="34" charset="0"/>
                <a:ea typeface="HGPｺﾞｼｯｸE" pitchFamily="50" charset="-128"/>
                <a:cs typeface="Calibri" panose="020F0502020204030204" pitchFamily="34" charset="0"/>
              </a:rPr>
              <a:t>is default </a:t>
            </a:r>
            <a:r>
              <a:rPr lang="en-US" altLang="ja-JP" sz="1200" dirty="0" smtClean="0">
                <a:latin typeface="Calibri" panose="020F0502020204030204" pitchFamily="34" charset="0"/>
                <a:ea typeface="HGPｺﾞｼｯｸE" pitchFamily="50" charset="-128"/>
                <a:cs typeface="Calibri" panose="020F0502020204030204" pitchFamily="34" charset="0"/>
              </a:rPr>
              <a:t>value</a:t>
            </a:r>
            <a:endParaRPr lang="en-US" altLang="ja-JP" sz="1400" b="1" dirty="0">
              <a:latin typeface="Calibri" panose="020F0502020204030204" pitchFamily="34" charset="0"/>
              <a:ea typeface="Meiryo UI" panose="020B0604030504040204" pitchFamily="50" charset="-128"/>
              <a:cs typeface="Calibri" panose="020F0502020204030204" pitchFamily="34" charset="0"/>
            </a:endParaRPr>
          </a:p>
        </p:txBody>
      </p:sp>
      <p:sp>
        <p:nvSpPr>
          <p:cNvPr id="15" name="正方形/長方形 14"/>
          <p:cNvSpPr/>
          <p:nvPr/>
        </p:nvSpPr>
        <p:spPr>
          <a:xfrm>
            <a:off x="588646" y="1612178"/>
            <a:ext cx="584599" cy="230832"/>
          </a:xfrm>
          <a:prstGeom prst="rect">
            <a:avLst/>
          </a:prstGeom>
        </p:spPr>
        <p:txBody>
          <a:bodyPr wrap="square">
            <a:spAutoFit/>
          </a:bodyPr>
          <a:lstStyle/>
          <a:p>
            <a:pPr defTabSz="914355">
              <a:spcBef>
                <a:spcPct val="20000"/>
              </a:spcBef>
              <a:defRPr/>
            </a:pPr>
            <a:r>
              <a:rPr lang="en-US" altLang="ja-JP" sz="900" dirty="0" smtClean="0">
                <a:latin typeface="Calibri" panose="020F0502020204030204" pitchFamily="34" charset="0"/>
                <a:ea typeface="HGPｺﾞｼｯｸE" pitchFamily="50" charset="-128"/>
                <a:cs typeface="Calibri" panose="020F0502020204030204" pitchFamily="34" charset="0"/>
              </a:rPr>
              <a:t>*1,*2</a:t>
            </a:r>
            <a:endParaRPr lang="en-US" altLang="ja-JP" sz="1000" b="1" dirty="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5809664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5-2. Frame rate / Max bit rate</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テキスト ボックス 2"/>
          <p:cNvSpPr txBox="1"/>
          <p:nvPr/>
        </p:nvSpPr>
        <p:spPr>
          <a:xfrm>
            <a:off x="257642" y="609641"/>
            <a:ext cx="8514373" cy="369332"/>
          </a:xfrm>
          <a:prstGeom prst="rect">
            <a:avLst/>
          </a:prstGeom>
          <a:noFill/>
        </p:spPr>
        <p:txBody>
          <a:bodyPr wrap="square" rtlCol="0">
            <a:spAutoFit/>
          </a:bodyPr>
          <a:lstStyle/>
          <a:p>
            <a:pPr marL="285743" indent="-285743" defTabSz="914400">
              <a:buFont typeface="Wingdings" panose="05000000000000000000" pitchFamily="2" charset="2"/>
              <a:buChar char="n"/>
            </a:pPr>
            <a:r>
              <a:rPr lang="en-US" altLang="ja-JP" b="1" dirty="0">
                <a:latin typeface="Calibri" panose="020F0502020204030204" pitchFamily="34" charset="0"/>
                <a:ea typeface="Meiryo UI" panose="020B0604030504040204" pitchFamily="50" charset="-128"/>
                <a:cs typeface="Meiryo UI" panose="020B0604030504040204" pitchFamily="50" charset="-128"/>
              </a:rPr>
              <a:t>Default setting of Stream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configuration</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nvPr>
        </p:nvGraphicFramePr>
        <p:xfrm>
          <a:off x="1791966" y="1035804"/>
          <a:ext cx="5616000" cy="290531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tblGrid>
              <a:tr h="34973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b="1"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Default setting</a:t>
                      </a:r>
                      <a:r>
                        <a:rPr kumimoji="1" lang="en-US" altLang="ja-JP" sz="1200" baseline="0" dirty="0" smtClean="0"/>
                        <a:t> </a:t>
                      </a:r>
                      <a:r>
                        <a:rPr kumimoji="1" lang="en-US" altLang="ja-JP" sz="1200" dirty="0" smtClean="0"/>
                        <a:t>for</a:t>
                      </a:r>
                      <a:r>
                        <a:rPr kumimoji="1" lang="en-US" altLang="ja-JP" sz="1200" baseline="0" dirty="0" smtClean="0"/>
                        <a:t> </a:t>
                      </a:r>
                      <a:r>
                        <a:rPr kumimoji="1" lang="en-US" altLang="ja-JP" sz="1200" dirty="0" smtClean="0"/>
                        <a:t>Non-Japanese PC</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Transmission priority</a:t>
                      </a:r>
                      <a:endParaRPr kumimoji="1" lang="ja-JP" altLang="en-US" sz="1200" b="1"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VBR</a:t>
                      </a:r>
                      <a:endParaRPr kumimoji="1" lang="ja-JP" altLang="en-US" sz="12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1"/>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Frame rate [Stream (1), (2)]</a:t>
                      </a:r>
                      <a:endParaRPr kumimoji="1" lang="ja-JP" altLang="en-US" sz="1200" b="1"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30fps</a:t>
                      </a:r>
                      <a:r>
                        <a:rPr kumimoji="1" lang="en-US" altLang="ja-JP" sz="1200" baseline="0" dirty="0" smtClean="0"/>
                        <a:t> *</a:t>
                      </a:r>
                      <a:endParaRPr kumimoji="1" lang="ja-JP" altLang="en-US" sz="1200" dirty="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Frame rate [Stream (3)]</a:t>
                      </a:r>
                      <a:endParaRPr kumimoji="1" lang="ja-JP" altLang="en-US" sz="1200" b="1"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solidFill>
                            <a:schemeClr val="dk1"/>
                          </a:solidFill>
                          <a:latin typeface="Calibri"/>
                          <a:cs typeface="+mn-cs"/>
                        </a:rPr>
                        <a:t>OFF</a:t>
                      </a:r>
                      <a:endParaRPr kumimoji="1" lang="ja-JP" altLang="en-US" sz="1200" dirty="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Image quality [Stream(1), (2), (3)]</a:t>
                      </a:r>
                      <a:endParaRPr kumimoji="1" lang="ja-JP" altLang="en-US" sz="1200" b="1"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baseline="0" smtClean="0"/>
                        <a:t>3</a:t>
                      </a:r>
                      <a:endParaRPr kumimoji="1" lang="ja-JP" altLang="en-US" sz="1200" b="1" dirty="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431174">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Max bit</a:t>
                      </a:r>
                      <a:r>
                        <a:rPr kumimoji="1" lang="en-US" altLang="ja-JP" sz="1200" baseline="0" dirty="0" smtClean="0"/>
                        <a:t> rate (per client)  #Stream(1)</a:t>
                      </a:r>
                      <a:endParaRPr kumimoji="1" lang="ja-JP" altLang="en-US" sz="1200" b="1" u="sng"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dirty="0" smtClean="0"/>
                        <a:t>(4MP : 2560x1440)     </a:t>
                      </a:r>
                      <a:r>
                        <a:rPr kumimoji="1" lang="en-US" altLang="ja-JP" sz="1200" baseline="0" dirty="0" smtClean="0"/>
                        <a:t>10240 </a:t>
                      </a:r>
                      <a:r>
                        <a:rPr kumimoji="1" lang="en-US" altLang="ja-JP" sz="1200" dirty="0" smtClean="0"/>
                        <a:t>kbps*</a:t>
                      </a:r>
                    </a:p>
                    <a:p>
                      <a:pPr algn="ctr"/>
                      <a:r>
                        <a:rPr kumimoji="1" lang="en-US" altLang="ja-JP" sz="1200" dirty="0" smtClean="0"/>
                        <a:t>(FHD : 1920x1080)     </a:t>
                      </a:r>
                      <a:r>
                        <a:rPr kumimoji="1" lang="en-US" altLang="ja-JP" sz="1200" baseline="0" dirty="0" smtClean="0"/>
                        <a:t>6144 </a:t>
                      </a:r>
                      <a:r>
                        <a:rPr kumimoji="1" lang="en-US" altLang="ja-JP" sz="1200" dirty="0" smtClean="0"/>
                        <a:t>kbps*</a:t>
                      </a:r>
                      <a:endParaRPr kumimoji="1" lang="en-US" altLang="ja-JP" sz="1200" dirty="0" smtClean="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Max bit</a:t>
                      </a:r>
                      <a:r>
                        <a:rPr kumimoji="1" lang="en-US" altLang="ja-JP" sz="1200" baseline="0" dirty="0" smtClean="0"/>
                        <a:t> rate (per client)  #Stream(2)</a:t>
                      </a:r>
                      <a:endParaRPr kumimoji="1" lang="ja-JP" altLang="en-US" sz="1200" b="1" u="sng"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(640x360)  1536 </a:t>
                      </a:r>
                      <a:r>
                        <a:rPr kumimoji="1" lang="en-US" altLang="ja-JP" sz="1200" baseline="0" dirty="0" smtClean="0"/>
                        <a:t>kbps*</a:t>
                      </a:r>
                      <a:endParaRPr kumimoji="1" lang="ja-JP" altLang="en-US" sz="1200" dirty="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6"/>
                  </a:ext>
                </a:extLst>
              </a:tr>
              <a:tr h="34973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a:r>
                        <a:rPr kumimoji="1" lang="en-US" altLang="ja-JP" sz="1200" dirty="0" smtClean="0"/>
                        <a:t>Max bit</a:t>
                      </a:r>
                      <a:r>
                        <a:rPr kumimoji="1" lang="en-US" altLang="ja-JP" sz="1200" baseline="0" dirty="0" smtClean="0"/>
                        <a:t> rate (per client)  #Stream(3)</a:t>
                      </a:r>
                      <a:endParaRPr kumimoji="1" lang="ja-JP" altLang="en-US" sz="1200" b="1" u="sng"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(320x180)  768 </a:t>
                      </a:r>
                      <a:r>
                        <a:rPr kumimoji="1" lang="en-US" altLang="ja-JP" sz="1200" baseline="0" dirty="0" smtClean="0"/>
                        <a:t>kbps*</a:t>
                      </a:r>
                      <a:endParaRPr kumimoji="1" lang="ja-JP" altLang="en-US" sz="1200" dirty="0">
                        <a:solidFill>
                          <a:srgbClr val="FF000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7"/>
                  </a:ext>
                </a:extLst>
              </a:tr>
            </a:tbl>
          </a:graphicData>
        </a:graphic>
      </p:graphicFrame>
      <p:sp>
        <p:nvSpPr>
          <p:cNvPr id="5" name="正方形/長方形 4"/>
          <p:cNvSpPr/>
          <p:nvPr/>
        </p:nvSpPr>
        <p:spPr>
          <a:xfrm>
            <a:off x="257642" y="4220364"/>
            <a:ext cx="8719065" cy="369332"/>
          </a:xfrm>
          <a:prstGeom prst="rect">
            <a:avLst/>
          </a:prstGeom>
        </p:spPr>
        <p:txBody>
          <a:bodyPr wrap="square">
            <a:spAutoFit/>
          </a:bodyPr>
          <a:lstStyle/>
          <a:p>
            <a:pPr defTabSz="914400"/>
            <a:r>
              <a:rPr lang="en-US" altLang="ja-JP" sz="900" dirty="0" smtClean="0">
                <a:latin typeface="Calibri" panose="020F0502020204030204" pitchFamily="34" charset="0"/>
                <a:ea typeface="HGPｺﾞｼｯｸE" pitchFamily="50" charset="-128"/>
                <a:cs typeface="Calibri" panose="020F0502020204030204" pitchFamily="34" charset="0"/>
              </a:rPr>
              <a:t>- “</a:t>
            </a:r>
            <a:r>
              <a:rPr lang="en-US" altLang="ja-JP" sz="900" dirty="0">
                <a:latin typeface="Calibri" panose="020F0502020204030204" pitchFamily="34" charset="0"/>
                <a:ea typeface="HGPｺﾞｼｯｸE" pitchFamily="50" charset="-128"/>
                <a:cs typeface="Calibri" panose="020F0502020204030204" pitchFamily="34" charset="0"/>
              </a:rPr>
              <a:t>Frame rate*” is restricted by “Max bit rate (per client)*”. For this reason, the frame rate may be </a:t>
            </a:r>
            <a:r>
              <a:rPr lang="en-US" altLang="ja-JP" sz="900" dirty="0" smtClean="0">
                <a:latin typeface="Calibri" panose="020F0502020204030204" pitchFamily="34" charset="0"/>
                <a:ea typeface="HGPｺﾞｼｯｸE" pitchFamily="50" charset="-128"/>
                <a:cs typeface="Calibri" panose="020F0502020204030204" pitchFamily="34" charset="0"/>
              </a:rPr>
              <a:t>lower than </a:t>
            </a:r>
            <a:r>
              <a:rPr lang="en-US" altLang="ja-JP" sz="900" dirty="0">
                <a:latin typeface="Calibri" panose="020F0502020204030204" pitchFamily="34" charset="0"/>
                <a:ea typeface="HGPｺﾞｼｯｸE" pitchFamily="50" charset="-128"/>
                <a:cs typeface="Calibri" panose="020F0502020204030204" pitchFamily="34" charset="0"/>
              </a:rPr>
              <a:t>the specified value when any value marked with an asterisk (*) is selected</a:t>
            </a:r>
            <a:r>
              <a:rPr lang="en-US" altLang="ja-JP" sz="900" dirty="0" smtClean="0">
                <a:latin typeface="Calibri" panose="020F0502020204030204" pitchFamily="34" charset="0"/>
                <a:ea typeface="HGPｺﾞｼｯｸE" pitchFamily="50" charset="-128"/>
                <a:cs typeface="Calibri" panose="020F0502020204030204" pitchFamily="34" charset="0"/>
              </a:rPr>
              <a:t>.</a:t>
            </a:r>
          </a:p>
          <a:p>
            <a:pPr defTabSz="914400"/>
            <a:r>
              <a:rPr lang="en-US" altLang="ja-JP" sz="900" dirty="0" smtClean="0">
                <a:latin typeface="Calibri" panose="020F0502020204030204" pitchFamily="34" charset="0"/>
                <a:ea typeface="HGPｺﾞｼｯｸE" pitchFamily="50" charset="-128"/>
                <a:cs typeface="Calibri" panose="020F0502020204030204" pitchFamily="34" charset="0"/>
              </a:rPr>
              <a:t>- The </a:t>
            </a:r>
            <a:r>
              <a:rPr lang="en-US" altLang="ja-JP" sz="900" dirty="0">
                <a:latin typeface="Calibri" panose="020F0502020204030204" pitchFamily="34" charset="0"/>
                <a:ea typeface="HGPｺﾞｼｯｸE" pitchFamily="50" charset="-128"/>
                <a:cs typeface="Calibri" panose="020F0502020204030204" pitchFamily="34" charset="0"/>
              </a:rPr>
              <a:t>bit rate may be lower than the value when any value with an asterisk (*) on the right is selected.</a:t>
            </a:r>
            <a:endParaRPr lang="ja-JP" altLang="en-US" sz="900" dirty="0">
              <a:latin typeface="Calibri" panose="020F0502020204030204" pitchFamily="34" charset="0"/>
              <a:ea typeface="HGPｺﾞｼｯｸE" pitchFamily="50" charset="-128"/>
              <a:cs typeface="Calibri" panose="020F0502020204030204" pitchFamily="34" charset="0"/>
            </a:endParaRPr>
          </a:p>
        </p:txBody>
      </p:sp>
      <p:sp>
        <p:nvSpPr>
          <p:cNvPr id="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5839034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5-3. Bitrate </a:t>
            </a:r>
            <a:r>
              <a:rPr lang="en-US" altLang="ja-JP" sz="2400" dirty="0">
                <a:latin typeface="Calibri" panose="020F0502020204030204" pitchFamily="34" charset="0"/>
              </a:rPr>
              <a:t>Table (H.265) [FHD]</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正方形/長方形 2"/>
          <p:cNvSpPr/>
          <p:nvPr/>
        </p:nvSpPr>
        <p:spPr>
          <a:xfrm>
            <a:off x="4043489" y="70060"/>
            <a:ext cx="3392595" cy="461665"/>
          </a:xfrm>
          <a:prstGeom prst="rect">
            <a:avLst/>
          </a:prstGeom>
        </p:spPr>
        <p:txBody>
          <a:bodyPr wrap="none">
            <a:spAutoFit/>
          </a:bodyPr>
          <a:lstStyle/>
          <a:p>
            <a:pPr defTabSz="914400"/>
            <a:r>
              <a:rPr lang="en-US" altLang="ja-JP" sz="1200" b="1" dirty="0">
                <a:solidFill>
                  <a:prstClr val="white"/>
                </a:solidFill>
                <a:latin typeface="Calibri" panose="020F0502020204030204" pitchFamily="34" charset="0"/>
                <a:ea typeface="HGPｺﾞｼｯｸE" pitchFamily="50" charset="-128"/>
                <a:cs typeface="+mn-cs"/>
              </a:rPr>
              <a:t>* Please access to SSBD wiki for more details data.</a:t>
            </a:r>
          </a:p>
          <a:p>
            <a:pPr defTabSz="914400"/>
            <a:r>
              <a:rPr lang="en-US" altLang="ja-JP" sz="1200" b="1" dirty="0">
                <a:solidFill>
                  <a:srgbClr val="FFFF00"/>
                </a:solidFill>
                <a:latin typeface="Calibri" panose="020F0502020204030204" pitchFamily="34" charset="0"/>
                <a:ea typeface="HGPｺﾞｼｯｸE" pitchFamily="50" charset="-128"/>
                <a:cs typeface="+mn-cs"/>
              </a:rPr>
              <a:t>http://10.75.24.156/en/index.php/h.265bitrate</a:t>
            </a:r>
          </a:p>
        </p:txBody>
      </p:sp>
      <p:sp>
        <p:nvSpPr>
          <p:cNvPr id="4" name="正方形/長方形 3"/>
          <p:cNvSpPr/>
          <p:nvPr/>
        </p:nvSpPr>
        <p:spPr>
          <a:xfrm>
            <a:off x="7868972" y="4707045"/>
            <a:ext cx="1116013" cy="197446"/>
          </a:xfrm>
          <a:prstGeom prst="rect">
            <a:avLst/>
          </a:prstGeom>
          <a:noFill/>
          <a:ln w="25400"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rPr>
              <a:t>Unit : kbps</a:t>
            </a:r>
            <a:endParaRPr kumimoji="0" lang="ja-JP" altLang="en-US"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endParaRPr>
          </a:p>
        </p:txBody>
      </p:sp>
      <p:sp>
        <p:nvSpPr>
          <p:cNvPr id="5" name="テキスト ボックス 4"/>
          <p:cNvSpPr txBox="1"/>
          <p:nvPr/>
        </p:nvSpPr>
        <p:spPr>
          <a:xfrm>
            <a:off x="324147" y="614179"/>
            <a:ext cx="8547894" cy="369332"/>
          </a:xfrm>
          <a:prstGeom prst="rect">
            <a:avLst/>
          </a:prstGeom>
          <a:noFill/>
        </p:spPr>
        <p:txBody>
          <a:bodyPr wrap="square" rtlCol="0">
            <a:spAutoFit/>
          </a:bodyPr>
          <a:lstStyle/>
          <a:p>
            <a:pPr marL="285736" indent="-285736" defTabSz="914400">
              <a:buFont typeface="Wingdings" panose="05000000000000000000" pitchFamily="2" charset="2"/>
              <a:buChar char="n"/>
            </a:pPr>
            <a:r>
              <a:rPr lang="en-US" altLang="ja-JP" b="1" dirty="0">
                <a:latin typeface="Calibri" panose="020F0502020204030204" pitchFamily="34" charset="0"/>
                <a:ea typeface="Meiryo UI" pitchFamily="50" charset="-128"/>
                <a:cs typeface="Meiryo UI" pitchFamily="50" charset="-128"/>
              </a:rPr>
              <a:t>Recommended bit rate table of H.265 </a:t>
            </a:r>
            <a:r>
              <a:rPr lang="en-US" altLang="ja-JP" b="1" dirty="0" smtClean="0">
                <a:latin typeface="Calibri" panose="020F0502020204030204" pitchFamily="34" charset="0"/>
                <a:ea typeface="Meiryo UI" pitchFamily="50" charset="-128"/>
                <a:cs typeface="Meiryo UI" pitchFamily="50" charset="-128"/>
              </a:rPr>
              <a:t>mode</a:t>
            </a:r>
            <a:endParaRPr lang="en-US" altLang="ja-JP" sz="1600" dirty="0">
              <a:latin typeface="Calibri" panose="020F0502020204030204" pitchFamily="34" charset="0"/>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904482934"/>
              </p:ext>
            </p:extLst>
          </p:nvPr>
        </p:nvGraphicFramePr>
        <p:xfrm>
          <a:off x="107504" y="1068249"/>
          <a:ext cx="8856661" cy="3061678"/>
        </p:xfrm>
        <a:graphic>
          <a:graphicData uri="http://schemas.openxmlformats.org/drawingml/2006/table">
            <a:tbl>
              <a:tblPr/>
              <a:tblGrid>
                <a:gridCol w="964872">
                  <a:extLst>
                    <a:ext uri="{9D8B030D-6E8A-4147-A177-3AD203B41FA5}">
                      <a16:colId xmlns:a16="http://schemas.microsoft.com/office/drawing/2014/main" val="20000"/>
                    </a:ext>
                  </a:extLst>
                </a:gridCol>
                <a:gridCol w="777658">
                  <a:extLst>
                    <a:ext uri="{9D8B030D-6E8A-4147-A177-3AD203B41FA5}">
                      <a16:colId xmlns:a16="http://schemas.microsoft.com/office/drawing/2014/main" val="20001"/>
                    </a:ext>
                  </a:extLst>
                </a:gridCol>
                <a:gridCol w="790459">
                  <a:extLst>
                    <a:ext uri="{9D8B030D-6E8A-4147-A177-3AD203B41FA5}">
                      <a16:colId xmlns:a16="http://schemas.microsoft.com/office/drawing/2014/main" val="20002"/>
                    </a:ext>
                  </a:extLst>
                </a:gridCol>
                <a:gridCol w="790459">
                  <a:extLst>
                    <a:ext uri="{9D8B030D-6E8A-4147-A177-3AD203B41FA5}">
                      <a16:colId xmlns:a16="http://schemas.microsoft.com/office/drawing/2014/main" val="20003"/>
                    </a:ext>
                  </a:extLst>
                </a:gridCol>
                <a:gridCol w="790459">
                  <a:extLst>
                    <a:ext uri="{9D8B030D-6E8A-4147-A177-3AD203B41FA5}">
                      <a16:colId xmlns:a16="http://schemas.microsoft.com/office/drawing/2014/main" val="20004"/>
                    </a:ext>
                  </a:extLst>
                </a:gridCol>
                <a:gridCol w="790459">
                  <a:extLst>
                    <a:ext uri="{9D8B030D-6E8A-4147-A177-3AD203B41FA5}">
                      <a16:colId xmlns:a16="http://schemas.microsoft.com/office/drawing/2014/main" val="20005"/>
                    </a:ext>
                  </a:extLst>
                </a:gridCol>
                <a:gridCol w="790459">
                  <a:extLst>
                    <a:ext uri="{9D8B030D-6E8A-4147-A177-3AD203B41FA5}">
                      <a16:colId xmlns:a16="http://schemas.microsoft.com/office/drawing/2014/main" val="20006"/>
                    </a:ext>
                  </a:extLst>
                </a:gridCol>
                <a:gridCol w="790459">
                  <a:extLst>
                    <a:ext uri="{9D8B030D-6E8A-4147-A177-3AD203B41FA5}">
                      <a16:colId xmlns:a16="http://schemas.microsoft.com/office/drawing/2014/main" val="20007"/>
                    </a:ext>
                  </a:extLst>
                </a:gridCol>
                <a:gridCol w="790459">
                  <a:extLst>
                    <a:ext uri="{9D8B030D-6E8A-4147-A177-3AD203B41FA5}">
                      <a16:colId xmlns:a16="http://schemas.microsoft.com/office/drawing/2014/main" val="20008"/>
                    </a:ext>
                  </a:extLst>
                </a:gridCol>
                <a:gridCol w="790459">
                  <a:extLst>
                    <a:ext uri="{9D8B030D-6E8A-4147-A177-3AD203B41FA5}">
                      <a16:colId xmlns:a16="http://schemas.microsoft.com/office/drawing/2014/main" val="20009"/>
                    </a:ext>
                  </a:extLst>
                </a:gridCol>
                <a:gridCol w="790459">
                  <a:extLst>
                    <a:ext uri="{9D8B030D-6E8A-4147-A177-3AD203B41FA5}">
                      <a16:colId xmlns:a16="http://schemas.microsoft.com/office/drawing/2014/main" val="20010"/>
                    </a:ext>
                  </a:extLst>
                </a:gridCol>
              </a:tblGrid>
              <a:tr h="130107">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Resolution</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Image Quality</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gridSpan="9">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Frame Rate</a:t>
                      </a:r>
                      <a:r>
                        <a:rPr lang="en-US" altLang="ja-JP" sz="1000" b="0" i="0" u="none" strike="noStrike" baseline="0"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 [fps]</a:t>
                      </a:r>
                      <a:endParaRPr lang="en-US" altLang="ja-JP" sz="1000" b="0" i="0" u="none" strike="noStrike" dirty="0">
                        <a:solidFill>
                          <a:srgbClr val="000000"/>
                        </a:solidFill>
                        <a:effectLst/>
                        <a:latin typeface="Calibri" panose="020F0502020204030204" pitchFamily="34" charset="0"/>
                        <a:ea typeface="MS UI Gothic" panose="020B0600070205080204" pitchFamily="50" charset="-128"/>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30107">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7.5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20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1"/>
                  </a:ext>
                </a:extLst>
              </a:tr>
              <a:tr h="97946">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QVGA</a:t>
                      </a:r>
                      <a:endParaRPr lang="en-US" sz="1000" b="0" i="0" u="none" strike="noStrike" dirty="0" smtClean="0">
                        <a:solidFill>
                          <a:srgbClr val="000000"/>
                        </a:solidFill>
                        <a:effectLst/>
                        <a:latin typeface="Calibri" panose="020F0502020204030204" pitchFamily="34" charset="0"/>
                        <a:cs typeface="Calibri" panose="020F0502020204030204" pitchFamily="34" charset="0"/>
                      </a:endParaRPr>
                    </a:p>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r>
                        <a:rPr lang="en-US" sz="1000" b="0" i="0" u="none" strike="noStrike" dirty="0" smtClean="0">
                          <a:solidFill>
                            <a:srgbClr val="000000"/>
                          </a:solidFill>
                          <a:effectLst/>
                          <a:latin typeface="Calibri" panose="020F0502020204030204" pitchFamily="34" charset="0"/>
                          <a:cs typeface="Calibri" panose="020F0502020204030204" pitchFamily="34" charset="0"/>
                        </a:rPr>
                        <a:t>320x180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2"/>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3"/>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4"/>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5"/>
                  </a:ext>
                </a:extLst>
              </a:tr>
              <a:tr h="97946">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HVGAW</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(640x360)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6"/>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8"/>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9"/>
                  </a:ext>
                </a:extLst>
              </a:tr>
              <a:tr h="97946">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(1280x720)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0"/>
                  </a:ext>
                </a:extLst>
              </a:tr>
              <a:tr h="97946">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1"/>
                  </a:ext>
                </a:extLst>
              </a:tr>
              <a:tr h="97946">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2"/>
                  </a:ext>
                </a:extLst>
              </a:tr>
              <a:tr h="97946">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3"/>
                  </a:ext>
                </a:extLst>
              </a:tr>
              <a:tr h="97946">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(1920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1080)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4"/>
                  </a:ext>
                </a:extLst>
              </a:tr>
              <a:tr h="97946">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5"/>
                  </a:ext>
                </a:extLst>
              </a:tr>
              <a:tr h="97946">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6"/>
                  </a:ext>
                </a:extLst>
              </a:tr>
              <a:tr h="97946">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531661113"/>
                  </a:ext>
                </a:extLst>
              </a:tr>
            </a:tbl>
          </a:graphicData>
        </a:graphic>
      </p:graphicFrame>
      <p:sp>
        <p:nvSpPr>
          <p:cNvPr id="7" name="正方形/長方形 6"/>
          <p:cNvSpPr/>
          <p:nvPr/>
        </p:nvSpPr>
        <p:spPr>
          <a:xfrm>
            <a:off x="5157057" y="613556"/>
            <a:ext cx="3827928" cy="307777"/>
          </a:xfrm>
          <a:prstGeom prst="rect">
            <a:avLst/>
          </a:prstGeom>
        </p:spPr>
        <p:txBody>
          <a:bodyPr wrap="square">
            <a:spAutoFit/>
          </a:bodyPr>
          <a:lstStyle/>
          <a:p>
            <a:pPr defTabSz="914400"/>
            <a:r>
              <a:rPr lang="en-US" altLang="ja-JP" sz="1400" dirty="0" smtClean="0">
                <a:latin typeface="Calibri" panose="020F0502020204030204" pitchFamily="34" charset="0"/>
                <a:ea typeface="Meiryo UI" pitchFamily="50" charset="-128"/>
                <a:cs typeface="Meiryo UI" pitchFamily="50" charset="-128"/>
              </a:rPr>
              <a:t>(U </a:t>
            </a:r>
            <a:r>
              <a:rPr lang="en-US" altLang="ja-JP" sz="1400" dirty="0">
                <a:latin typeface="Calibri" panose="020F0502020204030204" pitchFamily="34" charset="0"/>
                <a:ea typeface="Meiryo UI" pitchFamily="50" charset="-128"/>
                <a:cs typeface="Meiryo UI" pitchFamily="50" charset="-128"/>
              </a:rPr>
              <a:t>series cameras are likely to be in Group 11</a:t>
            </a:r>
            <a:r>
              <a:rPr lang="en-US" altLang="ja-JP" sz="1400" dirty="0" smtClean="0">
                <a:latin typeface="Calibri" panose="020F0502020204030204" pitchFamily="34" charset="0"/>
                <a:ea typeface="Meiryo UI" pitchFamily="50" charset="-128"/>
                <a:cs typeface="Meiryo UI" pitchFamily="50" charset="-128"/>
              </a:rPr>
              <a:t>.)</a:t>
            </a:r>
            <a:endParaRPr lang="en-US" altLang="ja-JP" sz="1400" dirty="0">
              <a:latin typeface="Calibri" panose="020F0502020204030204" pitchFamily="34" charset="0"/>
              <a:ea typeface="Meiryo UI" pitchFamily="50" charset="-128"/>
              <a:cs typeface="Meiryo UI" pitchFamily="50" charset="-128"/>
            </a:endParaRPr>
          </a:p>
        </p:txBody>
      </p:sp>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1832716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5-3. Bitrate </a:t>
            </a:r>
            <a:r>
              <a:rPr lang="en-US" altLang="ja-JP" sz="2400" dirty="0">
                <a:latin typeface="Calibri" panose="020F0502020204030204" pitchFamily="34" charset="0"/>
              </a:rPr>
              <a:t>Table (H.265) [4MP]</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正方形/長方形 2"/>
          <p:cNvSpPr/>
          <p:nvPr/>
        </p:nvSpPr>
        <p:spPr>
          <a:xfrm>
            <a:off x="4374959" y="43619"/>
            <a:ext cx="3392595" cy="461665"/>
          </a:xfrm>
          <a:prstGeom prst="rect">
            <a:avLst/>
          </a:prstGeom>
        </p:spPr>
        <p:txBody>
          <a:bodyPr wrap="none">
            <a:spAutoFit/>
          </a:bodyPr>
          <a:lstStyle/>
          <a:p>
            <a:pPr defTabSz="914400"/>
            <a:r>
              <a:rPr lang="en-US" altLang="ja-JP" sz="1200" b="1" dirty="0">
                <a:solidFill>
                  <a:prstClr val="white"/>
                </a:solidFill>
                <a:latin typeface="Calibri" panose="020F0502020204030204" pitchFamily="34" charset="0"/>
                <a:ea typeface="HGPｺﾞｼｯｸE" pitchFamily="50" charset="-128"/>
                <a:cs typeface="+mn-cs"/>
              </a:rPr>
              <a:t>* Please access to SSBD wiki for more details data.</a:t>
            </a:r>
          </a:p>
          <a:p>
            <a:pPr defTabSz="914400"/>
            <a:r>
              <a:rPr lang="en-US" altLang="ja-JP" sz="1200" b="1" dirty="0">
                <a:solidFill>
                  <a:srgbClr val="FFFF00"/>
                </a:solidFill>
                <a:latin typeface="Calibri" panose="020F0502020204030204" pitchFamily="34" charset="0"/>
                <a:ea typeface="HGPｺﾞｼｯｸE" pitchFamily="50" charset="-128"/>
                <a:cs typeface="+mn-cs"/>
              </a:rPr>
              <a:t>http://10.75.24.156/en/index.php/h.265bitrate</a:t>
            </a:r>
          </a:p>
        </p:txBody>
      </p:sp>
      <p:sp>
        <p:nvSpPr>
          <p:cNvPr id="4" name="正方形/長方形 3"/>
          <p:cNvSpPr/>
          <p:nvPr/>
        </p:nvSpPr>
        <p:spPr>
          <a:xfrm>
            <a:off x="7868972" y="4707045"/>
            <a:ext cx="1116013" cy="197446"/>
          </a:xfrm>
          <a:prstGeom prst="rect">
            <a:avLst/>
          </a:prstGeom>
          <a:noFill/>
          <a:ln w="25400"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rPr>
              <a:t>Unit : kbps</a:t>
            </a:r>
            <a:endParaRPr kumimoji="0" lang="ja-JP" altLang="en-US"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endParaRPr>
          </a:p>
        </p:txBody>
      </p:sp>
      <p:sp>
        <p:nvSpPr>
          <p:cNvPr id="5" name="テキスト ボックス 4"/>
          <p:cNvSpPr txBox="1"/>
          <p:nvPr/>
        </p:nvSpPr>
        <p:spPr>
          <a:xfrm>
            <a:off x="324147" y="606559"/>
            <a:ext cx="8547894" cy="369332"/>
          </a:xfrm>
          <a:prstGeom prst="rect">
            <a:avLst/>
          </a:prstGeom>
          <a:noFill/>
        </p:spPr>
        <p:txBody>
          <a:bodyPr wrap="square" rtlCol="0">
            <a:spAutoFit/>
          </a:bodyPr>
          <a:lstStyle/>
          <a:p>
            <a:pPr marL="285736" indent="-285736" defTabSz="914400">
              <a:buFont typeface="Wingdings" panose="05000000000000000000" pitchFamily="2" charset="2"/>
              <a:buChar char="n"/>
            </a:pPr>
            <a:r>
              <a:rPr lang="en-US" altLang="ja-JP" b="1" dirty="0">
                <a:latin typeface="Calibri" panose="020F0502020204030204" pitchFamily="34" charset="0"/>
                <a:ea typeface="Meiryo UI" pitchFamily="50" charset="-128"/>
                <a:cs typeface="Meiryo UI" pitchFamily="50" charset="-128"/>
              </a:rPr>
              <a:t>Recommended bit rate table of H.265 </a:t>
            </a:r>
            <a:r>
              <a:rPr lang="en-US" altLang="ja-JP" b="1" dirty="0" smtClean="0">
                <a:latin typeface="Calibri" panose="020F0502020204030204" pitchFamily="34" charset="0"/>
                <a:ea typeface="Meiryo UI" pitchFamily="50" charset="-128"/>
                <a:cs typeface="Meiryo UI" pitchFamily="50" charset="-128"/>
              </a:rPr>
              <a:t>mode</a:t>
            </a:r>
            <a:endParaRPr lang="en-US" altLang="ja-JP" sz="1600" dirty="0">
              <a:latin typeface="Calibri" panose="020F0502020204030204" pitchFamily="34" charset="0"/>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592042695"/>
              </p:ext>
            </p:extLst>
          </p:nvPr>
        </p:nvGraphicFramePr>
        <p:xfrm>
          <a:off x="107504" y="1068249"/>
          <a:ext cx="8856661" cy="3701758"/>
        </p:xfrm>
        <a:graphic>
          <a:graphicData uri="http://schemas.openxmlformats.org/drawingml/2006/table">
            <a:tbl>
              <a:tblPr/>
              <a:tblGrid>
                <a:gridCol w="964872">
                  <a:extLst>
                    <a:ext uri="{9D8B030D-6E8A-4147-A177-3AD203B41FA5}">
                      <a16:colId xmlns:a16="http://schemas.microsoft.com/office/drawing/2014/main" val="20000"/>
                    </a:ext>
                  </a:extLst>
                </a:gridCol>
                <a:gridCol w="777658">
                  <a:extLst>
                    <a:ext uri="{9D8B030D-6E8A-4147-A177-3AD203B41FA5}">
                      <a16:colId xmlns:a16="http://schemas.microsoft.com/office/drawing/2014/main" val="20001"/>
                    </a:ext>
                  </a:extLst>
                </a:gridCol>
                <a:gridCol w="790459">
                  <a:extLst>
                    <a:ext uri="{9D8B030D-6E8A-4147-A177-3AD203B41FA5}">
                      <a16:colId xmlns:a16="http://schemas.microsoft.com/office/drawing/2014/main" val="20002"/>
                    </a:ext>
                  </a:extLst>
                </a:gridCol>
                <a:gridCol w="790459">
                  <a:extLst>
                    <a:ext uri="{9D8B030D-6E8A-4147-A177-3AD203B41FA5}">
                      <a16:colId xmlns:a16="http://schemas.microsoft.com/office/drawing/2014/main" val="20003"/>
                    </a:ext>
                  </a:extLst>
                </a:gridCol>
                <a:gridCol w="790459">
                  <a:extLst>
                    <a:ext uri="{9D8B030D-6E8A-4147-A177-3AD203B41FA5}">
                      <a16:colId xmlns:a16="http://schemas.microsoft.com/office/drawing/2014/main" val="20004"/>
                    </a:ext>
                  </a:extLst>
                </a:gridCol>
                <a:gridCol w="790459">
                  <a:extLst>
                    <a:ext uri="{9D8B030D-6E8A-4147-A177-3AD203B41FA5}">
                      <a16:colId xmlns:a16="http://schemas.microsoft.com/office/drawing/2014/main" val="20005"/>
                    </a:ext>
                  </a:extLst>
                </a:gridCol>
                <a:gridCol w="790459">
                  <a:extLst>
                    <a:ext uri="{9D8B030D-6E8A-4147-A177-3AD203B41FA5}">
                      <a16:colId xmlns:a16="http://schemas.microsoft.com/office/drawing/2014/main" val="20006"/>
                    </a:ext>
                  </a:extLst>
                </a:gridCol>
                <a:gridCol w="790459">
                  <a:extLst>
                    <a:ext uri="{9D8B030D-6E8A-4147-A177-3AD203B41FA5}">
                      <a16:colId xmlns:a16="http://schemas.microsoft.com/office/drawing/2014/main" val="20007"/>
                    </a:ext>
                  </a:extLst>
                </a:gridCol>
                <a:gridCol w="790459">
                  <a:extLst>
                    <a:ext uri="{9D8B030D-6E8A-4147-A177-3AD203B41FA5}">
                      <a16:colId xmlns:a16="http://schemas.microsoft.com/office/drawing/2014/main" val="20008"/>
                    </a:ext>
                  </a:extLst>
                </a:gridCol>
                <a:gridCol w="790459">
                  <a:extLst>
                    <a:ext uri="{9D8B030D-6E8A-4147-A177-3AD203B41FA5}">
                      <a16:colId xmlns:a16="http://schemas.microsoft.com/office/drawing/2014/main" val="20009"/>
                    </a:ext>
                  </a:extLst>
                </a:gridCol>
                <a:gridCol w="790459">
                  <a:extLst>
                    <a:ext uri="{9D8B030D-6E8A-4147-A177-3AD203B41FA5}">
                      <a16:colId xmlns:a16="http://schemas.microsoft.com/office/drawing/2014/main" val="20010"/>
                    </a:ext>
                  </a:extLst>
                </a:gridCol>
              </a:tblGrid>
              <a:tr h="157913">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Resolution</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Image Quality</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gridSpan="9">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Frame Rate</a:t>
                      </a:r>
                      <a:r>
                        <a:rPr lang="en-US" altLang="ja-JP" sz="1000" b="0" i="0" u="none" strike="noStrike" baseline="0"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 [fps]</a:t>
                      </a:r>
                      <a:endParaRPr lang="en-US" altLang="ja-JP" sz="1000" b="0" i="0" u="none" strike="noStrike" dirty="0">
                        <a:solidFill>
                          <a:srgbClr val="000000"/>
                        </a:solidFill>
                        <a:effectLst/>
                        <a:latin typeface="Calibri" panose="020F0502020204030204" pitchFamily="34" charset="0"/>
                        <a:ea typeface="MS UI Gothic" panose="020B0600070205080204" pitchFamily="50" charset="-128"/>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57913">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7.5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20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1"/>
                  </a:ext>
                </a:extLst>
              </a:tr>
              <a:tr h="118878">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QVGA</a:t>
                      </a:r>
                      <a:endParaRPr lang="en-US" sz="1000" b="0" i="0" u="none" strike="noStrike" dirty="0" smtClean="0">
                        <a:solidFill>
                          <a:srgbClr val="000000"/>
                        </a:solidFill>
                        <a:effectLst/>
                        <a:latin typeface="Calibri" panose="020F0502020204030204" pitchFamily="34" charset="0"/>
                        <a:cs typeface="Calibri" panose="020F0502020204030204" pitchFamily="34" charset="0"/>
                      </a:endParaRPr>
                    </a:p>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r>
                        <a:rPr lang="en-US" sz="1000" b="0" i="0" u="none" strike="noStrike" dirty="0" smtClean="0">
                          <a:solidFill>
                            <a:srgbClr val="000000"/>
                          </a:solidFill>
                          <a:effectLst/>
                          <a:latin typeface="Calibri" panose="020F0502020204030204" pitchFamily="34" charset="0"/>
                          <a:cs typeface="Calibri" panose="020F0502020204030204" pitchFamily="34" charset="0"/>
                        </a:rPr>
                        <a:t>320x180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XF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2"/>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3"/>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4"/>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5"/>
                  </a:ext>
                </a:extLst>
              </a:tr>
              <a:tr h="118878">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HVGAW</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(640x360)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6"/>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8"/>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9"/>
                  </a:ext>
                </a:extLst>
              </a:tr>
              <a:tr h="118878">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(1920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1080)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0"/>
                  </a:ext>
                </a:extLst>
              </a:tr>
              <a:tr h="118878">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1"/>
                  </a:ext>
                </a:extLst>
              </a:tr>
              <a:tr h="118878">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2"/>
                  </a:ext>
                </a:extLst>
              </a:tr>
              <a:tr h="118878">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3"/>
                  </a:ext>
                </a:extLst>
              </a:tr>
              <a:tr h="118878">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WQHD</a:t>
                      </a:r>
                      <a:br>
                        <a:rPr lang="en-US" sz="1000" b="0" i="0" u="none" strike="noStrike" dirty="0" smtClean="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(2560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1440)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XF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4"/>
                  </a:ext>
                </a:extLst>
              </a:tr>
              <a:tr h="11887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SF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77179624"/>
                  </a:ext>
                </a:extLst>
              </a:tr>
              <a:tr h="118878">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FQ</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2816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2816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6"/>
                  </a:ext>
                </a:extLst>
              </a:tr>
              <a:tr h="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NQ</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531661113"/>
                  </a:ext>
                </a:extLst>
              </a:tr>
              <a:tr h="129301">
                <a:tc rowSpan="4">
                  <a:txBody>
                    <a:body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2688x1520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rtl="0" fontAlgn="ctr"/>
                      <a:r>
                        <a:rPr lang="en-US"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XF</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3328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3328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6144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6144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3767388954"/>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SF</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678805634"/>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FQ</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3328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3328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799373894"/>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NQ</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3249421981"/>
                  </a:ext>
                </a:extLst>
              </a:tr>
            </a:tbl>
          </a:graphicData>
        </a:graphic>
      </p:graphicFrame>
      <p:sp>
        <p:nvSpPr>
          <p:cNvPr id="7" name="正方形/長方形 6"/>
          <p:cNvSpPr/>
          <p:nvPr/>
        </p:nvSpPr>
        <p:spPr>
          <a:xfrm>
            <a:off x="5157057" y="605936"/>
            <a:ext cx="3807108" cy="307777"/>
          </a:xfrm>
          <a:prstGeom prst="rect">
            <a:avLst/>
          </a:prstGeom>
        </p:spPr>
        <p:txBody>
          <a:bodyPr wrap="square">
            <a:spAutoFit/>
          </a:bodyPr>
          <a:lstStyle/>
          <a:p>
            <a:pPr defTabSz="914400"/>
            <a:r>
              <a:rPr lang="en-US" altLang="ja-JP" sz="1400" dirty="0" smtClean="0">
                <a:latin typeface="Calibri" panose="020F0502020204030204" pitchFamily="34" charset="0"/>
                <a:ea typeface="Meiryo UI" pitchFamily="50" charset="-128"/>
                <a:cs typeface="Meiryo UI" pitchFamily="50" charset="-128"/>
              </a:rPr>
              <a:t>(U </a:t>
            </a:r>
            <a:r>
              <a:rPr lang="en-US" altLang="ja-JP" sz="1400" dirty="0">
                <a:latin typeface="Calibri" panose="020F0502020204030204" pitchFamily="34" charset="0"/>
                <a:ea typeface="Meiryo UI" pitchFamily="50" charset="-128"/>
                <a:cs typeface="Meiryo UI" pitchFamily="50" charset="-128"/>
              </a:rPr>
              <a:t>series cameras are likely to be in Group 11</a:t>
            </a:r>
            <a:r>
              <a:rPr lang="en-US" altLang="ja-JP" sz="1400" dirty="0" smtClean="0">
                <a:latin typeface="Calibri" panose="020F0502020204030204" pitchFamily="34" charset="0"/>
                <a:ea typeface="Meiryo UI" pitchFamily="50" charset="-128"/>
                <a:cs typeface="Meiryo UI" pitchFamily="50" charset="-128"/>
              </a:rPr>
              <a:t>.)</a:t>
            </a:r>
            <a:endParaRPr lang="en-US" altLang="ja-JP" sz="1400" dirty="0">
              <a:latin typeface="Calibri" panose="020F0502020204030204" pitchFamily="34" charset="0"/>
              <a:ea typeface="Meiryo UI" pitchFamily="50" charset="-128"/>
              <a:cs typeface="Meiryo UI" pitchFamily="50" charset="-128"/>
            </a:endParaRPr>
          </a:p>
        </p:txBody>
      </p:sp>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U1142AL</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8258733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5-3. Bitrate </a:t>
            </a:r>
            <a:r>
              <a:rPr lang="en-US" altLang="ja-JP" sz="2400" dirty="0">
                <a:latin typeface="Calibri" panose="020F0502020204030204" pitchFamily="34" charset="0"/>
              </a:rPr>
              <a:t>Table (</a:t>
            </a:r>
            <a:r>
              <a:rPr lang="en-US" altLang="ja-JP" sz="2400" dirty="0" smtClean="0">
                <a:latin typeface="Calibri" panose="020F0502020204030204" pitchFamily="34" charset="0"/>
              </a:rPr>
              <a:t>H.264) </a:t>
            </a:r>
            <a:r>
              <a:rPr lang="en-US" altLang="ja-JP" sz="2400" dirty="0">
                <a:latin typeface="Calibri" panose="020F0502020204030204" pitchFamily="34" charset="0"/>
              </a:rPr>
              <a:t>[FHD]</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正方形/長方形 2"/>
          <p:cNvSpPr/>
          <p:nvPr/>
        </p:nvSpPr>
        <p:spPr>
          <a:xfrm>
            <a:off x="4043489" y="70060"/>
            <a:ext cx="3392595" cy="461665"/>
          </a:xfrm>
          <a:prstGeom prst="rect">
            <a:avLst/>
          </a:prstGeom>
        </p:spPr>
        <p:txBody>
          <a:bodyPr wrap="none">
            <a:spAutoFit/>
          </a:bodyPr>
          <a:lstStyle/>
          <a:p>
            <a:pPr defTabSz="914400"/>
            <a:r>
              <a:rPr lang="en-US" altLang="ja-JP" sz="1200" b="1" dirty="0">
                <a:solidFill>
                  <a:prstClr val="white"/>
                </a:solidFill>
                <a:latin typeface="Calibri" panose="020F0502020204030204" pitchFamily="34" charset="0"/>
                <a:ea typeface="HGPｺﾞｼｯｸE" pitchFamily="50" charset="-128"/>
                <a:cs typeface="+mn-cs"/>
              </a:rPr>
              <a:t>* Please access to SSBD wiki for more details data.</a:t>
            </a:r>
          </a:p>
          <a:p>
            <a:pPr defTabSz="914400"/>
            <a:r>
              <a:rPr lang="en-US" altLang="ja-JP" sz="1200" b="1" dirty="0">
                <a:solidFill>
                  <a:srgbClr val="FFFF00"/>
                </a:solidFill>
                <a:latin typeface="Calibri" panose="020F0502020204030204" pitchFamily="34" charset="0"/>
                <a:ea typeface="HGPｺﾞｼｯｸE" pitchFamily="50" charset="-128"/>
                <a:cs typeface="+mn-cs"/>
              </a:rPr>
              <a:t>http://10.75.24.156/en/index.php/h.265bitrate</a:t>
            </a:r>
          </a:p>
        </p:txBody>
      </p:sp>
      <p:sp>
        <p:nvSpPr>
          <p:cNvPr id="4" name="正方形/長方形 3"/>
          <p:cNvSpPr/>
          <p:nvPr/>
        </p:nvSpPr>
        <p:spPr>
          <a:xfrm>
            <a:off x="7868972" y="4707045"/>
            <a:ext cx="1116013" cy="197446"/>
          </a:xfrm>
          <a:prstGeom prst="rect">
            <a:avLst/>
          </a:prstGeom>
          <a:noFill/>
          <a:ln w="25400"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rPr>
              <a:t>Unit : kbps</a:t>
            </a:r>
            <a:endParaRPr kumimoji="0" lang="ja-JP" altLang="en-US"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endParaRPr>
          </a:p>
        </p:txBody>
      </p:sp>
      <p:sp>
        <p:nvSpPr>
          <p:cNvPr id="5" name="テキスト ボックス 4"/>
          <p:cNvSpPr txBox="1"/>
          <p:nvPr/>
        </p:nvSpPr>
        <p:spPr>
          <a:xfrm>
            <a:off x="324147" y="614179"/>
            <a:ext cx="8547894" cy="369332"/>
          </a:xfrm>
          <a:prstGeom prst="rect">
            <a:avLst/>
          </a:prstGeom>
          <a:noFill/>
        </p:spPr>
        <p:txBody>
          <a:bodyPr wrap="square" rtlCol="0">
            <a:spAutoFit/>
          </a:bodyPr>
          <a:lstStyle/>
          <a:p>
            <a:pPr marL="285736" indent="-285736" defTabSz="914400">
              <a:buFont typeface="Wingdings" panose="05000000000000000000" pitchFamily="2" charset="2"/>
              <a:buChar char="n"/>
            </a:pPr>
            <a:r>
              <a:rPr lang="en-US" altLang="ja-JP" b="1" dirty="0">
                <a:latin typeface="Calibri" panose="020F0502020204030204" pitchFamily="34" charset="0"/>
                <a:ea typeface="Meiryo UI" pitchFamily="50" charset="-128"/>
                <a:cs typeface="Meiryo UI" pitchFamily="50" charset="-128"/>
              </a:rPr>
              <a:t>Recommended bit rate table of </a:t>
            </a:r>
            <a:r>
              <a:rPr lang="en-US" altLang="ja-JP" b="1" dirty="0" smtClean="0">
                <a:latin typeface="Calibri" panose="020F0502020204030204" pitchFamily="34" charset="0"/>
                <a:ea typeface="Meiryo UI" pitchFamily="50" charset="-128"/>
                <a:cs typeface="Meiryo UI" pitchFamily="50" charset="-128"/>
              </a:rPr>
              <a:t>H.264 mode</a:t>
            </a:r>
            <a:endParaRPr lang="en-US" altLang="ja-JP" sz="1600" dirty="0">
              <a:latin typeface="Calibri" panose="020F0502020204030204" pitchFamily="34" charset="0"/>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840616638"/>
              </p:ext>
            </p:extLst>
          </p:nvPr>
        </p:nvGraphicFramePr>
        <p:xfrm>
          <a:off x="107504" y="1068249"/>
          <a:ext cx="8856661" cy="3061678"/>
        </p:xfrm>
        <a:graphic>
          <a:graphicData uri="http://schemas.openxmlformats.org/drawingml/2006/table">
            <a:tbl>
              <a:tblPr/>
              <a:tblGrid>
                <a:gridCol w="964872">
                  <a:extLst>
                    <a:ext uri="{9D8B030D-6E8A-4147-A177-3AD203B41FA5}">
                      <a16:colId xmlns:a16="http://schemas.microsoft.com/office/drawing/2014/main" val="20000"/>
                    </a:ext>
                  </a:extLst>
                </a:gridCol>
                <a:gridCol w="777658">
                  <a:extLst>
                    <a:ext uri="{9D8B030D-6E8A-4147-A177-3AD203B41FA5}">
                      <a16:colId xmlns:a16="http://schemas.microsoft.com/office/drawing/2014/main" val="20001"/>
                    </a:ext>
                  </a:extLst>
                </a:gridCol>
                <a:gridCol w="790459">
                  <a:extLst>
                    <a:ext uri="{9D8B030D-6E8A-4147-A177-3AD203B41FA5}">
                      <a16:colId xmlns:a16="http://schemas.microsoft.com/office/drawing/2014/main" val="20002"/>
                    </a:ext>
                  </a:extLst>
                </a:gridCol>
                <a:gridCol w="790459">
                  <a:extLst>
                    <a:ext uri="{9D8B030D-6E8A-4147-A177-3AD203B41FA5}">
                      <a16:colId xmlns:a16="http://schemas.microsoft.com/office/drawing/2014/main" val="20003"/>
                    </a:ext>
                  </a:extLst>
                </a:gridCol>
                <a:gridCol w="790459">
                  <a:extLst>
                    <a:ext uri="{9D8B030D-6E8A-4147-A177-3AD203B41FA5}">
                      <a16:colId xmlns:a16="http://schemas.microsoft.com/office/drawing/2014/main" val="20004"/>
                    </a:ext>
                  </a:extLst>
                </a:gridCol>
                <a:gridCol w="790459">
                  <a:extLst>
                    <a:ext uri="{9D8B030D-6E8A-4147-A177-3AD203B41FA5}">
                      <a16:colId xmlns:a16="http://schemas.microsoft.com/office/drawing/2014/main" val="20005"/>
                    </a:ext>
                  </a:extLst>
                </a:gridCol>
                <a:gridCol w="790459">
                  <a:extLst>
                    <a:ext uri="{9D8B030D-6E8A-4147-A177-3AD203B41FA5}">
                      <a16:colId xmlns:a16="http://schemas.microsoft.com/office/drawing/2014/main" val="20006"/>
                    </a:ext>
                  </a:extLst>
                </a:gridCol>
                <a:gridCol w="790459">
                  <a:extLst>
                    <a:ext uri="{9D8B030D-6E8A-4147-A177-3AD203B41FA5}">
                      <a16:colId xmlns:a16="http://schemas.microsoft.com/office/drawing/2014/main" val="20007"/>
                    </a:ext>
                  </a:extLst>
                </a:gridCol>
                <a:gridCol w="790459">
                  <a:extLst>
                    <a:ext uri="{9D8B030D-6E8A-4147-A177-3AD203B41FA5}">
                      <a16:colId xmlns:a16="http://schemas.microsoft.com/office/drawing/2014/main" val="20008"/>
                    </a:ext>
                  </a:extLst>
                </a:gridCol>
                <a:gridCol w="790459">
                  <a:extLst>
                    <a:ext uri="{9D8B030D-6E8A-4147-A177-3AD203B41FA5}">
                      <a16:colId xmlns:a16="http://schemas.microsoft.com/office/drawing/2014/main" val="20009"/>
                    </a:ext>
                  </a:extLst>
                </a:gridCol>
                <a:gridCol w="790459">
                  <a:extLst>
                    <a:ext uri="{9D8B030D-6E8A-4147-A177-3AD203B41FA5}">
                      <a16:colId xmlns:a16="http://schemas.microsoft.com/office/drawing/2014/main" val="20010"/>
                    </a:ext>
                  </a:extLst>
                </a:gridCol>
              </a:tblGrid>
              <a:tr h="188838">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Resolution</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Image Quality</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gridSpan="9">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Frame Rate</a:t>
                      </a:r>
                      <a:r>
                        <a:rPr lang="en-US" altLang="ja-JP" sz="1000" b="0" i="0" u="none" strike="noStrike" baseline="0"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 [fps]</a:t>
                      </a:r>
                      <a:endParaRPr lang="en-US" altLang="ja-JP" sz="1000" b="0" i="0" u="none" strike="noStrike" dirty="0">
                        <a:solidFill>
                          <a:srgbClr val="000000"/>
                        </a:solidFill>
                        <a:effectLst/>
                        <a:latin typeface="Calibri" panose="020F0502020204030204" pitchFamily="34" charset="0"/>
                        <a:ea typeface="MS UI Gothic" panose="020B0600070205080204" pitchFamily="50" charset="-128"/>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88838">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7.5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20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1"/>
                  </a:ext>
                </a:extLst>
              </a:tr>
              <a:tr h="142159">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QVGA</a:t>
                      </a:r>
                      <a:endParaRPr lang="en-US" sz="1000" b="0" i="0" u="none" strike="noStrike" dirty="0" smtClean="0">
                        <a:solidFill>
                          <a:srgbClr val="000000"/>
                        </a:solidFill>
                        <a:effectLst/>
                        <a:latin typeface="Calibri" panose="020F0502020204030204" pitchFamily="34" charset="0"/>
                        <a:cs typeface="Calibri" panose="020F0502020204030204" pitchFamily="34" charset="0"/>
                      </a:endParaRPr>
                    </a:p>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r>
                        <a:rPr lang="en-US" sz="1000" b="0" i="0" u="none" strike="noStrike" dirty="0" smtClean="0">
                          <a:solidFill>
                            <a:srgbClr val="000000"/>
                          </a:solidFill>
                          <a:effectLst/>
                          <a:latin typeface="Calibri" panose="020F0502020204030204" pitchFamily="34" charset="0"/>
                          <a:cs typeface="Calibri" panose="020F0502020204030204" pitchFamily="34" charset="0"/>
                        </a:rPr>
                        <a:t>320x180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2"/>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3"/>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4"/>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5"/>
                  </a:ext>
                </a:extLst>
              </a:tr>
              <a:tr h="142159">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HVGAW</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(640x360)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6"/>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8"/>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9"/>
                  </a:ext>
                </a:extLst>
              </a:tr>
              <a:tr h="142159">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(1280x720)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0"/>
                  </a:ext>
                </a:extLst>
              </a:tr>
              <a:tr h="142159">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1"/>
                  </a:ext>
                </a:extLst>
              </a:tr>
              <a:tr h="142159">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2"/>
                  </a:ext>
                </a:extLst>
              </a:tr>
              <a:tr h="142159">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3"/>
                  </a:ext>
                </a:extLst>
              </a:tr>
              <a:tr h="142159">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(1920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1080)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4"/>
                  </a:ext>
                </a:extLst>
              </a:tr>
              <a:tr h="142159">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5"/>
                  </a:ext>
                </a:extLst>
              </a:tr>
              <a:tr h="142159">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6"/>
                  </a:ext>
                </a:extLst>
              </a:tr>
              <a:tr h="142159">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531661113"/>
                  </a:ext>
                </a:extLst>
              </a:tr>
            </a:tbl>
          </a:graphicData>
        </a:graphic>
      </p:graphicFrame>
      <p:sp>
        <p:nvSpPr>
          <p:cNvPr id="7" name="正方形/長方形 6"/>
          <p:cNvSpPr/>
          <p:nvPr/>
        </p:nvSpPr>
        <p:spPr>
          <a:xfrm>
            <a:off x="5157057" y="613556"/>
            <a:ext cx="3827928" cy="307777"/>
          </a:xfrm>
          <a:prstGeom prst="rect">
            <a:avLst/>
          </a:prstGeom>
        </p:spPr>
        <p:txBody>
          <a:bodyPr wrap="square">
            <a:spAutoFit/>
          </a:bodyPr>
          <a:lstStyle/>
          <a:p>
            <a:pPr defTabSz="914400"/>
            <a:r>
              <a:rPr lang="en-US" altLang="ja-JP" sz="1400" dirty="0" smtClean="0">
                <a:latin typeface="Calibri" panose="020F0502020204030204" pitchFamily="34" charset="0"/>
                <a:ea typeface="Meiryo UI" pitchFamily="50" charset="-128"/>
                <a:cs typeface="Meiryo UI" pitchFamily="50" charset="-128"/>
              </a:rPr>
              <a:t>(U </a:t>
            </a:r>
            <a:r>
              <a:rPr lang="en-US" altLang="ja-JP" sz="1400" dirty="0">
                <a:latin typeface="Calibri" panose="020F0502020204030204" pitchFamily="34" charset="0"/>
                <a:ea typeface="Meiryo UI" pitchFamily="50" charset="-128"/>
                <a:cs typeface="Meiryo UI" pitchFamily="50" charset="-128"/>
              </a:rPr>
              <a:t>series cameras are likely to be in Group 11</a:t>
            </a:r>
            <a:r>
              <a:rPr lang="en-US" altLang="ja-JP" sz="1400" dirty="0" smtClean="0">
                <a:latin typeface="Calibri" panose="020F0502020204030204" pitchFamily="34" charset="0"/>
                <a:ea typeface="Meiryo UI" pitchFamily="50" charset="-128"/>
                <a:cs typeface="Meiryo UI" pitchFamily="50" charset="-128"/>
              </a:rPr>
              <a:t>.)</a:t>
            </a:r>
            <a:endParaRPr lang="en-US" altLang="ja-JP" sz="1400" dirty="0">
              <a:latin typeface="Calibri" panose="020F0502020204030204" pitchFamily="34" charset="0"/>
              <a:ea typeface="Meiryo UI" pitchFamily="50" charset="-128"/>
              <a:cs typeface="Meiryo UI" pitchFamily="50" charset="-128"/>
            </a:endParaRPr>
          </a:p>
        </p:txBody>
      </p:sp>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4929313" y="492885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40736235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5-3. Bitrate </a:t>
            </a:r>
            <a:r>
              <a:rPr lang="en-US" altLang="ja-JP" sz="2400" dirty="0">
                <a:latin typeface="Calibri" panose="020F0502020204030204" pitchFamily="34" charset="0"/>
              </a:rPr>
              <a:t>Table (</a:t>
            </a:r>
            <a:r>
              <a:rPr lang="en-US" altLang="ja-JP" sz="2400" dirty="0" smtClean="0">
                <a:latin typeface="Calibri" panose="020F0502020204030204" pitchFamily="34" charset="0"/>
              </a:rPr>
              <a:t>H.264) </a:t>
            </a:r>
            <a:r>
              <a:rPr lang="en-US" altLang="ja-JP" sz="2400" dirty="0">
                <a:latin typeface="Calibri" panose="020F0502020204030204" pitchFamily="34" charset="0"/>
              </a:rPr>
              <a:t>[4MP]</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正方形/長方形 2"/>
          <p:cNvSpPr/>
          <p:nvPr/>
        </p:nvSpPr>
        <p:spPr>
          <a:xfrm>
            <a:off x="4374959" y="43619"/>
            <a:ext cx="3392595" cy="461665"/>
          </a:xfrm>
          <a:prstGeom prst="rect">
            <a:avLst/>
          </a:prstGeom>
        </p:spPr>
        <p:txBody>
          <a:bodyPr wrap="none">
            <a:spAutoFit/>
          </a:bodyPr>
          <a:lstStyle/>
          <a:p>
            <a:pPr defTabSz="914400"/>
            <a:r>
              <a:rPr lang="en-US" altLang="ja-JP" sz="1200" b="1" dirty="0">
                <a:solidFill>
                  <a:prstClr val="white"/>
                </a:solidFill>
                <a:latin typeface="Calibri" panose="020F0502020204030204" pitchFamily="34" charset="0"/>
                <a:ea typeface="HGPｺﾞｼｯｸE" pitchFamily="50" charset="-128"/>
                <a:cs typeface="+mn-cs"/>
              </a:rPr>
              <a:t>* Please access to SSBD wiki for more details data.</a:t>
            </a:r>
          </a:p>
          <a:p>
            <a:pPr defTabSz="914400"/>
            <a:r>
              <a:rPr lang="en-US" altLang="ja-JP" sz="1200" b="1" dirty="0">
                <a:solidFill>
                  <a:srgbClr val="FFFF00"/>
                </a:solidFill>
                <a:latin typeface="Calibri" panose="020F0502020204030204" pitchFamily="34" charset="0"/>
                <a:ea typeface="HGPｺﾞｼｯｸE" pitchFamily="50" charset="-128"/>
                <a:cs typeface="+mn-cs"/>
              </a:rPr>
              <a:t>http://10.75.24.156/en/index.php/h.265bitrate</a:t>
            </a:r>
          </a:p>
        </p:txBody>
      </p:sp>
      <p:sp>
        <p:nvSpPr>
          <p:cNvPr id="4" name="正方形/長方形 3"/>
          <p:cNvSpPr/>
          <p:nvPr/>
        </p:nvSpPr>
        <p:spPr>
          <a:xfrm>
            <a:off x="7868972" y="4707045"/>
            <a:ext cx="1116013" cy="197446"/>
          </a:xfrm>
          <a:prstGeom prst="rect">
            <a:avLst/>
          </a:prstGeom>
          <a:noFill/>
          <a:ln w="25400"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rPr>
              <a:t>Unit : kbps</a:t>
            </a:r>
            <a:endParaRPr kumimoji="0" lang="ja-JP" altLang="en-US" sz="800" b="1" i="0" u="none" strike="noStrike" kern="0" cap="none" spc="0" normalizeH="0" baseline="0" noProof="0" dirty="0">
              <a:ln>
                <a:noFill/>
              </a:ln>
              <a:solidFill>
                <a:srgbClr val="000000"/>
              </a:solidFill>
              <a:effectLst/>
              <a:uLnTx/>
              <a:uFillTx/>
              <a:latin typeface="Calibri" panose="020F0502020204030204" pitchFamily="34" charset="0"/>
              <a:ea typeface="Meiryo UI"/>
              <a:cs typeface="+mn-cs"/>
            </a:endParaRPr>
          </a:p>
        </p:txBody>
      </p:sp>
      <p:sp>
        <p:nvSpPr>
          <p:cNvPr id="5" name="テキスト ボックス 4"/>
          <p:cNvSpPr txBox="1"/>
          <p:nvPr/>
        </p:nvSpPr>
        <p:spPr>
          <a:xfrm>
            <a:off x="324147" y="606559"/>
            <a:ext cx="8547894" cy="369332"/>
          </a:xfrm>
          <a:prstGeom prst="rect">
            <a:avLst/>
          </a:prstGeom>
          <a:noFill/>
        </p:spPr>
        <p:txBody>
          <a:bodyPr wrap="square" rtlCol="0">
            <a:spAutoFit/>
          </a:bodyPr>
          <a:lstStyle/>
          <a:p>
            <a:pPr marL="285736" indent="-285736" defTabSz="914400">
              <a:buFont typeface="Wingdings" panose="05000000000000000000" pitchFamily="2" charset="2"/>
              <a:buChar char="n"/>
            </a:pPr>
            <a:r>
              <a:rPr lang="en-US" altLang="ja-JP" b="1" dirty="0">
                <a:latin typeface="Calibri" panose="020F0502020204030204" pitchFamily="34" charset="0"/>
                <a:ea typeface="Meiryo UI" pitchFamily="50" charset="-128"/>
                <a:cs typeface="Meiryo UI" pitchFamily="50" charset="-128"/>
              </a:rPr>
              <a:t>Recommended bit rate table of </a:t>
            </a:r>
            <a:r>
              <a:rPr lang="en-US" altLang="ja-JP" b="1" dirty="0" smtClean="0">
                <a:latin typeface="Calibri" panose="020F0502020204030204" pitchFamily="34" charset="0"/>
                <a:ea typeface="Meiryo UI" pitchFamily="50" charset="-128"/>
                <a:cs typeface="Meiryo UI" pitchFamily="50" charset="-128"/>
              </a:rPr>
              <a:t>H.264 mode</a:t>
            </a:r>
            <a:endParaRPr lang="en-US" altLang="ja-JP" sz="1600" dirty="0">
              <a:latin typeface="Calibri" panose="020F0502020204030204" pitchFamily="34" charset="0"/>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689392821"/>
              </p:ext>
            </p:extLst>
          </p:nvPr>
        </p:nvGraphicFramePr>
        <p:xfrm>
          <a:off x="107504" y="1068249"/>
          <a:ext cx="8856661" cy="3708406"/>
        </p:xfrm>
        <a:graphic>
          <a:graphicData uri="http://schemas.openxmlformats.org/drawingml/2006/table">
            <a:tbl>
              <a:tblPr/>
              <a:tblGrid>
                <a:gridCol w="964872">
                  <a:extLst>
                    <a:ext uri="{9D8B030D-6E8A-4147-A177-3AD203B41FA5}">
                      <a16:colId xmlns:a16="http://schemas.microsoft.com/office/drawing/2014/main" val="20000"/>
                    </a:ext>
                  </a:extLst>
                </a:gridCol>
                <a:gridCol w="777658">
                  <a:extLst>
                    <a:ext uri="{9D8B030D-6E8A-4147-A177-3AD203B41FA5}">
                      <a16:colId xmlns:a16="http://schemas.microsoft.com/office/drawing/2014/main" val="20001"/>
                    </a:ext>
                  </a:extLst>
                </a:gridCol>
                <a:gridCol w="790459">
                  <a:extLst>
                    <a:ext uri="{9D8B030D-6E8A-4147-A177-3AD203B41FA5}">
                      <a16:colId xmlns:a16="http://schemas.microsoft.com/office/drawing/2014/main" val="20002"/>
                    </a:ext>
                  </a:extLst>
                </a:gridCol>
                <a:gridCol w="790459">
                  <a:extLst>
                    <a:ext uri="{9D8B030D-6E8A-4147-A177-3AD203B41FA5}">
                      <a16:colId xmlns:a16="http://schemas.microsoft.com/office/drawing/2014/main" val="20003"/>
                    </a:ext>
                  </a:extLst>
                </a:gridCol>
                <a:gridCol w="790459">
                  <a:extLst>
                    <a:ext uri="{9D8B030D-6E8A-4147-A177-3AD203B41FA5}">
                      <a16:colId xmlns:a16="http://schemas.microsoft.com/office/drawing/2014/main" val="20004"/>
                    </a:ext>
                  </a:extLst>
                </a:gridCol>
                <a:gridCol w="790459">
                  <a:extLst>
                    <a:ext uri="{9D8B030D-6E8A-4147-A177-3AD203B41FA5}">
                      <a16:colId xmlns:a16="http://schemas.microsoft.com/office/drawing/2014/main" val="20005"/>
                    </a:ext>
                  </a:extLst>
                </a:gridCol>
                <a:gridCol w="790459">
                  <a:extLst>
                    <a:ext uri="{9D8B030D-6E8A-4147-A177-3AD203B41FA5}">
                      <a16:colId xmlns:a16="http://schemas.microsoft.com/office/drawing/2014/main" val="20006"/>
                    </a:ext>
                  </a:extLst>
                </a:gridCol>
                <a:gridCol w="790459">
                  <a:extLst>
                    <a:ext uri="{9D8B030D-6E8A-4147-A177-3AD203B41FA5}">
                      <a16:colId xmlns:a16="http://schemas.microsoft.com/office/drawing/2014/main" val="20007"/>
                    </a:ext>
                  </a:extLst>
                </a:gridCol>
                <a:gridCol w="790459">
                  <a:extLst>
                    <a:ext uri="{9D8B030D-6E8A-4147-A177-3AD203B41FA5}">
                      <a16:colId xmlns:a16="http://schemas.microsoft.com/office/drawing/2014/main" val="20008"/>
                    </a:ext>
                  </a:extLst>
                </a:gridCol>
                <a:gridCol w="790459">
                  <a:extLst>
                    <a:ext uri="{9D8B030D-6E8A-4147-A177-3AD203B41FA5}">
                      <a16:colId xmlns:a16="http://schemas.microsoft.com/office/drawing/2014/main" val="20009"/>
                    </a:ext>
                  </a:extLst>
                </a:gridCol>
                <a:gridCol w="790459">
                  <a:extLst>
                    <a:ext uri="{9D8B030D-6E8A-4147-A177-3AD203B41FA5}">
                      <a16:colId xmlns:a16="http://schemas.microsoft.com/office/drawing/2014/main" val="20010"/>
                    </a:ext>
                  </a:extLst>
                </a:gridCol>
              </a:tblGrid>
              <a:tr h="122692">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Resolution</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Image Quality</a:t>
                      </a:r>
                      <a:endParaRPr lang="ja-JP" alt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gridSpan="9">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Frame Rate</a:t>
                      </a:r>
                      <a:r>
                        <a:rPr lang="en-US" altLang="ja-JP" sz="1000" b="0" i="0" u="none" strike="noStrike" baseline="0" dirty="0" smtClean="0">
                          <a:solidFill>
                            <a:srgbClr val="000000"/>
                          </a:solidFill>
                          <a:effectLst/>
                          <a:latin typeface="Calibri" panose="020F0502020204030204" pitchFamily="34" charset="0"/>
                          <a:ea typeface="MS UI Gothic" panose="020B0600070205080204" pitchFamily="50" charset="-128"/>
                          <a:cs typeface="Calibri" panose="020F0502020204030204" pitchFamily="34" charset="0"/>
                        </a:rPr>
                        <a:t> [fps]</a:t>
                      </a:r>
                      <a:endParaRPr lang="en-US" altLang="ja-JP" sz="1000" b="0" i="0" u="none" strike="noStrike" dirty="0">
                        <a:solidFill>
                          <a:srgbClr val="000000"/>
                        </a:solidFill>
                        <a:effectLst/>
                        <a:latin typeface="Calibri" panose="020F0502020204030204" pitchFamily="34" charset="0"/>
                        <a:ea typeface="MS UI Gothic" panose="020B0600070205080204" pitchFamily="50" charset="-128"/>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22692">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7.5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15</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20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lnSpc>
                          <a:spcPts val="1800"/>
                        </a:lnSpc>
                      </a:pPr>
                      <a:r>
                        <a:rPr lang="en-US" altLang="ja-JP" sz="1000" b="0" i="0" u="none" strike="noStrike" dirty="0">
                          <a:solidFill>
                            <a:srgbClr val="000000"/>
                          </a:solidFill>
                          <a:effectLst/>
                          <a:latin typeface="Calibri" panose="020F0502020204030204" pitchFamily="34" charset="0"/>
                          <a:cs typeface="Calibri" panose="020F0502020204030204" pitchFamily="34" charset="0"/>
                        </a:rPr>
                        <a:t>30</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1"/>
                  </a:ext>
                </a:extLst>
              </a:tr>
              <a:tr h="92363">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QVGA</a:t>
                      </a:r>
                      <a:endParaRPr lang="en-US" sz="1000" b="0" i="0" u="none" strike="noStrike" dirty="0" smtClean="0">
                        <a:solidFill>
                          <a:srgbClr val="000000"/>
                        </a:solidFill>
                        <a:effectLst/>
                        <a:latin typeface="Calibri" panose="020F0502020204030204" pitchFamily="34" charset="0"/>
                        <a:cs typeface="Calibri" panose="020F0502020204030204" pitchFamily="34" charset="0"/>
                      </a:endParaRPr>
                    </a:p>
                    <a:p>
                      <a:pPr algn="ctr" rtl="0" fontAlgn="ct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r>
                        <a:rPr lang="en-US" sz="1000" b="0" i="0" u="none" strike="noStrike" dirty="0" smtClean="0">
                          <a:solidFill>
                            <a:srgbClr val="000000"/>
                          </a:solidFill>
                          <a:effectLst/>
                          <a:latin typeface="Calibri" panose="020F0502020204030204" pitchFamily="34" charset="0"/>
                          <a:cs typeface="Calibri" panose="020F0502020204030204" pitchFamily="34" charset="0"/>
                        </a:rPr>
                        <a:t>320x180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XF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2"/>
                  </a:ext>
                </a:extLst>
              </a:tr>
              <a:tr h="92363">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3"/>
                  </a:ext>
                </a:extLst>
              </a:tr>
              <a:tr h="92363">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4"/>
                  </a:ext>
                </a:extLst>
              </a:tr>
              <a:tr h="92363">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5"/>
                  </a:ext>
                </a:extLst>
              </a:tr>
              <a:tr h="92363">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HVGAW</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(640x360)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6"/>
                  </a:ext>
                </a:extLst>
              </a:tr>
              <a:tr h="168275">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r h="76792">
                <a:tc vMerge="1">
                  <a:txBody>
                    <a:bodyPr/>
                    <a:lstStyle/>
                    <a:p>
                      <a:endParaRPr kumimoji="1" lang="ja-JP" altLang="en-US"/>
                    </a:p>
                  </a:txBody>
                  <a:tcPr/>
                </a:tc>
                <a:tc>
                  <a:txBody>
                    <a:body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2208447883"/>
                  </a:ext>
                </a:extLst>
              </a:tr>
              <a:tr h="92363">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128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9"/>
                  </a:ext>
                </a:extLst>
              </a:tr>
              <a:tr h="92363">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FHD</a:t>
                      </a:r>
                      <a:br>
                        <a:rPr lang="en-US" sz="1000" b="0" i="0" u="none" strike="noStrike" dirty="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(1920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1080)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XF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0"/>
                  </a:ext>
                </a:extLst>
              </a:tr>
              <a:tr h="92363">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SF</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1"/>
                  </a:ext>
                </a:extLst>
              </a:tr>
              <a:tr h="92363">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FQ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2"/>
                  </a:ext>
                </a:extLst>
              </a:tr>
              <a:tr h="92363">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a:solidFill>
                            <a:srgbClr val="000000"/>
                          </a:solidFill>
                          <a:effectLst/>
                          <a:latin typeface="Calibri" panose="020F0502020204030204" pitchFamily="34" charset="0"/>
                          <a:cs typeface="Calibri" panose="020F0502020204030204" pitchFamily="34" charset="0"/>
                        </a:rPr>
                        <a:t>NQ</a:t>
                      </a: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3"/>
                  </a:ext>
                </a:extLst>
              </a:tr>
              <a:tr h="92363">
                <a:tc row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WQHD</a:t>
                      </a:r>
                      <a:br>
                        <a:rPr lang="en-US" sz="1000" b="0" i="0" u="none" strike="noStrike" dirty="0" smtClean="0">
                          <a:solidFill>
                            <a:srgbClr val="000000"/>
                          </a:solidFill>
                          <a:effectLst/>
                          <a:latin typeface="Calibri" panose="020F0502020204030204" pitchFamily="34" charset="0"/>
                          <a:cs typeface="Calibri" panose="020F0502020204030204" pitchFamily="34" charset="0"/>
                        </a:rPr>
                      </a:br>
                      <a:r>
                        <a:rPr lang="en-US" sz="1000" b="0" i="0" u="none" strike="noStrike" dirty="0" smtClean="0">
                          <a:solidFill>
                            <a:srgbClr val="000000"/>
                          </a:solidFill>
                          <a:effectLst/>
                          <a:latin typeface="Calibri" panose="020F0502020204030204" pitchFamily="34" charset="0"/>
                          <a:cs typeface="Calibri" panose="020F0502020204030204" pitchFamily="34" charset="0"/>
                        </a:rPr>
                        <a:t>(2560</a:t>
                      </a:r>
                      <a:r>
                        <a:rPr lang="en-US" altLang="ja-JP" sz="1000" b="0" i="0" u="none" strike="noStrike" dirty="0" smtClean="0">
                          <a:solidFill>
                            <a:srgbClr val="000000"/>
                          </a:solidFill>
                          <a:effectLst/>
                          <a:latin typeface="Calibri" panose="020F0502020204030204" pitchFamily="34" charset="0"/>
                          <a:cs typeface="Calibri" panose="020F0502020204030204" pitchFamily="34" charset="0"/>
                        </a:rPr>
                        <a:t>x</a:t>
                      </a:r>
                      <a:r>
                        <a:rPr lang="en-US" sz="1000" b="0" i="0" u="none" strike="noStrike" dirty="0" smtClean="0">
                          <a:solidFill>
                            <a:srgbClr val="000000"/>
                          </a:solidFill>
                          <a:effectLst/>
                          <a:latin typeface="Calibri" panose="020F0502020204030204" pitchFamily="34" charset="0"/>
                          <a:cs typeface="Calibri" panose="020F0502020204030204" pitchFamily="34" charset="0"/>
                        </a:rPr>
                        <a:t>1440)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XF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4608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6144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6144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6144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7168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7168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4"/>
                  </a:ext>
                </a:extLst>
              </a:tr>
              <a:tr h="92363">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SF</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77179624"/>
                  </a:ext>
                </a:extLst>
              </a:tr>
              <a:tr h="92363">
                <a:tc vMerge="1">
                  <a:txBody>
                    <a:bodyPr/>
                    <a:lstStyle/>
                    <a:p>
                      <a:endParaRPr kumimoji="1" lang="ja-JP"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FQ</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16"/>
                  </a:ext>
                </a:extLst>
              </a:tr>
              <a:tr h="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NQ</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1536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2560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531661113"/>
                  </a:ext>
                </a:extLst>
              </a:tr>
              <a:tr h="129301">
                <a:tc rowSpan="4">
                  <a:txBody>
                    <a:bodyPr/>
                    <a:lstStyle/>
                    <a:p>
                      <a:pPr algn="ctr" rtl="0" fontAlgn="ctr"/>
                      <a:r>
                        <a:rPr lang="en-US" sz="1000" b="0" i="0" u="none" strike="noStrike" dirty="0" smtClean="0">
                          <a:solidFill>
                            <a:srgbClr val="000000"/>
                          </a:solidFill>
                          <a:effectLst/>
                          <a:latin typeface="Calibri" panose="020F0502020204030204" pitchFamily="34" charset="0"/>
                          <a:cs typeface="Calibri" panose="020F0502020204030204" pitchFamily="34" charset="0"/>
                        </a:rPr>
                        <a:t>2688x1520</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9227" marR="9227" marT="9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rtl="0" fontAlgn="ctr"/>
                      <a:r>
                        <a:rPr lang="en-US"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XF</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4608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4608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5120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6912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6912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6912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8448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53213347"/>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SF</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3584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4096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4864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6400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2127276753"/>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FQ</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2304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2816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4352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05844372"/>
                  </a:ext>
                </a:extLst>
              </a:tr>
              <a:tr h="0">
                <a:tc vMerge="1">
                  <a:txBody>
                    <a:bodyPr/>
                    <a:lstStyle/>
                    <a:p>
                      <a:endParaRPr kumimoji="1" lang="ja-JP" altLang="en-US"/>
                    </a:p>
                  </a:txBody>
                  <a:tcPr/>
                </a:tc>
                <a:tc>
                  <a:txBody>
                    <a:bodyPr/>
                    <a:lstStyle/>
                    <a:p>
                      <a:pPr algn="ctr" rtl="0" fontAlgn="ctr"/>
                      <a:r>
                        <a:rPr lang="en-US"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NQ</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1024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1792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2048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r" rtl="0" fontAlgn="ctr"/>
                      <a:r>
                        <a:rPr lang="en-US" altLang="ja-JP" sz="10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3072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66174322"/>
                  </a:ext>
                </a:extLst>
              </a:tr>
            </a:tbl>
          </a:graphicData>
        </a:graphic>
      </p:graphicFrame>
      <p:sp>
        <p:nvSpPr>
          <p:cNvPr id="7" name="正方形/長方形 6"/>
          <p:cNvSpPr/>
          <p:nvPr/>
        </p:nvSpPr>
        <p:spPr>
          <a:xfrm>
            <a:off x="5157057" y="605936"/>
            <a:ext cx="3807108" cy="307777"/>
          </a:xfrm>
          <a:prstGeom prst="rect">
            <a:avLst/>
          </a:prstGeom>
        </p:spPr>
        <p:txBody>
          <a:bodyPr wrap="square">
            <a:spAutoFit/>
          </a:bodyPr>
          <a:lstStyle/>
          <a:p>
            <a:pPr defTabSz="914400"/>
            <a:r>
              <a:rPr lang="en-US" altLang="ja-JP" sz="1400" dirty="0" smtClean="0">
                <a:latin typeface="Calibri" panose="020F0502020204030204" pitchFamily="34" charset="0"/>
                <a:ea typeface="Meiryo UI" pitchFamily="50" charset="-128"/>
                <a:cs typeface="Meiryo UI" pitchFamily="50" charset="-128"/>
              </a:rPr>
              <a:t>(U </a:t>
            </a:r>
            <a:r>
              <a:rPr lang="en-US" altLang="ja-JP" sz="1400" dirty="0">
                <a:latin typeface="Calibri" panose="020F0502020204030204" pitchFamily="34" charset="0"/>
                <a:ea typeface="Meiryo UI" pitchFamily="50" charset="-128"/>
                <a:cs typeface="Meiryo UI" pitchFamily="50" charset="-128"/>
              </a:rPr>
              <a:t>series cameras are likely to be in Group 11</a:t>
            </a:r>
            <a:r>
              <a:rPr lang="en-US" altLang="ja-JP" sz="1400" dirty="0" smtClean="0">
                <a:latin typeface="Calibri" panose="020F0502020204030204" pitchFamily="34" charset="0"/>
                <a:ea typeface="Meiryo UI" pitchFamily="50" charset="-128"/>
                <a:cs typeface="Meiryo UI" pitchFamily="50" charset="-128"/>
              </a:rPr>
              <a:t>.)</a:t>
            </a:r>
            <a:endParaRPr lang="en-US" altLang="ja-JP" sz="1400" dirty="0">
              <a:latin typeface="Calibri" panose="020F0502020204030204" pitchFamily="34" charset="0"/>
              <a:ea typeface="Meiryo UI" pitchFamily="50" charset="-128"/>
              <a:cs typeface="Meiryo UI" pitchFamily="50" charset="-128"/>
            </a:endParaRPr>
          </a:p>
        </p:txBody>
      </p:sp>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U1142AL</a:t>
            </a:r>
            <a:endParaRPr lang="en-US" altLang="ja-JP" sz="700" b="1" dirty="0">
              <a:solidFill>
                <a:srgbClr val="176AB7">
                  <a:lumMod val="20000"/>
                  <a:lumOff val="80000"/>
                </a:srgbClr>
              </a:solidFill>
              <a:effectLst/>
              <a:latin typeface="Calibri" panose="020F0502020204030204" pitchFamily="34" charset="0"/>
            </a:endParaRPr>
          </a:p>
        </p:txBody>
      </p:sp>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4159498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6. </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Specification Comparison</a:t>
            </a:r>
          </a:p>
        </p:txBody>
      </p:sp>
    </p:spTree>
    <p:extLst>
      <p:ext uri="{BB962C8B-B14F-4D97-AF65-F5344CB8AC3E}">
        <p14:creationId xmlns:p14="http://schemas.microsoft.com/office/powerpoint/2010/main" val="1323229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6-1.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Indoor </a:t>
            </a:r>
            <a:r>
              <a:rPr lang="en-US" altLang="ja-JP" sz="2400" dirty="0">
                <a:latin typeface="Calibri" panose="020F0502020204030204" pitchFamily="34" charset="0"/>
              </a:rPr>
              <a:t>BOX FHD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5" name="Group 945"/>
          <p:cNvGraphicFramePr>
            <a:graphicFrameLocks noGrp="1"/>
          </p:cNvGraphicFramePr>
          <p:nvPr>
            <p:extLst>
              <p:ext uri="{D42A27DB-BD31-4B8C-83A1-F6EECF244321}">
                <p14:modId xmlns:p14="http://schemas.microsoft.com/office/powerpoint/2010/main" val="2785093600"/>
              </p:ext>
            </p:extLst>
          </p:nvPr>
        </p:nvGraphicFramePr>
        <p:xfrm>
          <a:off x="108000" y="648001"/>
          <a:ext cx="8928000" cy="3792671"/>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1009338414"/>
                    </a:ext>
                  </a:extLst>
                </a:gridCol>
              </a:tblGrid>
              <a:tr h="17834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79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62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U1132A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S1131</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M1145-L</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QNO-6070R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5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5977">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3597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144 dB</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597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0.01 lx</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0.4 lx</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0.095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4297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44 to 102 deg. (16:9</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3.5x Vari</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34 to 95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Manual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32.4 to 103.8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2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 stream)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42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 streams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3597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200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870329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174244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479581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i-VMD</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MD</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39892"/>
                  </a:ext>
                </a:extLst>
              </a:tr>
              <a:tr h="6858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Facial coding</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750563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Install</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68161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a:t>
                      </a: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50 deg.</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55 deg.  *1</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322969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 12V</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6863722"/>
                  </a:ext>
                </a:extLst>
              </a:tr>
            </a:tbl>
          </a:graphicData>
        </a:graphic>
      </p:graphicFrame>
      <p:sp>
        <p:nvSpPr>
          <p:cNvPr id="6" name="正方形/長方形 5"/>
          <p:cNvSpPr/>
          <p:nvPr/>
        </p:nvSpPr>
        <p:spPr>
          <a:xfrm>
            <a:off x="1392224" y="915696"/>
            <a:ext cx="1927861" cy="3524976"/>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defTabSz="361932">
              <a:defRPr/>
            </a:pPr>
            <a:endParaRPr lang="ja-JP" altLang="en-US" sz="1867"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206" y="996332"/>
            <a:ext cx="493111" cy="247326"/>
          </a:xfrm>
          <a:prstGeom prst="rect">
            <a:avLst/>
          </a:prstGeom>
        </p:spPr>
      </p:pic>
      <p:pic>
        <p:nvPicPr>
          <p:cNvPr id="8" name="図 7"/>
          <p:cNvPicPr>
            <a:picLocks noChangeAspect="1"/>
          </p:cNvPicPr>
          <p:nvPr/>
        </p:nvPicPr>
        <p:blipFill rotWithShape="1">
          <a:blip r:embed="rId4"/>
          <a:srcRect l="35061" t="15701" r="9066" b="45990"/>
          <a:stretch/>
        </p:blipFill>
        <p:spPr>
          <a:xfrm>
            <a:off x="5650368" y="982431"/>
            <a:ext cx="524850" cy="266065"/>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222" y="996335"/>
            <a:ext cx="458391" cy="276827"/>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68210" y="944881"/>
            <a:ext cx="519893" cy="354423"/>
          </a:xfrm>
          <a:prstGeom prst="rect">
            <a:avLst/>
          </a:prstGeom>
        </p:spPr>
      </p:pic>
      <p:sp>
        <p:nvSpPr>
          <p:cNvPr id="11"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15"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12" name="テキスト ボックス 11"/>
          <p:cNvSpPr txBox="1"/>
          <p:nvPr/>
        </p:nvSpPr>
        <p:spPr>
          <a:xfrm>
            <a:off x="4526294" y="4486589"/>
            <a:ext cx="4506362" cy="246221"/>
          </a:xfrm>
          <a:prstGeom prst="rect">
            <a:avLst/>
          </a:prstGeom>
          <a:noFill/>
        </p:spPr>
        <p:txBody>
          <a:bodyPr wrap="none" rtlCol="0">
            <a:spAutoFit/>
          </a:bodyPr>
          <a:lstStyle/>
          <a:p>
            <a:pPr algn="l"/>
            <a:r>
              <a:rPr lang="en-US" altLang="ja-JP" sz="1000" dirty="0" smtClean="0">
                <a:effectLst/>
                <a:latin typeface="Meiryo UI" panose="020B0604030504040204" pitchFamily="50" charset="-128"/>
                <a:ea typeface="Meiryo UI" panose="020B0604030504040204" pitchFamily="50" charset="-128"/>
                <a:cs typeface="Meiryo UI" panose="020B0604030504040204" pitchFamily="50" charset="-128"/>
              </a:rPr>
              <a:t>*1 Since </a:t>
            </a:r>
            <a:r>
              <a:rPr lang="en-US" altLang="ja-JP" sz="1000" dirty="0">
                <a:effectLst/>
                <a:latin typeface="Meiryo UI" panose="020B0604030504040204" pitchFamily="50" charset="-128"/>
                <a:ea typeface="Meiryo UI" panose="020B0604030504040204" pitchFamily="50" charset="-128"/>
                <a:cs typeface="Meiryo UI" panose="020B0604030504040204" pitchFamily="50" charset="-128"/>
              </a:rPr>
              <a:t>it is an outdoor model, temperature comparison is excluded.</a:t>
            </a:r>
            <a:endParaRPr kumimoji="1" lang="ja-JP" altLang="en-US" sz="10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9711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1-2. Installation</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7" name="テキスト ボックス 16"/>
          <p:cNvSpPr txBox="1"/>
          <p:nvPr/>
        </p:nvSpPr>
        <p:spPr>
          <a:xfrm>
            <a:off x="192146" y="612000"/>
            <a:ext cx="8511842" cy="3354765"/>
          </a:xfrm>
          <a:prstGeom prst="rect">
            <a:avLst/>
          </a:prstGeom>
          <a:noFill/>
        </p:spPr>
        <p:txBody>
          <a:bodyPr wrap="square" lIns="36000" tIns="0" rIns="36000" bIns="0" rtlCol="0">
            <a:spAutoFit/>
          </a:bodyPr>
          <a:lstStyle/>
          <a:p>
            <a:pPr marL="342884" indent="-342884">
              <a:lnSpc>
                <a:spcPts val="3000"/>
              </a:lnSpc>
              <a:buFont typeface="Wingdings" panose="05000000000000000000" pitchFamily="2" charset="2"/>
              <a:buChar char="n"/>
            </a:pPr>
            <a:r>
              <a:rPr lang="en-US" altLang="ja-JP" b="1" dirty="0">
                <a:latin typeface="Calibri" panose="020F0502020204030204" pitchFamily="34" charset="0"/>
                <a:ea typeface="Meiryo UI" panose="020B0604030504040204" pitchFamily="50" charset="-128"/>
                <a:cs typeface="Meiryo UI" panose="020B0604030504040204" pitchFamily="50" charset="-128"/>
              </a:rPr>
              <a:t>Set the PAN table in place with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screw</a:t>
            </a: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buFont typeface="Wingdings" panose="05000000000000000000" pitchFamily="2" charset="2"/>
              <a:buChar char="Ø"/>
            </a:pPr>
            <a:r>
              <a:rPr lang="en-US" altLang="ja-JP" sz="1200" dirty="0">
                <a:latin typeface="Calibri" panose="020F0502020204030204" pitchFamily="34" charset="0"/>
                <a:ea typeface="Meiryo UI" panose="020B0604030504040204" pitchFamily="50" charset="-128"/>
                <a:cs typeface="Meiryo UI" panose="020B0604030504040204" pitchFamily="50" charset="-128"/>
              </a:rPr>
              <a:t>The PAN table can be fixed to the place with screws  </a:t>
            </a:r>
            <a:endParaRPr lang="en-US" altLang="ja-JP" sz="1200" dirty="0" smtClean="0">
              <a:latin typeface="Calibri" panose="020F0502020204030204" pitchFamily="34" charset="0"/>
              <a:ea typeface="Meiryo UI" panose="020B0604030504040204" pitchFamily="50" charset="-128"/>
              <a:cs typeface="Meiryo UI" panose="020B0604030504040204" pitchFamily="50" charset="-128"/>
            </a:endParaRPr>
          </a:p>
          <a:p>
            <a:pPr marL="355584" lvl="1"/>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        not </a:t>
            </a:r>
            <a:r>
              <a:rPr lang="en-US" altLang="ja-JP" sz="1200" dirty="0">
                <a:latin typeface="Calibri" panose="020F0502020204030204" pitchFamily="34" charset="0"/>
                <a:ea typeface="Meiryo UI" panose="020B0604030504040204" pitchFamily="50" charset="-128"/>
                <a:cs typeface="Meiryo UI" panose="020B0604030504040204" pitchFamily="50" charset="-128"/>
              </a:rPr>
              <a:t>to </a:t>
            </a: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slip </a:t>
            </a:r>
            <a:r>
              <a:rPr lang="en-US" altLang="ja-JP" sz="1200" dirty="0">
                <a:latin typeface="Calibri" panose="020F0502020204030204" pitchFamily="34" charset="0"/>
                <a:ea typeface="Meiryo UI" panose="020B0604030504040204" pitchFamily="50" charset="-128"/>
                <a:cs typeface="Meiryo UI" panose="020B0604030504040204" pitchFamily="50" charset="-128"/>
              </a:rPr>
              <a:t>out of place when the dome cover is </a:t>
            </a: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attached</a:t>
            </a:r>
          </a:p>
          <a:p>
            <a:pPr marL="355584" lvl="1"/>
            <a:endPar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endParaRPr>
          </a:p>
          <a:p>
            <a:pPr marL="355584" lvl="1"/>
            <a:r>
              <a:rPr lang="en-US" altLang="ja-JP" sz="1200" dirty="0">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Support Model :</a:t>
            </a: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latin typeface="Calibri" panose="020F0502020204030204" pitchFamily="34" charset="0"/>
                <a:cs typeface="Calibri" panose="020F0502020204030204" pitchFamily="34" charset="0"/>
              </a:rPr>
              <a:t>WV-U2542LA/U2532LA</a:t>
            </a:r>
          </a:p>
          <a:p>
            <a:pPr marL="355584" lvl="1"/>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                                       WV-</a:t>
            </a:r>
            <a:r>
              <a:rPr lang="en-US" altLang="ja-JP" sz="1200" dirty="0" smtClean="0"/>
              <a:t>U2142LA/U2132LA</a:t>
            </a:r>
            <a:endParaRPr lang="en-US" altLang="ja-JP" sz="1200" dirty="0"/>
          </a:p>
          <a:p>
            <a:pPr marL="633383" lvl="1" indent="-277799"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nSpc>
                <a:spcPts val="3000"/>
              </a:lnSpc>
              <a:buFont typeface="Wingdings" panose="05000000000000000000" pitchFamily="2" charset="2"/>
              <a:buChar char="n"/>
            </a:pPr>
            <a:r>
              <a:rPr lang="en-US" altLang="ja-JP" b="1" dirty="0" smtClean="0">
                <a:latin typeface="Calibri" panose="020F0502020204030204" pitchFamily="34" charset="0"/>
                <a:ea typeface="Meiryo UI" panose="020B0604030504040204" pitchFamily="50" charset="-128"/>
                <a:cs typeface="Meiryo UI" panose="020B0604030504040204" pitchFamily="50" charset="-128"/>
              </a:rPr>
              <a:t>Cover the gap of the cable through-hole</a:t>
            </a:r>
            <a:endPar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628650" indent="-261938">
              <a:buFont typeface="Wingdings" panose="05000000000000000000" pitchFamily="2" charset="2"/>
              <a:buChar char="Ø"/>
            </a:pPr>
            <a:r>
              <a:rPr lang="en-US" altLang="ja-JP" sz="1200" dirty="0">
                <a:latin typeface="Calibri" panose="020F0502020204030204" pitchFamily="34" charset="0"/>
                <a:ea typeface="Meiryo UI" panose="020B0604030504040204" pitchFamily="50" charset="-128"/>
                <a:cs typeface="Calibri" panose="020F0502020204030204" pitchFamily="34" charset="0"/>
              </a:rPr>
              <a:t>When installing the camera using the bracket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WV-QWL500</a:t>
            </a:r>
          </a:p>
          <a:p>
            <a:pPr marL="366712"/>
            <a:r>
              <a:rPr lang="ja-JP" altLang="en-US" sz="12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cover </a:t>
            </a:r>
            <a:r>
              <a:rPr lang="en-US" altLang="ja-JP" sz="1200" dirty="0">
                <a:latin typeface="Calibri" panose="020F0502020204030204" pitchFamily="34" charset="0"/>
                <a:ea typeface="Meiryo UI" panose="020B0604030504040204" pitchFamily="50" charset="-128"/>
                <a:cs typeface="Calibri" panose="020F0502020204030204" pitchFamily="34" charset="0"/>
              </a:rPr>
              <a:t>the gap of cable through-hole to protect the camera from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insect </a:t>
            </a:r>
            <a:r>
              <a:rPr lang="en-US" altLang="ja-JP" sz="1200" dirty="0">
                <a:latin typeface="Calibri" panose="020F0502020204030204" pitchFamily="34" charset="0"/>
                <a:ea typeface="Meiryo UI" panose="020B0604030504040204" pitchFamily="50" charset="-128"/>
                <a:cs typeface="Calibri" panose="020F0502020204030204" pitchFamily="34" charset="0"/>
              </a:rPr>
              <a:t>and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dust</a:t>
            </a:r>
          </a:p>
          <a:p>
            <a:pPr marL="366712"/>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        </a:t>
            </a:r>
          </a:p>
          <a:p>
            <a:pPr marL="366712"/>
            <a:r>
              <a:rPr lang="en-US" altLang="ja-JP" sz="1200" dirty="0">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latin typeface="Calibri" panose="020F0502020204030204" pitchFamily="34" charset="0"/>
                <a:ea typeface="Meiryo UI" panose="020B0604030504040204" pitchFamily="50" charset="-128"/>
                <a:cs typeface="Meiryo UI" panose="020B0604030504040204" pitchFamily="50" charset="-128"/>
              </a:rPr>
              <a:t>       Support </a:t>
            </a:r>
            <a:r>
              <a:rPr lang="en-US" altLang="ja-JP" sz="1200" dirty="0">
                <a:latin typeface="Calibri" panose="020F0502020204030204" pitchFamily="34" charset="0"/>
                <a:ea typeface="Meiryo UI" panose="020B0604030504040204" pitchFamily="50" charset="-128"/>
                <a:cs typeface="Meiryo UI" panose="020B0604030504040204" pitchFamily="50" charset="-128"/>
              </a:rPr>
              <a:t>Model : </a:t>
            </a:r>
            <a:r>
              <a:rPr lang="en-US" altLang="ja-JP" sz="1200" dirty="0" smtClean="0">
                <a:latin typeface="Calibri" panose="020F0502020204030204" pitchFamily="34" charset="0"/>
                <a:cs typeface="Calibri" panose="020F0502020204030204" pitchFamily="34" charset="0"/>
              </a:rPr>
              <a:t>WV-U2542LA, WV-U2532LA</a:t>
            </a:r>
          </a:p>
          <a:p>
            <a:pPr marL="366712"/>
            <a:r>
              <a:rPr lang="en-US" altLang="ja-JP" sz="1200" dirty="0" smtClean="0">
                <a:latin typeface="Calibri" panose="020F0502020204030204" pitchFamily="34" charset="0"/>
                <a:cs typeface="Calibri" panose="020F0502020204030204" pitchFamily="34" charset="0"/>
              </a:rPr>
              <a:t>                                      WV-U2540LA, WV-U2530LA</a:t>
            </a:r>
            <a:endParaRPr lang="ja-JP" altLang="ja-JP" sz="1200" dirty="0" smtClean="0">
              <a:latin typeface="Calibri" panose="020F0502020204030204" pitchFamily="34" charset="0"/>
              <a:cs typeface="Calibri" panose="020F0502020204030204" pitchFamily="34" charset="0"/>
            </a:endParaRPr>
          </a:p>
          <a:p>
            <a:pPr marL="633383" lvl="1" indent="-265100" algn="l">
              <a:buFont typeface="Wingdings" panose="05000000000000000000" pitchFamily="2" charset="2"/>
              <a:buChar char="Ø"/>
            </a:pPr>
            <a:endParaRPr lang="en-US" altLang="ja-JP" sz="12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pic>
        <p:nvPicPr>
          <p:cNvPr id="7" name="図 6"/>
          <p:cNvPicPr>
            <a:picLocks noChangeAspect="1"/>
          </p:cNvPicPr>
          <p:nvPr/>
        </p:nvPicPr>
        <p:blipFill>
          <a:blip r:embed="rId3"/>
          <a:stretch>
            <a:fillRect/>
          </a:stretch>
        </p:blipFill>
        <p:spPr>
          <a:xfrm>
            <a:off x="4883350" y="935634"/>
            <a:ext cx="1753384" cy="1672573"/>
          </a:xfrm>
          <a:prstGeom prst="rect">
            <a:avLst/>
          </a:prstGeom>
        </p:spPr>
      </p:pic>
      <p:sp>
        <p:nvSpPr>
          <p:cNvPr id="18" name="楕円 17"/>
          <p:cNvSpPr/>
          <p:nvPr/>
        </p:nvSpPr>
        <p:spPr>
          <a:xfrm>
            <a:off x="5194013" y="2072631"/>
            <a:ext cx="334257" cy="3268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右矢印 3"/>
          <p:cNvSpPr/>
          <p:nvPr/>
        </p:nvSpPr>
        <p:spPr>
          <a:xfrm>
            <a:off x="6774973" y="1639019"/>
            <a:ext cx="300150" cy="312289"/>
          </a:xfrm>
          <a:prstGeom prst="rightArrow">
            <a:avLst>
              <a:gd name="adj1" fmla="val 50000"/>
              <a:gd name="adj2" fmla="val 534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4"/>
          <a:srcRect l="44643"/>
          <a:stretch/>
        </p:blipFill>
        <p:spPr>
          <a:xfrm>
            <a:off x="2874128" y="3897652"/>
            <a:ext cx="590841" cy="532152"/>
          </a:xfrm>
          <a:prstGeom prst="rect">
            <a:avLst/>
          </a:prstGeom>
        </p:spPr>
      </p:pic>
      <p:sp>
        <p:nvSpPr>
          <p:cNvPr id="21" name="テキスト ボックス 20"/>
          <p:cNvSpPr txBox="1"/>
          <p:nvPr/>
        </p:nvSpPr>
        <p:spPr>
          <a:xfrm>
            <a:off x="1726603" y="4470397"/>
            <a:ext cx="876248" cy="349702"/>
          </a:xfrm>
          <a:prstGeom prst="rect">
            <a:avLst/>
          </a:prstGeom>
          <a:solidFill>
            <a:schemeClr val="bg1"/>
          </a:solidFill>
        </p:spPr>
        <p:txBody>
          <a:bodyPr wrap="square" lIns="36000" tIns="36000" rIns="36000" bIns="36000" rtlCol="0">
            <a:spAutoFit/>
          </a:bodyPr>
          <a:lstStyle/>
          <a:p>
            <a:r>
              <a:rPr kumimoji="1" lang="en-US" altLang="ja-JP" sz="900" dirty="0" smtClean="0"/>
              <a:t>For WV-U2542LA </a:t>
            </a:r>
          </a:p>
          <a:p>
            <a:r>
              <a:rPr lang="en-US" altLang="ja-JP" sz="900" dirty="0"/>
              <a:t> </a:t>
            </a:r>
            <a:r>
              <a:rPr lang="en-US" altLang="ja-JP" sz="900" dirty="0" smtClean="0"/>
              <a:t>      </a:t>
            </a:r>
            <a:r>
              <a:rPr kumimoji="1" lang="en-US" altLang="ja-JP" sz="900" dirty="0" smtClean="0"/>
              <a:t>WV-U2532LA</a:t>
            </a:r>
            <a:endParaRPr kumimoji="1" lang="ja-JP" altLang="en-US" sz="900" dirty="0"/>
          </a:p>
        </p:txBody>
      </p:sp>
      <p:sp>
        <p:nvSpPr>
          <p:cNvPr id="24" name="テキスト ボックス 23"/>
          <p:cNvSpPr txBox="1"/>
          <p:nvPr/>
        </p:nvSpPr>
        <p:spPr>
          <a:xfrm>
            <a:off x="2762099" y="4470397"/>
            <a:ext cx="946596" cy="349702"/>
          </a:xfrm>
          <a:prstGeom prst="rect">
            <a:avLst/>
          </a:prstGeom>
          <a:solidFill>
            <a:schemeClr val="bg1"/>
          </a:solidFill>
        </p:spPr>
        <p:txBody>
          <a:bodyPr wrap="square" lIns="36000" tIns="36000" rIns="36000" bIns="36000" rtlCol="0">
            <a:spAutoFit/>
          </a:bodyPr>
          <a:lstStyle/>
          <a:p>
            <a:r>
              <a:rPr kumimoji="1" lang="en-US" altLang="ja-JP" sz="900" dirty="0" smtClean="0"/>
              <a:t>For  WV-U2540LA</a:t>
            </a:r>
          </a:p>
          <a:p>
            <a:r>
              <a:rPr lang="en-US" altLang="ja-JP" sz="900" dirty="0"/>
              <a:t> </a:t>
            </a:r>
            <a:r>
              <a:rPr lang="en-US" altLang="ja-JP" sz="900" dirty="0" smtClean="0"/>
              <a:t>      </a:t>
            </a:r>
            <a:r>
              <a:rPr kumimoji="1" lang="en-US" altLang="ja-JP" sz="900" dirty="0" smtClean="0"/>
              <a:t> WV-U2530LA</a:t>
            </a:r>
            <a:endParaRPr kumimoji="1" lang="ja-JP" altLang="en-US" sz="900" dirty="0"/>
          </a:p>
        </p:txBody>
      </p:sp>
      <p:pic>
        <p:nvPicPr>
          <p:cNvPr id="25" name="図 24"/>
          <p:cNvPicPr>
            <a:picLocks noChangeAspect="1"/>
          </p:cNvPicPr>
          <p:nvPr/>
        </p:nvPicPr>
        <p:blipFill rotWithShape="1">
          <a:blip r:embed="rId4"/>
          <a:srcRect l="1" r="56101"/>
          <a:stretch/>
        </p:blipFill>
        <p:spPr>
          <a:xfrm>
            <a:off x="1930447" y="3897652"/>
            <a:ext cx="472485" cy="531341"/>
          </a:xfrm>
          <a:prstGeom prst="rect">
            <a:avLst/>
          </a:prstGeom>
        </p:spPr>
      </p:pic>
      <p:sp>
        <p:nvSpPr>
          <p:cNvPr id="22" name="右矢印 21"/>
          <p:cNvSpPr/>
          <p:nvPr/>
        </p:nvSpPr>
        <p:spPr>
          <a:xfrm>
            <a:off x="5672959" y="3850006"/>
            <a:ext cx="323222" cy="301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80622" y="70060"/>
            <a:ext cx="444457" cy="444457"/>
          </a:xfrm>
          <a:prstGeom prst="rect">
            <a:avLst/>
          </a:prstGeom>
        </p:spPr>
      </p:pic>
      <p:pic>
        <p:nvPicPr>
          <p:cNvPr id="3" name="図 2"/>
          <p:cNvPicPr>
            <a:picLocks noChangeAspect="1"/>
          </p:cNvPicPr>
          <p:nvPr/>
        </p:nvPicPr>
        <p:blipFill>
          <a:blip r:embed="rId6"/>
          <a:stretch>
            <a:fillRect/>
          </a:stretch>
        </p:blipFill>
        <p:spPr>
          <a:xfrm>
            <a:off x="6095118" y="3422372"/>
            <a:ext cx="1539765" cy="1170998"/>
          </a:xfrm>
          <a:prstGeom prst="rect">
            <a:avLst/>
          </a:prstGeom>
        </p:spPr>
      </p:pic>
      <p:pic>
        <p:nvPicPr>
          <p:cNvPr id="5" name="図 4"/>
          <p:cNvPicPr>
            <a:picLocks noChangeAspect="1"/>
          </p:cNvPicPr>
          <p:nvPr/>
        </p:nvPicPr>
        <p:blipFill>
          <a:blip r:embed="rId7"/>
          <a:stretch>
            <a:fillRect/>
          </a:stretch>
        </p:blipFill>
        <p:spPr>
          <a:xfrm>
            <a:off x="4070437" y="3437623"/>
            <a:ext cx="1484426" cy="1176337"/>
          </a:xfrm>
          <a:prstGeom prst="rect">
            <a:avLst/>
          </a:prstGeom>
        </p:spPr>
      </p:pic>
      <p:pic>
        <p:nvPicPr>
          <p:cNvPr id="6" name="図 5"/>
          <p:cNvPicPr>
            <a:picLocks noChangeAspect="1"/>
          </p:cNvPicPr>
          <p:nvPr/>
        </p:nvPicPr>
        <p:blipFill rotWithShape="1">
          <a:blip r:embed="rId8"/>
          <a:srcRect l="8937" t="55837" r="49682" b="7241"/>
          <a:stretch/>
        </p:blipFill>
        <p:spPr>
          <a:xfrm>
            <a:off x="7155420" y="966705"/>
            <a:ext cx="1824193" cy="1605292"/>
          </a:xfrm>
          <a:prstGeom prst="rect">
            <a:avLst/>
          </a:prstGeom>
        </p:spPr>
      </p:pic>
      <p:sp>
        <p:nvSpPr>
          <p:cNvPr id="19" name="楕円 18"/>
          <p:cNvSpPr/>
          <p:nvPr/>
        </p:nvSpPr>
        <p:spPr>
          <a:xfrm>
            <a:off x="7655501" y="1501612"/>
            <a:ext cx="807411" cy="778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851706" y="3787791"/>
            <a:ext cx="368306" cy="19778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9"/>
          <a:stretch>
            <a:fillRect/>
          </a:stretch>
        </p:blipFill>
        <p:spPr>
          <a:xfrm>
            <a:off x="7502782" y="3167180"/>
            <a:ext cx="1344712" cy="538555"/>
          </a:xfrm>
          <a:prstGeom prst="rect">
            <a:avLst/>
          </a:prstGeom>
          <a:ln w="31750">
            <a:solidFill>
              <a:srgbClr val="FF0000"/>
            </a:solidFill>
          </a:ln>
        </p:spPr>
      </p:pic>
      <p:sp>
        <p:nvSpPr>
          <p:cNvPr id="32" name="テキスト ボックス 31"/>
          <p:cNvSpPr txBox="1"/>
          <p:nvPr/>
        </p:nvSpPr>
        <p:spPr>
          <a:xfrm>
            <a:off x="5046059" y="4588636"/>
            <a:ext cx="2029064" cy="226591"/>
          </a:xfrm>
          <a:prstGeom prst="rect">
            <a:avLst/>
          </a:prstGeom>
          <a:solidFill>
            <a:schemeClr val="bg1"/>
          </a:solidFill>
        </p:spPr>
        <p:txBody>
          <a:bodyPr wrap="square" lIns="36000" tIns="36000" rIns="36000" bIns="36000" rtlCol="0">
            <a:spAutoFit/>
          </a:bodyPr>
          <a:lstStyle/>
          <a:p>
            <a:r>
              <a:rPr kumimoji="1" lang="en-US" altLang="ja-JP" sz="1000" dirty="0" smtClean="0"/>
              <a:t>WV-U2530LA + WV-QWL500</a:t>
            </a:r>
            <a:endParaRPr kumimoji="1" lang="ja-JP" altLang="en-US" sz="1000" dirty="0"/>
          </a:p>
        </p:txBody>
      </p:sp>
      <p:pic>
        <p:nvPicPr>
          <p:cNvPr id="33" name="図 32"/>
          <p:cNvPicPr>
            <a:picLocks noChangeAspect="1"/>
          </p:cNvPicPr>
          <p:nvPr/>
        </p:nvPicPr>
        <p:blipFill>
          <a:blip r:embed="rId10"/>
          <a:stretch>
            <a:fillRect/>
          </a:stretch>
        </p:blipFill>
        <p:spPr>
          <a:xfrm>
            <a:off x="5100563" y="3246213"/>
            <a:ext cx="908599" cy="459522"/>
          </a:xfrm>
          <a:prstGeom prst="rect">
            <a:avLst/>
          </a:prstGeom>
          <a:ln w="31750">
            <a:solidFill>
              <a:srgbClr val="FF0000"/>
            </a:solidFill>
          </a:ln>
        </p:spPr>
      </p:pic>
      <p:sp>
        <p:nvSpPr>
          <p:cNvPr id="26" name="正方形/長方形 25"/>
          <p:cNvSpPr/>
          <p:nvPr/>
        </p:nvSpPr>
        <p:spPr>
          <a:xfrm>
            <a:off x="4772686" y="3810926"/>
            <a:ext cx="368306" cy="19778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807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it-IT" altLang="ja-JP" sz="2400" dirty="0" smtClean="0">
                <a:latin typeface="Calibri" panose="020F0502020204030204" pitchFamily="34" charset="0"/>
              </a:rPr>
              <a:t>6-2. Spec</a:t>
            </a:r>
            <a:r>
              <a:rPr lang="it-IT" altLang="ja-JP" sz="2400" dirty="0">
                <a:latin typeface="Calibri" panose="020F0502020204030204" pitchFamily="34" charset="0"/>
              </a:rPr>
              <a:t>. Comparison </a:t>
            </a:r>
            <a:r>
              <a:rPr lang="it-IT" altLang="ja-JP" sz="2400" dirty="0" smtClean="0">
                <a:latin typeface="Calibri" panose="020F0502020204030204" pitchFamily="34" charset="0"/>
              </a:rPr>
              <a:t>( Indoor </a:t>
            </a:r>
            <a:r>
              <a:rPr lang="it-IT" altLang="ja-JP" sz="2400" dirty="0">
                <a:latin typeface="Calibri" panose="020F0502020204030204" pitchFamily="34" charset="0"/>
              </a:rPr>
              <a:t>DOME FHD Vari </a:t>
            </a:r>
            <a:r>
              <a:rPr lang="it-IT"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3707085963"/>
              </p:ext>
            </p:extLst>
          </p:nvPr>
        </p:nvGraphicFramePr>
        <p:xfrm>
          <a:off x="108000" y="648000"/>
          <a:ext cx="8928000" cy="4132990"/>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1416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95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07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U2132LA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S2131L</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M3105-L</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QND-6070R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7075">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0707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FHD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144 dB</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 HD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134 dB</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115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07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FHD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0.012 lx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 HD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0.008 lx</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0.2 lx (50 IRE)</a:t>
                      </a:r>
                      <a:endPar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0.095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3556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43 to 100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3.6x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FHD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to 110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115°</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manual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32.4 deg. to 103.8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55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 stream)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355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 streams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0707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5297339"/>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NTSC</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5414213"/>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3750948"/>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96631115"/>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i-VMD</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2529070"/>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Facial coding</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 Stream</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0582794"/>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Install</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8916249"/>
                  </a:ext>
                </a:extLst>
              </a:tr>
              <a:tr h="30696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55 deg.</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5560593"/>
                  </a:ext>
                </a:extLst>
              </a:tr>
              <a:tr h="1784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84415" marR="84415"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84415" marR="84415"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84415" marR="84415"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84415" marR="8441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 12V</a:t>
                      </a:r>
                    </a:p>
                  </a:txBody>
                  <a:tcPr marL="84415" marR="84415"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7267959"/>
                  </a:ext>
                </a:extLst>
              </a:tr>
            </a:tbl>
          </a:graphicData>
        </a:graphic>
      </p:graphicFrame>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601" y="952632"/>
            <a:ext cx="331323" cy="331323"/>
          </a:xfrm>
          <a:prstGeom prst="rect">
            <a:avLst/>
          </a:prstGeom>
        </p:spPr>
      </p:pic>
      <p:sp>
        <p:nvSpPr>
          <p:cNvPr id="5" name="正方形/長方形 4"/>
          <p:cNvSpPr/>
          <p:nvPr/>
        </p:nvSpPr>
        <p:spPr>
          <a:xfrm>
            <a:off x="1384770" y="934911"/>
            <a:ext cx="1926466" cy="3846079"/>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defTabSz="361932">
              <a:defRPr/>
            </a:pPr>
            <a:endParaRPr lang="ja-JP" altLang="en-US" sz="1867"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571" y="952632"/>
            <a:ext cx="329976" cy="31966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6816" y="960514"/>
            <a:ext cx="308655" cy="308655"/>
          </a:xfrm>
          <a:prstGeom prst="rect">
            <a:avLst/>
          </a:prstGeom>
        </p:spPr>
      </p:pic>
      <p:pic>
        <p:nvPicPr>
          <p:cNvPr id="9" name="図 8"/>
          <p:cNvPicPr>
            <a:picLocks noChangeAspect="1"/>
          </p:cNvPicPr>
          <p:nvPr/>
        </p:nvPicPr>
        <p:blipFill>
          <a:blip r:embed="rId6"/>
          <a:stretch>
            <a:fillRect/>
          </a:stretch>
        </p:blipFill>
        <p:spPr>
          <a:xfrm>
            <a:off x="7910569" y="942367"/>
            <a:ext cx="390801" cy="363829"/>
          </a:xfrm>
          <a:prstGeom prst="rect">
            <a:avLst/>
          </a:prstGeom>
        </p:spPr>
      </p:pic>
      <p:sp>
        <p:nvSpPr>
          <p:cNvPr id="11"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14"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22626744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6-3.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BOX FHD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2429756982"/>
              </p:ext>
            </p:extLst>
          </p:nvPr>
        </p:nvGraphicFramePr>
        <p:xfrm>
          <a:off x="108000" y="648000"/>
          <a:ext cx="8928000" cy="4012027"/>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1009338414"/>
                    </a:ext>
                  </a:extLst>
                </a:gridCol>
              </a:tblGrid>
              <a:tr h="26640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358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99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U1532LA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S1531LN</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M1135-E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QNO-6070R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6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H.265/H.264/JPEG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705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(40 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6889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144 dB</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705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0.012 lx</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0.15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0.095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7050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44 to 102 deg. (16:9</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3.6x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31 to 112</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33 to 90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 </a:t>
                      </a:r>
                      <a:r>
                        <a:rPr kumimoji="1" lang="en-US" altLang="ja-JP" sz="900" b="0"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Manual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(H: 32.4 to 103.8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0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 stream)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(H.265/H.264)</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70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 streams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4705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208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255044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404336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221474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i-VMD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160340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Facial coding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707332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Install</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202453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50deg.)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739395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r>
                        <a:rPr kumimoji="1" lang="en-US" altLang="ja-JP" sz="900" b="1"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DC8-28V</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9227732"/>
                  </a:ext>
                </a:extLst>
              </a:tr>
            </a:tbl>
          </a:graphicData>
        </a:graphic>
      </p:graphicFrame>
      <p:sp>
        <p:nvSpPr>
          <p:cNvPr id="4" name="正方形/長方形 3"/>
          <p:cNvSpPr/>
          <p:nvPr/>
        </p:nvSpPr>
        <p:spPr>
          <a:xfrm>
            <a:off x="1395675" y="930129"/>
            <a:ext cx="1927861" cy="3729898"/>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marL="0" marR="0" lvl="0" indent="0" algn="ctr" defTabSz="361932" rtl="0" eaLnBrk="1" fontAlgn="base" latinLnBrk="0" hangingPunct="1">
              <a:lnSpc>
                <a:spcPct val="100000"/>
              </a:lnSpc>
              <a:spcBef>
                <a:spcPct val="0"/>
              </a:spcBef>
              <a:spcAft>
                <a:spcPct val="0"/>
              </a:spcAft>
              <a:buClrTx/>
              <a:buSzTx/>
              <a:buFontTx/>
              <a:buNone/>
              <a:tabLst/>
              <a:defRPr/>
            </a:pPr>
            <a:endParaRPr kumimoji="1" lang="ja-JP" altLang="en-US" sz="18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35323" y="962736"/>
            <a:ext cx="487288" cy="332196"/>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17611" b="19108"/>
          <a:stretch/>
        </p:blipFill>
        <p:spPr>
          <a:xfrm>
            <a:off x="5846012" y="957960"/>
            <a:ext cx="555997" cy="351841"/>
          </a:xfrm>
          <a:prstGeom prst="rect">
            <a:avLst/>
          </a:prstGeom>
        </p:spPr>
      </p:pic>
      <p:pic>
        <p:nvPicPr>
          <p:cNvPr id="7" name="図 6"/>
          <p:cNvPicPr>
            <a:picLocks noChangeAspect="1"/>
          </p:cNvPicPr>
          <p:nvPr/>
        </p:nvPicPr>
        <p:blipFill>
          <a:blip r:embed="rId5"/>
          <a:stretch>
            <a:fillRect/>
          </a:stretch>
        </p:blipFill>
        <p:spPr>
          <a:xfrm>
            <a:off x="3860032" y="986221"/>
            <a:ext cx="604230" cy="318262"/>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6312" y="982948"/>
            <a:ext cx="531906" cy="326382"/>
          </a:xfrm>
          <a:prstGeom prst="rect">
            <a:avLst/>
          </a:prstGeom>
        </p:spPr>
      </p:pic>
      <p:sp>
        <p:nvSpPr>
          <p:cNvPr id="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3"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2078639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6-4.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DOME FHD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4075923990"/>
              </p:ext>
            </p:extLst>
          </p:nvPr>
        </p:nvGraphicFramePr>
        <p:xfrm>
          <a:off x="108000" y="648001"/>
          <a:ext cx="8928000" cy="3892342"/>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17577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534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46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U2532LA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S2531LN</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M3105-LVE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QNV-6070R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8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7885">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(40 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8788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144 dB</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115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88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0.012lx</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0.2lx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0.095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19334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43 to 100</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3.6x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to 108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deg. (16:9))</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Fixed</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115 deg. </a:t>
                      </a: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4.3x Vari manual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32.4 to 103.8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93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 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 stream)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30 fps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 : 15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193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 streams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2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4567880"/>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NTSC</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3757850"/>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486749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821996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i-VMD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220661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Facial Coding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579444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Install</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154700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50deg.)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0"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 deg.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 to 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56762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7609883"/>
                  </a:ext>
                </a:extLst>
              </a:tr>
            </a:tbl>
          </a:graphicData>
        </a:graphic>
      </p:graphicFrame>
      <p:sp>
        <p:nvSpPr>
          <p:cNvPr id="4" name="正方形/長方形 3"/>
          <p:cNvSpPr/>
          <p:nvPr/>
        </p:nvSpPr>
        <p:spPr>
          <a:xfrm>
            <a:off x="1384770" y="934911"/>
            <a:ext cx="1926466" cy="3605432"/>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marL="0" marR="0" lvl="0" indent="0" algn="ctr" defTabSz="361932" rtl="0" eaLnBrk="1" fontAlgn="base" latinLnBrk="0" hangingPunct="1">
              <a:lnSpc>
                <a:spcPct val="100000"/>
              </a:lnSpc>
              <a:spcBef>
                <a:spcPct val="0"/>
              </a:spcBef>
              <a:spcAft>
                <a:spcPct val="0"/>
              </a:spcAft>
              <a:buClrTx/>
              <a:buSzTx/>
              <a:buFontTx/>
              <a:buNone/>
              <a:tabLst/>
              <a:defRPr/>
            </a:pPr>
            <a:endParaRPr kumimoji="1" lang="ja-JP" altLang="en-US" sz="18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7836109" y="982487"/>
            <a:ext cx="499543" cy="37417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410" y="970351"/>
            <a:ext cx="363315" cy="363315"/>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253" y="1033923"/>
            <a:ext cx="362519" cy="321037"/>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576" y="966757"/>
            <a:ext cx="352639" cy="380740"/>
          </a:xfrm>
          <a:prstGeom prst="rect">
            <a:avLst/>
          </a:prstGeom>
        </p:spPr>
      </p:pic>
      <p:sp>
        <p:nvSpPr>
          <p:cNvPr id="10"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3"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3536103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6-5.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Indoor </a:t>
            </a:r>
            <a:r>
              <a:rPr lang="en-US" altLang="ja-JP" sz="2400" dirty="0">
                <a:latin typeface="Calibri" panose="020F0502020204030204" pitchFamily="34" charset="0"/>
              </a:rPr>
              <a:t>BOX 4MP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1699309885"/>
              </p:ext>
            </p:extLst>
          </p:nvPr>
        </p:nvGraphicFramePr>
        <p:xfrm>
          <a:off x="108000" y="648001"/>
          <a:ext cx="8928000" cy="4004014"/>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1009338414"/>
                    </a:ext>
                  </a:extLst>
                </a:gridCol>
              </a:tblGrid>
              <a:tr h="17441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401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20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U1142A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M1137</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QNO-7080R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2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7201">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8720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20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0.17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19184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44 to 103</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(4MP H: 25-115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Varifocal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26.0 – 109.7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918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 / 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20 fps (4M),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1918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8720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8720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0753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U1142A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M1137</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QNO-7080R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2613589"/>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7406976"/>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7131129"/>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8437982"/>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1531876"/>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0508520"/>
                  </a:ext>
                </a:extLst>
              </a:tr>
              <a:tr h="1622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9827463"/>
                  </a:ext>
                </a:extLst>
              </a:tr>
              <a:tr h="26236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 deg</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-20 deg.</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55 deg.</a:t>
                      </a:r>
                      <a:r>
                        <a:rPr kumimoji="1" lang="ja-JP" altLang="en-US"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811017"/>
                  </a:ext>
                </a:extLst>
              </a:tr>
              <a:tr h="10753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8-28V DC</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12V DC</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395420"/>
                  </a:ext>
                </a:extLst>
              </a:tr>
            </a:tbl>
          </a:graphicData>
        </a:graphic>
      </p:graphicFrame>
      <p:sp>
        <p:nvSpPr>
          <p:cNvPr id="4" name="正方形/長方形 3"/>
          <p:cNvSpPr/>
          <p:nvPr/>
        </p:nvSpPr>
        <p:spPr>
          <a:xfrm>
            <a:off x="1392224" y="915695"/>
            <a:ext cx="1927861" cy="3736320"/>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defTabSz="361932">
              <a:defRPr/>
            </a:pPr>
            <a:endParaRPr lang="ja-JP" altLang="en-US" sz="1867"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098" y="1004867"/>
            <a:ext cx="486412" cy="297927"/>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29026" y="981406"/>
            <a:ext cx="571000" cy="344575"/>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86665" y="977974"/>
            <a:ext cx="418140" cy="326159"/>
          </a:xfrm>
          <a:prstGeom prst="rect">
            <a:avLst/>
          </a:prstGeom>
        </p:spPr>
      </p:pic>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485723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it-IT" altLang="ja-JP" sz="2400" dirty="0" smtClean="0">
                <a:latin typeface="Calibri" panose="020F0502020204030204" pitchFamily="34" charset="0"/>
              </a:rPr>
              <a:t>6-6. Spec</a:t>
            </a:r>
            <a:r>
              <a:rPr lang="it-IT" altLang="ja-JP" sz="2400" dirty="0">
                <a:latin typeface="Calibri" panose="020F0502020204030204" pitchFamily="34" charset="0"/>
              </a:rPr>
              <a:t>. Comparison </a:t>
            </a:r>
            <a:r>
              <a:rPr lang="it-IT" altLang="ja-JP" sz="2400" dirty="0" smtClean="0">
                <a:latin typeface="Calibri" panose="020F0502020204030204" pitchFamily="34" charset="0"/>
              </a:rPr>
              <a:t>( Indoor </a:t>
            </a:r>
            <a:r>
              <a:rPr lang="it-IT" altLang="ja-JP" sz="2400" dirty="0">
                <a:latin typeface="Calibri" panose="020F0502020204030204" pitchFamily="34" charset="0"/>
              </a:rPr>
              <a:t>DOME 4MP Vari </a:t>
            </a:r>
            <a:r>
              <a:rPr lang="it-IT"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559355837"/>
              </p:ext>
            </p:extLst>
          </p:nvPr>
        </p:nvGraphicFramePr>
        <p:xfrm>
          <a:off x="108000" y="648000"/>
          <a:ext cx="8928000" cy="3853550"/>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15261">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519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62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U2142LA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M3106-L mk2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QND-7080R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7625">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0762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100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62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0.3 lx (50 IRE)</a:t>
                      </a:r>
                      <a:endPar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3677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44 to 102</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FIX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130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 motorized</a:t>
                      </a:r>
                      <a:r>
                        <a:rPr kumimoji="1" lang="en-US" altLang="ja-JP" sz="900" b="0"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Varifocal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26.0 to 109.7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6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20 fps (4M),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36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92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ingLiU" panose="02020509000000000000" pitchFamily="49" charset="-120"/>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ingLiU" panose="02020509000000000000" pitchFamily="49" charset="-120"/>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533515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910118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396835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405002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7234302"/>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281139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713711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562118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6177172"/>
                  </a:ext>
                </a:extLst>
              </a:tr>
            </a:tbl>
          </a:graphicData>
        </a:graphic>
      </p:graphicFrame>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496" y="1008605"/>
            <a:ext cx="325595" cy="325595"/>
          </a:xfrm>
          <a:prstGeom prst="rect">
            <a:avLst/>
          </a:prstGeom>
        </p:spPr>
      </p:pic>
      <p:sp>
        <p:nvSpPr>
          <p:cNvPr id="5" name="正方形/長方形 4"/>
          <p:cNvSpPr/>
          <p:nvPr/>
        </p:nvSpPr>
        <p:spPr>
          <a:xfrm>
            <a:off x="1384770" y="934911"/>
            <a:ext cx="1926466" cy="3566639"/>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defTabSz="361932">
              <a:defRPr/>
            </a:pPr>
            <a:endParaRPr lang="ja-JP" altLang="en-US" sz="1867"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95515" y="996680"/>
            <a:ext cx="389834" cy="34462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1205" y="940792"/>
            <a:ext cx="400905" cy="400905"/>
          </a:xfrm>
          <a:prstGeom prst="rect">
            <a:avLst/>
          </a:prstGeom>
        </p:spPr>
      </p:pic>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28225574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6-7.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BOX 4MP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1570284785"/>
              </p:ext>
            </p:extLst>
          </p:nvPr>
        </p:nvGraphicFramePr>
        <p:xfrm>
          <a:off x="108000" y="648000"/>
          <a:ext cx="8928000" cy="3856433"/>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1009338414"/>
                    </a:ext>
                  </a:extLst>
                </a:gridCol>
              </a:tblGrid>
              <a:tr h="16014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065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75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U1542LA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M1137-E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QNO-7080R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5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5392">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3252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39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0.17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1225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44 to 102</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Vari</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(4MP H: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25 to 115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Motorized V</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arifocal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26.0 – 109.7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2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20 fps (4M),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12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1539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21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401905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57222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841285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844843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805832"/>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6838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50deg.)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 to 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495871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9654165"/>
                  </a:ext>
                </a:extLst>
              </a:tr>
            </a:tbl>
          </a:graphicData>
        </a:graphic>
      </p:graphicFrame>
      <p:sp>
        <p:nvSpPr>
          <p:cNvPr id="4" name="正方形/長方形 3"/>
          <p:cNvSpPr/>
          <p:nvPr/>
        </p:nvSpPr>
        <p:spPr>
          <a:xfrm>
            <a:off x="1392224" y="915696"/>
            <a:ext cx="1927861" cy="3588738"/>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marL="0" marR="0" lvl="0" indent="0" algn="ctr" defTabSz="361932" rtl="0" eaLnBrk="1" fontAlgn="base" latinLnBrk="0" hangingPunct="1">
              <a:lnSpc>
                <a:spcPct val="100000"/>
              </a:lnSpc>
              <a:spcBef>
                <a:spcPct val="0"/>
              </a:spcBef>
              <a:spcAft>
                <a:spcPct val="0"/>
              </a:spcAft>
              <a:buClrTx/>
              <a:buSzTx/>
              <a:buFontTx/>
              <a:buNone/>
              <a:tabLst/>
              <a:defRPr/>
            </a:pPr>
            <a:endParaRPr kumimoji="1" lang="ja-JP" altLang="en-US" sz="18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17858" b="19379"/>
          <a:stretch/>
        </p:blipFill>
        <p:spPr>
          <a:xfrm>
            <a:off x="5909767" y="968785"/>
            <a:ext cx="519571" cy="326099"/>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35105" y="965863"/>
            <a:ext cx="402383" cy="313868"/>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039" y="987533"/>
            <a:ext cx="502859" cy="303064"/>
          </a:xfrm>
          <a:prstGeom prst="rect">
            <a:avLst/>
          </a:prstGeom>
        </p:spPr>
      </p:pic>
      <p:sp>
        <p:nvSpPr>
          <p:cNvPr id="8"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5186595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6-8.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DOME 4MP </a:t>
            </a:r>
            <a:r>
              <a:rPr lang="en-US" altLang="ja-JP" sz="2400" dirty="0" err="1">
                <a:latin typeface="Calibri" panose="020F0502020204030204" pitchFamily="34" charset="0"/>
              </a:rPr>
              <a:t>Vari</a:t>
            </a:r>
            <a:r>
              <a:rPr lang="en-US" altLang="ja-JP" sz="2400" dirty="0">
                <a:latin typeface="Calibri" panose="020F0502020204030204" pitchFamily="34" charset="0"/>
              </a:rPr>
              <a:t> </a:t>
            </a:r>
            <a:r>
              <a:rPr lang="en-US" altLang="ja-JP" sz="2400" dirty="0" smtClean="0">
                <a:latin typeface="Calibri" panose="020F0502020204030204" pitchFamily="34" charset="0"/>
              </a:rPr>
              <a:t>Model ) </a:t>
            </a:r>
            <a:endParaRPr lang="ja-JP" altLang="en-US" sz="24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4136814948"/>
              </p:ext>
            </p:extLst>
          </p:nvPr>
        </p:nvGraphicFramePr>
        <p:xfrm>
          <a:off x="108000" y="648000"/>
          <a:ext cx="8928000" cy="3838195"/>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169013">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328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50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U2542LA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M3106-LVE Mk2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QNV-7080R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5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4502">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 </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8450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100 dB </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502">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0.15 lx (30 IRE)</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18590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2.5x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Vari Motorized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44 to 102 deg. (16:9</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FIX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130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4.3x</a:t>
                      </a:r>
                      <a:r>
                        <a:rPr kumimoji="1" lang="en-US" altLang="ja-JP" sz="900" b="0"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motorized vari</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(H: 26 to 109.7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8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4MP : 20 fps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2MP : 30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18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40953">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2256049"/>
                  </a:ext>
                </a:extLst>
              </a:tr>
              <a:tr h="1230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714735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362703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706646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849820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812805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2307313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50deg.)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50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324801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6007595"/>
                  </a:ext>
                </a:extLst>
              </a:tr>
            </a:tbl>
          </a:graphicData>
        </a:graphic>
      </p:graphicFrame>
      <p:sp>
        <p:nvSpPr>
          <p:cNvPr id="4" name="正方形/長方形 3"/>
          <p:cNvSpPr/>
          <p:nvPr/>
        </p:nvSpPr>
        <p:spPr>
          <a:xfrm>
            <a:off x="1384770" y="934912"/>
            <a:ext cx="1926466" cy="3551284"/>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marL="0" marR="0" lvl="0" indent="0" algn="ctr" defTabSz="361932" rtl="0" eaLnBrk="1" fontAlgn="base" latinLnBrk="0" hangingPunct="1">
              <a:lnSpc>
                <a:spcPct val="100000"/>
              </a:lnSpc>
              <a:spcBef>
                <a:spcPct val="0"/>
              </a:spcBef>
              <a:spcAft>
                <a:spcPct val="0"/>
              </a:spcAft>
              <a:buClrTx/>
              <a:buSzTx/>
              <a:buFontTx/>
              <a:buNone/>
              <a:tabLst/>
              <a:defRPr/>
            </a:pPr>
            <a:endParaRPr kumimoji="1" lang="ja-JP" altLang="en-US" sz="18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810" y="990880"/>
            <a:ext cx="330752" cy="330752"/>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158" y="966606"/>
            <a:ext cx="331477" cy="331477"/>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92564" y="964271"/>
            <a:ext cx="397550" cy="352305"/>
          </a:xfrm>
          <a:prstGeom prst="rect">
            <a:avLst/>
          </a:prstGeom>
        </p:spPr>
      </p:pic>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2279557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6-9.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Indoor </a:t>
            </a:r>
            <a:r>
              <a:rPr lang="en-US" altLang="ja-JP" sz="2400" dirty="0">
                <a:latin typeface="Calibri" panose="020F0502020204030204" pitchFamily="34" charset="0"/>
              </a:rPr>
              <a:t>BOX FHD Fix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1521167422"/>
              </p:ext>
            </p:extLst>
          </p:nvPr>
        </p:nvGraphicFramePr>
        <p:xfrm>
          <a:off x="108000" y="648000"/>
          <a:ext cx="8928000" cy="3893696"/>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1009338414"/>
                    </a:ext>
                  </a:extLst>
                </a:gridCol>
              </a:tblGrid>
              <a:tr h="18135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038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128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U1130A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S1131</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M2025-LE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QNO-6010R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8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0676">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50078">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144dB</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115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067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0.01lx</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0.2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0.15 lx</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40373">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102</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115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116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0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15fps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30fps</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60fps</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 stream)</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40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4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 streams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3067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21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 (NTSC)</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541961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349871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5891841"/>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i-VMD</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063696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Facial coding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606336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Install</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451310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 deg. to 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 deg. to 50 deg.</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50 deg.  *1</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55 deg.  *1</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396449"/>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5900758"/>
                  </a:ext>
                </a:extLst>
              </a:tr>
            </a:tbl>
          </a:graphicData>
        </a:graphic>
      </p:graphicFrame>
      <p:sp>
        <p:nvSpPr>
          <p:cNvPr id="4" name="正方形/長方形 3"/>
          <p:cNvSpPr/>
          <p:nvPr/>
        </p:nvSpPr>
        <p:spPr>
          <a:xfrm>
            <a:off x="1392224" y="915695"/>
            <a:ext cx="1927861" cy="3626001"/>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marL="0" marR="0" lvl="0" indent="0" algn="ctr" defTabSz="361932" rtl="0" eaLnBrk="1" fontAlgn="base" latinLnBrk="0" hangingPunct="1">
              <a:lnSpc>
                <a:spcPct val="100000"/>
              </a:lnSpc>
              <a:spcBef>
                <a:spcPct val="0"/>
              </a:spcBef>
              <a:spcAft>
                <a:spcPct val="0"/>
              </a:spcAft>
              <a:buClrTx/>
              <a:buSzTx/>
              <a:buFontTx/>
              <a:buNone/>
              <a:tabLst/>
              <a:defRPr/>
            </a:pPr>
            <a:endParaRPr kumimoji="1" lang="ja-JP" altLang="en-US" sz="18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206" y="1010230"/>
            <a:ext cx="450494" cy="225951"/>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230" y="1010234"/>
            <a:ext cx="418775" cy="252903"/>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t="16967" b="16529"/>
          <a:stretch/>
        </p:blipFill>
        <p:spPr>
          <a:xfrm>
            <a:off x="5920917" y="960515"/>
            <a:ext cx="495013" cy="329204"/>
          </a:xfrm>
          <a:prstGeom prst="rect">
            <a:avLst/>
          </a:prstGeom>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824664" y="951734"/>
            <a:ext cx="533789" cy="348484"/>
          </a:xfrm>
          <a:prstGeom prst="rect">
            <a:avLst/>
          </a:prstGeom>
        </p:spPr>
      </p:pic>
      <p:sp>
        <p:nvSpPr>
          <p:cNvPr id="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
        <p:nvSpPr>
          <p:cNvPr id="13"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
        <p:nvSpPr>
          <p:cNvPr id="11" name="テキスト ボックス 10"/>
          <p:cNvSpPr txBox="1"/>
          <p:nvPr/>
        </p:nvSpPr>
        <p:spPr>
          <a:xfrm>
            <a:off x="4529638" y="4576457"/>
            <a:ext cx="4506362" cy="246221"/>
          </a:xfrm>
          <a:prstGeom prst="rect">
            <a:avLst/>
          </a:prstGeom>
          <a:noFill/>
        </p:spPr>
        <p:txBody>
          <a:bodyPr wrap="none" rtlCol="0">
            <a:spAutoFit/>
          </a:bodyPr>
          <a:lstStyle/>
          <a:p>
            <a:pPr algn="l"/>
            <a:r>
              <a:rPr lang="en-US" altLang="ja-JP" sz="1000" dirty="0" smtClean="0">
                <a:effectLst/>
                <a:latin typeface="Meiryo UI" panose="020B0604030504040204" pitchFamily="50" charset="-128"/>
                <a:ea typeface="Meiryo UI" panose="020B0604030504040204" pitchFamily="50" charset="-128"/>
                <a:cs typeface="Meiryo UI" panose="020B0604030504040204" pitchFamily="50" charset="-128"/>
              </a:rPr>
              <a:t>*1 Since </a:t>
            </a:r>
            <a:r>
              <a:rPr lang="en-US" altLang="ja-JP" sz="1000" dirty="0">
                <a:effectLst/>
                <a:latin typeface="Meiryo UI" panose="020B0604030504040204" pitchFamily="50" charset="-128"/>
                <a:ea typeface="Meiryo UI" panose="020B0604030504040204" pitchFamily="50" charset="-128"/>
                <a:cs typeface="Meiryo UI" panose="020B0604030504040204" pitchFamily="50" charset="-128"/>
              </a:rPr>
              <a:t>it is an outdoor model, temperature comparison is excluded.</a:t>
            </a:r>
            <a:endParaRPr kumimoji="1" lang="ja-JP" altLang="en-US" sz="10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72543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6-10.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Indoor </a:t>
            </a:r>
            <a:r>
              <a:rPr lang="en-US" altLang="ja-JP" sz="2400" dirty="0">
                <a:latin typeface="Calibri" panose="020F0502020204030204" pitchFamily="34" charset="0"/>
              </a:rPr>
              <a:t>DOME FHD Fix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8" name="Group 945"/>
          <p:cNvGraphicFramePr>
            <a:graphicFrameLocks noGrp="1"/>
          </p:cNvGraphicFramePr>
          <p:nvPr>
            <p:extLst>
              <p:ext uri="{D42A27DB-BD31-4B8C-83A1-F6EECF244321}">
                <p14:modId xmlns:p14="http://schemas.microsoft.com/office/powerpoint/2010/main" val="1223236319"/>
              </p:ext>
            </p:extLst>
          </p:nvPr>
        </p:nvGraphicFramePr>
        <p:xfrm>
          <a:off x="108000" y="648000"/>
          <a:ext cx="8928000" cy="3913765"/>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2742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121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70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U2130LA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M3105-L</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QND-6020R</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3707">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1370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115 dB</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370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0.2 lx (50 IRE)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0.15 lx</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5015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100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115 deg.</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3.6x</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fixed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86.48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01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501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17450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724128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334972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0587082"/>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5520367"/>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 Stream</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5233238"/>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247936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55 deg.</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812707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 12V</a:t>
                      </a:r>
                    </a:p>
                  </a:txBody>
                  <a:tcPr marL="72000" marR="720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6224693"/>
                  </a:ext>
                </a:extLst>
              </a:tr>
            </a:tbl>
          </a:graphicData>
        </a:graphic>
      </p:graphicFrame>
      <p:sp>
        <p:nvSpPr>
          <p:cNvPr id="9" name="正方形/長方形 8"/>
          <p:cNvSpPr/>
          <p:nvPr/>
        </p:nvSpPr>
        <p:spPr>
          <a:xfrm>
            <a:off x="1384770" y="934911"/>
            <a:ext cx="1926466" cy="3610076"/>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defTabSz="361932">
              <a:defRPr/>
            </a:pPr>
            <a:endParaRPr lang="ja-JP" altLang="en-US" sz="1867"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878" y="993466"/>
            <a:ext cx="401358" cy="4013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8313" y="994879"/>
            <a:ext cx="480060" cy="389303"/>
          </a:xfrm>
          <a:prstGeom prst="rect">
            <a:avLst/>
          </a:prstGeom>
        </p:spPr>
      </p:pic>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66830" y="998881"/>
            <a:ext cx="450271" cy="396644"/>
          </a:xfrm>
          <a:prstGeom prst="rect">
            <a:avLst/>
          </a:prstGeom>
        </p:spPr>
      </p:pic>
      <p:sp>
        <p:nvSpPr>
          <p:cNvPr id="1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23997538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6-11.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DOME FHD Fix </a:t>
            </a:r>
            <a:r>
              <a:rPr lang="en-US" altLang="ja-JP" sz="2400" dirty="0" smtClean="0">
                <a:latin typeface="Calibri" panose="020F0502020204030204" pitchFamily="34" charset="0"/>
              </a:rPr>
              <a:t>Model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1574102788"/>
              </p:ext>
            </p:extLst>
          </p:nvPr>
        </p:nvGraphicFramePr>
        <p:xfrm>
          <a:off x="108000" y="648000"/>
          <a:ext cx="8928000" cy="3975492"/>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0039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12183">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88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U2530LA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M3105-LVE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QNV-6020R</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9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H.264/MJPEG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3"/>
                  </a:ext>
                </a:extLst>
              </a:tr>
              <a:tr h="10019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(30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(25 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0019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115 dB</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9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0.1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0.2lx (50 IRE)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0.15 lx</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20417">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100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115 deg. </a:t>
                      </a: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86.48 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0417">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30 fps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 : 15 fps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20417">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20448">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5742046"/>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1693359"/>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4316453"/>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3700386"/>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3767948"/>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5385486"/>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904643"/>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0" i="0" u="none" strike="noStrike" cap="none" normalizeH="0" baseline="0" dirty="0" smtClean="0">
                          <a:ln>
                            <a:noFill/>
                          </a:ln>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 to 50 deg.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-30 deg.</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55 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4886150"/>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DC12V</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84988883"/>
                  </a:ext>
                </a:extLst>
              </a:tr>
            </a:tbl>
          </a:graphicData>
        </a:graphic>
      </p:graphicFrame>
      <p:sp>
        <p:nvSpPr>
          <p:cNvPr id="4" name="正方形/長方形 3"/>
          <p:cNvSpPr/>
          <p:nvPr/>
        </p:nvSpPr>
        <p:spPr>
          <a:xfrm>
            <a:off x="1384770" y="934911"/>
            <a:ext cx="1926466" cy="3597142"/>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algn="ctr" defTabSz="361932">
              <a:defRPr/>
            </a:pPr>
            <a:endParaRPr lang="ja-JP" altLang="en-US" sz="1867" dirty="0">
              <a:solidFill>
                <a:srgbClr val="0000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710" y="983738"/>
            <a:ext cx="401633" cy="40163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21" y="1028807"/>
            <a:ext cx="454802" cy="360999"/>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905862" y="982611"/>
            <a:ext cx="465136" cy="416176"/>
          </a:xfrm>
          <a:prstGeom prst="rect">
            <a:avLst/>
          </a:prstGeom>
        </p:spPr>
      </p:pic>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3813254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2</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 Key </a:t>
            </a:r>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Features</a:t>
            </a:r>
            <a:endPar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endParaRPr>
          </a:p>
        </p:txBody>
      </p:sp>
    </p:spTree>
    <p:extLst>
      <p:ext uri="{BB962C8B-B14F-4D97-AF65-F5344CB8AC3E}">
        <p14:creationId xmlns:p14="http://schemas.microsoft.com/office/powerpoint/2010/main" val="5422712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6-12.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Indoor </a:t>
            </a:r>
            <a:r>
              <a:rPr lang="en-US" altLang="ja-JP" sz="2400" dirty="0">
                <a:latin typeface="Calibri" panose="020F0502020204030204" pitchFamily="34" charset="0"/>
              </a:rPr>
              <a:t>DOME 4MP Fix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3" name="Group 945"/>
          <p:cNvGraphicFramePr>
            <a:graphicFrameLocks noGrp="1"/>
          </p:cNvGraphicFramePr>
          <p:nvPr>
            <p:extLst>
              <p:ext uri="{D42A27DB-BD31-4B8C-83A1-F6EECF244321}">
                <p14:modId xmlns:p14="http://schemas.microsoft.com/office/powerpoint/2010/main" val="107620434"/>
              </p:ext>
            </p:extLst>
          </p:nvPr>
        </p:nvGraphicFramePr>
        <p:xfrm>
          <a:off x="108000" y="648000"/>
          <a:ext cx="8928000" cy="3896987"/>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2539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9540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69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U2140LA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M3106-L mk2</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QND-7010R</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694">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/MJPEG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3"/>
                  </a:ext>
                </a:extLst>
              </a:tr>
              <a:tr h="112694">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1269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100 dB</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269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0.5 lx</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4792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100</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 (16:9))</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130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110.0 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7926">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 : 20 fps (4M),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(2M)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47926">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0">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8362">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ingLiU" panose="02020509000000000000" pitchFamily="49" charset="-120"/>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ingLiU" panose="02020509000000000000" pitchFamily="49" charset="-120"/>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52840823"/>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4419647"/>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9963587"/>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703157"/>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7194484"/>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1660209"/>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8450244"/>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0 deg. to 50 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 deg.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-10 deg</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to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55 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143114"/>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8119926"/>
                  </a:ext>
                </a:extLst>
              </a:tr>
            </a:tbl>
          </a:graphicData>
        </a:graphic>
      </p:graphicFrame>
      <p:sp>
        <p:nvSpPr>
          <p:cNvPr id="4" name="正方形/長方形 3"/>
          <p:cNvSpPr/>
          <p:nvPr/>
        </p:nvSpPr>
        <p:spPr>
          <a:xfrm>
            <a:off x="1384770" y="934912"/>
            <a:ext cx="1926466" cy="3554854"/>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algn="ctr" defTabSz="361932">
              <a:defRPr/>
            </a:pPr>
            <a:endParaRPr lang="ja-JP" altLang="en-US" sz="1867" dirty="0">
              <a:solidFill>
                <a:srgbClr val="0000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318" y="971073"/>
            <a:ext cx="394420" cy="39442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006" y="1013896"/>
            <a:ext cx="446636" cy="360799"/>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69235" y="968292"/>
            <a:ext cx="447768" cy="401184"/>
          </a:xfrm>
          <a:prstGeom prst="rect">
            <a:avLst/>
          </a:prstGeom>
        </p:spPr>
      </p:pic>
      <p:sp>
        <p:nvSpPr>
          <p:cNvPr id="9"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0031888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6-13. Spec</a:t>
            </a:r>
            <a:r>
              <a:rPr lang="en-US" altLang="ja-JP" sz="2400" dirty="0">
                <a:latin typeface="Calibri" panose="020F0502020204030204" pitchFamily="34" charset="0"/>
              </a:rPr>
              <a:t>. Comparison </a:t>
            </a:r>
            <a:r>
              <a:rPr lang="en-US" altLang="ja-JP" sz="2400" dirty="0" smtClean="0">
                <a:latin typeface="Calibri" panose="020F0502020204030204" pitchFamily="34" charset="0"/>
              </a:rPr>
              <a:t>( Outdoor </a:t>
            </a:r>
            <a:r>
              <a:rPr lang="en-US" altLang="ja-JP" sz="2400" dirty="0">
                <a:latin typeface="Calibri" panose="020F0502020204030204" pitchFamily="34" charset="0"/>
              </a:rPr>
              <a:t>DOME 4MP Fix </a:t>
            </a:r>
            <a:r>
              <a:rPr lang="en-US" altLang="ja-JP" sz="2400" dirty="0" smtClean="0">
                <a:latin typeface="Calibri" panose="020F0502020204030204" pitchFamily="34" charset="0"/>
              </a:rPr>
              <a:t>Model ) </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aphicFrame>
        <p:nvGraphicFramePr>
          <p:cNvPr id="8" name="Group 945"/>
          <p:cNvGraphicFramePr>
            <a:graphicFrameLocks noGrp="1"/>
          </p:cNvGraphicFramePr>
          <p:nvPr>
            <p:extLst>
              <p:ext uri="{D42A27DB-BD31-4B8C-83A1-F6EECF244321}">
                <p14:modId xmlns:p14="http://schemas.microsoft.com/office/powerpoint/2010/main" val="2638647767"/>
              </p:ext>
            </p:extLst>
          </p:nvPr>
        </p:nvGraphicFramePr>
        <p:xfrm>
          <a:off x="108000" y="648000"/>
          <a:ext cx="8928000" cy="3881569"/>
        </p:xfrm>
        <a:graphic>
          <a:graphicData uri="http://schemas.openxmlformats.org/drawingml/2006/table">
            <a:tbl>
              <a:tblPr/>
              <a:tblGrid>
                <a:gridCol w="1296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908000">
                  <a:extLst>
                    <a:ext uri="{9D8B030D-6E8A-4147-A177-3AD203B41FA5}">
                      <a16:colId xmlns:a16="http://schemas.microsoft.com/office/drawing/2014/main" val="20003"/>
                    </a:ext>
                  </a:extLst>
                </a:gridCol>
                <a:gridCol w="1908000">
                  <a:extLst>
                    <a:ext uri="{9D8B030D-6E8A-4147-A177-3AD203B41FA5}">
                      <a16:colId xmlns:a16="http://schemas.microsoft.com/office/drawing/2014/main" val="3305378008"/>
                    </a:ext>
                  </a:extLst>
                </a:gridCol>
              </a:tblGrid>
              <a:tr h="230644">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a:t>
                      </a:r>
                    </a:p>
                  </a:txBody>
                  <a:tcPr marL="84415" marR="84415" marT="45727" marB="45727"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AXIS</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Hanwha</a:t>
                      </a:r>
                    </a:p>
                  </a:txBody>
                  <a:tcPr marL="84415" marR="84415" marT="45727" marB="45727"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A54A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70238">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Series</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lang="en-US" altLang="ja-JP" sz="900" dirty="0" smtClean="0">
                          <a:latin typeface="Calibri" panose="020F0502020204030204" pitchFamily="34" charset="0"/>
                          <a:cs typeface="Calibri" panose="020F0502020204030204" pitchFamily="34" charset="0"/>
                        </a:rPr>
                        <a:t>No applicable model</a:t>
                      </a:r>
                      <a:endParaRPr lang="en-US" altLang="ja-JP" sz="900" dirty="0">
                        <a:latin typeface="Calibri" panose="020F0502020204030204" pitchFamily="34" charset="0"/>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A54A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531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Model#</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U2540LA</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M3106-LVE Mk2</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QNV-7020R</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A54A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316">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Compression</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H.265/H.264/MJPEG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3"/>
                  </a:ext>
                </a:extLst>
              </a:tr>
              <a:tr h="115316">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(20 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Yes (15 m) </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 (25 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6196935"/>
                  </a:ext>
                </a:extLst>
              </a:tr>
              <a:tr h="11531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WDR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102 dB</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100 dB </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120 dB</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316">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 Lux Color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0.3 lx (50 IRE)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0.4 lx</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584151"/>
                  </a:ext>
                </a:extLst>
              </a:tr>
              <a:tr h="253695">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FOV]</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100 deg. (16:9</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130</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deg.)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Fixed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 </a:t>
                      </a: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81.0</a:t>
                      </a:r>
                      <a:r>
                        <a:rPr kumimoji="1" lang="en-US" altLang="ja-JP" sz="900" b="0" i="0" u="none" strike="noStrike" kern="1200" cap="none" normalizeH="0" baseline="0" dirty="0" smtClean="0">
                          <a:ln>
                            <a:noFill/>
                          </a:ln>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369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 (max)</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15 fps (2 stream-)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fps (1 stream)</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25/30 fps</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4MP : 20 fps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2MP : 30 fps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3909270"/>
                  </a:ext>
                </a:extLst>
              </a:tr>
              <a:tr h="253695">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Stream</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 3 streams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JPEG : 2 streams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2)</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Multiple (Up to 3 profiles)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685681"/>
                  </a:ext>
                </a:extLst>
              </a:tr>
              <a:tr h="146909">
                <a:tc>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I/O</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296" rtl="0" eaLnBrk="1" latinLnBrk="0" hangingPunct="1">
                        <a:defRPr kumimoji="1" sz="1800" kern="1200">
                          <a:solidFill>
                            <a:schemeClr val="tx1"/>
                          </a:solidFill>
                          <a:latin typeface="Times New Roman"/>
                          <a:ea typeface="ＭＳ Ｐゴシック"/>
                        </a:defRPr>
                      </a:lvl1pPr>
                      <a:lvl2pPr marL="457148" algn="l" defTabSz="914296" rtl="0" eaLnBrk="1" latinLnBrk="0" hangingPunct="1">
                        <a:defRPr kumimoji="1" sz="1800" kern="1200">
                          <a:solidFill>
                            <a:schemeClr val="tx1"/>
                          </a:solidFill>
                          <a:latin typeface="Times New Roman"/>
                          <a:ea typeface="ＭＳ Ｐゴシック"/>
                        </a:defRPr>
                      </a:lvl2pPr>
                      <a:lvl3pPr marL="914296" algn="l" defTabSz="914296" rtl="0" eaLnBrk="1" latinLnBrk="0" hangingPunct="1">
                        <a:defRPr kumimoji="1" sz="1800" kern="1200">
                          <a:solidFill>
                            <a:schemeClr val="tx1"/>
                          </a:solidFill>
                          <a:latin typeface="Times New Roman"/>
                          <a:ea typeface="ＭＳ Ｐゴシック"/>
                        </a:defRPr>
                      </a:lvl3pPr>
                      <a:lvl4pPr marL="1371445" algn="l" defTabSz="914296" rtl="0" eaLnBrk="1" latinLnBrk="0" hangingPunct="1">
                        <a:defRPr kumimoji="1" sz="1800" kern="1200">
                          <a:solidFill>
                            <a:schemeClr val="tx1"/>
                          </a:solidFill>
                          <a:latin typeface="Times New Roman"/>
                          <a:ea typeface="ＭＳ Ｐゴシック"/>
                        </a:defRPr>
                      </a:lvl4pPr>
                      <a:lvl5pPr marL="1828592" algn="l" defTabSz="914296" rtl="0" eaLnBrk="1" latinLnBrk="0" hangingPunct="1">
                        <a:defRPr kumimoji="1" sz="1800" kern="1200">
                          <a:solidFill>
                            <a:schemeClr val="tx1"/>
                          </a:solidFill>
                          <a:latin typeface="Times New Roman"/>
                          <a:ea typeface="ＭＳ Ｐゴシック"/>
                        </a:defRPr>
                      </a:lvl5pPr>
                      <a:lvl6pPr marL="2285740" algn="l" defTabSz="914296" rtl="0" eaLnBrk="1" latinLnBrk="0" hangingPunct="1">
                        <a:defRPr kumimoji="1" sz="1800" kern="1200">
                          <a:solidFill>
                            <a:schemeClr val="tx1"/>
                          </a:solidFill>
                          <a:latin typeface="Times New Roman"/>
                          <a:ea typeface="ＭＳ Ｐゴシック"/>
                        </a:defRPr>
                      </a:lvl6pPr>
                      <a:lvl7pPr marL="2742888" algn="l" defTabSz="914296" rtl="0" eaLnBrk="1" latinLnBrk="0" hangingPunct="1">
                        <a:defRPr kumimoji="1" sz="1800" kern="1200">
                          <a:solidFill>
                            <a:schemeClr val="tx1"/>
                          </a:solidFill>
                          <a:latin typeface="Times New Roman"/>
                          <a:ea typeface="ＭＳ Ｐゴシック"/>
                        </a:defRPr>
                      </a:lvl7pPr>
                      <a:lvl8pPr marL="3200036" algn="l" defTabSz="914296" rtl="0" eaLnBrk="1" latinLnBrk="0" hangingPunct="1">
                        <a:defRPr kumimoji="1" sz="1800" kern="1200">
                          <a:solidFill>
                            <a:schemeClr val="tx1"/>
                          </a:solidFill>
                          <a:latin typeface="Times New Roman"/>
                          <a:ea typeface="ＭＳ Ｐゴシック"/>
                        </a:defRPr>
                      </a:lvl8pPr>
                      <a:lvl9pPr marL="3657184" algn="l" defTabSz="914296"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2256049"/>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Monitor</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0862507"/>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SD card</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micro SD</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68724180"/>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iA</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Support</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3558842"/>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Intelligence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 Scene change (free)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Motion Detection</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3385641"/>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Zipstream</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WiseStream</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31532776"/>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Secure Communication</a:t>
                      </a:r>
                      <a:endParaRPr kumimoji="1" lang="en-US" altLang="ja-JP" sz="900" b="1"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rgbClr val="0000FF"/>
                          </a:solidFill>
                          <a:effectLst/>
                          <a:latin typeface="Calibri" panose="020F0502020204030204" pitchFamily="34" charset="0"/>
                          <a:ea typeface="MingLiU" panose="02020509000000000000" pitchFamily="49" charset="-120"/>
                          <a:cs typeface="Meiryo UI" panose="020B0604030504040204" pitchFamily="50" charset="-128"/>
                        </a:rPr>
                        <a:t>Yes</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No</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6817938"/>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Operating Temperature</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on range is -20deg. to 50deg.)</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Calibri" panose="020F0502020204030204" pitchFamily="34" charset="0"/>
                        </a:rPr>
                        <a:t> </a:t>
                      </a: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to </a:t>
                      </a:r>
                      <a:r>
                        <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50 deg.</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-30 deg. </a:t>
                      </a: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to</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55 deg.</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4583224"/>
                  </a:ext>
                </a:extLst>
              </a:tr>
              <a:tr h="0">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supply</a:t>
                      </a:r>
                    </a:p>
                  </a:txBody>
                  <a:tcPr marL="72000" marR="72000" marT="0" marB="0" anchor="ctr" horzOverflow="overflow">
                    <a:lnL w="28575" cap="flat" cmpd="sng" algn="ctr">
                      <a:solidFill>
                        <a:srgbClr val="0A54A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28575" cap="flat" cmpd="sng" algn="ctr">
                      <a:solidFill>
                        <a:srgbClr val="00000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horzOverflow="overflow">
                    <a:lnL w="28575"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lumMod val="85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a:t>
                      </a:r>
                    </a:p>
                  </a:txBody>
                  <a:tcPr marL="72000" marR="72000" marT="0" marB="0" anchor="ctr" horzOverflow="overflow">
                    <a:lnL w="12700" cap="flat" cmpd="sng" algn="ctr">
                      <a:solidFill>
                        <a:srgbClr val="0A54A0"/>
                      </a:solidFill>
                      <a:prstDash val="solid"/>
                      <a:round/>
                      <a:headEnd type="none" w="med" len="med"/>
                      <a:tailEnd type="none" w="med" len="med"/>
                    </a:lnL>
                    <a:lnR w="12700"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PoE, </a:t>
                      </a:r>
                      <a:r>
                        <a:rPr kumimoji="1" lang="en-US" altLang="ja-JP" sz="900" b="1" i="0" u="none" strike="noStrike" cap="none" normalizeH="0" baseline="0" dirty="0" smtClean="0">
                          <a:ln>
                            <a:noFill/>
                          </a:ln>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12V DC</a:t>
                      </a:r>
                    </a:p>
                  </a:txBody>
                  <a:tcPr marL="72000" marR="72000" marT="0" marB="0" anchor="ctr" horzOverflow="overflow">
                    <a:lnL w="12700" cap="flat" cmpd="sng" algn="ctr">
                      <a:solidFill>
                        <a:srgbClr val="0A54A0"/>
                      </a:solidFill>
                      <a:prstDash val="solid"/>
                      <a:round/>
                      <a:headEnd type="none" w="med" len="med"/>
                      <a:tailEnd type="none" w="med" len="med"/>
                    </a:lnL>
                    <a:lnR w="28575" cap="flat" cmpd="sng" algn="ctr">
                      <a:solidFill>
                        <a:srgbClr val="0A54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1107481"/>
                  </a:ext>
                </a:extLst>
              </a:tr>
            </a:tbl>
          </a:graphicData>
        </a:graphic>
      </p:graphicFrame>
      <p:sp>
        <p:nvSpPr>
          <p:cNvPr id="9" name="正方形/長方形 8"/>
          <p:cNvSpPr/>
          <p:nvPr/>
        </p:nvSpPr>
        <p:spPr>
          <a:xfrm>
            <a:off x="1384770" y="934911"/>
            <a:ext cx="1926466" cy="3564603"/>
          </a:xfrm>
          <a:prstGeom prst="rect">
            <a:avLst/>
          </a:prstGeom>
          <a:noFill/>
          <a:ln w="28575">
            <a:solidFill>
              <a:srgbClr val="FF0000"/>
            </a:solidFill>
          </a:ln>
          <a:effectLst>
            <a:outerShdw blurRad="50800" dist="38100" dir="2700000" algn="tl" rotWithShape="0">
              <a:prstClr val="black">
                <a:alpha val="40000"/>
              </a:prstClr>
            </a:outerShdw>
          </a:effectLst>
          <a:extLst/>
        </p:spPr>
        <p:txBody>
          <a:bodyPr wrap="none" lIns="72000" rIns="72000" rtlCol="0" anchor="ctr"/>
          <a:lstStyle/>
          <a:p>
            <a:pPr algn="ctr" defTabSz="361932">
              <a:defRPr/>
            </a:pPr>
            <a:endParaRPr lang="ja-JP" altLang="en-US" sz="1867" dirty="0">
              <a:solidFill>
                <a:srgbClr val="0000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045" y="972663"/>
            <a:ext cx="400108" cy="40010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005" y="1011208"/>
            <a:ext cx="453076" cy="364585"/>
          </a:xfrm>
          <a:prstGeom prst="rect">
            <a:avLst/>
          </a:prstGeom>
        </p:spPr>
      </p:pic>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67613" y="968293"/>
            <a:ext cx="457271" cy="399350"/>
          </a:xfrm>
          <a:prstGeom prst="rect">
            <a:avLst/>
          </a:prstGeom>
        </p:spPr>
      </p:pic>
      <p:sp>
        <p:nvSpPr>
          <p:cNvPr id="1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5769142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126250"/>
            <a:ext cx="6995916" cy="523220"/>
          </a:xfrm>
          <a:prstGeom prst="rect">
            <a:avLst/>
          </a:prstGeom>
        </p:spPr>
        <p:txBody>
          <a:bodyPr wrap="square" anchor="b">
            <a:spAutoFit/>
          </a:bodyPr>
          <a:lstStyle/>
          <a:p>
            <a:r>
              <a:rPr lang="en-US" altLang="ja-JP" sz="28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7. </a:t>
            </a:r>
            <a:r>
              <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Support for camera function differences</a:t>
            </a:r>
          </a:p>
        </p:txBody>
      </p:sp>
    </p:spTree>
    <p:extLst>
      <p:ext uri="{BB962C8B-B14F-4D97-AF65-F5344CB8AC3E}">
        <p14:creationId xmlns:p14="http://schemas.microsoft.com/office/powerpoint/2010/main" val="2685161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7. </a:t>
            </a:r>
            <a:r>
              <a:rPr lang="en-US" altLang="ja-JP" sz="2400" dirty="0">
                <a:latin typeface="Calibri" panose="020F0502020204030204" pitchFamily="34" charset="0"/>
              </a:rPr>
              <a:t>Support for camera function differences</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8" name="コンテンツ プレースホルダー 3"/>
          <p:cNvSpPr txBox="1">
            <a:spLocks/>
          </p:cNvSpPr>
          <p:nvPr/>
        </p:nvSpPr>
        <p:spPr>
          <a:xfrm>
            <a:off x="138723" y="602015"/>
            <a:ext cx="8906182" cy="538163"/>
          </a:xfrm>
          <a:prstGeom prst="rect">
            <a:avLst/>
          </a:prstGeom>
        </p:spPr>
        <p:txBody>
          <a:bodyPr vert="horz" lIns="36000" tIns="0" rIns="36000" bIns="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178" rtl="0" eaLnBrk="1" fontAlgn="auto" latinLnBrk="0" hangingPunct="1">
              <a:lnSpc>
                <a:spcPct val="100000"/>
              </a:lnSpc>
              <a:spcBef>
                <a:spcPct val="20000"/>
              </a:spcBef>
              <a:spcAft>
                <a:spcPts val="0"/>
              </a:spcAft>
              <a:buClrTx/>
              <a:buSzTx/>
              <a:buFont typeface="Wingdings" panose="05000000000000000000" pitchFamily="2" charset="2"/>
              <a:buChar char="n"/>
              <a:tabLst/>
              <a:defRPr/>
            </a:pPr>
            <a:r>
              <a:rPr kumimoji="0" lang="en-US" altLang="ja-JP" sz="1600" b="1" i="0" u="none" strike="noStrike" kern="1200" cap="none" spc="0" normalizeH="0" baseline="0" noProof="0" dirty="0" smtClean="0">
                <a:ln>
                  <a:noFill/>
                </a:ln>
                <a:effectLst/>
                <a:uLnTx/>
                <a:uFillTx/>
                <a:latin typeface="Calibri"/>
                <a:ea typeface="Meiryo UI"/>
                <a:cs typeface="+mn-cs"/>
              </a:rPr>
              <a:t>Regarding the differences in the functions of U series cameras, the following are supported by the recorder and ASM300. </a:t>
            </a:r>
            <a:endParaRPr kumimoji="0" lang="en-US" altLang="ja-JP" sz="1600" b="1" i="0" u="none" strike="noStrike" kern="1200" cap="none" spc="0" normalizeH="0" baseline="0" noProof="0" dirty="0">
              <a:ln>
                <a:noFill/>
              </a:ln>
              <a:effectLst/>
              <a:uLnTx/>
              <a:uFillTx/>
              <a:latin typeface="Calibri"/>
              <a:ea typeface="Meiryo UI"/>
              <a:cs typeface="+mn-cs"/>
            </a:endParaRPr>
          </a:p>
        </p:txBody>
      </p:sp>
      <p:sp>
        <p:nvSpPr>
          <p:cNvPr id="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0"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11"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12"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graphicFrame>
        <p:nvGraphicFramePr>
          <p:cNvPr id="13" name="表 12"/>
          <p:cNvGraphicFramePr>
            <a:graphicFrameLocks noGrp="1"/>
          </p:cNvGraphicFramePr>
          <p:nvPr>
            <p:extLst>
              <p:ext uri="{D42A27DB-BD31-4B8C-83A1-F6EECF244321}">
                <p14:modId xmlns:p14="http://schemas.microsoft.com/office/powerpoint/2010/main" val="1259983358"/>
              </p:ext>
            </p:extLst>
          </p:nvPr>
        </p:nvGraphicFramePr>
        <p:xfrm>
          <a:off x="76739" y="1348302"/>
          <a:ext cx="9030150" cy="275844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67348445"/>
                    </a:ext>
                  </a:extLst>
                </a:gridCol>
                <a:gridCol w="2376000">
                  <a:extLst>
                    <a:ext uri="{9D8B030D-6E8A-4147-A177-3AD203B41FA5}">
                      <a16:colId xmlns:a16="http://schemas.microsoft.com/office/drawing/2014/main" val="3773949963"/>
                    </a:ext>
                  </a:extLst>
                </a:gridCol>
                <a:gridCol w="2409075">
                  <a:extLst>
                    <a:ext uri="{9D8B030D-6E8A-4147-A177-3AD203B41FA5}">
                      <a16:colId xmlns:a16="http://schemas.microsoft.com/office/drawing/2014/main" val="466447758"/>
                    </a:ext>
                  </a:extLst>
                </a:gridCol>
                <a:gridCol w="2409075">
                  <a:extLst>
                    <a:ext uri="{9D8B030D-6E8A-4147-A177-3AD203B41FA5}">
                      <a16:colId xmlns:a16="http://schemas.microsoft.com/office/drawing/2014/main" val="1783718833"/>
                    </a:ext>
                  </a:extLst>
                </a:gridCol>
              </a:tblGrid>
              <a:tr h="241384">
                <a:tc>
                  <a:txBody>
                    <a:bodyPr/>
                    <a:lstStyle/>
                    <a:p>
                      <a:r>
                        <a:rPr kumimoji="1" lang="en-US" altLang="ja-JP" sz="1200" dirty="0" smtClean="0">
                          <a:latin typeface="+mn-lt"/>
                        </a:rPr>
                        <a:t> </a:t>
                      </a:r>
                      <a:endParaRPr kumimoji="1" lang="ja-JP" altLang="en-US" sz="1200" dirty="0">
                        <a:latin typeface="+mn-lt"/>
                      </a:endParaRPr>
                    </a:p>
                  </a:txBody>
                  <a:tcPr/>
                </a:tc>
                <a:tc>
                  <a:txBody>
                    <a:bodyPr/>
                    <a:lstStyle/>
                    <a:p>
                      <a:r>
                        <a:rPr kumimoji="1" lang="en-US" altLang="ja-JP" sz="1200" dirty="0" smtClean="0">
                          <a:latin typeface="+mn-lt"/>
                        </a:rPr>
                        <a:t>U series cam</a:t>
                      </a:r>
                      <a:endParaRPr kumimoji="1" lang="ja-JP" altLang="en-US" sz="1200" dirty="0">
                        <a:latin typeface="+mn-lt"/>
                      </a:endParaRPr>
                    </a:p>
                  </a:txBody>
                  <a:tcPr/>
                </a:tc>
                <a:tc>
                  <a:txBody>
                    <a:bodyPr/>
                    <a:lstStyle/>
                    <a:p>
                      <a:r>
                        <a:rPr kumimoji="1" lang="en-US" altLang="ja-JP" sz="1200" dirty="0" smtClean="0">
                          <a:latin typeface="+mn-lt"/>
                        </a:rPr>
                        <a:t>NX Recorder</a:t>
                      </a:r>
                      <a:endParaRPr kumimoji="1" lang="ja-JP" altLang="en-US" sz="1200" dirty="0">
                        <a:latin typeface="+mn-lt"/>
                      </a:endParaRPr>
                    </a:p>
                  </a:txBody>
                  <a:tcPr/>
                </a:tc>
                <a:tc>
                  <a:txBody>
                    <a:bodyPr/>
                    <a:lstStyle/>
                    <a:p>
                      <a:r>
                        <a:rPr kumimoji="1" lang="en-US" altLang="ja-JP" sz="1200" dirty="0" smtClean="0">
                          <a:latin typeface="+mn-lt"/>
                        </a:rPr>
                        <a:t>ASM300</a:t>
                      </a:r>
                      <a:endParaRPr kumimoji="1" lang="ja-JP" altLang="en-US" sz="1200" dirty="0">
                        <a:latin typeface="+mn-lt"/>
                      </a:endParaRPr>
                    </a:p>
                  </a:txBody>
                  <a:tcPr/>
                </a:tc>
                <a:extLst>
                  <a:ext uri="{0D108BD9-81ED-4DB2-BD59-A6C34878D82A}">
                    <a16:rowId xmlns:a16="http://schemas.microsoft.com/office/drawing/2014/main" val="2570148763"/>
                  </a:ext>
                </a:extLst>
              </a:tr>
              <a:tr h="241384">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a:t>
                      </a:r>
                      <a:r>
                        <a:rPr kumimoji="1" lang="en-US" altLang="ja-JP" sz="1100" b="1" baseline="0" dirty="0" smtClean="0">
                          <a:latin typeface="Calibri" panose="020F0502020204030204" pitchFamily="34" charset="0"/>
                          <a:cs typeface="Calibri" panose="020F0502020204030204" pitchFamily="34" charset="0"/>
                        </a:rPr>
                        <a:t> of stream</a:t>
                      </a:r>
                      <a:endParaRPr kumimoji="1" lang="en-US" altLang="ja-JP" sz="1100" b="1" dirty="0" smtClean="0">
                        <a:latin typeface="Calibri" panose="020F0502020204030204" pitchFamily="34" charset="0"/>
                        <a:cs typeface="Calibri" panose="020F0502020204030204" pitchFamily="34" charset="0"/>
                      </a:endParaRP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H.265(4) is not supported</a:t>
                      </a:r>
                      <a:endParaRPr kumimoji="1" lang="ja-JP" altLang="en-US" sz="1100" b="0" dirty="0" smtClean="0">
                        <a:latin typeface="Calibri" panose="020F0502020204030204" pitchFamily="34" charset="0"/>
                        <a:cs typeface="Calibri" panose="020F0502020204030204" pitchFamily="34" charset="0"/>
                      </a:endParaRPr>
                    </a:p>
                  </a:txBody>
                  <a:tcPr/>
                </a:tc>
                <a:tc grid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Stream4 cannot be selected</a:t>
                      </a:r>
                      <a:endParaRPr kumimoji="1" lang="ja-JP" altLang="en-US" sz="1100" b="0" dirty="0" smtClean="0">
                        <a:latin typeface="Calibri" panose="020F0502020204030204" pitchFamily="34" charset="0"/>
                        <a:cs typeface="Calibri" panose="020F0502020204030204" pitchFamily="34" charset="0"/>
                      </a:endParaRPr>
                    </a:p>
                  </a:txBody>
                  <a:tcPr/>
                </a:tc>
                <a:tc hMerge="1">
                  <a:txBody>
                    <a:bodyPr/>
                    <a:lstStyle/>
                    <a:p>
                      <a:endParaRPr kumimoji="1" lang="ja-JP" altLang="en-US" dirty="0"/>
                    </a:p>
                  </a:txBody>
                  <a:tcPr/>
                </a:tc>
                <a:extLst>
                  <a:ext uri="{0D108BD9-81ED-4DB2-BD59-A6C34878D82A}">
                    <a16:rowId xmlns:a16="http://schemas.microsoft.com/office/drawing/2014/main" val="4009941347"/>
                  </a:ext>
                </a:extLst>
              </a:tr>
              <a:tr h="375486">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Corridor mode</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solidFill>
                            <a:schemeClr val="tx1"/>
                          </a:solidFill>
                          <a:latin typeface="Calibri" panose="020F0502020204030204" pitchFamily="34" charset="0"/>
                          <a:cs typeface="Calibri" panose="020F0502020204030204" pitchFamily="34" charset="0"/>
                        </a:rPr>
                        <a:t>90/270deg</a:t>
                      </a:r>
                      <a:r>
                        <a:rPr kumimoji="1" lang="en-US" altLang="ja-JP" sz="1100" b="0" baseline="0" dirty="0" smtClean="0">
                          <a:solidFill>
                            <a:schemeClr val="tx1"/>
                          </a:solidFill>
                          <a:latin typeface="Calibri" panose="020F0502020204030204" pitchFamily="34" charset="0"/>
                          <a:cs typeface="Calibri" panose="020F0502020204030204" pitchFamily="34" charset="0"/>
                        </a:rPr>
                        <a:t> is not </a:t>
                      </a:r>
                      <a:r>
                        <a:rPr kumimoji="1" lang="en-US" altLang="ja-JP" sz="1100" b="0" dirty="0" smtClean="0">
                          <a:solidFill>
                            <a:schemeClr val="tx1"/>
                          </a:solidFill>
                          <a:latin typeface="Calibri" panose="020F0502020204030204" pitchFamily="34" charset="0"/>
                          <a:cs typeface="Calibri" panose="020F0502020204030204" pitchFamily="34" charset="0"/>
                        </a:rPr>
                        <a:t>supported</a:t>
                      </a:r>
                      <a:r>
                        <a:rPr kumimoji="1" lang="en-US" altLang="ja-JP" sz="1100" b="0" baseline="0" dirty="0" smtClean="0">
                          <a:solidFill>
                            <a:schemeClr val="tx1"/>
                          </a:solidFill>
                          <a:latin typeface="Calibri" panose="020F0502020204030204" pitchFamily="34" charset="0"/>
                          <a:cs typeface="Calibri" panose="020F0502020204030204" pitchFamily="34" charset="0"/>
                        </a:rPr>
                        <a:t> </a:t>
                      </a:r>
                      <a:r>
                        <a:rPr kumimoji="1" lang="en-US" altLang="ja-JP" sz="1100" b="0" dirty="0" smtClean="0">
                          <a:solidFill>
                            <a:schemeClr val="tx1"/>
                          </a:solidFill>
                          <a:latin typeface="Calibri" panose="020F0502020204030204" pitchFamily="34" charset="0"/>
                          <a:cs typeface="Calibri" panose="020F0502020204030204" pitchFamily="34" charset="0"/>
                        </a:rPr>
                        <a:t>when 320x180 is set</a:t>
                      </a:r>
                      <a:r>
                        <a:rPr kumimoji="1" lang="en-US" altLang="ja-JP" sz="1100" b="0" baseline="0" dirty="0" smtClean="0">
                          <a:solidFill>
                            <a:schemeClr val="tx1"/>
                          </a:solidFill>
                          <a:latin typeface="Calibri" panose="020F0502020204030204" pitchFamily="34" charset="0"/>
                          <a:cs typeface="Calibri" panose="020F0502020204030204" pitchFamily="34" charset="0"/>
                        </a:rPr>
                        <a:t> for </a:t>
                      </a:r>
                      <a:r>
                        <a:rPr kumimoji="1" lang="en-US" altLang="ja-JP" sz="1100" b="0" dirty="0" smtClean="0">
                          <a:solidFill>
                            <a:schemeClr val="tx1"/>
                          </a:solidFill>
                          <a:latin typeface="Calibri" panose="020F0502020204030204" pitchFamily="34" charset="0"/>
                          <a:cs typeface="Calibri" panose="020F0502020204030204" pitchFamily="34" charset="0"/>
                        </a:rPr>
                        <a:t>JPEG/H.264/</a:t>
                      </a:r>
                      <a:r>
                        <a:rPr kumimoji="1" lang="en-US" altLang="ja-JP" sz="1100" b="0" baseline="0" dirty="0" smtClean="0">
                          <a:solidFill>
                            <a:schemeClr val="tx1"/>
                          </a:solidFill>
                          <a:latin typeface="Calibri" panose="020F0502020204030204" pitchFamily="34" charset="0"/>
                          <a:cs typeface="Calibri" panose="020F0502020204030204" pitchFamily="34" charset="0"/>
                        </a:rPr>
                        <a:t>H.265</a:t>
                      </a:r>
                    </a:p>
                  </a:txBody>
                  <a:tcPr/>
                </a:tc>
                <a:tc gridSpan="2">
                  <a:txBody>
                    <a:bodyPr/>
                    <a:lstStyle/>
                    <a:p>
                      <a:pPr algn="ctr"/>
                      <a:r>
                        <a:rPr kumimoji="1" lang="en-US" altLang="ja-JP" sz="1100" b="0" dirty="0" smtClean="0">
                          <a:solidFill>
                            <a:schemeClr val="tx1"/>
                          </a:solidFill>
                          <a:latin typeface="Calibri" panose="020F0502020204030204" pitchFamily="34" charset="0"/>
                          <a:cs typeface="Calibri" panose="020F0502020204030204" pitchFamily="34" charset="0"/>
                        </a:rPr>
                        <a:t>90 / 270deg</a:t>
                      </a:r>
                      <a:r>
                        <a:rPr kumimoji="1" lang="en-US" altLang="ja-JP" sz="1100" b="0" baseline="0" dirty="0" smtClean="0">
                          <a:solidFill>
                            <a:schemeClr val="tx1"/>
                          </a:solidFill>
                          <a:latin typeface="Calibri" panose="020F0502020204030204" pitchFamily="34" charset="0"/>
                          <a:cs typeface="Calibri" panose="020F0502020204030204" pitchFamily="34" charset="0"/>
                        </a:rPr>
                        <a:t> </a:t>
                      </a:r>
                      <a:r>
                        <a:rPr kumimoji="1" lang="en-US" altLang="ja-JP" sz="1100" b="0" dirty="0" smtClean="0">
                          <a:solidFill>
                            <a:schemeClr val="tx1"/>
                          </a:solidFill>
                          <a:latin typeface="Calibri" panose="020F0502020204030204" pitchFamily="34" charset="0"/>
                          <a:cs typeface="Calibri" panose="020F0502020204030204" pitchFamily="34" charset="0"/>
                        </a:rPr>
                        <a:t>cannot be selected when 320x180 is set</a:t>
                      </a:r>
                      <a:r>
                        <a:rPr kumimoji="1" lang="en-US" altLang="ja-JP" sz="1100" b="0" baseline="0" dirty="0" smtClean="0">
                          <a:solidFill>
                            <a:schemeClr val="tx1"/>
                          </a:solidFill>
                          <a:latin typeface="Calibri" panose="020F0502020204030204" pitchFamily="34" charset="0"/>
                          <a:cs typeface="Calibri" panose="020F0502020204030204" pitchFamily="34" charset="0"/>
                        </a:rPr>
                        <a:t> for </a:t>
                      </a:r>
                      <a:r>
                        <a:rPr kumimoji="1" lang="en-US" altLang="ja-JP" sz="1100" b="0" dirty="0" smtClean="0">
                          <a:solidFill>
                            <a:schemeClr val="tx1"/>
                          </a:solidFill>
                          <a:latin typeface="Calibri" panose="020F0502020204030204" pitchFamily="34" charset="0"/>
                          <a:cs typeface="Calibri" panose="020F0502020204030204" pitchFamily="34" charset="0"/>
                        </a:rPr>
                        <a:t>JPEG/H.264/</a:t>
                      </a:r>
                      <a:r>
                        <a:rPr kumimoji="1" lang="en-US" altLang="ja-JP" sz="1100" b="0" baseline="0" dirty="0" smtClean="0">
                          <a:solidFill>
                            <a:schemeClr val="tx1"/>
                          </a:solidFill>
                          <a:latin typeface="Calibri" panose="020F0502020204030204" pitchFamily="34" charset="0"/>
                          <a:cs typeface="Calibri" panose="020F0502020204030204" pitchFamily="34" charset="0"/>
                        </a:rPr>
                        <a:t>H.265</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hMerge="1">
                  <a:txBody>
                    <a:bodyPr/>
                    <a:lstStyle/>
                    <a:p>
                      <a:endParaRPr kumimoji="1" lang="ja-JP" altLang="en-US" dirty="0"/>
                    </a:p>
                  </a:txBody>
                  <a:tcPr/>
                </a:tc>
                <a:extLst>
                  <a:ext uri="{0D108BD9-81ED-4DB2-BD59-A6C34878D82A}">
                    <a16:rowId xmlns:a16="http://schemas.microsoft.com/office/drawing/2014/main" val="2454500277"/>
                  </a:ext>
                </a:extLst>
              </a:tr>
              <a:tr h="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Audio</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solidFill>
                            <a:schemeClr val="tx1"/>
                          </a:solidFill>
                          <a:latin typeface="Calibri" panose="020F0502020204030204" pitchFamily="34" charset="0"/>
                          <a:cs typeface="Calibri" panose="020F0502020204030204" pitchFamily="34" charset="0"/>
                        </a:rPr>
                        <a:t>Audio is not supported</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gridSpan="2">
                  <a:txBody>
                    <a:bodyPr/>
                    <a:lstStyle/>
                    <a:p>
                      <a:pPr algn="ctr"/>
                      <a:r>
                        <a:rPr kumimoji="1" lang="en-US" altLang="ja-JP" sz="1100" b="0" dirty="0" smtClean="0">
                          <a:solidFill>
                            <a:schemeClr val="tx1"/>
                          </a:solidFill>
                          <a:latin typeface="Calibri" panose="020F0502020204030204" pitchFamily="34" charset="0"/>
                          <a:cs typeface="Calibri" panose="020F0502020204030204" pitchFamily="34" charset="0"/>
                        </a:rPr>
                        <a:t>Audio cannot be set</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hMerge="1">
                  <a:txBody>
                    <a:bodyPr/>
                    <a:lstStyle/>
                    <a:p>
                      <a:endParaRPr kumimoji="1" lang="ja-JP" altLang="en-US" dirty="0"/>
                    </a:p>
                  </a:txBody>
                  <a:tcPr/>
                </a:tc>
                <a:extLst>
                  <a:ext uri="{0D108BD9-81ED-4DB2-BD59-A6C34878D82A}">
                    <a16:rowId xmlns:a16="http://schemas.microsoft.com/office/drawing/2014/main" val="783800037"/>
                  </a:ext>
                </a:extLst>
              </a:tr>
              <a:tr h="2110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SD card recording</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baseline="0" dirty="0" smtClean="0">
                          <a:solidFill>
                            <a:schemeClr val="tx1"/>
                          </a:solidFill>
                          <a:latin typeface="Calibri" panose="020F0502020204030204" pitchFamily="34" charset="0"/>
                          <a:cs typeface="Calibri" panose="020F0502020204030204" pitchFamily="34" charset="0"/>
                        </a:rPr>
                        <a:t>Not supported for JPEG</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a:txBody>
                    <a:bodyPr/>
                    <a:lstStyle/>
                    <a:p>
                      <a:r>
                        <a:rPr kumimoji="1" lang="en-US" altLang="ja-JP" sz="1100" b="0" dirty="0" smtClean="0">
                          <a:solidFill>
                            <a:schemeClr val="tx1"/>
                          </a:solidFill>
                          <a:latin typeface="Calibri" panose="020F0502020204030204" pitchFamily="34" charset="0"/>
                          <a:cs typeface="Calibri" panose="020F0502020204030204" pitchFamily="34" charset="0"/>
                        </a:rPr>
                        <a:t>JPEG cannot be selected for SD backup function</a:t>
                      </a:r>
                    </a:p>
                  </a:txBody>
                  <a:tcPr/>
                </a:tc>
                <a:tc>
                  <a:txBody>
                    <a:bodyPr/>
                    <a:lstStyle/>
                    <a:p>
                      <a:pPr algn="l"/>
                      <a:r>
                        <a:rPr kumimoji="1" lang="en-US" altLang="ja-JP" sz="1200" b="0" dirty="0" smtClean="0">
                          <a:latin typeface="Calibri" panose="020F0502020204030204" pitchFamily="34" charset="0"/>
                          <a:cs typeface="Calibri" panose="020F0502020204030204" pitchFamily="34" charset="0"/>
                        </a:rPr>
                        <a:t>-</a:t>
                      </a:r>
                      <a:endParaRPr kumimoji="1" lang="ja-JP" altLang="en-US" sz="12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4059479"/>
                  </a:ext>
                </a:extLst>
              </a:tr>
              <a:tr h="14776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Data encryption</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solidFill>
                            <a:schemeClr val="tx1"/>
                          </a:solidFill>
                          <a:latin typeface="Calibri" panose="020F0502020204030204" pitchFamily="34" charset="0"/>
                          <a:cs typeface="Calibri" panose="020F0502020204030204" pitchFamily="34" charset="0"/>
                        </a:rPr>
                        <a:t>Data encryption is not supported</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grid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solidFill>
                            <a:schemeClr val="tx1"/>
                          </a:solidFill>
                          <a:latin typeface="Calibri" panose="020F0502020204030204" pitchFamily="34" charset="0"/>
                          <a:cs typeface="Calibri" panose="020F0502020204030204" pitchFamily="34" charset="0"/>
                        </a:rPr>
                        <a:t>Secure</a:t>
                      </a:r>
                      <a:r>
                        <a:rPr kumimoji="1" lang="en-US" altLang="ja-JP" sz="1100" b="0" baseline="0" dirty="0" smtClean="0">
                          <a:solidFill>
                            <a:schemeClr val="tx1"/>
                          </a:solidFill>
                          <a:latin typeface="Calibri" panose="020F0502020204030204" pitchFamily="34" charset="0"/>
                          <a:cs typeface="Calibri" panose="020F0502020204030204" pitchFamily="34" charset="0"/>
                        </a:rPr>
                        <a:t> function(</a:t>
                      </a: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data encryption</a:t>
                      </a:r>
                      <a:r>
                        <a:rPr kumimoji="1" lang="en-US" altLang="ja-JP" sz="1100" b="0" baseline="0" dirty="0" smtClean="0">
                          <a:solidFill>
                            <a:schemeClr val="tx1"/>
                          </a:solidFill>
                          <a:latin typeface="Calibri" panose="020F0502020204030204" pitchFamily="34" charset="0"/>
                          <a:cs typeface="Calibri" panose="020F0502020204030204" pitchFamily="34" charset="0"/>
                        </a:rPr>
                        <a:t>)</a:t>
                      </a:r>
                      <a:r>
                        <a:rPr kumimoji="1" lang="en-US" altLang="ja-JP" sz="1100" b="0" dirty="0" smtClean="0">
                          <a:solidFill>
                            <a:schemeClr val="tx1"/>
                          </a:solidFill>
                          <a:latin typeface="Calibri" panose="020F0502020204030204" pitchFamily="34" charset="0"/>
                          <a:cs typeface="Calibri" panose="020F0502020204030204" pitchFamily="34" charset="0"/>
                        </a:rPr>
                        <a:t> cannot be set</a:t>
                      </a:r>
                      <a:endParaRPr kumimoji="1" lang="ja-JP" altLang="en-US" sz="1100" b="0" dirty="0" smtClean="0">
                        <a:solidFill>
                          <a:schemeClr val="tx1"/>
                        </a:solidFill>
                        <a:latin typeface="Calibri" panose="020F0502020204030204" pitchFamily="34" charset="0"/>
                        <a:cs typeface="Calibri" panose="020F0502020204030204" pitchFamily="34" charset="0"/>
                      </a:endParaRPr>
                    </a:p>
                  </a:txBody>
                  <a:tcPr/>
                </a:tc>
                <a:tc hMerge="1">
                  <a:txBody>
                    <a:bodyPr/>
                    <a:lstStyle/>
                    <a:p>
                      <a:endParaRPr kumimoji="1" lang="ja-JP" altLang="en-US" sz="1200" dirty="0">
                        <a:latin typeface="+mn-lt"/>
                      </a:endParaRPr>
                    </a:p>
                  </a:txBody>
                  <a:tcPr/>
                </a:tc>
                <a:extLst>
                  <a:ext uri="{0D108BD9-81ED-4DB2-BD59-A6C34878D82A}">
                    <a16:rowId xmlns:a16="http://schemas.microsoft.com/office/drawing/2014/main" val="4027695724"/>
                  </a:ext>
                </a:extLst>
              </a:tr>
              <a:tr h="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Resolution</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2048x1536 &amp; 800x600 is not supported</a:t>
                      </a:r>
                    </a:p>
                  </a:txBody>
                  <a:tcPr/>
                </a:tc>
                <a:tc grid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2048x1536 &amp; 800x600 cannot be selected</a:t>
                      </a:r>
                      <a:endParaRPr kumimoji="1" lang="ja-JP" altLang="en-US" sz="1100" b="0" dirty="0" smtClean="0">
                        <a:latin typeface="Calibri" panose="020F0502020204030204" pitchFamily="34" charset="0"/>
                        <a:cs typeface="Calibri" panose="020F0502020204030204" pitchFamily="34" charset="0"/>
                      </a:endParaRPr>
                    </a:p>
                  </a:txBody>
                  <a:tcPr/>
                </a:tc>
                <a:tc hMerge="1">
                  <a:txBody>
                    <a:bodyPr/>
                    <a:lstStyle/>
                    <a:p>
                      <a:endParaRPr kumimoji="1" lang="ja-JP" altLang="en-US" sz="1200" dirty="0">
                        <a:latin typeface="+mn-lt"/>
                      </a:endParaRPr>
                    </a:p>
                  </a:txBody>
                  <a:tcPr/>
                </a:tc>
                <a:extLst>
                  <a:ext uri="{0D108BD9-81ED-4DB2-BD59-A6C34878D82A}">
                    <a16:rowId xmlns:a16="http://schemas.microsoft.com/office/drawing/2014/main" val="2920957367"/>
                  </a:ext>
                </a:extLst>
              </a:tr>
              <a:tr h="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cs typeface="Calibri" panose="020F0502020204030204" pitchFamily="34" charset="0"/>
                        </a:rPr>
                        <a:t>Mask area setting</a:t>
                      </a:r>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Number of divisions are difference to</a:t>
                      </a:r>
                      <a:r>
                        <a:rPr kumimoji="1" lang="en-US" altLang="ja-JP" sz="1100" b="0" baseline="0" dirty="0" smtClean="0">
                          <a:latin typeface="Calibri" panose="020F0502020204030204" pitchFamily="34" charset="0"/>
                          <a:cs typeface="Calibri" panose="020F0502020204030204" pitchFamily="34" charset="0"/>
                        </a:rPr>
                        <a:t> select mask area</a:t>
                      </a:r>
                      <a:endParaRPr kumimoji="1" lang="ja-JP" altLang="en-US" sz="1100" b="0" dirty="0" smtClean="0">
                        <a:latin typeface="Calibri" panose="020F0502020204030204" pitchFamily="34" charset="0"/>
                        <a:cs typeface="Calibri" panose="020F0502020204030204" pitchFamily="34" charset="0"/>
                      </a:endParaRPr>
                    </a:p>
                  </a:txBody>
                  <a:tcPr/>
                </a:tc>
                <a:tc grid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0" dirty="0" smtClean="0">
                          <a:latin typeface="Calibri" panose="020F0502020204030204" pitchFamily="34" charset="0"/>
                          <a:cs typeface="Calibri" panose="020F0502020204030204" pitchFamily="34" charset="0"/>
                        </a:rPr>
                        <a:t>Mask area can be set from the NX recorder.</a:t>
                      </a:r>
                      <a:endParaRPr kumimoji="1" lang="ja-JP" altLang="en-US" sz="1100" b="0" dirty="0" smtClean="0">
                        <a:latin typeface="Calibri" panose="020F0502020204030204" pitchFamily="34" charset="0"/>
                        <a:cs typeface="Calibri" panose="020F0502020204030204" pitchFamily="34" charset="0"/>
                      </a:endParaRPr>
                    </a:p>
                  </a:txBody>
                  <a:tcPr/>
                </a:tc>
                <a:tc hMerge="1">
                  <a:txBody>
                    <a:bodyPr/>
                    <a:lstStyle/>
                    <a:p>
                      <a:endParaRPr kumimoji="1" lang="ja-JP" altLang="en-US" sz="1200" dirty="0">
                        <a:latin typeface="+mn-lt"/>
                      </a:endParaRPr>
                    </a:p>
                  </a:txBody>
                  <a:tcPr/>
                </a:tc>
                <a:extLst>
                  <a:ext uri="{0D108BD9-81ED-4DB2-BD59-A6C34878D82A}">
                    <a16:rowId xmlns:a16="http://schemas.microsoft.com/office/drawing/2014/main" val="1071371899"/>
                  </a:ext>
                </a:extLst>
              </a:tr>
            </a:tbl>
          </a:graphicData>
        </a:graphic>
      </p:graphicFrame>
    </p:spTree>
    <p:extLst>
      <p:ext uri="{BB962C8B-B14F-4D97-AF65-F5344CB8AC3E}">
        <p14:creationId xmlns:p14="http://schemas.microsoft.com/office/powerpoint/2010/main" val="36215298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8. </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Appearance</a:t>
            </a:r>
          </a:p>
        </p:txBody>
      </p:sp>
    </p:spTree>
    <p:extLst>
      <p:ext uri="{BB962C8B-B14F-4D97-AF65-F5344CB8AC3E}">
        <p14:creationId xmlns:p14="http://schemas.microsoft.com/office/powerpoint/2010/main" val="39714651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3" name="タイトル 4"/>
          <p:cNvSpPr txBox="1">
            <a:spLocks/>
          </p:cNvSpPr>
          <p:nvPr/>
        </p:nvSpPr>
        <p:spPr>
          <a:xfrm>
            <a:off x="146590"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400" dirty="0" smtClean="0">
                <a:latin typeface="Calibri" panose="020F0502020204030204" pitchFamily="34" charset="0"/>
                <a:cs typeface="Calibri" panose="020F0502020204030204" pitchFamily="34" charset="0"/>
              </a:rPr>
              <a:t>8-1. Indoor BOX</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14" name="図 13"/>
          <p:cNvPicPr>
            <a:picLocks noChangeAspect="1"/>
          </p:cNvPicPr>
          <p:nvPr/>
        </p:nvPicPr>
        <p:blipFill>
          <a:blip r:embed="rId3"/>
          <a:stretch>
            <a:fillRect/>
          </a:stretch>
        </p:blipFill>
        <p:spPr>
          <a:xfrm>
            <a:off x="4957514" y="1125967"/>
            <a:ext cx="3287630" cy="3203904"/>
          </a:xfrm>
          <a:prstGeom prst="rect">
            <a:avLst/>
          </a:prstGeom>
        </p:spPr>
      </p:pic>
      <p:pic>
        <p:nvPicPr>
          <p:cNvPr id="16" name="図 15"/>
          <p:cNvPicPr>
            <a:picLocks noChangeAspect="1"/>
          </p:cNvPicPr>
          <p:nvPr/>
        </p:nvPicPr>
        <p:blipFill rotWithShape="1">
          <a:blip r:embed="rId4"/>
          <a:srcRect l="1698" t="73819"/>
          <a:stretch/>
        </p:blipFill>
        <p:spPr>
          <a:xfrm>
            <a:off x="2420173" y="4298858"/>
            <a:ext cx="5622087" cy="488371"/>
          </a:xfrm>
          <a:prstGeom prst="rect">
            <a:avLst/>
          </a:prstGeom>
        </p:spPr>
      </p:pic>
      <p:sp>
        <p:nvSpPr>
          <p:cNvPr id="17" name="テキスト ボックス 16"/>
          <p:cNvSpPr txBox="1"/>
          <p:nvPr/>
        </p:nvSpPr>
        <p:spPr>
          <a:xfrm>
            <a:off x="304793" y="2895574"/>
            <a:ext cx="2268488" cy="938719"/>
          </a:xfrm>
          <a:prstGeom prst="rect">
            <a:avLst/>
          </a:prstGeom>
          <a:noFill/>
        </p:spPr>
        <p:txBody>
          <a:bodyPr wrap="square" rtlCol="0">
            <a:spAutoFit/>
          </a:bodyPr>
          <a:lstStyle/>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Dimensions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 </a:t>
            </a:r>
          </a:p>
          <a:p>
            <a:pPr defTabSz="914400"/>
            <a:r>
              <a:rPr lang="en-US" altLang="ja-JP" sz="1100" dirty="0" smtClean="0">
                <a:latin typeface="Calibri" panose="020F0502020204030204" pitchFamily="34" charset="0"/>
                <a:ea typeface="Meiryo UI" panose="020B0604030504040204" pitchFamily="50" charset="-128"/>
                <a:cs typeface="Calibri" panose="020F0502020204030204" pitchFamily="34" charset="0"/>
              </a:rPr>
              <a:t>59mm(W</a:t>
            </a:r>
            <a:r>
              <a:rPr lang="en-US" altLang="ja-JP" sz="1100" dirty="0">
                <a:latin typeface="Calibri" panose="020F0502020204030204" pitchFamily="34" charset="0"/>
                <a:ea typeface="Meiryo UI" panose="020B0604030504040204" pitchFamily="50" charset="-128"/>
                <a:cs typeface="Calibri" panose="020F0502020204030204" pitchFamily="34" charset="0"/>
              </a:rPr>
              <a:t>) x 49mm(D) x 116 mm(L)</a:t>
            </a:r>
          </a:p>
          <a:p>
            <a:pPr defTabSz="914400"/>
            <a:endParaRPr lang="en-US" altLang="ja-JP" sz="1100" dirty="0" smtClean="0">
              <a:latin typeface="Calibri" panose="020F0502020204030204" pitchFamily="34" charset="0"/>
              <a:ea typeface="Meiryo UI" panose="020B0604030504040204" pitchFamily="50" charset="-128"/>
              <a:cs typeface="Calibri" panose="020F0502020204030204" pitchFamily="34" charset="0"/>
            </a:endParaRPr>
          </a:p>
          <a:p>
            <a:pPr defTabSz="914400"/>
            <a:r>
              <a:rPr lang="en-US" altLang="ja-JP" sz="1100" dirty="0" smtClean="0">
                <a:latin typeface="Calibri" panose="020F0502020204030204" pitchFamily="34" charset="0"/>
                <a:ea typeface="Meiryo UI" panose="020B0604030504040204" pitchFamily="50" charset="-128"/>
                <a:cs typeface="Calibri" panose="020F0502020204030204" pitchFamily="34" charset="0"/>
              </a:rPr>
              <a:t>Weight </a:t>
            </a:r>
            <a:r>
              <a:rPr lang="en-US" altLang="ja-JP" sz="1100" dirty="0">
                <a:latin typeface="Calibri" panose="020F0502020204030204" pitchFamily="34" charset="0"/>
                <a:ea typeface="Meiryo UI" panose="020B0604030504040204" pitchFamily="50" charset="-128"/>
                <a:cs typeface="Calibri" panose="020F0502020204030204" pitchFamily="34" charset="0"/>
              </a:rPr>
              <a:t>: 155g</a:t>
            </a: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Color : i-PRO white</a:t>
            </a:r>
            <a:endParaRPr lang="ja-JP" altLang="en-US" sz="11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テキスト ボックス 17"/>
          <p:cNvSpPr txBox="1"/>
          <p:nvPr/>
        </p:nvSpPr>
        <p:spPr>
          <a:xfrm>
            <a:off x="4948518" y="1343237"/>
            <a:ext cx="213520" cy="169277"/>
          </a:xfrm>
          <a:prstGeom prst="rect">
            <a:avLst/>
          </a:prstGeom>
          <a:noFill/>
        </p:spPr>
        <p:txBody>
          <a:bodyPr wrap="none" rtlCol="0">
            <a:spAutoFit/>
          </a:bodyPr>
          <a:lstStyle/>
          <a:p>
            <a:pPr defTabSz="914400"/>
            <a:r>
              <a:rPr lang="en-US" altLang="ja-JP" sz="5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5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4"/>
          <p:cNvSpPr>
            <a:spLocks noChangeArrowheads="1"/>
          </p:cNvSpPr>
          <p:nvPr/>
        </p:nvSpPr>
        <p:spPr bwMode="auto">
          <a:xfrm>
            <a:off x="72000" y="731497"/>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Installation is the same as Conventional  U-series </a:t>
            </a:r>
            <a:r>
              <a:rPr lang="en-US" altLang="ja-JP" sz="1600" b="1" dirty="0">
                <a:latin typeface="Calibri" panose="020F0502020204030204" pitchFamily="34" charset="0"/>
                <a:ea typeface="Meiryo UI" panose="020B0604030504040204" pitchFamily="50" charset="-128"/>
                <a:cs typeface="Meiryo UI" panose="020B0604030504040204" pitchFamily="50" charset="-128"/>
              </a:rPr>
              <a:t>model </a:t>
            </a: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 U11</a:t>
            </a:r>
            <a:r>
              <a:rPr lang="en-US" altLang="ja-JP" sz="1600" b="1" dirty="0">
                <a:latin typeface="Calibri" panose="020F0502020204030204" pitchFamily="34" charset="0"/>
                <a:ea typeface="Meiryo UI" panose="020B0604030504040204" pitchFamily="50" charset="-128"/>
                <a:cs typeface="Meiryo UI" panose="020B0604030504040204" pitchFamily="50" charset="-128"/>
              </a:rPr>
              <a:t>** ) </a:t>
            </a:r>
          </a:p>
        </p:txBody>
      </p:sp>
      <p:grpSp>
        <p:nvGrpSpPr>
          <p:cNvPr id="21" name="グループ化 20"/>
          <p:cNvGrpSpPr/>
          <p:nvPr/>
        </p:nvGrpSpPr>
        <p:grpSpPr>
          <a:xfrm>
            <a:off x="2697713" y="1458001"/>
            <a:ext cx="2212548" cy="1707653"/>
            <a:chOff x="160174" y="1670392"/>
            <a:chExt cx="2321735" cy="1776502"/>
          </a:xfrm>
        </p:grpSpPr>
        <p:pic>
          <p:nvPicPr>
            <p:cNvPr id="22" name="図 21"/>
            <p:cNvPicPr>
              <a:picLocks noChangeAspect="1"/>
            </p:cNvPicPr>
            <p:nvPr/>
          </p:nvPicPr>
          <p:blipFill rotWithShape="1">
            <a:blip r:embed="rId5"/>
            <a:srcRect l="53383" t="5409" r="1662" b="14783"/>
            <a:stretch/>
          </p:blipFill>
          <p:spPr>
            <a:xfrm>
              <a:off x="527755" y="2094089"/>
              <a:ext cx="1149301" cy="942622"/>
            </a:xfrm>
            <a:prstGeom prst="rect">
              <a:avLst/>
            </a:prstGeom>
          </p:spPr>
        </p:pic>
        <p:sp>
          <p:nvSpPr>
            <p:cNvPr id="23" name="テキスト ボックス 22"/>
            <p:cNvSpPr txBox="1"/>
            <p:nvPr/>
          </p:nvSpPr>
          <p:spPr>
            <a:xfrm>
              <a:off x="1315160" y="2996929"/>
              <a:ext cx="1033152" cy="2721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LINK indicator</a:t>
              </a:r>
              <a:endParaRPr kumimoji="0" lang="ja-JP" altLang="en-US"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cxnSp>
          <p:nvCxnSpPr>
            <p:cNvPr id="24" name="カギ線コネクタ 23"/>
            <p:cNvCxnSpPr>
              <a:stCxn id="23" idx="0"/>
              <a:endCxn id="25" idx="3"/>
            </p:cNvCxnSpPr>
            <p:nvPr/>
          </p:nvCxnSpPr>
          <p:spPr>
            <a:xfrm rot="16200000" flipV="1">
              <a:off x="1304060" y="2469251"/>
              <a:ext cx="451286" cy="604069"/>
            </a:xfrm>
            <a:prstGeom prst="bentConnector2">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25" name="正方形/長方形 24"/>
            <p:cNvSpPr/>
            <p:nvPr/>
          </p:nvSpPr>
          <p:spPr>
            <a:xfrm>
              <a:off x="1032933" y="2508955"/>
              <a:ext cx="194734" cy="73378"/>
            </a:xfrm>
            <a:prstGeom prst="rect">
              <a:avLst/>
            </a:prstGeom>
            <a:no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26" name="カギ線コネクタ 25"/>
            <p:cNvCxnSpPr>
              <a:stCxn id="27" idx="0"/>
              <a:endCxn id="25" idx="1"/>
            </p:cNvCxnSpPr>
            <p:nvPr/>
          </p:nvCxnSpPr>
          <p:spPr>
            <a:xfrm rot="5400000" flipH="1" flipV="1">
              <a:off x="620368" y="2584364"/>
              <a:ext cx="451286" cy="373845"/>
            </a:xfrm>
            <a:prstGeom prst="bentConnector2">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27" name="テキスト ボックス 26"/>
            <p:cNvSpPr txBox="1"/>
            <p:nvPr/>
          </p:nvSpPr>
          <p:spPr>
            <a:xfrm>
              <a:off x="160174" y="2996929"/>
              <a:ext cx="997827" cy="2721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ACT indicator</a:t>
              </a:r>
              <a:endParaRPr kumimoji="0" lang="ja-JP" altLang="en-US"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8" name="正方形/長方形 27"/>
            <p:cNvSpPr/>
            <p:nvPr/>
          </p:nvSpPr>
          <p:spPr>
            <a:xfrm>
              <a:off x="1257627" y="2449690"/>
              <a:ext cx="194734" cy="73378"/>
            </a:xfrm>
            <a:prstGeom prst="rect">
              <a:avLst/>
            </a:prstGeom>
            <a:no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29" name="カギ線コネクタ 28"/>
            <p:cNvCxnSpPr>
              <a:stCxn id="30" idx="2"/>
              <a:endCxn id="28" idx="3"/>
            </p:cNvCxnSpPr>
            <p:nvPr/>
          </p:nvCxnSpPr>
          <p:spPr>
            <a:xfrm rot="5400000">
              <a:off x="1462267" y="2120403"/>
              <a:ext cx="356071" cy="375880"/>
            </a:xfrm>
            <a:prstGeom prst="bentConnector2">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30" name="テキスト ボックス 29"/>
            <p:cNvSpPr txBox="1"/>
            <p:nvPr/>
          </p:nvSpPr>
          <p:spPr>
            <a:xfrm>
              <a:off x="1174573" y="1858151"/>
              <a:ext cx="1307336" cy="2721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INITIAL SET button</a:t>
              </a:r>
              <a:endParaRPr kumimoji="0" lang="ja-JP" altLang="en-US"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1" name="テキスト ボックス 30"/>
            <p:cNvSpPr txBox="1"/>
            <p:nvPr/>
          </p:nvSpPr>
          <p:spPr>
            <a:xfrm>
              <a:off x="160174" y="1670392"/>
              <a:ext cx="1670672" cy="2721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RJ45 Network connector</a:t>
              </a:r>
              <a:endParaRPr kumimoji="0" lang="ja-JP" altLang="en-US"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2" name="テキスト ボックス 31"/>
            <p:cNvSpPr txBox="1"/>
            <p:nvPr/>
          </p:nvSpPr>
          <p:spPr>
            <a:xfrm>
              <a:off x="519294" y="3174736"/>
              <a:ext cx="1354435" cy="2721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Wire engaging hole</a:t>
              </a:r>
              <a:endParaRPr kumimoji="0" lang="ja-JP" altLang="en-US" sz="11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3" name="正方形/長方形 32"/>
            <p:cNvSpPr/>
            <p:nvPr/>
          </p:nvSpPr>
          <p:spPr>
            <a:xfrm>
              <a:off x="775288" y="2869300"/>
              <a:ext cx="194734" cy="73378"/>
            </a:xfrm>
            <a:prstGeom prst="rect">
              <a:avLst/>
            </a:prstGeom>
            <a:no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34" name="カギ線コネクタ 33"/>
            <p:cNvCxnSpPr>
              <a:stCxn id="32" idx="0"/>
              <a:endCxn id="33" idx="3"/>
            </p:cNvCxnSpPr>
            <p:nvPr/>
          </p:nvCxnSpPr>
          <p:spPr>
            <a:xfrm rot="16200000" flipV="1">
              <a:off x="948893" y="2927118"/>
              <a:ext cx="268747" cy="226489"/>
            </a:xfrm>
            <a:prstGeom prst="bentConnector2">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grpSp>
          <p:nvGrpSpPr>
            <p:cNvPr id="35" name="グループ化 34"/>
            <p:cNvGrpSpPr/>
            <p:nvPr/>
          </p:nvGrpSpPr>
          <p:grpSpPr>
            <a:xfrm rot="10800000">
              <a:off x="530387" y="1879867"/>
              <a:ext cx="389375" cy="558666"/>
              <a:chOff x="292949" y="3288910"/>
              <a:chExt cx="389375" cy="381633"/>
            </a:xfrm>
          </p:grpSpPr>
          <p:sp>
            <p:nvSpPr>
              <p:cNvPr id="36" name="正方形/長方形 35"/>
              <p:cNvSpPr/>
              <p:nvPr/>
            </p:nvSpPr>
            <p:spPr>
              <a:xfrm>
                <a:off x="292949" y="3288910"/>
                <a:ext cx="194734" cy="73378"/>
              </a:xfrm>
              <a:prstGeom prst="rect">
                <a:avLst/>
              </a:prstGeom>
              <a:no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cxnSp>
            <p:nvCxnSpPr>
              <p:cNvPr id="37" name="カギ線コネクタ 36"/>
              <p:cNvCxnSpPr>
                <a:endCxn id="36" idx="3"/>
              </p:cNvCxnSpPr>
              <p:nvPr/>
            </p:nvCxnSpPr>
            <p:spPr>
              <a:xfrm rot="16200000" flipV="1">
                <a:off x="412532" y="3400750"/>
                <a:ext cx="344944" cy="194641"/>
              </a:xfrm>
              <a:prstGeom prst="bentConnector2">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grpSp>
      </p:grpSp>
      <p:sp>
        <p:nvSpPr>
          <p:cNvPr id="38" name="テキスト ボックス 37"/>
          <p:cNvSpPr txBox="1"/>
          <p:nvPr/>
        </p:nvSpPr>
        <p:spPr>
          <a:xfrm>
            <a:off x="2547701" y="3218425"/>
            <a:ext cx="2250937" cy="430887"/>
          </a:xfrm>
          <a:prstGeom prst="rect">
            <a:avLst/>
          </a:prstGeom>
          <a:noFill/>
        </p:spPr>
        <p:txBody>
          <a:bodyPr wrap="none" rtlCol="0">
            <a:spAutoFit/>
          </a:bodyPr>
          <a:lstStyle/>
          <a:p>
            <a:pPr defTabSz="914400"/>
            <a:r>
              <a:rPr lang="en-US" altLang="ja-JP" sz="1100" dirty="0" smtClean="0">
                <a:solidFill>
                  <a:srgbClr val="000000"/>
                </a:solidFill>
                <a:latin typeface="Calibri" panose="020F0502020204030204" pitchFamily="34" charset="0"/>
                <a:ea typeface="Meiryo UI" panose="020B0604030504040204" pitchFamily="50" charset="-128"/>
                <a:cs typeface="Calibri" panose="020F0502020204030204" pitchFamily="34" charset="0"/>
              </a:rPr>
              <a:t>Adjust the zoom ratio of the camera</a:t>
            </a:r>
          </a:p>
          <a:p>
            <a:pPr defTabSz="914400"/>
            <a:endParaRPr lang="ja-JP" altLang="en-US" sz="11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39" name="図 38"/>
          <p:cNvPicPr>
            <a:picLocks noChangeAspect="1"/>
          </p:cNvPicPr>
          <p:nvPr/>
        </p:nvPicPr>
        <p:blipFill rotWithShape="1">
          <a:blip r:embed="rId4"/>
          <a:srcRect l="1504" t="21554" r="54407" b="38340"/>
          <a:stretch/>
        </p:blipFill>
        <p:spPr>
          <a:xfrm>
            <a:off x="2640509" y="3453700"/>
            <a:ext cx="2521529" cy="748146"/>
          </a:xfrm>
          <a:prstGeom prst="rect">
            <a:avLst/>
          </a:prstGeom>
        </p:spPr>
      </p:pic>
      <p:sp>
        <p:nvSpPr>
          <p:cNvPr id="40" name="テキスト ボックス 39"/>
          <p:cNvSpPr txBox="1"/>
          <p:nvPr/>
        </p:nvSpPr>
        <p:spPr>
          <a:xfrm>
            <a:off x="2547701" y="1284779"/>
            <a:ext cx="562469" cy="430887"/>
          </a:xfrm>
          <a:prstGeom prst="rect">
            <a:avLst/>
          </a:prstGeom>
          <a:noFill/>
        </p:spPr>
        <p:txBody>
          <a:bodyPr wrap="square" rtlCol="0">
            <a:spAutoFit/>
          </a:bodyPr>
          <a:lstStyle/>
          <a:p>
            <a:pPr defTabSz="914400"/>
            <a:r>
              <a:rPr lang="en-US" altLang="ja-JP" sz="1100" b="1" dirty="0" smtClean="0">
                <a:solidFill>
                  <a:srgbClr val="000000"/>
                </a:solidFill>
                <a:latin typeface="Calibri" panose="020F0502020204030204" pitchFamily="34" charset="0"/>
                <a:ea typeface="Meiryo UI" panose="020B0604030504040204" pitchFamily="50" charset="-128"/>
                <a:cs typeface="Calibri" panose="020F0502020204030204" pitchFamily="34" charset="0"/>
              </a:rPr>
              <a:t>&lt;Rear&gt;</a:t>
            </a:r>
          </a:p>
        </p:txBody>
      </p:sp>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87" y="2093119"/>
            <a:ext cx="1190025" cy="718670"/>
          </a:xfrm>
          <a:prstGeom prst="rect">
            <a:avLst/>
          </a:prstGeom>
        </p:spPr>
      </p:pic>
      <p:sp>
        <p:nvSpPr>
          <p:cNvPr id="47" name="テキスト ボックス 46"/>
          <p:cNvSpPr txBox="1"/>
          <p:nvPr/>
        </p:nvSpPr>
        <p:spPr>
          <a:xfrm>
            <a:off x="7379693" y="2753419"/>
            <a:ext cx="1737147" cy="488201"/>
          </a:xfrm>
          <a:prstGeom prst="rect">
            <a:avLst/>
          </a:prstGeom>
          <a:solidFill>
            <a:schemeClr val="bg1"/>
          </a:solidFill>
          <a:ln>
            <a:solidFill>
              <a:schemeClr val="tx1"/>
            </a:solidFill>
          </a:ln>
        </p:spPr>
        <p:txBody>
          <a:bodyPr wrap="square" lIns="36000" tIns="36000" rIns="36000" bIns="36000" rtlCol="0">
            <a:spAutoFit/>
          </a:bodyPr>
          <a:lstStyle/>
          <a:p>
            <a:pPr algn="r" defTabSz="914400"/>
            <a:r>
              <a:rPr lang="en-US" altLang="ja-JP" sz="900" dirty="0" smtClean="0">
                <a:latin typeface="Calibri" panose="020F0502020204030204" pitchFamily="34" charset="0"/>
                <a:ea typeface="Meiryo UI" panose="020B0604030504040204" pitchFamily="50" charset="-128"/>
                <a:cs typeface="Calibri" panose="020F0502020204030204" pitchFamily="34" charset="0"/>
              </a:rPr>
              <a:t>WIDE/TELE Button : only </a:t>
            </a:r>
            <a:r>
              <a:rPr lang="en-US" altLang="ja-JP" sz="900" dirty="0" err="1" smtClean="0">
                <a:latin typeface="Calibri" panose="020F0502020204030204" pitchFamily="34" charset="0"/>
                <a:ea typeface="Meiryo UI" panose="020B0604030504040204" pitchFamily="50" charset="-128"/>
                <a:cs typeface="Calibri" panose="020F0502020204030204" pitchFamily="34" charset="0"/>
              </a:rPr>
              <a:t>vari</a:t>
            </a:r>
            <a:r>
              <a:rPr lang="en-US" altLang="ja-JP" sz="900" dirty="0" smtClean="0">
                <a:latin typeface="Calibri" panose="020F0502020204030204" pitchFamily="34" charset="0"/>
                <a:ea typeface="Meiryo UI" panose="020B0604030504040204" pitchFamily="50" charset="-128"/>
                <a:cs typeface="Calibri" panose="020F0502020204030204" pitchFamily="34" charset="0"/>
              </a:rPr>
              <a:t> model</a:t>
            </a:r>
          </a:p>
          <a:p>
            <a:pPr algn="r" defTabSz="914400"/>
            <a:r>
              <a:rPr lang="en-US" altLang="ja-JP" sz="900" dirty="0" smtClean="0">
                <a:latin typeface="Calibri" panose="020F0502020204030204" pitchFamily="34" charset="0"/>
                <a:ea typeface="Meiryo UI" panose="020B0604030504040204" pitchFamily="50" charset="-128"/>
                <a:cs typeface="Calibri" panose="020F0502020204030204" pitchFamily="34" charset="0"/>
              </a:rPr>
              <a:t>                        (WV-U1132/U1142)</a:t>
            </a:r>
          </a:p>
          <a:p>
            <a:pPr algn="r" defTabSz="914400"/>
            <a:r>
              <a:rPr lang="en-US" altLang="ja-JP" sz="9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900" dirty="0">
                <a:latin typeface="Calibri" panose="020F0502020204030204" pitchFamily="34" charset="0"/>
                <a:ea typeface="Meiryo UI" panose="020B0604030504040204" pitchFamily="50" charset="-128"/>
                <a:cs typeface="Calibri" panose="020F0502020204030204" pitchFamily="34" charset="0"/>
              </a:rPr>
              <a:t>(WV-U1132A/U1142A)</a:t>
            </a:r>
            <a:endParaRPr lang="en-US" altLang="ja-JP" sz="900" dirty="0" smtClean="0">
              <a:latin typeface="Calibri" panose="020F0502020204030204" pitchFamily="34" charset="0"/>
              <a:ea typeface="Meiryo UI" panose="020B0604030504040204" pitchFamily="50" charset="-128"/>
              <a:cs typeface="Calibri" panose="020F0502020204030204" pitchFamily="34" charset="0"/>
            </a:endParaRPr>
          </a:p>
        </p:txBody>
      </p:sp>
      <p:cxnSp>
        <p:nvCxnSpPr>
          <p:cNvPr id="48" name="直線矢印コネクタ 47"/>
          <p:cNvCxnSpPr/>
          <p:nvPr/>
        </p:nvCxnSpPr>
        <p:spPr>
          <a:xfrm flipH="1" flipV="1">
            <a:off x="6969025" y="2535253"/>
            <a:ext cx="380880" cy="236115"/>
          </a:xfrm>
          <a:prstGeom prst="straightConnector1">
            <a:avLst/>
          </a:prstGeom>
          <a:noFill/>
          <a:ln w="25400" cap="flat" cmpd="sng" algn="ctr">
            <a:solidFill>
              <a:schemeClr val="tx1"/>
            </a:solidFill>
            <a:prstDash val="solid"/>
            <a:tailEnd type="triangle"/>
          </a:ln>
          <a:effectLst>
            <a:outerShdw blurRad="40000" dist="20000" dir="5400000" rotWithShape="0">
              <a:srgbClr val="000000">
                <a:alpha val="38000"/>
              </a:srgbClr>
            </a:outerShdw>
          </a:effectLst>
        </p:spPr>
      </p:cxnSp>
      <p:sp>
        <p:nvSpPr>
          <p:cNvPr id="49" name="正方形/長方形 48"/>
          <p:cNvSpPr/>
          <p:nvPr/>
        </p:nvSpPr>
        <p:spPr>
          <a:xfrm>
            <a:off x="6503336" y="2471043"/>
            <a:ext cx="391451" cy="140725"/>
          </a:xfrm>
          <a:prstGeom prst="rect">
            <a:avLst/>
          </a:prstGeom>
          <a:no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50"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51"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
        <p:nvSpPr>
          <p:cNvPr id="52"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defTabSz="914378">
              <a:defRPr/>
            </a:pPr>
            <a:r>
              <a:rPr lang="en-US" altLang="ja-JP" sz="700" b="1" dirty="0" smtClean="0">
                <a:solidFill>
                  <a:srgbClr val="176AB7">
                    <a:lumMod val="20000"/>
                    <a:lumOff val="80000"/>
                  </a:srgbClr>
                </a:solidFill>
                <a:effectLst/>
                <a:latin typeface="Calibri" panose="020F0502020204030204" pitchFamily="34" charset="0"/>
              </a:rPr>
              <a:t>U1130A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728053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3" name="タイトル 4"/>
          <p:cNvSpPr txBox="1">
            <a:spLocks/>
          </p:cNvSpPr>
          <p:nvPr/>
        </p:nvSpPr>
        <p:spPr>
          <a:xfrm>
            <a:off x="146590"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400" dirty="0" smtClean="0">
                <a:latin typeface="Calibri" panose="020F0502020204030204" pitchFamily="34" charset="0"/>
                <a:cs typeface="Calibri" panose="020F0502020204030204" pitchFamily="34" charset="0"/>
              </a:rPr>
              <a:t>8-2. Varifocal lens Indoor DOME</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13" name="図 12"/>
          <p:cNvPicPr>
            <a:picLocks noChangeAspect="1"/>
          </p:cNvPicPr>
          <p:nvPr/>
        </p:nvPicPr>
        <p:blipFill>
          <a:blip r:embed="rId2"/>
          <a:stretch>
            <a:fillRect/>
          </a:stretch>
        </p:blipFill>
        <p:spPr>
          <a:xfrm>
            <a:off x="4269264" y="988889"/>
            <a:ext cx="3200400" cy="3801197"/>
          </a:xfrm>
          <a:prstGeom prst="rect">
            <a:avLst/>
          </a:prstGeom>
        </p:spPr>
      </p:pic>
      <p:sp>
        <p:nvSpPr>
          <p:cNvPr id="14" name="テキスト ボックス 13"/>
          <p:cNvSpPr txBox="1"/>
          <p:nvPr/>
        </p:nvSpPr>
        <p:spPr>
          <a:xfrm>
            <a:off x="1348156" y="3131293"/>
            <a:ext cx="2347117" cy="600164"/>
          </a:xfrm>
          <a:prstGeom prst="rect">
            <a:avLst/>
          </a:prstGeom>
          <a:noFill/>
        </p:spPr>
        <p:txBody>
          <a:bodyPr wrap="none" rtlCol="0">
            <a:spAutoFit/>
          </a:bodyPr>
          <a:lstStyle/>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Dimensions : Φ129.5mm x 101mm(H)</a:t>
            </a: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Weight : 350g</a:t>
            </a: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Color : i-PRO white</a:t>
            </a:r>
            <a:endParaRPr lang="ja-JP" altLang="en-US" sz="1100" dirty="0">
              <a:latin typeface="Calibri" panose="020F0502020204030204" pitchFamily="34" charset="0"/>
              <a:ea typeface="Meiryo UI" panose="020B0604030504040204" pitchFamily="50" charset="-128"/>
              <a:cs typeface="Calibri" panose="020F0502020204030204" pitchFamily="34" charset="0"/>
            </a:endParaRPr>
          </a:p>
        </p:txBody>
      </p:sp>
      <p:sp>
        <p:nvSpPr>
          <p:cNvPr id="17" name="正方形/長方形 114"/>
          <p:cNvSpPr>
            <a:spLocks noChangeArrowheads="1"/>
          </p:cNvSpPr>
          <p:nvPr/>
        </p:nvSpPr>
        <p:spPr bwMode="auto">
          <a:xfrm>
            <a:off x="72000" y="609631"/>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a:latin typeface="Calibri" panose="020F0502020204030204" pitchFamily="34" charset="0"/>
                <a:ea typeface="Meiryo UI" panose="020B0604030504040204" pitchFamily="50" charset="-128"/>
                <a:cs typeface="Calibri" panose="020F0502020204030204" pitchFamily="34" charset="0"/>
              </a:rPr>
              <a:t>Same design as </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conventional U-series model ( U21** ) </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pic>
        <p:nvPicPr>
          <p:cNvPr id="35" name="図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565" y="1660901"/>
            <a:ext cx="1445030" cy="1445030"/>
          </a:xfrm>
          <a:prstGeom prst="rect">
            <a:avLst/>
          </a:prstGeom>
        </p:spPr>
      </p:pic>
      <p:sp>
        <p:nvSpPr>
          <p:cNvPr id="19"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22"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065451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6700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400" dirty="0" smtClean="0">
                <a:latin typeface="Calibri" panose="020F0502020204030204" pitchFamily="34" charset="0"/>
              </a:rPr>
              <a:t>8-3. Outdoor BOX</a:t>
            </a:r>
            <a:endParaRPr lang="ja-JP" altLang="en-US" sz="2000" dirty="0">
              <a:solidFill>
                <a:sysClr val="window" lastClr="FFFFFF"/>
              </a:solidFill>
              <a:latin typeface="Calibri" panose="020F0502020204030204" pitchFamily="34" charset="0"/>
              <a:cs typeface="Calibri" panose="020F0502020204030204" pitchFamily="34" charset="0"/>
            </a:endParaRPr>
          </a:p>
        </p:txBody>
      </p:sp>
      <p:pic>
        <p:nvPicPr>
          <p:cNvPr id="20" name="図 19"/>
          <p:cNvPicPr>
            <a:picLocks noChangeAspect="1"/>
          </p:cNvPicPr>
          <p:nvPr/>
        </p:nvPicPr>
        <p:blipFill>
          <a:blip r:embed="rId3"/>
          <a:stretch>
            <a:fillRect/>
          </a:stretch>
        </p:blipFill>
        <p:spPr>
          <a:xfrm>
            <a:off x="5075719" y="1190153"/>
            <a:ext cx="3555363" cy="2910539"/>
          </a:xfrm>
          <a:prstGeom prst="rect">
            <a:avLst/>
          </a:prstGeom>
        </p:spPr>
      </p:pic>
      <p:pic>
        <p:nvPicPr>
          <p:cNvPr id="21" name="図 20"/>
          <p:cNvPicPr>
            <a:picLocks noChangeAspect="1"/>
          </p:cNvPicPr>
          <p:nvPr/>
        </p:nvPicPr>
        <p:blipFill>
          <a:blip r:embed="rId4"/>
          <a:stretch>
            <a:fillRect/>
          </a:stretch>
        </p:blipFill>
        <p:spPr>
          <a:xfrm>
            <a:off x="837258" y="1368432"/>
            <a:ext cx="1864536" cy="1287274"/>
          </a:xfrm>
          <a:prstGeom prst="rect">
            <a:avLst/>
          </a:prstGeom>
        </p:spPr>
      </p:pic>
      <p:sp>
        <p:nvSpPr>
          <p:cNvPr id="23" name="正方形/長方形 114"/>
          <p:cNvSpPr>
            <a:spLocks noChangeArrowheads="1"/>
          </p:cNvSpPr>
          <p:nvPr/>
        </p:nvSpPr>
        <p:spPr bwMode="auto">
          <a:xfrm>
            <a:off x="72000" y="728488"/>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Mounting </a:t>
            </a:r>
            <a:r>
              <a:rPr lang="en-US" altLang="ja-JP" sz="1600" b="1" dirty="0">
                <a:latin typeface="Calibri" panose="020F0502020204030204" pitchFamily="34" charset="0"/>
                <a:ea typeface="Meiryo UI" panose="020B0604030504040204" pitchFamily="50" charset="-128"/>
                <a:cs typeface="Calibri" panose="020F0502020204030204" pitchFamily="34" charset="0"/>
              </a:rPr>
              <a:t>dimensions are </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the </a:t>
            </a:r>
            <a:r>
              <a:rPr lang="en-US" altLang="ja-JP" sz="1600" b="1" dirty="0">
                <a:latin typeface="Calibri" panose="020F0502020204030204" pitchFamily="34" charset="0"/>
                <a:ea typeface="Meiryo UI" panose="020B0604030504040204" pitchFamily="50" charset="-128"/>
                <a:cs typeface="Calibri" panose="020F0502020204030204" pitchFamily="34" charset="0"/>
              </a:rPr>
              <a:t>same as </a:t>
            </a:r>
            <a:r>
              <a:rPr lang="en-US" altLang="ja-JP" sz="1600" b="1" dirty="0">
                <a:latin typeface="Calibri" panose="020F0502020204030204" pitchFamily="34" charset="0"/>
                <a:ea typeface="Meiryo UI" panose="020B0604030504040204" pitchFamily="50" charset="-128"/>
                <a:cs typeface="Meiryo UI" panose="020B0604030504040204" pitchFamily="50" charset="-128"/>
              </a:rPr>
              <a:t>conventional U-series </a:t>
            </a: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Outdoor </a:t>
            </a:r>
            <a:r>
              <a:rPr lang="en-US" altLang="ja-JP" sz="1600" b="1" dirty="0">
                <a:latin typeface="Calibri" panose="020F0502020204030204" pitchFamily="34" charset="0"/>
                <a:ea typeface="Meiryo UI" panose="020B0604030504040204" pitchFamily="50" charset="-128"/>
                <a:cs typeface="Meiryo UI" panose="020B0604030504040204" pitchFamily="50" charset="-128"/>
              </a:rPr>
              <a:t>Box </a:t>
            </a:r>
            <a:r>
              <a:rPr lang="en-US" altLang="ja-JP" sz="1600" b="1" dirty="0" smtClean="0">
                <a:latin typeface="Calibri" panose="020F0502020204030204" pitchFamily="34" charset="0"/>
                <a:ea typeface="Meiryo UI" panose="020B0604030504040204" pitchFamily="50" charset="-128"/>
                <a:cs typeface="Meiryo UI" panose="020B0604030504040204" pitchFamily="50" charset="-128"/>
              </a:rPr>
              <a:t>model </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sp>
        <p:nvSpPr>
          <p:cNvPr id="29" name="テキスト ボックス 28"/>
          <p:cNvSpPr txBox="1"/>
          <p:nvPr/>
        </p:nvSpPr>
        <p:spPr>
          <a:xfrm>
            <a:off x="570607" y="2551537"/>
            <a:ext cx="2816797" cy="600164"/>
          </a:xfrm>
          <a:prstGeom prst="rect">
            <a:avLst/>
          </a:prstGeom>
          <a:noFill/>
        </p:spPr>
        <p:txBody>
          <a:bodyPr wrap="none" rtlCol="0">
            <a:spAutoFit/>
          </a:bodyPr>
          <a:lstStyle>
            <a:defPPr>
              <a:defRPr lang="ja-JP"/>
            </a:defPPr>
            <a:lvl1pPr marL="0" marR="0" lvl="0" indent="0" algn="l" defTabSz="914400" eaLnBrk="1" latinLnBrk="0" hangingPunct="1">
              <a:lnSpc>
                <a:spcPct val="100000"/>
              </a:lnSpc>
              <a:buClrTx/>
              <a:buSzTx/>
              <a:buFontTx/>
              <a:buNone/>
              <a:tabLst/>
              <a:defRPr sz="1100" b="0" i="0" u="none" strike="noStrike" cap="none" spc="0" normalizeH="0" baseline="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Dimensions : 112.5(W</a:t>
            </a:r>
            <a:r>
              <a:rPr kumimoji="0" lang="en-US" altLang="ja-JP" sz="1100" b="0" i="0" u="none" strike="noStrike" kern="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x 112.5(H) x262(D)mm</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Weight : Approx</a:t>
            </a:r>
            <a:r>
              <a:rPr kumimoji="0" lang="en-US" altLang="ja-JP" sz="1100" b="0" i="0" u="none" strike="noStrike" kern="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800g</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Color : i-PRO </a:t>
            </a:r>
            <a:r>
              <a:rPr kumimoji="0" lang="en-US" altLang="ja-JP" sz="1100" b="0" i="0" u="none" strike="noStrike" kern="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white</a:t>
            </a:r>
            <a:endParaRPr kumimoji="0" lang="ja-JP" altLang="en-US" sz="1100" b="0" i="0" u="none" strike="noStrike" kern="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30" name="図 29"/>
          <p:cNvPicPr>
            <a:picLocks noChangeAspect="1"/>
          </p:cNvPicPr>
          <p:nvPr/>
        </p:nvPicPr>
        <p:blipFill>
          <a:blip r:embed="rId5"/>
          <a:stretch>
            <a:fillRect/>
          </a:stretch>
        </p:blipFill>
        <p:spPr>
          <a:xfrm>
            <a:off x="2324989" y="3254555"/>
            <a:ext cx="2553653" cy="1113473"/>
          </a:xfrm>
          <a:prstGeom prst="rect">
            <a:avLst/>
          </a:prstGeom>
        </p:spPr>
      </p:pic>
      <p:sp>
        <p:nvSpPr>
          <p:cNvPr id="31" name="テキスト ボックス 30"/>
          <p:cNvSpPr txBox="1"/>
          <p:nvPr/>
        </p:nvSpPr>
        <p:spPr>
          <a:xfrm>
            <a:off x="2328877" y="4374585"/>
            <a:ext cx="2117054" cy="276999"/>
          </a:xfrm>
          <a:prstGeom prst="rect">
            <a:avLst/>
          </a:prstGeom>
          <a:noFill/>
        </p:spPr>
        <p:txBody>
          <a:bodyPr wrap="none" rtlCol="0">
            <a:spAutoFit/>
          </a:bodyPr>
          <a:lstStyle>
            <a:defPPr>
              <a:defRPr lang="ja-JP"/>
            </a:defPPr>
            <a:lvl1pPr marL="0" marR="0" lvl="0" indent="0" algn="l" defTabSz="914400" eaLnBrk="1" latinLnBrk="0" hangingPunct="1">
              <a:lnSpc>
                <a:spcPct val="100000"/>
              </a:lnSpc>
              <a:buClrTx/>
              <a:buSzTx/>
              <a:buFontTx/>
              <a:buNone/>
              <a:tabLst/>
              <a:defRPr sz="1100" b="0" i="0" u="none" strike="noStrike" cap="none" spc="0" normalizeH="0" baseline="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How to remove the front cover</a:t>
            </a:r>
            <a:endParaRPr kumimoji="0" lang="ja-JP" altLang="en-US" sz="1200" b="0" i="0" u="none" strike="noStrike" kern="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1491442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8-3. </a:t>
            </a:r>
            <a:r>
              <a:rPr lang="en-US" altLang="ja-JP" sz="2400" dirty="0">
                <a:latin typeface="Calibri" panose="020F0502020204030204" pitchFamily="34" charset="0"/>
              </a:rPr>
              <a:t>Outdoor BOX </a:t>
            </a:r>
            <a:r>
              <a:rPr lang="en-US" altLang="ja-JP" sz="2400" dirty="0" smtClean="0">
                <a:latin typeface="Calibri" panose="020F0502020204030204" pitchFamily="34" charset="0"/>
              </a:rPr>
              <a:t>( Parts </a:t>
            </a:r>
            <a:r>
              <a:rPr lang="en-US" altLang="ja-JP" sz="2400" dirty="0">
                <a:latin typeface="Calibri" panose="020F0502020204030204" pitchFamily="34" charset="0"/>
              </a:rPr>
              <a:t>and </a:t>
            </a:r>
            <a:r>
              <a:rPr lang="en-US" altLang="ja-JP" sz="2400" dirty="0" smtClean="0">
                <a:latin typeface="Calibri" panose="020F0502020204030204" pitchFamily="34" charset="0"/>
              </a:rPr>
              <a:t>functions )</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1" name="正方形/長方形 114"/>
          <p:cNvSpPr>
            <a:spLocks noChangeArrowheads="1"/>
          </p:cNvSpPr>
          <p:nvPr/>
        </p:nvSpPr>
        <p:spPr bwMode="auto">
          <a:xfrm>
            <a:off x="72000" y="607576"/>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3 way of Installation ( mount the camera )</a:t>
            </a:r>
          </a:p>
        </p:txBody>
      </p:sp>
      <p:pic>
        <p:nvPicPr>
          <p:cNvPr id="32" name="図 31"/>
          <p:cNvPicPr>
            <a:picLocks noChangeAspect="1"/>
          </p:cNvPicPr>
          <p:nvPr/>
        </p:nvPicPr>
        <p:blipFill>
          <a:blip r:embed="rId3"/>
          <a:stretch>
            <a:fillRect/>
          </a:stretch>
        </p:blipFill>
        <p:spPr>
          <a:xfrm>
            <a:off x="916723" y="1038423"/>
            <a:ext cx="7353429" cy="3613323"/>
          </a:xfrm>
          <a:prstGeom prst="rect">
            <a:avLst/>
          </a:prstGeom>
        </p:spPr>
      </p:pic>
      <p:pic>
        <p:nvPicPr>
          <p:cNvPr id="33" name="図 32"/>
          <p:cNvPicPr>
            <a:picLocks noChangeAspect="1"/>
          </p:cNvPicPr>
          <p:nvPr/>
        </p:nvPicPr>
        <p:blipFill>
          <a:blip r:embed="rId4"/>
          <a:stretch>
            <a:fillRect/>
          </a:stretch>
        </p:blipFill>
        <p:spPr>
          <a:xfrm>
            <a:off x="6138735" y="2927377"/>
            <a:ext cx="1749870" cy="1881904"/>
          </a:xfrm>
          <a:prstGeom prst="rect">
            <a:avLst/>
          </a:prstGeom>
        </p:spPr>
      </p:pic>
      <p:cxnSp>
        <p:nvCxnSpPr>
          <p:cNvPr id="34" name="直線矢印コネクタ 33"/>
          <p:cNvCxnSpPr/>
          <p:nvPr/>
        </p:nvCxnSpPr>
        <p:spPr>
          <a:xfrm flipV="1">
            <a:off x="6970274" y="2636520"/>
            <a:ext cx="345508" cy="899160"/>
          </a:xfrm>
          <a:prstGeom prst="straightConnector1">
            <a:avLst/>
          </a:prstGeom>
          <a:noFill/>
          <a:ln w="25400" cap="flat" cmpd="sng" algn="ctr">
            <a:solidFill>
              <a:srgbClr val="0E0FFE"/>
            </a:solidFill>
            <a:prstDash val="solid"/>
            <a:tailEnd type="triangle"/>
          </a:ln>
          <a:effectLst>
            <a:outerShdw blurRad="40000" dist="20000" dir="5400000" rotWithShape="0">
              <a:srgbClr val="000000">
                <a:alpha val="38000"/>
              </a:srgbClr>
            </a:outerShdw>
          </a:effectLst>
        </p:spPr>
      </p:cxnSp>
      <p:cxnSp>
        <p:nvCxnSpPr>
          <p:cNvPr id="36" name="直線矢印コネクタ 35"/>
          <p:cNvCxnSpPr/>
          <p:nvPr/>
        </p:nvCxnSpPr>
        <p:spPr>
          <a:xfrm flipH="1" flipV="1">
            <a:off x="3638551" y="2636520"/>
            <a:ext cx="3225924" cy="952500"/>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37" name="テキスト ボックス 36"/>
          <p:cNvSpPr txBox="1"/>
          <p:nvPr/>
        </p:nvSpPr>
        <p:spPr>
          <a:xfrm>
            <a:off x="7290412" y="2681156"/>
            <a:ext cx="1170513" cy="246221"/>
          </a:xfrm>
          <a:prstGeom prst="rect">
            <a:avLst/>
          </a:prstGeom>
          <a:noFill/>
        </p:spPr>
        <p:txBody>
          <a:bodyPr wrap="none" rtlCol="0">
            <a:spAutoFit/>
          </a:bodyPr>
          <a:lstStyle/>
          <a:p>
            <a:pPr defTabSz="914400"/>
            <a:r>
              <a:rPr lang="en-US" altLang="ja-JP" sz="1000" b="1"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Use this screw</a:t>
            </a:r>
            <a:endParaRPr lang="ja-JP" altLang="en-US" sz="10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矢印コネクタ 39"/>
          <p:cNvCxnSpPr/>
          <p:nvPr/>
        </p:nvCxnSpPr>
        <p:spPr>
          <a:xfrm flipH="1">
            <a:off x="3371851" y="3623310"/>
            <a:ext cx="3459600" cy="28128"/>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41" name="テキスト ボックス 40"/>
          <p:cNvSpPr txBox="1"/>
          <p:nvPr/>
        </p:nvSpPr>
        <p:spPr>
          <a:xfrm>
            <a:off x="4621633" y="3703617"/>
            <a:ext cx="1924050" cy="1015663"/>
          </a:xfrm>
          <a:prstGeom prst="rect">
            <a:avLst/>
          </a:prstGeom>
          <a:noFill/>
        </p:spPr>
        <p:txBody>
          <a:bodyPr wrap="square" rtlCol="0">
            <a:spAutoFit/>
          </a:bodyPr>
          <a:lstStyle/>
          <a:p>
            <a:pPr defTabSz="914400"/>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Do not use this screw when mounting directly or when mounting to a junction box.</a:t>
            </a:r>
          </a:p>
          <a:p>
            <a:pPr defTabSz="914400"/>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Remove the screw beforehand.</a:t>
            </a:r>
            <a:endParaRPr lang="ja-JP" altLang="en-US"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117646" y="1383866"/>
            <a:ext cx="1034305" cy="553998"/>
          </a:xfrm>
          <a:prstGeom prst="rect">
            <a:avLst/>
          </a:prstGeom>
          <a:noFill/>
        </p:spPr>
        <p:txBody>
          <a:bodyPr wrap="square" rtlCol="0">
            <a:spAutoFit/>
          </a:bodyPr>
          <a:lstStyle/>
          <a:p>
            <a:pPr defTabSz="914400">
              <a:lnSpc>
                <a:spcPts val="1200"/>
              </a:lnSpc>
            </a:pPr>
            <a:r>
              <a:rPr lang="en-US" altLang="ja-JP" sz="1400" b="1" dirty="0" smtClean="0">
                <a:solidFill>
                  <a:srgbClr val="FF0000"/>
                </a:solidFill>
                <a:latin typeface="Calibri" panose="020F0502020204030204" pitchFamily="34" charset="0"/>
                <a:ea typeface="HGPｺﾞｼｯｸE" pitchFamily="50" charset="-128"/>
                <a:cs typeface="Calibri" panose="020F0502020204030204" pitchFamily="34" charset="0"/>
              </a:rPr>
              <a:t>U</a:t>
            </a:r>
            <a:r>
              <a:rPr lang="ja-JP" altLang="en-US" sz="1400" b="1" dirty="0" smtClean="0">
                <a:solidFill>
                  <a:srgbClr val="FF0000"/>
                </a:solidFill>
                <a:latin typeface="Calibri" panose="020F0502020204030204" pitchFamily="34" charset="0"/>
                <a:ea typeface="HGPｺﾞｼｯｸE" pitchFamily="50" charset="-128"/>
                <a:cs typeface="Calibri" panose="020F0502020204030204" pitchFamily="34" charset="0"/>
              </a:rPr>
              <a:t> </a:t>
            </a:r>
            <a:r>
              <a:rPr lang="en-US" altLang="ja-JP" sz="1400" b="1" dirty="0" smtClean="0">
                <a:solidFill>
                  <a:srgbClr val="FF0000"/>
                </a:solidFill>
                <a:latin typeface="Calibri" panose="020F0502020204030204" pitchFamily="34" charset="0"/>
                <a:ea typeface="HGPｺﾞｼｯｸE" pitchFamily="50" charset="-128"/>
                <a:cs typeface="Calibri" panose="020F0502020204030204" pitchFamily="34" charset="0"/>
              </a:rPr>
              <a:t>series</a:t>
            </a:r>
            <a:r>
              <a:rPr lang="ja-JP" altLang="en-US" sz="1400" b="1" dirty="0" smtClean="0">
                <a:solidFill>
                  <a:srgbClr val="FF0000"/>
                </a:solidFill>
                <a:latin typeface="Calibri" panose="020F0502020204030204" pitchFamily="34" charset="0"/>
                <a:ea typeface="HGPｺﾞｼｯｸE" pitchFamily="50" charset="-128"/>
                <a:cs typeface="Calibri" panose="020F0502020204030204" pitchFamily="34" charset="0"/>
              </a:rPr>
              <a:t> </a:t>
            </a:r>
            <a:r>
              <a:rPr lang="en-US" altLang="ja-JP" sz="1400" b="1" dirty="0" smtClean="0">
                <a:solidFill>
                  <a:srgbClr val="FF0000"/>
                </a:solidFill>
                <a:latin typeface="Calibri" panose="020F0502020204030204" pitchFamily="34" charset="0"/>
                <a:ea typeface="HGPｺﾞｼｯｸE" pitchFamily="50" charset="-128"/>
                <a:cs typeface="Calibri" panose="020F0502020204030204" pitchFamily="34" charset="0"/>
              </a:rPr>
              <a:t>cannot</a:t>
            </a:r>
            <a:r>
              <a:rPr lang="ja-JP" altLang="en-US" sz="1400" b="1" dirty="0" smtClean="0">
                <a:solidFill>
                  <a:srgbClr val="FF0000"/>
                </a:solidFill>
                <a:latin typeface="Calibri" panose="020F0502020204030204" pitchFamily="34" charset="0"/>
                <a:ea typeface="HGPｺﾞｼｯｸE" pitchFamily="50" charset="-128"/>
                <a:cs typeface="Calibri" panose="020F0502020204030204" pitchFamily="34" charset="0"/>
              </a:rPr>
              <a:t> </a:t>
            </a:r>
            <a:r>
              <a:rPr lang="en-US" altLang="ja-JP" sz="1400" b="1" dirty="0" smtClean="0">
                <a:solidFill>
                  <a:srgbClr val="FF0000"/>
                </a:solidFill>
                <a:latin typeface="Calibri" panose="020F0502020204030204" pitchFamily="34" charset="0"/>
                <a:ea typeface="HGPｺﾞｼｯｸE" pitchFamily="50" charset="-128"/>
                <a:cs typeface="Calibri" panose="020F0502020204030204" pitchFamily="34" charset="0"/>
              </a:rPr>
              <a:t>use</a:t>
            </a:r>
            <a:r>
              <a:rPr lang="ja-JP" altLang="en-US" sz="1400" b="1" dirty="0" smtClean="0">
                <a:solidFill>
                  <a:srgbClr val="FF0000"/>
                </a:solidFill>
                <a:latin typeface="Calibri" panose="020F0502020204030204" pitchFamily="34" charset="0"/>
                <a:ea typeface="HGPｺﾞｼｯｸE" pitchFamily="50" charset="-128"/>
                <a:cs typeface="Calibri" panose="020F0502020204030204" pitchFamily="34" charset="0"/>
              </a:rPr>
              <a:t> </a:t>
            </a:r>
            <a:r>
              <a:rPr lang="en-US" altLang="ja-JP" sz="1400" b="1" dirty="0" smtClean="0">
                <a:solidFill>
                  <a:srgbClr val="FF0000"/>
                </a:solidFill>
                <a:latin typeface="Calibri" panose="020F0502020204030204" pitchFamily="34" charset="0"/>
                <a:ea typeface="HGPｺﾞｼｯｸE" pitchFamily="50" charset="-128"/>
                <a:cs typeface="Calibri" panose="020F0502020204030204" pitchFamily="34" charset="0"/>
              </a:rPr>
              <a:t>QV-Q120</a:t>
            </a:r>
            <a:endParaRPr lang="ja-JP" altLang="en-US" sz="1000" b="1" dirty="0">
              <a:solidFill>
                <a:srgbClr val="FF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3"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1067075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8-4. Outdoor DOME</a:t>
            </a:r>
            <a:endParaRPr lang="ja-JP" altLang="en-US" sz="3200" dirty="0">
              <a:solidFill>
                <a:sysClr val="window" lastClr="FFFFFF"/>
              </a:solidFill>
              <a:latin typeface="Calibri" panose="020F0502020204030204" pitchFamily="34" charset="0"/>
              <a:cs typeface="Calibri" panose="020F0502020204030204" pitchFamily="34" charset="0"/>
            </a:endParaRPr>
          </a:p>
        </p:txBody>
      </p:sp>
      <p:pic>
        <p:nvPicPr>
          <p:cNvPr id="3" name="図 2"/>
          <p:cNvPicPr>
            <a:picLocks noChangeAspect="1"/>
          </p:cNvPicPr>
          <p:nvPr/>
        </p:nvPicPr>
        <p:blipFill>
          <a:blip r:embed="rId3"/>
          <a:stretch>
            <a:fillRect/>
          </a:stretch>
        </p:blipFill>
        <p:spPr>
          <a:xfrm>
            <a:off x="2642936" y="1396513"/>
            <a:ext cx="3627882" cy="2753773"/>
          </a:xfrm>
          <a:prstGeom prst="rect">
            <a:avLst/>
          </a:prstGeom>
        </p:spPr>
      </p:pic>
      <p:sp>
        <p:nvSpPr>
          <p:cNvPr id="5" name="テキスト ボックス 4"/>
          <p:cNvSpPr txBox="1"/>
          <p:nvPr/>
        </p:nvSpPr>
        <p:spPr>
          <a:xfrm>
            <a:off x="269278" y="3184901"/>
            <a:ext cx="2239716" cy="600164"/>
          </a:xfrm>
          <a:prstGeom prst="rect">
            <a:avLst/>
          </a:prstGeom>
          <a:noFill/>
        </p:spPr>
        <p:txBody>
          <a:bodyPr wrap="none" rtlCol="0">
            <a:spAutoFit/>
          </a:bodyPr>
          <a:lstStyle/>
          <a:p>
            <a:pPr defTabSz="914400"/>
            <a:r>
              <a:rPr lang="en-US" altLang="ja-JP" sz="1100" dirty="0" smtClean="0">
                <a:latin typeface="Calibri" panose="020F0502020204030204" pitchFamily="34" charset="0"/>
                <a:ea typeface="Meiryo UI" panose="020B0604030504040204" pitchFamily="50" charset="-128"/>
                <a:cs typeface="Calibri" panose="020F0502020204030204" pitchFamily="34" charset="0"/>
              </a:rPr>
              <a:t>Dimensions : </a:t>
            </a:r>
            <a:r>
              <a:rPr lang="el-GR" altLang="ja-JP" sz="1100" dirty="0" smtClean="0">
                <a:latin typeface="Calibri" panose="020F0502020204030204" pitchFamily="34" charset="0"/>
                <a:ea typeface="Meiryo UI" panose="020B0604030504040204" pitchFamily="50" charset="-128"/>
                <a:cs typeface="Calibri" panose="020F0502020204030204" pitchFamily="34" charset="0"/>
              </a:rPr>
              <a:t>Φ154</a:t>
            </a:r>
            <a:r>
              <a:rPr lang="en-US" altLang="ja-JP" sz="1100" dirty="0">
                <a:latin typeface="Calibri" panose="020F0502020204030204" pitchFamily="34" charset="0"/>
                <a:ea typeface="Meiryo UI" panose="020B0604030504040204" pitchFamily="50" charset="-128"/>
                <a:cs typeface="Calibri" panose="020F0502020204030204" pitchFamily="34" charset="0"/>
              </a:rPr>
              <a:t>mm x 103mm(H)</a:t>
            </a:r>
          </a:p>
          <a:p>
            <a:pPr defTabSz="914400"/>
            <a:r>
              <a:rPr lang="en-US" altLang="ja-JP" sz="1100" dirty="0" smtClean="0">
                <a:latin typeface="Calibri" panose="020F0502020204030204" pitchFamily="34" charset="0"/>
                <a:ea typeface="Meiryo UI" panose="020B0604030504040204" pitchFamily="50" charset="-128"/>
                <a:cs typeface="Calibri" panose="020F0502020204030204" pitchFamily="34" charset="0"/>
              </a:rPr>
              <a:t>Weight : Approx</a:t>
            </a:r>
            <a:r>
              <a:rPr lang="en-US" altLang="ja-JP" sz="1100" dirty="0">
                <a:latin typeface="Calibri" panose="020F0502020204030204" pitchFamily="34" charset="0"/>
                <a:ea typeface="Meiryo UI" panose="020B0604030504040204" pitchFamily="50" charset="-128"/>
                <a:cs typeface="Calibri" panose="020F0502020204030204" pitchFamily="34" charset="0"/>
              </a:rPr>
              <a:t>. 1.2kg</a:t>
            </a:r>
          </a:p>
          <a:p>
            <a:pPr defTabSz="914400"/>
            <a:r>
              <a:rPr lang="en-US" altLang="ja-JP" sz="1100" dirty="0" smtClean="0">
                <a:latin typeface="Calibri" panose="020F0502020204030204" pitchFamily="34" charset="0"/>
                <a:ea typeface="Meiryo UI" panose="020B0604030504040204" pitchFamily="50" charset="-128"/>
                <a:cs typeface="Calibri" panose="020F0502020204030204" pitchFamily="34" charset="0"/>
              </a:rPr>
              <a:t>Color : i-PRO </a:t>
            </a:r>
            <a:r>
              <a:rPr lang="en-US" altLang="ja-JP" sz="1100" dirty="0">
                <a:latin typeface="Calibri" panose="020F0502020204030204" pitchFamily="34" charset="0"/>
                <a:ea typeface="Meiryo UI" panose="020B0604030504040204" pitchFamily="50" charset="-128"/>
                <a:cs typeface="Calibri" panose="020F0502020204030204" pitchFamily="34" charset="0"/>
              </a:rPr>
              <a:t>white</a:t>
            </a:r>
            <a:endParaRPr lang="ja-JP" altLang="en-US" sz="1100" dirty="0">
              <a:latin typeface="Calibri" panose="020F0502020204030204" pitchFamily="34" charset="0"/>
              <a:ea typeface="Meiryo UI" panose="020B0604030504040204" pitchFamily="50" charset="-128"/>
              <a:cs typeface="Calibri" panose="020F0502020204030204" pitchFamily="34" charset="0"/>
            </a:endParaRPr>
          </a:p>
        </p:txBody>
      </p:sp>
      <p:sp>
        <p:nvSpPr>
          <p:cNvPr id="6" name="正方形/長方形 114"/>
          <p:cNvSpPr>
            <a:spLocks noChangeArrowheads="1"/>
          </p:cNvSpPr>
          <p:nvPr/>
        </p:nvSpPr>
        <p:spPr bwMode="auto">
          <a:xfrm>
            <a:off x="72000" y="735694"/>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Same size </a:t>
            </a:r>
            <a:r>
              <a:rPr lang="en-US" altLang="ja-JP" sz="1600" b="1" dirty="0">
                <a:latin typeface="Calibri" panose="020F0502020204030204" pitchFamily="34" charset="0"/>
                <a:ea typeface="Meiryo UI" panose="020B0604030504040204" pitchFamily="50" charset="-128"/>
                <a:cs typeface="Calibri" panose="020F0502020204030204" pitchFamily="34" charset="0"/>
              </a:rPr>
              <a:t>as </a:t>
            </a:r>
            <a:r>
              <a:rPr lang="en-US" altLang="ja-JP" sz="1600" b="1" dirty="0">
                <a:latin typeface="Calibri" panose="020F0502020204030204" pitchFamily="34" charset="0"/>
                <a:ea typeface="Meiryo UI" panose="020B0604030504040204" pitchFamily="50" charset="-128"/>
                <a:cs typeface="Meiryo UI" panose="020B0604030504040204" pitchFamily="50" charset="-128"/>
              </a:rPr>
              <a:t>conventional</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 U-series </a:t>
            </a:r>
            <a:r>
              <a:rPr lang="en-US" altLang="ja-JP" sz="1600" b="1" dirty="0">
                <a:latin typeface="Calibri" panose="020F0502020204030204" pitchFamily="34" charset="0"/>
                <a:ea typeface="Meiryo UI" panose="020B0604030504040204" pitchFamily="50" charset="-128"/>
                <a:cs typeface="Calibri" panose="020F0502020204030204" pitchFamily="34" charset="0"/>
              </a:rPr>
              <a:t>model </a:t>
            </a:r>
          </a:p>
        </p:txBody>
      </p:sp>
      <p:sp>
        <p:nvSpPr>
          <p:cNvPr id="12" name="テキスト ボックス 11"/>
          <p:cNvSpPr txBox="1"/>
          <p:nvPr/>
        </p:nvSpPr>
        <p:spPr>
          <a:xfrm>
            <a:off x="5978318" y="1296153"/>
            <a:ext cx="3165681" cy="954107"/>
          </a:xfrm>
          <a:prstGeom prst="rect">
            <a:avLst/>
          </a:prstGeom>
          <a:noFill/>
        </p:spPr>
        <p:txBody>
          <a:bodyPr wrap="square" rtlCol="0">
            <a:spAutoFit/>
          </a:bodyPr>
          <a:lstStyle/>
          <a:p>
            <a:pPr marL="180975" indent="-180975" defTabSz="914400">
              <a:buFont typeface="Wingdings" panose="05000000000000000000" pitchFamily="2" charset="2"/>
              <a:buChar char="ü"/>
            </a:pP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Point</a:t>
            </a:r>
            <a:b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b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 Installation </a:t>
            </a:r>
            <a:r>
              <a:rPr lang="en-US" altLang="ja-JP" sz="1400" b="1" dirty="0">
                <a:solidFill>
                  <a:srgbClr val="0E0FFE"/>
                </a:solidFill>
                <a:latin typeface="Calibri" panose="020F0502020204030204" pitchFamily="34" charset="0"/>
                <a:ea typeface="Meiryo UI" panose="020B0604030504040204" pitchFamily="50" charset="-128"/>
                <a:cs typeface="Calibri" panose="020F0502020204030204" pitchFamily="34" charset="0"/>
              </a:rPr>
              <a:t>is the same as </a:t>
            </a: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U25**</a:t>
            </a:r>
            <a:b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b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 Brackets </a:t>
            </a:r>
            <a:r>
              <a:rPr lang="en-US" altLang="ja-JP" sz="1400" b="1" dirty="0">
                <a:solidFill>
                  <a:srgbClr val="0E0FFE"/>
                </a:solidFill>
                <a:latin typeface="Calibri" panose="020F0502020204030204" pitchFamily="34" charset="0"/>
                <a:ea typeface="Meiryo UI" panose="020B0604030504040204" pitchFamily="50" charset="-128"/>
                <a:cs typeface="Calibri" panose="020F0502020204030204" pitchFamily="34" charset="0"/>
              </a:rPr>
              <a:t>are interchangeable </a:t>
            </a:r>
            <a:br>
              <a:rPr lang="en-US" altLang="ja-JP" sz="1400" b="1" dirty="0">
                <a:solidFill>
                  <a:srgbClr val="0E0FFE"/>
                </a:solidFill>
                <a:latin typeface="Calibri" panose="020F0502020204030204" pitchFamily="34" charset="0"/>
                <a:ea typeface="Meiryo UI" panose="020B0604030504040204" pitchFamily="50" charset="-128"/>
                <a:cs typeface="Calibri" panose="020F0502020204030204" pitchFamily="34" charset="0"/>
              </a:rPr>
            </a:b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   with </a:t>
            </a:r>
            <a:r>
              <a:rPr lang="en-US" altLang="ja-JP" sz="1400" b="1" dirty="0">
                <a:solidFill>
                  <a:srgbClr val="0E0FFE"/>
                </a:solidFill>
                <a:latin typeface="Calibri" panose="020F0502020204030204" pitchFamily="34" charset="0"/>
                <a:ea typeface="Meiryo UI" panose="020B0604030504040204" pitchFamily="50" charset="-128"/>
                <a:cs typeface="Calibri" panose="020F0502020204030204" pitchFamily="34" charset="0"/>
              </a:rPr>
              <a:t>the same mounting </a:t>
            </a:r>
            <a:r>
              <a:rPr lang="en-US" altLang="ja-JP" sz="1400" b="1" dirty="0" smtClean="0">
                <a:solidFill>
                  <a:srgbClr val="0E0FFE"/>
                </a:solidFill>
                <a:latin typeface="Calibri" panose="020F0502020204030204" pitchFamily="34" charset="0"/>
                <a:ea typeface="Meiryo UI" panose="020B0604030504040204" pitchFamily="50" charset="-128"/>
                <a:cs typeface="Calibri" panose="020F0502020204030204" pitchFamily="34" charset="0"/>
              </a:rPr>
              <a:t>structure</a:t>
            </a:r>
          </a:p>
        </p:txBody>
      </p:sp>
      <p:grpSp>
        <p:nvGrpSpPr>
          <p:cNvPr id="13" name="グループ化 12"/>
          <p:cNvGrpSpPr/>
          <p:nvPr/>
        </p:nvGrpSpPr>
        <p:grpSpPr>
          <a:xfrm>
            <a:off x="5978318" y="3201297"/>
            <a:ext cx="3004118" cy="1550116"/>
            <a:chOff x="5278256" y="3298208"/>
            <a:chExt cx="3045129" cy="1600200"/>
          </a:xfrm>
        </p:grpSpPr>
        <p:pic>
          <p:nvPicPr>
            <p:cNvPr id="14" name="図 13"/>
            <p:cNvPicPr>
              <a:picLocks noChangeAspect="1"/>
            </p:cNvPicPr>
            <p:nvPr/>
          </p:nvPicPr>
          <p:blipFill rotWithShape="1">
            <a:blip r:embed="rId4"/>
            <a:srcRect t="3804" b="2119"/>
            <a:stretch/>
          </p:blipFill>
          <p:spPr>
            <a:xfrm>
              <a:off x="6237773" y="3298208"/>
              <a:ext cx="1283929" cy="1600200"/>
            </a:xfrm>
            <a:prstGeom prst="rect">
              <a:avLst/>
            </a:prstGeom>
          </p:spPr>
        </p:pic>
        <p:sp>
          <p:nvSpPr>
            <p:cNvPr id="15" name="円弧 14"/>
            <p:cNvSpPr/>
            <p:nvPr/>
          </p:nvSpPr>
          <p:spPr>
            <a:xfrm>
              <a:off x="6540467" y="3967160"/>
              <a:ext cx="646246" cy="398773"/>
            </a:xfrm>
            <a:prstGeom prst="arc">
              <a:avLst>
                <a:gd name="adj1" fmla="val 12519426"/>
                <a:gd name="adj2" fmla="val 20254041"/>
              </a:avLst>
            </a:prstGeom>
            <a:noFill/>
            <a:ln w="25400" cap="flat" cmpd="sng" algn="ctr">
              <a:solidFill>
                <a:srgbClr val="0000FF"/>
              </a:solidFill>
              <a:prstDash val="solid"/>
              <a:headEnd type="triangle" w="sm" len="sm"/>
              <a:tailEnd type="triangle"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A54A0"/>
                </a:solidFill>
                <a:effectLst>
                  <a:outerShdw blurRad="38100" dist="38100" dir="2700000" algn="tl">
                    <a:srgbClr val="000000">
                      <a:alpha val="43137"/>
                    </a:srgbClr>
                  </a:outerShdw>
                </a:effectLst>
                <a:uLnTx/>
                <a:uFillTx/>
                <a:latin typeface="Calibri"/>
                <a:ea typeface="Meiryo UI"/>
                <a:cs typeface="+mn-cs"/>
              </a:endParaRPr>
            </a:p>
          </p:txBody>
        </p:sp>
        <p:sp>
          <p:nvSpPr>
            <p:cNvPr id="16" name="円弧 15"/>
            <p:cNvSpPr/>
            <p:nvPr/>
          </p:nvSpPr>
          <p:spPr>
            <a:xfrm rot="13910311">
              <a:off x="6615946" y="4083799"/>
              <a:ext cx="121856" cy="238707"/>
            </a:xfrm>
            <a:prstGeom prst="arc">
              <a:avLst>
                <a:gd name="adj1" fmla="val 12537988"/>
                <a:gd name="adj2" fmla="val 19282685"/>
              </a:avLst>
            </a:prstGeom>
            <a:noFill/>
            <a:ln w="19050" cap="flat" cmpd="sng" algn="ctr">
              <a:solidFill>
                <a:srgbClr val="FF0000"/>
              </a:solidFill>
              <a:prstDash val="solid"/>
              <a:headEnd type="triangle" w="sm" len="sm"/>
              <a:tailEnd type="triangle"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A54A0"/>
                </a:solidFill>
                <a:effectLst>
                  <a:outerShdw blurRad="38100" dist="38100" dir="2700000" algn="tl">
                    <a:srgbClr val="000000">
                      <a:alpha val="43137"/>
                    </a:srgbClr>
                  </a:outerShdw>
                </a:effectLst>
                <a:uLnTx/>
                <a:uFillTx/>
                <a:latin typeface="Calibri"/>
                <a:ea typeface="Meiryo UI"/>
                <a:cs typeface="+mn-cs"/>
              </a:endParaRPr>
            </a:p>
          </p:txBody>
        </p:sp>
        <p:sp>
          <p:nvSpPr>
            <p:cNvPr id="17" name="円弧 16"/>
            <p:cNvSpPr/>
            <p:nvPr/>
          </p:nvSpPr>
          <p:spPr>
            <a:xfrm rot="13885612">
              <a:off x="6563460" y="4093051"/>
              <a:ext cx="422609" cy="425357"/>
            </a:xfrm>
            <a:prstGeom prst="arc">
              <a:avLst>
                <a:gd name="adj1" fmla="val 13951903"/>
                <a:gd name="adj2" fmla="val 18825783"/>
              </a:avLst>
            </a:prstGeom>
            <a:noFill/>
            <a:ln w="25400" cap="flat" cmpd="sng" algn="ctr">
              <a:solidFill>
                <a:srgbClr val="00B050"/>
              </a:solidFill>
              <a:prstDash val="solid"/>
              <a:headEnd type="triangle" w="sm" len="sm"/>
              <a:tailEnd type="triangle"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A54A0"/>
                </a:solidFill>
                <a:effectLst>
                  <a:outerShdw blurRad="38100" dist="38100" dir="2700000" algn="tl">
                    <a:srgbClr val="000000">
                      <a:alpha val="43137"/>
                    </a:srgbClr>
                  </a:outerShdw>
                </a:effectLst>
                <a:uLnTx/>
                <a:uFillTx/>
                <a:latin typeface="Calibri"/>
                <a:ea typeface="Meiryo UI"/>
                <a:cs typeface="+mn-cs"/>
              </a:endParaRPr>
            </a:p>
          </p:txBody>
        </p:sp>
        <p:sp>
          <p:nvSpPr>
            <p:cNvPr id="18" name="正方形/長方形 17"/>
            <p:cNvSpPr/>
            <p:nvPr/>
          </p:nvSpPr>
          <p:spPr>
            <a:xfrm>
              <a:off x="5680216" y="4724011"/>
              <a:ext cx="1202055" cy="166732"/>
            </a:xfrm>
            <a:prstGeom prst="rect">
              <a:avLst/>
            </a:prstGeom>
            <a:solidFill>
              <a:sysClr val="window" lastClr="FFFFFF"/>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Meiryo UI"/>
                  <a:cs typeface="Calibri" panose="020F0502020204030204" pitchFamily="34" charset="0"/>
                </a:rPr>
                <a:t>Vertical (TILT) angle</a:t>
              </a:r>
              <a:endParaRPr kumimoji="0" lang="ja-JP" altLang="en-US" sz="900" b="1" i="0" u="none" strike="noStrike" kern="0" cap="none" spc="0" normalizeH="0" baseline="0" noProof="0" dirty="0" smtClean="0">
                <a:ln>
                  <a:noFill/>
                </a:ln>
                <a:solidFill>
                  <a:srgbClr val="FF0000"/>
                </a:solidFill>
                <a:effectLst/>
                <a:uLnTx/>
                <a:uFillTx/>
                <a:latin typeface="Calibri" panose="020F0502020204030204" pitchFamily="34" charset="0"/>
                <a:ea typeface="Meiryo UI"/>
                <a:cs typeface="Calibri" panose="020F0502020204030204" pitchFamily="34" charset="0"/>
              </a:endParaRPr>
            </a:p>
          </p:txBody>
        </p:sp>
        <p:sp>
          <p:nvSpPr>
            <p:cNvPr id="19" name="正方形/長方形 18"/>
            <p:cNvSpPr/>
            <p:nvPr/>
          </p:nvSpPr>
          <p:spPr>
            <a:xfrm>
              <a:off x="7013059" y="3361734"/>
              <a:ext cx="1310326" cy="166732"/>
            </a:xfrm>
            <a:prstGeom prst="rect">
              <a:avLst/>
            </a:prstGeom>
            <a:solidFill>
              <a:sysClr val="window" lastClr="FFFFFF"/>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0000FF"/>
                  </a:solidFill>
                  <a:effectLst/>
                  <a:uLnTx/>
                  <a:uFillTx/>
                  <a:latin typeface="Calibri" panose="020F0502020204030204" pitchFamily="34" charset="0"/>
                  <a:ea typeface="Meiryo UI"/>
                  <a:cs typeface="Calibri" panose="020F0502020204030204" pitchFamily="34" charset="0"/>
                </a:rPr>
                <a:t>Horizontal (PAN) angle</a:t>
              </a:r>
              <a:endParaRPr kumimoji="0" lang="ja-JP" altLang="en-US" sz="900" b="1" i="0" u="none" strike="noStrike" kern="0" cap="none" spc="0" normalizeH="0" baseline="0" noProof="0" dirty="0" smtClean="0">
                <a:ln>
                  <a:noFill/>
                </a:ln>
                <a:solidFill>
                  <a:srgbClr val="0000FF"/>
                </a:solidFill>
                <a:effectLst/>
                <a:uLnTx/>
                <a:uFillTx/>
                <a:latin typeface="Calibri" panose="020F0502020204030204" pitchFamily="34" charset="0"/>
                <a:ea typeface="Meiryo UI"/>
                <a:cs typeface="Calibri" panose="020F0502020204030204" pitchFamily="34" charset="0"/>
              </a:endParaRPr>
            </a:p>
          </p:txBody>
        </p:sp>
        <p:sp>
          <p:nvSpPr>
            <p:cNvPr id="20" name="正方形/長方形 19"/>
            <p:cNvSpPr/>
            <p:nvPr/>
          </p:nvSpPr>
          <p:spPr>
            <a:xfrm>
              <a:off x="6261067" y="4506366"/>
              <a:ext cx="298938" cy="194344"/>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21" name="正方形/長方形 20"/>
            <p:cNvSpPr/>
            <p:nvPr/>
          </p:nvSpPr>
          <p:spPr>
            <a:xfrm>
              <a:off x="5278256" y="4483447"/>
              <a:ext cx="1310326" cy="160852"/>
            </a:xfrm>
            <a:prstGeom prst="rect">
              <a:avLst/>
            </a:prstGeom>
            <a:solidFill>
              <a:sysClr val="window" lastClr="FFFFFF"/>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00B050"/>
                  </a:solidFill>
                  <a:effectLst/>
                  <a:uLnTx/>
                  <a:uFillTx/>
                  <a:latin typeface="Calibri" panose="020F0502020204030204" pitchFamily="34" charset="0"/>
                  <a:ea typeface="Meiryo UI"/>
                  <a:cs typeface="Calibri" panose="020F0502020204030204" pitchFamily="34" charset="0"/>
                </a:rPr>
                <a:t>Azimuth (YAW) angle</a:t>
              </a:r>
              <a:endParaRPr kumimoji="0" lang="ja-JP" altLang="en-US" sz="900" b="1" i="0" u="none" strike="noStrike" kern="0" cap="none" spc="0" normalizeH="0" baseline="0" noProof="0" dirty="0" smtClean="0">
                <a:ln>
                  <a:noFill/>
                </a:ln>
                <a:solidFill>
                  <a:srgbClr val="00B050"/>
                </a:solidFill>
                <a:effectLst/>
                <a:uLnTx/>
                <a:uFillTx/>
                <a:latin typeface="Calibri" panose="020F0502020204030204" pitchFamily="34" charset="0"/>
                <a:ea typeface="Meiryo UI"/>
                <a:cs typeface="Calibri" panose="020F0502020204030204" pitchFamily="34" charset="0"/>
              </a:endParaRPr>
            </a:p>
          </p:txBody>
        </p:sp>
        <p:sp>
          <p:nvSpPr>
            <p:cNvPr id="22" name="正方形/長方形 21"/>
            <p:cNvSpPr/>
            <p:nvPr/>
          </p:nvSpPr>
          <p:spPr>
            <a:xfrm>
              <a:off x="5587593" y="3355544"/>
              <a:ext cx="1037823" cy="160852"/>
            </a:xfrm>
            <a:prstGeom prst="rect">
              <a:avLst/>
            </a:prstGeom>
            <a:solidFill>
              <a:sysClr val="window" lastClr="FFFFFF"/>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000000"/>
                  </a:solidFill>
                  <a:effectLst/>
                  <a:uLnTx/>
                  <a:uFillTx/>
                  <a:latin typeface="Calibri" panose="020F0502020204030204" pitchFamily="34" charset="0"/>
                  <a:ea typeface="Meiryo UI"/>
                  <a:cs typeface="Calibri" panose="020F0502020204030204" pitchFamily="34" charset="0"/>
                </a:rPr>
                <a:t>TILT fixing screw</a:t>
              </a:r>
              <a:endParaRPr kumimoji="0" lang="ja-JP" altLang="en-US" sz="900" b="1" i="0" u="none" strike="noStrike" kern="0" cap="none" spc="0" normalizeH="0" baseline="0" noProof="0" dirty="0" smtClean="0">
                <a:ln>
                  <a:noFill/>
                </a:ln>
                <a:solidFill>
                  <a:srgbClr val="000000"/>
                </a:solidFill>
                <a:effectLst/>
                <a:uLnTx/>
                <a:uFillTx/>
                <a:latin typeface="Calibri" panose="020F0502020204030204" pitchFamily="34" charset="0"/>
                <a:ea typeface="Meiryo UI"/>
                <a:cs typeface="Calibri" panose="020F0502020204030204" pitchFamily="34" charset="0"/>
              </a:endParaRPr>
            </a:p>
          </p:txBody>
        </p:sp>
      </p:grpSp>
      <p:pic>
        <p:nvPicPr>
          <p:cNvPr id="23" name="図 2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57885" y="1752826"/>
            <a:ext cx="1494835" cy="1306890"/>
          </a:xfrm>
          <a:prstGeom prst="rect">
            <a:avLst/>
          </a:prstGeom>
        </p:spPr>
      </p:pic>
      <p:sp>
        <p:nvSpPr>
          <p:cNvPr id="24"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25"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34344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a:latin typeface="Calibri" panose="020F0502020204030204" pitchFamily="34" charset="0"/>
                <a:cs typeface="Calibri" panose="020F0502020204030204" pitchFamily="34" charset="0"/>
              </a:rPr>
              <a:t>2</a:t>
            </a:r>
            <a:r>
              <a:rPr lang="en-US" altLang="ja-JP" sz="2400" dirty="0" smtClean="0">
                <a:latin typeface="Calibri" panose="020F0502020204030204" pitchFamily="34" charset="0"/>
                <a:cs typeface="Calibri" panose="020F0502020204030204" pitchFamily="34" charset="0"/>
              </a:rPr>
              <a:t>. Key </a:t>
            </a:r>
            <a:r>
              <a:rPr lang="en-US" altLang="ja-JP" sz="2400" dirty="0">
                <a:latin typeface="Calibri" panose="020F0502020204030204" pitchFamily="34" charset="0"/>
                <a:cs typeface="Calibri" panose="020F0502020204030204" pitchFamily="34" charset="0"/>
              </a:rPr>
              <a:t>Features</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7" name="テキスト ボックス 16"/>
          <p:cNvSpPr txBox="1"/>
          <p:nvPr/>
        </p:nvSpPr>
        <p:spPr>
          <a:xfrm>
            <a:off x="294094" y="1257583"/>
            <a:ext cx="5093295" cy="2816156"/>
          </a:xfrm>
          <a:prstGeom prst="rect">
            <a:avLst/>
          </a:prstGeom>
          <a:noFill/>
        </p:spPr>
        <p:txBody>
          <a:bodyPr wrap="square" lIns="36000" tIns="0" rIns="36000" bIns="0" rtlCol="0">
            <a:spAutoFit/>
          </a:bodyPr>
          <a:lstStyle/>
          <a:p>
            <a:pPr marL="342884" indent="-342884" algn="l">
              <a:lnSpc>
                <a:spcPts val="3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2-1 Visibility</a:t>
            </a:r>
            <a:endPar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endParaRPr>
          </a:p>
          <a:p>
            <a:pPr marL="623888" lvl="1" indent="-2667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Nighttime visibility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(Low </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light, IR-LED)</a:t>
            </a:r>
          </a:p>
          <a:p>
            <a:pPr marL="623888" lvl="1" indent="-2667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Super Dynamic</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800080" lvl="1" indent="-342892"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2-2 High </a:t>
            </a: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Compression</a:t>
            </a:r>
          </a:p>
          <a:p>
            <a:pPr marL="633383" lvl="1" indent="-277799"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H.265 + Smart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coding</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2-3 Other </a:t>
            </a: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features</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633383" lvl="1" indent="-2651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Easy Kitting</a:t>
            </a:r>
          </a:p>
          <a:p>
            <a:pPr marL="633383" lvl="1" indent="-2651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Easy Installation and adjustment</a:t>
            </a:r>
          </a:p>
          <a:p>
            <a:pPr marL="633383" lvl="1" indent="-2651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Corridor </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mode</a:t>
            </a:r>
          </a:p>
          <a:p>
            <a:pPr marL="633383" lvl="1" indent="-265100" algn="l">
              <a:buFont typeface="Wingdings" panose="05000000000000000000" pitchFamily="2" charset="2"/>
              <a:buChar char="Ø"/>
            </a:pPr>
            <a:endParaRPr lang="en-US" altLang="ja-JP" sz="12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正方形/長方形 17"/>
          <p:cNvSpPr/>
          <p:nvPr/>
        </p:nvSpPr>
        <p:spPr>
          <a:xfrm>
            <a:off x="5101259" y="685086"/>
            <a:ext cx="3662967" cy="369332"/>
          </a:xfrm>
          <a:prstGeom prst="rect">
            <a:avLst/>
          </a:prstGeom>
        </p:spPr>
        <p:txBody>
          <a:bodyPr wrap="square">
            <a:spAutoFit/>
          </a:bodyPr>
          <a:lstStyle/>
          <a:p>
            <a:r>
              <a:rPr lang="en-US" altLang="ja-JP" sz="1800" b="1" i="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U series camera</a:t>
            </a: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740" y="2247637"/>
            <a:ext cx="1698113" cy="987518"/>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201" y="2725198"/>
            <a:ext cx="1207025" cy="1080124"/>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966" y="1170239"/>
            <a:ext cx="1244795" cy="752623"/>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6758" y="1119624"/>
            <a:ext cx="1059274" cy="1059275"/>
          </a:xfrm>
          <a:prstGeom prst="rect">
            <a:avLst/>
          </a:prstGeom>
        </p:spPr>
      </p:pic>
      <p:pic>
        <p:nvPicPr>
          <p:cNvPr id="27" name="図 2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74254" y="3328403"/>
            <a:ext cx="1127005" cy="863939"/>
          </a:xfrm>
          <a:prstGeom prst="rect">
            <a:avLst/>
          </a:prstGeom>
        </p:spPr>
      </p:pic>
      <p:sp>
        <p:nvSpPr>
          <p:cNvPr id="1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9"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30"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
        <p:nvSpPr>
          <p:cNvPr id="31" name="正方形/長方形 30"/>
          <p:cNvSpPr/>
          <p:nvPr/>
        </p:nvSpPr>
        <p:spPr>
          <a:xfrm>
            <a:off x="3658539" y="1922862"/>
            <a:ext cx="281359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WV-U1130</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BOX)</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正方形/長方形 31"/>
          <p:cNvSpPr/>
          <p:nvPr/>
        </p:nvSpPr>
        <p:spPr>
          <a:xfrm>
            <a:off x="5464163" y="3095394"/>
            <a:ext cx="205857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U1532L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a:t>
            </a:r>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BOX )</a:t>
            </a:r>
          </a:p>
        </p:txBody>
      </p:sp>
      <p:sp>
        <p:nvSpPr>
          <p:cNvPr id="33" name="正方形/長方形 32"/>
          <p:cNvSpPr/>
          <p:nvPr/>
        </p:nvSpPr>
        <p:spPr>
          <a:xfrm>
            <a:off x="7132668" y="2138932"/>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U2132L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WV-U2142L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4" name="正方形/長方形 33"/>
          <p:cNvSpPr/>
          <p:nvPr/>
        </p:nvSpPr>
        <p:spPr>
          <a:xfrm>
            <a:off x="7172667" y="3813096"/>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 name="正方形/長方形 34"/>
          <p:cNvSpPr/>
          <p:nvPr/>
        </p:nvSpPr>
        <p:spPr>
          <a:xfrm>
            <a:off x="4638509" y="4018549"/>
            <a:ext cx="2138149" cy="646331"/>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3</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WV-U2530L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WV-U2540L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Indoor/Outdoor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976015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8-5. Fixed </a:t>
            </a:r>
            <a:r>
              <a:rPr lang="en-US" altLang="ja-JP" sz="2400" dirty="0">
                <a:latin typeface="Calibri" panose="020F0502020204030204" pitchFamily="34" charset="0"/>
              </a:rPr>
              <a:t>Indoor/Outdoor </a:t>
            </a:r>
            <a:r>
              <a:rPr lang="en-US" altLang="ja-JP" sz="2400" dirty="0" smtClean="0">
                <a:latin typeface="Calibri" panose="020F0502020204030204" pitchFamily="34" charset="0"/>
              </a:rPr>
              <a:t>DOME</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4" name="テキスト ボックス 3"/>
          <p:cNvSpPr txBox="1"/>
          <p:nvPr/>
        </p:nvSpPr>
        <p:spPr>
          <a:xfrm>
            <a:off x="222382" y="3075640"/>
            <a:ext cx="2167581" cy="769441"/>
          </a:xfrm>
          <a:prstGeom prst="rect">
            <a:avLst/>
          </a:prstGeom>
          <a:noFill/>
        </p:spPr>
        <p:txBody>
          <a:bodyPr wrap="none" rtlCol="0">
            <a:spAutoFit/>
          </a:bodyPr>
          <a:lstStyle/>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Dimensions :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Φ109mm </a:t>
            </a:r>
            <a:r>
              <a:rPr lang="en-US" altLang="ja-JP" sz="1100" dirty="0">
                <a:latin typeface="Calibri" panose="020F0502020204030204" pitchFamily="34" charset="0"/>
                <a:ea typeface="Meiryo UI" panose="020B0604030504040204" pitchFamily="50" charset="-128"/>
                <a:cs typeface="Calibri" panose="020F0502020204030204" pitchFamily="34" charset="0"/>
              </a:rPr>
              <a:t>x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62mm(H</a:t>
            </a:r>
            <a:r>
              <a:rPr lang="en-US" altLang="ja-JP" sz="1100" dirty="0">
                <a:latin typeface="Calibri" panose="020F0502020204030204" pitchFamily="34" charset="0"/>
                <a:ea typeface="Meiryo UI" panose="020B0604030504040204" pitchFamily="50" charset="-128"/>
                <a:cs typeface="Calibri" panose="020F0502020204030204" pitchFamily="34" charset="0"/>
              </a:rPr>
              <a:t>)</a:t>
            </a: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Weight :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WV-U21** : 250g</a:t>
            </a: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               WV-U25** : 270g</a:t>
            </a:r>
            <a:endParaRPr lang="en-US" altLang="ja-JP" sz="1100" dirty="0">
              <a:latin typeface="Calibri" panose="020F0502020204030204" pitchFamily="34" charset="0"/>
              <a:ea typeface="Meiryo UI" panose="020B0604030504040204" pitchFamily="50" charset="-128"/>
              <a:cs typeface="Calibri" panose="020F0502020204030204" pitchFamily="34" charset="0"/>
            </a:endParaRPr>
          </a:p>
          <a:p>
            <a:pPr defTabSz="914400"/>
            <a:r>
              <a:rPr lang="en-US" altLang="ja-JP" sz="1100" dirty="0">
                <a:latin typeface="Calibri" panose="020F0502020204030204" pitchFamily="34" charset="0"/>
                <a:ea typeface="Meiryo UI" panose="020B0604030504040204" pitchFamily="50" charset="-128"/>
                <a:cs typeface="Calibri" panose="020F0502020204030204" pitchFamily="34" charset="0"/>
              </a:rPr>
              <a:t>Color : i-PRO white</a:t>
            </a:r>
            <a:endParaRPr lang="ja-JP" altLang="en-US" sz="1100" dirty="0">
              <a:latin typeface="Calibri" panose="020F0502020204030204" pitchFamily="34" charset="0"/>
              <a:ea typeface="Meiryo UI" panose="020B0604030504040204" pitchFamily="50" charset="-128"/>
              <a:cs typeface="Calibri" panose="020F0502020204030204" pitchFamily="34" charset="0"/>
            </a:endParaRPr>
          </a:p>
        </p:txBody>
      </p:sp>
      <p:sp>
        <p:nvSpPr>
          <p:cNvPr id="5" name="正方形/長方形 114"/>
          <p:cNvSpPr>
            <a:spLocks noChangeArrowheads="1"/>
          </p:cNvSpPr>
          <p:nvPr/>
        </p:nvSpPr>
        <p:spPr bwMode="auto">
          <a:xfrm>
            <a:off x="70424" y="734534"/>
            <a:ext cx="9000000" cy="338554"/>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defTabSz="914400" eaLnBrk="1" fontAlgn="auto" hangingPunct="1">
              <a:spcBef>
                <a:spcPts val="0"/>
              </a:spcBef>
              <a:spcAft>
                <a:spcPts val="0"/>
              </a:spcAft>
              <a:buFont typeface="Wingdings" panose="05000000000000000000" pitchFamily="2" charset="2"/>
              <a:buChar char="n"/>
              <a:defRPr/>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Design </a:t>
            </a:r>
            <a:r>
              <a:rPr lang="en-US" altLang="ja-JP" sz="1600" b="1" dirty="0">
                <a:latin typeface="Calibri" panose="020F0502020204030204" pitchFamily="34" charset="0"/>
                <a:ea typeface="Meiryo UI" panose="020B0604030504040204" pitchFamily="50" charset="-128"/>
                <a:cs typeface="Calibri" panose="020F0502020204030204" pitchFamily="34" charset="0"/>
              </a:rPr>
              <a:t>concept </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is “</a:t>
            </a:r>
            <a:r>
              <a:rPr lang="en-US" altLang="ja-JP" sz="1600" b="1" dirty="0">
                <a:latin typeface="Calibri" panose="020F0502020204030204" pitchFamily="34" charset="0"/>
                <a:ea typeface="Meiryo UI" panose="020B0604030504040204" pitchFamily="50" charset="-128"/>
                <a:cs typeface="Calibri" panose="020F0502020204030204" pitchFamily="34" charset="0"/>
              </a:rPr>
              <a:t>linear keynote” and “noiseless</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4038" t="18320" r="33109" b="20291"/>
          <a:stretch/>
        </p:blipFill>
        <p:spPr>
          <a:xfrm>
            <a:off x="404569" y="1742365"/>
            <a:ext cx="1803208" cy="1382302"/>
          </a:xfrm>
          <a:prstGeom prst="rect">
            <a:avLst/>
          </a:prstGeom>
        </p:spPr>
      </p:pic>
      <p:pic>
        <p:nvPicPr>
          <p:cNvPr id="12" name="図 11"/>
          <p:cNvPicPr>
            <a:picLocks noChangeAspect="1"/>
          </p:cNvPicPr>
          <p:nvPr/>
        </p:nvPicPr>
        <p:blipFill>
          <a:blip r:embed="rId4"/>
          <a:stretch>
            <a:fillRect/>
          </a:stretch>
        </p:blipFill>
        <p:spPr>
          <a:xfrm>
            <a:off x="2459347" y="1183220"/>
            <a:ext cx="2499684" cy="1796755"/>
          </a:xfrm>
          <a:prstGeom prst="rect">
            <a:avLst/>
          </a:prstGeom>
        </p:spPr>
      </p:pic>
      <p:pic>
        <p:nvPicPr>
          <p:cNvPr id="13" name="図 12"/>
          <p:cNvPicPr>
            <a:picLocks noChangeAspect="1"/>
          </p:cNvPicPr>
          <p:nvPr/>
        </p:nvPicPr>
        <p:blipFill>
          <a:blip r:embed="rId5"/>
          <a:stretch>
            <a:fillRect/>
          </a:stretch>
        </p:blipFill>
        <p:spPr>
          <a:xfrm>
            <a:off x="5879816" y="1263999"/>
            <a:ext cx="2487123" cy="1899163"/>
          </a:xfrm>
          <a:prstGeom prst="rect">
            <a:avLst/>
          </a:prstGeom>
        </p:spPr>
      </p:pic>
      <p:sp>
        <p:nvSpPr>
          <p:cNvPr id="14" name="テキスト ボックス 13"/>
          <p:cNvSpPr txBox="1"/>
          <p:nvPr/>
        </p:nvSpPr>
        <p:spPr>
          <a:xfrm>
            <a:off x="2944381" y="3374921"/>
            <a:ext cx="6126043" cy="954107"/>
          </a:xfrm>
          <a:prstGeom prst="rect">
            <a:avLst/>
          </a:prstGeom>
          <a:noFill/>
        </p:spPr>
        <p:txBody>
          <a:bodyPr wrap="square" rtlCol="0">
            <a:spAutoFit/>
          </a:bodyPr>
          <a:lstStyle>
            <a:defPPr>
              <a:defRPr lang="ja-JP"/>
            </a:defPPr>
            <a:lvl1pPr marL="285750" indent="-285750" algn="l">
              <a:buFont typeface="Wingdings" panose="05000000000000000000" pitchFamily="2" charset="2"/>
              <a:buChar char="ü"/>
              <a:defRPr sz="1600" b="1">
                <a:effectLst/>
                <a:latin typeface="Calibri" panose="020F0502020204030204" pitchFamily="34" charset="0"/>
                <a:ea typeface="Meiryo UI" panose="020B0604030504040204" pitchFamily="50" charset="-128"/>
                <a:cs typeface="Calibri" panose="020F0502020204030204" pitchFamily="34" charset="0"/>
              </a:defRPr>
            </a:lvl1p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ja-JP"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Points</a:t>
            </a:r>
          </a:p>
          <a:p>
            <a:pPr marL="0" marR="0" lvl="0" indent="0" algn="l"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 Size : The </a:t>
            </a:r>
            <a:r>
              <a:rPr kumimoji="0" lang="en-US" altLang="ja-JP"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same external dimensions a</a:t>
            </a: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s U2**0/U2**0A model </a:t>
            </a:r>
          </a:p>
          <a:p>
            <a:pPr marL="0" marR="0" lvl="0" indent="0" algn="l"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 height : Thinnest </a:t>
            </a:r>
            <a:r>
              <a:rPr kumimoji="0" lang="en-US" altLang="ja-JP"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IR-LED fixed </a:t>
            </a: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dome in major </a:t>
            </a:r>
            <a:r>
              <a:rPr kumimoji="0" lang="en-US" altLang="ja-JP"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industry</a:t>
            </a: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ja-JP" sz="1400" b="1" i="0" u="none" strike="noStrike" kern="0" cap="none" spc="0" normalizeH="0" baseline="0" noProof="0" dirty="0" smtClean="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 Design : Indoor </a:t>
            </a:r>
            <a:r>
              <a:rPr kumimoji="0" lang="en-US" altLang="ja-JP"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rPr>
              <a:t>and outdoor are same design</a:t>
            </a:r>
            <a:endParaRPr kumimoji="0" lang="ja-JP" altLang="en-US" sz="1400" b="1" i="0" u="none" strike="noStrike" kern="0" cap="none" spc="0" normalizeH="0" baseline="0" noProof="0" dirty="0">
              <a:ln>
                <a:noFill/>
              </a:ln>
              <a:solidFill>
                <a:srgbClr val="0E0FF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16"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
        <p:nvSpPr>
          <p:cNvPr id="18"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4247574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8-6. Fixed </a:t>
            </a:r>
            <a:r>
              <a:rPr lang="en-US" altLang="ja-JP" sz="2400" dirty="0">
                <a:latin typeface="Calibri" panose="020F0502020204030204" pitchFamily="34" charset="0"/>
              </a:rPr>
              <a:t>Indoor/Outdoor </a:t>
            </a:r>
            <a:r>
              <a:rPr lang="en-US" altLang="ja-JP" sz="2400" dirty="0" smtClean="0">
                <a:latin typeface="Calibri" panose="020F0502020204030204" pitchFamily="34" charset="0"/>
              </a:rPr>
              <a:t>DOME</a:t>
            </a:r>
            <a:endParaRPr lang="ja-JP" altLang="en-US" sz="3200" dirty="0">
              <a:solidFill>
                <a:sysClr val="window" lastClr="FFFFFF"/>
              </a:solidFill>
              <a:latin typeface="Calibri" panose="020F0502020204030204" pitchFamily="34" charset="0"/>
              <a:cs typeface="Calibri" panose="020F0502020204030204" pitchFamily="34" charset="0"/>
            </a:endParaRPr>
          </a:p>
        </p:txBody>
      </p:sp>
      <p:pic>
        <p:nvPicPr>
          <p:cNvPr id="39" name="図 38"/>
          <p:cNvPicPr>
            <a:picLocks noChangeAspect="1"/>
          </p:cNvPicPr>
          <p:nvPr/>
        </p:nvPicPr>
        <p:blipFill>
          <a:blip r:embed="rId3"/>
          <a:stretch>
            <a:fillRect/>
          </a:stretch>
        </p:blipFill>
        <p:spPr>
          <a:xfrm>
            <a:off x="152400" y="1413857"/>
            <a:ext cx="4171950" cy="1365537"/>
          </a:xfrm>
          <a:prstGeom prst="rect">
            <a:avLst/>
          </a:prstGeom>
        </p:spPr>
      </p:pic>
      <p:pic>
        <p:nvPicPr>
          <p:cNvPr id="40" name="図 39"/>
          <p:cNvPicPr>
            <a:picLocks noChangeAspect="1"/>
          </p:cNvPicPr>
          <p:nvPr/>
        </p:nvPicPr>
        <p:blipFill>
          <a:blip r:embed="rId4"/>
          <a:stretch>
            <a:fillRect/>
          </a:stretch>
        </p:blipFill>
        <p:spPr>
          <a:xfrm>
            <a:off x="4994909" y="1268151"/>
            <a:ext cx="3575647" cy="1458552"/>
          </a:xfrm>
          <a:prstGeom prst="rect">
            <a:avLst/>
          </a:prstGeom>
        </p:spPr>
      </p:pic>
      <p:pic>
        <p:nvPicPr>
          <p:cNvPr id="41" name="図 40"/>
          <p:cNvPicPr>
            <a:picLocks noChangeAspect="1"/>
          </p:cNvPicPr>
          <p:nvPr/>
        </p:nvPicPr>
        <p:blipFill>
          <a:blip r:embed="rId5"/>
          <a:stretch>
            <a:fillRect/>
          </a:stretch>
        </p:blipFill>
        <p:spPr>
          <a:xfrm>
            <a:off x="8027670" y="2612087"/>
            <a:ext cx="975360" cy="229232"/>
          </a:xfrm>
          <a:prstGeom prst="rect">
            <a:avLst/>
          </a:prstGeom>
        </p:spPr>
      </p:pic>
      <p:sp>
        <p:nvSpPr>
          <p:cNvPr id="42" name="楕円 41"/>
          <p:cNvSpPr/>
          <p:nvPr/>
        </p:nvSpPr>
        <p:spPr>
          <a:xfrm>
            <a:off x="198120" y="2348230"/>
            <a:ext cx="919480" cy="493089"/>
          </a:xfrm>
          <a:prstGeom prst="ellipse">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43" name="正方形/長方形 42"/>
          <p:cNvSpPr/>
          <p:nvPr/>
        </p:nvSpPr>
        <p:spPr>
          <a:xfrm>
            <a:off x="304800" y="775335"/>
            <a:ext cx="3703320" cy="327660"/>
          </a:xfrm>
          <a:prstGeom prst="rect">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Indoor </a:t>
            </a: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sp>
        <p:nvSpPr>
          <p:cNvPr id="44" name="正方形/長方形 43"/>
          <p:cNvSpPr/>
          <p:nvPr/>
        </p:nvSpPr>
        <p:spPr>
          <a:xfrm>
            <a:off x="4918710" y="775335"/>
            <a:ext cx="3703320" cy="327660"/>
          </a:xfrm>
          <a:prstGeom prst="rect">
            <a:avLst/>
          </a:prstGeom>
          <a:gradFill rotWithShape="1">
            <a:gsLst>
              <a:gs pos="0">
                <a:srgbClr val="ED9908">
                  <a:tint val="100000"/>
                  <a:shade val="100000"/>
                  <a:satMod val="130000"/>
                </a:srgbClr>
              </a:gs>
              <a:gs pos="100000">
                <a:srgbClr val="ED9908">
                  <a:tint val="50000"/>
                  <a:shade val="100000"/>
                  <a:satMod val="350000"/>
                </a:srgbClr>
              </a:gs>
            </a:gsLst>
            <a:lin ang="16200000" scaled="0"/>
          </a:gradFill>
          <a:ln w="9525" cap="flat" cmpd="sng" algn="ctr">
            <a:solidFill>
              <a:srgbClr val="ED9908">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Outdoor </a:t>
            </a: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pic>
        <p:nvPicPr>
          <p:cNvPr id="45" name="図 44">
            <a:extLst>
              <a:ext uri="{FF2B5EF4-FFF2-40B4-BE49-F238E27FC236}">
                <a16:creationId xmlns:a16="http://schemas.microsoft.com/office/drawing/2014/main" id="{00000000-0008-0000-0000-00001B000000}"/>
              </a:ext>
            </a:extLst>
          </p:cNvPr>
          <p:cNvPicPr>
            <a:picLocks noChangeAspect="1"/>
          </p:cNvPicPr>
          <p:nvPr/>
        </p:nvPicPr>
        <p:blipFill>
          <a:blip r:embed="rId6"/>
          <a:stretch>
            <a:fillRect/>
          </a:stretch>
        </p:blipFill>
        <p:spPr>
          <a:xfrm rot="10800000">
            <a:off x="3397576" y="3216467"/>
            <a:ext cx="1809882" cy="1428608"/>
          </a:xfrm>
          <a:prstGeom prst="rect">
            <a:avLst/>
          </a:prstGeom>
        </p:spPr>
      </p:pic>
      <p:sp>
        <p:nvSpPr>
          <p:cNvPr id="46" name="テキスト ボックス 42">
            <a:extLst>
              <a:ext uri="{FF2B5EF4-FFF2-40B4-BE49-F238E27FC236}">
                <a16:creationId xmlns:a16="http://schemas.microsoft.com/office/drawing/2014/main" id="{00000000-0008-0000-0000-00002B000000}"/>
              </a:ext>
            </a:extLst>
          </p:cNvPr>
          <p:cNvSpPr txBox="1"/>
          <p:nvPr/>
        </p:nvSpPr>
        <p:spPr>
          <a:xfrm>
            <a:off x="4781823" y="2834427"/>
            <a:ext cx="1080745" cy="230832"/>
          </a:xfrm>
          <a:prstGeom prst="rect">
            <a:avLst/>
          </a:prstGeom>
          <a:solidFill>
            <a:sysClr val="window" lastClr="FFFFFF">
              <a:lumMod val="95000"/>
            </a:sysClr>
          </a:solidFill>
          <a:ln w="9525" cap="flat" cmpd="sng" algn="ctr">
            <a:noFill/>
            <a:prstDash val="solid"/>
          </a:ln>
          <a:effectLst>
            <a:outerShdw blurRad="40000" dist="20000" dir="5400000" rotWithShape="0">
              <a:srgbClr val="000000">
                <a:alpha val="38000"/>
              </a:srgbClr>
            </a:outerShdw>
          </a:effectLst>
        </p:spPr>
        <p:txBody>
          <a:bodyPr wrap="none" rtlCol="0" anchor="t">
            <a:spAutoFit/>
          </a:bodyPr>
          <a:lstStyle>
            <a:defPPr>
              <a:defRPr lang="ja-JP"/>
            </a:defPPr>
            <a:lvl1pPr marL="0" indent="0" algn="l">
              <a:defRPr sz="900">
                <a:latin typeface="Calibri" panose="020F0502020204030204" pitchFamily="34" charset="0"/>
                <a:cs typeface="Calibri" panose="020F0502020204030204" pitchFamily="34" charset="0"/>
              </a:defRPr>
            </a:lvl1pPr>
            <a:lvl2pPr marL="457200" indent="0">
              <a:defRPr sz="1100"/>
            </a:lvl2pPr>
            <a:lvl3pPr marL="914400" indent="0">
              <a:defRPr sz="1100"/>
            </a:lvl3pPr>
            <a:lvl4pPr marL="1371600" indent="0">
              <a:defRPr sz="1100"/>
            </a:lvl4pPr>
            <a:lvl5pPr marL="1828800" indent="0">
              <a:defRPr sz="1100"/>
            </a:lvl5pPr>
            <a:lvl6pPr marL="2286000" indent="0">
              <a:defRPr sz="1100"/>
            </a:lvl6pPr>
            <a:lvl7pPr marL="2743200" indent="0">
              <a:defRPr sz="1100"/>
            </a:lvl7pPr>
            <a:lvl8pPr marL="3200400" indent="0">
              <a:defRPr sz="1100"/>
            </a:lvl8pPr>
            <a:lvl9pPr marL="3657600" indent="0">
              <a:defRPr sz="1100"/>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rPr>
              <a:t>Cable through hole</a:t>
            </a:r>
          </a:p>
        </p:txBody>
      </p:sp>
      <p:cxnSp>
        <p:nvCxnSpPr>
          <p:cNvPr id="47" name="直線矢印コネクタ 46"/>
          <p:cNvCxnSpPr>
            <a:stCxn id="46" idx="1"/>
          </p:cNvCxnSpPr>
          <p:nvPr/>
        </p:nvCxnSpPr>
        <p:spPr>
          <a:xfrm flipH="1">
            <a:off x="4464514" y="2949843"/>
            <a:ext cx="317309" cy="460780"/>
          </a:xfrm>
          <a:prstGeom prst="straightConnector1">
            <a:avLst/>
          </a:prstGeom>
          <a:noFill/>
          <a:ln w="25400" cap="flat" cmpd="sng" algn="ctr">
            <a:solidFill>
              <a:srgbClr val="0A54A0"/>
            </a:solidFill>
            <a:prstDash val="solid"/>
            <a:tailEnd type="triangle"/>
          </a:ln>
          <a:effectLst>
            <a:outerShdw blurRad="40000" dist="20000" dir="5400000" rotWithShape="0">
              <a:srgbClr val="000000">
                <a:alpha val="38000"/>
              </a:srgbClr>
            </a:outerShdw>
          </a:effectLst>
        </p:spPr>
      </p:cxnSp>
      <p:pic>
        <p:nvPicPr>
          <p:cNvPr id="48" name="図 4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5082" b="80618" l="7235" r="93289"/>
                    </a14:imgEffect>
                  </a14:imgLayer>
                </a14:imgProps>
              </a:ext>
              <a:ext uri="{28A0092B-C50C-407E-A947-70E740481C1C}">
                <a14:useLocalDpi xmlns:a14="http://schemas.microsoft.com/office/drawing/2010/main" val="0"/>
              </a:ext>
            </a:extLst>
          </a:blip>
          <a:srcRect l="6236" t="10476" r="6101" b="17143"/>
          <a:stretch/>
        </p:blipFill>
        <p:spPr>
          <a:xfrm>
            <a:off x="514063" y="3442012"/>
            <a:ext cx="1902905" cy="1234443"/>
          </a:xfrm>
          <a:prstGeom prst="rect">
            <a:avLst/>
          </a:prstGeom>
        </p:spPr>
      </p:pic>
      <p:sp>
        <p:nvSpPr>
          <p:cNvPr id="49" name="テキスト ボックス 42">
            <a:extLst>
              <a:ext uri="{FF2B5EF4-FFF2-40B4-BE49-F238E27FC236}">
                <a16:creationId xmlns:a16="http://schemas.microsoft.com/office/drawing/2014/main" id="{00000000-0008-0000-0000-00002B000000}"/>
              </a:ext>
            </a:extLst>
          </p:cNvPr>
          <p:cNvSpPr txBox="1"/>
          <p:nvPr/>
        </p:nvSpPr>
        <p:spPr>
          <a:xfrm>
            <a:off x="1731201" y="2934869"/>
            <a:ext cx="1350050" cy="369332"/>
          </a:xfrm>
          <a:prstGeom prst="rect">
            <a:avLst/>
          </a:prstGeom>
          <a:solidFill>
            <a:sysClr val="window" lastClr="FFFFFF">
              <a:lumMod val="95000"/>
            </a:sysClr>
          </a:solidFill>
          <a:ln w="9525" cap="flat" cmpd="sng" algn="ctr">
            <a:noFill/>
            <a:prstDash val="solid"/>
          </a:ln>
          <a:effectLst>
            <a:outerShdw blurRad="40000" dist="20000" dir="5400000" rotWithShape="0">
              <a:srgbClr val="000000">
                <a:alpha val="38000"/>
              </a:srgbClr>
            </a:outerShdw>
          </a:effectLst>
        </p:spPr>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chemeClr val="tx1"/>
                </a:solidFill>
                <a:effectLst/>
                <a:uLnTx/>
                <a:uFillTx/>
                <a:latin typeface="Calibri" panose="020F0502020204030204" pitchFamily="34" charset="0"/>
                <a:ea typeface="Meiryo UI"/>
                <a:cs typeface="Calibri" panose="020F0502020204030204" pitchFamily="34" charset="0"/>
              </a:rPr>
              <a:t>Shape to ensure </a:t>
            </a:r>
            <a:endParaRPr kumimoji="0" lang="en-US" altLang="ja-JP" sz="900" b="0" i="0" u="none" strike="noStrike" kern="0" cap="none" spc="0" normalizeH="0" baseline="0" noProof="0" dirty="0" smtClean="0">
              <a:ln>
                <a:noFill/>
              </a:ln>
              <a:solidFill>
                <a:schemeClr val="tx1"/>
              </a:solidFill>
              <a:effectLst/>
              <a:uLnTx/>
              <a:uFillTx/>
              <a:latin typeface="Calibri" panose="020F0502020204030204" pitchFamily="34" charset="0"/>
              <a:ea typeface="Meiryo UI"/>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schemeClr val="tx1"/>
                </a:solidFill>
                <a:effectLst/>
                <a:uLnTx/>
                <a:uFillTx/>
                <a:latin typeface="Calibri" panose="020F0502020204030204" pitchFamily="34" charset="0"/>
                <a:ea typeface="Meiryo UI"/>
                <a:cs typeface="Calibri" panose="020F0502020204030204" pitchFamily="34" charset="0"/>
              </a:rPr>
              <a:t>waterproof </a:t>
            </a:r>
            <a:r>
              <a:rPr kumimoji="0" lang="en-US" altLang="ja-JP" sz="900" b="0" i="0" u="none" strike="noStrike" kern="0" cap="none" spc="0" normalizeH="0" baseline="0" noProof="0" dirty="0">
                <a:ln>
                  <a:noFill/>
                </a:ln>
                <a:solidFill>
                  <a:schemeClr val="tx1"/>
                </a:solidFill>
                <a:effectLst/>
                <a:uLnTx/>
                <a:uFillTx/>
                <a:latin typeface="Calibri" panose="020F0502020204030204" pitchFamily="34" charset="0"/>
                <a:ea typeface="Meiryo UI"/>
                <a:cs typeface="Calibri" panose="020F0502020204030204" pitchFamily="34" charset="0"/>
              </a:rPr>
              <a:t>performance</a:t>
            </a:r>
          </a:p>
        </p:txBody>
      </p:sp>
      <p:cxnSp>
        <p:nvCxnSpPr>
          <p:cNvPr id="50" name="直線矢印コネクタ 49"/>
          <p:cNvCxnSpPr>
            <a:stCxn id="49" idx="1"/>
          </p:cNvCxnSpPr>
          <p:nvPr/>
        </p:nvCxnSpPr>
        <p:spPr>
          <a:xfrm flipH="1">
            <a:off x="1471525" y="3119535"/>
            <a:ext cx="259676" cy="491769"/>
          </a:xfrm>
          <a:prstGeom prst="straightConnector1">
            <a:avLst/>
          </a:prstGeom>
          <a:noFill/>
          <a:ln w="25400" cap="flat" cmpd="sng" algn="ctr">
            <a:solidFill>
              <a:srgbClr val="0A54A0"/>
            </a:solidFill>
            <a:prstDash val="solid"/>
            <a:tailEnd type="triangle"/>
          </a:ln>
          <a:effectLst>
            <a:outerShdw blurRad="40000" dist="20000" dir="5400000" rotWithShape="0">
              <a:srgbClr val="000000">
                <a:alpha val="38000"/>
              </a:srgbClr>
            </a:outerShdw>
          </a:effectLst>
        </p:spPr>
      </p:cxnSp>
      <p:pic>
        <p:nvPicPr>
          <p:cNvPr id="51" name="図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814" b="98941" l="8261" r="57283">
                        <a14:foregroundMark x1="35326" y1="12500" x2="35326" y2="12500"/>
                      </a14:backgroundRemoval>
                    </a14:imgEffect>
                  </a14:imgLayer>
                </a14:imgProps>
              </a:ext>
              <a:ext uri="{28A0092B-C50C-407E-A947-70E740481C1C}">
                <a14:useLocalDpi xmlns:a14="http://schemas.microsoft.com/office/drawing/2010/main" val="0"/>
              </a:ext>
            </a:extLst>
          </a:blip>
          <a:srcRect l="7308" t="3791" r="42564"/>
          <a:stretch/>
        </p:blipFill>
        <p:spPr>
          <a:xfrm>
            <a:off x="5989899" y="3239659"/>
            <a:ext cx="1178190" cy="1160125"/>
          </a:xfrm>
          <a:prstGeom prst="rect">
            <a:avLst/>
          </a:prstGeom>
        </p:spPr>
      </p:pic>
      <p:sp>
        <p:nvSpPr>
          <p:cNvPr id="52" name="テキスト ボックス 42">
            <a:extLst>
              <a:ext uri="{FF2B5EF4-FFF2-40B4-BE49-F238E27FC236}">
                <a16:creationId xmlns:a16="http://schemas.microsoft.com/office/drawing/2014/main" id="{00000000-0008-0000-0000-00002B000000}"/>
              </a:ext>
            </a:extLst>
          </p:cNvPr>
          <p:cNvSpPr txBox="1"/>
          <p:nvPr/>
        </p:nvSpPr>
        <p:spPr>
          <a:xfrm>
            <a:off x="6909187" y="4373517"/>
            <a:ext cx="2093843" cy="369332"/>
          </a:xfrm>
          <a:prstGeom prst="rect">
            <a:avLst/>
          </a:prstGeom>
          <a:solidFill>
            <a:sysClr val="window" lastClr="FFFFFF">
              <a:lumMod val="95000"/>
            </a:sysClr>
          </a:solidFill>
          <a:ln w="9525" cap="flat" cmpd="sng" algn="ctr">
            <a:noFill/>
            <a:prstDash val="solid"/>
          </a:ln>
          <a:effectLst>
            <a:outerShdw blurRad="40000" dist="20000" dir="5400000" rotWithShape="0">
              <a:srgbClr val="000000">
                <a:alpha val="38000"/>
              </a:srgbClr>
            </a:outerShdw>
          </a:effectLst>
        </p:spPr>
        <p:txBody>
          <a:bodyPr wrap="none" rtlCol="0" anchor="t">
            <a:spAutoFit/>
          </a:bodyPr>
          <a:lstStyle>
            <a:defPPr>
              <a:defRPr lang="ja-JP"/>
            </a:defPPr>
            <a:lvl1pPr marL="0" indent="0" algn="l">
              <a:defRPr sz="900">
                <a:latin typeface="Calibri" panose="020F0502020204030204" pitchFamily="34" charset="0"/>
                <a:cs typeface="Calibri" panose="020F0502020204030204" pitchFamily="34" charset="0"/>
              </a:defRPr>
            </a:lvl1pPr>
            <a:lvl2pPr marL="457200" indent="0">
              <a:defRPr sz="1100"/>
            </a:lvl2pPr>
            <a:lvl3pPr marL="914400" indent="0">
              <a:defRPr sz="1100"/>
            </a:lvl3pPr>
            <a:lvl4pPr marL="1371600" indent="0">
              <a:defRPr sz="1100"/>
            </a:lvl4pPr>
            <a:lvl5pPr marL="1828800" indent="0">
              <a:defRPr sz="1100"/>
            </a:lvl5pPr>
            <a:lvl6pPr marL="2286000" indent="0">
              <a:defRPr sz="1100"/>
            </a:lvl6pPr>
            <a:lvl7pPr marL="2743200" indent="0">
              <a:defRPr sz="1100"/>
            </a:lvl7pPr>
            <a:lvl8pPr marL="3200400" indent="0">
              <a:defRPr sz="1100"/>
            </a:lvl8pPr>
            <a:lvl9pPr marL="3657600" indent="0">
              <a:defRPr sz="1100"/>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rPr>
              <a:t>There are three dome screws to ensure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rPr>
              <a:t>　</a:t>
            </a:r>
            <a:r>
              <a:rPr kumimoji="0" lang="en-US" altLang="ja-JP"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rPr>
              <a:t>outdoor waterproof performance.</a:t>
            </a:r>
            <a:endParaRPr kumimoji="0" lang="ja-JP" altLang="en-US"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endParaRPr>
          </a:p>
        </p:txBody>
      </p:sp>
      <p:cxnSp>
        <p:nvCxnSpPr>
          <p:cNvPr id="53" name="直線矢印コネクタ 52"/>
          <p:cNvCxnSpPr>
            <a:stCxn id="52" idx="1"/>
          </p:cNvCxnSpPr>
          <p:nvPr/>
        </p:nvCxnSpPr>
        <p:spPr>
          <a:xfrm flipH="1" flipV="1">
            <a:off x="6643868" y="4299995"/>
            <a:ext cx="265319" cy="258188"/>
          </a:xfrm>
          <a:prstGeom prst="straightConnector1">
            <a:avLst/>
          </a:prstGeom>
          <a:noFill/>
          <a:ln w="25400" cap="flat" cmpd="sng" algn="ctr">
            <a:solidFill>
              <a:srgbClr val="0A54A0"/>
            </a:solidFill>
            <a:prstDash val="solid"/>
            <a:tailEnd type="triangle"/>
          </a:ln>
          <a:effectLst>
            <a:outerShdw blurRad="40000" dist="20000" dir="5400000" rotWithShape="0">
              <a:srgbClr val="000000">
                <a:alpha val="38000"/>
              </a:srgbClr>
            </a:outerShdw>
          </a:effectLst>
        </p:spPr>
      </p:cxnSp>
      <p:sp>
        <p:nvSpPr>
          <p:cNvPr id="54" name="テキスト ボックス 42">
            <a:extLst>
              <a:ext uri="{FF2B5EF4-FFF2-40B4-BE49-F238E27FC236}">
                <a16:creationId xmlns:a16="http://schemas.microsoft.com/office/drawing/2014/main" id="{00000000-0008-0000-0000-00002B000000}"/>
              </a:ext>
            </a:extLst>
          </p:cNvPr>
          <p:cNvSpPr txBox="1"/>
          <p:nvPr/>
        </p:nvSpPr>
        <p:spPr>
          <a:xfrm>
            <a:off x="7228201" y="3152932"/>
            <a:ext cx="1603324" cy="230832"/>
          </a:xfrm>
          <a:prstGeom prst="rect">
            <a:avLst/>
          </a:prstGeom>
          <a:solidFill>
            <a:sysClr val="window" lastClr="FFFFFF">
              <a:lumMod val="95000"/>
            </a:sysClr>
          </a:solidFill>
          <a:ln w="9525" cap="flat" cmpd="sng" algn="ctr">
            <a:noFill/>
            <a:prstDash val="solid"/>
          </a:ln>
          <a:effectLst>
            <a:outerShdw blurRad="40000" dist="20000" dir="5400000" rotWithShape="0">
              <a:srgbClr val="000000">
                <a:alpha val="38000"/>
              </a:srgbClr>
            </a:outerShdw>
          </a:effectLst>
        </p:spPr>
        <p:txBody>
          <a:bodyPr wrap="none" rtlCol="0" anchor="t">
            <a:spAutoFit/>
          </a:bodyPr>
          <a:lstStyle>
            <a:defPPr>
              <a:defRPr lang="ja-JP"/>
            </a:defPPr>
            <a:lvl1pPr marL="0" indent="0" algn="l">
              <a:defRPr sz="900">
                <a:latin typeface="Calibri" panose="020F0502020204030204" pitchFamily="34" charset="0"/>
                <a:cs typeface="Calibri" panose="020F0502020204030204" pitchFamily="34" charset="0"/>
              </a:defRPr>
            </a:lvl1pPr>
            <a:lvl2pPr marL="457200" indent="0">
              <a:defRPr sz="1100"/>
            </a:lvl2pPr>
            <a:lvl3pPr marL="914400" indent="0">
              <a:defRPr sz="1100"/>
            </a:lvl3pPr>
            <a:lvl4pPr marL="1371600" indent="0">
              <a:defRPr sz="1100"/>
            </a:lvl4pPr>
            <a:lvl5pPr marL="1828800" indent="0">
              <a:defRPr sz="1100"/>
            </a:lvl5pPr>
            <a:lvl6pPr marL="2286000" indent="0">
              <a:defRPr sz="1100"/>
            </a:lvl6pPr>
            <a:lvl7pPr marL="2743200" indent="0">
              <a:defRPr sz="1100"/>
            </a:lvl7pPr>
            <a:lvl8pPr marL="3200400" indent="0">
              <a:defRPr sz="1100"/>
            </a:lvl8pPr>
            <a:lvl9pPr marL="3657600" indent="0">
              <a:defRPr sz="1100"/>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Calibri" panose="020F0502020204030204" pitchFamily="34" charset="0"/>
                <a:ea typeface="Meiryo UI"/>
                <a:cs typeface="Calibri" panose="020F0502020204030204" pitchFamily="34" charset="0"/>
              </a:rPr>
              <a:t>Raindrop shape (for outdoors)</a:t>
            </a:r>
          </a:p>
        </p:txBody>
      </p:sp>
      <p:cxnSp>
        <p:nvCxnSpPr>
          <p:cNvPr id="55" name="直線矢印コネクタ 54"/>
          <p:cNvCxnSpPr>
            <a:stCxn id="54" idx="1"/>
          </p:cNvCxnSpPr>
          <p:nvPr/>
        </p:nvCxnSpPr>
        <p:spPr>
          <a:xfrm flipH="1">
            <a:off x="6800093" y="3268348"/>
            <a:ext cx="428108" cy="175473"/>
          </a:xfrm>
          <a:prstGeom prst="straightConnector1">
            <a:avLst/>
          </a:prstGeom>
          <a:noFill/>
          <a:ln w="25400" cap="flat" cmpd="sng" algn="ctr">
            <a:solidFill>
              <a:srgbClr val="0A54A0"/>
            </a:solidFill>
            <a:prstDash val="solid"/>
            <a:tailEnd type="triangle"/>
          </a:ln>
          <a:effectLst>
            <a:outerShdw blurRad="40000" dist="20000" dir="5400000" rotWithShape="0">
              <a:srgbClr val="000000">
                <a:alpha val="38000"/>
              </a:srgbClr>
            </a:outerShdw>
          </a:effectLst>
        </p:spPr>
      </p:cxnSp>
      <p:sp>
        <p:nvSpPr>
          <p:cNvPr id="23"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2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
        <p:nvSpPr>
          <p:cNvPr id="25"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
        <p:nvSpPr>
          <p:cNvPr id="26"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66986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6995916" cy="584775"/>
          </a:xfrm>
          <a:prstGeom prst="rect">
            <a:avLst/>
          </a:prstGeom>
        </p:spPr>
        <p:txBody>
          <a:bodyPr wrap="square" anchor="b">
            <a:spAutoFit/>
          </a:bodyPr>
          <a:lstStyle/>
          <a:p>
            <a:r>
              <a:rPr lang="en-US" altLang="ja-JP" sz="32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9. </a:t>
            </a:r>
            <a:r>
              <a:rPr lang="en-US" altLang="ja-JP" sz="32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Bundled Items and Options</a:t>
            </a:r>
          </a:p>
        </p:txBody>
      </p:sp>
    </p:spTree>
    <p:extLst>
      <p:ext uri="{BB962C8B-B14F-4D97-AF65-F5344CB8AC3E}">
        <p14:creationId xmlns:p14="http://schemas.microsoft.com/office/powerpoint/2010/main" val="28696354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9-1. </a:t>
            </a:r>
            <a:r>
              <a:rPr lang="en-US" altLang="ja-JP" sz="2400" dirty="0">
                <a:latin typeface="Calibri" panose="020F0502020204030204" pitchFamily="34" charset="0"/>
              </a:rPr>
              <a:t>Indoor BOX </a:t>
            </a:r>
            <a:r>
              <a:rPr lang="en-US" altLang="ja-JP" sz="2400" dirty="0" smtClean="0">
                <a:latin typeface="Calibri" panose="020F0502020204030204" pitchFamily="34" charset="0"/>
              </a:rPr>
              <a:t>bundle Items</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28" name="正方形/長方形 27"/>
          <p:cNvSpPr/>
          <p:nvPr/>
        </p:nvSpPr>
        <p:spPr>
          <a:xfrm>
            <a:off x="3087260" y="3861020"/>
            <a:ext cx="5026751" cy="215444"/>
          </a:xfrm>
          <a:prstGeom prst="rect">
            <a:avLst/>
          </a:prstGeom>
        </p:spPr>
        <p:txBody>
          <a:bodyPr wrap="square">
            <a:spAutoFit/>
          </a:bodyPr>
          <a:lstStyle/>
          <a:p>
            <a:pPr defTabSz="914400"/>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p>
        </p:txBody>
      </p:sp>
      <p:graphicFrame>
        <p:nvGraphicFramePr>
          <p:cNvPr id="29" name="表 28"/>
          <p:cNvGraphicFramePr>
            <a:graphicFrameLocks noGrp="1"/>
          </p:cNvGraphicFramePr>
          <p:nvPr>
            <p:extLst>
              <p:ext uri="{D42A27DB-BD31-4B8C-83A1-F6EECF244321}">
                <p14:modId xmlns:p14="http://schemas.microsoft.com/office/powerpoint/2010/main" val="712548931"/>
              </p:ext>
            </p:extLst>
          </p:nvPr>
        </p:nvGraphicFramePr>
        <p:xfrm>
          <a:off x="1644539" y="2409266"/>
          <a:ext cx="6616280" cy="142632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24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7432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Safety wire</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Washer</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7</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Spring washer</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1 pc.</a:t>
                      </a:r>
                      <a:endParaRPr kumimoji="1" lang="ja-JP" altLang="en-US" sz="1100" dirty="0" smtClean="0">
                        <a:latin typeface="Calibri" panose="020F0502020204030204" pitchFamily="34" charset="0"/>
                      </a:endParaRPr>
                    </a:p>
                  </a:txBody>
                  <a:tcPr anchor="ct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
        <p:nvSpPr>
          <p:cNvPr id="30" name="角丸四角形 29"/>
          <p:cNvSpPr/>
          <p:nvPr/>
        </p:nvSpPr>
        <p:spPr>
          <a:xfrm>
            <a:off x="5052583" y="2717903"/>
            <a:ext cx="3208235" cy="817880"/>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31" name="角丸四角形吹き出し 30"/>
          <p:cNvSpPr/>
          <p:nvPr/>
        </p:nvSpPr>
        <p:spPr>
          <a:xfrm>
            <a:off x="5641379" y="1975580"/>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smtClean="0">
                <a:ln>
                  <a:noFill/>
                </a:ln>
                <a:solidFill>
                  <a:srgbClr val="0A54A0"/>
                </a:solidFill>
                <a:effectLst/>
                <a:uLnTx/>
                <a:uFillTx/>
                <a:latin typeface="Calibri" panose="020F0502020204030204" pitchFamily="34" charset="0"/>
                <a:ea typeface="Meiryo UI"/>
                <a:cs typeface="+mn-cs"/>
              </a:rPr>
              <a:t>The following parts are used during installation procedures.</a:t>
            </a:r>
          </a:p>
        </p:txBody>
      </p:sp>
      <p:sp>
        <p:nvSpPr>
          <p:cNvPr id="32" name="テキスト ボックス 31"/>
          <p:cNvSpPr txBox="1"/>
          <p:nvPr/>
        </p:nvSpPr>
        <p:spPr>
          <a:xfrm>
            <a:off x="298937" y="658808"/>
            <a:ext cx="5843955" cy="369332"/>
          </a:xfrm>
          <a:prstGeom prst="rect">
            <a:avLst/>
          </a:prstGeom>
          <a:noFill/>
        </p:spPr>
        <p:txBody>
          <a:bodyPr wrap="square" rtlCol="0">
            <a:spAutoFit/>
          </a:bodyPr>
          <a:lstStyle/>
          <a:p>
            <a:pPr marL="285736" indent="-285736" defTabSz="914400">
              <a:buFont typeface="Wingdings" panose="05000000000000000000" pitchFamily="2" charset="2"/>
              <a:buChar char="n"/>
            </a:pPr>
            <a:r>
              <a:rPr lang="en-US" altLang="ja-JP" b="1" dirty="0" smtClean="0">
                <a:latin typeface="Calibri" panose="020F0502020204030204" pitchFamily="34" charset="0"/>
                <a:ea typeface="Meiryo UI" pitchFamily="50" charset="-128"/>
                <a:cs typeface="Meiryo UI" pitchFamily="50" charset="-128"/>
              </a:rPr>
              <a:t>WV-U1132A, U1142A</a:t>
            </a:r>
            <a:endParaRPr lang="en-US" altLang="ja-JP" b="1" dirty="0">
              <a:latin typeface="Calibri" panose="020F0502020204030204" pitchFamily="34" charset="0"/>
              <a:ea typeface="Meiryo UI" pitchFamily="50" charset="-128"/>
              <a:cs typeface="Meiryo UI" pitchFamily="50" charset="-128"/>
            </a:endParaRPr>
          </a:p>
        </p:txBody>
      </p:sp>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769" y="1298350"/>
            <a:ext cx="1698113" cy="1026705"/>
          </a:xfrm>
          <a:prstGeom prst="rect">
            <a:avLst/>
          </a:prstGeom>
        </p:spPr>
      </p:pic>
      <p:sp>
        <p:nvSpPr>
          <p:cNvPr id="1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U1132A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U1142A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7563521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9-2. </a:t>
            </a:r>
            <a:r>
              <a:rPr lang="en-US" altLang="ja-JP" sz="2400" dirty="0">
                <a:latin typeface="Calibri" panose="020F0502020204030204" pitchFamily="34" charset="0"/>
              </a:rPr>
              <a:t>Indoor DOME </a:t>
            </a:r>
            <a:r>
              <a:rPr lang="en-US" altLang="ja-JP" sz="2400" dirty="0" smtClean="0">
                <a:latin typeface="Calibri" panose="020F0502020204030204" pitchFamily="34" charset="0"/>
              </a:rPr>
              <a:t>bundle Items</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18" name="正方形/長方形 17"/>
          <p:cNvSpPr/>
          <p:nvPr/>
        </p:nvSpPr>
        <p:spPr>
          <a:xfrm>
            <a:off x="3451303" y="3755382"/>
            <a:ext cx="5026751" cy="338554"/>
          </a:xfrm>
          <a:prstGeom prst="rect">
            <a:avLst/>
          </a:prstGeom>
        </p:spPr>
        <p:txBody>
          <a:bodyPr wrap="square">
            <a:spAutoFit/>
          </a:bodyPr>
          <a:lstStyle/>
          <a:p>
            <a:pPr defTabSz="914378">
              <a:defRPr/>
            </a:pPr>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r>
              <a:rPr lang="en-US" altLang="ja-JP" sz="800" i="1" dirty="0" smtClean="0">
                <a:solidFill>
                  <a:srgbClr val="0A54A0"/>
                </a:solidFill>
                <a:latin typeface="Calibri" panose="020F0502020204030204" pitchFamily="34" charset="0"/>
                <a:ea typeface="HGPｺﾞｼｯｸE" pitchFamily="50" charset="-128"/>
                <a:cs typeface="+mn-cs"/>
              </a:rPr>
              <a:t>.</a:t>
            </a:r>
          </a:p>
          <a:p>
            <a:pPr defTabSz="914378">
              <a:defRPr/>
            </a:pPr>
            <a:r>
              <a:rPr lang="en-US" altLang="ja-JP" sz="800" i="1" dirty="0" smtClean="0">
                <a:solidFill>
                  <a:srgbClr val="0A54A0"/>
                </a:solidFill>
                <a:latin typeface="Calibri" panose="020F0502020204030204" pitchFamily="34" charset="0"/>
                <a:ea typeface="HGPｺﾞｼｯｸE" pitchFamily="50" charset="-128"/>
                <a:cs typeface="+mn-cs"/>
              </a:rPr>
              <a:t>*2 When replacing the dome cover, use the dome cover sheet provided with the camera.</a:t>
            </a:r>
            <a:endParaRPr lang="en-US" altLang="ja-JP" sz="800" i="1" dirty="0">
              <a:solidFill>
                <a:srgbClr val="0A54A0"/>
              </a:solidFill>
              <a:latin typeface="Calibri" panose="020F0502020204030204" pitchFamily="34" charset="0"/>
              <a:ea typeface="HGPｺﾞｼｯｸE" pitchFamily="50" charset="-128"/>
              <a:cs typeface="+mn-cs"/>
            </a:endParaRPr>
          </a:p>
        </p:txBody>
      </p:sp>
      <p:sp>
        <p:nvSpPr>
          <p:cNvPr id="19" name="テキスト ボックス 18"/>
          <p:cNvSpPr txBox="1"/>
          <p:nvPr/>
        </p:nvSpPr>
        <p:spPr>
          <a:xfrm>
            <a:off x="298937" y="658808"/>
            <a:ext cx="5843955" cy="369332"/>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b="1" dirty="0" smtClean="0">
                <a:latin typeface="Calibri" panose="020F0502020204030204" pitchFamily="34" charset="0"/>
                <a:ea typeface="Meiryo UI" pitchFamily="50" charset="-128"/>
                <a:cs typeface="Meiryo UI" pitchFamily="50" charset="-128"/>
              </a:rPr>
              <a:t>WV-U2132LA, U2142LA</a:t>
            </a:r>
            <a:endParaRPr lang="en-US" altLang="ja-JP" b="1" dirty="0">
              <a:latin typeface="Calibri" panose="020F0502020204030204" pitchFamily="34" charset="0"/>
              <a:ea typeface="Meiryo UI" pitchFamily="50" charset="-128"/>
              <a:cs typeface="Meiryo UI"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20" y="1162744"/>
            <a:ext cx="1445030" cy="1445030"/>
          </a:xfrm>
          <a:prstGeom prst="rect">
            <a:avLst/>
          </a:prstGeom>
        </p:spPr>
      </p:pic>
      <p:graphicFrame>
        <p:nvGraphicFramePr>
          <p:cNvPr id="30" name="表 29"/>
          <p:cNvGraphicFramePr>
            <a:graphicFrameLocks noGrp="1"/>
          </p:cNvGraphicFramePr>
          <p:nvPr>
            <p:extLst>
              <p:ext uri="{D42A27DB-BD31-4B8C-83A1-F6EECF244321}">
                <p14:modId xmlns:p14="http://schemas.microsoft.com/office/powerpoint/2010/main" val="2806978757"/>
              </p:ext>
            </p:extLst>
          </p:nvPr>
        </p:nvGraphicFramePr>
        <p:xfrm>
          <a:off x="2008582" y="2311248"/>
          <a:ext cx="6616280" cy="142632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24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7432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Template</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6</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 Dome Cover Sheet</a:t>
                      </a:r>
                      <a:r>
                        <a:rPr kumimoji="1" lang="en-US" altLang="ja-JP" sz="1100" baseline="0" dirty="0" smtClean="0"/>
                        <a:t> *2</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solidFill>
                            <a:srgbClr val="0E0FFE"/>
                          </a:solidFill>
                        </a:rPr>
                        <a:t>7 </a:t>
                      </a:r>
                      <a:endParaRPr kumimoji="1" lang="en-US" altLang="ja-JP" sz="1200" dirty="0" smtClean="0">
                        <a:solidFill>
                          <a:srgbClr val="0E0FFE"/>
                        </a:solidFill>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rgbClr val="0E0FFE"/>
                          </a:solidFill>
                        </a:rPr>
                        <a:t> PAN table fixing screw</a:t>
                      </a:r>
                      <a:endParaRPr kumimoji="1" lang="en-US" altLang="ja-JP" sz="1100" baseline="0" dirty="0" smtClean="0">
                        <a:solidFill>
                          <a:srgbClr val="0E0FFE"/>
                        </a:solidFill>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dirty="0" smtClean="0">
                          <a:solidFill>
                            <a:srgbClr val="0E0FFE"/>
                          </a:solidFill>
                        </a:rPr>
                        <a:t>1 pc.</a:t>
                      </a:r>
                      <a:endParaRPr kumimoji="1" lang="ja-JP" altLang="en-US" sz="1100" dirty="0" smtClean="0">
                        <a:solidFill>
                          <a:srgbClr val="0E0FFE"/>
                        </a:solidFill>
                        <a:latin typeface="Calibri" panose="020F0502020204030204" pitchFamily="34" charset="0"/>
                      </a:endParaRPr>
                    </a:p>
                  </a:txBody>
                  <a:tcPr anchor="ct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
        <p:nvSpPr>
          <p:cNvPr id="31" name="角丸四角形 30"/>
          <p:cNvSpPr/>
          <p:nvPr/>
        </p:nvSpPr>
        <p:spPr>
          <a:xfrm>
            <a:off x="5431866" y="2612264"/>
            <a:ext cx="3192995" cy="834321"/>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32" name="角丸四角形吹き出し 31"/>
          <p:cNvSpPr/>
          <p:nvPr/>
        </p:nvSpPr>
        <p:spPr>
          <a:xfrm>
            <a:off x="6005422" y="1877562"/>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The following parts are used during installation procedures.</a:t>
            </a:r>
          </a:p>
        </p:txBody>
      </p:sp>
      <p:sp>
        <p:nvSpPr>
          <p:cNvPr id="33"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U2132LA</a:t>
            </a:r>
            <a:endParaRPr lang="en-US" altLang="ja-JP" sz="700" b="1" dirty="0">
              <a:solidFill>
                <a:srgbClr val="176AB7">
                  <a:lumMod val="20000"/>
                  <a:lumOff val="80000"/>
                </a:srgbClr>
              </a:solidFill>
              <a:effectLst/>
              <a:latin typeface="Calibri" panose="020F0502020204030204" pitchFamily="34" charset="0"/>
            </a:endParaRPr>
          </a:p>
        </p:txBody>
      </p:sp>
      <p:sp>
        <p:nvSpPr>
          <p:cNvPr id="3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191088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9-3. </a:t>
            </a:r>
            <a:r>
              <a:rPr lang="en-US" altLang="ja-JP" sz="2400" dirty="0">
                <a:latin typeface="Calibri" panose="020F0502020204030204" pitchFamily="34" charset="0"/>
              </a:rPr>
              <a:t>Outdoor BOX </a:t>
            </a:r>
            <a:r>
              <a:rPr lang="en-US" altLang="ja-JP" sz="2400" dirty="0" smtClean="0">
                <a:latin typeface="Calibri" panose="020F0502020204030204" pitchFamily="34" charset="0"/>
              </a:rPr>
              <a:t>bundle Items</a:t>
            </a:r>
            <a:endParaRPr lang="ja-JP" altLang="en-US" sz="3200" dirty="0">
              <a:solidFill>
                <a:sysClr val="window" lastClr="FFFFFF"/>
              </a:solidFill>
              <a:latin typeface="Calibri" panose="020F0502020204030204" pitchFamily="34" charset="0"/>
              <a:cs typeface="Calibri" panose="020F0502020204030204" pitchFamily="34" charset="0"/>
            </a:endParaRPr>
          </a:p>
        </p:txBody>
      </p:sp>
      <p:pic>
        <p:nvPicPr>
          <p:cNvPr id="3" name="図 2"/>
          <p:cNvPicPr>
            <a:picLocks noChangeAspect="1"/>
          </p:cNvPicPr>
          <p:nvPr/>
        </p:nvPicPr>
        <p:blipFill>
          <a:blip r:embed="rId3"/>
          <a:stretch>
            <a:fillRect/>
          </a:stretch>
        </p:blipFill>
        <p:spPr>
          <a:xfrm>
            <a:off x="337704" y="1302641"/>
            <a:ext cx="1942529" cy="1341120"/>
          </a:xfrm>
          <a:prstGeom prst="rect">
            <a:avLst/>
          </a:prstGeom>
        </p:spPr>
      </p:pic>
      <p:sp>
        <p:nvSpPr>
          <p:cNvPr id="4" name="正方形/長方形 3"/>
          <p:cNvSpPr/>
          <p:nvPr/>
        </p:nvSpPr>
        <p:spPr>
          <a:xfrm>
            <a:off x="3087260" y="3851121"/>
            <a:ext cx="5026751" cy="215444"/>
          </a:xfrm>
          <a:prstGeom prst="rect">
            <a:avLst/>
          </a:prstGeom>
        </p:spPr>
        <p:txBody>
          <a:bodyPr wrap="square">
            <a:spAutoFit/>
          </a:bodyPr>
          <a:lstStyle/>
          <a:p>
            <a:pPr defTabSz="914378">
              <a:defRPr/>
            </a:pPr>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p>
        </p:txBody>
      </p:sp>
      <p:graphicFrame>
        <p:nvGraphicFramePr>
          <p:cNvPr id="5" name="表 4"/>
          <p:cNvGraphicFramePr>
            <a:graphicFrameLocks noGrp="1"/>
          </p:cNvGraphicFramePr>
          <p:nvPr>
            <p:extLst>
              <p:ext uri="{D42A27DB-BD31-4B8C-83A1-F6EECF244321}">
                <p14:modId xmlns:p14="http://schemas.microsoft.com/office/powerpoint/2010/main" val="1165084881"/>
              </p:ext>
            </p:extLst>
          </p:nvPr>
        </p:nvGraphicFramePr>
        <p:xfrm>
          <a:off x="1644539" y="2406987"/>
          <a:ext cx="6616280" cy="142632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24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74320">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RJ45 waterproof</a:t>
                      </a:r>
                      <a:r>
                        <a:rPr kumimoji="1" lang="en-US" altLang="ja-JP" sz="1100" baseline="0" dirty="0" smtClean="0"/>
                        <a:t> connector cover</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RJ45 waterproof</a:t>
                      </a:r>
                      <a:r>
                        <a:rPr kumimoji="1" lang="en-US" altLang="ja-JP" sz="1100" baseline="0" dirty="0" smtClean="0"/>
                        <a:t> connector cap</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t> </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100" dirty="0" smtClean="0">
                        <a:latin typeface="Calibri" panose="020F0502020204030204" pitchFamily="34" charset="0"/>
                      </a:endParaRPr>
                    </a:p>
                  </a:txBody>
                  <a:tcPr anchor="ct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
        <p:nvSpPr>
          <p:cNvPr id="6" name="角丸四角形 5"/>
          <p:cNvSpPr/>
          <p:nvPr/>
        </p:nvSpPr>
        <p:spPr>
          <a:xfrm>
            <a:off x="5067823" y="2708003"/>
            <a:ext cx="3192995" cy="534932"/>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7" name="角丸四角形吹き出し 6"/>
          <p:cNvSpPr/>
          <p:nvPr/>
        </p:nvSpPr>
        <p:spPr>
          <a:xfrm>
            <a:off x="5641379" y="1973301"/>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The following parts are used during installation procedures.</a:t>
            </a:r>
          </a:p>
        </p:txBody>
      </p:sp>
      <p:sp>
        <p:nvSpPr>
          <p:cNvPr id="8" name="テキスト ボックス 7"/>
          <p:cNvSpPr txBox="1"/>
          <p:nvPr/>
        </p:nvSpPr>
        <p:spPr>
          <a:xfrm>
            <a:off x="298937" y="658808"/>
            <a:ext cx="5843955" cy="369332"/>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b="1" dirty="0" smtClean="0">
                <a:latin typeface="Calibri" panose="020F0502020204030204" pitchFamily="34" charset="0"/>
                <a:ea typeface="Meiryo UI" pitchFamily="50" charset="-128"/>
                <a:cs typeface="Meiryo UI" pitchFamily="50" charset="-128"/>
              </a:rPr>
              <a:t>WV-U1532LA, U1542LA</a:t>
            </a:r>
            <a:endParaRPr lang="en-US" altLang="ja-JP" b="1" dirty="0">
              <a:latin typeface="Calibri" panose="020F0502020204030204" pitchFamily="34" charset="0"/>
              <a:ea typeface="Meiryo UI" pitchFamily="50" charset="-128"/>
              <a:cs typeface="Meiryo UI" pitchFamily="50" charset="-128"/>
            </a:endParaRPr>
          </a:p>
        </p:txBody>
      </p:sp>
      <p:sp>
        <p:nvSpPr>
          <p:cNvPr id="1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U1532LA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747272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9-4. </a:t>
            </a:r>
            <a:r>
              <a:rPr lang="en-US" altLang="ja-JP" sz="2400" dirty="0">
                <a:latin typeface="Calibri" panose="020F0502020204030204" pitchFamily="34" charset="0"/>
              </a:rPr>
              <a:t>Outdoor DOME </a:t>
            </a:r>
            <a:r>
              <a:rPr lang="en-US" altLang="ja-JP" sz="2400" dirty="0" smtClean="0">
                <a:latin typeface="Calibri" panose="020F0502020204030204" pitchFamily="34" charset="0"/>
              </a:rPr>
              <a:t>bundled Items</a:t>
            </a:r>
            <a:endParaRPr lang="ja-JP" altLang="en-US" sz="3200" dirty="0">
              <a:solidFill>
                <a:sysClr val="window" lastClr="FFFFFF"/>
              </a:solidFill>
              <a:latin typeface="Calibri" panose="020F0502020204030204" pitchFamily="34" charset="0"/>
              <a:cs typeface="Calibri" panose="020F0502020204030204" pitchFamily="34" charset="0"/>
            </a:endParaRP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1298"/>
          <a:stretch/>
        </p:blipFill>
        <p:spPr>
          <a:xfrm>
            <a:off x="475823" y="1590224"/>
            <a:ext cx="1580254" cy="1470723"/>
          </a:xfrm>
          <a:prstGeom prst="rect">
            <a:avLst/>
          </a:prstGeom>
        </p:spPr>
      </p:pic>
      <p:sp>
        <p:nvSpPr>
          <p:cNvPr id="4" name="テキスト ボックス 3"/>
          <p:cNvSpPr txBox="1"/>
          <p:nvPr/>
        </p:nvSpPr>
        <p:spPr>
          <a:xfrm>
            <a:off x="298937" y="658808"/>
            <a:ext cx="5843955" cy="369332"/>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b="1" dirty="0" smtClean="0">
                <a:latin typeface="Calibri" panose="020F0502020204030204" pitchFamily="34" charset="0"/>
                <a:ea typeface="Meiryo UI" pitchFamily="50" charset="-128"/>
                <a:cs typeface="Meiryo UI" pitchFamily="50" charset="-128"/>
              </a:rPr>
              <a:t>WV-U2532LA, U2542LA</a:t>
            </a:r>
            <a:endParaRPr lang="en-US" altLang="ja-JP" b="1" dirty="0">
              <a:latin typeface="Calibri" panose="020F0502020204030204" pitchFamily="34" charset="0"/>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1673185008"/>
              </p:ext>
            </p:extLst>
          </p:nvPr>
        </p:nvGraphicFramePr>
        <p:xfrm>
          <a:off x="2408716" y="1113765"/>
          <a:ext cx="6652280" cy="20574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51353">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7</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 Template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sheet</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8</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t> RJ45 waterproof connector cover</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1 pc.</a:t>
                      </a:r>
                      <a:endParaRPr kumimoji="1" lang="ja-JP" altLang="en-US" sz="1100" dirty="0" smtClean="0">
                        <a:latin typeface="Calibri" panose="020F0502020204030204" pitchFamily="34" charset="0"/>
                      </a:endParaRPr>
                    </a:p>
                  </a:txBody>
                  <a:tcPr anchor="ctr"/>
                </a:tc>
                <a:extLst>
                  <a:ext uri="{0D108BD9-81ED-4DB2-BD59-A6C34878D82A}">
                    <a16:rowId xmlns:a16="http://schemas.microsoft.com/office/drawing/2014/main" val="10002"/>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9</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RJ45 waterproof</a:t>
                      </a:r>
                      <a:r>
                        <a:rPr kumimoji="1" lang="en-US" altLang="ja-JP" sz="1100" baseline="0" dirty="0" smtClean="0"/>
                        <a:t> connector cap</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3"/>
                  </a:ext>
                </a:extLst>
              </a:tr>
              <a:tr h="39099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10</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Bit (Hex wrench, screw size 6.35mm</a:t>
                      </a:r>
                      <a:r>
                        <a:rPr kumimoji="1" lang="en-US" altLang="ja-JP" sz="1100" baseline="0" dirty="0" smtClean="0"/>
                        <a:t> {1/4 inches} T20)</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r h="237389">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Attachment</a:t>
                      </a:r>
                      <a:r>
                        <a:rPr kumimoji="1" lang="en-US" altLang="ja-JP" sz="1100" baseline="0" dirty="0" smtClean="0"/>
                        <a:t> plate</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11</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Attachment for the conduit</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316280089"/>
                  </a:ext>
                </a:extLst>
              </a:tr>
              <a:tr h="252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Fixing screws for attachment plate</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5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solidFill>
                            <a:srgbClr val="0E0FFE"/>
                          </a:solidFill>
                        </a:rPr>
                        <a:t> 12</a:t>
                      </a:r>
                      <a:endParaRPr kumimoji="1" lang="ja-JP" altLang="en-US" sz="1200" dirty="0">
                        <a:solidFill>
                          <a:srgbClr val="0E0FFE"/>
                        </a:solidFill>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rgbClr val="0E0FFE"/>
                          </a:solidFill>
                        </a:rPr>
                        <a:t> PAN table fixing screw</a:t>
                      </a:r>
                      <a:endParaRPr kumimoji="1" lang="ja-JP" altLang="en-US" sz="1100" dirty="0">
                        <a:solidFill>
                          <a:srgbClr val="0E0FFE"/>
                        </a:solidFill>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rgbClr val="0E0FFE"/>
                          </a:solidFill>
                        </a:rPr>
                        <a:t>1 pc. </a:t>
                      </a:r>
                      <a:endParaRPr kumimoji="1" lang="ja-JP" altLang="en-US" sz="1100" dirty="0">
                        <a:solidFill>
                          <a:srgbClr val="0E0FFE"/>
                        </a:solidFill>
                        <a:latin typeface="Calibri" panose="020F0502020204030204" pitchFamily="34" charset="0"/>
                      </a:endParaRPr>
                    </a:p>
                  </a:txBody>
                  <a:tcPr anchor="ctr"/>
                </a:tc>
                <a:extLst>
                  <a:ext uri="{0D108BD9-81ED-4DB2-BD59-A6C34878D82A}">
                    <a16:rowId xmlns:a16="http://schemas.microsoft.com/office/drawing/2014/main" val="2899498718"/>
                  </a:ext>
                </a:extLst>
              </a:tr>
            </a:tbl>
          </a:graphicData>
        </a:graphic>
      </p:graphicFrame>
      <p:sp>
        <p:nvSpPr>
          <p:cNvPr id="18" name="正方形/長方形 17"/>
          <p:cNvSpPr/>
          <p:nvPr/>
        </p:nvSpPr>
        <p:spPr>
          <a:xfrm>
            <a:off x="3843817" y="3194999"/>
            <a:ext cx="5026751" cy="215444"/>
          </a:xfrm>
          <a:prstGeom prst="rect">
            <a:avLst/>
          </a:prstGeom>
        </p:spPr>
        <p:txBody>
          <a:bodyPr wrap="square">
            <a:spAutoFit/>
          </a:bodyPr>
          <a:lstStyle/>
          <a:p>
            <a:pPr defTabSz="914378">
              <a:defRPr/>
            </a:pPr>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p>
        </p:txBody>
      </p:sp>
      <p:sp>
        <p:nvSpPr>
          <p:cNvPr id="19" name="角丸四角形 18"/>
          <p:cNvSpPr/>
          <p:nvPr/>
        </p:nvSpPr>
        <p:spPr>
          <a:xfrm>
            <a:off x="5833240" y="1391342"/>
            <a:ext cx="3227756" cy="1779823"/>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0" name="角丸四角形 19"/>
          <p:cNvSpPr/>
          <p:nvPr/>
        </p:nvSpPr>
        <p:spPr>
          <a:xfrm>
            <a:off x="2416393" y="2632330"/>
            <a:ext cx="3416847" cy="538835"/>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1" name="角丸四角形吹き出し 20"/>
          <p:cNvSpPr/>
          <p:nvPr/>
        </p:nvSpPr>
        <p:spPr>
          <a:xfrm>
            <a:off x="6405556" y="680078"/>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The following parts are used during installation procedures.</a:t>
            </a:r>
          </a:p>
        </p:txBody>
      </p:sp>
      <p:sp>
        <p:nvSpPr>
          <p:cNvPr id="22"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23"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4021483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9-5. </a:t>
            </a:r>
            <a:r>
              <a:rPr lang="en-US" altLang="ja-JP" sz="2400" dirty="0">
                <a:latin typeface="Calibri" panose="020F0502020204030204" pitchFamily="34" charset="0"/>
              </a:rPr>
              <a:t>Outdoor DOME </a:t>
            </a:r>
            <a:r>
              <a:rPr lang="en-US" altLang="ja-JP" sz="2400" dirty="0" smtClean="0">
                <a:latin typeface="Calibri" panose="020F0502020204030204" pitchFamily="34" charset="0"/>
              </a:rPr>
              <a:t>bundle </a:t>
            </a:r>
            <a:r>
              <a:rPr lang="en-US" altLang="ja-JP" sz="2400" dirty="0">
                <a:latin typeface="Calibri" panose="020F0502020204030204" pitchFamily="34" charset="0"/>
              </a:rPr>
              <a:t>Items </a:t>
            </a:r>
            <a:r>
              <a:rPr lang="en-US" altLang="ja-JP" sz="2000" dirty="0" smtClean="0">
                <a:latin typeface="Calibri" panose="020F0502020204030204" pitchFamily="34" charset="0"/>
              </a:rPr>
              <a:t>: </a:t>
            </a:r>
            <a:r>
              <a:rPr lang="en-US" altLang="ja-JP" sz="2000" dirty="0">
                <a:latin typeface="Calibri" panose="020F0502020204030204" pitchFamily="34" charset="0"/>
              </a:rPr>
              <a:t>Attachment for conduit</a:t>
            </a:r>
            <a:endParaRPr lang="ja-JP" altLang="en-US" sz="2800" dirty="0">
              <a:solidFill>
                <a:sysClr val="window" lastClr="FFFFFF"/>
              </a:solidFill>
              <a:latin typeface="Calibri" panose="020F0502020204030204" pitchFamily="34" charset="0"/>
              <a:cs typeface="Calibri" panose="020F0502020204030204" pitchFamily="34" charset="0"/>
            </a:endParaRPr>
          </a:p>
        </p:txBody>
      </p:sp>
      <p:sp>
        <p:nvSpPr>
          <p:cNvPr id="3" name="テキスト ボックス 2"/>
          <p:cNvSpPr txBox="1"/>
          <p:nvPr/>
        </p:nvSpPr>
        <p:spPr>
          <a:xfrm>
            <a:off x="298937" y="672767"/>
            <a:ext cx="8656137" cy="338554"/>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sz="1600" b="1" dirty="0">
                <a:latin typeface="Calibri" panose="020F0502020204030204" pitchFamily="34" charset="0"/>
                <a:ea typeface="Meiryo UI" pitchFamily="50" charset="-128"/>
                <a:cs typeface="Meiryo UI" pitchFamily="50" charset="-128"/>
              </a:rPr>
              <a:t>Piping connection is possible without using Base Bracket WV-Q193 (WV-QJB502-W)</a:t>
            </a:r>
          </a:p>
        </p:txBody>
      </p:sp>
      <p:pic>
        <p:nvPicPr>
          <p:cNvPr id="4" name="図 3"/>
          <p:cNvPicPr>
            <a:picLocks noChangeAspect="1"/>
          </p:cNvPicPr>
          <p:nvPr/>
        </p:nvPicPr>
        <p:blipFill>
          <a:blip r:embed="rId3"/>
          <a:stretch>
            <a:fillRect/>
          </a:stretch>
        </p:blipFill>
        <p:spPr>
          <a:xfrm>
            <a:off x="570775" y="1057687"/>
            <a:ext cx="3664634" cy="2155192"/>
          </a:xfrm>
          <a:prstGeom prst="rect">
            <a:avLst/>
          </a:prstGeom>
        </p:spPr>
      </p:pic>
      <p:pic>
        <p:nvPicPr>
          <p:cNvPr id="5" name="図 4"/>
          <p:cNvPicPr>
            <a:picLocks noChangeAspect="1"/>
          </p:cNvPicPr>
          <p:nvPr/>
        </p:nvPicPr>
        <p:blipFill>
          <a:blip r:embed="rId4"/>
          <a:stretch>
            <a:fillRect/>
          </a:stretch>
        </p:blipFill>
        <p:spPr>
          <a:xfrm>
            <a:off x="5043718" y="1179214"/>
            <a:ext cx="1196652" cy="1233567"/>
          </a:xfrm>
          <a:prstGeom prst="rect">
            <a:avLst/>
          </a:prstGeom>
        </p:spPr>
      </p:pic>
      <p:sp>
        <p:nvSpPr>
          <p:cNvPr id="6" name="楕円 5"/>
          <p:cNvSpPr/>
          <p:nvPr/>
        </p:nvSpPr>
        <p:spPr>
          <a:xfrm>
            <a:off x="5543211" y="1517769"/>
            <a:ext cx="197665" cy="165370"/>
          </a:xfrm>
          <a:prstGeom prst="ellipse">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7" name="楕円 6"/>
          <p:cNvSpPr/>
          <p:nvPr/>
        </p:nvSpPr>
        <p:spPr>
          <a:xfrm>
            <a:off x="5964040" y="1522955"/>
            <a:ext cx="197665" cy="165370"/>
          </a:xfrm>
          <a:prstGeom prst="ellipse">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8" name="右矢印 7"/>
          <p:cNvSpPr/>
          <p:nvPr/>
        </p:nvSpPr>
        <p:spPr>
          <a:xfrm>
            <a:off x="6384869" y="1688325"/>
            <a:ext cx="423077" cy="461741"/>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pic>
        <p:nvPicPr>
          <p:cNvPr id="9" name="図 8"/>
          <p:cNvPicPr>
            <a:picLocks noChangeAspect="1"/>
          </p:cNvPicPr>
          <p:nvPr/>
        </p:nvPicPr>
        <p:blipFill>
          <a:blip r:embed="rId5"/>
          <a:stretch>
            <a:fillRect/>
          </a:stretch>
        </p:blipFill>
        <p:spPr>
          <a:xfrm>
            <a:off x="570775" y="3137646"/>
            <a:ext cx="3398110" cy="1585396"/>
          </a:xfrm>
          <a:prstGeom prst="rect">
            <a:avLst/>
          </a:prstGeom>
        </p:spPr>
      </p:pic>
      <p:pic>
        <p:nvPicPr>
          <p:cNvPr id="10" name="図 9"/>
          <p:cNvPicPr>
            <a:picLocks noChangeAspect="1"/>
          </p:cNvPicPr>
          <p:nvPr/>
        </p:nvPicPr>
        <p:blipFill rotWithShape="1">
          <a:blip r:embed="rId6"/>
          <a:srcRect l="32329" t="31610" b="2103"/>
          <a:stretch/>
        </p:blipFill>
        <p:spPr>
          <a:xfrm>
            <a:off x="6937528" y="1227852"/>
            <a:ext cx="1447942" cy="1323784"/>
          </a:xfrm>
          <a:prstGeom prst="rect">
            <a:avLst/>
          </a:prstGeom>
        </p:spPr>
      </p:pic>
      <p:sp>
        <p:nvSpPr>
          <p:cNvPr id="11" name="楕円 10"/>
          <p:cNvSpPr/>
          <p:nvPr/>
        </p:nvSpPr>
        <p:spPr>
          <a:xfrm>
            <a:off x="7684851" y="1334198"/>
            <a:ext cx="826851" cy="1217437"/>
          </a:xfrm>
          <a:prstGeom prst="ellipse">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12" name="右矢印 11"/>
          <p:cNvSpPr/>
          <p:nvPr/>
        </p:nvSpPr>
        <p:spPr>
          <a:xfrm>
            <a:off x="4967790" y="3674619"/>
            <a:ext cx="423077" cy="461741"/>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pic>
        <p:nvPicPr>
          <p:cNvPr id="13" name="図 12"/>
          <p:cNvPicPr>
            <a:picLocks noChangeAspect="1"/>
          </p:cNvPicPr>
          <p:nvPr/>
        </p:nvPicPr>
        <p:blipFill>
          <a:blip r:embed="rId7"/>
          <a:stretch>
            <a:fillRect/>
          </a:stretch>
        </p:blipFill>
        <p:spPr>
          <a:xfrm>
            <a:off x="4820337" y="3036381"/>
            <a:ext cx="2485070" cy="299684"/>
          </a:xfrm>
          <a:prstGeom prst="rect">
            <a:avLst/>
          </a:prstGeom>
        </p:spPr>
      </p:pic>
      <p:pic>
        <p:nvPicPr>
          <p:cNvPr id="14" name="図 13"/>
          <p:cNvPicPr>
            <a:picLocks noChangeAspect="1"/>
          </p:cNvPicPr>
          <p:nvPr/>
        </p:nvPicPr>
        <p:blipFill rotWithShape="1">
          <a:blip r:embed="rId8"/>
          <a:srcRect t="9073"/>
          <a:stretch/>
        </p:blipFill>
        <p:spPr>
          <a:xfrm>
            <a:off x="5476171" y="3362721"/>
            <a:ext cx="1120236" cy="1118202"/>
          </a:xfrm>
          <a:prstGeom prst="rect">
            <a:avLst/>
          </a:prstGeom>
        </p:spPr>
      </p:pic>
      <p:sp>
        <p:nvSpPr>
          <p:cNvPr id="15" name="右矢印 14"/>
          <p:cNvSpPr/>
          <p:nvPr/>
        </p:nvSpPr>
        <p:spPr>
          <a:xfrm>
            <a:off x="6757536" y="3674619"/>
            <a:ext cx="423077" cy="461741"/>
          </a:xfrm>
          <a:prstGeom prst="rightArrow">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pic>
        <p:nvPicPr>
          <p:cNvPr id="16" name="図 15"/>
          <p:cNvPicPr>
            <a:picLocks noChangeAspect="1"/>
          </p:cNvPicPr>
          <p:nvPr/>
        </p:nvPicPr>
        <p:blipFill>
          <a:blip r:embed="rId9"/>
          <a:stretch>
            <a:fillRect/>
          </a:stretch>
        </p:blipFill>
        <p:spPr>
          <a:xfrm>
            <a:off x="7459820" y="2866693"/>
            <a:ext cx="1469325" cy="1760693"/>
          </a:xfrm>
          <a:prstGeom prst="rect">
            <a:avLst/>
          </a:prstGeom>
        </p:spPr>
      </p:pic>
      <p:sp>
        <p:nvSpPr>
          <p:cNvPr id="17"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U2532LA</a:t>
            </a:r>
            <a:endParaRPr lang="en-US" altLang="ja-JP" sz="700" b="1" dirty="0">
              <a:solidFill>
                <a:srgbClr val="176AB7">
                  <a:lumMod val="20000"/>
                  <a:lumOff val="80000"/>
                </a:srgbClr>
              </a:solidFill>
              <a:effectLst/>
              <a:latin typeface="Calibri" panose="020F0502020204030204" pitchFamily="34" charset="0"/>
            </a:endParaRPr>
          </a:p>
        </p:txBody>
      </p:sp>
      <p:sp>
        <p:nvSpPr>
          <p:cNvPr id="18"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U2542LA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6438146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9-6. </a:t>
            </a:r>
            <a:r>
              <a:rPr lang="en-US" altLang="ja-JP" sz="2400" dirty="0">
                <a:latin typeface="Calibri" panose="020F0502020204030204" pitchFamily="34" charset="0"/>
              </a:rPr>
              <a:t>Fixed Indoor DOME </a:t>
            </a:r>
            <a:r>
              <a:rPr lang="en-US" altLang="ja-JP" sz="2400" dirty="0" smtClean="0">
                <a:latin typeface="Calibri" panose="020F0502020204030204" pitchFamily="34" charset="0"/>
              </a:rPr>
              <a:t>bundle </a:t>
            </a:r>
            <a:r>
              <a:rPr lang="en-US" altLang="ja-JP" sz="2400" dirty="0">
                <a:latin typeface="Calibri" panose="020F0502020204030204" pitchFamily="34" charset="0"/>
              </a:rPr>
              <a:t>Items </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テキスト ボックス 2"/>
          <p:cNvSpPr txBox="1"/>
          <p:nvPr/>
        </p:nvSpPr>
        <p:spPr>
          <a:xfrm>
            <a:off x="298937" y="658808"/>
            <a:ext cx="5843955" cy="369332"/>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b="1" dirty="0" smtClean="0">
                <a:latin typeface="Calibri" panose="020F0502020204030204" pitchFamily="34" charset="0"/>
                <a:ea typeface="Meiryo UI" pitchFamily="50" charset="-128"/>
                <a:cs typeface="Meiryo UI" pitchFamily="50" charset="-128"/>
              </a:rPr>
              <a:t>WV-U2130LA, U2140LA</a:t>
            </a:r>
            <a:endParaRPr lang="en-US" altLang="ja-JP" b="1" dirty="0">
              <a:latin typeface="Calibri" panose="020F0502020204030204" pitchFamily="34" charset="0"/>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872769676"/>
              </p:ext>
            </p:extLst>
          </p:nvPr>
        </p:nvGraphicFramePr>
        <p:xfrm>
          <a:off x="1998279" y="2141910"/>
          <a:ext cx="6652280" cy="164592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51353">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 Template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sheet</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t>Cable for easy kitting *2</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1 pc.</a:t>
                      </a:r>
                      <a:endParaRPr kumimoji="1" lang="ja-JP" altLang="en-US" sz="1100" dirty="0" smtClean="0">
                        <a:latin typeface="Calibri" panose="020F0502020204030204" pitchFamily="34" charset="0"/>
                      </a:endParaRPr>
                    </a:p>
                  </a:txBody>
                  <a:tcPr anchor="ctr"/>
                </a:tc>
                <a:extLst>
                  <a:ext uri="{0D108BD9-81ED-4DB2-BD59-A6C34878D82A}">
                    <a16:rowId xmlns:a16="http://schemas.microsoft.com/office/drawing/2014/main" val="10002"/>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t> </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3"/>
                  </a:ext>
                </a:extLst>
              </a:tr>
              <a:tr h="252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r h="252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dirty="0" smtClean="0"/>
                        <a:t> </a:t>
                      </a: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2899498718"/>
                  </a:ext>
                </a:extLst>
              </a:tr>
            </a:tbl>
          </a:graphicData>
        </a:graphic>
      </p:graphicFrame>
      <p:sp>
        <p:nvSpPr>
          <p:cNvPr id="12" name="正方形/長方形 11"/>
          <p:cNvSpPr/>
          <p:nvPr/>
        </p:nvSpPr>
        <p:spPr>
          <a:xfrm>
            <a:off x="3433380" y="3830170"/>
            <a:ext cx="5026751" cy="338554"/>
          </a:xfrm>
          <a:prstGeom prst="rect">
            <a:avLst/>
          </a:prstGeom>
        </p:spPr>
        <p:txBody>
          <a:bodyPr wrap="square">
            <a:spAutoFit/>
          </a:bodyPr>
          <a:lstStyle/>
          <a:p>
            <a:pPr defTabSz="914378">
              <a:defRPr/>
            </a:pPr>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r>
              <a:rPr lang="en-US" altLang="ja-JP" sz="800" i="1" dirty="0" smtClean="0">
                <a:solidFill>
                  <a:srgbClr val="0A54A0"/>
                </a:solidFill>
                <a:latin typeface="Calibri" panose="020F0502020204030204" pitchFamily="34" charset="0"/>
                <a:ea typeface="HGPｺﾞｼｯｸE" pitchFamily="50" charset="-128"/>
                <a:cs typeface="+mn-cs"/>
              </a:rPr>
              <a:t>.</a:t>
            </a:r>
          </a:p>
          <a:p>
            <a:pPr defTabSz="914378">
              <a:defRPr/>
            </a:pPr>
            <a:r>
              <a:rPr lang="en-US" altLang="ja-JP" sz="800" i="1" dirty="0" smtClean="0">
                <a:solidFill>
                  <a:srgbClr val="0A54A0"/>
                </a:solidFill>
                <a:latin typeface="Calibri" panose="020F0502020204030204" pitchFamily="34" charset="0"/>
                <a:ea typeface="HGPｺﾞｼｯｸE" pitchFamily="50" charset="-128"/>
                <a:cs typeface="+mn-cs"/>
              </a:rPr>
              <a:t>*2 The cable for easy kitting is attached to the camera.</a:t>
            </a:r>
            <a:endParaRPr lang="en-US" altLang="ja-JP" sz="800" i="1" dirty="0">
              <a:solidFill>
                <a:srgbClr val="0A54A0"/>
              </a:solidFill>
              <a:latin typeface="Calibri" panose="020F0502020204030204" pitchFamily="34" charset="0"/>
              <a:ea typeface="HGPｺﾞｼｯｸE" pitchFamily="50" charset="-128"/>
              <a:cs typeface="+mn-cs"/>
            </a:endParaRPr>
          </a:p>
        </p:txBody>
      </p:sp>
      <p:sp>
        <p:nvSpPr>
          <p:cNvPr id="13" name="角丸四角形 12"/>
          <p:cNvSpPr/>
          <p:nvPr/>
        </p:nvSpPr>
        <p:spPr>
          <a:xfrm>
            <a:off x="5422803" y="2419488"/>
            <a:ext cx="3227756" cy="287332"/>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4" name="角丸四角形吹き出し 13"/>
          <p:cNvSpPr/>
          <p:nvPr/>
        </p:nvSpPr>
        <p:spPr>
          <a:xfrm>
            <a:off x="5995119" y="1708223"/>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The following parts are used during installation procedures.</a:t>
            </a:r>
          </a:p>
        </p:txBody>
      </p:sp>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l="4038" t="18320" r="33109" b="20291"/>
          <a:stretch/>
        </p:blipFill>
        <p:spPr>
          <a:xfrm>
            <a:off x="303199" y="1183220"/>
            <a:ext cx="1803208" cy="1382302"/>
          </a:xfrm>
          <a:prstGeom prst="rect">
            <a:avLst/>
          </a:prstGeom>
        </p:spPr>
      </p:pic>
      <p:sp>
        <p:nvSpPr>
          <p:cNvPr id="1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U2130LA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32903514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9-7. </a:t>
            </a:r>
            <a:r>
              <a:rPr lang="en-US" altLang="ja-JP" sz="2400" dirty="0">
                <a:latin typeface="Calibri" panose="020F0502020204030204" pitchFamily="34" charset="0"/>
              </a:rPr>
              <a:t>Fixed Outdoor DOME </a:t>
            </a:r>
            <a:r>
              <a:rPr lang="en-US" altLang="ja-JP" sz="2400" dirty="0" smtClean="0">
                <a:latin typeface="Calibri" panose="020F0502020204030204" pitchFamily="34" charset="0"/>
              </a:rPr>
              <a:t>bundled Items</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テキスト ボックス 2"/>
          <p:cNvSpPr txBox="1"/>
          <p:nvPr/>
        </p:nvSpPr>
        <p:spPr>
          <a:xfrm>
            <a:off x="298937" y="658808"/>
            <a:ext cx="5843955" cy="369332"/>
          </a:xfrm>
          <a:prstGeom prst="rect">
            <a:avLst/>
          </a:prstGeom>
          <a:noFill/>
        </p:spPr>
        <p:txBody>
          <a:bodyPr wrap="square" rtlCol="0">
            <a:spAutoFit/>
          </a:bodyPr>
          <a:lstStyle/>
          <a:p>
            <a:pPr marL="285736" indent="-285736" defTabSz="914378">
              <a:buFont typeface="Wingdings" panose="05000000000000000000" pitchFamily="2" charset="2"/>
              <a:buChar char="n"/>
              <a:defRPr/>
            </a:pPr>
            <a:r>
              <a:rPr lang="en-US" altLang="ja-JP" b="1" dirty="0" smtClean="0">
                <a:latin typeface="Calibri" panose="020F0502020204030204" pitchFamily="34" charset="0"/>
                <a:ea typeface="Meiryo UI" pitchFamily="50" charset="-128"/>
                <a:cs typeface="Meiryo UI" pitchFamily="50" charset="-128"/>
              </a:rPr>
              <a:t>WV-U2530LA, U2540LA</a:t>
            </a:r>
            <a:endParaRPr lang="en-US" altLang="ja-JP" b="1" dirty="0">
              <a:latin typeface="Calibri" panose="020F0502020204030204" pitchFamily="34" charset="0"/>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238627151"/>
              </p:ext>
            </p:extLst>
          </p:nvPr>
        </p:nvGraphicFramePr>
        <p:xfrm>
          <a:off x="1998706" y="2138474"/>
          <a:ext cx="6652280" cy="20574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2124000">
                  <a:extLst>
                    <a:ext uri="{9D8B030D-6E8A-4147-A177-3AD203B41FA5}">
                      <a16:colId xmlns:a16="http://schemas.microsoft.com/office/drawing/2014/main" val="20005"/>
                    </a:ext>
                  </a:extLst>
                </a:gridCol>
                <a:gridCol w="648000">
                  <a:extLst>
                    <a:ext uri="{9D8B030D-6E8A-4147-A177-3AD203B41FA5}">
                      <a16:colId xmlns:a16="http://schemas.microsoft.com/office/drawing/2014/main" val="20006"/>
                    </a:ext>
                  </a:extLst>
                </a:gridCol>
              </a:tblGrid>
              <a:tr h="251353">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No.</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Item</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b="1" kern="1200">
                          <a:solidFill>
                            <a:schemeClr val="lt1"/>
                          </a:solidFill>
                          <a:latin typeface="Calibri"/>
                          <a:ea typeface="Meiryo UI"/>
                        </a:defRPr>
                      </a:lvl1pPr>
                      <a:lvl2pPr marL="457200" algn="l" defTabSz="914400" rtl="0" eaLnBrk="1" latinLnBrk="0" hangingPunct="1">
                        <a:defRPr kumimoji="1" sz="1800" b="1" kern="1200">
                          <a:solidFill>
                            <a:schemeClr val="lt1"/>
                          </a:solidFill>
                          <a:latin typeface="Calibri"/>
                          <a:ea typeface="Meiryo UI"/>
                        </a:defRPr>
                      </a:lvl2pPr>
                      <a:lvl3pPr marL="914400" algn="l" defTabSz="914400" rtl="0" eaLnBrk="1" latinLnBrk="0" hangingPunct="1">
                        <a:defRPr kumimoji="1" sz="1800" b="1" kern="1200">
                          <a:solidFill>
                            <a:schemeClr val="lt1"/>
                          </a:solidFill>
                          <a:latin typeface="Calibri"/>
                          <a:ea typeface="Meiryo UI"/>
                        </a:defRPr>
                      </a:lvl3pPr>
                      <a:lvl4pPr marL="1371600" algn="l" defTabSz="914400" rtl="0" eaLnBrk="1" latinLnBrk="0" hangingPunct="1">
                        <a:defRPr kumimoji="1" sz="1800" b="1" kern="1200">
                          <a:solidFill>
                            <a:schemeClr val="lt1"/>
                          </a:solidFill>
                          <a:latin typeface="Calibri"/>
                          <a:ea typeface="Meiryo UI"/>
                        </a:defRPr>
                      </a:lvl4pPr>
                      <a:lvl5pPr marL="1828800" algn="l" defTabSz="914400" rtl="0" eaLnBrk="1" latinLnBrk="0" hangingPunct="1">
                        <a:defRPr kumimoji="1" sz="1800" b="1" kern="1200">
                          <a:solidFill>
                            <a:schemeClr val="lt1"/>
                          </a:solidFill>
                          <a:latin typeface="Calibri"/>
                          <a:ea typeface="Meiryo UI"/>
                        </a:defRPr>
                      </a:lvl5pPr>
                      <a:lvl6pPr marL="2286000" algn="l" defTabSz="914400" rtl="0" eaLnBrk="1" latinLnBrk="0" hangingPunct="1">
                        <a:defRPr kumimoji="1" sz="1800" b="1" kern="1200">
                          <a:solidFill>
                            <a:schemeClr val="lt1"/>
                          </a:solidFill>
                          <a:latin typeface="Calibri"/>
                          <a:ea typeface="Meiryo UI"/>
                        </a:defRPr>
                      </a:lvl6pPr>
                      <a:lvl7pPr marL="2743200" algn="l" defTabSz="914400" rtl="0" eaLnBrk="1" latinLnBrk="0" hangingPunct="1">
                        <a:defRPr kumimoji="1" sz="1800" b="1" kern="1200">
                          <a:solidFill>
                            <a:schemeClr val="lt1"/>
                          </a:solidFill>
                          <a:latin typeface="Calibri"/>
                          <a:ea typeface="Meiryo UI"/>
                        </a:defRPr>
                      </a:lvl7pPr>
                      <a:lvl8pPr marL="3200400" algn="l" defTabSz="914400" rtl="0" eaLnBrk="1" latinLnBrk="0" hangingPunct="1">
                        <a:defRPr kumimoji="1" sz="1800" b="1" kern="1200">
                          <a:solidFill>
                            <a:schemeClr val="lt1"/>
                          </a:solidFill>
                          <a:latin typeface="Calibri"/>
                          <a:ea typeface="Meiryo UI"/>
                        </a:defRPr>
                      </a:lvl8pPr>
                      <a:lvl9pPr marL="3657600" algn="l" defTabSz="914400" rtl="0" eaLnBrk="1" latinLnBrk="0" hangingPunct="1">
                        <a:defRPr kumimoji="1" sz="1800" b="1" kern="1200">
                          <a:solidFill>
                            <a:schemeClr val="lt1"/>
                          </a:solidFill>
                          <a:latin typeface="Calibri"/>
                          <a:ea typeface="Meiryo UI"/>
                        </a:defRPr>
                      </a:lvl9pPr>
                    </a:lstStyle>
                    <a:p>
                      <a:pPr algn="ctr"/>
                      <a:r>
                        <a:rPr kumimoji="1" lang="en-US" altLang="ja-JP" sz="1200" dirty="0" smtClean="0"/>
                        <a:t>Q’ty</a:t>
                      </a:r>
                      <a:endParaRPr kumimoji="1" lang="ja-JP" altLang="en-US" sz="1200" dirty="0">
                        <a:latin typeface="Calibri" panose="020F0502020204030204" pitchFamily="34" charset="0"/>
                      </a:endParaRPr>
                    </a:p>
                  </a:txBody>
                  <a:tcPr marT="36000" marB="36000" anchor="ctr"/>
                </a:tc>
                <a:extLst>
                  <a:ext uri="{0D108BD9-81ED-4DB2-BD59-A6C34878D82A}">
                    <a16:rowId xmlns:a16="http://schemas.microsoft.com/office/drawing/2014/main" val="10000"/>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1</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Installation Guide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5</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 Template</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sheet</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1"/>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2</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Important Safety Instructions</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6</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baseline="0" dirty="0" smtClean="0"/>
                        <a:t> RJ45 waterproof connector cover</a:t>
                      </a:r>
                      <a:endParaRPr kumimoji="1" lang="en-US" altLang="ja-JP" sz="1100" baseline="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1 pc.</a:t>
                      </a:r>
                      <a:endParaRPr kumimoji="1" lang="ja-JP" altLang="en-US" sz="1100" dirty="0" smtClean="0">
                        <a:latin typeface="Calibri" panose="020F0502020204030204" pitchFamily="34" charset="0"/>
                      </a:endParaRPr>
                    </a:p>
                  </a:txBody>
                  <a:tcPr anchor="ctr"/>
                </a:tc>
                <a:extLst>
                  <a:ext uri="{0D108BD9-81ED-4DB2-BD59-A6C34878D82A}">
                    <a16:rowId xmlns:a16="http://schemas.microsoft.com/office/drawing/2014/main" val="10002"/>
                  </a:ext>
                </a:extLst>
              </a:tr>
              <a:tr h="251353">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3</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r>
                        <a:rPr kumimoji="1" lang="en-US" altLang="ja-JP" sz="1100" dirty="0" smtClean="0"/>
                        <a:t>Warranty card</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7</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RJ45 waterproof</a:t>
                      </a:r>
                      <a:r>
                        <a:rPr kumimoji="1" lang="en-US" altLang="ja-JP" sz="1100" baseline="0" dirty="0" smtClean="0"/>
                        <a:t> connector cap</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3"/>
                  </a:ext>
                </a:extLst>
              </a:tr>
              <a:tr h="252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4</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Code label *1</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8</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Bit (Hex wrench, screw size 6.35mm</a:t>
                      </a:r>
                      <a:r>
                        <a:rPr kumimoji="1" lang="en-US" altLang="ja-JP" sz="1100" baseline="0" dirty="0" smtClean="0"/>
                        <a:t> {1/4 inches} T20)</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1 pc.</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r h="237389">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en-US" altLang="ja-JP" sz="12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dirty="0" smtClean="0"/>
                        <a:t> </a:t>
                      </a: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316280089"/>
                  </a:ext>
                </a:extLst>
              </a:tr>
              <a:tr h="252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smtClean="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000" dirty="0" smtClean="0"/>
                        <a:t> </a:t>
                      </a:r>
                      <a:endParaRPr kumimoji="1" lang="en-US" altLang="ja-JP" sz="1000" dirty="0" smtClean="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200" dirty="0" smtClean="0"/>
                        <a:t> </a:t>
                      </a:r>
                      <a:endParaRPr kumimoji="1" lang="ja-JP" altLang="en-US" sz="1200" dirty="0">
                        <a:latin typeface="Calibri" panose="020F0502020204030204" pitchFamily="34" charset="0"/>
                      </a:endParaRPr>
                    </a:p>
                  </a:txBody>
                  <a:tcPr marT="36000" marB="36000"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smtClean="0"/>
                        <a:t> </a:t>
                      </a:r>
                      <a:endParaRPr kumimoji="1" lang="ja-JP" altLang="en-US" sz="1100" dirty="0">
                        <a:latin typeface="Calibri" panose="020F0502020204030204" pitchFamily="34" charset="0"/>
                      </a:endParaRPr>
                    </a:p>
                  </a:txBody>
                  <a:tcPr anchor="ct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a:r>
                        <a:rPr kumimoji="1" lang="en-US" altLang="ja-JP" sz="1100" dirty="0" smtClean="0"/>
                        <a:t> </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2899498718"/>
                  </a:ext>
                </a:extLst>
              </a:tr>
            </a:tbl>
          </a:graphicData>
        </a:graphic>
      </p:graphicFrame>
      <p:sp>
        <p:nvSpPr>
          <p:cNvPr id="12" name="正方形/長方形 11"/>
          <p:cNvSpPr/>
          <p:nvPr/>
        </p:nvSpPr>
        <p:spPr>
          <a:xfrm>
            <a:off x="3433807" y="4219708"/>
            <a:ext cx="5026751" cy="215444"/>
          </a:xfrm>
          <a:prstGeom prst="rect">
            <a:avLst/>
          </a:prstGeom>
        </p:spPr>
        <p:txBody>
          <a:bodyPr wrap="square">
            <a:spAutoFit/>
          </a:bodyPr>
          <a:lstStyle/>
          <a:p>
            <a:pPr defTabSz="914378">
              <a:defRPr/>
            </a:pPr>
            <a:r>
              <a:rPr lang="en-US" altLang="ja-JP" sz="800" i="1" dirty="0">
                <a:solidFill>
                  <a:srgbClr val="0A54A0"/>
                </a:solidFill>
                <a:latin typeface="Calibri" panose="020F0502020204030204" pitchFamily="34" charset="0"/>
                <a:ea typeface="HGPｺﾞｼｯｸE" pitchFamily="50" charset="-128"/>
                <a:cs typeface="+mn-cs"/>
              </a:rPr>
              <a:t>*1 This label may be required for network management. Use caution not to lose this label</a:t>
            </a:r>
            <a:r>
              <a:rPr lang="en-US" altLang="ja-JP" sz="800" i="1" dirty="0" smtClean="0">
                <a:solidFill>
                  <a:srgbClr val="0A54A0"/>
                </a:solidFill>
                <a:latin typeface="Calibri" panose="020F0502020204030204" pitchFamily="34" charset="0"/>
                <a:ea typeface="HGPｺﾞｼｯｸE" pitchFamily="50" charset="-128"/>
                <a:cs typeface="+mn-cs"/>
              </a:rPr>
              <a:t>.</a:t>
            </a:r>
          </a:p>
        </p:txBody>
      </p:sp>
      <p:sp>
        <p:nvSpPr>
          <p:cNvPr id="13" name="角丸四角形 12"/>
          <p:cNvSpPr/>
          <p:nvPr/>
        </p:nvSpPr>
        <p:spPr>
          <a:xfrm>
            <a:off x="5423230" y="2416052"/>
            <a:ext cx="3227756" cy="1242676"/>
          </a:xfrm>
          <a:prstGeom prst="roundRect">
            <a:avLst>
              <a:gd name="adj" fmla="val 4005"/>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4" name="角丸四角形吹き出し 13"/>
          <p:cNvSpPr/>
          <p:nvPr/>
        </p:nvSpPr>
        <p:spPr>
          <a:xfrm>
            <a:off x="5995546" y="1704787"/>
            <a:ext cx="2245003" cy="356439"/>
          </a:xfrm>
          <a:prstGeom prst="wedgeRoundRectCallout">
            <a:avLst>
              <a:gd name="adj1" fmla="val 4104"/>
              <a:gd name="adj2" fmla="val 155963"/>
              <a:gd name="adj3" fmla="val 16667"/>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000" b="1" i="1" u="none" strike="noStrike" kern="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rPr>
              <a:t>The following parts are used during installation procedures.</a:t>
            </a:r>
          </a:p>
        </p:txBody>
      </p:sp>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l="4038" t="18320" r="33109" b="20291"/>
          <a:stretch/>
        </p:blipFill>
        <p:spPr>
          <a:xfrm>
            <a:off x="303199" y="1183220"/>
            <a:ext cx="1803208" cy="1382302"/>
          </a:xfrm>
          <a:prstGeom prst="rect">
            <a:avLst/>
          </a:prstGeom>
        </p:spPr>
      </p:pic>
      <p:sp>
        <p:nvSpPr>
          <p:cNvPr id="1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U2530LA</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U2540LA</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62332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 Key </a:t>
            </a:r>
            <a:r>
              <a:rPr lang="en-US" altLang="ja-JP" sz="2400" dirty="0">
                <a:latin typeface="Calibri" panose="020F0502020204030204" pitchFamily="34" charset="0"/>
                <a:cs typeface="Calibri" panose="020F0502020204030204" pitchFamily="34" charset="0"/>
              </a:rPr>
              <a:t>Features (</a:t>
            </a:r>
            <a:r>
              <a:rPr lang="en-US" altLang="ja-JP" sz="2400" dirty="0" smtClean="0">
                <a:latin typeface="Calibri" panose="020F0502020204030204" pitchFamily="34" charset="0"/>
                <a:cs typeface="Calibri" panose="020F0502020204030204" pitchFamily="34" charset="0"/>
              </a:rPr>
              <a:t>Visibility )</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sp>
        <p:nvSpPr>
          <p:cNvPr id="18" name="正方形/長方形 17"/>
          <p:cNvSpPr/>
          <p:nvPr/>
        </p:nvSpPr>
        <p:spPr>
          <a:xfrm>
            <a:off x="5101259" y="685086"/>
            <a:ext cx="3662967" cy="369332"/>
          </a:xfrm>
          <a:prstGeom prst="rect">
            <a:avLst/>
          </a:prstGeom>
        </p:spPr>
        <p:txBody>
          <a:bodyPr wrap="square">
            <a:spAutoFit/>
          </a:bodyPr>
          <a:lstStyle/>
          <a:p>
            <a:r>
              <a:rPr lang="en-US" altLang="ja-JP" sz="1800" b="1" i="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U series camera</a:t>
            </a:r>
          </a:p>
        </p:txBody>
      </p:sp>
      <p:pic>
        <p:nvPicPr>
          <p:cNvPr id="20" name="図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740" y="2247637"/>
            <a:ext cx="1698113" cy="987518"/>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201" y="2725198"/>
            <a:ext cx="1207025" cy="1080124"/>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66" y="1170239"/>
            <a:ext cx="1244795" cy="752623"/>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758" y="1119624"/>
            <a:ext cx="1059274" cy="1059275"/>
          </a:xfrm>
          <a:prstGeom prst="rect">
            <a:avLst/>
          </a:prstGeom>
        </p:spPr>
      </p:pic>
      <p:pic>
        <p:nvPicPr>
          <p:cNvPr id="27" name="図 2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74254" y="3328403"/>
            <a:ext cx="1127005" cy="863939"/>
          </a:xfrm>
          <a:prstGeom prst="rect">
            <a:avLst/>
          </a:prstGeom>
        </p:spPr>
      </p:pic>
      <p:sp>
        <p:nvSpPr>
          <p:cNvPr id="15" name="テキスト ボックス 14"/>
          <p:cNvSpPr txBox="1"/>
          <p:nvPr/>
        </p:nvSpPr>
        <p:spPr>
          <a:xfrm>
            <a:off x="294094" y="1257583"/>
            <a:ext cx="5093295" cy="2816156"/>
          </a:xfrm>
          <a:prstGeom prst="rect">
            <a:avLst/>
          </a:prstGeom>
          <a:noFill/>
        </p:spPr>
        <p:txBody>
          <a:bodyPr wrap="square" lIns="36000" tIns="0" rIns="36000" bIns="0" rtlCol="0">
            <a:spAutoFit/>
          </a:bodyPr>
          <a:lstStyle/>
          <a:p>
            <a:pPr marL="342884" indent="-342884">
              <a:lnSpc>
                <a:spcPts val="3000"/>
              </a:lnSpc>
              <a:buFont typeface="Wingdings" panose="05000000000000000000" pitchFamily="2" charset="2"/>
              <a:buChar char="n"/>
            </a:pPr>
            <a:r>
              <a:rPr lang="en-US" altLang="ja-JP" b="1" u="sng" dirty="0" smtClean="0">
                <a:latin typeface="Calibri" panose="020F0502020204030204" pitchFamily="34" charset="0"/>
                <a:ea typeface="Meiryo UI" panose="020B0604030504040204" pitchFamily="50" charset="-128"/>
                <a:cs typeface="Meiryo UI" panose="020B0604030504040204" pitchFamily="50" charset="-128"/>
              </a:rPr>
              <a:t>2-1 Visibility</a:t>
            </a:r>
            <a:endParaRPr lang="en-US" altLang="ja-JP" b="1" u="sng" dirty="0">
              <a:latin typeface="Calibri" panose="020F0502020204030204" pitchFamily="34" charset="0"/>
              <a:ea typeface="Meiryo UI" panose="020B0604030504040204" pitchFamily="50" charset="-128"/>
              <a:cs typeface="Meiryo UI" panose="020B0604030504040204" pitchFamily="50" charset="-128"/>
            </a:endParaRPr>
          </a:p>
          <a:p>
            <a:pPr marL="623888" lvl="1" indent="-2667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Nighttime visibility (Low light, IR-LED)</a:t>
            </a:r>
          </a:p>
          <a:p>
            <a:pPr marL="623888" lvl="1" indent="-266700">
              <a:buFont typeface="Wingdings" panose="05000000000000000000" pitchFamily="2" charset="2"/>
              <a:buChar char="Ø"/>
            </a:pPr>
            <a:r>
              <a:rPr lang="en-US" altLang="ja-JP" sz="1200" b="1" dirty="0">
                <a:latin typeface="Calibri" panose="020F0502020204030204" pitchFamily="34" charset="0"/>
                <a:ea typeface="Meiryo UI" panose="020B0604030504040204" pitchFamily="50" charset="-128"/>
                <a:cs typeface="Meiryo UI" panose="020B0604030504040204" pitchFamily="50" charset="-128"/>
              </a:rPr>
              <a:t>Super Dynamic</a:t>
            </a:r>
          </a:p>
          <a:p>
            <a:pPr marL="800080" lvl="1" indent="-342892" algn="l">
              <a:buFont typeface="Wingdings" panose="05000000000000000000" pitchFamily="2" charset="2"/>
              <a:buChar char="Ø"/>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2-2 High </a:t>
            </a:r>
            <a:r>
              <a:rPr lang="en-US" altLang="ja-JP" sz="1800" b="1" u="sng"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Compression</a:t>
            </a:r>
          </a:p>
          <a:p>
            <a:pPr marL="633383" lvl="1" indent="-277799" algn="l">
              <a:buFont typeface="Wingdings" panose="05000000000000000000" pitchFamily="2" charset="2"/>
              <a:buChar char="Ø"/>
            </a:pP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H.265 + Smart </a:t>
            </a:r>
            <a:r>
              <a:rPr lang="en-US" altLang="ja-JP" sz="1200" b="1"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coding</a:t>
            </a: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633383" lvl="1" indent="-277799" algn="l">
              <a:buFont typeface="Wingdings" panose="05000000000000000000" pitchFamily="2" charset="2"/>
              <a:buChar char="Ø"/>
            </a:pP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884" indent="-342884" algn="l">
              <a:lnSpc>
                <a:spcPts val="3000"/>
              </a:lnSpc>
              <a:buFont typeface="Wingdings" panose="05000000000000000000" pitchFamily="2" charset="2"/>
              <a:buChar char="n"/>
            </a:pPr>
            <a:r>
              <a:rPr lang="en-US" altLang="ja-JP" sz="1800" b="1" u="sng"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2-3 Other </a:t>
            </a:r>
            <a:r>
              <a:rPr lang="en-US" altLang="ja-JP" sz="1800" b="1" u="sng"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features</a:t>
            </a:r>
            <a:endPar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633383" lvl="1" indent="-265100" algn="l">
              <a:buFont typeface="Wingdings" panose="05000000000000000000" pitchFamily="2" charset="2"/>
              <a:buChar char="Ø"/>
            </a:pP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Easy Kitting</a:t>
            </a:r>
          </a:p>
          <a:p>
            <a:pPr marL="633383" lvl="1" indent="-265100">
              <a:buFont typeface="Wingdings" panose="05000000000000000000" pitchFamily="2" charset="2"/>
              <a:buChar char="Ø"/>
            </a:pPr>
            <a:r>
              <a:rPr lang="en-US" altLang="ja-JP" sz="1200" b="1" dirty="0">
                <a:solidFill>
                  <a:schemeClr val="bg1">
                    <a:lumMod val="85000"/>
                  </a:schemeClr>
                </a:solidFill>
                <a:latin typeface="Calibri" panose="020F0502020204030204" pitchFamily="34" charset="0"/>
                <a:ea typeface="Meiryo UI" panose="020B0604030504040204" pitchFamily="50" charset="-128"/>
                <a:cs typeface="Meiryo UI" panose="020B0604030504040204" pitchFamily="50" charset="-128"/>
              </a:rPr>
              <a:t>Easy Installation and adjustment</a:t>
            </a:r>
          </a:p>
          <a:p>
            <a:pPr marL="633383" lvl="1" indent="-265100" algn="l">
              <a:buFont typeface="Wingdings" panose="05000000000000000000" pitchFamily="2" charset="2"/>
              <a:buChar char="Ø"/>
            </a:pPr>
            <a:r>
              <a:rPr lang="en-US" altLang="ja-JP" sz="1200" b="1" dirty="0" smtClean="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Corridor </a:t>
            </a:r>
            <a:r>
              <a:rPr lang="en-US" altLang="ja-JP" sz="1200" b="1" dirty="0">
                <a:solidFill>
                  <a:schemeClr val="bg1">
                    <a:lumMod val="85000"/>
                  </a:schemeClr>
                </a:solidFill>
                <a:effectLst/>
                <a:latin typeface="Calibri" panose="020F0502020204030204" pitchFamily="34" charset="0"/>
                <a:ea typeface="Meiryo UI" panose="020B0604030504040204" pitchFamily="50" charset="-128"/>
                <a:cs typeface="Meiryo UI" panose="020B0604030504040204" pitchFamily="50" charset="-128"/>
              </a:rPr>
              <a:t>mode</a:t>
            </a:r>
          </a:p>
          <a:p>
            <a:pPr marL="633383" lvl="1" indent="-265100" algn="l">
              <a:buFont typeface="Wingdings" panose="05000000000000000000" pitchFamily="2" charset="2"/>
              <a:buChar char="Ø"/>
            </a:pPr>
            <a:endParaRPr lang="en-US" altLang="ja-JP" sz="12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正方形/長方形 15"/>
          <p:cNvSpPr/>
          <p:nvPr/>
        </p:nvSpPr>
        <p:spPr>
          <a:xfrm>
            <a:off x="3658539" y="1922862"/>
            <a:ext cx="281359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2</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WV-U1130</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BOX)</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p:nvPr/>
        </p:nvSpPr>
        <p:spPr>
          <a:xfrm>
            <a:off x="5464163" y="3095394"/>
            <a:ext cx="205857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U1532L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WV-U1542L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a:t>
            </a:r>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BOX )</a:t>
            </a:r>
          </a:p>
        </p:txBody>
      </p:sp>
      <p:sp>
        <p:nvSpPr>
          <p:cNvPr id="30" name="正方形/長方形 29"/>
          <p:cNvSpPr/>
          <p:nvPr/>
        </p:nvSpPr>
        <p:spPr>
          <a:xfrm>
            <a:off x="7132668" y="2138932"/>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U2132L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WV-U2142L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 name="正方形/長方形 30"/>
          <p:cNvSpPr/>
          <p:nvPr/>
        </p:nvSpPr>
        <p:spPr>
          <a:xfrm>
            <a:off x="7172667" y="3813096"/>
            <a:ext cx="2023311"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U2532L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WV-U2542L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正方形/長方形 31"/>
          <p:cNvSpPr/>
          <p:nvPr/>
        </p:nvSpPr>
        <p:spPr>
          <a:xfrm>
            <a:off x="4638509" y="4018549"/>
            <a:ext cx="2138149" cy="646331"/>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3</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4</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0</a:t>
            </a:r>
            <a:r>
              <a:rPr lang="pl-PL"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WV-U2530L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 WV-U2540L</a:t>
            </a:r>
            <a:r>
              <a:rPr lang="en-US" altLang="ja-JP" sz="12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a:t>
            </a:r>
            <a:endParaRPr lang="en-US" altLang="ja-JP" sz="12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Indoor/Outdoor DOME)</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051586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9-8. Options</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3" name="正方形/長方形 2"/>
          <p:cNvSpPr/>
          <p:nvPr/>
        </p:nvSpPr>
        <p:spPr>
          <a:xfrm>
            <a:off x="3761014" y="4349579"/>
            <a:ext cx="658586" cy="40990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sp>
        <p:nvSpPr>
          <p:cNvPr id="4" name="正方形/長方形 3"/>
          <p:cNvSpPr/>
          <p:nvPr/>
        </p:nvSpPr>
        <p:spPr>
          <a:xfrm>
            <a:off x="6367464" y="2654129"/>
            <a:ext cx="361950" cy="743278"/>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eiryo UI"/>
              <a:cs typeface="+mn-cs"/>
            </a:endParaRPr>
          </a:p>
        </p:txBody>
      </p:sp>
      <p:graphicFrame>
        <p:nvGraphicFramePr>
          <p:cNvPr id="5" name="表 4"/>
          <p:cNvGraphicFramePr>
            <a:graphicFrameLocks noGrp="1"/>
          </p:cNvGraphicFramePr>
          <p:nvPr>
            <p:extLst>
              <p:ext uri="{D42A27DB-BD31-4B8C-83A1-F6EECF244321}">
                <p14:modId xmlns:p14="http://schemas.microsoft.com/office/powerpoint/2010/main" val="4217639716"/>
              </p:ext>
            </p:extLst>
          </p:nvPr>
        </p:nvGraphicFramePr>
        <p:xfrm>
          <a:off x="116312" y="683452"/>
          <a:ext cx="8892000" cy="3991808"/>
        </p:xfrm>
        <a:graphic>
          <a:graphicData uri="http://schemas.openxmlformats.org/drawingml/2006/table">
            <a:tbl>
              <a:tblPr firstRow="1" bandRow="1"/>
              <a:tblGrid>
                <a:gridCol w="864000">
                  <a:extLst>
                    <a:ext uri="{9D8B030D-6E8A-4147-A177-3AD203B41FA5}">
                      <a16:colId xmlns:a16="http://schemas.microsoft.com/office/drawing/2014/main" val="1488695343"/>
                    </a:ext>
                  </a:extLst>
                </a:gridCol>
                <a:gridCol w="540000">
                  <a:extLst>
                    <a:ext uri="{9D8B030D-6E8A-4147-A177-3AD203B41FA5}">
                      <a16:colId xmlns:a16="http://schemas.microsoft.com/office/drawing/2014/main" val="20002"/>
                    </a:ext>
                  </a:extLst>
                </a:gridCol>
                <a:gridCol w="720000">
                  <a:extLst>
                    <a:ext uri="{9D8B030D-6E8A-4147-A177-3AD203B41FA5}">
                      <a16:colId xmlns:a16="http://schemas.microsoft.com/office/drawing/2014/main" val="3652499696"/>
                    </a:ext>
                  </a:extLst>
                </a:gridCol>
                <a:gridCol w="864000">
                  <a:extLst>
                    <a:ext uri="{9D8B030D-6E8A-4147-A177-3AD203B41FA5}">
                      <a16:colId xmlns:a16="http://schemas.microsoft.com/office/drawing/2014/main" val="298302774"/>
                    </a:ext>
                  </a:extLst>
                </a:gridCol>
                <a:gridCol w="720000">
                  <a:extLst>
                    <a:ext uri="{9D8B030D-6E8A-4147-A177-3AD203B41FA5}">
                      <a16:colId xmlns:a16="http://schemas.microsoft.com/office/drawing/2014/main" val="2561518614"/>
                    </a:ext>
                  </a:extLst>
                </a:gridCol>
                <a:gridCol w="1728000">
                  <a:extLst>
                    <a:ext uri="{9D8B030D-6E8A-4147-A177-3AD203B41FA5}">
                      <a16:colId xmlns:a16="http://schemas.microsoft.com/office/drawing/2014/main" val="4188445485"/>
                    </a:ext>
                  </a:extLst>
                </a:gridCol>
                <a:gridCol w="720000">
                  <a:extLst>
                    <a:ext uri="{9D8B030D-6E8A-4147-A177-3AD203B41FA5}">
                      <a16:colId xmlns:a16="http://schemas.microsoft.com/office/drawing/2014/main" val="2018843506"/>
                    </a:ext>
                  </a:extLst>
                </a:gridCol>
                <a:gridCol w="792000">
                  <a:extLst>
                    <a:ext uri="{9D8B030D-6E8A-4147-A177-3AD203B41FA5}">
                      <a16:colId xmlns:a16="http://schemas.microsoft.com/office/drawing/2014/main" val="981767776"/>
                    </a:ext>
                  </a:extLst>
                </a:gridCol>
                <a:gridCol w="936000">
                  <a:extLst>
                    <a:ext uri="{9D8B030D-6E8A-4147-A177-3AD203B41FA5}">
                      <a16:colId xmlns:a16="http://schemas.microsoft.com/office/drawing/2014/main" val="3624593948"/>
                    </a:ext>
                  </a:extLst>
                </a:gridCol>
                <a:gridCol w="1008000">
                  <a:extLst>
                    <a:ext uri="{9D8B030D-6E8A-4147-A177-3AD203B41FA5}">
                      <a16:colId xmlns:a16="http://schemas.microsoft.com/office/drawing/2014/main" val="413850200"/>
                    </a:ext>
                  </a:extLst>
                </a:gridCol>
              </a:tblGrid>
              <a:tr h="313075">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Lens</a:t>
                      </a:r>
                      <a:endParaRPr kumimoji="1" lang="ja-JP" altLang="en-US" sz="16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grid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Vari</a:t>
                      </a:r>
                      <a:r>
                        <a:rPr kumimoji="1" lang="en-US" altLang="ja-JP" sz="1600" b="1" baseline="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 focal lens</a:t>
                      </a:r>
                      <a:endParaRPr kumimoji="1" lang="ja-JP" altLang="en-US" sz="16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tc gridSpan="4">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Fixed lens</a:t>
                      </a:r>
                      <a:endParaRPr kumimoji="1" lang="ja-JP" altLang="en-US" sz="16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1531631021"/>
                  </a:ext>
                </a:extLst>
              </a:tr>
              <a:tr h="292759">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rPr>
                        <a:t>Type</a:t>
                      </a: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rPr>
                        <a:t>BOX</a:t>
                      </a: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rPr>
                        <a:t>DOME</a:t>
                      </a: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rPr>
                        <a:t>BOX</a:t>
                      </a: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latin typeface="Calibri" panose="020F0502020204030204" pitchFamily="34" charset="0"/>
                          <a:ea typeface="Meiryo UI" panose="020B0604030504040204" pitchFamily="50" charset="-128"/>
                          <a:cs typeface="Calibri" panose="020F0502020204030204" pitchFamily="34" charset="0"/>
                        </a:rPr>
                        <a:t>DOME</a:t>
                      </a: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475799697"/>
                  </a:ext>
                </a:extLst>
              </a:tr>
              <a:tr h="241921">
                <a:tc grid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l"/>
                      <a:r>
                        <a:rPr kumimoji="1" lang="en-US" altLang="ja-JP" sz="1000" b="1" dirty="0" smtClean="0">
                          <a:latin typeface="Calibri" panose="020F0502020204030204" pitchFamily="34" charset="0"/>
                          <a:ea typeface="Meiryo UI" panose="020B0604030504040204" pitchFamily="50" charset="-128"/>
                          <a:cs typeface="Calibri" panose="020F0502020204030204" pitchFamily="34" charset="0"/>
                        </a:rPr>
                        <a:t> </a:t>
                      </a:r>
                    </a:p>
                  </a:txBody>
                  <a:tcP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ap="flat" cmpd="sng" algn="ctr">
                      <a:noFill/>
                      <a:prstDash val="solid"/>
                      <a:round/>
                      <a:headEnd type="none" w="med" len="med"/>
                      <a:tailEnd type="none" w="med" len="med"/>
                    </a:lnTlToBr>
                    <a:lnBlToTr w="12700" cmpd="sng">
                      <a:noFill/>
                      <a:prstDash val="solid"/>
                    </a:lnBlToTr>
                    <a:noFill/>
                  </a:tcPr>
                </a:tc>
                <a:tc hMerge="1">
                  <a:txBody>
                    <a:bodyPr/>
                    <a:lstStyle/>
                    <a:p>
                      <a:pPr algn="ctr"/>
                      <a:endParaRPr kumimoji="1" lang="ja-JP" altLang="en-US" sz="1400" b="1" dirty="0">
                        <a:latin typeface="Meiryo UI" panose="020B0604030504040204" pitchFamily="50" charset="-128"/>
                        <a:ea typeface="Meiryo UI" panose="020B0604030504040204" pitchFamily="50" charset="-128"/>
                      </a:endParaRPr>
                    </a:p>
                  </a:txBody>
                  <a:tcPr anchor="ctr">
                    <a:lnTlToBr w="12700" cap="flat" cmpd="sng" algn="ctr">
                      <a:noFill/>
                      <a:prstDash val="solid"/>
                      <a:round/>
                      <a:headEnd type="none" w="med" len="med"/>
                      <a:tailEnd type="none" w="med" len="med"/>
                    </a:lnTlToBr>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Indoor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Outdoor</a:t>
                      </a:r>
                      <a:endParaRPr kumimoji="1" lang="ja-JP" altLang="en-US" sz="1100" b="1" dirty="0">
                        <a:latin typeface="Calibri" panose="020F0502020204030204" pitchFamily="34" charset="0"/>
                        <a:ea typeface="Meiryo UI" panose="020B0604030504040204" pitchFamily="50" charset="-128"/>
                        <a:cs typeface="Calibri" panose="020F0502020204030204" pitchFamily="34" charset="0"/>
                      </a:endParaRPr>
                    </a:p>
                  </a:txBody>
                  <a:tcPr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extLst>
                  <a:ext uri="{0D108BD9-81ED-4DB2-BD59-A6C34878D82A}">
                    <a16:rowId xmlns:a16="http://schemas.microsoft.com/office/drawing/2014/main" val="1916847806"/>
                  </a:ext>
                </a:extLst>
              </a:tr>
              <a:tr h="537852">
                <a:tc rowSpan="2">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Camera</a:t>
                      </a:r>
                    </a:p>
                  </a:txBody>
                  <a:tcPr marL="36000"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4MP</a:t>
                      </a: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ap="flat" cmpd="sng" algn="ctr">
                      <a:solidFill>
                        <a:sysClr val="window" lastClr="FFFFFF">
                          <a:lumMod val="50000"/>
                        </a:sysClr>
                      </a:solidFill>
                      <a:prstDash val="sysDash"/>
                      <a:round/>
                      <a:headEnd type="none" w="med" len="med"/>
                      <a:tailEnd type="none" w="med" len="med"/>
                    </a:lnB>
                    <a:lnTlToBr w="12700" cmpd="sng">
                      <a:noFill/>
                      <a:prstDash val="solid"/>
                    </a:lnTlToBr>
                    <a:lnBlToTr w="12700" cmpd="sng">
                      <a:noFill/>
                      <a:prstDash val="solid"/>
                    </a:lnBlToTr>
                    <a:solidFill>
                      <a:srgbClr val="14A6DB">
                        <a:lumMod val="20000"/>
                        <a:lumOff val="80000"/>
                      </a:srgbClr>
                    </a:solidFill>
                  </a:tcPr>
                </a:tc>
                <a:extLst>
                  <a:ext uri="{0D108BD9-81ED-4DB2-BD59-A6C34878D82A}">
                    <a16:rowId xmlns:a16="http://schemas.microsoft.com/office/drawing/2014/main" val="3941071191"/>
                  </a:ext>
                </a:extLst>
              </a:tr>
              <a:tr h="537852">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4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FHD</a:t>
                      </a: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ap="flat" cmpd="sng" algn="ctr">
                      <a:solidFill>
                        <a:sysClr val="window" lastClr="FFFFFF">
                          <a:lumMod val="50000"/>
                        </a:sysClr>
                      </a:solidFill>
                      <a:prstDash val="sysDash"/>
                      <a:round/>
                      <a:headEnd type="none" w="med" len="med"/>
                      <a:tailEnd type="none" w="med" len="med"/>
                    </a:lnT>
                    <a:lnB w="12700" cmpd="sng">
                      <a:solidFill>
                        <a:srgbClr val="0A54A0"/>
                      </a:solidFill>
                    </a:lnB>
                    <a:lnTlToBr w="12700" cmpd="sng">
                      <a:noFill/>
                      <a:prstDash val="solid"/>
                    </a:lnTlToBr>
                    <a:lnBlToTr w="12700" cmpd="sng">
                      <a:noFill/>
                      <a:prstDash val="solid"/>
                    </a:lnBlToTr>
                    <a:solidFill>
                      <a:srgbClr val="14A6DB">
                        <a:lumMod val="20000"/>
                        <a:lumOff val="80000"/>
                      </a:srgbClr>
                    </a:solidFill>
                  </a:tcPr>
                </a:tc>
                <a:extLst>
                  <a:ext uri="{0D108BD9-81ED-4DB2-BD59-A6C34878D82A}">
                    <a16:rowId xmlns:a16="http://schemas.microsoft.com/office/drawing/2014/main" val="1658885161"/>
                  </a:ext>
                </a:extLst>
              </a:tr>
              <a:tr h="1277398">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bracket</a:t>
                      </a:r>
                    </a:p>
                  </a:txBody>
                  <a:tcPr marL="36000"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l"/>
                      <a:r>
                        <a:rPr kumimoji="1" lang="en-US" altLang="ja-JP" sz="1600" b="1" dirty="0" smtClean="0">
                          <a:solidFill>
                            <a:schemeClr val="tx2"/>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b="1" dirty="0">
                        <a:solidFill>
                          <a:schemeClr val="tx2"/>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739546">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Dome</a:t>
                      </a:r>
                    </a:p>
                  </a:txBody>
                  <a:tcPr marL="36000" marR="36000"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l"/>
                      <a:r>
                        <a:rPr kumimoji="1" lang="en-US" altLang="ja-JP" sz="1600" b="1" dirty="0" smtClean="0">
                          <a:solidFill>
                            <a:schemeClr val="tx2"/>
                          </a:solidFill>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b="1" dirty="0">
                        <a:solidFill>
                          <a:schemeClr val="tx2"/>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a:ea typeface="Meiryo UI"/>
                        </a:defRPr>
                      </a:lvl1pPr>
                      <a:lvl2pPr marL="457200" algn="l" defTabSz="914400" rtl="0" eaLnBrk="1" latinLnBrk="0" hangingPunct="1">
                        <a:defRPr kumimoji="1" sz="1800" kern="1200">
                          <a:solidFill>
                            <a:schemeClr val="tx1"/>
                          </a:solidFill>
                          <a:latin typeface="Calibri"/>
                          <a:ea typeface="Meiryo UI"/>
                        </a:defRPr>
                      </a:lvl2pPr>
                      <a:lvl3pPr marL="914400" algn="l" defTabSz="914400" rtl="0" eaLnBrk="1" latinLnBrk="0" hangingPunct="1">
                        <a:defRPr kumimoji="1" sz="1800" kern="1200">
                          <a:solidFill>
                            <a:schemeClr val="tx1"/>
                          </a:solidFill>
                          <a:latin typeface="Calibri"/>
                          <a:ea typeface="Meiryo UI"/>
                        </a:defRPr>
                      </a:lvl3pPr>
                      <a:lvl4pPr marL="1371600" algn="l" defTabSz="914400" rtl="0" eaLnBrk="1" latinLnBrk="0" hangingPunct="1">
                        <a:defRPr kumimoji="1" sz="1800" kern="1200">
                          <a:solidFill>
                            <a:schemeClr val="tx1"/>
                          </a:solidFill>
                          <a:latin typeface="Calibri"/>
                          <a:ea typeface="Meiryo UI"/>
                        </a:defRPr>
                      </a:lvl4pPr>
                      <a:lvl5pPr marL="1828800" algn="l" defTabSz="914400" rtl="0" eaLnBrk="1" latinLnBrk="0" hangingPunct="1">
                        <a:defRPr kumimoji="1" sz="1800" kern="1200">
                          <a:solidFill>
                            <a:schemeClr val="tx1"/>
                          </a:solidFill>
                          <a:latin typeface="Calibri"/>
                          <a:ea typeface="Meiryo UI"/>
                        </a:defRPr>
                      </a:lvl5pPr>
                      <a:lvl6pPr marL="2286000" algn="l" defTabSz="914400" rtl="0" eaLnBrk="1" latinLnBrk="0" hangingPunct="1">
                        <a:defRPr kumimoji="1" sz="1800" kern="1200">
                          <a:solidFill>
                            <a:schemeClr val="tx1"/>
                          </a:solidFill>
                          <a:latin typeface="Calibri"/>
                          <a:ea typeface="Meiryo UI"/>
                        </a:defRPr>
                      </a:lvl6pPr>
                      <a:lvl7pPr marL="2743200" algn="l" defTabSz="914400" rtl="0" eaLnBrk="1" latinLnBrk="0" hangingPunct="1">
                        <a:defRPr kumimoji="1" sz="1800" kern="1200">
                          <a:solidFill>
                            <a:schemeClr val="tx1"/>
                          </a:solidFill>
                          <a:latin typeface="Calibri"/>
                          <a:ea typeface="Meiryo UI"/>
                        </a:defRPr>
                      </a:lvl7pPr>
                      <a:lvl8pPr marL="3200400" algn="l" defTabSz="914400" rtl="0" eaLnBrk="1" latinLnBrk="0" hangingPunct="1">
                        <a:defRPr kumimoji="1" sz="1800" kern="1200">
                          <a:solidFill>
                            <a:schemeClr val="tx1"/>
                          </a:solidFill>
                          <a:latin typeface="Calibri"/>
                          <a:ea typeface="Meiryo UI"/>
                        </a:defRPr>
                      </a:lvl8pPr>
                      <a:lvl9pPr marL="3657600" algn="l" defTabSz="914400" rtl="0" eaLnBrk="1" latinLnBrk="0" hangingPunct="1">
                        <a:defRPr kumimoji="1" sz="1800" kern="1200">
                          <a:solidFill>
                            <a:schemeClr val="tx1"/>
                          </a:solidFill>
                          <a:latin typeface="Calibri"/>
                          <a:ea typeface="Meiryo UI"/>
                        </a:defRPr>
                      </a:lvl9pPr>
                    </a:lstStyle>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lnL w="12700" cmpd="sng">
                      <a:solidFill>
                        <a:srgbClr val="0A54A0"/>
                      </a:solidFill>
                    </a:lnL>
                    <a:lnR w="12700" cmpd="sng">
                      <a:solidFill>
                        <a:srgbClr val="0A54A0"/>
                      </a:solidFill>
                    </a:lnR>
                    <a:lnT w="12700" cmpd="sng">
                      <a:solidFill>
                        <a:srgbClr val="0A54A0"/>
                      </a:solidFill>
                    </a:lnT>
                    <a:lnB w="12700" cmpd="sng">
                      <a:solidFill>
                        <a:srgbClr val="0A54A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80780879"/>
                  </a:ext>
                </a:extLst>
              </a:tr>
            </a:tbl>
          </a:graphicData>
        </a:graphic>
      </p:graphicFrame>
      <p:sp>
        <p:nvSpPr>
          <p:cNvPr id="6" name="テキスト ボックス 5"/>
          <p:cNvSpPr txBox="1"/>
          <p:nvPr/>
        </p:nvSpPr>
        <p:spPr>
          <a:xfrm>
            <a:off x="3131368" y="4368276"/>
            <a:ext cx="690949" cy="261610"/>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Smoke</a:t>
            </a:r>
            <a:endParaRPr lang="ja-JP" altLang="en-US" sz="1100" b="1" dirty="0">
              <a:solidFill>
                <a:srgbClr val="000000"/>
              </a:solidFill>
              <a:latin typeface="Calibri" panose="020F0502020204030204" pitchFamily="34" charset="0"/>
              <a:ea typeface="HGPｺﾞｼｯｸE" pitchFamily="50" charset="-128"/>
              <a:cs typeface="Calibri" panose="020F0502020204030204" pitchFamily="34" charset="0"/>
            </a:endParaRPr>
          </a:p>
        </p:txBody>
      </p:sp>
      <p:sp>
        <p:nvSpPr>
          <p:cNvPr id="7" name="テキスト ボックス 6"/>
          <p:cNvSpPr txBox="1"/>
          <p:nvPr/>
        </p:nvSpPr>
        <p:spPr>
          <a:xfrm>
            <a:off x="4170936" y="4272800"/>
            <a:ext cx="827966" cy="430887"/>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Clear +</a:t>
            </a:r>
          </a:p>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Clearsight</a:t>
            </a:r>
            <a:endParaRPr lang="ja-JP" altLang="en-US" sz="1100" b="1" dirty="0">
              <a:solidFill>
                <a:srgbClr val="000000"/>
              </a:solidFill>
              <a:latin typeface="Calibri" panose="020F0502020204030204" pitchFamily="34" charset="0"/>
              <a:ea typeface="HGPｺﾞｼｯｸE" pitchFamily="50" charset="-128"/>
              <a:cs typeface="Calibri" panose="020F0502020204030204" pitchFamily="34" charset="0"/>
            </a:endParaRPr>
          </a:p>
        </p:txBody>
      </p:sp>
      <p:sp>
        <p:nvSpPr>
          <p:cNvPr id="8" name="テキスト ボックス 7"/>
          <p:cNvSpPr txBox="1"/>
          <p:nvPr/>
        </p:nvSpPr>
        <p:spPr>
          <a:xfrm>
            <a:off x="4802754" y="4177165"/>
            <a:ext cx="851584" cy="430887"/>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Smoke +</a:t>
            </a:r>
          </a:p>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Clearsight</a:t>
            </a:r>
            <a:endParaRPr lang="ja-JP" altLang="en-US" sz="1100" b="1" dirty="0">
              <a:solidFill>
                <a:srgbClr val="000000"/>
              </a:solidFill>
              <a:latin typeface="Calibri" panose="020F0502020204030204" pitchFamily="34" charset="0"/>
              <a:ea typeface="HGPｺﾞｼｯｸE" pitchFamily="50" charset="-128"/>
              <a:cs typeface="Calibri" panose="020F0502020204030204" pitchFamily="34" charset="0"/>
            </a:endParaRPr>
          </a:p>
        </p:txBody>
      </p:sp>
      <p:sp>
        <p:nvSpPr>
          <p:cNvPr id="9" name="テキスト ボックス 8"/>
          <p:cNvSpPr txBox="1"/>
          <p:nvPr/>
        </p:nvSpPr>
        <p:spPr>
          <a:xfrm>
            <a:off x="3755848" y="4221892"/>
            <a:ext cx="690415" cy="261610"/>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Smoke</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773" y="1638309"/>
            <a:ext cx="756914" cy="440174"/>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01" y="1604723"/>
            <a:ext cx="542432" cy="48631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880" y="1705398"/>
            <a:ext cx="471321" cy="28496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259" y="1645001"/>
            <a:ext cx="516145" cy="454832"/>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560" y="2235933"/>
            <a:ext cx="756914" cy="440174"/>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196" y="2178378"/>
            <a:ext cx="516145" cy="454832"/>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01" y="2159996"/>
            <a:ext cx="542432" cy="486318"/>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0729" y="2243666"/>
            <a:ext cx="499287" cy="303762"/>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880" y="2261082"/>
            <a:ext cx="471321" cy="284968"/>
          </a:xfrm>
          <a:prstGeom prst="rect">
            <a:avLst/>
          </a:prstGeom>
        </p:spPr>
      </p:pic>
      <p:sp>
        <p:nvSpPr>
          <p:cNvPr id="19" name="テキスト ボックス 18"/>
          <p:cNvSpPr txBox="1"/>
          <p:nvPr/>
        </p:nvSpPr>
        <p:spPr>
          <a:xfrm>
            <a:off x="7260288" y="4393995"/>
            <a:ext cx="590465" cy="261610"/>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Smoke</a:t>
            </a:r>
            <a:endParaRPr lang="ja-JP" altLang="en-US" sz="1100" b="1" dirty="0">
              <a:solidFill>
                <a:srgbClr val="000000"/>
              </a:solidFill>
              <a:latin typeface="Calibri" panose="020F0502020204030204" pitchFamily="34" charset="0"/>
              <a:ea typeface="HGPｺﾞｼｯｸE" pitchFamily="50" charset="-128"/>
              <a:cs typeface="Calibri" panose="020F0502020204030204" pitchFamily="34" charset="0"/>
            </a:endParaRPr>
          </a:p>
        </p:txBody>
      </p:sp>
      <p:pic>
        <p:nvPicPr>
          <p:cNvPr id="20" name="図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951" b="80034" l="5578" r="65604">
                        <a14:foregroundMark x1="41036" y1="37902" x2="41036" y2="37902"/>
                      </a14:backgroundRemoval>
                    </a14:imgEffect>
                  </a14:imgLayer>
                </a14:imgProps>
              </a:ext>
              <a:ext uri="{28A0092B-C50C-407E-A947-70E740481C1C}">
                <a14:useLocalDpi xmlns:a14="http://schemas.microsoft.com/office/drawing/2010/main" val="0"/>
              </a:ext>
            </a:extLst>
          </a:blip>
          <a:srcRect l="4038" t="18320" r="33109" b="20291"/>
          <a:stretch/>
        </p:blipFill>
        <p:spPr>
          <a:xfrm>
            <a:off x="7343233" y="1679477"/>
            <a:ext cx="419881" cy="322200"/>
          </a:xfrm>
          <a:prstGeom prst="rect">
            <a:avLst/>
          </a:prstGeom>
        </p:spPr>
      </p:pic>
      <p:pic>
        <p:nvPicPr>
          <p:cNvPr id="21" name="図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951" b="80034" l="5578" r="65604">
                        <a14:foregroundMark x1="41036" y1="37902" x2="41036" y2="37902"/>
                      </a14:backgroundRemoval>
                    </a14:imgEffect>
                  </a14:imgLayer>
                </a14:imgProps>
              </a:ext>
              <a:ext uri="{28A0092B-C50C-407E-A947-70E740481C1C}">
                <a14:useLocalDpi xmlns:a14="http://schemas.microsoft.com/office/drawing/2010/main" val="0"/>
              </a:ext>
            </a:extLst>
          </a:blip>
          <a:srcRect l="4038" t="18320" r="33109" b="20291"/>
          <a:stretch/>
        </p:blipFill>
        <p:spPr>
          <a:xfrm>
            <a:off x="8303810" y="1679477"/>
            <a:ext cx="419881" cy="322200"/>
          </a:xfrm>
          <a:prstGeom prst="rect">
            <a:avLst/>
          </a:prstGeom>
        </p:spPr>
      </p:pic>
      <p:pic>
        <p:nvPicPr>
          <p:cNvPr id="22" name="図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951" b="80034" l="5578" r="65604">
                        <a14:foregroundMark x1="41036" y1="37902" x2="41036" y2="37902"/>
                      </a14:backgroundRemoval>
                    </a14:imgEffect>
                  </a14:imgLayer>
                </a14:imgProps>
              </a:ext>
              <a:ext uri="{28A0092B-C50C-407E-A947-70E740481C1C}">
                <a14:useLocalDpi xmlns:a14="http://schemas.microsoft.com/office/drawing/2010/main" val="0"/>
              </a:ext>
            </a:extLst>
          </a:blip>
          <a:srcRect l="4038" t="18320" r="33109" b="20291"/>
          <a:stretch/>
        </p:blipFill>
        <p:spPr>
          <a:xfrm>
            <a:off x="8303810" y="2273004"/>
            <a:ext cx="419881" cy="322200"/>
          </a:xfrm>
          <a:prstGeom prst="rect">
            <a:avLst/>
          </a:prstGeom>
        </p:spPr>
      </p:pic>
      <p:pic>
        <p:nvPicPr>
          <p:cNvPr id="23" name="図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951" b="80034" l="5578" r="65604">
                        <a14:foregroundMark x1="41036" y1="37902" x2="41036" y2="37902"/>
                      </a14:backgroundRemoval>
                    </a14:imgEffect>
                  </a14:imgLayer>
                </a14:imgProps>
              </a:ext>
              <a:ext uri="{28A0092B-C50C-407E-A947-70E740481C1C}">
                <a14:useLocalDpi xmlns:a14="http://schemas.microsoft.com/office/drawing/2010/main" val="0"/>
              </a:ext>
            </a:extLst>
          </a:blip>
          <a:srcRect l="4038" t="18320" r="33109" b="20291"/>
          <a:stretch/>
        </p:blipFill>
        <p:spPr>
          <a:xfrm>
            <a:off x="7343233" y="2273004"/>
            <a:ext cx="419881" cy="322200"/>
          </a:xfrm>
          <a:prstGeom prst="rect">
            <a:avLst/>
          </a:prstGeom>
        </p:spPr>
      </p:pic>
      <p:pic>
        <p:nvPicPr>
          <p:cNvPr id="24" name="図 23"/>
          <p:cNvPicPr>
            <a:picLocks noChangeAspect="1"/>
          </p:cNvPicPr>
          <p:nvPr/>
        </p:nvPicPr>
        <p:blipFill>
          <a:blip r:embed="rId10"/>
          <a:stretch>
            <a:fillRect/>
          </a:stretch>
        </p:blipFill>
        <p:spPr>
          <a:xfrm>
            <a:off x="2287927" y="2711959"/>
            <a:ext cx="375645" cy="382657"/>
          </a:xfrm>
          <a:prstGeom prst="rect">
            <a:avLst/>
          </a:prstGeom>
        </p:spPr>
      </p:pic>
      <p:pic>
        <p:nvPicPr>
          <p:cNvPr id="25" name="図 24"/>
          <p:cNvPicPr>
            <a:picLocks noChangeAspect="1"/>
          </p:cNvPicPr>
          <p:nvPr/>
        </p:nvPicPr>
        <p:blipFill>
          <a:blip r:embed="rId11"/>
          <a:stretch>
            <a:fillRect/>
          </a:stretch>
        </p:blipFill>
        <p:spPr>
          <a:xfrm>
            <a:off x="2308579" y="3218502"/>
            <a:ext cx="316333" cy="357809"/>
          </a:xfrm>
          <a:prstGeom prst="rect">
            <a:avLst/>
          </a:prstGeom>
        </p:spPr>
      </p:pic>
      <p:pic>
        <p:nvPicPr>
          <p:cNvPr id="26" name="図 25"/>
          <p:cNvPicPr>
            <a:picLocks noChangeAspect="1"/>
          </p:cNvPicPr>
          <p:nvPr/>
        </p:nvPicPr>
        <p:blipFill>
          <a:blip r:embed="rId12"/>
          <a:stretch>
            <a:fillRect/>
          </a:stretch>
        </p:blipFill>
        <p:spPr>
          <a:xfrm>
            <a:off x="2697861" y="3495061"/>
            <a:ext cx="316333" cy="347870"/>
          </a:xfrm>
          <a:prstGeom prst="rect">
            <a:avLst/>
          </a:prstGeom>
        </p:spPr>
      </p:pic>
      <p:pic>
        <p:nvPicPr>
          <p:cNvPr id="27" name="図 26"/>
          <p:cNvPicPr>
            <a:picLocks noChangeAspect="1"/>
          </p:cNvPicPr>
          <p:nvPr/>
        </p:nvPicPr>
        <p:blipFill>
          <a:blip r:embed="rId13"/>
          <a:stretch>
            <a:fillRect/>
          </a:stretch>
        </p:blipFill>
        <p:spPr>
          <a:xfrm>
            <a:off x="3228024" y="2695170"/>
            <a:ext cx="481236" cy="300321"/>
          </a:xfrm>
          <a:prstGeom prst="rect">
            <a:avLst/>
          </a:prstGeom>
        </p:spPr>
      </p:pic>
      <p:pic>
        <p:nvPicPr>
          <p:cNvPr id="28" name="図 27"/>
          <p:cNvPicPr>
            <a:picLocks noChangeAspect="1"/>
          </p:cNvPicPr>
          <p:nvPr/>
        </p:nvPicPr>
        <p:blipFill>
          <a:blip r:embed="rId14"/>
          <a:stretch>
            <a:fillRect/>
          </a:stretch>
        </p:blipFill>
        <p:spPr>
          <a:xfrm>
            <a:off x="3233950" y="3018863"/>
            <a:ext cx="462637" cy="290720"/>
          </a:xfrm>
          <a:prstGeom prst="rect">
            <a:avLst/>
          </a:prstGeom>
        </p:spPr>
      </p:pic>
      <p:pic>
        <p:nvPicPr>
          <p:cNvPr id="29" name="図 28"/>
          <p:cNvPicPr>
            <a:picLocks noChangeAspect="1"/>
          </p:cNvPicPr>
          <p:nvPr/>
        </p:nvPicPr>
        <p:blipFill>
          <a:blip r:embed="rId15"/>
          <a:stretch>
            <a:fillRect/>
          </a:stretch>
        </p:blipFill>
        <p:spPr>
          <a:xfrm>
            <a:off x="3297040" y="3328917"/>
            <a:ext cx="360824" cy="306640"/>
          </a:xfrm>
          <a:prstGeom prst="rect">
            <a:avLst/>
          </a:prstGeom>
        </p:spPr>
      </p:pic>
      <p:pic>
        <p:nvPicPr>
          <p:cNvPr id="30" name="図 29"/>
          <p:cNvPicPr>
            <a:picLocks noChangeAspect="1"/>
          </p:cNvPicPr>
          <p:nvPr/>
        </p:nvPicPr>
        <p:blipFill>
          <a:blip r:embed="rId16"/>
          <a:stretch>
            <a:fillRect/>
          </a:stretch>
        </p:blipFill>
        <p:spPr>
          <a:xfrm>
            <a:off x="3239598" y="4074504"/>
            <a:ext cx="427049" cy="304137"/>
          </a:xfrm>
          <a:prstGeom prst="rect">
            <a:avLst/>
          </a:prstGeom>
        </p:spPr>
      </p:pic>
      <p:pic>
        <p:nvPicPr>
          <p:cNvPr id="31" name="図 30"/>
          <p:cNvPicPr>
            <a:picLocks noChangeAspect="1"/>
          </p:cNvPicPr>
          <p:nvPr/>
        </p:nvPicPr>
        <p:blipFill>
          <a:blip r:embed="rId17"/>
          <a:stretch>
            <a:fillRect/>
          </a:stretch>
        </p:blipFill>
        <p:spPr>
          <a:xfrm>
            <a:off x="3891675" y="3998342"/>
            <a:ext cx="355875" cy="243509"/>
          </a:xfrm>
          <a:prstGeom prst="rect">
            <a:avLst/>
          </a:prstGeom>
        </p:spPr>
      </p:pic>
      <p:pic>
        <p:nvPicPr>
          <p:cNvPr id="32" name="図 31"/>
          <p:cNvPicPr>
            <a:picLocks noChangeAspect="1"/>
          </p:cNvPicPr>
          <p:nvPr/>
        </p:nvPicPr>
        <p:blipFill>
          <a:blip r:embed="rId17"/>
          <a:stretch>
            <a:fillRect/>
          </a:stretch>
        </p:blipFill>
        <p:spPr>
          <a:xfrm>
            <a:off x="5012981" y="3993692"/>
            <a:ext cx="355875" cy="243509"/>
          </a:xfrm>
          <a:prstGeom prst="rect">
            <a:avLst/>
          </a:prstGeom>
        </p:spPr>
      </p:pic>
      <p:pic>
        <p:nvPicPr>
          <p:cNvPr id="33" name="図 32"/>
          <p:cNvPicPr>
            <a:picLocks noChangeAspect="1"/>
          </p:cNvPicPr>
          <p:nvPr/>
        </p:nvPicPr>
        <p:blipFill>
          <a:blip r:embed="rId18"/>
          <a:stretch>
            <a:fillRect/>
          </a:stretch>
        </p:blipFill>
        <p:spPr>
          <a:xfrm>
            <a:off x="3241944" y="3606166"/>
            <a:ext cx="461529" cy="305061"/>
          </a:xfrm>
          <a:prstGeom prst="rect">
            <a:avLst/>
          </a:prstGeom>
        </p:spPr>
      </p:pic>
      <p:pic>
        <p:nvPicPr>
          <p:cNvPr id="34" name="図 33"/>
          <p:cNvPicPr>
            <a:picLocks noChangeAspect="1"/>
          </p:cNvPicPr>
          <p:nvPr/>
        </p:nvPicPr>
        <p:blipFill>
          <a:blip r:embed="rId19"/>
          <a:stretch>
            <a:fillRect/>
          </a:stretch>
        </p:blipFill>
        <p:spPr>
          <a:xfrm>
            <a:off x="3891942" y="2721276"/>
            <a:ext cx="355875" cy="263387"/>
          </a:xfrm>
          <a:prstGeom prst="rect">
            <a:avLst/>
          </a:prstGeom>
        </p:spPr>
      </p:pic>
      <p:pic>
        <p:nvPicPr>
          <p:cNvPr id="35" name="図 34"/>
          <p:cNvPicPr>
            <a:picLocks noChangeAspect="1"/>
          </p:cNvPicPr>
          <p:nvPr/>
        </p:nvPicPr>
        <p:blipFill>
          <a:blip r:embed="rId20"/>
          <a:stretch>
            <a:fillRect/>
          </a:stretch>
        </p:blipFill>
        <p:spPr>
          <a:xfrm>
            <a:off x="4796857" y="2737572"/>
            <a:ext cx="276791" cy="243509"/>
          </a:xfrm>
          <a:prstGeom prst="rect">
            <a:avLst/>
          </a:prstGeom>
        </p:spPr>
      </p:pic>
      <p:pic>
        <p:nvPicPr>
          <p:cNvPr id="36" name="図 35"/>
          <p:cNvPicPr>
            <a:picLocks noChangeAspect="1"/>
          </p:cNvPicPr>
          <p:nvPr/>
        </p:nvPicPr>
        <p:blipFill>
          <a:blip r:embed="rId21"/>
          <a:stretch>
            <a:fillRect/>
          </a:stretch>
        </p:blipFill>
        <p:spPr>
          <a:xfrm>
            <a:off x="5232733" y="2710135"/>
            <a:ext cx="237250" cy="332961"/>
          </a:xfrm>
          <a:prstGeom prst="rect">
            <a:avLst/>
          </a:prstGeom>
        </p:spPr>
      </p:pic>
      <p:pic>
        <p:nvPicPr>
          <p:cNvPr id="37" name="図 36"/>
          <p:cNvPicPr>
            <a:picLocks noChangeAspect="1"/>
          </p:cNvPicPr>
          <p:nvPr/>
        </p:nvPicPr>
        <p:blipFill>
          <a:blip r:embed="rId22"/>
          <a:stretch>
            <a:fillRect/>
          </a:stretch>
        </p:blipFill>
        <p:spPr>
          <a:xfrm>
            <a:off x="5174786" y="3048439"/>
            <a:ext cx="316333" cy="332961"/>
          </a:xfrm>
          <a:prstGeom prst="rect">
            <a:avLst/>
          </a:prstGeom>
        </p:spPr>
      </p:pic>
      <p:pic>
        <p:nvPicPr>
          <p:cNvPr id="38" name="図 37"/>
          <p:cNvPicPr>
            <a:picLocks noChangeAspect="1"/>
          </p:cNvPicPr>
          <p:nvPr/>
        </p:nvPicPr>
        <p:blipFill>
          <a:blip r:embed="rId23"/>
          <a:stretch>
            <a:fillRect/>
          </a:stretch>
        </p:blipFill>
        <p:spPr>
          <a:xfrm>
            <a:off x="4676101" y="3021855"/>
            <a:ext cx="434958" cy="293204"/>
          </a:xfrm>
          <a:prstGeom prst="rect">
            <a:avLst/>
          </a:prstGeom>
        </p:spPr>
      </p:pic>
      <p:pic>
        <p:nvPicPr>
          <p:cNvPr id="39" name="図 38"/>
          <p:cNvPicPr>
            <a:picLocks noChangeAspect="1"/>
          </p:cNvPicPr>
          <p:nvPr/>
        </p:nvPicPr>
        <p:blipFill>
          <a:blip r:embed="rId24"/>
          <a:stretch>
            <a:fillRect/>
          </a:stretch>
        </p:blipFill>
        <p:spPr>
          <a:xfrm>
            <a:off x="4370204" y="2988085"/>
            <a:ext cx="262333" cy="287309"/>
          </a:xfrm>
          <a:prstGeom prst="rect">
            <a:avLst/>
          </a:prstGeom>
        </p:spPr>
      </p:pic>
      <p:pic>
        <p:nvPicPr>
          <p:cNvPr id="40" name="図 39"/>
          <p:cNvPicPr>
            <a:picLocks noChangeAspect="1"/>
          </p:cNvPicPr>
          <p:nvPr/>
        </p:nvPicPr>
        <p:blipFill>
          <a:blip r:embed="rId25"/>
          <a:stretch>
            <a:fillRect/>
          </a:stretch>
        </p:blipFill>
        <p:spPr>
          <a:xfrm>
            <a:off x="4357404" y="2710984"/>
            <a:ext cx="276791" cy="238539"/>
          </a:xfrm>
          <a:prstGeom prst="rect">
            <a:avLst/>
          </a:prstGeom>
        </p:spPr>
      </p:pic>
      <p:pic>
        <p:nvPicPr>
          <p:cNvPr id="41" name="図 40"/>
          <p:cNvPicPr>
            <a:picLocks noChangeAspect="1"/>
          </p:cNvPicPr>
          <p:nvPr/>
        </p:nvPicPr>
        <p:blipFill>
          <a:blip r:embed="rId26"/>
          <a:stretch>
            <a:fillRect/>
          </a:stretch>
        </p:blipFill>
        <p:spPr>
          <a:xfrm>
            <a:off x="3852006" y="3017310"/>
            <a:ext cx="440054" cy="276529"/>
          </a:xfrm>
          <a:prstGeom prst="rect">
            <a:avLst/>
          </a:prstGeom>
        </p:spPr>
      </p:pic>
      <p:pic>
        <p:nvPicPr>
          <p:cNvPr id="42" name="図 41"/>
          <p:cNvPicPr>
            <a:picLocks noChangeAspect="1"/>
          </p:cNvPicPr>
          <p:nvPr/>
        </p:nvPicPr>
        <p:blipFill>
          <a:blip r:embed="rId27"/>
          <a:stretch>
            <a:fillRect/>
          </a:stretch>
        </p:blipFill>
        <p:spPr>
          <a:xfrm>
            <a:off x="3933748" y="3329869"/>
            <a:ext cx="257021" cy="288235"/>
          </a:xfrm>
          <a:prstGeom prst="rect">
            <a:avLst/>
          </a:prstGeom>
        </p:spPr>
      </p:pic>
      <p:pic>
        <p:nvPicPr>
          <p:cNvPr id="43" name="図 42"/>
          <p:cNvPicPr>
            <a:picLocks noChangeAspect="1"/>
          </p:cNvPicPr>
          <p:nvPr/>
        </p:nvPicPr>
        <p:blipFill>
          <a:blip r:embed="rId28"/>
          <a:stretch>
            <a:fillRect/>
          </a:stretch>
        </p:blipFill>
        <p:spPr>
          <a:xfrm>
            <a:off x="4373879" y="3301595"/>
            <a:ext cx="257021" cy="283265"/>
          </a:xfrm>
          <a:prstGeom prst="rect">
            <a:avLst/>
          </a:prstGeom>
        </p:spPr>
      </p:pic>
      <p:pic>
        <p:nvPicPr>
          <p:cNvPr id="44" name="図 43"/>
          <p:cNvPicPr>
            <a:picLocks noChangeAspect="1"/>
          </p:cNvPicPr>
          <p:nvPr/>
        </p:nvPicPr>
        <p:blipFill>
          <a:blip r:embed="rId29"/>
          <a:stretch>
            <a:fillRect/>
          </a:stretch>
        </p:blipFill>
        <p:spPr>
          <a:xfrm>
            <a:off x="4827477" y="3350386"/>
            <a:ext cx="177937" cy="263387"/>
          </a:xfrm>
          <a:prstGeom prst="rect">
            <a:avLst/>
          </a:prstGeom>
        </p:spPr>
      </p:pic>
      <p:pic>
        <p:nvPicPr>
          <p:cNvPr id="45" name="図 44"/>
          <p:cNvPicPr>
            <a:picLocks noChangeAspect="1"/>
          </p:cNvPicPr>
          <p:nvPr/>
        </p:nvPicPr>
        <p:blipFill>
          <a:blip r:embed="rId30"/>
          <a:stretch>
            <a:fillRect/>
          </a:stretch>
        </p:blipFill>
        <p:spPr>
          <a:xfrm>
            <a:off x="3891942" y="3653015"/>
            <a:ext cx="375645" cy="263387"/>
          </a:xfrm>
          <a:prstGeom prst="rect">
            <a:avLst/>
          </a:prstGeom>
        </p:spPr>
      </p:pic>
      <p:pic>
        <p:nvPicPr>
          <p:cNvPr id="46" name="図 45"/>
          <p:cNvPicPr>
            <a:picLocks noChangeAspect="1"/>
          </p:cNvPicPr>
          <p:nvPr/>
        </p:nvPicPr>
        <p:blipFill>
          <a:blip r:embed="rId15"/>
          <a:stretch>
            <a:fillRect/>
          </a:stretch>
        </p:blipFill>
        <p:spPr>
          <a:xfrm>
            <a:off x="2651115" y="2883056"/>
            <a:ext cx="415187" cy="352839"/>
          </a:xfrm>
          <a:prstGeom prst="rect">
            <a:avLst/>
          </a:prstGeom>
        </p:spPr>
      </p:pic>
      <p:pic>
        <p:nvPicPr>
          <p:cNvPr id="47" name="図 46"/>
          <p:cNvPicPr>
            <a:picLocks noChangeAspect="1"/>
          </p:cNvPicPr>
          <p:nvPr/>
        </p:nvPicPr>
        <p:blipFill>
          <a:blip r:embed="rId31"/>
          <a:stretch>
            <a:fillRect/>
          </a:stretch>
        </p:blipFill>
        <p:spPr>
          <a:xfrm>
            <a:off x="7367250" y="4111663"/>
            <a:ext cx="415187" cy="318052"/>
          </a:xfrm>
          <a:prstGeom prst="rect">
            <a:avLst/>
          </a:prstGeom>
        </p:spPr>
      </p:pic>
      <p:pic>
        <p:nvPicPr>
          <p:cNvPr id="48" name="図 47"/>
          <p:cNvPicPr>
            <a:picLocks noChangeAspect="1"/>
          </p:cNvPicPr>
          <p:nvPr/>
        </p:nvPicPr>
        <p:blipFill>
          <a:blip r:embed="rId20"/>
          <a:stretch>
            <a:fillRect/>
          </a:stretch>
        </p:blipFill>
        <p:spPr>
          <a:xfrm>
            <a:off x="7167962" y="2757194"/>
            <a:ext cx="276791" cy="243509"/>
          </a:xfrm>
          <a:prstGeom prst="rect">
            <a:avLst/>
          </a:prstGeom>
        </p:spPr>
      </p:pic>
      <p:pic>
        <p:nvPicPr>
          <p:cNvPr id="49" name="図 48"/>
          <p:cNvPicPr>
            <a:picLocks noChangeAspect="1"/>
          </p:cNvPicPr>
          <p:nvPr/>
        </p:nvPicPr>
        <p:blipFill>
          <a:blip r:embed="rId32"/>
          <a:stretch>
            <a:fillRect/>
          </a:stretch>
        </p:blipFill>
        <p:spPr>
          <a:xfrm>
            <a:off x="7506027" y="2890258"/>
            <a:ext cx="395416" cy="263387"/>
          </a:xfrm>
          <a:prstGeom prst="rect">
            <a:avLst/>
          </a:prstGeom>
        </p:spPr>
      </p:pic>
      <p:pic>
        <p:nvPicPr>
          <p:cNvPr id="50" name="図 49"/>
          <p:cNvPicPr>
            <a:picLocks noChangeAspect="1"/>
          </p:cNvPicPr>
          <p:nvPr/>
        </p:nvPicPr>
        <p:blipFill>
          <a:blip r:embed="rId22"/>
          <a:stretch>
            <a:fillRect/>
          </a:stretch>
        </p:blipFill>
        <p:spPr>
          <a:xfrm>
            <a:off x="7143571" y="3110823"/>
            <a:ext cx="316333" cy="332961"/>
          </a:xfrm>
          <a:prstGeom prst="rect">
            <a:avLst/>
          </a:prstGeom>
        </p:spPr>
      </p:pic>
      <p:pic>
        <p:nvPicPr>
          <p:cNvPr id="51" name="図 50"/>
          <p:cNvPicPr>
            <a:picLocks noChangeAspect="1"/>
          </p:cNvPicPr>
          <p:nvPr/>
        </p:nvPicPr>
        <p:blipFill>
          <a:blip r:embed="rId33"/>
          <a:stretch>
            <a:fillRect/>
          </a:stretch>
        </p:blipFill>
        <p:spPr>
          <a:xfrm>
            <a:off x="7574844" y="3273019"/>
            <a:ext cx="276791" cy="318052"/>
          </a:xfrm>
          <a:prstGeom prst="rect">
            <a:avLst/>
          </a:prstGeom>
        </p:spPr>
      </p:pic>
      <p:pic>
        <p:nvPicPr>
          <p:cNvPr id="52" name="図 51"/>
          <p:cNvPicPr>
            <a:picLocks noChangeAspect="1"/>
          </p:cNvPicPr>
          <p:nvPr/>
        </p:nvPicPr>
        <p:blipFill>
          <a:blip r:embed="rId34"/>
          <a:stretch>
            <a:fillRect/>
          </a:stretch>
        </p:blipFill>
        <p:spPr>
          <a:xfrm>
            <a:off x="7172130" y="3550542"/>
            <a:ext cx="276791" cy="313083"/>
          </a:xfrm>
          <a:prstGeom prst="rect">
            <a:avLst/>
          </a:prstGeom>
        </p:spPr>
      </p:pic>
      <p:pic>
        <p:nvPicPr>
          <p:cNvPr id="53" name="図 52"/>
          <p:cNvPicPr>
            <a:picLocks noChangeAspect="1"/>
          </p:cNvPicPr>
          <p:nvPr/>
        </p:nvPicPr>
        <p:blipFill>
          <a:blip r:embed="rId20"/>
          <a:stretch>
            <a:fillRect/>
          </a:stretch>
        </p:blipFill>
        <p:spPr>
          <a:xfrm>
            <a:off x="8135702" y="2750392"/>
            <a:ext cx="276791" cy="243509"/>
          </a:xfrm>
          <a:prstGeom prst="rect">
            <a:avLst/>
          </a:prstGeom>
        </p:spPr>
      </p:pic>
      <p:pic>
        <p:nvPicPr>
          <p:cNvPr id="54" name="図 53"/>
          <p:cNvPicPr>
            <a:picLocks noChangeAspect="1"/>
          </p:cNvPicPr>
          <p:nvPr/>
        </p:nvPicPr>
        <p:blipFill>
          <a:blip r:embed="rId32"/>
          <a:stretch>
            <a:fillRect/>
          </a:stretch>
        </p:blipFill>
        <p:spPr>
          <a:xfrm>
            <a:off x="8473767" y="2883456"/>
            <a:ext cx="395416" cy="263387"/>
          </a:xfrm>
          <a:prstGeom prst="rect">
            <a:avLst/>
          </a:prstGeom>
        </p:spPr>
      </p:pic>
      <p:pic>
        <p:nvPicPr>
          <p:cNvPr id="55" name="図 54"/>
          <p:cNvPicPr>
            <a:picLocks noChangeAspect="1"/>
          </p:cNvPicPr>
          <p:nvPr/>
        </p:nvPicPr>
        <p:blipFill>
          <a:blip r:embed="rId22"/>
          <a:stretch>
            <a:fillRect/>
          </a:stretch>
        </p:blipFill>
        <p:spPr>
          <a:xfrm>
            <a:off x="8110236" y="3129415"/>
            <a:ext cx="316333" cy="332961"/>
          </a:xfrm>
          <a:prstGeom prst="rect">
            <a:avLst/>
          </a:prstGeom>
        </p:spPr>
      </p:pic>
      <p:pic>
        <p:nvPicPr>
          <p:cNvPr id="56" name="図 55"/>
          <p:cNvPicPr>
            <a:picLocks noChangeAspect="1"/>
          </p:cNvPicPr>
          <p:nvPr/>
        </p:nvPicPr>
        <p:blipFill>
          <a:blip r:embed="rId33"/>
          <a:stretch>
            <a:fillRect/>
          </a:stretch>
        </p:blipFill>
        <p:spPr>
          <a:xfrm>
            <a:off x="8541509" y="3291611"/>
            <a:ext cx="276791" cy="318052"/>
          </a:xfrm>
          <a:prstGeom prst="rect">
            <a:avLst/>
          </a:prstGeom>
        </p:spPr>
      </p:pic>
      <p:pic>
        <p:nvPicPr>
          <p:cNvPr id="57" name="図 56"/>
          <p:cNvPicPr>
            <a:picLocks noChangeAspect="1"/>
          </p:cNvPicPr>
          <p:nvPr/>
        </p:nvPicPr>
        <p:blipFill>
          <a:blip r:embed="rId34"/>
          <a:stretch>
            <a:fillRect/>
          </a:stretch>
        </p:blipFill>
        <p:spPr>
          <a:xfrm>
            <a:off x="8110183" y="3559440"/>
            <a:ext cx="276791" cy="313083"/>
          </a:xfrm>
          <a:prstGeom prst="rect">
            <a:avLst/>
          </a:prstGeom>
        </p:spPr>
      </p:pic>
      <p:sp>
        <p:nvSpPr>
          <p:cNvPr id="59" name="テキスト ボックス 58"/>
          <p:cNvSpPr txBox="1"/>
          <p:nvPr/>
        </p:nvSpPr>
        <p:spPr>
          <a:xfrm>
            <a:off x="8178534" y="4393995"/>
            <a:ext cx="590465" cy="261610"/>
          </a:xfrm>
          <a:prstGeom prst="rect">
            <a:avLst/>
          </a:prstGeom>
          <a:noFill/>
        </p:spPr>
        <p:txBody>
          <a:bodyPr wrap="square" rtlCol="0">
            <a:spAutoFit/>
          </a:bodyPr>
          <a:lstStyle/>
          <a:p>
            <a:pPr algn="ctr" defTabSz="914400"/>
            <a:r>
              <a:rPr lang="en-US" altLang="ja-JP" sz="1100" b="1" dirty="0" smtClean="0">
                <a:solidFill>
                  <a:srgbClr val="000000"/>
                </a:solidFill>
                <a:latin typeface="Calibri" panose="020F0502020204030204" pitchFamily="34" charset="0"/>
                <a:ea typeface="HGPｺﾞｼｯｸE" pitchFamily="50" charset="-128"/>
                <a:cs typeface="Calibri" panose="020F0502020204030204" pitchFamily="34" charset="0"/>
              </a:rPr>
              <a:t>Smoke</a:t>
            </a:r>
            <a:endParaRPr lang="ja-JP" altLang="en-US" sz="1100" b="1" dirty="0">
              <a:solidFill>
                <a:srgbClr val="000000"/>
              </a:solidFill>
              <a:latin typeface="Calibri" panose="020F0502020204030204" pitchFamily="34" charset="0"/>
              <a:ea typeface="HGPｺﾞｼｯｸE" pitchFamily="50" charset="-128"/>
              <a:cs typeface="Calibri" panose="020F0502020204030204" pitchFamily="34" charset="0"/>
            </a:endParaRPr>
          </a:p>
        </p:txBody>
      </p:sp>
      <p:pic>
        <p:nvPicPr>
          <p:cNvPr id="60" name="図 59"/>
          <p:cNvPicPr>
            <a:picLocks noChangeAspect="1"/>
          </p:cNvPicPr>
          <p:nvPr/>
        </p:nvPicPr>
        <p:blipFill>
          <a:blip r:embed="rId31"/>
          <a:stretch>
            <a:fillRect/>
          </a:stretch>
        </p:blipFill>
        <p:spPr>
          <a:xfrm>
            <a:off x="8285496" y="4111663"/>
            <a:ext cx="415187" cy="318052"/>
          </a:xfrm>
          <a:prstGeom prst="rect">
            <a:avLst/>
          </a:prstGeom>
        </p:spPr>
      </p:pic>
      <p:pic>
        <p:nvPicPr>
          <p:cNvPr id="61" name="図 60"/>
          <p:cNvPicPr>
            <a:picLocks noChangeAspect="1"/>
          </p:cNvPicPr>
          <p:nvPr/>
        </p:nvPicPr>
        <p:blipFill>
          <a:blip r:embed="rId35"/>
          <a:stretch>
            <a:fillRect/>
          </a:stretch>
        </p:blipFill>
        <p:spPr>
          <a:xfrm>
            <a:off x="4357404" y="3607865"/>
            <a:ext cx="341920" cy="307591"/>
          </a:xfrm>
          <a:prstGeom prst="rect">
            <a:avLst/>
          </a:prstGeom>
        </p:spPr>
      </p:pic>
      <p:pic>
        <p:nvPicPr>
          <p:cNvPr id="62" name="図 61"/>
          <p:cNvPicPr>
            <a:picLocks noChangeAspect="1"/>
          </p:cNvPicPr>
          <p:nvPr/>
        </p:nvPicPr>
        <p:blipFill>
          <a:blip r:embed="rId36"/>
          <a:stretch>
            <a:fillRect/>
          </a:stretch>
        </p:blipFill>
        <p:spPr>
          <a:xfrm>
            <a:off x="4410713" y="4126290"/>
            <a:ext cx="329213" cy="225572"/>
          </a:xfrm>
          <a:prstGeom prst="rect">
            <a:avLst/>
          </a:prstGeom>
        </p:spPr>
      </p:pic>
      <p:sp>
        <p:nvSpPr>
          <p:cNvPr id="63"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64"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65"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66"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7085891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153750"/>
            <a:ext cx="6995916" cy="523220"/>
          </a:xfrm>
          <a:prstGeom prst="rect">
            <a:avLst/>
          </a:prstGeom>
        </p:spPr>
        <p:txBody>
          <a:bodyPr wrap="square" anchor="b">
            <a:spAutoFit/>
          </a:bodyPr>
          <a:lstStyle/>
          <a:p>
            <a:r>
              <a:rPr lang="en-US" altLang="ja-JP" sz="28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10. </a:t>
            </a:r>
            <a:r>
              <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Appendix</a:t>
            </a:r>
          </a:p>
        </p:txBody>
      </p:sp>
      <p:sp>
        <p:nvSpPr>
          <p:cNvPr id="5" name="正方形/長方形 4"/>
          <p:cNvSpPr/>
          <p:nvPr/>
        </p:nvSpPr>
        <p:spPr>
          <a:xfrm>
            <a:off x="624084" y="2598127"/>
            <a:ext cx="2559932" cy="369332"/>
          </a:xfrm>
          <a:prstGeom prst="rect">
            <a:avLst/>
          </a:prstGeom>
        </p:spPr>
        <p:txBody>
          <a:bodyPr wrap="none">
            <a:spAutoFit/>
          </a:bodyPr>
          <a:lstStyle/>
          <a:p>
            <a:pPr lvl="0" defTabSz="457178" fontAlgn="auto">
              <a:spcBef>
                <a:spcPct val="20000"/>
              </a:spcBef>
              <a:spcAft>
                <a:spcPts val="0"/>
              </a:spcAft>
            </a:pPr>
            <a:r>
              <a:rPr kumimoji="0" lang="en-US" altLang="ja-JP" dirty="0">
                <a:solidFill>
                  <a:prstClr val="white"/>
                </a:solidFill>
                <a:latin typeface="Calibri" panose="020F0502020204030204" pitchFamily="34" charset="0"/>
                <a:ea typeface="Meiryo UI"/>
                <a:cs typeface="Calibri" panose="020F0502020204030204" pitchFamily="34" charset="0"/>
              </a:rPr>
              <a:t>System Support </a:t>
            </a:r>
            <a:r>
              <a:rPr kumimoji="0" lang="en-US" altLang="ja-JP" dirty="0" smtClean="0">
                <a:solidFill>
                  <a:prstClr val="white"/>
                </a:solidFill>
                <a:latin typeface="Calibri" panose="020F0502020204030204" pitchFamily="34" charset="0"/>
                <a:ea typeface="Meiryo UI"/>
                <a:cs typeface="Calibri" panose="020F0502020204030204" pitchFamily="34" charset="0"/>
              </a:rPr>
              <a:t>Schedule</a:t>
            </a:r>
            <a:endParaRPr kumimoji="0" lang="en-US" altLang="ja-JP" dirty="0">
              <a:solidFill>
                <a:prstClr val="white"/>
              </a:solidFill>
              <a:latin typeface="Calibri" panose="020F0502020204030204" pitchFamily="34" charset="0"/>
              <a:ea typeface="Meiryo UI"/>
              <a:cs typeface="Calibri" panose="020F0502020204030204" pitchFamily="34" charset="0"/>
            </a:endParaRPr>
          </a:p>
        </p:txBody>
      </p:sp>
    </p:spTree>
    <p:extLst>
      <p:ext uri="{BB962C8B-B14F-4D97-AF65-F5344CB8AC3E}">
        <p14:creationId xmlns:p14="http://schemas.microsoft.com/office/powerpoint/2010/main" val="31679893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System Support Schedule</a:t>
            </a:r>
            <a:r>
              <a:rPr lang="en-US" altLang="ja-JP" sz="2400" dirty="0" smtClean="0">
                <a:latin typeface="Calibri" panose="020F0502020204030204" pitchFamily="34" charset="0"/>
              </a:rPr>
              <a:t>​</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4"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5"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6"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7"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graphicFrame>
        <p:nvGraphicFramePr>
          <p:cNvPr id="8" name="表 7"/>
          <p:cNvGraphicFramePr>
            <a:graphicFrameLocks noGrp="1"/>
          </p:cNvGraphicFramePr>
          <p:nvPr>
            <p:extLst>
              <p:ext uri="{D42A27DB-BD31-4B8C-83A1-F6EECF244321}">
                <p14:modId xmlns:p14="http://schemas.microsoft.com/office/powerpoint/2010/main" val="1627361736"/>
              </p:ext>
            </p:extLst>
          </p:nvPr>
        </p:nvGraphicFramePr>
        <p:xfrm>
          <a:off x="639975" y="809191"/>
          <a:ext cx="7505699" cy="3534905"/>
        </p:xfrm>
        <a:graphic>
          <a:graphicData uri="http://schemas.openxmlformats.org/drawingml/2006/table">
            <a:tbl>
              <a:tblPr firstRow="1" bandRow="1">
                <a:tableStyleId>{5C22544A-7EE6-4342-B048-85BDC9FD1C3A}</a:tableStyleId>
              </a:tblPr>
              <a:tblGrid>
                <a:gridCol w="1417320">
                  <a:extLst>
                    <a:ext uri="{9D8B030D-6E8A-4147-A177-3AD203B41FA5}">
                      <a16:colId xmlns:a16="http://schemas.microsoft.com/office/drawing/2014/main" val="671320861"/>
                    </a:ext>
                  </a:extLst>
                </a:gridCol>
                <a:gridCol w="2651760">
                  <a:extLst>
                    <a:ext uri="{9D8B030D-6E8A-4147-A177-3AD203B41FA5}">
                      <a16:colId xmlns:a16="http://schemas.microsoft.com/office/drawing/2014/main" val="2871610096"/>
                    </a:ext>
                  </a:extLst>
                </a:gridCol>
                <a:gridCol w="3436619">
                  <a:extLst>
                    <a:ext uri="{9D8B030D-6E8A-4147-A177-3AD203B41FA5}">
                      <a16:colId xmlns:a16="http://schemas.microsoft.com/office/drawing/2014/main" val="47135211"/>
                    </a:ext>
                  </a:extLst>
                </a:gridCol>
              </a:tblGrid>
              <a:tr h="320199">
                <a:tc>
                  <a:txBody>
                    <a:bodyPr/>
                    <a:lstStyle/>
                    <a:p>
                      <a:r>
                        <a:rPr kumimoji="1" lang="ja-JP" altLang="en-US" sz="1000" dirty="0" smtClean="0">
                          <a:latin typeface="Calibri" panose="020F0502020204030204" pitchFamily="34" charset="0"/>
                          <a:cs typeface="Calibri" panose="020F0502020204030204" pitchFamily="34" charset="0"/>
                        </a:rPr>
                        <a:t>　</a:t>
                      </a:r>
                      <a:r>
                        <a:rPr kumimoji="1" lang="en-US" altLang="ja-JP" sz="1000" dirty="0" smtClean="0">
                          <a:latin typeface="Calibri" panose="020F0502020204030204" pitchFamily="34" charset="0"/>
                          <a:cs typeface="Calibri" panose="020F0502020204030204" pitchFamily="34" charset="0"/>
                        </a:rPr>
                        <a:t> Contents</a:t>
                      </a:r>
                      <a:endParaRPr kumimoji="1" lang="ja-JP" altLang="en-US" sz="1000" dirty="0">
                        <a:latin typeface="Calibri" panose="020F0502020204030204" pitchFamily="34" charset="0"/>
                        <a:cs typeface="Calibri" panose="020F0502020204030204" pitchFamily="34" charset="0"/>
                      </a:endParaRPr>
                    </a:p>
                  </a:txBody>
                  <a:tcPr/>
                </a:tc>
                <a:tc>
                  <a:txBody>
                    <a:bodyPr/>
                    <a:lstStyle/>
                    <a:p>
                      <a:r>
                        <a:rPr kumimoji="1" lang="en-US" altLang="ja-JP" sz="1000" dirty="0" smtClean="0">
                          <a:latin typeface="Calibri" panose="020F0502020204030204" pitchFamily="34" charset="0"/>
                          <a:cs typeface="Calibri" panose="020F0502020204030204" pitchFamily="34" charset="0"/>
                        </a:rPr>
                        <a:t>Series</a:t>
                      </a:r>
                      <a:endParaRPr kumimoji="1" lang="ja-JP" altLang="en-US" sz="1000" dirty="0">
                        <a:latin typeface="Calibri" panose="020F0502020204030204" pitchFamily="34" charset="0"/>
                        <a:cs typeface="Calibri" panose="020F0502020204030204" pitchFamily="34" charset="0"/>
                      </a:endParaRPr>
                    </a:p>
                  </a:txBody>
                  <a:tcPr/>
                </a:tc>
                <a:tc>
                  <a:txBody>
                    <a:bodyPr/>
                    <a:lstStyle/>
                    <a:p>
                      <a:r>
                        <a:rPr kumimoji="1" lang="en-US" altLang="ja-JP" sz="1000" dirty="0" smtClean="0">
                          <a:latin typeface="Calibri" panose="020F0502020204030204" pitchFamily="34" charset="0"/>
                          <a:cs typeface="Calibri" panose="020F0502020204030204" pitchFamily="34" charset="0"/>
                        </a:rPr>
                        <a:t>Support</a:t>
                      </a:r>
                      <a:r>
                        <a:rPr kumimoji="1" lang="en-US" altLang="ja-JP" sz="1000" baseline="0" dirty="0" smtClean="0">
                          <a:latin typeface="Calibri" panose="020F0502020204030204" pitchFamily="34" charset="0"/>
                          <a:cs typeface="Calibri" panose="020F0502020204030204" pitchFamily="34" charset="0"/>
                        </a:rPr>
                        <a:t>ed / Not supported</a:t>
                      </a:r>
                      <a:endParaRPr kumimoji="1" lang="ja-JP" alt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09998028"/>
                  </a:ext>
                </a:extLst>
              </a:tr>
              <a:tr h="222877">
                <a:tc>
                  <a:txBody>
                    <a:bodyPr/>
                    <a:lstStyle/>
                    <a:p>
                      <a:r>
                        <a:rPr kumimoji="1" lang="en-US" altLang="ja-JP" sz="1000" dirty="0" smtClean="0">
                          <a:latin typeface="Calibri" panose="020F0502020204030204" pitchFamily="34" charset="0"/>
                          <a:cs typeface="Calibri" panose="020F0502020204030204" pitchFamily="34" charset="0"/>
                        </a:rPr>
                        <a:t>Recorder</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WJ-NX400, NX300,</a:t>
                      </a:r>
                      <a:r>
                        <a:rPr kumimoji="1" lang="en-US" altLang="ja-JP" sz="1000" baseline="0" dirty="0" smtClean="0">
                          <a:latin typeface="Calibri" panose="020F0502020204030204" pitchFamily="34" charset="0"/>
                          <a:cs typeface="Calibri" panose="020F0502020204030204" pitchFamily="34" charset="0"/>
                        </a:rPr>
                        <a:t> NX200, NX100</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Supported </a:t>
                      </a:r>
                      <a:r>
                        <a:rPr kumimoji="1" lang="en-US" altLang="ja-JP" sz="1000" dirty="0" smtClean="0">
                          <a:latin typeface="Calibri" panose="020F0502020204030204" pitchFamily="34" charset="0"/>
                          <a:cs typeface="Calibri" panose="020F0502020204030204" pitchFamily="34" charset="0"/>
                        </a:rPr>
                        <a:t>from June 2021 version up ( v4.5 or later )</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20494981"/>
                  </a:ext>
                </a:extLst>
              </a:tr>
              <a:tr h="222877">
                <a:tc>
                  <a:txBody>
                    <a:bodyPr/>
                    <a:lstStyle/>
                    <a:p>
                      <a:r>
                        <a:rPr kumimoji="1" lang="en-US" altLang="ja-JP" sz="1000" dirty="0" smtClean="0">
                          <a:latin typeface="Calibri" panose="020F0502020204030204" pitchFamily="34" charset="0"/>
                          <a:cs typeface="Calibri" panose="020F0502020204030204" pitchFamily="34" charset="0"/>
                        </a:rPr>
                        <a:t>Viewer</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NX </a:t>
                      </a:r>
                      <a:r>
                        <a:rPr kumimoji="1" lang="en-US" altLang="ja-JP" sz="1000" b="0" dirty="0" smtClean="0">
                          <a:latin typeface="Calibri" panose="020F0502020204030204" pitchFamily="34" charset="0"/>
                          <a:cs typeface="Calibri" panose="020F0502020204030204" pitchFamily="34" charset="0"/>
                        </a:rPr>
                        <a:t>Viewer ( NX Series HDD Viewer ) </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Supported</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42961001"/>
                  </a:ext>
                </a:extLst>
              </a:tr>
              <a:tr h="299475">
                <a:tc>
                  <a:txBody>
                    <a:bodyPr/>
                    <a:lstStyle/>
                    <a:p>
                      <a:r>
                        <a:rPr kumimoji="1" lang="en-US" altLang="ja-JP" sz="1000" dirty="0" smtClean="0">
                          <a:latin typeface="Calibri" panose="020F0502020204030204" pitchFamily="34" charset="0"/>
                          <a:cs typeface="Calibri" panose="020F0502020204030204" pitchFamily="34" charset="0"/>
                        </a:rPr>
                        <a:t>PC </a:t>
                      </a:r>
                      <a:r>
                        <a:rPr kumimoji="1" lang="en-US" altLang="ja-JP" sz="1000" baseline="0" dirty="0" smtClean="0">
                          <a:latin typeface="Calibri" panose="020F0502020204030204" pitchFamily="34" charset="0"/>
                          <a:cs typeface="Calibri" panose="020F0502020204030204" pitchFamily="34" charset="0"/>
                        </a:rPr>
                        <a:t>software</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WV-ASM300</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Supported from June 2021 version up ( v4.3 or later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91152131"/>
                  </a:ext>
                </a:extLst>
              </a:tr>
              <a:tr h="288179">
                <a:tc>
                  <a:txBody>
                    <a:bodyPr/>
                    <a:lstStyle/>
                    <a:p>
                      <a:r>
                        <a:rPr kumimoji="1" lang="en-US" altLang="ja-JP" sz="1000" dirty="0" smtClean="0">
                          <a:latin typeface="Calibri" panose="020F0502020204030204" pitchFamily="34" charset="0"/>
                          <a:cs typeface="Calibri" panose="020F0502020204030204" pitchFamily="34" charset="0"/>
                        </a:rPr>
                        <a:t>Tool</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iCT (i-PRO Configuration Tool)</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Supported from Sept. 2021 version up ( v2.2 or later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51784101"/>
                  </a:ext>
                </a:extLst>
              </a:tr>
              <a:tr h="288179">
                <a:tc>
                  <a:txBody>
                    <a:bodyPr/>
                    <a:lstStyle/>
                    <a:p>
                      <a:r>
                        <a:rPr kumimoji="1" lang="en-US" altLang="ja-JP" sz="1000" dirty="0" smtClean="0">
                          <a:latin typeface="Calibri" panose="020F0502020204030204" pitchFamily="34" charset="0"/>
                          <a:cs typeface="Calibri" panose="020F0502020204030204" pitchFamily="34" charset="0"/>
                        </a:rPr>
                        <a:t>          </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SDT (System Design Tool)</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Supported from Sept. 2021 version up ( v2.4 or later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966786414"/>
                  </a:ext>
                </a:extLst>
              </a:tr>
              <a:tr h="288179">
                <a:tc>
                  <a:txBody>
                    <a:bodyPr/>
                    <a:lstStyle/>
                    <a:p>
                      <a:r>
                        <a:rPr kumimoji="1" lang="en-US" altLang="ja-JP" sz="1000" dirty="0" smtClean="0">
                          <a:latin typeface="Calibri" panose="020F0502020204030204" pitchFamily="34" charset="0"/>
                          <a:cs typeface="Calibri" panose="020F0502020204030204" pitchFamily="34" charset="0"/>
                        </a:rPr>
                        <a:t>Mobile</a:t>
                      </a:r>
                      <a:r>
                        <a:rPr kumimoji="1" lang="en-US" altLang="ja-JP" sz="1000" baseline="0" dirty="0" smtClean="0">
                          <a:latin typeface="Calibri" panose="020F0502020204030204" pitchFamily="34" charset="0"/>
                          <a:cs typeface="Calibri" panose="020F0502020204030204" pitchFamily="34" charset="0"/>
                        </a:rPr>
                        <a:t> application</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Security Viewer</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Supported</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65199814"/>
                  </a:ext>
                </a:extLst>
              </a:tr>
              <a:tr h="288179">
                <a:tc>
                  <a:txBody>
                    <a:bodyPr/>
                    <a:lstStyle/>
                    <a:p>
                      <a:r>
                        <a:rPr kumimoji="1" lang="en-US" altLang="ja-JP" sz="1000" dirty="0" smtClean="0">
                          <a:latin typeface="Calibri" panose="020F0502020204030204" pitchFamily="34" charset="0"/>
                          <a:cs typeface="Calibri" panose="020F0502020204030204" pitchFamily="34" charset="0"/>
                        </a:rPr>
                        <a:t>SDK</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PS-API</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Supported</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85821833"/>
                  </a:ext>
                </a:extLst>
              </a:tr>
              <a:tr h="299475">
                <a:tc>
                  <a:txBody>
                    <a:bodyPr/>
                    <a:lstStyle/>
                    <a:p>
                      <a:r>
                        <a:rPr kumimoji="1" lang="en-US" altLang="ja-JP" sz="1000" dirty="0" smtClean="0">
                          <a:latin typeface="Calibri" panose="020F0502020204030204" pitchFamily="34" charset="0"/>
                          <a:cs typeface="Calibri" panose="020F0502020204030204" pitchFamily="34" charset="0"/>
                        </a:rPr>
                        <a:t>DDNS</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Viewnetcam</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Supported</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56972963"/>
                  </a:ext>
                </a:extLst>
              </a:tr>
              <a:tr h="222877">
                <a:tc>
                  <a:txBody>
                    <a:bodyPr/>
                    <a:lstStyle/>
                    <a:p>
                      <a:r>
                        <a:rPr kumimoji="1" lang="en-US" altLang="ja-JP" sz="1000" dirty="0" smtClean="0">
                          <a:latin typeface="Calibri" panose="020F0502020204030204" pitchFamily="34" charset="0"/>
                          <a:cs typeface="Calibri" panose="020F0502020204030204" pitchFamily="34" charset="0"/>
                        </a:rPr>
                        <a:t>ONVIF</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ONVIF</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Supported ( profile</a:t>
                      </a:r>
                      <a:r>
                        <a:rPr kumimoji="1" lang="en-US" altLang="ja-JP" sz="1000" baseline="0" dirty="0" smtClean="0">
                          <a:latin typeface="Calibri" panose="020F0502020204030204" pitchFamily="34" charset="0"/>
                          <a:cs typeface="Calibri" panose="020F0502020204030204" pitchFamily="34" charset="0"/>
                        </a:rPr>
                        <a:t> </a:t>
                      </a:r>
                      <a:r>
                        <a:rPr kumimoji="1" lang="en-US" altLang="ja-JP" sz="1000" dirty="0" smtClean="0">
                          <a:latin typeface="Calibri" panose="020F0502020204030204" pitchFamily="34" charset="0"/>
                          <a:cs typeface="Calibri" panose="020F0502020204030204" pitchFamily="34" charset="0"/>
                        </a:rPr>
                        <a:t>G, profile S, profile T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21267317"/>
                  </a:ext>
                </a:extLst>
              </a:tr>
              <a:tr h="222877">
                <a:tc rowSpan="3">
                  <a:txBody>
                    <a:bodyPr/>
                    <a:lstStyle/>
                    <a:p>
                      <a:r>
                        <a:rPr kumimoji="1" lang="en-US" altLang="ja-JP" sz="1000" dirty="0" smtClean="0">
                          <a:latin typeface="Calibri" panose="020F0502020204030204" pitchFamily="34" charset="0"/>
                          <a:cs typeface="Calibri" panose="020F0502020204030204" pitchFamily="34" charset="0"/>
                        </a:rPr>
                        <a:t>VMS</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cs typeface="Calibri" panose="020F0502020204030204" pitchFamily="34" charset="0"/>
                        </a:rPr>
                        <a:t>Video insight</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Supported </a:t>
                      </a:r>
                      <a:r>
                        <a:rPr kumimoji="1" lang="en-US" altLang="ja-JP" sz="1000" dirty="0" smtClean="0">
                          <a:latin typeface="Calibri" panose="020F0502020204030204" pitchFamily="34" charset="0"/>
                          <a:cs typeface="Calibri" panose="020F0502020204030204" pitchFamily="34" charset="0"/>
                        </a:rPr>
                        <a:t>from Oct. 2021  ( IP Enterprise 7.8.5 or later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69860924"/>
                  </a:ext>
                </a:extLst>
              </a:tr>
              <a:tr h="222877">
                <a:tc vMerge="1">
                  <a:txBody>
                    <a:bodyPr/>
                    <a:lstStyle/>
                    <a:p>
                      <a:endParaRPr kumimoji="1" lang="ja-JP" altLang="en-US" sz="1000" dirty="0">
                        <a:latin typeface="Calibri" panose="020F0502020204030204" pitchFamily="34" charset="0"/>
                        <a:cs typeface="Calibri" panose="020F0502020204030204" pitchFamily="34" charset="0"/>
                      </a:endParaRPr>
                    </a:p>
                  </a:txBody>
                  <a:tcPr/>
                </a:tc>
                <a:tc>
                  <a:txBody>
                    <a:bodyPr/>
                    <a:lstStyle/>
                    <a:p>
                      <a:r>
                        <a:rPr kumimoji="1" lang="en-US" altLang="ja-JP" sz="1000" dirty="0" smtClean="0">
                          <a:latin typeface="Calibri" panose="020F0502020204030204" pitchFamily="34" charset="0"/>
                          <a:cs typeface="Calibri" panose="020F0502020204030204" pitchFamily="34" charset="0"/>
                        </a:rPr>
                        <a:t>Genetec</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Supported </a:t>
                      </a:r>
                      <a:r>
                        <a:rPr kumimoji="1" lang="en-US" altLang="ja-JP" sz="1000" dirty="0" smtClean="0">
                          <a:latin typeface="Calibri" panose="020F0502020204030204" pitchFamily="34" charset="0"/>
                          <a:cs typeface="Calibri" panose="020F0502020204030204" pitchFamily="34" charset="0"/>
                        </a:rPr>
                        <a:t> ( SC5.10.1.0 or later )</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76219259"/>
                  </a:ext>
                </a:extLst>
              </a:tr>
              <a:tr h="222877">
                <a:tc vMerge="1">
                  <a:txBody>
                    <a:bodyPr/>
                    <a:lstStyle/>
                    <a:p>
                      <a:endParaRPr kumimoji="1" lang="ja-JP" altLang="en-US" sz="1000" dirty="0">
                        <a:latin typeface="Calibri" panose="020F0502020204030204" pitchFamily="34" charset="0"/>
                        <a:cs typeface="Calibri" panose="020F0502020204030204" pitchFamily="34" charset="0"/>
                      </a:endParaRPr>
                    </a:p>
                  </a:txBody>
                  <a:tcPr/>
                </a:tc>
                <a:tc>
                  <a:txBody>
                    <a:bodyPr/>
                    <a:lstStyle/>
                    <a:p>
                      <a:r>
                        <a:rPr kumimoji="1" lang="en-US" altLang="ja-JP" sz="1000" dirty="0" smtClean="0">
                          <a:latin typeface="Calibri" panose="020F0502020204030204" pitchFamily="34" charset="0"/>
                          <a:cs typeface="Calibri" panose="020F0502020204030204" pitchFamily="34" charset="0"/>
                        </a:rPr>
                        <a:t>Milestone</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Supported </a:t>
                      </a:r>
                      <a:r>
                        <a:rPr kumimoji="1" lang="en-US" altLang="ja-JP" sz="1000" dirty="0" smtClean="0">
                          <a:latin typeface="Calibri" panose="020F0502020204030204" pitchFamily="34" charset="0"/>
                          <a:cs typeface="Calibri" panose="020F0502020204030204" pitchFamily="34" charset="0"/>
                        </a:rPr>
                        <a:t>from Oct. 2021  ( DP11.8 or later )  T.B.D</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3770671"/>
                  </a:ext>
                </a:extLst>
              </a:tr>
            </a:tbl>
          </a:graphicData>
        </a:graphic>
      </p:graphicFrame>
    </p:spTree>
    <p:extLst>
      <p:ext uri="{BB962C8B-B14F-4D97-AF65-F5344CB8AC3E}">
        <p14:creationId xmlns:p14="http://schemas.microsoft.com/office/powerpoint/2010/main" val="11260753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153750"/>
            <a:ext cx="6995916" cy="523220"/>
          </a:xfrm>
          <a:prstGeom prst="rect">
            <a:avLst/>
          </a:prstGeom>
        </p:spPr>
        <p:txBody>
          <a:bodyPr wrap="square" anchor="b">
            <a:spAutoFit/>
          </a:bodyPr>
          <a:lstStyle/>
          <a:p>
            <a:r>
              <a:rPr lang="en-US" altLang="ja-JP" sz="28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10. </a:t>
            </a:r>
            <a:r>
              <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Appendix</a:t>
            </a:r>
          </a:p>
        </p:txBody>
      </p:sp>
      <p:sp>
        <p:nvSpPr>
          <p:cNvPr id="5" name="正方形/長方形 4"/>
          <p:cNvSpPr/>
          <p:nvPr/>
        </p:nvSpPr>
        <p:spPr>
          <a:xfrm>
            <a:off x="624084" y="2598127"/>
            <a:ext cx="3603743" cy="369332"/>
          </a:xfrm>
          <a:prstGeom prst="rect">
            <a:avLst/>
          </a:prstGeom>
        </p:spPr>
        <p:txBody>
          <a:bodyPr wrap="none">
            <a:spAutoFit/>
          </a:bodyPr>
          <a:lstStyle/>
          <a:p>
            <a:pPr lvl="0" defTabSz="457178" fontAlgn="auto">
              <a:spcBef>
                <a:spcPct val="20000"/>
              </a:spcBef>
              <a:spcAft>
                <a:spcPts val="0"/>
              </a:spcAft>
            </a:pPr>
            <a:r>
              <a:rPr kumimoji="0" lang="en-US" altLang="ja-JP" dirty="0">
                <a:solidFill>
                  <a:prstClr val="white"/>
                </a:solidFill>
                <a:latin typeface="Calibri" panose="020F0502020204030204" pitchFamily="34" charset="0"/>
                <a:ea typeface="Meiryo UI"/>
                <a:cs typeface="Calibri" panose="020F0502020204030204" pitchFamily="34" charset="0"/>
              </a:rPr>
              <a:t>Compression technology description</a:t>
            </a:r>
          </a:p>
        </p:txBody>
      </p:sp>
    </p:spTree>
    <p:extLst>
      <p:ext uri="{BB962C8B-B14F-4D97-AF65-F5344CB8AC3E}">
        <p14:creationId xmlns:p14="http://schemas.microsoft.com/office/powerpoint/2010/main" val="1897583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Extreme Compression </a:t>
            </a:r>
            <a:endParaRPr lang="ja-JP" altLang="en-US" sz="3200" dirty="0">
              <a:solidFill>
                <a:sysClr val="window" lastClr="FFFFFF"/>
              </a:solidFill>
              <a:latin typeface="Calibri" panose="020F0502020204030204" pitchFamily="34" charset="0"/>
              <a:cs typeface="Calibri" panose="020F0502020204030204" pitchFamily="34" charset="0"/>
            </a:endParaRPr>
          </a:p>
        </p:txBody>
      </p:sp>
      <p:sp>
        <p:nvSpPr>
          <p:cNvPr id="6" name="テキスト ボックス 5"/>
          <p:cNvSpPr txBox="1"/>
          <p:nvPr/>
        </p:nvSpPr>
        <p:spPr>
          <a:xfrm>
            <a:off x="322194" y="609508"/>
            <a:ext cx="8387954" cy="738664"/>
          </a:xfrm>
          <a:prstGeom prst="rect">
            <a:avLst/>
          </a:prstGeom>
          <a:noFill/>
        </p:spPr>
        <p:txBody>
          <a:bodyPr wrap="square" rtlCol="0">
            <a:spAutoFit/>
          </a:bodyPr>
          <a:lstStyle/>
          <a:p>
            <a:pPr marL="285736" indent="-285736" algn="l">
              <a:buFont typeface="Wingdings" panose="05000000000000000000" pitchFamily="2" charset="2"/>
              <a:buChar char="n"/>
            </a:pPr>
            <a:r>
              <a:rPr lang="en-US" altLang="ja-JP" sz="1800" b="1" dirty="0">
                <a:latin typeface="Calibri" panose="020F0502020204030204" pitchFamily="34" charset="0"/>
                <a:ea typeface="Meiryo UI" panose="020B0604030504040204" pitchFamily="50" charset="-128"/>
                <a:cs typeface="Meiryo UI" panose="020B0604030504040204" pitchFamily="50" charset="-128"/>
              </a:rPr>
              <a:t>GOP </a:t>
            </a:r>
            <a:r>
              <a:rPr lang="en-US" altLang="ja-JP" sz="1800" b="1" dirty="0" smtClean="0">
                <a:latin typeface="Calibri" panose="020F0502020204030204" pitchFamily="34" charset="0"/>
                <a:ea typeface="Meiryo UI" panose="020B0604030504040204" pitchFamily="50" charset="-128"/>
                <a:cs typeface="Meiryo UI" panose="020B0604030504040204" pitchFamily="50" charset="-128"/>
              </a:rPr>
              <a:t>Control</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450850" lvl="1" indent="-284163"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Apply long term P frame in advanced mode: I-Frame interval is fixed every 60sec but long term P frame which enables to create image with only previous I-frame is inserted every 1 sec.</a:t>
            </a:r>
          </a:p>
        </p:txBody>
      </p:sp>
      <p:sp>
        <p:nvSpPr>
          <p:cNvPr id="7" name="テキスト ボックス 6"/>
          <p:cNvSpPr txBox="1"/>
          <p:nvPr/>
        </p:nvSpPr>
        <p:spPr>
          <a:xfrm>
            <a:off x="318010" y="1692377"/>
            <a:ext cx="8561857" cy="923330"/>
          </a:xfrm>
          <a:prstGeom prst="rect">
            <a:avLst/>
          </a:prstGeom>
          <a:noFill/>
        </p:spPr>
        <p:txBody>
          <a:bodyPr wrap="square" rtlCol="0">
            <a:spAutoFit/>
          </a:bodyPr>
          <a:lstStyle/>
          <a:p>
            <a:pPr marL="285736" indent="-285736" algn="l">
              <a:buFont typeface="Wingdings" panose="05000000000000000000" pitchFamily="2" charset="2"/>
              <a:buChar char="n"/>
            </a:pPr>
            <a:r>
              <a:rPr lang="en-US" altLang="ja-JP" sz="1800" b="1" dirty="0">
                <a:latin typeface="Calibri" panose="020F0502020204030204" pitchFamily="34" charset="0"/>
                <a:ea typeface="Meiryo UI" panose="020B0604030504040204" pitchFamily="50" charset="-128"/>
                <a:cs typeface="Meiryo UI" panose="020B0604030504040204" pitchFamily="50" charset="-128"/>
              </a:rPr>
              <a:t>Auto </a:t>
            </a:r>
            <a:r>
              <a:rPr lang="en-US" altLang="ja-JP" sz="1800" b="1" dirty="0" smtClean="0">
                <a:latin typeface="Calibri" panose="020F0502020204030204" pitchFamily="34" charset="0"/>
                <a:ea typeface="Meiryo UI" panose="020B0604030504040204" pitchFamily="50" charset="-128"/>
                <a:cs typeface="Meiryo UI" panose="020B0604030504040204" pitchFamily="50" charset="-128"/>
              </a:rPr>
              <a:t>VIQS</a:t>
            </a:r>
            <a:endParaRPr lang="en-US" altLang="ja-JP" sz="1200" b="1" u="sng" dirty="0">
              <a:effectLst/>
              <a:latin typeface="Calibri" panose="020F0502020204030204" pitchFamily="34" charset="0"/>
              <a:ea typeface="Meiryo UI" panose="020B0604030504040204" pitchFamily="50" charset="-128"/>
              <a:cs typeface="Meiryo UI" panose="020B0604030504040204" pitchFamily="50" charset="-128"/>
            </a:endParaRPr>
          </a:p>
          <a:p>
            <a:pPr marL="450850" lvl="1" indent="-284163" algn="l">
              <a:buFont typeface="Wingdings" panose="05000000000000000000" pitchFamily="2" charset="2"/>
              <a:buChar char="Ø"/>
            </a:pPr>
            <a:r>
              <a:rPr lang="en-US" altLang="ja-JP" sz="1200" b="1" u="sng" dirty="0">
                <a:effectLst/>
                <a:latin typeface="Calibri" panose="020F0502020204030204" pitchFamily="34" charset="0"/>
                <a:ea typeface="Meiryo UI" panose="020B0604030504040204" pitchFamily="50" charset="-128"/>
                <a:cs typeface="Meiryo UI" panose="020B0604030504040204" pitchFamily="50" charset="-128"/>
              </a:rPr>
              <a:t>Auto-VIQS</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 (Variable Image Quality on Specified area) Control can automatically determine areas with and without motion and therefore reduces the data volume of those without motion. In the example below Auto-VIQS has realized two areas of importance that have a lot of movement (seen in red) and one area of little or no movement (see in yellow)</a:t>
            </a:r>
          </a:p>
        </p:txBody>
      </p:sp>
      <p:sp>
        <p:nvSpPr>
          <p:cNvPr id="8" name="テキスト ボックス 7"/>
          <p:cNvSpPr txBox="1"/>
          <p:nvPr/>
        </p:nvSpPr>
        <p:spPr>
          <a:xfrm>
            <a:off x="668573" y="4141262"/>
            <a:ext cx="1591824" cy="230832"/>
          </a:xfrm>
          <a:prstGeom prst="rect">
            <a:avLst/>
          </a:prstGeom>
          <a:noFill/>
        </p:spPr>
        <p:txBody>
          <a:bodyPr wrap="square" rtlCol="0">
            <a:spAutoFit/>
          </a:bodyPr>
          <a:lstStyle/>
          <a:p>
            <a:r>
              <a:rPr lang="en-US" altLang="ja-JP" sz="900" b="1" dirty="0">
                <a:solidFill>
                  <a:srgbClr val="0A54A0"/>
                </a:solidFill>
                <a:effectLst/>
                <a:latin typeface="Calibri" panose="020F0502020204030204" pitchFamily="34" charset="0"/>
              </a:rPr>
              <a:t>Original Image</a:t>
            </a:r>
            <a:endParaRPr lang="ja-JP" altLang="en-US" sz="700" b="1" dirty="0">
              <a:solidFill>
                <a:srgbClr val="0A54A0"/>
              </a:solidFill>
              <a:effectLst/>
              <a:latin typeface="Calibri" panose="020F0502020204030204" pitchFamily="34" charset="0"/>
            </a:endParaRPr>
          </a:p>
        </p:txBody>
      </p:sp>
      <p:sp>
        <p:nvSpPr>
          <p:cNvPr id="9" name="テキスト ボックス 8"/>
          <p:cNvSpPr txBox="1"/>
          <p:nvPr/>
        </p:nvSpPr>
        <p:spPr>
          <a:xfrm>
            <a:off x="2226193" y="4141262"/>
            <a:ext cx="2755434" cy="230832"/>
          </a:xfrm>
          <a:prstGeom prst="rect">
            <a:avLst/>
          </a:prstGeom>
          <a:noFill/>
        </p:spPr>
        <p:txBody>
          <a:bodyPr wrap="square" rtlCol="0">
            <a:spAutoFit/>
          </a:bodyPr>
          <a:lstStyle/>
          <a:p>
            <a:r>
              <a:rPr lang="en-US" altLang="ja-JP" sz="900" b="1" dirty="0">
                <a:solidFill>
                  <a:srgbClr val="0A54A0"/>
                </a:solidFill>
                <a:effectLst/>
                <a:latin typeface="Calibri" panose="020F0502020204030204" pitchFamily="34" charset="0"/>
              </a:rPr>
              <a:t>Example of separate stationary area and moving area</a:t>
            </a:r>
            <a:endParaRPr lang="ja-JP" altLang="en-US" sz="700" b="1" dirty="0">
              <a:solidFill>
                <a:srgbClr val="0A54A0"/>
              </a:solidFill>
              <a:effectLst/>
              <a:latin typeface="Calibri" panose="020F0502020204030204" pitchFamily="34" charset="0"/>
            </a:endParaRPr>
          </a:p>
        </p:txBody>
      </p:sp>
      <p:sp>
        <p:nvSpPr>
          <p:cNvPr id="10" name="テキスト ボックス 9"/>
          <p:cNvSpPr txBox="1"/>
          <p:nvPr/>
        </p:nvSpPr>
        <p:spPr>
          <a:xfrm>
            <a:off x="4070077" y="3271886"/>
            <a:ext cx="1964964" cy="461665"/>
          </a:xfrm>
          <a:prstGeom prst="rect">
            <a:avLst/>
          </a:prstGeom>
          <a:noFill/>
        </p:spPr>
        <p:txBody>
          <a:bodyPr wrap="square" rtlCol="0">
            <a:spAutoFit/>
          </a:bodyPr>
          <a:lstStyle/>
          <a:p>
            <a:pPr algn="l"/>
            <a:r>
              <a:rPr lang="en-US" altLang="ja-JP" sz="1200" b="1" dirty="0">
                <a:solidFill>
                  <a:srgbClr val="0A54A0"/>
                </a:solidFill>
                <a:effectLst/>
                <a:latin typeface="Calibri" panose="020F0502020204030204" pitchFamily="34" charset="0"/>
              </a:rPr>
              <a:t>Stationary Area: Data size is reduced</a:t>
            </a:r>
            <a:endParaRPr lang="ja-JP" altLang="en-US" sz="1050" b="1" dirty="0">
              <a:solidFill>
                <a:srgbClr val="0A54A0"/>
              </a:solidFill>
              <a:effectLst/>
              <a:latin typeface="Calibri" panose="020F0502020204030204" pitchFamily="34" charset="0"/>
            </a:endParaRPr>
          </a:p>
        </p:txBody>
      </p:sp>
      <p:grpSp>
        <p:nvGrpSpPr>
          <p:cNvPr id="11" name="グループ化 10"/>
          <p:cNvGrpSpPr/>
          <p:nvPr/>
        </p:nvGrpSpPr>
        <p:grpSpPr>
          <a:xfrm>
            <a:off x="668573" y="3288456"/>
            <a:ext cx="3486954" cy="887854"/>
            <a:chOff x="668573" y="3819664"/>
            <a:chExt cx="3486954" cy="887854"/>
          </a:xfrm>
        </p:grpSpPr>
        <p:pic>
          <p:nvPicPr>
            <p:cNvPr id="12" name="図 11"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73" y="3819664"/>
              <a:ext cx="3437100" cy="887854"/>
            </a:xfrm>
            <a:prstGeom prst="rect">
              <a:avLst/>
            </a:prstGeom>
          </p:spPr>
        </p:pic>
        <p:sp>
          <p:nvSpPr>
            <p:cNvPr id="13" name="右矢印 12"/>
            <p:cNvSpPr/>
            <p:nvPr/>
          </p:nvSpPr>
          <p:spPr>
            <a:xfrm>
              <a:off x="3822246" y="3837228"/>
              <a:ext cx="300030" cy="198215"/>
            </a:xfrm>
            <a:prstGeom prst="rightArrow">
              <a:avLst>
                <a:gd name="adj1" fmla="val 50000"/>
                <a:gd name="adj2" fmla="val 69512"/>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867" dirty="0">
                <a:solidFill>
                  <a:prstClr val="white"/>
                </a:solidFill>
              </a:endParaRPr>
            </a:p>
          </p:txBody>
        </p:sp>
        <p:sp>
          <p:nvSpPr>
            <p:cNvPr id="14" name="右矢印 13"/>
            <p:cNvSpPr/>
            <p:nvPr/>
          </p:nvSpPr>
          <p:spPr>
            <a:xfrm>
              <a:off x="3800301" y="4335682"/>
              <a:ext cx="355226" cy="198215"/>
            </a:xfrm>
            <a:prstGeom prst="rightArrow">
              <a:avLst>
                <a:gd name="adj1" fmla="val 50000"/>
                <a:gd name="adj2" fmla="val 81707"/>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867" dirty="0">
                <a:solidFill>
                  <a:prstClr val="white"/>
                </a:solidFill>
              </a:endParaRPr>
            </a:p>
          </p:txBody>
        </p:sp>
      </p:grpSp>
      <p:sp>
        <p:nvSpPr>
          <p:cNvPr id="15" name="テキスト ボックス 14"/>
          <p:cNvSpPr txBox="1"/>
          <p:nvPr/>
        </p:nvSpPr>
        <p:spPr>
          <a:xfrm>
            <a:off x="4089694" y="3777655"/>
            <a:ext cx="1945349" cy="461665"/>
          </a:xfrm>
          <a:prstGeom prst="rect">
            <a:avLst/>
          </a:prstGeom>
          <a:noFill/>
        </p:spPr>
        <p:txBody>
          <a:bodyPr wrap="square" rtlCol="0">
            <a:spAutoFit/>
          </a:bodyPr>
          <a:lstStyle/>
          <a:p>
            <a:pPr algn="l"/>
            <a:r>
              <a:rPr lang="en-US" altLang="ja-JP" sz="1200" b="1" dirty="0">
                <a:solidFill>
                  <a:srgbClr val="FF0000"/>
                </a:solidFill>
                <a:effectLst/>
                <a:latin typeface="Calibri" panose="020F0502020204030204" pitchFamily="34" charset="0"/>
              </a:rPr>
              <a:t>Moving Area: Image quality maintained</a:t>
            </a:r>
            <a:endParaRPr lang="ja-JP" altLang="en-US" sz="1050" b="1" dirty="0">
              <a:solidFill>
                <a:srgbClr val="FF0000"/>
              </a:solidFill>
              <a:effectLst/>
              <a:latin typeface="Calibri" panose="020F0502020204030204" pitchFamily="34" charset="0"/>
            </a:endParaRPr>
          </a:p>
        </p:txBody>
      </p:sp>
      <p:sp>
        <p:nvSpPr>
          <p:cNvPr id="16"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17"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18"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19"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21929681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Extreme Compression</a:t>
            </a:r>
            <a:endParaRPr lang="ja-JP" altLang="en-US" sz="3200" dirty="0">
              <a:solidFill>
                <a:sysClr val="window" lastClr="FFFFFF"/>
              </a:solidFill>
              <a:latin typeface="Calibri" panose="020F0502020204030204" pitchFamily="34" charset="0"/>
              <a:cs typeface="Calibri" panose="020F0502020204030204" pitchFamily="34" charset="0"/>
            </a:endParaRPr>
          </a:p>
        </p:txBody>
      </p:sp>
      <p:grpSp>
        <p:nvGrpSpPr>
          <p:cNvPr id="16" name="グループ化 15"/>
          <p:cNvGrpSpPr/>
          <p:nvPr/>
        </p:nvGrpSpPr>
        <p:grpSpPr>
          <a:xfrm>
            <a:off x="216021" y="612025"/>
            <a:ext cx="8816285" cy="4154268"/>
            <a:chOff x="216018" y="640957"/>
            <a:chExt cx="8816286" cy="4154268"/>
          </a:xfrm>
        </p:grpSpPr>
        <p:grpSp>
          <p:nvGrpSpPr>
            <p:cNvPr id="17" name="グループ化 43"/>
            <p:cNvGrpSpPr>
              <a:grpSpLocks/>
            </p:cNvGrpSpPr>
            <p:nvPr/>
          </p:nvGrpSpPr>
          <p:grpSpPr bwMode="auto">
            <a:xfrm>
              <a:off x="487483" y="4253441"/>
              <a:ext cx="1531300" cy="147097"/>
              <a:chOff x="2424056" y="3361506"/>
              <a:chExt cx="1801432" cy="173137"/>
            </a:xfrm>
          </p:grpSpPr>
          <p:cxnSp>
            <p:nvCxnSpPr>
              <p:cNvPr id="256" name="直線コネクタ 255"/>
              <p:cNvCxnSpPr/>
              <p:nvPr/>
            </p:nvCxnSpPr>
            <p:spPr>
              <a:xfrm>
                <a:off x="2927711" y="3431026"/>
                <a:ext cx="352312" cy="0"/>
              </a:xfrm>
              <a:prstGeom prst="line">
                <a:avLst/>
              </a:prstGeom>
              <a:noFill/>
              <a:ln w="9525" cap="flat" cmpd="sng" algn="ctr">
                <a:solidFill>
                  <a:srgbClr val="14A6DB">
                    <a:shade val="95000"/>
                    <a:satMod val="105000"/>
                  </a:srgbClr>
                </a:solidFill>
                <a:prstDash val="solid"/>
              </a:ln>
              <a:effectLst/>
            </p:spPr>
          </p:cxnSp>
          <p:grpSp>
            <p:nvGrpSpPr>
              <p:cNvPr id="257" name="グループ化 91"/>
              <p:cNvGrpSpPr>
                <a:grpSpLocks/>
              </p:cNvGrpSpPr>
              <p:nvPr/>
            </p:nvGrpSpPr>
            <p:grpSpPr bwMode="auto">
              <a:xfrm>
                <a:off x="2831207" y="3361506"/>
                <a:ext cx="996140" cy="173137"/>
                <a:chOff x="-4209259" y="3492534"/>
                <a:chExt cx="18439570" cy="2909690"/>
              </a:xfrm>
            </p:grpSpPr>
            <p:sp>
              <p:nvSpPr>
                <p:cNvPr id="268" name="フリーフォーム 267"/>
                <p:cNvSpPr/>
                <p:nvPr/>
              </p:nvSpPr>
              <p:spPr>
                <a:xfrm>
                  <a:off x="3828809"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9" name="フリーフォーム 268"/>
                <p:cNvSpPr/>
                <p:nvPr/>
              </p:nvSpPr>
              <p:spPr>
                <a:xfrm flipH="1">
                  <a:off x="3152965"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70" name="フリーフォーム 269"/>
                <p:cNvSpPr/>
                <p:nvPr/>
              </p:nvSpPr>
              <p:spPr>
                <a:xfrm>
                  <a:off x="-3533425"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71" name="フリーフォーム 270"/>
                <p:cNvSpPr/>
                <p:nvPr/>
              </p:nvSpPr>
              <p:spPr>
                <a:xfrm flipH="1">
                  <a:off x="-4209259"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72" name="フリーフォーム 271"/>
                <p:cNvSpPr/>
                <p:nvPr/>
              </p:nvSpPr>
              <p:spPr>
                <a:xfrm>
                  <a:off x="13525078"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73" name="フリーフォーム 272"/>
                <p:cNvSpPr/>
                <p:nvPr/>
              </p:nvSpPr>
              <p:spPr>
                <a:xfrm flipH="1">
                  <a:off x="12849221"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grpSp>
            <p:nvGrpSpPr>
              <p:cNvPr id="258" name="グループ化 92"/>
              <p:cNvGrpSpPr>
                <a:grpSpLocks/>
              </p:cNvGrpSpPr>
              <p:nvPr/>
            </p:nvGrpSpPr>
            <p:grpSpPr bwMode="auto">
              <a:xfrm>
                <a:off x="2862955" y="3361506"/>
                <a:ext cx="996140" cy="173137"/>
                <a:chOff x="-4210444" y="3492534"/>
                <a:chExt cx="18439570" cy="2909690"/>
              </a:xfrm>
            </p:grpSpPr>
            <p:sp>
              <p:nvSpPr>
                <p:cNvPr id="262" name="フリーフォーム 261"/>
                <p:cNvSpPr/>
                <p:nvPr/>
              </p:nvSpPr>
              <p:spPr>
                <a:xfrm>
                  <a:off x="3827625"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3" name="フリーフォーム 262"/>
                <p:cNvSpPr/>
                <p:nvPr/>
              </p:nvSpPr>
              <p:spPr>
                <a:xfrm flipH="1">
                  <a:off x="3151780"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4" name="フリーフォーム 263"/>
                <p:cNvSpPr/>
                <p:nvPr/>
              </p:nvSpPr>
              <p:spPr>
                <a:xfrm>
                  <a:off x="-3534610"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5" name="フリーフォーム 264"/>
                <p:cNvSpPr/>
                <p:nvPr/>
              </p:nvSpPr>
              <p:spPr>
                <a:xfrm flipH="1">
                  <a:off x="-4210444"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6" name="フリーフォーム 265"/>
                <p:cNvSpPr/>
                <p:nvPr/>
              </p:nvSpPr>
              <p:spPr>
                <a:xfrm>
                  <a:off x="13523893"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67" name="フリーフォーム 266"/>
                <p:cNvSpPr/>
                <p:nvPr/>
              </p:nvSpPr>
              <p:spPr>
                <a:xfrm flipH="1">
                  <a:off x="12848036"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cxnSp>
            <p:nvCxnSpPr>
              <p:cNvPr id="259" name="直線コネクタ 258"/>
              <p:cNvCxnSpPr/>
              <p:nvPr/>
            </p:nvCxnSpPr>
            <p:spPr>
              <a:xfrm>
                <a:off x="3323143" y="3429810"/>
                <a:ext cx="482704" cy="0"/>
              </a:xfrm>
              <a:prstGeom prst="line">
                <a:avLst/>
              </a:prstGeom>
              <a:noFill/>
              <a:ln w="9525" cap="flat" cmpd="sng" algn="ctr">
                <a:solidFill>
                  <a:srgbClr val="14A6DB">
                    <a:shade val="95000"/>
                    <a:satMod val="105000"/>
                  </a:srgbClr>
                </a:solidFill>
                <a:prstDash val="solid"/>
              </a:ln>
              <a:effectLst/>
            </p:spPr>
          </p:cxnSp>
          <p:cxnSp>
            <p:nvCxnSpPr>
              <p:cNvPr id="260" name="直線コネクタ 259"/>
              <p:cNvCxnSpPr/>
              <p:nvPr/>
            </p:nvCxnSpPr>
            <p:spPr>
              <a:xfrm>
                <a:off x="2424056" y="3431045"/>
                <a:ext cx="455439" cy="0"/>
              </a:xfrm>
              <a:prstGeom prst="line">
                <a:avLst/>
              </a:prstGeom>
              <a:noFill/>
              <a:ln w="9525" cap="flat" cmpd="sng" algn="ctr">
                <a:solidFill>
                  <a:srgbClr val="14A6DB">
                    <a:shade val="95000"/>
                    <a:satMod val="105000"/>
                  </a:srgbClr>
                </a:solidFill>
                <a:prstDash val="solid"/>
              </a:ln>
              <a:effectLst/>
            </p:spPr>
          </p:cxnSp>
          <p:cxnSp>
            <p:nvCxnSpPr>
              <p:cNvPr id="261" name="直線コネクタ 260"/>
              <p:cNvCxnSpPr/>
              <p:nvPr/>
            </p:nvCxnSpPr>
            <p:spPr>
              <a:xfrm>
                <a:off x="3846953" y="3429829"/>
                <a:ext cx="378535" cy="0"/>
              </a:xfrm>
              <a:prstGeom prst="line">
                <a:avLst/>
              </a:prstGeom>
              <a:noFill/>
              <a:ln w="9525" cap="flat" cmpd="sng" algn="ctr">
                <a:solidFill>
                  <a:srgbClr val="14A6DB">
                    <a:shade val="95000"/>
                    <a:satMod val="105000"/>
                  </a:srgbClr>
                </a:solidFill>
                <a:prstDash val="solid"/>
              </a:ln>
              <a:effectLst/>
            </p:spPr>
          </p:cxnSp>
        </p:grpSp>
        <p:grpSp>
          <p:nvGrpSpPr>
            <p:cNvPr id="18" name="グループ化 46"/>
            <p:cNvGrpSpPr>
              <a:grpSpLocks/>
            </p:cNvGrpSpPr>
            <p:nvPr/>
          </p:nvGrpSpPr>
          <p:grpSpPr bwMode="auto">
            <a:xfrm>
              <a:off x="5892016" y="2254151"/>
              <a:ext cx="481222" cy="301781"/>
              <a:chOff x="3057466" y="3074587"/>
              <a:chExt cx="566133" cy="355224"/>
            </a:xfrm>
          </p:grpSpPr>
          <p:cxnSp>
            <p:nvCxnSpPr>
              <p:cNvPr id="253" name="直線コネクタ 252"/>
              <p:cNvCxnSpPr/>
              <p:nvPr/>
            </p:nvCxnSpPr>
            <p:spPr>
              <a:xfrm>
                <a:off x="3188830" y="3248740"/>
                <a:ext cx="0" cy="181071"/>
              </a:xfrm>
              <a:prstGeom prst="line">
                <a:avLst/>
              </a:prstGeom>
              <a:noFill/>
              <a:ln w="28575" cap="flat" cmpd="sng" algn="ctr">
                <a:solidFill>
                  <a:srgbClr val="14A6DB">
                    <a:shade val="95000"/>
                    <a:satMod val="105000"/>
                  </a:srgbClr>
                </a:solidFill>
                <a:prstDash val="solid"/>
              </a:ln>
              <a:effectLst/>
            </p:spPr>
          </p:cxnSp>
          <p:cxnSp>
            <p:nvCxnSpPr>
              <p:cNvPr id="254" name="直線コネクタ 253"/>
              <p:cNvCxnSpPr/>
              <p:nvPr/>
            </p:nvCxnSpPr>
            <p:spPr>
              <a:xfrm>
                <a:off x="3478644" y="3248740"/>
                <a:ext cx="0" cy="181071"/>
              </a:xfrm>
              <a:prstGeom prst="line">
                <a:avLst/>
              </a:prstGeom>
              <a:noFill/>
              <a:ln w="28575" cap="flat" cmpd="sng" algn="ctr">
                <a:solidFill>
                  <a:srgbClr val="14A6DB">
                    <a:shade val="95000"/>
                    <a:satMod val="105000"/>
                  </a:srgbClr>
                </a:solidFill>
                <a:prstDash val="solid"/>
              </a:ln>
              <a:effectLst/>
            </p:spPr>
          </p:cxnSp>
          <p:sp>
            <p:nvSpPr>
              <p:cNvPr id="255" name="テキスト ボックス 70"/>
              <p:cNvSpPr txBox="1">
                <a:spLocks noChangeArrowheads="1"/>
              </p:cNvSpPr>
              <p:nvPr/>
            </p:nvSpPr>
            <p:spPr bwMode="auto">
              <a:xfrm>
                <a:off x="3057466" y="3074587"/>
                <a:ext cx="566133" cy="2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sp>
          <p:nvSpPr>
            <p:cNvPr id="19" name="テキスト ボックス 167"/>
            <p:cNvSpPr txBox="1">
              <a:spLocks noChangeArrowheads="1"/>
            </p:cNvSpPr>
            <p:nvPr/>
          </p:nvSpPr>
          <p:spPr bwMode="auto">
            <a:xfrm>
              <a:off x="318223" y="640957"/>
              <a:ext cx="85583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285736" indent="-285736" defTabSz="914400" eaLnBrk="1" fontAlgn="auto" hangingPunct="1">
                <a:spcBef>
                  <a:spcPts val="0"/>
                </a:spcBef>
                <a:spcAft>
                  <a:spcPts val="0"/>
                </a:spcAft>
                <a:buFont typeface="Wingdings" panose="05000000000000000000" pitchFamily="2" charset="2"/>
                <a:buChar char="n"/>
                <a:tabLst>
                  <a:tab pos="1796960" algn="l"/>
                </a:tabLst>
                <a:defRPr/>
              </a:pPr>
              <a:r>
                <a:rPr lang="en-US" altLang="ja-JP" sz="1800" b="1" dirty="0" smtClean="0">
                  <a:latin typeface="Calibri" panose="020F0502020204030204" pitchFamily="34" charset="0"/>
                  <a:ea typeface="Meiryo UI" panose="020B0604030504040204" pitchFamily="50" charset="-128"/>
                  <a:cs typeface="Meiryo UI" panose="020B0604030504040204" pitchFamily="50" charset="-128"/>
                </a:rPr>
                <a:t>Frame rate control</a:t>
              </a:r>
              <a:r>
                <a:rPr kumimoji="1" lang="en-US" altLang="ja-JP" sz="1800" b="1" u="none" strike="noStrike" kern="0" cap="none" spc="0" normalizeH="0" baseline="0" noProof="0" dirty="0" smtClean="0">
                  <a:ln>
                    <a:noFill/>
                  </a:ln>
                  <a:effectLst>
                    <a:outerShdw blurRad="38100" dist="38100" dir="2700000" algn="tl">
                      <a:srgbClr val="000000">
                        <a:alpha val="43137"/>
                      </a:srgbClr>
                    </a:outerShdw>
                  </a:effectLst>
                  <a:uLnTx/>
                  <a:uFillTx/>
                  <a:latin typeface="Calibri" panose="020F0502020204030204" pitchFamily="34" charset="0"/>
                  <a:ea typeface="Meiryo UI" pitchFamily="50" charset="-128"/>
                  <a:cs typeface="Meiryo UI" pitchFamily="50" charset="-128"/>
                </a:rPr>
                <a:t> </a:t>
              </a:r>
            </a:p>
            <a:p>
              <a:pPr marL="4508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tab pos="1700129" algn="l"/>
                </a:tabLst>
                <a:defRPr/>
              </a:pPr>
              <a:r>
                <a:rPr kumimoji="1" lang="en-US" altLang="ja-JP" sz="1200" b="1" i="0" u="none" strike="noStrike" kern="0" cap="none" spc="0" normalizeH="0" baseline="0" noProof="0" dirty="0" smtClean="0">
                  <a:ln>
                    <a:noFill/>
                  </a:ln>
                  <a:effectLst/>
                  <a:uLnTx/>
                  <a:uFillTx/>
                  <a:latin typeface="Calibri" panose="020F0502020204030204" pitchFamily="34" charset="0"/>
                  <a:ea typeface="Meiryo UI" pitchFamily="50" charset="-128"/>
                  <a:cs typeface="Meiryo UI" pitchFamily="50" charset="-128"/>
                </a:rPr>
                <a:t>By </a:t>
              </a:r>
              <a:r>
                <a:rPr kumimoji="1" lang="en-US" altLang="ja-JP" sz="1200" b="1" i="0" u="none" strike="noStrike" kern="0" cap="none" spc="0" normalizeH="0" baseline="0" noProof="0" dirty="0">
                  <a:ln>
                    <a:noFill/>
                  </a:ln>
                  <a:effectLst/>
                  <a:uLnTx/>
                  <a:uFillTx/>
                  <a:latin typeface="Calibri" panose="020F0502020204030204" pitchFamily="34" charset="0"/>
                  <a:ea typeface="Meiryo UI" pitchFamily="50" charset="-128"/>
                  <a:cs typeface="Meiryo UI" pitchFamily="50" charset="-128"/>
                </a:rPr>
                <a:t>dynamically controlling the frame rate in addition to the refresh interval depending on the presence or absence of motion, the bit rate at the time of scene shooting without motion is further reduced.</a:t>
              </a:r>
              <a:endParaRPr kumimoji="1" lang="ja-JP" altLang="en-US" sz="1200" b="1" i="0" u="none" strike="noStrike" kern="0" cap="none" spc="0" normalizeH="0" baseline="0" noProof="0" dirty="0">
                <a:ln>
                  <a:noFill/>
                </a:ln>
                <a:effectLst/>
                <a:uLnTx/>
                <a:uFillTx/>
                <a:latin typeface="Calibri" panose="020F0502020204030204" pitchFamily="34" charset="0"/>
                <a:ea typeface="Meiryo UI" pitchFamily="50" charset="-128"/>
                <a:cs typeface="Meiryo UI" pitchFamily="50" charset="-128"/>
              </a:endParaRPr>
            </a:p>
          </p:txBody>
        </p:sp>
        <p:sp>
          <p:nvSpPr>
            <p:cNvPr id="20" name="テキスト ボックス 19"/>
            <p:cNvSpPr txBox="1"/>
            <p:nvPr/>
          </p:nvSpPr>
          <p:spPr>
            <a:xfrm>
              <a:off x="5292494" y="1544542"/>
              <a:ext cx="1851790" cy="215444"/>
            </a:xfrm>
            <a:prstGeom prst="rect">
              <a:avLst/>
            </a:prstGeom>
            <a:no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(Example: In case of Frame rate = 30fps)</a:t>
              </a:r>
            </a:p>
          </p:txBody>
        </p:sp>
        <p:cxnSp>
          <p:nvCxnSpPr>
            <p:cNvPr id="21" name="直線コネクタ 20"/>
            <p:cNvCxnSpPr/>
            <p:nvPr/>
          </p:nvCxnSpPr>
          <p:spPr bwMode="auto">
            <a:xfrm>
              <a:off x="1067811" y="2189932"/>
              <a:ext cx="0" cy="367030"/>
            </a:xfrm>
            <a:prstGeom prst="line">
              <a:avLst/>
            </a:prstGeom>
            <a:noFill/>
            <a:ln w="28575" cap="flat" cmpd="sng" algn="ctr">
              <a:solidFill>
                <a:srgbClr val="C00000"/>
              </a:solidFill>
              <a:prstDash val="solid"/>
            </a:ln>
            <a:effectLst/>
          </p:spPr>
        </p:cxnSp>
        <p:cxnSp>
          <p:nvCxnSpPr>
            <p:cNvPr id="22" name="直線コネクタ 21"/>
            <p:cNvCxnSpPr/>
            <p:nvPr/>
          </p:nvCxnSpPr>
          <p:spPr bwMode="auto">
            <a:xfrm>
              <a:off x="2294074" y="2189932"/>
              <a:ext cx="0" cy="367030"/>
            </a:xfrm>
            <a:prstGeom prst="line">
              <a:avLst/>
            </a:prstGeom>
            <a:noFill/>
            <a:ln w="28575" cap="flat" cmpd="sng" algn="ctr">
              <a:solidFill>
                <a:srgbClr val="C00000"/>
              </a:solidFill>
              <a:prstDash val="solid"/>
            </a:ln>
            <a:effectLst/>
          </p:spPr>
        </p:cxnSp>
        <p:cxnSp>
          <p:nvCxnSpPr>
            <p:cNvPr id="23" name="直線コネクタ 22"/>
            <p:cNvCxnSpPr/>
            <p:nvPr/>
          </p:nvCxnSpPr>
          <p:spPr bwMode="auto">
            <a:xfrm>
              <a:off x="3826645" y="2189932"/>
              <a:ext cx="0" cy="367030"/>
            </a:xfrm>
            <a:prstGeom prst="line">
              <a:avLst/>
            </a:prstGeom>
            <a:noFill/>
            <a:ln w="28575" cap="flat" cmpd="sng" algn="ctr">
              <a:solidFill>
                <a:srgbClr val="C00000"/>
              </a:solidFill>
              <a:prstDash val="solid"/>
            </a:ln>
            <a:effectLst/>
          </p:spPr>
        </p:cxnSp>
        <p:cxnSp>
          <p:nvCxnSpPr>
            <p:cNvPr id="24" name="直線コネクタ 23"/>
            <p:cNvCxnSpPr/>
            <p:nvPr/>
          </p:nvCxnSpPr>
          <p:spPr bwMode="auto">
            <a:xfrm>
              <a:off x="454163" y="2189932"/>
              <a:ext cx="0" cy="367030"/>
            </a:xfrm>
            <a:prstGeom prst="line">
              <a:avLst/>
            </a:prstGeom>
            <a:noFill/>
            <a:ln w="28575" cap="flat" cmpd="sng" algn="ctr">
              <a:solidFill>
                <a:srgbClr val="C00000"/>
              </a:solidFill>
              <a:prstDash val="solid"/>
            </a:ln>
            <a:effectLst/>
          </p:spPr>
        </p:cxnSp>
        <p:cxnSp>
          <p:nvCxnSpPr>
            <p:cNvPr id="25" name="直線コネクタ 24"/>
            <p:cNvCxnSpPr/>
            <p:nvPr/>
          </p:nvCxnSpPr>
          <p:spPr bwMode="auto">
            <a:xfrm>
              <a:off x="514886" y="2408531"/>
              <a:ext cx="0" cy="153829"/>
            </a:xfrm>
            <a:prstGeom prst="line">
              <a:avLst/>
            </a:prstGeom>
            <a:noFill/>
            <a:ln w="28575" cap="flat" cmpd="sng" algn="ctr">
              <a:solidFill>
                <a:srgbClr val="14A6DB">
                  <a:shade val="95000"/>
                  <a:satMod val="105000"/>
                </a:srgbClr>
              </a:solidFill>
              <a:prstDash val="solid"/>
            </a:ln>
            <a:effectLst/>
          </p:spPr>
        </p:cxnSp>
        <p:cxnSp>
          <p:nvCxnSpPr>
            <p:cNvPr id="26" name="直線コネクタ 25"/>
            <p:cNvCxnSpPr/>
            <p:nvPr/>
          </p:nvCxnSpPr>
          <p:spPr bwMode="auto">
            <a:xfrm>
              <a:off x="575607" y="2408531"/>
              <a:ext cx="0" cy="153829"/>
            </a:xfrm>
            <a:prstGeom prst="line">
              <a:avLst/>
            </a:prstGeom>
            <a:noFill/>
            <a:ln w="28575" cap="flat" cmpd="sng" algn="ctr">
              <a:solidFill>
                <a:srgbClr val="14A6DB">
                  <a:shade val="95000"/>
                  <a:satMod val="105000"/>
                </a:srgbClr>
              </a:solidFill>
              <a:prstDash val="solid"/>
            </a:ln>
            <a:effectLst/>
          </p:spPr>
        </p:cxnSp>
        <p:cxnSp>
          <p:nvCxnSpPr>
            <p:cNvPr id="27" name="直線コネクタ 26"/>
            <p:cNvCxnSpPr/>
            <p:nvPr/>
          </p:nvCxnSpPr>
          <p:spPr bwMode="auto">
            <a:xfrm>
              <a:off x="636329" y="2408531"/>
              <a:ext cx="0" cy="153829"/>
            </a:xfrm>
            <a:prstGeom prst="line">
              <a:avLst/>
            </a:prstGeom>
            <a:noFill/>
            <a:ln w="28575" cap="flat" cmpd="sng" algn="ctr">
              <a:solidFill>
                <a:srgbClr val="14A6DB">
                  <a:shade val="95000"/>
                  <a:satMod val="105000"/>
                </a:srgbClr>
              </a:solidFill>
              <a:prstDash val="solid"/>
            </a:ln>
            <a:effectLst/>
          </p:spPr>
        </p:cxnSp>
        <p:sp>
          <p:nvSpPr>
            <p:cNvPr id="28" name="テキスト ボックス 20"/>
            <p:cNvSpPr txBox="1">
              <a:spLocks noChangeArrowheads="1"/>
            </p:cNvSpPr>
            <p:nvPr/>
          </p:nvSpPr>
          <p:spPr bwMode="auto">
            <a:xfrm>
              <a:off x="545984" y="2693343"/>
              <a:ext cx="441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30fps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16s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29" name="テキスト ボックス 21"/>
            <p:cNvSpPr txBox="1">
              <a:spLocks noChangeArrowheads="1"/>
            </p:cNvSpPr>
            <p:nvPr/>
          </p:nvSpPr>
          <p:spPr bwMode="auto">
            <a:xfrm>
              <a:off x="1491065" y="2693343"/>
              <a:ext cx="441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15fps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32s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0" name="テキスト ボックス 22"/>
            <p:cNvSpPr txBox="1">
              <a:spLocks noChangeArrowheads="1"/>
            </p:cNvSpPr>
            <p:nvPr/>
          </p:nvSpPr>
          <p:spPr bwMode="auto">
            <a:xfrm>
              <a:off x="2823779" y="2693343"/>
              <a:ext cx="47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7.5fps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64s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1" name="テキスト ボックス 30"/>
            <p:cNvSpPr txBox="1">
              <a:spLocks noChangeArrowheads="1"/>
            </p:cNvSpPr>
            <p:nvPr/>
          </p:nvSpPr>
          <p:spPr bwMode="auto">
            <a:xfrm>
              <a:off x="4341587" y="2693343"/>
              <a:ext cx="402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160s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32" name="直線コネクタ 31"/>
            <p:cNvCxnSpPr/>
            <p:nvPr/>
          </p:nvCxnSpPr>
          <p:spPr bwMode="auto">
            <a:xfrm>
              <a:off x="5359214" y="2189932"/>
              <a:ext cx="0" cy="367030"/>
            </a:xfrm>
            <a:prstGeom prst="line">
              <a:avLst/>
            </a:prstGeom>
            <a:noFill/>
            <a:ln w="28575" cap="flat" cmpd="sng" algn="ctr">
              <a:solidFill>
                <a:srgbClr val="C00000"/>
              </a:solidFill>
              <a:prstDash val="solid"/>
            </a:ln>
            <a:effectLst/>
          </p:spPr>
        </p:cxnSp>
        <p:sp>
          <p:nvSpPr>
            <p:cNvPr id="33" name="テキスト ボックス 25"/>
            <p:cNvSpPr txBox="1">
              <a:spLocks noChangeArrowheads="1"/>
            </p:cNvSpPr>
            <p:nvPr/>
          </p:nvSpPr>
          <p:spPr bwMode="auto">
            <a:xfrm>
              <a:off x="5899557" y="2693343"/>
              <a:ext cx="402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480s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4" name="テキスト ボックス 26"/>
            <p:cNvSpPr txBox="1">
              <a:spLocks noChangeArrowheads="1"/>
            </p:cNvSpPr>
            <p:nvPr/>
          </p:nvSpPr>
          <p:spPr bwMode="auto">
            <a:xfrm>
              <a:off x="216018"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5" name="テキスト ボックス 27"/>
            <p:cNvSpPr txBox="1">
              <a:spLocks noChangeArrowheads="1"/>
            </p:cNvSpPr>
            <p:nvPr/>
          </p:nvSpPr>
          <p:spPr bwMode="auto">
            <a:xfrm>
              <a:off x="829475"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6" name="テキスト ボックス 28"/>
            <p:cNvSpPr txBox="1">
              <a:spLocks noChangeArrowheads="1"/>
            </p:cNvSpPr>
            <p:nvPr/>
          </p:nvSpPr>
          <p:spPr bwMode="auto">
            <a:xfrm>
              <a:off x="394469" y="2260315"/>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37" name="テキスト ボックス 29"/>
            <p:cNvSpPr txBox="1">
              <a:spLocks noChangeArrowheads="1"/>
            </p:cNvSpPr>
            <p:nvPr/>
          </p:nvSpPr>
          <p:spPr bwMode="auto">
            <a:xfrm>
              <a:off x="582820" y="2351216"/>
              <a:ext cx="35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cxnSp>
          <p:nvCxnSpPr>
            <p:cNvPr id="38" name="直線コネクタ 37"/>
            <p:cNvCxnSpPr/>
            <p:nvPr/>
          </p:nvCxnSpPr>
          <p:spPr bwMode="auto">
            <a:xfrm>
              <a:off x="881676" y="2408531"/>
              <a:ext cx="0" cy="153829"/>
            </a:xfrm>
            <a:prstGeom prst="line">
              <a:avLst/>
            </a:prstGeom>
            <a:noFill/>
            <a:ln w="28575" cap="flat" cmpd="sng" algn="ctr">
              <a:solidFill>
                <a:srgbClr val="14A6DB">
                  <a:shade val="95000"/>
                  <a:satMod val="105000"/>
                </a:srgbClr>
              </a:solidFill>
              <a:prstDash val="solid"/>
            </a:ln>
            <a:effectLst/>
          </p:spPr>
        </p:cxnSp>
        <p:cxnSp>
          <p:nvCxnSpPr>
            <p:cNvPr id="39" name="直線コネクタ 38"/>
            <p:cNvCxnSpPr/>
            <p:nvPr/>
          </p:nvCxnSpPr>
          <p:spPr bwMode="auto">
            <a:xfrm>
              <a:off x="943747" y="2408531"/>
              <a:ext cx="0" cy="153829"/>
            </a:xfrm>
            <a:prstGeom prst="line">
              <a:avLst/>
            </a:prstGeom>
            <a:noFill/>
            <a:ln w="28575" cap="flat" cmpd="sng" algn="ctr">
              <a:solidFill>
                <a:srgbClr val="14A6DB">
                  <a:shade val="95000"/>
                  <a:satMod val="105000"/>
                </a:srgbClr>
              </a:solidFill>
              <a:prstDash val="solid"/>
            </a:ln>
            <a:effectLst/>
          </p:spPr>
        </p:cxnSp>
        <p:cxnSp>
          <p:nvCxnSpPr>
            <p:cNvPr id="40" name="直線コネクタ 39"/>
            <p:cNvCxnSpPr/>
            <p:nvPr/>
          </p:nvCxnSpPr>
          <p:spPr bwMode="auto">
            <a:xfrm>
              <a:off x="1004470" y="2408531"/>
              <a:ext cx="0" cy="153829"/>
            </a:xfrm>
            <a:prstGeom prst="line">
              <a:avLst/>
            </a:prstGeom>
            <a:noFill/>
            <a:ln w="28575" cap="flat" cmpd="sng" algn="ctr">
              <a:solidFill>
                <a:srgbClr val="14A6DB">
                  <a:shade val="95000"/>
                  <a:satMod val="105000"/>
                </a:srgbClr>
              </a:solidFill>
              <a:prstDash val="solid"/>
            </a:ln>
            <a:effectLst/>
          </p:spPr>
        </p:cxnSp>
        <p:sp>
          <p:nvSpPr>
            <p:cNvPr id="41" name="テキスト ボックス 33"/>
            <p:cNvSpPr txBox="1">
              <a:spLocks noChangeArrowheads="1"/>
            </p:cNvSpPr>
            <p:nvPr/>
          </p:nvSpPr>
          <p:spPr bwMode="auto">
            <a:xfrm>
              <a:off x="750380" y="2260315"/>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42" name="直線矢印コネクタ 41"/>
            <p:cNvCxnSpPr/>
            <p:nvPr/>
          </p:nvCxnSpPr>
          <p:spPr bwMode="auto">
            <a:xfrm>
              <a:off x="919698" y="2882798"/>
              <a:ext cx="145733"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43" name="直線矢印コネクタ 42"/>
            <p:cNvCxnSpPr/>
            <p:nvPr/>
          </p:nvCxnSpPr>
          <p:spPr bwMode="auto">
            <a:xfrm flipH="1">
              <a:off x="452814" y="2882798"/>
              <a:ext cx="145733" cy="0"/>
            </a:xfrm>
            <a:prstGeom prst="straightConnector1">
              <a:avLst/>
            </a:prstGeom>
            <a:noFill/>
            <a:ln w="19050" cap="flat" cmpd="sng" algn="ctr">
              <a:solidFill>
                <a:srgbClr val="D90066">
                  <a:lumMod val="60000"/>
                  <a:lumOff val="40000"/>
                </a:srgbClr>
              </a:solidFill>
              <a:prstDash val="solid"/>
              <a:tailEnd type="arrow"/>
            </a:ln>
            <a:effectLst/>
          </p:spPr>
        </p:cxnSp>
        <p:grpSp>
          <p:nvGrpSpPr>
            <p:cNvPr id="44" name="グループ化 36"/>
            <p:cNvGrpSpPr>
              <a:grpSpLocks/>
            </p:cNvGrpSpPr>
            <p:nvPr/>
          </p:nvGrpSpPr>
          <p:grpSpPr bwMode="auto">
            <a:xfrm>
              <a:off x="1073635" y="2259441"/>
              <a:ext cx="1220117" cy="305656"/>
              <a:chOff x="981333" y="3068960"/>
              <a:chExt cx="1435365" cy="359783"/>
            </a:xfrm>
          </p:grpSpPr>
          <p:cxnSp>
            <p:nvCxnSpPr>
              <p:cNvPr id="244" name="直線コネクタ 243"/>
              <p:cNvCxnSpPr/>
              <p:nvPr/>
            </p:nvCxnSpPr>
            <p:spPr>
              <a:xfrm>
                <a:off x="1261462" y="3243716"/>
                <a:ext cx="0" cy="179482"/>
              </a:xfrm>
              <a:prstGeom prst="line">
                <a:avLst/>
              </a:prstGeom>
              <a:noFill/>
              <a:ln w="28575" cap="flat" cmpd="sng" algn="ctr">
                <a:solidFill>
                  <a:srgbClr val="14A6DB">
                    <a:shade val="95000"/>
                    <a:satMod val="105000"/>
                  </a:srgbClr>
                </a:solidFill>
                <a:prstDash val="solid"/>
              </a:ln>
              <a:effectLst/>
            </p:spPr>
          </p:cxnSp>
          <p:cxnSp>
            <p:nvCxnSpPr>
              <p:cNvPr id="245" name="直線コネクタ 244"/>
              <p:cNvCxnSpPr/>
              <p:nvPr/>
            </p:nvCxnSpPr>
            <p:spPr>
              <a:xfrm>
                <a:off x="1116968" y="3243716"/>
                <a:ext cx="0" cy="179482"/>
              </a:xfrm>
              <a:prstGeom prst="line">
                <a:avLst/>
              </a:prstGeom>
              <a:noFill/>
              <a:ln w="28575" cap="flat" cmpd="sng" algn="ctr">
                <a:solidFill>
                  <a:srgbClr val="14A6DB">
                    <a:shade val="95000"/>
                    <a:satMod val="105000"/>
                  </a:srgbClr>
                </a:solidFill>
                <a:prstDash val="solid"/>
              </a:ln>
              <a:effectLst/>
            </p:spPr>
          </p:cxnSp>
          <p:cxnSp>
            <p:nvCxnSpPr>
              <p:cNvPr id="246" name="直線コネクタ 245"/>
              <p:cNvCxnSpPr/>
              <p:nvPr/>
            </p:nvCxnSpPr>
            <p:spPr>
              <a:xfrm>
                <a:off x="1403539" y="3243716"/>
                <a:ext cx="0" cy="179482"/>
              </a:xfrm>
              <a:prstGeom prst="line">
                <a:avLst/>
              </a:prstGeom>
              <a:noFill/>
              <a:ln w="28575" cap="flat" cmpd="sng" algn="ctr">
                <a:solidFill>
                  <a:srgbClr val="14A6DB">
                    <a:shade val="95000"/>
                    <a:satMod val="105000"/>
                  </a:srgbClr>
                </a:solidFill>
                <a:prstDash val="solid"/>
              </a:ln>
              <a:effectLst/>
            </p:spPr>
          </p:cxnSp>
          <p:sp>
            <p:nvSpPr>
              <p:cNvPr id="247" name="テキスト ボックス 117"/>
              <p:cNvSpPr txBox="1">
                <a:spLocks noChangeArrowheads="1"/>
              </p:cNvSpPr>
              <p:nvPr/>
            </p:nvSpPr>
            <p:spPr bwMode="auto">
              <a:xfrm>
                <a:off x="981333" y="3068960"/>
                <a:ext cx="560458" cy="2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248" name="テキスト ボックス 118"/>
              <p:cNvSpPr txBox="1">
                <a:spLocks noChangeArrowheads="1"/>
              </p:cNvSpPr>
              <p:nvPr/>
            </p:nvSpPr>
            <p:spPr bwMode="auto">
              <a:xfrm>
                <a:off x="1321719" y="3175147"/>
                <a:ext cx="701894" cy="2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　・　・</a:t>
                </a:r>
              </a:p>
            </p:txBody>
          </p:sp>
          <p:cxnSp>
            <p:nvCxnSpPr>
              <p:cNvPr id="249" name="直線コネクタ 248"/>
              <p:cNvCxnSpPr/>
              <p:nvPr/>
            </p:nvCxnSpPr>
            <p:spPr>
              <a:xfrm>
                <a:off x="1985278" y="3243716"/>
                <a:ext cx="0" cy="179482"/>
              </a:xfrm>
              <a:prstGeom prst="line">
                <a:avLst/>
              </a:prstGeom>
              <a:noFill/>
              <a:ln w="28575" cap="flat" cmpd="sng" algn="ctr">
                <a:solidFill>
                  <a:srgbClr val="14A6DB">
                    <a:shade val="95000"/>
                    <a:satMod val="105000"/>
                  </a:srgbClr>
                </a:solidFill>
                <a:prstDash val="solid"/>
              </a:ln>
              <a:effectLst/>
            </p:spPr>
          </p:cxnSp>
          <p:cxnSp>
            <p:nvCxnSpPr>
              <p:cNvPr id="250" name="直線コネクタ 249"/>
              <p:cNvCxnSpPr/>
              <p:nvPr/>
            </p:nvCxnSpPr>
            <p:spPr>
              <a:xfrm>
                <a:off x="2273838" y="3243716"/>
                <a:ext cx="0" cy="179482"/>
              </a:xfrm>
              <a:prstGeom prst="line">
                <a:avLst/>
              </a:prstGeom>
              <a:noFill/>
              <a:ln w="28575" cap="flat" cmpd="sng" algn="ctr">
                <a:solidFill>
                  <a:srgbClr val="14A6DB">
                    <a:shade val="95000"/>
                    <a:satMod val="105000"/>
                  </a:srgbClr>
                </a:solidFill>
                <a:prstDash val="solid"/>
              </a:ln>
              <a:effectLst/>
            </p:spPr>
          </p:cxnSp>
          <p:cxnSp>
            <p:nvCxnSpPr>
              <p:cNvPr id="251" name="直線コネクタ 250"/>
              <p:cNvCxnSpPr/>
              <p:nvPr/>
            </p:nvCxnSpPr>
            <p:spPr>
              <a:xfrm>
                <a:off x="2128149" y="3243716"/>
                <a:ext cx="0" cy="179482"/>
              </a:xfrm>
              <a:prstGeom prst="line">
                <a:avLst/>
              </a:prstGeom>
              <a:noFill/>
              <a:ln w="28575" cap="flat" cmpd="sng" algn="ctr">
                <a:solidFill>
                  <a:srgbClr val="14A6DB">
                    <a:shade val="95000"/>
                    <a:satMod val="105000"/>
                  </a:srgbClr>
                </a:solidFill>
                <a:prstDash val="solid"/>
              </a:ln>
              <a:effectLst/>
            </p:spPr>
          </p:cxnSp>
          <p:sp>
            <p:nvSpPr>
              <p:cNvPr id="252" name="テキスト ボックス 122"/>
              <p:cNvSpPr txBox="1">
                <a:spLocks noChangeArrowheads="1"/>
              </p:cNvSpPr>
              <p:nvPr/>
            </p:nvSpPr>
            <p:spPr bwMode="auto">
              <a:xfrm>
                <a:off x="1856240" y="3068960"/>
                <a:ext cx="560458" cy="2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ja-JP" altLang="en-US"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cxnSp>
          <p:nvCxnSpPr>
            <p:cNvPr id="45" name="直線矢印コネクタ 44"/>
            <p:cNvCxnSpPr/>
            <p:nvPr/>
          </p:nvCxnSpPr>
          <p:spPr bwMode="auto">
            <a:xfrm>
              <a:off x="1861561" y="2882798"/>
              <a:ext cx="427751"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46" name="直線矢印コネクタ 45"/>
            <p:cNvCxnSpPr/>
            <p:nvPr/>
          </p:nvCxnSpPr>
          <p:spPr bwMode="auto">
            <a:xfrm flipH="1">
              <a:off x="1067811" y="2882798"/>
              <a:ext cx="455293"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47" name="直線コネクタ 46"/>
            <p:cNvCxnSpPr/>
            <p:nvPr/>
          </p:nvCxnSpPr>
          <p:spPr bwMode="auto">
            <a:xfrm>
              <a:off x="452814" y="2562360"/>
              <a:ext cx="1871581" cy="0"/>
            </a:xfrm>
            <a:prstGeom prst="line">
              <a:avLst/>
            </a:prstGeom>
            <a:noFill/>
            <a:ln w="9525" cap="flat" cmpd="sng" algn="ctr">
              <a:solidFill>
                <a:srgbClr val="14A6DB">
                  <a:shade val="95000"/>
                  <a:satMod val="105000"/>
                </a:srgbClr>
              </a:solidFill>
              <a:prstDash val="solid"/>
            </a:ln>
            <a:effectLst/>
          </p:spPr>
        </p:cxnSp>
        <p:cxnSp>
          <p:nvCxnSpPr>
            <p:cNvPr id="48" name="直線コネクタ 47"/>
            <p:cNvCxnSpPr/>
            <p:nvPr/>
          </p:nvCxnSpPr>
          <p:spPr bwMode="auto">
            <a:xfrm>
              <a:off x="6891787" y="2195330"/>
              <a:ext cx="0" cy="367030"/>
            </a:xfrm>
            <a:prstGeom prst="line">
              <a:avLst/>
            </a:prstGeom>
            <a:noFill/>
            <a:ln w="28575" cap="flat" cmpd="sng" algn="ctr">
              <a:solidFill>
                <a:srgbClr val="C00000"/>
              </a:solidFill>
              <a:prstDash val="solid"/>
            </a:ln>
            <a:effectLst/>
          </p:spPr>
        </p:cxnSp>
        <p:grpSp>
          <p:nvGrpSpPr>
            <p:cNvPr id="49" name="グループ化 41"/>
            <p:cNvGrpSpPr>
              <a:grpSpLocks/>
            </p:cNvGrpSpPr>
            <p:nvPr/>
          </p:nvGrpSpPr>
          <p:grpSpPr bwMode="auto">
            <a:xfrm>
              <a:off x="2289551" y="2504986"/>
              <a:ext cx="1530226" cy="146321"/>
              <a:chOff x="2411760" y="3362016"/>
              <a:chExt cx="1800200" cy="172233"/>
            </a:xfrm>
          </p:grpSpPr>
          <p:cxnSp>
            <p:nvCxnSpPr>
              <p:cNvPr id="236" name="直線コネクタ 235"/>
              <p:cNvCxnSpPr/>
              <p:nvPr/>
            </p:nvCxnSpPr>
            <p:spPr>
              <a:xfrm>
                <a:off x="2411479" y="3429552"/>
                <a:ext cx="863568" cy="0"/>
              </a:xfrm>
              <a:prstGeom prst="line">
                <a:avLst/>
              </a:prstGeom>
              <a:noFill/>
              <a:ln w="9525" cap="flat" cmpd="sng" algn="ctr">
                <a:solidFill>
                  <a:srgbClr val="14A6DB">
                    <a:shade val="95000"/>
                    <a:satMod val="105000"/>
                  </a:srgbClr>
                </a:solidFill>
                <a:prstDash val="solid"/>
              </a:ln>
              <a:effectLst/>
            </p:spPr>
          </p:cxnSp>
          <p:grpSp>
            <p:nvGrpSpPr>
              <p:cNvPr id="237" name="グループ化 107"/>
              <p:cNvGrpSpPr>
                <a:grpSpLocks/>
              </p:cNvGrpSpPr>
              <p:nvPr/>
            </p:nvGrpSpPr>
            <p:grpSpPr bwMode="auto">
              <a:xfrm>
                <a:off x="3228741" y="3362016"/>
                <a:ext cx="75359" cy="172233"/>
                <a:chOff x="3149522" y="3501008"/>
                <a:chExt cx="1394966" cy="2894310"/>
              </a:xfrm>
            </p:grpSpPr>
            <p:sp>
              <p:nvSpPr>
                <p:cNvPr id="242" name="フリーフォーム 241"/>
                <p:cNvSpPr/>
                <p:nvPr/>
              </p:nvSpPr>
              <p:spPr>
                <a:xfrm>
                  <a:off x="3830383"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43" name="フリーフォーム 242"/>
                <p:cNvSpPr/>
                <p:nvPr/>
              </p:nvSpPr>
              <p:spPr>
                <a:xfrm flipH="1">
                  <a:off x="3154538"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grpSp>
            <p:nvGrpSpPr>
              <p:cNvPr id="238" name="グループ化 108"/>
              <p:cNvGrpSpPr>
                <a:grpSpLocks/>
              </p:cNvGrpSpPr>
              <p:nvPr/>
            </p:nvGrpSpPr>
            <p:grpSpPr bwMode="auto">
              <a:xfrm>
                <a:off x="3260553" y="3362016"/>
                <a:ext cx="75359" cy="172233"/>
                <a:chOff x="3149522" y="3501008"/>
                <a:chExt cx="1394966" cy="2894310"/>
              </a:xfrm>
            </p:grpSpPr>
            <p:sp>
              <p:nvSpPr>
                <p:cNvPr id="240" name="フリーフォーム 239"/>
                <p:cNvSpPr/>
                <p:nvPr/>
              </p:nvSpPr>
              <p:spPr>
                <a:xfrm>
                  <a:off x="3829198"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41" name="フリーフォーム 240"/>
                <p:cNvSpPr/>
                <p:nvPr/>
              </p:nvSpPr>
              <p:spPr>
                <a:xfrm flipH="1">
                  <a:off x="3153354"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cxnSp>
            <p:nvCxnSpPr>
              <p:cNvPr id="239" name="直線コネクタ 238"/>
              <p:cNvCxnSpPr/>
              <p:nvPr/>
            </p:nvCxnSpPr>
            <p:spPr>
              <a:xfrm flipV="1">
                <a:off x="3303621" y="3423198"/>
                <a:ext cx="908016" cy="6353"/>
              </a:xfrm>
              <a:prstGeom prst="line">
                <a:avLst/>
              </a:prstGeom>
              <a:noFill/>
              <a:ln w="9525" cap="flat" cmpd="sng" algn="ctr">
                <a:solidFill>
                  <a:srgbClr val="14A6DB">
                    <a:shade val="95000"/>
                    <a:satMod val="105000"/>
                  </a:srgbClr>
                </a:solidFill>
                <a:prstDash val="solid"/>
              </a:ln>
              <a:effectLst/>
            </p:spPr>
          </p:cxnSp>
        </p:grpSp>
        <p:grpSp>
          <p:nvGrpSpPr>
            <p:cNvPr id="50" name="グループ化 42"/>
            <p:cNvGrpSpPr>
              <a:grpSpLocks/>
            </p:cNvGrpSpPr>
            <p:nvPr/>
          </p:nvGrpSpPr>
          <p:grpSpPr bwMode="auto">
            <a:xfrm>
              <a:off x="3819503" y="2504986"/>
              <a:ext cx="1556539" cy="146321"/>
              <a:chOff x="2411437" y="3362016"/>
              <a:chExt cx="1831154" cy="172233"/>
            </a:xfrm>
          </p:grpSpPr>
          <p:cxnSp>
            <p:nvCxnSpPr>
              <p:cNvPr id="228" name="直線コネクタ 227"/>
              <p:cNvCxnSpPr/>
              <p:nvPr/>
            </p:nvCxnSpPr>
            <p:spPr>
              <a:xfrm>
                <a:off x="2411437" y="3429552"/>
                <a:ext cx="863568" cy="0"/>
              </a:xfrm>
              <a:prstGeom prst="line">
                <a:avLst/>
              </a:prstGeom>
              <a:noFill/>
              <a:ln w="9525" cap="flat" cmpd="sng" algn="ctr">
                <a:solidFill>
                  <a:srgbClr val="14A6DB">
                    <a:shade val="95000"/>
                    <a:satMod val="105000"/>
                  </a:srgbClr>
                </a:solidFill>
                <a:prstDash val="solid"/>
              </a:ln>
              <a:effectLst/>
            </p:spPr>
          </p:cxnSp>
          <p:grpSp>
            <p:nvGrpSpPr>
              <p:cNvPr id="229" name="グループ化 99"/>
              <p:cNvGrpSpPr>
                <a:grpSpLocks/>
              </p:cNvGrpSpPr>
              <p:nvPr/>
            </p:nvGrpSpPr>
            <p:grpSpPr bwMode="auto">
              <a:xfrm>
                <a:off x="3228741" y="3362016"/>
                <a:ext cx="75359" cy="172233"/>
                <a:chOff x="3149522" y="3501008"/>
                <a:chExt cx="1394966" cy="2894310"/>
              </a:xfrm>
            </p:grpSpPr>
            <p:sp>
              <p:nvSpPr>
                <p:cNvPr id="234" name="フリーフォーム 233"/>
                <p:cNvSpPr/>
                <p:nvPr/>
              </p:nvSpPr>
              <p:spPr>
                <a:xfrm>
                  <a:off x="3829605"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35" name="フリーフォーム 234"/>
                <p:cNvSpPr/>
                <p:nvPr/>
              </p:nvSpPr>
              <p:spPr>
                <a:xfrm flipH="1">
                  <a:off x="3153761"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grpSp>
            <p:nvGrpSpPr>
              <p:cNvPr id="230" name="グループ化 100"/>
              <p:cNvGrpSpPr>
                <a:grpSpLocks/>
              </p:cNvGrpSpPr>
              <p:nvPr/>
            </p:nvGrpSpPr>
            <p:grpSpPr bwMode="auto">
              <a:xfrm>
                <a:off x="3260553" y="3362016"/>
                <a:ext cx="75359" cy="172233"/>
                <a:chOff x="3149522" y="3501008"/>
                <a:chExt cx="1394966" cy="2894310"/>
              </a:xfrm>
            </p:grpSpPr>
            <p:sp>
              <p:nvSpPr>
                <p:cNvPr id="232" name="フリーフォーム 231"/>
                <p:cNvSpPr/>
                <p:nvPr/>
              </p:nvSpPr>
              <p:spPr>
                <a:xfrm>
                  <a:off x="3828421"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33" name="フリーフォーム 232"/>
                <p:cNvSpPr/>
                <p:nvPr/>
              </p:nvSpPr>
              <p:spPr>
                <a:xfrm flipH="1">
                  <a:off x="3152576"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cxnSp>
            <p:nvCxnSpPr>
              <p:cNvPr id="231" name="直線コネクタ 230"/>
              <p:cNvCxnSpPr/>
              <p:nvPr/>
            </p:nvCxnSpPr>
            <p:spPr>
              <a:xfrm flipV="1">
                <a:off x="3303579" y="3421984"/>
                <a:ext cx="939012" cy="7570"/>
              </a:xfrm>
              <a:prstGeom prst="line">
                <a:avLst/>
              </a:prstGeom>
              <a:noFill/>
              <a:ln w="9525" cap="flat" cmpd="sng" algn="ctr">
                <a:solidFill>
                  <a:srgbClr val="14A6DB">
                    <a:shade val="95000"/>
                    <a:satMod val="105000"/>
                  </a:srgbClr>
                </a:solidFill>
                <a:prstDash val="solid"/>
              </a:ln>
              <a:effectLst/>
            </p:spPr>
          </p:cxnSp>
        </p:grpSp>
        <p:grpSp>
          <p:nvGrpSpPr>
            <p:cNvPr id="51" name="グループ化 43"/>
            <p:cNvGrpSpPr>
              <a:grpSpLocks/>
            </p:cNvGrpSpPr>
            <p:nvPr/>
          </p:nvGrpSpPr>
          <p:grpSpPr bwMode="auto">
            <a:xfrm>
              <a:off x="5360486" y="2500440"/>
              <a:ext cx="1531300" cy="147097"/>
              <a:chOff x="2424056" y="3361506"/>
              <a:chExt cx="1801432" cy="173137"/>
            </a:xfrm>
          </p:grpSpPr>
          <p:cxnSp>
            <p:nvCxnSpPr>
              <p:cNvPr id="210" name="直線コネクタ 209"/>
              <p:cNvCxnSpPr/>
              <p:nvPr/>
            </p:nvCxnSpPr>
            <p:spPr>
              <a:xfrm>
                <a:off x="2927711" y="3428223"/>
                <a:ext cx="352311" cy="0"/>
              </a:xfrm>
              <a:prstGeom prst="line">
                <a:avLst/>
              </a:prstGeom>
              <a:noFill/>
              <a:ln w="9525" cap="flat" cmpd="sng" algn="ctr">
                <a:solidFill>
                  <a:srgbClr val="14A6DB">
                    <a:shade val="95000"/>
                    <a:satMod val="105000"/>
                  </a:srgbClr>
                </a:solidFill>
                <a:prstDash val="solid"/>
              </a:ln>
              <a:effectLst/>
            </p:spPr>
          </p:cxnSp>
          <p:grpSp>
            <p:nvGrpSpPr>
              <p:cNvPr id="211" name="グループ化 91"/>
              <p:cNvGrpSpPr>
                <a:grpSpLocks/>
              </p:cNvGrpSpPr>
              <p:nvPr/>
            </p:nvGrpSpPr>
            <p:grpSpPr bwMode="auto">
              <a:xfrm>
                <a:off x="2831207" y="3361506"/>
                <a:ext cx="996140" cy="173137"/>
                <a:chOff x="-4209259" y="3492534"/>
                <a:chExt cx="18439570" cy="2909690"/>
              </a:xfrm>
            </p:grpSpPr>
            <p:sp>
              <p:nvSpPr>
                <p:cNvPr id="222" name="フリーフォーム 221"/>
                <p:cNvSpPr/>
                <p:nvPr/>
              </p:nvSpPr>
              <p:spPr>
                <a:xfrm>
                  <a:off x="3828809"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3" name="フリーフォーム 222"/>
                <p:cNvSpPr/>
                <p:nvPr/>
              </p:nvSpPr>
              <p:spPr>
                <a:xfrm flipH="1">
                  <a:off x="3152965"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4" name="フリーフォーム 223"/>
                <p:cNvSpPr/>
                <p:nvPr/>
              </p:nvSpPr>
              <p:spPr>
                <a:xfrm>
                  <a:off x="-3533425"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5" name="フリーフォーム 224"/>
                <p:cNvSpPr/>
                <p:nvPr/>
              </p:nvSpPr>
              <p:spPr>
                <a:xfrm flipH="1">
                  <a:off x="-4209259"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6" name="フリーフォーム 225"/>
                <p:cNvSpPr/>
                <p:nvPr/>
              </p:nvSpPr>
              <p:spPr>
                <a:xfrm>
                  <a:off x="13525078"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7" name="フリーフォーム 226"/>
                <p:cNvSpPr/>
                <p:nvPr/>
              </p:nvSpPr>
              <p:spPr>
                <a:xfrm flipH="1">
                  <a:off x="12849221"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grpSp>
            <p:nvGrpSpPr>
              <p:cNvPr id="212" name="グループ化 92"/>
              <p:cNvGrpSpPr>
                <a:grpSpLocks/>
              </p:cNvGrpSpPr>
              <p:nvPr/>
            </p:nvGrpSpPr>
            <p:grpSpPr bwMode="auto">
              <a:xfrm>
                <a:off x="2862955" y="3361506"/>
                <a:ext cx="996140" cy="173137"/>
                <a:chOff x="-4210444" y="3492534"/>
                <a:chExt cx="18439570" cy="2909690"/>
              </a:xfrm>
            </p:grpSpPr>
            <p:sp>
              <p:nvSpPr>
                <p:cNvPr id="216" name="フリーフォーム 215"/>
                <p:cNvSpPr/>
                <p:nvPr/>
              </p:nvSpPr>
              <p:spPr>
                <a:xfrm>
                  <a:off x="3827625"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17" name="フリーフォーム 216"/>
                <p:cNvSpPr/>
                <p:nvPr/>
              </p:nvSpPr>
              <p:spPr>
                <a:xfrm flipH="1">
                  <a:off x="3151780"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18" name="フリーフォーム 217"/>
                <p:cNvSpPr/>
                <p:nvPr/>
              </p:nvSpPr>
              <p:spPr>
                <a:xfrm>
                  <a:off x="-3534610"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19" name="フリーフォーム 218"/>
                <p:cNvSpPr/>
                <p:nvPr/>
              </p:nvSpPr>
              <p:spPr>
                <a:xfrm flipH="1">
                  <a:off x="-4210444"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0" name="フリーフォーム 219"/>
                <p:cNvSpPr/>
                <p:nvPr/>
              </p:nvSpPr>
              <p:spPr>
                <a:xfrm>
                  <a:off x="13523893"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221" name="フリーフォーム 220"/>
                <p:cNvSpPr/>
                <p:nvPr/>
              </p:nvSpPr>
              <p:spPr>
                <a:xfrm flipH="1">
                  <a:off x="12848036"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cxnSp>
            <p:nvCxnSpPr>
              <p:cNvPr id="213" name="直線コネクタ 212"/>
              <p:cNvCxnSpPr/>
              <p:nvPr/>
            </p:nvCxnSpPr>
            <p:spPr>
              <a:xfrm>
                <a:off x="3323143" y="3429810"/>
                <a:ext cx="482704" cy="0"/>
              </a:xfrm>
              <a:prstGeom prst="line">
                <a:avLst/>
              </a:prstGeom>
              <a:noFill/>
              <a:ln w="9525" cap="flat" cmpd="sng" algn="ctr">
                <a:solidFill>
                  <a:srgbClr val="14A6DB">
                    <a:shade val="95000"/>
                    <a:satMod val="105000"/>
                  </a:srgbClr>
                </a:solidFill>
                <a:prstDash val="solid"/>
              </a:ln>
              <a:effectLst/>
            </p:spPr>
          </p:cxnSp>
          <p:cxnSp>
            <p:nvCxnSpPr>
              <p:cNvPr id="214" name="直線コネクタ 213"/>
              <p:cNvCxnSpPr/>
              <p:nvPr/>
            </p:nvCxnSpPr>
            <p:spPr>
              <a:xfrm>
                <a:off x="2424056" y="3428242"/>
                <a:ext cx="455439" cy="0"/>
              </a:xfrm>
              <a:prstGeom prst="line">
                <a:avLst/>
              </a:prstGeom>
              <a:noFill/>
              <a:ln w="9525" cap="flat" cmpd="sng" algn="ctr">
                <a:solidFill>
                  <a:srgbClr val="14A6DB">
                    <a:shade val="95000"/>
                    <a:satMod val="105000"/>
                  </a:srgbClr>
                </a:solidFill>
                <a:prstDash val="solid"/>
              </a:ln>
              <a:effectLst/>
            </p:spPr>
          </p:cxnSp>
          <p:cxnSp>
            <p:nvCxnSpPr>
              <p:cNvPr id="215" name="直線コネクタ 214"/>
              <p:cNvCxnSpPr/>
              <p:nvPr/>
            </p:nvCxnSpPr>
            <p:spPr>
              <a:xfrm>
                <a:off x="3846953" y="3429829"/>
                <a:ext cx="378535" cy="0"/>
              </a:xfrm>
              <a:prstGeom prst="line">
                <a:avLst/>
              </a:prstGeom>
              <a:noFill/>
              <a:ln w="9525" cap="flat" cmpd="sng" algn="ctr">
                <a:solidFill>
                  <a:srgbClr val="14A6DB">
                    <a:shade val="95000"/>
                    <a:satMod val="105000"/>
                  </a:srgbClr>
                </a:solidFill>
                <a:prstDash val="solid"/>
              </a:ln>
              <a:effectLst/>
            </p:spPr>
          </p:cxnSp>
        </p:grpSp>
        <p:grpSp>
          <p:nvGrpSpPr>
            <p:cNvPr id="52" name="グループ化 45"/>
            <p:cNvGrpSpPr>
              <a:grpSpLocks/>
            </p:cNvGrpSpPr>
            <p:nvPr/>
          </p:nvGrpSpPr>
          <p:grpSpPr bwMode="auto">
            <a:xfrm>
              <a:off x="2751155" y="2260983"/>
              <a:ext cx="3551681" cy="305406"/>
              <a:chOff x="1162628" y="3074587"/>
              <a:chExt cx="4178294" cy="359466"/>
            </a:xfrm>
          </p:grpSpPr>
          <p:cxnSp>
            <p:nvCxnSpPr>
              <p:cNvPr id="204" name="直線コネクタ 203"/>
              <p:cNvCxnSpPr/>
              <p:nvPr/>
            </p:nvCxnSpPr>
            <p:spPr>
              <a:xfrm>
                <a:off x="3149534" y="3250069"/>
                <a:ext cx="0" cy="179482"/>
              </a:xfrm>
              <a:prstGeom prst="line">
                <a:avLst/>
              </a:prstGeom>
              <a:noFill/>
              <a:ln w="28575" cap="flat" cmpd="sng" algn="ctr">
                <a:solidFill>
                  <a:srgbClr val="14A6DB">
                    <a:shade val="95000"/>
                    <a:satMod val="105000"/>
                  </a:srgbClr>
                </a:solidFill>
                <a:prstDash val="solid"/>
              </a:ln>
              <a:effectLst/>
            </p:spPr>
          </p:cxnSp>
          <p:sp>
            <p:nvSpPr>
              <p:cNvPr id="205" name="テキスト ボックス 74"/>
              <p:cNvSpPr txBox="1">
                <a:spLocks noChangeArrowheads="1"/>
              </p:cNvSpPr>
              <p:nvPr/>
            </p:nvSpPr>
            <p:spPr bwMode="auto">
              <a:xfrm>
                <a:off x="3013092" y="3074587"/>
                <a:ext cx="652870" cy="2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206" name="テキスト ボックス 75"/>
              <p:cNvSpPr txBox="1">
                <a:spLocks noChangeArrowheads="1"/>
              </p:cNvSpPr>
              <p:nvPr/>
            </p:nvSpPr>
            <p:spPr bwMode="auto">
              <a:xfrm>
                <a:off x="3121278" y="3175052"/>
                <a:ext cx="419029" cy="2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cxnSp>
            <p:nvCxnSpPr>
              <p:cNvPr id="207" name="直線コネクタ 206"/>
              <p:cNvCxnSpPr/>
              <p:nvPr/>
            </p:nvCxnSpPr>
            <p:spPr>
              <a:xfrm>
                <a:off x="3504009" y="3250069"/>
                <a:ext cx="0" cy="179482"/>
              </a:xfrm>
              <a:prstGeom prst="line">
                <a:avLst/>
              </a:prstGeom>
              <a:noFill/>
              <a:ln w="28575" cap="flat" cmpd="sng" algn="ctr">
                <a:solidFill>
                  <a:srgbClr val="14A6DB">
                    <a:shade val="95000"/>
                    <a:satMod val="105000"/>
                  </a:srgbClr>
                </a:solidFill>
                <a:prstDash val="solid"/>
              </a:ln>
              <a:effectLst/>
            </p:spPr>
          </p:cxnSp>
          <p:sp>
            <p:nvSpPr>
              <p:cNvPr id="208" name="テキスト ボックス 80"/>
              <p:cNvSpPr txBox="1">
                <a:spLocks noChangeArrowheads="1"/>
              </p:cNvSpPr>
              <p:nvPr/>
            </p:nvSpPr>
            <p:spPr bwMode="auto">
              <a:xfrm>
                <a:off x="4921893" y="3173176"/>
                <a:ext cx="419029" cy="2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sp>
            <p:nvSpPr>
              <p:cNvPr id="209" name="テキスト ボックス 81"/>
              <p:cNvSpPr txBox="1">
                <a:spLocks noChangeArrowheads="1"/>
              </p:cNvSpPr>
              <p:nvPr/>
            </p:nvSpPr>
            <p:spPr bwMode="auto">
              <a:xfrm>
                <a:off x="1162628" y="3180473"/>
                <a:ext cx="701901" cy="2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　・　・</a:t>
                </a:r>
              </a:p>
            </p:txBody>
          </p:sp>
        </p:grpSp>
        <p:sp>
          <p:nvSpPr>
            <p:cNvPr id="53" name="テキスト ボックス 47"/>
            <p:cNvSpPr txBox="1">
              <a:spLocks noChangeArrowheads="1"/>
            </p:cNvSpPr>
            <p:nvPr/>
          </p:nvSpPr>
          <p:spPr bwMode="auto">
            <a:xfrm>
              <a:off x="2064114"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54" name="テキスト ボックス 48"/>
            <p:cNvSpPr txBox="1">
              <a:spLocks noChangeArrowheads="1"/>
            </p:cNvSpPr>
            <p:nvPr/>
          </p:nvSpPr>
          <p:spPr bwMode="auto">
            <a:xfrm>
              <a:off x="3589350"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55" name="テキスト ボックス 49"/>
            <p:cNvSpPr txBox="1">
              <a:spLocks noChangeArrowheads="1"/>
            </p:cNvSpPr>
            <p:nvPr/>
          </p:nvSpPr>
          <p:spPr bwMode="auto">
            <a:xfrm>
              <a:off x="5121095"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56" name="テキスト ボックス 50"/>
            <p:cNvSpPr txBox="1">
              <a:spLocks noChangeArrowheads="1"/>
            </p:cNvSpPr>
            <p:nvPr/>
          </p:nvSpPr>
          <p:spPr bwMode="auto">
            <a:xfrm>
              <a:off x="6653859" y="2011815"/>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57" name="直線矢印コネクタ 56"/>
            <p:cNvCxnSpPr/>
            <p:nvPr/>
          </p:nvCxnSpPr>
          <p:spPr bwMode="auto">
            <a:xfrm flipH="1">
              <a:off x="2292403" y="2883433"/>
              <a:ext cx="550545"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59" name="直線矢印コネクタ 58"/>
            <p:cNvCxnSpPr/>
            <p:nvPr/>
          </p:nvCxnSpPr>
          <p:spPr bwMode="auto">
            <a:xfrm>
              <a:off x="3257052" y="2882798"/>
              <a:ext cx="562450"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60" name="直線矢印コネクタ 59"/>
            <p:cNvCxnSpPr/>
            <p:nvPr/>
          </p:nvCxnSpPr>
          <p:spPr bwMode="auto">
            <a:xfrm flipH="1">
              <a:off x="3822832" y="2882798"/>
              <a:ext cx="551895"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61" name="直線矢印コネクタ 60"/>
            <p:cNvCxnSpPr/>
            <p:nvPr/>
          </p:nvCxnSpPr>
          <p:spPr bwMode="auto">
            <a:xfrm>
              <a:off x="4699781" y="2882798"/>
              <a:ext cx="661814"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62" name="直線矢印コネクタ 61"/>
            <p:cNvCxnSpPr/>
            <p:nvPr/>
          </p:nvCxnSpPr>
          <p:spPr bwMode="auto">
            <a:xfrm flipH="1">
              <a:off x="5361595" y="2882798"/>
              <a:ext cx="539676" cy="635"/>
            </a:xfrm>
            <a:prstGeom prst="straightConnector1">
              <a:avLst/>
            </a:prstGeom>
            <a:noFill/>
            <a:ln w="19050" cap="flat" cmpd="sng" algn="ctr">
              <a:solidFill>
                <a:srgbClr val="D90066">
                  <a:lumMod val="60000"/>
                  <a:lumOff val="40000"/>
                </a:srgbClr>
              </a:solidFill>
              <a:prstDash val="solid"/>
              <a:tailEnd type="arrow"/>
            </a:ln>
            <a:effectLst/>
          </p:spPr>
        </p:cxnSp>
        <p:cxnSp>
          <p:nvCxnSpPr>
            <p:cNvPr id="63" name="直線矢印コネクタ 62"/>
            <p:cNvCxnSpPr/>
            <p:nvPr/>
          </p:nvCxnSpPr>
          <p:spPr bwMode="auto">
            <a:xfrm flipV="1">
              <a:off x="6302838" y="2883115"/>
              <a:ext cx="578394" cy="318"/>
            </a:xfrm>
            <a:prstGeom prst="straightConnector1">
              <a:avLst/>
            </a:prstGeom>
            <a:noFill/>
            <a:ln w="19050" cap="flat" cmpd="sng" algn="ctr">
              <a:solidFill>
                <a:srgbClr val="D90066">
                  <a:lumMod val="60000"/>
                  <a:lumOff val="40000"/>
                </a:srgbClr>
              </a:solidFill>
              <a:prstDash val="solid"/>
              <a:tailEnd type="arrow"/>
            </a:ln>
            <a:effectLst/>
          </p:spPr>
        </p:cxnSp>
        <p:cxnSp>
          <p:nvCxnSpPr>
            <p:cNvPr id="64" name="直線コネクタ 63"/>
            <p:cNvCxnSpPr/>
            <p:nvPr/>
          </p:nvCxnSpPr>
          <p:spPr bwMode="auto">
            <a:xfrm>
              <a:off x="2290027" y="2562600"/>
              <a:ext cx="0" cy="367030"/>
            </a:xfrm>
            <a:prstGeom prst="line">
              <a:avLst/>
            </a:prstGeom>
            <a:noFill/>
            <a:ln w="12700" cap="flat" cmpd="sng" algn="ctr">
              <a:solidFill>
                <a:srgbClr val="ED9908">
                  <a:lumMod val="60000"/>
                  <a:lumOff val="40000"/>
                </a:srgbClr>
              </a:solidFill>
              <a:prstDash val="sysDash"/>
            </a:ln>
            <a:effectLst/>
          </p:spPr>
        </p:cxnSp>
        <p:cxnSp>
          <p:nvCxnSpPr>
            <p:cNvPr id="65" name="直線コネクタ 64"/>
            <p:cNvCxnSpPr/>
            <p:nvPr/>
          </p:nvCxnSpPr>
          <p:spPr bwMode="auto">
            <a:xfrm>
              <a:off x="1065430" y="2552915"/>
              <a:ext cx="0" cy="367030"/>
            </a:xfrm>
            <a:prstGeom prst="line">
              <a:avLst/>
            </a:prstGeom>
            <a:noFill/>
            <a:ln w="12700" cap="flat" cmpd="sng" algn="ctr">
              <a:solidFill>
                <a:srgbClr val="ED9908">
                  <a:lumMod val="60000"/>
                  <a:lumOff val="40000"/>
                </a:srgbClr>
              </a:solidFill>
              <a:prstDash val="sysDash"/>
            </a:ln>
            <a:effectLst/>
          </p:spPr>
        </p:cxnSp>
        <p:cxnSp>
          <p:nvCxnSpPr>
            <p:cNvPr id="66" name="直線コネクタ 65"/>
            <p:cNvCxnSpPr/>
            <p:nvPr/>
          </p:nvCxnSpPr>
          <p:spPr bwMode="auto">
            <a:xfrm>
              <a:off x="452814" y="2543469"/>
              <a:ext cx="0" cy="367030"/>
            </a:xfrm>
            <a:prstGeom prst="line">
              <a:avLst/>
            </a:prstGeom>
            <a:noFill/>
            <a:ln w="12700" cap="flat" cmpd="sng" algn="ctr">
              <a:solidFill>
                <a:srgbClr val="ED9908">
                  <a:lumMod val="60000"/>
                  <a:lumOff val="40000"/>
                </a:srgbClr>
              </a:solidFill>
              <a:prstDash val="sysDash"/>
            </a:ln>
            <a:effectLst/>
          </p:spPr>
        </p:cxnSp>
        <p:cxnSp>
          <p:nvCxnSpPr>
            <p:cNvPr id="67" name="直線コネクタ 66"/>
            <p:cNvCxnSpPr/>
            <p:nvPr/>
          </p:nvCxnSpPr>
          <p:spPr bwMode="auto">
            <a:xfrm>
              <a:off x="3819502" y="2552915"/>
              <a:ext cx="0" cy="367030"/>
            </a:xfrm>
            <a:prstGeom prst="line">
              <a:avLst/>
            </a:prstGeom>
            <a:noFill/>
            <a:ln w="12700" cap="flat" cmpd="sng" algn="ctr">
              <a:solidFill>
                <a:srgbClr val="ED9908">
                  <a:lumMod val="60000"/>
                  <a:lumOff val="40000"/>
                </a:srgbClr>
              </a:solidFill>
              <a:prstDash val="sysDash"/>
            </a:ln>
            <a:effectLst/>
          </p:spPr>
        </p:cxnSp>
        <p:cxnSp>
          <p:nvCxnSpPr>
            <p:cNvPr id="68" name="直線コネクタ 67"/>
            <p:cNvCxnSpPr/>
            <p:nvPr/>
          </p:nvCxnSpPr>
          <p:spPr bwMode="auto">
            <a:xfrm>
              <a:off x="5360487" y="2578552"/>
              <a:ext cx="0" cy="367030"/>
            </a:xfrm>
            <a:prstGeom prst="line">
              <a:avLst/>
            </a:prstGeom>
            <a:noFill/>
            <a:ln w="12700" cap="flat" cmpd="sng" algn="ctr">
              <a:solidFill>
                <a:srgbClr val="ED9908">
                  <a:lumMod val="60000"/>
                  <a:lumOff val="40000"/>
                </a:srgbClr>
              </a:solidFill>
              <a:prstDash val="sysDash"/>
            </a:ln>
            <a:effectLst/>
          </p:spPr>
        </p:cxnSp>
        <p:cxnSp>
          <p:nvCxnSpPr>
            <p:cNvPr id="69" name="直線コネクタ 68"/>
            <p:cNvCxnSpPr/>
            <p:nvPr/>
          </p:nvCxnSpPr>
          <p:spPr bwMode="auto">
            <a:xfrm>
              <a:off x="6888804" y="2560349"/>
              <a:ext cx="0" cy="365680"/>
            </a:xfrm>
            <a:prstGeom prst="line">
              <a:avLst/>
            </a:prstGeom>
            <a:noFill/>
            <a:ln w="12700" cap="flat" cmpd="sng" algn="ctr">
              <a:solidFill>
                <a:srgbClr val="ED9908">
                  <a:lumMod val="60000"/>
                  <a:lumOff val="40000"/>
                </a:srgbClr>
              </a:solidFill>
              <a:prstDash val="sysDash"/>
            </a:ln>
            <a:effectLst/>
          </p:spPr>
        </p:cxnSp>
        <p:sp>
          <p:nvSpPr>
            <p:cNvPr id="70" name="テキスト ボックス 69"/>
            <p:cNvSpPr txBox="1"/>
            <p:nvPr/>
          </p:nvSpPr>
          <p:spPr>
            <a:xfrm>
              <a:off x="231518" y="1768921"/>
              <a:ext cx="1093569" cy="25391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Without Motion</a:t>
              </a:r>
            </a:p>
          </p:txBody>
        </p:sp>
        <p:cxnSp>
          <p:nvCxnSpPr>
            <p:cNvPr id="71" name="直線矢印コネクタ 70"/>
            <p:cNvCxnSpPr>
              <a:stCxn id="70" idx="3"/>
            </p:cNvCxnSpPr>
            <p:nvPr/>
          </p:nvCxnSpPr>
          <p:spPr>
            <a:xfrm>
              <a:off x="1325087" y="1895879"/>
              <a:ext cx="5574194" cy="0"/>
            </a:xfrm>
            <a:prstGeom prst="straightConnector1">
              <a:avLst/>
            </a:prstGeom>
            <a:noFill/>
            <a:ln w="19050" cap="flat" cmpd="sng" algn="ctr">
              <a:solidFill>
                <a:srgbClr val="CC99FF"/>
              </a:solidFill>
              <a:prstDash val="solid"/>
              <a:tailEnd type="arrow"/>
            </a:ln>
            <a:effectLst/>
          </p:spPr>
        </p:cxnSp>
        <p:sp>
          <p:nvSpPr>
            <p:cNvPr id="72" name="テキスト ボックス 71"/>
            <p:cNvSpPr txBox="1"/>
            <p:nvPr/>
          </p:nvSpPr>
          <p:spPr>
            <a:xfrm>
              <a:off x="237538" y="3515176"/>
              <a:ext cx="1093569" cy="25391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Without Motion</a:t>
              </a:r>
            </a:p>
          </p:txBody>
        </p:sp>
        <p:cxnSp>
          <p:nvCxnSpPr>
            <p:cNvPr id="73" name="直線矢印コネクタ 72"/>
            <p:cNvCxnSpPr>
              <a:stCxn id="72" idx="3"/>
            </p:cNvCxnSpPr>
            <p:nvPr/>
          </p:nvCxnSpPr>
          <p:spPr>
            <a:xfrm>
              <a:off x="1331107" y="3642134"/>
              <a:ext cx="1856276" cy="0"/>
            </a:xfrm>
            <a:prstGeom prst="straightConnector1">
              <a:avLst/>
            </a:prstGeom>
            <a:noFill/>
            <a:ln w="19050" cap="flat" cmpd="sng" algn="ctr">
              <a:solidFill>
                <a:srgbClr val="CC99FF"/>
              </a:solidFill>
              <a:prstDash val="solid"/>
              <a:tailEnd type="arrow"/>
            </a:ln>
            <a:effectLst/>
          </p:spPr>
        </p:cxnSp>
        <p:sp>
          <p:nvSpPr>
            <p:cNvPr id="74" name="テキスト ボックス 73"/>
            <p:cNvSpPr txBox="1"/>
            <p:nvPr/>
          </p:nvSpPr>
          <p:spPr>
            <a:xfrm>
              <a:off x="3158021" y="3519939"/>
              <a:ext cx="902811" cy="25391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C00000"/>
                  </a:solidFill>
                  <a:effectLst/>
                  <a:uLnTx/>
                  <a:uFillTx/>
                  <a:latin typeface="Calibri" panose="020F0502020204030204" pitchFamily="34" charset="0"/>
                  <a:ea typeface="Meiryo UI" panose="020B0604030504040204" pitchFamily="50" charset="-128"/>
                  <a:cs typeface="Meiryo UI" panose="020B0604030504040204" pitchFamily="50" charset="-128"/>
                </a:rPr>
                <a:t>With Motion</a:t>
              </a:r>
            </a:p>
          </p:txBody>
        </p:sp>
        <p:cxnSp>
          <p:nvCxnSpPr>
            <p:cNvPr id="75" name="直線矢印コネクタ 74"/>
            <p:cNvCxnSpPr>
              <a:stCxn id="74" idx="3"/>
            </p:cNvCxnSpPr>
            <p:nvPr/>
          </p:nvCxnSpPr>
          <p:spPr>
            <a:xfrm>
              <a:off x="4060832" y="3646897"/>
              <a:ext cx="347735" cy="0"/>
            </a:xfrm>
            <a:prstGeom prst="straightConnector1">
              <a:avLst/>
            </a:prstGeom>
            <a:noFill/>
            <a:ln w="19050" cap="flat" cmpd="sng" algn="ctr">
              <a:solidFill>
                <a:srgbClr val="FF0000"/>
              </a:solidFill>
              <a:prstDash val="solid"/>
              <a:tailEnd type="arrow"/>
            </a:ln>
            <a:effectLst/>
          </p:spPr>
        </p:cxnSp>
        <p:sp>
          <p:nvSpPr>
            <p:cNvPr id="76" name="正方形/長方形 75"/>
            <p:cNvSpPr/>
            <p:nvPr/>
          </p:nvSpPr>
          <p:spPr>
            <a:xfrm>
              <a:off x="237269" y="1768921"/>
              <a:ext cx="6888380" cy="1307314"/>
            </a:xfrm>
            <a:prstGeom prst="rect">
              <a:avLst/>
            </a:prstGeom>
            <a:noFill/>
            <a:ln w="19050" cap="flat" cmpd="sng" algn="ctr">
              <a:solidFill>
                <a:srgbClr val="14A6DB">
                  <a:shade val="50000"/>
                </a:srgbClr>
              </a:solidFill>
              <a:prstDash val="sysDot"/>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77" name="正方形/長方形 76"/>
            <p:cNvSpPr/>
            <p:nvPr/>
          </p:nvSpPr>
          <p:spPr>
            <a:xfrm>
              <a:off x="236426" y="3399411"/>
              <a:ext cx="6889223" cy="1353099"/>
            </a:xfrm>
            <a:prstGeom prst="rect">
              <a:avLst/>
            </a:prstGeom>
            <a:noFill/>
            <a:ln w="19050" cap="flat" cmpd="sng" algn="ctr">
              <a:solidFill>
                <a:srgbClr val="14A6DB">
                  <a:shade val="50000"/>
                </a:srgbClr>
              </a:solidFill>
              <a:prstDash val="sysDot"/>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78" name="テキスト ボックス 77"/>
            <p:cNvSpPr txBox="1"/>
            <p:nvPr/>
          </p:nvSpPr>
          <p:spPr>
            <a:xfrm>
              <a:off x="7180918" y="1678453"/>
              <a:ext cx="1851386" cy="1477328"/>
            </a:xfrm>
            <a:prstGeom prst="rect">
              <a:avLst/>
            </a:prstGeom>
            <a:noFill/>
          </p:spPr>
          <p:txBody>
            <a:bodyPr wrap="square" rtlCol="0">
              <a:spAutoFit/>
            </a:bodyPr>
            <a:lstStyle/>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Depending on the situation, the frame rate drops.</a:t>
              </a:r>
            </a:p>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It will drop to 1 fps as maximum.</a:t>
              </a:r>
            </a:p>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When 1 fps, the I frame interval becomes 480s.</a:t>
              </a:r>
            </a:p>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The frame rate and I frame interval will be changed as a set, such as 30fps/16s, 15fps/32s, 7.5fps/64s, 3fps/160s and 1fps/480s.</a:t>
              </a:r>
            </a:p>
          </p:txBody>
        </p:sp>
        <p:sp>
          <p:nvSpPr>
            <p:cNvPr id="79" name="テキスト ボックス 78"/>
            <p:cNvSpPr txBox="1"/>
            <p:nvPr/>
          </p:nvSpPr>
          <p:spPr>
            <a:xfrm>
              <a:off x="237537" y="1542074"/>
              <a:ext cx="2821240" cy="253916"/>
            </a:xfrm>
            <a:prstGeom prst="rect">
              <a:avLst/>
            </a:prstGeom>
            <a:noFill/>
          </p:spPr>
          <p:txBody>
            <a:bodyPr wrap="square" rtlCol="0">
              <a:spAutoFit/>
            </a:bodyPr>
            <a:lstStyle/>
            <a:p>
              <a:pPr marL="171442" marR="0" lvl="0" indent="-171442"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ja-JP" sz="105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Pattern 1: Without Motion all the time</a:t>
              </a:r>
              <a:endParaRPr kumimoji="0" lang="ja-JP" altLang="en-US" sz="105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231515" y="3166446"/>
              <a:ext cx="2821240" cy="253916"/>
            </a:xfrm>
            <a:prstGeom prst="rect">
              <a:avLst/>
            </a:prstGeom>
            <a:noFill/>
          </p:spPr>
          <p:txBody>
            <a:bodyPr wrap="square" rtlCol="0">
              <a:spAutoFit/>
            </a:bodyPr>
            <a:lstStyle/>
            <a:p>
              <a:pPr marL="171442" marR="0" lvl="0" indent="-171442"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ja-JP" sz="105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Pattern 2: Motion restoration</a:t>
              </a:r>
              <a:endParaRPr kumimoji="0" lang="ja-JP" altLang="en-US" sz="105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 name="四角形吹き出し 80"/>
            <p:cNvSpPr/>
            <p:nvPr/>
          </p:nvSpPr>
          <p:spPr>
            <a:xfrm>
              <a:off x="2857188" y="3205287"/>
              <a:ext cx="996636" cy="215075"/>
            </a:xfrm>
            <a:prstGeom prst="wedgeRectCallout">
              <a:avLst>
                <a:gd name="adj1" fmla="val -17511"/>
                <a:gd name="adj2" fmla="val 105671"/>
              </a:avLst>
            </a:prstGeom>
            <a:gradFill rotWithShape="1">
              <a:gsLst>
                <a:gs pos="0">
                  <a:srgbClr val="14A6DB">
                    <a:tint val="100000"/>
                    <a:shade val="100000"/>
                    <a:satMod val="130000"/>
                  </a:srgbClr>
                </a:gs>
                <a:gs pos="100000">
                  <a:srgbClr val="14A6DB">
                    <a:tint val="50000"/>
                    <a:shade val="100000"/>
                    <a:satMod val="350000"/>
                  </a:srgbClr>
                </a:gs>
              </a:gsLst>
              <a:lin ang="16200000" scaled="0"/>
            </a:gra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lIns="36000" rIns="3600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Motion detected</a:t>
              </a:r>
            </a:p>
          </p:txBody>
        </p:sp>
        <p:sp>
          <p:nvSpPr>
            <p:cNvPr id="82" name="テキスト ボックス 81"/>
            <p:cNvSpPr txBox="1"/>
            <p:nvPr/>
          </p:nvSpPr>
          <p:spPr>
            <a:xfrm>
              <a:off x="7180918" y="3306903"/>
              <a:ext cx="1851386" cy="1477328"/>
            </a:xfrm>
            <a:prstGeom prst="rect">
              <a:avLst/>
            </a:prstGeom>
            <a:noFill/>
          </p:spPr>
          <p:txBody>
            <a:bodyPr wrap="square" rtlCol="0">
              <a:spAutoFit/>
            </a:bodyPr>
            <a:lstStyle/>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When motion is detected, frame rate will be increased up to 30 fps (In case of Frame rate = 30 fps)</a:t>
              </a:r>
            </a:p>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I frame interval will be changed between 4s and  16s depend on the situation whether there is motion.</a:t>
              </a:r>
            </a:p>
            <a:p>
              <a:pPr marL="171442" marR="0" lvl="0" indent="-171442" defTabSz="91440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0" lang="en-US" altLang="ja-JP" sz="8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When there is no more motion again, the operation of above Pattern 1 is repeated.</a:t>
              </a:r>
            </a:p>
          </p:txBody>
        </p:sp>
        <p:grpSp>
          <p:nvGrpSpPr>
            <p:cNvPr id="83" name="グループ化 127"/>
            <p:cNvGrpSpPr>
              <a:grpSpLocks noChangeAspect="1"/>
            </p:cNvGrpSpPr>
            <p:nvPr/>
          </p:nvGrpSpPr>
          <p:grpSpPr bwMode="auto">
            <a:xfrm>
              <a:off x="260837" y="3771756"/>
              <a:ext cx="4223538" cy="1023469"/>
              <a:chOff x="2136774" y="2793775"/>
              <a:chExt cx="4969199" cy="1204669"/>
            </a:xfrm>
          </p:grpSpPr>
          <p:cxnSp>
            <p:nvCxnSpPr>
              <p:cNvPr id="158" name="直線コネクタ 157"/>
              <p:cNvCxnSpPr/>
              <p:nvPr/>
            </p:nvCxnSpPr>
            <p:spPr>
              <a:xfrm>
                <a:off x="2411137" y="2991208"/>
                <a:ext cx="0" cy="432011"/>
              </a:xfrm>
              <a:prstGeom prst="line">
                <a:avLst/>
              </a:prstGeom>
              <a:noFill/>
              <a:ln w="28575" cap="flat" cmpd="sng" algn="ctr">
                <a:solidFill>
                  <a:srgbClr val="C00000"/>
                </a:solidFill>
                <a:prstDash val="solid"/>
              </a:ln>
              <a:effectLst/>
            </p:spPr>
          </p:cxnSp>
          <p:cxnSp>
            <p:nvCxnSpPr>
              <p:cNvPr id="159" name="直線コネクタ 158"/>
              <p:cNvCxnSpPr/>
              <p:nvPr/>
            </p:nvCxnSpPr>
            <p:spPr>
              <a:xfrm>
                <a:off x="4211484" y="2991208"/>
                <a:ext cx="0" cy="432011"/>
              </a:xfrm>
              <a:prstGeom prst="line">
                <a:avLst/>
              </a:prstGeom>
              <a:noFill/>
              <a:ln w="28575" cap="flat" cmpd="sng" algn="ctr">
                <a:solidFill>
                  <a:srgbClr val="C00000"/>
                </a:solidFill>
                <a:prstDash val="solid"/>
              </a:ln>
              <a:effectLst/>
            </p:spPr>
          </p:cxnSp>
          <p:sp>
            <p:nvSpPr>
              <p:cNvPr id="160" name="テキスト ボックス 130"/>
              <p:cNvSpPr txBox="1">
                <a:spLocks noChangeArrowheads="1"/>
              </p:cNvSpPr>
              <p:nvPr/>
            </p:nvSpPr>
            <p:spPr bwMode="auto">
              <a:xfrm>
                <a:off x="3076551" y="3542575"/>
                <a:ext cx="473766" cy="43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480s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61" name="テキスト ボックス 131"/>
              <p:cNvSpPr txBox="1">
                <a:spLocks noChangeArrowheads="1"/>
              </p:cNvSpPr>
              <p:nvPr/>
            </p:nvSpPr>
            <p:spPr bwMode="auto">
              <a:xfrm>
                <a:off x="4760206" y="3563724"/>
                <a:ext cx="451135" cy="43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1fps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62" name="直線コネクタ 161"/>
              <p:cNvCxnSpPr/>
              <p:nvPr/>
            </p:nvCxnSpPr>
            <p:spPr>
              <a:xfrm>
                <a:off x="5580097" y="2991208"/>
                <a:ext cx="0" cy="432011"/>
              </a:xfrm>
              <a:prstGeom prst="line">
                <a:avLst/>
              </a:prstGeom>
              <a:noFill/>
              <a:ln w="28575" cap="flat" cmpd="sng" algn="ctr">
                <a:solidFill>
                  <a:srgbClr val="C00000"/>
                </a:solidFill>
                <a:prstDash val="solid"/>
              </a:ln>
              <a:effectLst/>
            </p:spPr>
          </p:cxnSp>
          <p:cxnSp>
            <p:nvCxnSpPr>
              <p:cNvPr id="163" name="直線コネクタ 162"/>
              <p:cNvCxnSpPr/>
              <p:nvPr/>
            </p:nvCxnSpPr>
            <p:spPr>
              <a:xfrm>
                <a:off x="6300123" y="2997561"/>
                <a:ext cx="0" cy="432011"/>
              </a:xfrm>
              <a:prstGeom prst="line">
                <a:avLst/>
              </a:prstGeom>
              <a:noFill/>
              <a:ln w="28575" cap="flat" cmpd="sng" algn="ctr">
                <a:solidFill>
                  <a:srgbClr val="C00000"/>
                </a:solidFill>
                <a:prstDash val="solid"/>
              </a:ln>
              <a:effectLst/>
            </p:spPr>
          </p:cxnSp>
          <p:cxnSp>
            <p:nvCxnSpPr>
              <p:cNvPr id="164" name="直線コネクタ 163"/>
              <p:cNvCxnSpPr/>
              <p:nvPr/>
            </p:nvCxnSpPr>
            <p:spPr>
              <a:xfrm>
                <a:off x="5568890" y="3430413"/>
                <a:ext cx="742592" cy="1250"/>
              </a:xfrm>
              <a:prstGeom prst="line">
                <a:avLst/>
              </a:prstGeom>
              <a:noFill/>
              <a:ln w="9525" cap="flat" cmpd="sng" algn="ctr">
                <a:solidFill>
                  <a:srgbClr val="14A6DB">
                    <a:shade val="95000"/>
                    <a:satMod val="105000"/>
                  </a:srgbClr>
                </a:solidFill>
                <a:prstDash val="solid"/>
              </a:ln>
              <a:effectLst/>
            </p:spPr>
          </p:cxnSp>
          <p:sp>
            <p:nvSpPr>
              <p:cNvPr id="165" name="テキスト ボックス 150"/>
              <p:cNvSpPr txBox="1">
                <a:spLocks noChangeArrowheads="1"/>
              </p:cNvSpPr>
              <p:nvPr/>
            </p:nvSpPr>
            <p:spPr bwMode="auto">
              <a:xfrm>
                <a:off x="5723623" y="3184388"/>
                <a:ext cx="419073"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cxnSp>
            <p:nvCxnSpPr>
              <p:cNvPr id="166" name="直線コネクタ 165"/>
              <p:cNvCxnSpPr/>
              <p:nvPr/>
            </p:nvCxnSpPr>
            <p:spPr>
              <a:xfrm>
                <a:off x="5650323" y="3245333"/>
                <a:ext cx="0" cy="179476"/>
              </a:xfrm>
              <a:prstGeom prst="line">
                <a:avLst/>
              </a:prstGeom>
              <a:noFill/>
              <a:ln w="28575" cap="flat" cmpd="sng" algn="ctr">
                <a:solidFill>
                  <a:srgbClr val="14A6DB">
                    <a:shade val="95000"/>
                    <a:satMod val="105000"/>
                  </a:srgbClr>
                </a:solidFill>
                <a:prstDash val="solid"/>
              </a:ln>
              <a:effectLst/>
            </p:spPr>
          </p:cxnSp>
          <p:cxnSp>
            <p:nvCxnSpPr>
              <p:cNvPr id="167" name="直線コネクタ 166"/>
              <p:cNvCxnSpPr/>
              <p:nvPr/>
            </p:nvCxnSpPr>
            <p:spPr>
              <a:xfrm>
                <a:off x="5723353" y="3245333"/>
                <a:ext cx="0" cy="179476"/>
              </a:xfrm>
              <a:prstGeom prst="line">
                <a:avLst/>
              </a:prstGeom>
              <a:noFill/>
              <a:ln w="28575" cap="flat" cmpd="sng" algn="ctr">
                <a:solidFill>
                  <a:srgbClr val="14A6DB">
                    <a:shade val="95000"/>
                    <a:satMod val="105000"/>
                  </a:srgbClr>
                </a:solidFill>
                <a:prstDash val="solid"/>
              </a:ln>
              <a:effectLst/>
            </p:spPr>
          </p:cxnSp>
          <p:cxnSp>
            <p:nvCxnSpPr>
              <p:cNvPr id="168" name="直線コネクタ 167"/>
              <p:cNvCxnSpPr/>
              <p:nvPr/>
            </p:nvCxnSpPr>
            <p:spPr>
              <a:xfrm>
                <a:off x="5797595" y="3245333"/>
                <a:ext cx="0" cy="179476"/>
              </a:xfrm>
              <a:prstGeom prst="line">
                <a:avLst/>
              </a:prstGeom>
              <a:noFill/>
              <a:ln w="28575" cap="flat" cmpd="sng" algn="ctr">
                <a:solidFill>
                  <a:srgbClr val="14A6DB">
                    <a:shade val="95000"/>
                    <a:satMod val="105000"/>
                  </a:srgbClr>
                </a:solidFill>
                <a:prstDash val="solid"/>
              </a:ln>
              <a:effectLst/>
            </p:spPr>
          </p:cxnSp>
          <p:sp>
            <p:nvSpPr>
              <p:cNvPr id="169" name="テキスト ボックス 155"/>
              <p:cNvSpPr txBox="1">
                <a:spLocks noChangeArrowheads="1"/>
              </p:cNvSpPr>
              <p:nvPr/>
            </p:nvSpPr>
            <p:spPr bwMode="auto">
              <a:xfrm>
                <a:off x="5515095" y="3068804"/>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70" name="直線コネクタ 169"/>
              <p:cNvCxnSpPr/>
              <p:nvPr/>
            </p:nvCxnSpPr>
            <p:spPr>
              <a:xfrm>
                <a:off x="6084298" y="3245333"/>
                <a:ext cx="0" cy="179476"/>
              </a:xfrm>
              <a:prstGeom prst="line">
                <a:avLst/>
              </a:prstGeom>
              <a:noFill/>
              <a:ln w="28575" cap="flat" cmpd="sng" algn="ctr">
                <a:solidFill>
                  <a:srgbClr val="14A6DB">
                    <a:shade val="95000"/>
                    <a:satMod val="105000"/>
                  </a:srgbClr>
                </a:solidFill>
                <a:prstDash val="solid"/>
              </a:ln>
              <a:effectLst/>
            </p:spPr>
          </p:cxnSp>
          <p:cxnSp>
            <p:nvCxnSpPr>
              <p:cNvPr id="171" name="直線コネクタ 170"/>
              <p:cNvCxnSpPr/>
              <p:nvPr/>
            </p:nvCxnSpPr>
            <p:spPr>
              <a:xfrm>
                <a:off x="6157328" y="3245333"/>
                <a:ext cx="0" cy="179476"/>
              </a:xfrm>
              <a:prstGeom prst="line">
                <a:avLst/>
              </a:prstGeom>
              <a:noFill/>
              <a:ln w="28575" cap="flat" cmpd="sng" algn="ctr">
                <a:solidFill>
                  <a:srgbClr val="14A6DB">
                    <a:shade val="95000"/>
                    <a:satMod val="105000"/>
                  </a:srgbClr>
                </a:solidFill>
                <a:prstDash val="solid"/>
              </a:ln>
              <a:effectLst/>
            </p:spPr>
          </p:cxnSp>
          <p:cxnSp>
            <p:nvCxnSpPr>
              <p:cNvPr id="172" name="直線コネクタ 171"/>
              <p:cNvCxnSpPr/>
              <p:nvPr/>
            </p:nvCxnSpPr>
            <p:spPr>
              <a:xfrm>
                <a:off x="6228770" y="3245333"/>
                <a:ext cx="0" cy="179476"/>
              </a:xfrm>
              <a:prstGeom prst="line">
                <a:avLst/>
              </a:prstGeom>
              <a:noFill/>
              <a:ln w="28575" cap="flat" cmpd="sng" algn="ctr">
                <a:solidFill>
                  <a:srgbClr val="14A6DB">
                    <a:shade val="95000"/>
                    <a:satMod val="105000"/>
                  </a:srgbClr>
                </a:solidFill>
                <a:prstDash val="solid"/>
              </a:ln>
              <a:effectLst/>
            </p:spPr>
          </p:cxnSp>
          <p:sp>
            <p:nvSpPr>
              <p:cNvPr id="173" name="テキスト ボックス 159"/>
              <p:cNvSpPr txBox="1">
                <a:spLocks noChangeArrowheads="1"/>
              </p:cNvSpPr>
              <p:nvPr/>
            </p:nvSpPr>
            <p:spPr bwMode="auto">
              <a:xfrm>
                <a:off x="5946247" y="3068804"/>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74" name="テキスト ボックス 160"/>
              <p:cNvSpPr txBox="1">
                <a:spLocks noChangeArrowheads="1"/>
              </p:cNvSpPr>
              <p:nvPr/>
            </p:nvSpPr>
            <p:spPr bwMode="auto">
              <a:xfrm>
                <a:off x="2136774" y="2793775"/>
                <a:ext cx="57749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75" name="テキスト ボックス 161"/>
              <p:cNvSpPr txBox="1">
                <a:spLocks noChangeArrowheads="1"/>
              </p:cNvSpPr>
              <p:nvPr/>
            </p:nvSpPr>
            <p:spPr bwMode="auto">
              <a:xfrm>
                <a:off x="3933934" y="2793775"/>
                <a:ext cx="57749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76" name="テキスト ボックス 162"/>
              <p:cNvSpPr txBox="1">
                <a:spLocks noChangeArrowheads="1"/>
              </p:cNvSpPr>
              <p:nvPr/>
            </p:nvSpPr>
            <p:spPr bwMode="auto">
              <a:xfrm>
                <a:off x="5293853" y="2793775"/>
                <a:ext cx="57749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77" name="テキスト ボックス 163"/>
              <p:cNvSpPr txBox="1">
                <a:spLocks noChangeArrowheads="1"/>
              </p:cNvSpPr>
              <p:nvPr/>
            </p:nvSpPr>
            <p:spPr bwMode="auto">
              <a:xfrm>
                <a:off x="6022733" y="2793775"/>
                <a:ext cx="57749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78" name="直線矢印コネクタ 177"/>
              <p:cNvCxnSpPr/>
              <p:nvPr/>
            </p:nvCxnSpPr>
            <p:spPr>
              <a:xfrm flipH="1">
                <a:off x="2411137" y="3717050"/>
                <a:ext cx="649332"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79" name="直線矢印コネクタ 178"/>
              <p:cNvCxnSpPr/>
              <p:nvPr/>
            </p:nvCxnSpPr>
            <p:spPr>
              <a:xfrm>
                <a:off x="3563740" y="3717050"/>
                <a:ext cx="647744"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80" name="直線矢印コネクタ 179"/>
              <p:cNvCxnSpPr/>
              <p:nvPr/>
            </p:nvCxnSpPr>
            <p:spPr>
              <a:xfrm flipH="1">
                <a:off x="4214286" y="3717050"/>
                <a:ext cx="611229"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81" name="直線矢印コネクタ 180"/>
              <p:cNvCxnSpPr/>
              <p:nvPr/>
            </p:nvCxnSpPr>
            <p:spPr>
              <a:xfrm>
                <a:off x="5148172" y="3717050"/>
                <a:ext cx="431829"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82" name="直線コネクタ 181"/>
              <p:cNvCxnSpPr/>
              <p:nvPr/>
            </p:nvCxnSpPr>
            <p:spPr>
              <a:xfrm>
                <a:off x="2406374" y="3443867"/>
                <a:ext cx="0" cy="432011"/>
              </a:xfrm>
              <a:prstGeom prst="line">
                <a:avLst/>
              </a:prstGeom>
              <a:noFill/>
              <a:ln w="12700" cap="flat" cmpd="sng" algn="ctr">
                <a:solidFill>
                  <a:srgbClr val="ED9908">
                    <a:lumMod val="60000"/>
                    <a:lumOff val="40000"/>
                  </a:srgbClr>
                </a:solidFill>
                <a:prstDash val="sysDash"/>
              </a:ln>
              <a:effectLst/>
            </p:spPr>
          </p:cxnSp>
          <p:cxnSp>
            <p:nvCxnSpPr>
              <p:cNvPr id="183" name="直線コネクタ 182"/>
              <p:cNvCxnSpPr/>
              <p:nvPr/>
            </p:nvCxnSpPr>
            <p:spPr>
              <a:xfrm>
                <a:off x="4211484" y="3418455"/>
                <a:ext cx="0" cy="432011"/>
              </a:xfrm>
              <a:prstGeom prst="line">
                <a:avLst/>
              </a:prstGeom>
              <a:noFill/>
              <a:ln w="12700" cap="flat" cmpd="sng" algn="ctr">
                <a:solidFill>
                  <a:srgbClr val="ED9908">
                    <a:lumMod val="60000"/>
                    <a:lumOff val="40000"/>
                  </a:srgbClr>
                </a:solidFill>
                <a:prstDash val="sysDash"/>
              </a:ln>
              <a:effectLst/>
            </p:spPr>
          </p:cxnSp>
          <p:cxnSp>
            <p:nvCxnSpPr>
              <p:cNvPr id="184" name="直線コネクタ 183"/>
              <p:cNvCxnSpPr/>
              <p:nvPr/>
            </p:nvCxnSpPr>
            <p:spPr>
              <a:xfrm>
                <a:off x="5580001" y="3448632"/>
                <a:ext cx="0" cy="432011"/>
              </a:xfrm>
              <a:prstGeom prst="line">
                <a:avLst/>
              </a:prstGeom>
              <a:noFill/>
              <a:ln w="12700" cap="flat" cmpd="sng" algn="ctr">
                <a:solidFill>
                  <a:srgbClr val="ED9908">
                    <a:lumMod val="60000"/>
                    <a:lumOff val="40000"/>
                  </a:srgbClr>
                </a:solidFill>
                <a:prstDash val="sysDash"/>
              </a:ln>
              <a:effectLst/>
            </p:spPr>
          </p:cxnSp>
          <p:cxnSp>
            <p:nvCxnSpPr>
              <p:cNvPr id="185" name="直線コネクタ 184"/>
              <p:cNvCxnSpPr/>
              <p:nvPr/>
            </p:nvCxnSpPr>
            <p:spPr>
              <a:xfrm>
                <a:off x="6300775" y="3431161"/>
                <a:ext cx="0" cy="430422"/>
              </a:xfrm>
              <a:prstGeom prst="line">
                <a:avLst/>
              </a:prstGeom>
              <a:noFill/>
              <a:ln w="12700" cap="flat" cmpd="sng" algn="ctr">
                <a:solidFill>
                  <a:srgbClr val="ED9908">
                    <a:lumMod val="60000"/>
                    <a:lumOff val="40000"/>
                  </a:srgbClr>
                </a:solidFill>
                <a:prstDash val="sysDash"/>
              </a:ln>
              <a:effectLst/>
            </p:spPr>
          </p:cxnSp>
          <p:sp>
            <p:nvSpPr>
              <p:cNvPr id="186" name="テキスト ボックス 172"/>
              <p:cNvSpPr txBox="1">
                <a:spLocks noChangeArrowheads="1"/>
              </p:cNvSpPr>
              <p:nvPr/>
            </p:nvSpPr>
            <p:spPr bwMode="auto">
              <a:xfrm>
                <a:off x="5673659" y="3536968"/>
                <a:ext cx="519031" cy="43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30fps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4s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87" name="直線矢印コネクタ 186"/>
              <p:cNvCxnSpPr/>
              <p:nvPr/>
            </p:nvCxnSpPr>
            <p:spPr>
              <a:xfrm>
                <a:off x="6127445" y="3718172"/>
                <a:ext cx="171462"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88" name="直線矢印コネクタ 187"/>
              <p:cNvCxnSpPr/>
              <p:nvPr/>
            </p:nvCxnSpPr>
            <p:spPr>
              <a:xfrm flipH="1">
                <a:off x="5583735" y="3718172"/>
                <a:ext cx="171462"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89" name="直線コネクタ 188"/>
              <p:cNvCxnSpPr/>
              <p:nvPr/>
            </p:nvCxnSpPr>
            <p:spPr>
              <a:xfrm>
                <a:off x="7025375" y="3002327"/>
                <a:ext cx="0" cy="432011"/>
              </a:xfrm>
              <a:prstGeom prst="line">
                <a:avLst/>
              </a:prstGeom>
              <a:noFill/>
              <a:ln w="28575" cap="flat" cmpd="sng" algn="ctr">
                <a:solidFill>
                  <a:srgbClr val="C00000"/>
                </a:solidFill>
                <a:prstDash val="solid"/>
              </a:ln>
              <a:effectLst/>
            </p:spPr>
          </p:cxnSp>
          <p:sp>
            <p:nvSpPr>
              <p:cNvPr id="190" name="テキスト ボックス 176"/>
              <p:cNvSpPr txBox="1">
                <a:spLocks noChangeArrowheads="1"/>
              </p:cNvSpPr>
              <p:nvPr/>
            </p:nvSpPr>
            <p:spPr bwMode="auto">
              <a:xfrm>
                <a:off x="6446278" y="3189412"/>
                <a:ext cx="419073"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cxnSp>
            <p:nvCxnSpPr>
              <p:cNvPr id="191" name="直線コネクタ 190"/>
              <p:cNvCxnSpPr/>
              <p:nvPr/>
            </p:nvCxnSpPr>
            <p:spPr>
              <a:xfrm>
                <a:off x="6375578" y="3250098"/>
                <a:ext cx="0" cy="179475"/>
              </a:xfrm>
              <a:prstGeom prst="line">
                <a:avLst/>
              </a:prstGeom>
              <a:noFill/>
              <a:ln w="28575" cap="flat" cmpd="sng" algn="ctr">
                <a:solidFill>
                  <a:srgbClr val="14A6DB">
                    <a:shade val="95000"/>
                    <a:satMod val="105000"/>
                  </a:srgbClr>
                </a:solidFill>
                <a:prstDash val="solid"/>
              </a:ln>
              <a:effectLst/>
            </p:spPr>
          </p:cxnSp>
          <p:cxnSp>
            <p:nvCxnSpPr>
              <p:cNvPr id="192" name="直線コネクタ 191"/>
              <p:cNvCxnSpPr/>
              <p:nvPr/>
            </p:nvCxnSpPr>
            <p:spPr>
              <a:xfrm>
                <a:off x="6445806" y="3250098"/>
                <a:ext cx="0" cy="179475"/>
              </a:xfrm>
              <a:prstGeom prst="line">
                <a:avLst/>
              </a:prstGeom>
              <a:noFill/>
              <a:ln w="28575" cap="flat" cmpd="sng" algn="ctr">
                <a:solidFill>
                  <a:srgbClr val="14A6DB">
                    <a:shade val="95000"/>
                    <a:satMod val="105000"/>
                  </a:srgbClr>
                </a:solidFill>
                <a:prstDash val="solid"/>
              </a:ln>
              <a:effectLst/>
            </p:spPr>
          </p:cxnSp>
          <p:cxnSp>
            <p:nvCxnSpPr>
              <p:cNvPr id="193" name="直線コネクタ 192"/>
              <p:cNvCxnSpPr/>
              <p:nvPr/>
            </p:nvCxnSpPr>
            <p:spPr>
              <a:xfrm>
                <a:off x="6517249" y="3250098"/>
                <a:ext cx="0" cy="179475"/>
              </a:xfrm>
              <a:prstGeom prst="line">
                <a:avLst/>
              </a:prstGeom>
              <a:noFill/>
              <a:ln w="28575" cap="flat" cmpd="sng" algn="ctr">
                <a:solidFill>
                  <a:srgbClr val="14A6DB">
                    <a:shade val="95000"/>
                    <a:satMod val="105000"/>
                  </a:srgbClr>
                </a:solidFill>
                <a:prstDash val="solid"/>
              </a:ln>
              <a:effectLst/>
            </p:spPr>
          </p:cxnSp>
          <p:sp>
            <p:nvSpPr>
              <p:cNvPr id="194" name="テキスト ボックス 180"/>
              <p:cNvSpPr txBox="1">
                <a:spLocks noChangeArrowheads="1"/>
              </p:cNvSpPr>
              <p:nvPr/>
            </p:nvSpPr>
            <p:spPr bwMode="auto">
              <a:xfrm>
                <a:off x="6234951"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95" name="直線コネクタ 194"/>
              <p:cNvCxnSpPr/>
              <p:nvPr/>
            </p:nvCxnSpPr>
            <p:spPr>
              <a:xfrm>
                <a:off x="6806751" y="3250098"/>
                <a:ext cx="0" cy="179475"/>
              </a:xfrm>
              <a:prstGeom prst="line">
                <a:avLst/>
              </a:prstGeom>
              <a:noFill/>
              <a:ln w="28575" cap="flat" cmpd="sng" algn="ctr">
                <a:solidFill>
                  <a:srgbClr val="14A6DB">
                    <a:shade val="95000"/>
                    <a:satMod val="105000"/>
                  </a:srgbClr>
                </a:solidFill>
                <a:prstDash val="solid"/>
              </a:ln>
              <a:effectLst/>
            </p:spPr>
          </p:cxnSp>
          <p:cxnSp>
            <p:nvCxnSpPr>
              <p:cNvPr id="196" name="直線コネクタ 195"/>
              <p:cNvCxnSpPr/>
              <p:nvPr/>
            </p:nvCxnSpPr>
            <p:spPr>
              <a:xfrm>
                <a:off x="6879781" y="3250098"/>
                <a:ext cx="0" cy="179475"/>
              </a:xfrm>
              <a:prstGeom prst="line">
                <a:avLst/>
              </a:prstGeom>
              <a:noFill/>
              <a:ln w="28575" cap="flat" cmpd="sng" algn="ctr">
                <a:solidFill>
                  <a:srgbClr val="14A6DB">
                    <a:shade val="95000"/>
                    <a:satMod val="105000"/>
                  </a:srgbClr>
                </a:solidFill>
                <a:prstDash val="solid"/>
              </a:ln>
              <a:effectLst/>
            </p:spPr>
          </p:cxnSp>
          <p:cxnSp>
            <p:nvCxnSpPr>
              <p:cNvPr id="197" name="直線コネクタ 196"/>
              <p:cNvCxnSpPr/>
              <p:nvPr/>
            </p:nvCxnSpPr>
            <p:spPr>
              <a:xfrm>
                <a:off x="6951224" y="3250098"/>
                <a:ext cx="0" cy="179475"/>
              </a:xfrm>
              <a:prstGeom prst="line">
                <a:avLst/>
              </a:prstGeom>
              <a:noFill/>
              <a:ln w="28575" cap="flat" cmpd="sng" algn="ctr">
                <a:solidFill>
                  <a:srgbClr val="14A6DB">
                    <a:shade val="95000"/>
                    <a:satMod val="105000"/>
                  </a:srgbClr>
                </a:solidFill>
                <a:prstDash val="solid"/>
              </a:ln>
              <a:effectLst/>
            </p:spPr>
          </p:cxnSp>
          <p:sp>
            <p:nvSpPr>
              <p:cNvPr id="198" name="テキスト ボックス 184"/>
              <p:cNvSpPr txBox="1">
                <a:spLocks noChangeArrowheads="1"/>
              </p:cNvSpPr>
              <p:nvPr/>
            </p:nvSpPr>
            <p:spPr bwMode="auto">
              <a:xfrm>
                <a:off x="6660496"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99" name="テキスト ボックス 187"/>
              <p:cNvSpPr txBox="1">
                <a:spLocks noChangeArrowheads="1"/>
              </p:cNvSpPr>
              <p:nvPr/>
            </p:nvSpPr>
            <p:spPr bwMode="auto">
              <a:xfrm>
                <a:off x="6403976" y="3536968"/>
                <a:ext cx="519031" cy="43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30fps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4s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200" name="直線矢印コネクタ 199"/>
              <p:cNvCxnSpPr/>
              <p:nvPr/>
            </p:nvCxnSpPr>
            <p:spPr>
              <a:xfrm flipH="1">
                <a:off x="6305631" y="3718920"/>
                <a:ext cx="171462"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201" name="直線コネクタ 200"/>
              <p:cNvCxnSpPr/>
              <p:nvPr/>
            </p:nvCxnSpPr>
            <p:spPr>
              <a:xfrm>
                <a:off x="7025375" y="3443867"/>
                <a:ext cx="0" cy="432011"/>
              </a:xfrm>
              <a:prstGeom prst="line">
                <a:avLst/>
              </a:prstGeom>
              <a:noFill/>
              <a:ln w="12700" cap="flat" cmpd="sng" algn="ctr">
                <a:solidFill>
                  <a:srgbClr val="ED9908">
                    <a:lumMod val="60000"/>
                    <a:lumOff val="40000"/>
                  </a:srgbClr>
                </a:solidFill>
                <a:prstDash val="sysDash"/>
              </a:ln>
              <a:effectLst/>
            </p:spPr>
          </p:cxnSp>
          <p:cxnSp>
            <p:nvCxnSpPr>
              <p:cNvPr id="202" name="直線コネクタ 201"/>
              <p:cNvCxnSpPr/>
              <p:nvPr/>
            </p:nvCxnSpPr>
            <p:spPr>
              <a:xfrm flipV="1">
                <a:off x="6300775" y="3432374"/>
                <a:ext cx="727210" cy="1"/>
              </a:xfrm>
              <a:prstGeom prst="line">
                <a:avLst/>
              </a:prstGeom>
              <a:noFill/>
              <a:ln w="9525" cap="flat" cmpd="sng" algn="ctr">
                <a:solidFill>
                  <a:srgbClr val="14A6DB">
                    <a:shade val="95000"/>
                    <a:satMod val="105000"/>
                  </a:srgbClr>
                </a:solidFill>
                <a:prstDash val="solid"/>
              </a:ln>
              <a:effectLst/>
            </p:spPr>
          </p:cxnSp>
          <p:cxnSp>
            <p:nvCxnSpPr>
              <p:cNvPr id="203" name="直線矢印コネクタ 202"/>
              <p:cNvCxnSpPr/>
              <p:nvPr/>
            </p:nvCxnSpPr>
            <p:spPr>
              <a:xfrm>
                <a:off x="6852140" y="3718920"/>
                <a:ext cx="171462" cy="0"/>
              </a:xfrm>
              <a:prstGeom prst="straightConnector1">
                <a:avLst/>
              </a:prstGeom>
              <a:noFill/>
              <a:ln w="19050" cap="flat" cmpd="sng" algn="ctr">
                <a:solidFill>
                  <a:srgbClr val="D90066">
                    <a:lumMod val="60000"/>
                    <a:lumOff val="40000"/>
                  </a:srgbClr>
                </a:solidFill>
                <a:prstDash val="solid"/>
                <a:tailEnd type="arrow"/>
              </a:ln>
              <a:effectLst/>
            </p:spPr>
          </p:cxnSp>
        </p:grpSp>
        <p:sp>
          <p:nvSpPr>
            <p:cNvPr id="84" name="テキスト ボックス 83"/>
            <p:cNvSpPr txBox="1"/>
            <p:nvPr/>
          </p:nvSpPr>
          <p:spPr>
            <a:xfrm>
              <a:off x="4407981" y="3526486"/>
              <a:ext cx="1093569" cy="25391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Without Motion</a:t>
              </a:r>
            </a:p>
          </p:txBody>
        </p:sp>
        <p:cxnSp>
          <p:nvCxnSpPr>
            <p:cNvPr id="85" name="直線矢印コネクタ 84"/>
            <p:cNvCxnSpPr/>
            <p:nvPr/>
          </p:nvCxnSpPr>
          <p:spPr>
            <a:xfrm>
              <a:off x="5452095" y="3636386"/>
              <a:ext cx="1354117" cy="0"/>
            </a:xfrm>
            <a:prstGeom prst="straightConnector1">
              <a:avLst/>
            </a:prstGeom>
            <a:noFill/>
            <a:ln w="19050" cap="flat" cmpd="sng" algn="ctr">
              <a:solidFill>
                <a:srgbClr val="CC99FF"/>
              </a:solidFill>
              <a:prstDash val="solid"/>
              <a:tailEnd type="arrow"/>
            </a:ln>
            <a:effectLst/>
          </p:spPr>
        </p:cxnSp>
        <p:sp>
          <p:nvSpPr>
            <p:cNvPr id="86" name="四角形吹き出し 85"/>
            <p:cNvSpPr/>
            <p:nvPr/>
          </p:nvSpPr>
          <p:spPr>
            <a:xfrm>
              <a:off x="4275439" y="3205287"/>
              <a:ext cx="996636" cy="215075"/>
            </a:xfrm>
            <a:prstGeom prst="wedgeRectCallout">
              <a:avLst>
                <a:gd name="adj1" fmla="val -32214"/>
                <a:gd name="adj2" fmla="val 141100"/>
              </a:avLst>
            </a:prstGeom>
            <a:solidFill>
              <a:srgbClr val="FFFFCC"/>
            </a:solidFill>
            <a:ln w="9525" cap="flat" cmpd="sng" algn="ctr">
              <a:solidFill>
                <a:srgbClr val="14A6DB">
                  <a:shade val="95000"/>
                  <a:satMod val="105000"/>
                </a:srgbClr>
              </a:solidFill>
              <a:prstDash val="solid"/>
            </a:ln>
            <a:effectLst>
              <a:outerShdw blurRad="40000" dist="23000" dir="5400000" rotWithShape="0">
                <a:srgbClr val="000000">
                  <a:alpha val="35000"/>
                </a:srgbClr>
              </a:outerShdw>
            </a:effectLst>
          </p:spPr>
          <p:txBody>
            <a:bodyPr lIns="36000" rIns="3600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No Motion again</a:t>
              </a:r>
            </a:p>
          </p:txBody>
        </p:sp>
        <p:grpSp>
          <p:nvGrpSpPr>
            <p:cNvPr id="87" name="グループ化 86"/>
            <p:cNvGrpSpPr/>
            <p:nvPr/>
          </p:nvGrpSpPr>
          <p:grpSpPr>
            <a:xfrm>
              <a:off x="4175233" y="3770581"/>
              <a:ext cx="2328229" cy="996955"/>
              <a:chOff x="2589877" y="5396309"/>
              <a:chExt cx="2328229" cy="996955"/>
            </a:xfrm>
          </p:grpSpPr>
          <p:cxnSp>
            <p:nvCxnSpPr>
              <p:cNvPr id="124" name="直線コネクタ 123"/>
              <p:cNvCxnSpPr/>
              <p:nvPr/>
            </p:nvCxnSpPr>
            <p:spPr bwMode="auto">
              <a:xfrm>
                <a:off x="3440585" y="5568141"/>
                <a:ext cx="0" cy="367030"/>
              </a:xfrm>
              <a:prstGeom prst="line">
                <a:avLst/>
              </a:prstGeom>
              <a:noFill/>
              <a:ln w="28575" cap="flat" cmpd="sng" algn="ctr">
                <a:solidFill>
                  <a:srgbClr val="C00000"/>
                </a:solidFill>
                <a:prstDash val="solid"/>
              </a:ln>
              <a:effectLst/>
            </p:spPr>
          </p:cxnSp>
          <p:cxnSp>
            <p:nvCxnSpPr>
              <p:cNvPr id="125" name="直線コネクタ 124"/>
              <p:cNvCxnSpPr/>
              <p:nvPr/>
            </p:nvCxnSpPr>
            <p:spPr bwMode="auto">
              <a:xfrm>
                <a:off x="4666848" y="5568141"/>
                <a:ext cx="0" cy="367030"/>
              </a:xfrm>
              <a:prstGeom prst="line">
                <a:avLst/>
              </a:prstGeom>
              <a:noFill/>
              <a:ln w="28575" cap="flat" cmpd="sng" algn="ctr">
                <a:solidFill>
                  <a:srgbClr val="C00000"/>
                </a:solidFill>
                <a:prstDash val="solid"/>
              </a:ln>
              <a:effectLst/>
            </p:spPr>
          </p:cxnSp>
          <p:cxnSp>
            <p:nvCxnSpPr>
              <p:cNvPr id="126" name="直線コネクタ 125"/>
              <p:cNvCxnSpPr/>
              <p:nvPr/>
            </p:nvCxnSpPr>
            <p:spPr bwMode="auto">
              <a:xfrm>
                <a:off x="2890041" y="5787389"/>
                <a:ext cx="0" cy="151200"/>
              </a:xfrm>
              <a:prstGeom prst="line">
                <a:avLst/>
              </a:prstGeom>
              <a:noFill/>
              <a:ln w="28575" cap="flat" cmpd="sng" algn="ctr">
                <a:solidFill>
                  <a:srgbClr val="14A6DB">
                    <a:shade val="95000"/>
                    <a:satMod val="105000"/>
                  </a:srgbClr>
                </a:solidFill>
                <a:prstDash val="solid"/>
              </a:ln>
              <a:effectLst/>
            </p:spPr>
          </p:cxnSp>
          <p:cxnSp>
            <p:nvCxnSpPr>
              <p:cNvPr id="127" name="直線コネクタ 126"/>
              <p:cNvCxnSpPr/>
              <p:nvPr/>
            </p:nvCxnSpPr>
            <p:spPr bwMode="auto">
              <a:xfrm>
                <a:off x="2950762" y="5787389"/>
                <a:ext cx="0" cy="151200"/>
              </a:xfrm>
              <a:prstGeom prst="line">
                <a:avLst/>
              </a:prstGeom>
              <a:noFill/>
              <a:ln w="28575" cap="flat" cmpd="sng" algn="ctr">
                <a:solidFill>
                  <a:srgbClr val="14A6DB">
                    <a:shade val="95000"/>
                    <a:satMod val="105000"/>
                  </a:srgbClr>
                </a:solidFill>
                <a:prstDash val="solid"/>
              </a:ln>
              <a:effectLst/>
            </p:spPr>
          </p:cxnSp>
          <p:cxnSp>
            <p:nvCxnSpPr>
              <p:cNvPr id="128" name="直線コネクタ 127"/>
              <p:cNvCxnSpPr/>
              <p:nvPr/>
            </p:nvCxnSpPr>
            <p:spPr bwMode="auto">
              <a:xfrm>
                <a:off x="3013865" y="5787389"/>
                <a:ext cx="0" cy="151200"/>
              </a:xfrm>
              <a:prstGeom prst="line">
                <a:avLst/>
              </a:prstGeom>
              <a:noFill/>
              <a:ln w="28575" cap="flat" cmpd="sng" algn="ctr">
                <a:solidFill>
                  <a:srgbClr val="14A6DB">
                    <a:shade val="95000"/>
                    <a:satMod val="105000"/>
                  </a:srgbClr>
                </a:solidFill>
                <a:prstDash val="solid"/>
              </a:ln>
              <a:effectLst/>
            </p:spPr>
          </p:cxnSp>
          <p:sp>
            <p:nvSpPr>
              <p:cNvPr id="129" name="テキスト ボックス 20"/>
              <p:cNvSpPr txBox="1">
                <a:spLocks noChangeArrowheads="1"/>
              </p:cNvSpPr>
              <p:nvPr/>
            </p:nvSpPr>
            <p:spPr bwMode="auto">
              <a:xfrm>
                <a:off x="2913995" y="6023932"/>
                <a:ext cx="441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30fps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16s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30" name="テキスト ボックス 21"/>
              <p:cNvSpPr txBox="1">
                <a:spLocks noChangeArrowheads="1"/>
              </p:cNvSpPr>
              <p:nvPr/>
            </p:nvSpPr>
            <p:spPr bwMode="auto">
              <a:xfrm>
                <a:off x="3842408" y="6023932"/>
                <a:ext cx="441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15fps</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32s</a:t>
                </a:r>
                <a:endParaRPr kumimoji="1" lang="ja-JP" altLang="en-US" sz="9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31" name="テキスト ボックス 26"/>
              <p:cNvSpPr txBox="1">
                <a:spLocks noChangeArrowheads="1"/>
              </p:cNvSpPr>
              <p:nvPr/>
            </p:nvSpPr>
            <p:spPr bwMode="auto">
              <a:xfrm>
                <a:off x="2589877" y="5396309"/>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32" name="テキスト ボックス 27"/>
              <p:cNvSpPr txBox="1">
                <a:spLocks noChangeArrowheads="1"/>
              </p:cNvSpPr>
              <p:nvPr/>
            </p:nvSpPr>
            <p:spPr bwMode="auto">
              <a:xfrm>
                <a:off x="3200983" y="5396309"/>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33" name="テキスト ボックス 28"/>
              <p:cNvSpPr txBox="1">
                <a:spLocks noChangeArrowheads="1"/>
              </p:cNvSpPr>
              <p:nvPr/>
            </p:nvSpPr>
            <p:spPr bwMode="auto">
              <a:xfrm>
                <a:off x="2767243" y="5633762"/>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34" name="テキスト ボックス 29"/>
              <p:cNvSpPr txBox="1">
                <a:spLocks noChangeArrowheads="1"/>
              </p:cNvSpPr>
              <p:nvPr/>
            </p:nvSpPr>
            <p:spPr bwMode="auto">
              <a:xfrm>
                <a:off x="2954556" y="5563015"/>
                <a:ext cx="35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cxnSp>
            <p:nvCxnSpPr>
              <p:cNvPr id="135" name="直線コネクタ 134"/>
              <p:cNvCxnSpPr/>
              <p:nvPr/>
            </p:nvCxnSpPr>
            <p:spPr bwMode="auto">
              <a:xfrm>
                <a:off x="3259212" y="5787389"/>
                <a:ext cx="0" cy="151200"/>
              </a:xfrm>
              <a:prstGeom prst="line">
                <a:avLst/>
              </a:prstGeom>
              <a:noFill/>
              <a:ln w="28575" cap="flat" cmpd="sng" algn="ctr">
                <a:solidFill>
                  <a:srgbClr val="14A6DB">
                    <a:shade val="95000"/>
                    <a:satMod val="105000"/>
                  </a:srgbClr>
                </a:solidFill>
                <a:prstDash val="solid"/>
              </a:ln>
              <a:effectLst/>
            </p:spPr>
          </p:cxnSp>
          <p:cxnSp>
            <p:nvCxnSpPr>
              <p:cNvPr id="136" name="直線コネクタ 135"/>
              <p:cNvCxnSpPr/>
              <p:nvPr/>
            </p:nvCxnSpPr>
            <p:spPr bwMode="auto">
              <a:xfrm>
                <a:off x="3318902" y="5787389"/>
                <a:ext cx="0" cy="151200"/>
              </a:xfrm>
              <a:prstGeom prst="line">
                <a:avLst/>
              </a:prstGeom>
              <a:noFill/>
              <a:ln w="28575" cap="flat" cmpd="sng" algn="ctr">
                <a:solidFill>
                  <a:srgbClr val="14A6DB">
                    <a:shade val="95000"/>
                    <a:satMod val="105000"/>
                  </a:srgbClr>
                </a:solidFill>
                <a:prstDash val="solid"/>
              </a:ln>
              <a:effectLst/>
            </p:spPr>
          </p:cxnSp>
          <p:cxnSp>
            <p:nvCxnSpPr>
              <p:cNvPr id="137" name="直線コネクタ 136"/>
              <p:cNvCxnSpPr/>
              <p:nvPr/>
            </p:nvCxnSpPr>
            <p:spPr bwMode="auto">
              <a:xfrm>
                <a:off x="3379625" y="5787389"/>
                <a:ext cx="0" cy="151200"/>
              </a:xfrm>
              <a:prstGeom prst="line">
                <a:avLst/>
              </a:prstGeom>
              <a:noFill/>
              <a:ln w="28575" cap="flat" cmpd="sng" algn="ctr">
                <a:solidFill>
                  <a:srgbClr val="14A6DB">
                    <a:shade val="95000"/>
                    <a:satMod val="105000"/>
                  </a:srgbClr>
                </a:solidFill>
                <a:prstDash val="solid"/>
              </a:ln>
              <a:effectLst/>
            </p:spPr>
          </p:cxnSp>
          <p:sp>
            <p:nvSpPr>
              <p:cNvPr id="138" name="テキスト ボックス 33"/>
              <p:cNvSpPr txBox="1">
                <a:spLocks noChangeArrowheads="1"/>
              </p:cNvSpPr>
              <p:nvPr/>
            </p:nvSpPr>
            <p:spPr bwMode="auto">
              <a:xfrm>
                <a:off x="3132679" y="5633762"/>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39" name="直線矢印コネクタ 138"/>
              <p:cNvCxnSpPr/>
              <p:nvPr/>
            </p:nvCxnSpPr>
            <p:spPr bwMode="auto">
              <a:xfrm>
                <a:off x="3292472" y="6180045"/>
                <a:ext cx="145733"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40" name="直線矢印コネクタ 139"/>
              <p:cNvCxnSpPr/>
              <p:nvPr/>
            </p:nvCxnSpPr>
            <p:spPr bwMode="auto">
              <a:xfrm flipH="1">
                <a:off x="2832731" y="6180045"/>
                <a:ext cx="145733" cy="0"/>
              </a:xfrm>
              <a:prstGeom prst="straightConnector1">
                <a:avLst/>
              </a:prstGeom>
              <a:noFill/>
              <a:ln w="19050" cap="flat" cmpd="sng" algn="ctr">
                <a:solidFill>
                  <a:srgbClr val="D90066">
                    <a:lumMod val="60000"/>
                    <a:lumOff val="40000"/>
                  </a:srgbClr>
                </a:solidFill>
                <a:prstDash val="solid"/>
                <a:tailEnd type="arrow"/>
              </a:ln>
              <a:effectLst/>
            </p:spPr>
          </p:cxnSp>
          <p:grpSp>
            <p:nvGrpSpPr>
              <p:cNvPr id="141" name="グループ化 36"/>
              <p:cNvGrpSpPr>
                <a:grpSpLocks/>
              </p:cNvGrpSpPr>
              <p:nvPr/>
            </p:nvGrpSpPr>
            <p:grpSpPr bwMode="auto">
              <a:xfrm>
                <a:off x="3438616" y="5544063"/>
                <a:ext cx="1232531" cy="394525"/>
                <a:chOff x="997359" y="2968505"/>
                <a:chExt cx="1449990" cy="464404"/>
              </a:xfrm>
            </p:grpSpPr>
            <p:cxnSp>
              <p:nvCxnSpPr>
                <p:cNvPr id="149" name="直線コネクタ 148"/>
                <p:cNvCxnSpPr/>
                <p:nvPr/>
              </p:nvCxnSpPr>
              <p:spPr>
                <a:xfrm>
                  <a:off x="1432082" y="3254928"/>
                  <a:ext cx="0" cy="177981"/>
                </a:xfrm>
                <a:prstGeom prst="line">
                  <a:avLst/>
                </a:prstGeom>
                <a:noFill/>
                <a:ln w="28575" cap="flat" cmpd="sng" algn="ctr">
                  <a:solidFill>
                    <a:srgbClr val="14A6DB">
                      <a:shade val="95000"/>
                      <a:satMod val="105000"/>
                    </a:srgbClr>
                  </a:solidFill>
                  <a:prstDash val="solid"/>
                </a:ln>
                <a:effectLst/>
              </p:spPr>
            </p:cxnSp>
            <p:cxnSp>
              <p:nvCxnSpPr>
                <p:cNvPr id="150" name="直線コネクタ 149"/>
                <p:cNvCxnSpPr/>
                <p:nvPr/>
              </p:nvCxnSpPr>
              <p:spPr>
                <a:xfrm>
                  <a:off x="1144979" y="3254928"/>
                  <a:ext cx="0" cy="177981"/>
                </a:xfrm>
                <a:prstGeom prst="line">
                  <a:avLst/>
                </a:prstGeom>
                <a:noFill/>
                <a:ln w="28575" cap="flat" cmpd="sng" algn="ctr">
                  <a:solidFill>
                    <a:srgbClr val="14A6DB">
                      <a:shade val="95000"/>
                      <a:satMod val="105000"/>
                    </a:srgbClr>
                  </a:solidFill>
                  <a:prstDash val="solid"/>
                </a:ln>
                <a:effectLst/>
              </p:spPr>
            </p:cxnSp>
            <p:cxnSp>
              <p:nvCxnSpPr>
                <p:cNvPr id="151" name="直線コネクタ 150"/>
                <p:cNvCxnSpPr/>
                <p:nvPr/>
              </p:nvCxnSpPr>
              <p:spPr>
                <a:xfrm>
                  <a:off x="1289241" y="3254928"/>
                  <a:ext cx="0" cy="177981"/>
                </a:xfrm>
                <a:prstGeom prst="line">
                  <a:avLst/>
                </a:prstGeom>
                <a:noFill/>
                <a:ln w="28575" cap="flat" cmpd="sng" algn="ctr">
                  <a:solidFill>
                    <a:srgbClr val="14A6DB">
                      <a:shade val="95000"/>
                      <a:satMod val="105000"/>
                    </a:srgbClr>
                  </a:solidFill>
                  <a:prstDash val="solid"/>
                </a:ln>
                <a:effectLst/>
              </p:spPr>
            </p:cxnSp>
            <p:sp>
              <p:nvSpPr>
                <p:cNvPr id="152" name="テキスト ボックス 117"/>
                <p:cNvSpPr txBox="1">
                  <a:spLocks noChangeArrowheads="1"/>
                </p:cNvSpPr>
                <p:nvPr/>
              </p:nvSpPr>
              <p:spPr bwMode="auto">
                <a:xfrm>
                  <a:off x="997359" y="3068961"/>
                  <a:ext cx="577440"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sp>
              <p:nvSpPr>
                <p:cNvPr id="153" name="テキスト ボックス 118"/>
                <p:cNvSpPr txBox="1">
                  <a:spLocks noChangeArrowheads="1"/>
                </p:cNvSpPr>
                <p:nvPr/>
              </p:nvSpPr>
              <p:spPr bwMode="auto">
                <a:xfrm>
                  <a:off x="1366939" y="2968505"/>
                  <a:ext cx="701905"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　・　・</a:t>
                  </a:r>
                </a:p>
              </p:txBody>
            </p:sp>
            <p:cxnSp>
              <p:nvCxnSpPr>
                <p:cNvPr id="154" name="直線コネクタ 153"/>
                <p:cNvCxnSpPr/>
                <p:nvPr/>
              </p:nvCxnSpPr>
              <p:spPr>
                <a:xfrm>
                  <a:off x="2009130" y="3254928"/>
                  <a:ext cx="0" cy="177981"/>
                </a:xfrm>
                <a:prstGeom prst="line">
                  <a:avLst/>
                </a:prstGeom>
                <a:noFill/>
                <a:ln w="28575" cap="flat" cmpd="sng" algn="ctr">
                  <a:solidFill>
                    <a:srgbClr val="14A6DB">
                      <a:shade val="95000"/>
                      <a:satMod val="105000"/>
                    </a:srgbClr>
                  </a:solidFill>
                  <a:prstDash val="solid"/>
                </a:ln>
                <a:effectLst/>
              </p:spPr>
            </p:cxnSp>
            <p:cxnSp>
              <p:nvCxnSpPr>
                <p:cNvPr id="155" name="直線コネクタ 154"/>
                <p:cNvCxnSpPr/>
                <p:nvPr/>
              </p:nvCxnSpPr>
              <p:spPr>
                <a:xfrm>
                  <a:off x="2156193" y="3254928"/>
                  <a:ext cx="0" cy="177981"/>
                </a:xfrm>
                <a:prstGeom prst="line">
                  <a:avLst/>
                </a:prstGeom>
                <a:noFill/>
                <a:ln w="28575" cap="flat" cmpd="sng" algn="ctr">
                  <a:solidFill>
                    <a:srgbClr val="14A6DB">
                      <a:shade val="95000"/>
                      <a:satMod val="105000"/>
                    </a:srgbClr>
                  </a:solidFill>
                  <a:prstDash val="solid"/>
                </a:ln>
                <a:effectLst/>
              </p:spPr>
            </p:cxnSp>
            <p:cxnSp>
              <p:nvCxnSpPr>
                <p:cNvPr id="156" name="直線コネクタ 155"/>
                <p:cNvCxnSpPr/>
                <p:nvPr/>
              </p:nvCxnSpPr>
              <p:spPr>
                <a:xfrm>
                  <a:off x="2297656" y="3254928"/>
                  <a:ext cx="0" cy="177981"/>
                </a:xfrm>
                <a:prstGeom prst="line">
                  <a:avLst/>
                </a:prstGeom>
                <a:noFill/>
                <a:ln w="28575" cap="flat" cmpd="sng" algn="ctr">
                  <a:solidFill>
                    <a:srgbClr val="14A6DB">
                      <a:shade val="95000"/>
                      <a:satMod val="105000"/>
                    </a:srgbClr>
                  </a:solidFill>
                  <a:prstDash val="solid"/>
                </a:ln>
                <a:effectLst/>
              </p:spPr>
            </p:cxnSp>
            <p:sp>
              <p:nvSpPr>
                <p:cNvPr id="157" name="テキスト ボックス 122"/>
                <p:cNvSpPr txBox="1">
                  <a:spLocks noChangeArrowheads="1"/>
                </p:cNvSpPr>
                <p:nvPr/>
              </p:nvSpPr>
              <p:spPr bwMode="auto">
                <a:xfrm>
                  <a:off x="1871793" y="3068961"/>
                  <a:ext cx="575556"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cxnSp>
            <p:nvCxnSpPr>
              <p:cNvPr id="142" name="直線矢印コネクタ 141"/>
              <p:cNvCxnSpPr/>
              <p:nvPr/>
            </p:nvCxnSpPr>
            <p:spPr bwMode="auto">
              <a:xfrm>
                <a:off x="4212906" y="6180045"/>
                <a:ext cx="454657"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43" name="直線矢印コネクタ 142"/>
              <p:cNvCxnSpPr/>
              <p:nvPr/>
            </p:nvCxnSpPr>
            <p:spPr bwMode="auto">
              <a:xfrm flipH="1">
                <a:off x="3442966" y="6180045"/>
                <a:ext cx="429101" cy="0"/>
              </a:xfrm>
              <a:prstGeom prst="straightConnector1">
                <a:avLst/>
              </a:prstGeom>
              <a:noFill/>
              <a:ln w="19050" cap="flat" cmpd="sng" algn="ctr">
                <a:solidFill>
                  <a:srgbClr val="D90066">
                    <a:lumMod val="60000"/>
                    <a:lumOff val="40000"/>
                  </a:srgbClr>
                </a:solidFill>
                <a:prstDash val="solid"/>
                <a:tailEnd type="arrow"/>
              </a:ln>
              <a:effectLst/>
            </p:spPr>
          </p:cxnSp>
          <p:cxnSp>
            <p:nvCxnSpPr>
              <p:cNvPr id="144" name="直線コネクタ 143"/>
              <p:cNvCxnSpPr/>
              <p:nvPr/>
            </p:nvCxnSpPr>
            <p:spPr bwMode="auto">
              <a:xfrm>
                <a:off x="2804159" y="5940569"/>
                <a:ext cx="1871581" cy="0"/>
              </a:xfrm>
              <a:prstGeom prst="line">
                <a:avLst/>
              </a:prstGeom>
              <a:noFill/>
              <a:ln w="9525" cap="flat" cmpd="sng" algn="ctr">
                <a:solidFill>
                  <a:srgbClr val="14A6DB">
                    <a:shade val="95000"/>
                    <a:satMod val="105000"/>
                  </a:srgbClr>
                </a:solidFill>
                <a:prstDash val="solid"/>
              </a:ln>
              <a:effectLst/>
            </p:spPr>
          </p:cxnSp>
          <p:cxnSp>
            <p:nvCxnSpPr>
              <p:cNvPr id="145" name="直線コネクタ 144"/>
              <p:cNvCxnSpPr/>
              <p:nvPr/>
            </p:nvCxnSpPr>
            <p:spPr bwMode="auto">
              <a:xfrm>
                <a:off x="4667563" y="5943190"/>
                <a:ext cx="0" cy="367030"/>
              </a:xfrm>
              <a:prstGeom prst="line">
                <a:avLst/>
              </a:prstGeom>
              <a:noFill/>
              <a:ln w="12700" cap="flat" cmpd="sng" algn="ctr">
                <a:solidFill>
                  <a:srgbClr val="ED9908">
                    <a:lumMod val="60000"/>
                    <a:lumOff val="40000"/>
                  </a:srgbClr>
                </a:solidFill>
                <a:prstDash val="sysDash"/>
              </a:ln>
              <a:effectLst/>
            </p:spPr>
          </p:cxnSp>
          <p:cxnSp>
            <p:nvCxnSpPr>
              <p:cNvPr id="146" name="直線コネクタ 145"/>
              <p:cNvCxnSpPr/>
              <p:nvPr/>
            </p:nvCxnSpPr>
            <p:spPr bwMode="auto">
              <a:xfrm>
                <a:off x="3440585" y="5938267"/>
                <a:ext cx="0" cy="367030"/>
              </a:xfrm>
              <a:prstGeom prst="line">
                <a:avLst/>
              </a:prstGeom>
              <a:noFill/>
              <a:ln w="12700" cap="flat" cmpd="sng" algn="ctr">
                <a:solidFill>
                  <a:srgbClr val="ED9908">
                    <a:lumMod val="60000"/>
                    <a:lumOff val="40000"/>
                  </a:srgbClr>
                </a:solidFill>
                <a:prstDash val="sysDash"/>
              </a:ln>
              <a:effectLst/>
            </p:spPr>
          </p:cxnSp>
          <p:cxnSp>
            <p:nvCxnSpPr>
              <p:cNvPr id="147" name="直線コネクタ 146"/>
              <p:cNvCxnSpPr/>
              <p:nvPr/>
            </p:nvCxnSpPr>
            <p:spPr bwMode="auto">
              <a:xfrm>
                <a:off x="2830350" y="5935964"/>
                <a:ext cx="0" cy="367030"/>
              </a:xfrm>
              <a:prstGeom prst="line">
                <a:avLst/>
              </a:prstGeom>
              <a:noFill/>
              <a:ln w="12700" cap="flat" cmpd="sng" algn="ctr">
                <a:solidFill>
                  <a:srgbClr val="ED9908">
                    <a:lumMod val="60000"/>
                    <a:lumOff val="40000"/>
                  </a:srgbClr>
                </a:solidFill>
                <a:prstDash val="sysDash"/>
              </a:ln>
              <a:effectLst/>
            </p:spPr>
          </p:cxnSp>
          <p:sp>
            <p:nvSpPr>
              <p:cNvPr id="148" name="テキスト ボックス 27"/>
              <p:cNvSpPr txBox="1">
                <a:spLocks noChangeArrowheads="1"/>
              </p:cNvSpPr>
              <p:nvPr/>
            </p:nvSpPr>
            <p:spPr bwMode="auto">
              <a:xfrm>
                <a:off x="4427266" y="5396309"/>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i-frame</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grpSp>
          <p:nvGrpSpPr>
            <p:cNvPr id="88" name="グループ化 44"/>
            <p:cNvGrpSpPr>
              <a:grpSpLocks/>
            </p:cNvGrpSpPr>
            <p:nvPr/>
          </p:nvGrpSpPr>
          <p:grpSpPr bwMode="auto">
            <a:xfrm>
              <a:off x="2402124" y="2264199"/>
              <a:ext cx="1305720" cy="301560"/>
              <a:chOff x="2544189" y="3074587"/>
              <a:chExt cx="1536090" cy="354964"/>
            </a:xfrm>
          </p:grpSpPr>
          <p:cxnSp>
            <p:nvCxnSpPr>
              <p:cNvPr id="118" name="直線コネクタ 117"/>
              <p:cNvCxnSpPr/>
              <p:nvPr/>
            </p:nvCxnSpPr>
            <p:spPr>
              <a:xfrm>
                <a:off x="2704121" y="3250069"/>
                <a:ext cx="0" cy="179482"/>
              </a:xfrm>
              <a:prstGeom prst="line">
                <a:avLst/>
              </a:prstGeom>
              <a:noFill/>
              <a:ln w="28575" cap="flat" cmpd="sng" algn="ctr">
                <a:solidFill>
                  <a:srgbClr val="14A6DB">
                    <a:shade val="95000"/>
                    <a:satMod val="105000"/>
                  </a:srgbClr>
                </a:solidFill>
                <a:prstDash val="solid"/>
              </a:ln>
              <a:effectLst/>
            </p:spPr>
          </p:cxnSp>
          <p:cxnSp>
            <p:nvCxnSpPr>
              <p:cNvPr id="119" name="直線コネクタ 118"/>
              <p:cNvCxnSpPr/>
              <p:nvPr/>
            </p:nvCxnSpPr>
            <p:spPr>
              <a:xfrm>
                <a:off x="2994273" y="3250069"/>
                <a:ext cx="0" cy="179482"/>
              </a:xfrm>
              <a:prstGeom prst="line">
                <a:avLst/>
              </a:prstGeom>
              <a:noFill/>
              <a:ln w="28575" cap="flat" cmpd="sng" algn="ctr">
                <a:solidFill>
                  <a:srgbClr val="14A6DB">
                    <a:shade val="95000"/>
                    <a:satMod val="105000"/>
                  </a:srgbClr>
                </a:solidFill>
                <a:prstDash val="solid"/>
              </a:ln>
              <a:effectLst/>
            </p:spPr>
          </p:cxnSp>
          <p:sp>
            <p:nvSpPr>
              <p:cNvPr id="120" name="テキスト ボックス 85"/>
              <p:cNvSpPr txBox="1">
                <a:spLocks noChangeArrowheads="1"/>
              </p:cNvSpPr>
              <p:nvPr/>
            </p:nvSpPr>
            <p:spPr bwMode="auto">
              <a:xfrm>
                <a:off x="2544189" y="3074587"/>
                <a:ext cx="596298"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cxnSp>
            <p:nvCxnSpPr>
              <p:cNvPr id="121" name="直線コネクタ 120"/>
              <p:cNvCxnSpPr/>
              <p:nvPr/>
            </p:nvCxnSpPr>
            <p:spPr>
              <a:xfrm>
                <a:off x="3930242" y="3250069"/>
                <a:ext cx="0" cy="169128"/>
              </a:xfrm>
              <a:prstGeom prst="line">
                <a:avLst/>
              </a:prstGeom>
              <a:noFill/>
              <a:ln w="28575" cap="flat" cmpd="sng" algn="ctr">
                <a:solidFill>
                  <a:srgbClr val="14A6DB">
                    <a:shade val="95000"/>
                    <a:satMod val="105000"/>
                  </a:srgbClr>
                </a:solidFill>
                <a:prstDash val="solid"/>
              </a:ln>
              <a:effectLst/>
            </p:spPr>
          </p:cxnSp>
          <p:cxnSp>
            <p:nvCxnSpPr>
              <p:cNvPr id="122" name="直線コネクタ 121"/>
              <p:cNvCxnSpPr/>
              <p:nvPr/>
            </p:nvCxnSpPr>
            <p:spPr>
              <a:xfrm>
                <a:off x="3642220" y="3250069"/>
                <a:ext cx="0" cy="179482"/>
              </a:xfrm>
              <a:prstGeom prst="line">
                <a:avLst/>
              </a:prstGeom>
              <a:noFill/>
              <a:ln w="28575" cap="flat" cmpd="sng" algn="ctr">
                <a:solidFill>
                  <a:srgbClr val="14A6DB">
                    <a:shade val="95000"/>
                    <a:satMod val="105000"/>
                  </a:srgbClr>
                </a:solidFill>
                <a:prstDash val="solid"/>
              </a:ln>
              <a:effectLst/>
            </p:spPr>
          </p:cxnSp>
          <p:sp>
            <p:nvSpPr>
              <p:cNvPr id="123" name="テキスト ボックス 85"/>
              <p:cNvSpPr txBox="1">
                <a:spLocks noChangeArrowheads="1"/>
              </p:cNvSpPr>
              <p:nvPr/>
            </p:nvSpPr>
            <p:spPr bwMode="auto">
              <a:xfrm>
                <a:off x="3483981" y="3074587"/>
                <a:ext cx="596298"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P</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grpSp>
          <p:nvGrpSpPr>
            <p:cNvPr id="89" name="グループ化 46"/>
            <p:cNvGrpSpPr>
              <a:grpSpLocks/>
            </p:cNvGrpSpPr>
            <p:nvPr/>
          </p:nvGrpSpPr>
          <p:grpSpPr bwMode="auto">
            <a:xfrm>
              <a:off x="1042828" y="4009534"/>
              <a:ext cx="481222" cy="301781"/>
              <a:chOff x="3057468" y="3074587"/>
              <a:chExt cx="566133" cy="355224"/>
            </a:xfrm>
          </p:grpSpPr>
          <p:cxnSp>
            <p:nvCxnSpPr>
              <p:cNvPr id="115" name="直線コネクタ 114"/>
              <p:cNvCxnSpPr/>
              <p:nvPr/>
            </p:nvCxnSpPr>
            <p:spPr>
              <a:xfrm>
                <a:off x="3188830" y="3248740"/>
                <a:ext cx="0" cy="181071"/>
              </a:xfrm>
              <a:prstGeom prst="line">
                <a:avLst/>
              </a:prstGeom>
              <a:noFill/>
              <a:ln w="28575" cap="flat" cmpd="sng" algn="ctr">
                <a:solidFill>
                  <a:srgbClr val="14A6DB">
                    <a:shade val="95000"/>
                    <a:satMod val="105000"/>
                  </a:srgbClr>
                </a:solidFill>
                <a:prstDash val="solid"/>
              </a:ln>
              <a:effectLst/>
            </p:spPr>
          </p:cxnSp>
          <p:cxnSp>
            <p:nvCxnSpPr>
              <p:cNvPr id="116" name="直線コネクタ 115"/>
              <p:cNvCxnSpPr/>
              <p:nvPr/>
            </p:nvCxnSpPr>
            <p:spPr>
              <a:xfrm>
                <a:off x="3478644" y="3248740"/>
                <a:ext cx="0" cy="181071"/>
              </a:xfrm>
              <a:prstGeom prst="line">
                <a:avLst/>
              </a:prstGeom>
              <a:noFill/>
              <a:ln w="28575" cap="flat" cmpd="sng" algn="ctr">
                <a:solidFill>
                  <a:srgbClr val="14A6DB">
                    <a:shade val="95000"/>
                    <a:satMod val="105000"/>
                  </a:srgbClr>
                </a:solidFill>
                <a:prstDash val="solid"/>
              </a:ln>
              <a:effectLst/>
            </p:spPr>
          </p:cxnSp>
          <p:sp>
            <p:nvSpPr>
              <p:cNvPr id="117" name="テキスト ボックス 70"/>
              <p:cNvSpPr txBox="1">
                <a:spLocks noChangeArrowheads="1"/>
              </p:cNvSpPr>
              <p:nvPr/>
            </p:nvSpPr>
            <p:spPr bwMode="auto">
              <a:xfrm>
                <a:off x="3057468" y="3074587"/>
                <a:ext cx="566133" cy="2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sp>
          <p:nvSpPr>
            <p:cNvPr id="90" name="テキスト ボックス 75"/>
            <p:cNvSpPr txBox="1">
              <a:spLocks noChangeArrowheads="1"/>
            </p:cNvSpPr>
            <p:nvPr/>
          </p:nvSpPr>
          <p:spPr bwMode="auto">
            <a:xfrm>
              <a:off x="1101885" y="4094214"/>
              <a:ext cx="35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grpSp>
          <p:nvGrpSpPr>
            <p:cNvPr id="91" name="グループ化 43"/>
            <p:cNvGrpSpPr>
              <a:grpSpLocks/>
            </p:cNvGrpSpPr>
            <p:nvPr/>
          </p:nvGrpSpPr>
          <p:grpSpPr bwMode="auto">
            <a:xfrm>
              <a:off x="1806818" y="4255806"/>
              <a:ext cx="1531300" cy="147097"/>
              <a:chOff x="2424056" y="3361506"/>
              <a:chExt cx="1801432" cy="173137"/>
            </a:xfrm>
          </p:grpSpPr>
          <p:cxnSp>
            <p:nvCxnSpPr>
              <p:cNvPr id="97" name="直線コネクタ 96"/>
              <p:cNvCxnSpPr/>
              <p:nvPr/>
            </p:nvCxnSpPr>
            <p:spPr>
              <a:xfrm>
                <a:off x="2927711" y="3428223"/>
                <a:ext cx="352312" cy="0"/>
              </a:xfrm>
              <a:prstGeom prst="line">
                <a:avLst/>
              </a:prstGeom>
              <a:noFill/>
              <a:ln w="9525" cap="flat" cmpd="sng" algn="ctr">
                <a:solidFill>
                  <a:srgbClr val="14A6DB">
                    <a:shade val="95000"/>
                    <a:satMod val="105000"/>
                  </a:srgbClr>
                </a:solidFill>
                <a:prstDash val="solid"/>
              </a:ln>
              <a:effectLst/>
            </p:spPr>
          </p:cxnSp>
          <p:grpSp>
            <p:nvGrpSpPr>
              <p:cNvPr id="98" name="グループ化 91"/>
              <p:cNvGrpSpPr>
                <a:grpSpLocks/>
              </p:cNvGrpSpPr>
              <p:nvPr/>
            </p:nvGrpSpPr>
            <p:grpSpPr bwMode="auto">
              <a:xfrm>
                <a:off x="2831207" y="3361506"/>
                <a:ext cx="996140" cy="173137"/>
                <a:chOff x="-4209259" y="3492534"/>
                <a:chExt cx="18439570" cy="2909690"/>
              </a:xfrm>
            </p:grpSpPr>
            <p:sp>
              <p:nvSpPr>
                <p:cNvPr id="109" name="フリーフォーム 108"/>
                <p:cNvSpPr/>
                <p:nvPr/>
              </p:nvSpPr>
              <p:spPr>
                <a:xfrm>
                  <a:off x="3828809"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10" name="フリーフォーム 109"/>
                <p:cNvSpPr/>
                <p:nvPr/>
              </p:nvSpPr>
              <p:spPr>
                <a:xfrm flipH="1">
                  <a:off x="3152965"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11" name="フリーフォーム 110"/>
                <p:cNvSpPr/>
                <p:nvPr/>
              </p:nvSpPr>
              <p:spPr>
                <a:xfrm>
                  <a:off x="-3533425"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12" name="フリーフォーム 111"/>
                <p:cNvSpPr/>
                <p:nvPr/>
              </p:nvSpPr>
              <p:spPr>
                <a:xfrm flipH="1">
                  <a:off x="-4209259"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13" name="フリーフォーム 112"/>
                <p:cNvSpPr/>
                <p:nvPr/>
              </p:nvSpPr>
              <p:spPr>
                <a:xfrm>
                  <a:off x="13525078"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14" name="フリーフォーム 113"/>
                <p:cNvSpPr/>
                <p:nvPr/>
              </p:nvSpPr>
              <p:spPr>
                <a:xfrm flipH="1">
                  <a:off x="12849221"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grpSp>
            <p:nvGrpSpPr>
              <p:cNvPr id="99" name="グループ化 92"/>
              <p:cNvGrpSpPr>
                <a:grpSpLocks/>
              </p:cNvGrpSpPr>
              <p:nvPr/>
            </p:nvGrpSpPr>
            <p:grpSpPr bwMode="auto">
              <a:xfrm>
                <a:off x="2862955" y="3361506"/>
                <a:ext cx="996140" cy="173137"/>
                <a:chOff x="-4210444" y="3492534"/>
                <a:chExt cx="18439570" cy="2909690"/>
              </a:xfrm>
            </p:grpSpPr>
            <p:sp>
              <p:nvSpPr>
                <p:cNvPr id="103" name="フリーフォーム 102"/>
                <p:cNvSpPr/>
                <p:nvPr/>
              </p:nvSpPr>
              <p:spPr>
                <a:xfrm>
                  <a:off x="3827625"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04" name="フリーフォーム 103"/>
                <p:cNvSpPr/>
                <p:nvPr/>
              </p:nvSpPr>
              <p:spPr>
                <a:xfrm flipH="1">
                  <a:off x="3151780"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05" name="フリーフォーム 104"/>
                <p:cNvSpPr/>
                <p:nvPr/>
              </p:nvSpPr>
              <p:spPr>
                <a:xfrm>
                  <a:off x="-3534610" y="3492850"/>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06" name="フリーフォーム 105"/>
                <p:cNvSpPr/>
                <p:nvPr/>
              </p:nvSpPr>
              <p:spPr>
                <a:xfrm flipH="1">
                  <a:off x="-4210444" y="4934185"/>
                  <a:ext cx="705254" cy="146803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07" name="フリーフォーム 106"/>
                <p:cNvSpPr/>
                <p:nvPr/>
              </p:nvSpPr>
              <p:spPr>
                <a:xfrm>
                  <a:off x="13523893" y="3492850"/>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sp>
              <p:nvSpPr>
                <p:cNvPr id="108" name="フリーフォーム 107"/>
                <p:cNvSpPr/>
                <p:nvPr/>
              </p:nvSpPr>
              <p:spPr>
                <a:xfrm flipH="1">
                  <a:off x="12848036" y="4934195"/>
                  <a:ext cx="705233" cy="1468029"/>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cap="flat" cmpd="sng" algn="ctr">
                  <a:solidFill>
                    <a:srgbClr val="14A6DB">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67" b="0" i="0" u="none" strike="noStrike" kern="0" cap="none" spc="0" normalizeH="0" baseline="0" noProof="0" dirty="0">
                    <a:ln>
                      <a:noFill/>
                    </a:ln>
                    <a:solidFill>
                      <a:prstClr val="white"/>
                    </a:solidFill>
                    <a:effectLst/>
                    <a:uLnTx/>
                    <a:uFillTx/>
                    <a:latin typeface="Calibri" panose="020F0502020204030204" pitchFamily="34" charset="0"/>
                    <a:ea typeface="Meiryo UI"/>
                    <a:cs typeface="+mn-cs"/>
                  </a:endParaRPr>
                </a:p>
              </p:txBody>
            </p:sp>
          </p:grpSp>
          <p:cxnSp>
            <p:nvCxnSpPr>
              <p:cNvPr id="100" name="直線コネクタ 99"/>
              <p:cNvCxnSpPr/>
              <p:nvPr/>
            </p:nvCxnSpPr>
            <p:spPr>
              <a:xfrm>
                <a:off x="3323143" y="3427007"/>
                <a:ext cx="482704" cy="0"/>
              </a:xfrm>
              <a:prstGeom prst="line">
                <a:avLst/>
              </a:prstGeom>
              <a:noFill/>
              <a:ln w="9525" cap="flat" cmpd="sng" algn="ctr">
                <a:solidFill>
                  <a:srgbClr val="14A6DB">
                    <a:shade val="95000"/>
                    <a:satMod val="105000"/>
                  </a:srgbClr>
                </a:solidFill>
                <a:prstDash val="solid"/>
              </a:ln>
              <a:effectLst/>
            </p:spPr>
          </p:cxnSp>
          <p:cxnSp>
            <p:nvCxnSpPr>
              <p:cNvPr id="101" name="直線コネクタ 100"/>
              <p:cNvCxnSpPr/>
              <p:nvPr/>
            </p:nvCxnSpPr>
            <p:spPr>
              <a:xfrm>
                <a:off x="2424056" y="3428242"/>
                <a:ext cx="455439" cy="0"/>
              </a:xfrm>
              <a:prstGeom prst="line">
                <a:avLst/>
              </a:prstGeom>
              <a:noFill/>
              <a:ln w="9525" cap="flat" cmpd="sng" algn="ctr">
                <a:solidFill>
                  <a:srgbClr val="14A6DB">
                    <a:shade val="95000"/>
                    <a:satMod val="105000"/>
                  </a:srgbClr>
                </a:solidFill>
                <a:prstDash val="solid"/>
              </a:ln>
              <a:effectLst/>
            </p:spPr>
          </p:cxnSp>
          <p:cxnSp>
            <p:nvCxnSpPr>
              <p:cNvPr id="102" name="直線コネクタ 101"/>
              <p:cNvCxnSpPr/>
              <p:nvPr/>
            </p:nvCxnSpPr>
            <p:spPr>
              <a:xfrm>
                <a:off x="3846953" y="3427026"/>
                <a:ext cx="378535" cy="0"/>
              </a:xfrm>
              <a:prstGeom prst="line">
                <a:avLst/>
              </a:prstGeom>
              <a:noFill/>
              <a:ln w="9525" cap="flat" cmpd="sng" algn="ctr">
                <a:solidFill>
                  <a:srgbClr val="14A6DB">
                    <a:shade val="95000"/>
                    <a:satMod val="105000"/>
                  </a:srgbClr>
                </a:solidFill>
                <a:prstDash val="solid"/>
              </a:ln>
              <a:effectLst/>
            </p:spPr>
          </p:cxnSp>
        </p:grpSp>
        <p:grpSp>
          <p:nvGrpSpPr>
            <p:cNvPr id="92" name="グループ化 46"/>
            <p:cNvGrpSpPr>
              <a:grpSpLocks/>
            </p:cNvGrpSpPr>
            <p:nvPr/>
          </p:nvGrpSpPr>
          <p:grpSpPr bwMode="auto">
            <a:xfrm>
              <a:off x="2362163" y="4011899"/>
              <a:ext cx="481222" cy="301781"/>
              <a:chOff x="3057468" y="3074587"/>
              <a:chExt cx="566133" cy="355224"/>
            </a:xfrm>
          </p:grpSpPr>
          <p:cxnSp>
            <p:nvCxnSpPr>
              <p:cNvPr id="94" name="直線コネクタ 93"/>
              <p:cNvCxnSpPr/>
              <p:nvPr/>
            </p:nvCxnSpPr>
            <p:spPr>
              <a:xfrm>
                <a:off x="3188830" y="3248740"/>
                <a:ext cx="0" cy="181071"/>
              </a:xfrm>
              <a:prstGeom prst="line">
                <a:avLst/>
              </a:prstGeom>
              <a:noFill/>
              <a:ln w="28575" cap="flat" cmpd="sng" algn="ctr">
                <a:solidFill>
                  <a:srgbClr val="14A6DB">
                    <a:shade val="95000"/>
                    <a:satMod val="105000"/>
                  </a:srgbClr>
                </a:solidFill>
                <a:prstDash val="solid"/>
              </a:ln>
              <a:effectLst/>
            </p:spPr>
          </p:cxnSp>
          <p:cxnSp>
            <p:nvCxnSpPr>
              <p:cNvPr id="95" name="直線コネクタ 94"/>
              <p:cNvCxnSpPr/>
              <p:nvPr/>
            </p:nvCxnSpPr>
            <p:spPr>
              <a:xfrm>
                <a:off x="3478644" y="3248740"/>
                <a:ext cx="0" cy="181071"/>
              </a:xfrm>
              <a:prstGeom prst="line">
                <a:avLst/>
              </a:prstGeom>
              <a:noFill/>
              <a:ln w="28575" cap="flat" cmpd="sng" algn="ctr">
                <a:solidFill>
                  <a:srgbClr val="14A6DB">
                    <a:shade val="95000"/>
                    <a:satMod val="105000"/>
                  </a:srgbClr>
                </a:solidFill>
                <a:prstDash val="solid"/>
              </a:ln>
              <a:effectLst/>
            </p:spPr>
          </p:cxnSp>
          <p:sp>
            <p:nvSpPr>
              <p:cNvPr id="96" name="テキスト ボックス 70"/>
              <p:cNvSpPr txBox="1">
                <a:spLocks noChangeArrowheads="1"/>
              </p:cNvSpPr>
              <p:nvPr/>
            </p:nvSpPr>
            <p:spPr bwMode="auto">
              <a:xfrm>
                <a:off x="3057468" y="3074587"/>
                <a:ext cx="566133" cy="2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   </a:t>
                </a:r>
                <a:r>
                  <a:rPr kumimoji="1" lang="en-US" altLang="ja-JP" sz="6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r>
                  <a:rPr kumimoji="1" lang="en-US" altLang="ja-JP"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P</a:t>
                </a:r>
                <a:endPar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endParaRPr>
              </a:p>
            </p:txBody>
          </p:sp>
        </p:grpSp>
        <p:sp>
          <p:nvSpPr>
            <p:cNvPr id="93" name="テキスト ボックス 75"/>
            <p:cNvSpPr txBox="1">
              <a:spLocks noChangeArrowheads="1"/>
            </p:cNvSpPr>
            <p:nvPr/>
          </p:nvSpPr>
          <p:spPr bwMode="auto">
            <a:xfrm>
              <a:off x="2421218" y="4096579"/>
              <a:ext cx="35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A54A0"/>
                  </a:solidFill>
                  <a:effectLst/>
                  <a:uLnTx/>
                  <a:uFillTx/>
                  <a:latin typeface="Calibri" panose="020F0502020204030204" pitchFamily="34" charset="0"/>
                  <a:ea typeface="Meiryo UI" pitchFamily="50" charset="-128"/>
                  <a:cs typeface="Meiryo UI" pitchFamily="50" charset="-128"/>
                </a:rPr>
                <a:t>・　・</a:t>
              </a:r>
            </a:p>
          </p:txBody>
        </p:sp>
      </p:grpSp>
      <p:sp>
        <p:nvSpPr>
          <p:cNvPr id="274" name="AutoShape 13"/>
          <p:cNvSpPr>
            <a:spLocks noChangeArrowheads="1"/>
          </p:cNvSpPr>
          <p:nvPr/>
        </p:nvSpPr>
        <p:spPr bwMode="auto">
          <a:xfrm>
            <a:off x="2461613"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U11**</a:t>
            </a:r>
            <a:endParaRPr lang="en-US" altLang="ja-JP" sz="700" b="1" dirty="0">
              <a:solidFill>
                <a:srgbClr val="176AB7">
                  <a:lumMod val="20000"/>
                  <a:lumOff val="80000"/>
                </a:srgbClr>
              </a:solidFill>
              <a:effectLst/>
              <a:latin typeface="Calibri" panose="020F0502020204030204" pitchFamily="34" charset="0"/>
            </a:endParaRPr>
          </a:p>
        </p:txBody>
      </p:sp>
      <p:sp>
        <p:nvSpPr>
          <p:cNvPr id="275" name="AutoShape 13"/>
          <p:cNvSpPr>
            <a:spLocks noChangeArrowheads="1"/>
          </p:cNvSpPr>
          <p:nvPr/>
        </p:nvSpPr>
        <p:spPr bwMode="auto">
          <a:xfrm>
            <a:off x="2912925"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U21**</a:t>
            </a:r>
            <a:endParaRPr lang="en-US" altLang="ja-JP" sz="700" b="1" dirty="0">
              <a:solidFill>
                <a:srgbClr val="176AB7">
                  <a:lumMod val="20000"/>
                  <a:lumOff val="80000"/>
                </a:srgbClr>
              </a:solidFill>
              <a:effectLst/>
              <a:latin typeface="Calibri" panose="020F0502020204030204" pitchFamily="34" charset="0"/>
            </a:endParaRPr>
          </a:p>
        </p:txBody>
      </p:sp>
      <p:sp>
        <p:nvSpPr>
          <p:cNvPr id="276" name="AutoShape 13"/>
          <p:cNvSpPr>
            <a:spLocks noChangeArrowheads="1"/>
          </p:cNvSpPr>
          <p:nvPr/>
        </p:nvSpPr>
        <p:spPr bwMode="auto">
          <a:xfrm>
            <a:off x="3358979"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U15**</a:t>
            </a:r>
            <a:endParaRPr lang="en-US" altLang="ja-JP" sz="700" b="1" dirty="0">
              <a:solidFill>
                <a:srgbClr val="176AB7">
                  <a:lumMod val="20000"/>
                  <a:lumOff val="80000"/>
                </a:srgbClr>
              </a:solidFill>
              <a:effectLst/>
              <a:latin typeface="Calibri" panose="020F0502020204030204" pitchFamily="34" charset="0"/>
            </a:endParaRPr>
          </a:p>
        </p:txBody>
      </p:sp>
      <p:sp>
        <p:nvSpPr>
          <p:cNvPr id="277" name="AutoShape 13"/>
          <p:cNvSpPr>
            <a:spLocks noChangeArrowheads="1"/>
          </p:cNvSpPr>
          <p:nvPr/>
        </p:nvSpPr>
        <p:spPr bwMode="auto">
          <a:xfrm>
            <a:off x="3810420" y="4935141"/>
            <a:ext cx="404102" cy="144275"/>
          </a:xfrm>
          <a:prstGeom prst="roundRect">
            <a:avLst>
              <a:gd name="adj" fmla="val 16667"/>
            </a:avLst>
          </a:prstGeom>
          <a:solidFill>
            <a:srgbClr val="6464E6"/>
          </a:solidFill>
          <a:ln w="22225">
            <a:solidFill>
              <a:schemeClr val="accent4">
                <a:lumMod val="60000"/>
                <a:lumOff val="40000"/>
              </a:schemeClr>
            </a:solidFill>
            <a:round/>
            <a:headEnd/>
            <a:tailEnd/>
          </a:ln>
          <a:effectLst/>
          <a:extLst/>
        </p:spPr>
        <p:txBody>
          <a:bodyPr wrap="none" anchor="ctr"/>
          <a:lstStyle/>
          <a:p>
            <a:pPr algn="ctr" defTabSz="914378">
              <a:defRPr/>
            </a:pPr>
            <a:r>
              <a:rPr lang="en-US" altLang="ja-JP" sz="700" b="1" dirty="0" smtClean="0">
                <a:solidFill>
                  <a:srgbClr val="176AB7">
                    <a:lumMod val="20000"/>
                    <a:lumOff val="80000"/>
                  </a:srgbClr>
                </a:solidFill>
                <a:effectLst/>
                <a:latin typeface="Calibri" panose="020F0502020204030204" pitchFamily="34" charset="0"/>
              </a:rPr>
              <a:t>U25**</a:t>
            </a:r>
            <a:endParaRPr lang="en-US" altLang="ja-JP" sz="700" b="1" dirty="0">
              <a:solidFill>
                <a:srgbClr val="176AB7">
                  <a:lumMod val="20000"/>
                  <a:lumOff val="80000"/>
                </a:srgbClr>
              </a:solidFill>
              <a:effectLst/>
              <a:latin typeface="Calibri" panose="020F0502020204030204" pitchFamily="34" charset="0"/>
            </a:endParaRPr>
          </a:p>
        </p:txBody>
      </p:sp>
    </p:spTree>
    <p:extLst>
      <p:ext uri="{BB962C8B-B14F-4D97-AF65-F5344CB8AC3E}">
        <p14:creationId xmlns:p14="http://schemas.microsoft.com/office/powerpoint/2010/main" val="17224917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153750"/>
            <a:ext cx="6995916" cy="523220"/>
          </a:xfrm>
          <a:prstGeom prst="rect">
            <a:avLst/>
          </a:prstGeom>
        </p:spPr>
        <p:txBody>
          <a:bodyPr wrap="square" anchor="b">
            <a:spAutoFit/>
          </a:bodyPr>
          <a:lstStyle/>
          <a:p>
            <a:r>
              <a:rPr lang="en-US" altLang="ja-JP" sz="2800" b="1" dirty="0" smtClean="0">
                <a:solidFill>
                  <a:prstClr val="white"/>
                </a:solidFill>
                <a:latin typeface="Calibri" panose="020F0502020204030204" pitchFamily="34" charset="0"/>
                <a:ea typeface="Yu Gothic UI Semibold" panose="020B0700000000000000" pitchFamily="50" charset="-128"/>
                <a:cs typeface="Calibri" panose="020F0502020204030204" pitchFamily="34" charset="0"/>
              </a:rPr>
              <a:t>10. </a:t>
            </a:r>
            <a:r>
              <a:rPr lang="en-US" altLang="ja-JP" sz="2800" b="1" dirty="0">
                <a:solidFill>
                  <a:prstClr val="white"/>
                </a:solidFill>
                <a:latin typeface="Calibri" panose="020F0502020204030204" pitchFamily="34" charset="0"/>
                <a:ea typeface="Yu Gothic UI Semibold" panose="020B0700000000000000" pitchFamily="50" charset="-128"/>
                <a:cs typeface="Calibri" panose="020F0502020204030204" pitchFamily="34" charset="0"/>
              </a:rPr>
              <a:t>Appendix</a:t>
            </a:r>
          </a:p>
        </p:txBody>
      </p:sp>
      <p:sp>
        <p:nvSpPr>
          <p:cNvPr id="5" name="正方形/長方形 4"/>
          <p:cNvSpPr/>
          <p:nvPr/>
        </p:nvSpPr>
        <p:spPr>
          <a:xfrm>
            <a:off x="624084" y="2598127"/>
            <a:ext cx="3832459" cy="369332"/>
          </a:xfrm>
          <a:prstGeom prst="rect">
            <a:avLst/>
          </a:prstGeom>
        </p:spPr>
        <p:txBody>
          <a:bodyPr wrap="none">
            <a:spAutoFit/>
          </a:bodyPr>
          <a:lstStyle/>
          <a:p>
            <a:pPr lvl="0" defTabSz="457178" fontAlgn="auto">
              <a:spcBef>
                <a:spcPct val="20000"/>
              </a:spcBef>
              <a:spcAft>
                <a:spcPts val="0"/>
              </a:spcAft>
            </a:pPr>
            <a:r>
              <a:rPr kumimoji="0" lang="en-US" altLang="ja-JP" dirty="0">
                <a:solidFill>
                  <a:prstClr val="white"/>
                </a:solidFill>
                <a:latin typeface="Calibri" panose="020F0502020204030204" pitchFamily="34" charset="0"/>
                <a:ea typeface="Meiryo UI"/>
                <a:cs typeface="Calibri" panose="020F0502020204030204" pitchFamily="34" charset="0"/>
              </a:rPr>
              <a:t>Image quality comparison with S series</a:t>
            </a:r>
          </a:p>
        </p:txBody>
      </p:sp>
    </p:spTree>
    <p:extLst>
      <p:ext uri="{BB962C8B-B14F-4D97-AF65-F5344CB8AC3E}">
        <p14:creationId xmlns:p14="http://schemas.microsoft.com/office/powerpoint/2010/main" val="2377270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Night time visibility / Low light : 0.5-1 </a:t>
            </a:r>
            <a:r>
              <a:rPr lang="en-US" altLang="ja-JP" sz="2400" dirty="0" smtClean="0">
                <a:latin typeface="Calibri" panose="020F0502020204030204" pitchFamily="34" charset="0"/>
              </a:rPr>
              <a:t>lux  [</a:t>
            </a:r>
            <a:r>
              <a:rPr lang="en-US" altLang="ja-JP" sz="2400" dirty="0">
                <a:latin typeface="Calibri" panose="020F0502020204030204" pitchFamily="34" charset="0"/>
              </a:rPr>
              <a:t>FHD]</a:t>
            </a:r>
            <a:endParaRPr lang="ja-JP" altLang="en-US" sz="2400" dirty="0">
              <a:solidFill>
                <a:sysClr val="window" lastClr="FFFFFF"/>
              </a:solidFill>
              <a:latin typeface="Calibri" panose="020F0502020204030204" pitchFamily="34" charset="0"/>
              <a:cs typeface="Calibri" panose="020F0502020204030204" pitchFamily="34" charset="0"/>
            </a:endParaRPr>
          </a:p>
        </p:txBody>
      </p:sp>
      <p:sp>
        <p:nvSpPr>
          <p:cNvPr id="3" name="コンテンツ プレースホルダー 5"/>
          <p:cNvSpPr txBox="1">
            <a:spLocks/>
          </p:cNvSpPr>
          <p:nvPr/>
        </p:nvSpPr>
        <p:spPr>
          <a:xfrm>
            <a:off x="75715" y="602442"/>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sp>
        <p:nvSpPr>
          <p:cNvPr id="4" name="楕円 3"/>
          <p:cNvSpPr/>
          <p:nvPr/>
        </p:nvSpPr>
        <p:spPr>
          <a:xfrm>
            <a:off x="1873399" y="1672752"/>
            <a:ext cx="1040103" cy="523896"/>
          </a:xfrm>
          <a:prstGeom prst="ellipse">
            <a:avLst/>
          </a:prstGeom>
          <a:noFill/>
          <a:ln w="9525" cap="flat" cmpd="sng" algn="ctr">
            <a:solidFill>
              <a:srgbClr val="14A6D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pic>
        <p:nvPicPr>
          <p:cNvPr id="5" name="図 4"/>
          <p:cNvPicPr>
            <a:picLocks noChangeAspect="1"/>
          </p:cNvPicPr>
          <p:nvPr/>
        </p:nvPicPr>
        <p:blipFill rotWithShape="1">
          <a:blip r:embed="rId3"/>
          <a:srcRect l="82037" t="45894" r="8139" b="33435"/>
          <a:stretch/>
        </p:blipFill>
        <p:spPr>
          <a:xfrm>
            <a:off x="2558482" y="2948261"/>
            <a:ext cx="1155991" cy="1368597"/>
          </a:xfrm>
          <a:prstGeom prst="rect">
            <a:avLst/>
          </a:prstGeom>
        </p:spPr>
      </p:pic>
      <p:pic>
        <p:nvPicPr>
          <p:cNvPr id="6" name="図 5"/>
          <p:cNvPicPr>
            <a:picLocks noChangeAspect="1"/>
          </p:cNvPicPr>
          <p:nvPr/>
        </p:nvPicPr>
        <p:blipFill rotWithShape="1">
          <a:blip r:embed="rId4"/>
          <a:srcRect l="79809" t="39180" r="10556" b="40073"/>
          <a:stretch/>
        </p:blipFill>
        <p:spPr>
          <a:xfrm>
            <a:off x="4643781" y="2948261"/>
            <a:ext cx="1136111" cy="1369821"/>
          </a:xfrm>
          <a:prstGeom prst="rect">
            <a:avLst/>
          </a:prstGeom>
        </p:spPr>
      </p:pic>
      <p:grpSp>
        <p:nvGrpSpPr>
          <p:cNvPr id="7" name="グループ化 6"/>
          <p:cNvGrpSpPr/>
          <p:nvPr/>
        </p:nvGrpSpPr>
        <p:grpSpPr>
          <a:xfrm>
            <a:off x="962868" y="1355731"/>
            <a:ext cx="2747486" cy="1545908"/>
            <a:chOff x="1162878" y="1368485"/>
            <a:chExt cx="2747486" cy="1545908"/>
          </a:xfrm>
        </p:grpSpPr>
        <p:pic>
          <p:nvPicPr>
            <p:cNvPr id="8" name="図 7"/>
            <p:cNvPicPr>
              <a:picLocks noChangeAspect="1"/>
            </p:cNvPicPr>
            <p:nvPr/>
          </p:nvPicPr>
          <p:blipFill>
            <a:blip r:embed="rId3"/>
            <a:stretch>
              <a:fillRect/>
            </a:stretch>
          </p:blipFill>
          <p:spPr>
            <a:xfrm>
              <a:off x="1162878" y="1368485"/>
              <a:ext cx="2747486" cy="1545908"/>
            </a:xfrm>
            <a:prstGeom prst="rect">
              <a:avLst/>
            </a:prstGeom>
          </p:spPr>
        </p:pic>
        <p:sp>
          <p:nvSpPr>
            <p:cNvPr id="9" name="正方形/長方形 8"/>
            <p:cNvSpPr/>
            <p:nvPr/>
          </p:nvSpPr>
          <p:spPr>
            <a:xfrm>
              <a:off x="3364154" y="1995055"/>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grpSp>
        <p:nvGrpSpPr>
          <p:cNvPr id="10" name="グループ化 9"/>
          <p:cNvGrpSpPr/>
          <p:nvPr/>
        </p:nvGrpSpPr>
        <p:grpSpPr>
          <a:xfrm>
            <a:off x="4640256" y="1360018"/>
            <a:ext cx="2740509" cy="1541621"/>
            <a:chOff x="4490914" y="1415631"/>
            <a:chExt cx="2740509" cy="1541621"/>
          </a:xfrm>
        </p:grpSpPr>
        <p:pic>
          <p:nvPicPr>
            <p:cNvPr id="11" name="図 10"/>
            <p:cNvPicPr>
              <a:picLocks noChangeAspect="1"/>
            </p:cNvPicPr>
            <p:nvPr/>
          </p:nvPicPr>
          <p:blipFill rotWithShape="1">
            <a:blip r:embed="rId4"/>
            <a:srcRect l="461"/>
            <a:stretch/>
          </p:blipFill>
          <p:spPr>
            <a:xfrm>
              <a:off x="4490914" y="1415631"/>
              <a:ext cx="2740509" cy="1541621"/>
            </a:xfrm>
            <a:prstGeom prst="rect">
              <a:avLst/>
            </a:prstGeom>
          </p:spPr>
        </p:pic>
        <p:sp>
          <p:nvSpPr>
            <p:cNvPr id="12" name="正方形/長方形 11"/>
            <p:cNvSpPr/>
            <p:nvPr/>
          </p:nvSpPr>
          <p:spPr>
            <a:xfrm>
              <a:off x="6574663" y="1950048"/>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sp>
        <p:nvSpPr>
          <p:cNvPr id="13" name="テキスト ボックス 12"/>
          <p:cNvSpPr txBox="1"/>
          <p:nvPr/>
        </p:nvSpPr>
        <p:spPr>
          <a:xfrm>
            <a:off x="962868"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1590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6444765"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1764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grpSp>
        <p:nvGrpSpPr>
          <p:cNvPr id="15" name="グループ化 14"/>
          <p:cNvGrpSpPr/>
          <p:nvPr/>
        </p:nvGrpSpPr>
        <p:grpSpPr>
          <a:xfrm>
            <a:off x="905274" y="963473"/>
            <a:ext cx="6545236" cy="323723"/>
            <a:chOff x="1291354" y="855197"/>
            <a:chExt cx="6545236" cy="432000"/>
          </a:xfrm>
        </p:grpSpPr>
        <p:sp>
          <p:nvSpPr>
            <p:cNvPr id="16" name="正方形/長方形 15"/>
            <p:cNvSpPr/>
            <p:nvPr/>
          </p:nvSpPr>
          <p:spPr>
            <a:xfrm>
              <a:off x="1291354" y="8551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0.012 lx</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7" name="正方形/長方形 16"/>
            <p:cNvSpPr/>
            <p:nvPr/>
          </p:nvSpPr>
          <p:spPr>
            <a:xfrm>
              <a:off x="4956590" y="855197"/>
              <a:ext cx="2880000" cy="43200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Panasonic 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0.1 lx</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8" name="テキスト ボックス 17"/>
            <p:cNvSpPr txBox="1"/>
            <p:nvPr/>
          </p:nvSpPr>
          <p:spPr>
            <a:xfrm>
              <a:off x="4343492" y="886531"/>
              <a:ext cx="44096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A54A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800" b="1" i="0" u="none" strike="noStrike" kern="0" cap="none" spc="0" normalizeH="0" baseline="0" noProof="0" dirty="0">
                <a:ln>
                  <a:noFill/>
                </a:ln>
                <a:solidFill>
                  <a:srgbClr val="0A54A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19" name="表 18"/>
          <p:cNvGraphicFramePr>
            <a:graphicFrameLocks noGrp="1"/>
          </p:cNvGraphicFramePr>
          <p:nvPr>
            <p:extLst>
              <p:ext uri="{D42A27DB-BD31-4B8C-83A1-F6EECF244321}">
                <p14:modId xmlns:p14="http://schemas.microsoft.com/office/powerpoint/2010/main" val="232700051"/>
              </p:ext>
            </p:extLst>
          </p:nvPr>
        </p:nvGraphicFramePr>
        <p:xfrm>
          <a:off x="6075436" y="3856901"/>
          <a:ext cx="3024000" cy="907180"/>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b="0" i="0" u="none" strike="noStrike" baseline="0" dirty="0" smtClean="0">
                          <a:solidFill>
                            <a:schemeClr val="dk1"/>
                          </a:solidFill>
                          <a:effectLst/>
                          <a:latin typeface="Calibri" panose="020F0502020204030204" pitchFamily="34" charset="0"/>
                          <a:ea typeface="+mn-ea"/>
                          <a:cs typeface="Calibri" panose="020F0502020204030204" pitchFamily="34" charset="0"/>
                        </a:rPr>
                        <a:t> </a:t>
                      </a:r>
                      <a:endParaRPr lang="ja-JP" alt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Which</a:t>
                      </a:r>
                      <a:r>
                        <a:rPr lang="en-US" sz="1100" u="none" strike="noStrike" baseline="0" dirty="0" smtClean="0">
                          <a:effectLst/>
                          <a:latin typeface="Calibri" panose="020F0502020204030204" pitchFamily="34" charset="0"/>
                          <a:cs typeface="Calibri" panose="020F0502020204030204" pitchFamily="34" charset="0"/>
                        </a:rPr>
                        <a:t> series </a:t>
                      </a:r>
                      <a:r>
                        <a:rPr lang="en-US" sz="1100" u="none" strike="noStrike" dirty="0" smtClean="0">
                          <a:effectLst/>
                          <a:latin typeface="Calibri" panose="020F0502020204030204" pitchFamily="34" charset="0"/>
                          <a:cs typeface="Calibri" panose="020F0502020204030204" pitchFamily="34" charset="0"/>
                        </a:rPr>
                        <a:t>is better?</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a:effectLst/>
                          <a:latin typeface="Calibri" panose="020F0502020204030204" pitchFamily="34" charset="0"/>
                          <a:cs typeface="Calibri" panose="020F0502020204030204" pitchFamily="34" charset="0"/>
                        </a:rPr>
                        <a:t>Brightness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Less </a:t>
                      </a:r>
                      <a:r>
                        <a:rPr lang="en-US" sz="1100" u="none" strike="noStrike" dirty="0">
                          <a:effectLst/>
                          <a:latin typeface="Calibri" panose="020F0502020204030204" pitchFamily="34" charset="0"/>
                          <a:cs typeface="Calibri" panose="020F0502020204030204" pitchFamily="34" charset="0"/>
                        </a:rPr>
                        <a:t>noise</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a:effectLst/>
                          <a:latin typeface="Calibri" panose="020F0502020204030204" pitchFamily="34" charset="0"/>
                          <a:cs typeface="Calibri" panose="020F0502020204030204" pitchFamily="34" charset="0"/>
                        </a:rPr>
                        <a:t>Face visibility</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a:effectLst/>
                          <a:latin typeface="Calibri" panose="020F0502020204030204" pitchFamily="34" charset="0"/>
                          <a:cs typeface="Calibri" panose="020F0502020204030204" pitchFamily="34" charset="0"/>
                        </a:rPr>
                        <a:t>Less afterimage</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951457613"/>
                  </a:ext>
                </a:extLst>
              </a:tr>
            </a:tbl>
          </a:graphicData>
        </a:graphic>
      </p:graphicFrame>
      <p:sp>
        <p:nvSpPr>
          <p:cNvPr id="21" name="正方形/長方形 20"/>
          <p:cNvSpPr/>
          <p:nvPr/>
        </p:nvSpPr>
        <p:spPr>
          <a:xfrm>
            <a:off x="7594946" y="963472"/>
            <a:ext cx="1281600" cy="323723"/>
          </a:xfrm>
          <a:prstGeom prst="rect">
            <a:avLst/>
          </a:prstGeom>
          <a:solidFill>
            <a:srgbClr val="0000FF"/>
          </a:solidFill>
          <a:ln w="38100" cap="flat" cmpd="sng" algn="ctr">
            <a:solidFill>
              <a:srgbClr val="0000FF"/>
            </a:solidFill>
            <a:prstDash val="solid"/>
          </a:ln>
          <a:effectLst/>
        </p:spPr>
        <p:txBody>
          <a:bodyPr rtlCol="0" anchor="ctr">
            <a:noAutofit/>
          </a:bodyPr>
          <a:lstStyle/>
          <a:p>
            <a:r>
              <a:rPr lang="nn-NO" altLang="ja-JP" sz="900" b="1" dirty="0">
                <a:solidFill>
                  <a:schemeClr val="bg1"/>
                </a:solidFill>
              </a:rPr>
              <a:t>Same for New U-series FHD model </a:t>
            </a:r>
          </a:p>
        </p:txBody>
      </p:sp>
    </p:spTree>
    <p:extLst>
      <p:ext uri="{BB962C8B-B14F-4D97-AF65-F5344CB8AC3E}">
        <p14:creationId xmlns:p14="http://schemas.microsoft.com/office/powerpoint/2010/main" val="5998392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Night </a:t>
            </a:r>
            <a:r>
              <a:rPr lang="en-US" altLang="ja-JP" sz="2400" dirty="0">
                <a:latin typeface="Calibri" panose="020F0502020204030204" pitchFamily="34" charset="0"/>
              </a:rPr>
              <a:t>time visibility / IR-LED : 0.5-1 </a:t>
            </a:r>
            <a:r>
              <a:rPr lang="en-US" altLang="ja-JP" sz="2400" dirty="0" smtClean="0">
                <a:latin typeface="Calibri" panose="020F0502020204030204" pitchFamily="34" charset="0"/>
              </a:rPr>
              <a:t>lux  </a:t>
            </a:r>
            <a:r>
              <a:rPr lang="en-US" altLang="ja-JP" sz="2400" dirty="0">
                <a:latin typeface="Calibri" panose="020F0502020204030204" pitchFamily="34" charset="0"/>
              </a:rPr>
              <a:t>[FHD]</a:t>
            </a:r>
            <a:endParaRPr lang="ja-JP" altLang="en-US" sz="2400" dirty="0">
              <a:solidFill>
                <a:sysClr val="window" lastClr="FFFFFF"/>
              </a:solidFill>
              <a:latin typeface="Calibri" panose="020F0502020204030204" pitchFamily="34" charset="0"/>
              <a:cs typeface="Calibri" panose="020F0502020204030204" pitchFamily="34" charset="0"/>
            </a:endParaRPr>
          </a:p>
        </p:txBody>
      </p:sp>
      <p:sp>
        <p:nvSpPr>
          <p:cNvPr id="6" name="正方形/長方形 5"/>
          <p:cNvSpPr/>
          <p:nvPr/>
        </p:nvSpPr>
        <p:spPr>
          <a:xfrm>
            <a:off x="905274" y="967741"/>
            <a:ext cx="2880000" cy="319456"/>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S</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30 m</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7" name="正方形/長方形 6"/>
          <p:cNvSpPr/>
          <p:nvPr/>
        </p:nvSpPr>
        <p:spPr>
          <a:xfrm>
            <a:off x="4570510" y="967741"/>
            <a:ext cx="2880000" cy="319456"/>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30 m</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8" name="テキスト ボックス 7"/>
          <p:cNvSpPr txBox="1"/>
          <p:nvPr/>
        </p:nvSpPr>
        <p:spPr>
          <a:xfrm>
            <a:off x="3957412" y="886531"/>
            <a:ext cx="440960" cy="369332"/>
          </a:xfrm>
          <a:prstGeom prst="rect">
            <a:avLst/>
          </a:prstGeom>
          <a:noFill/>
        </p:spPr>
        <p:txBody>
          <a:bodyPr wrap="square" rtlCol="0">
            <a:spAutoFit/>
          </a:bodyPr>
          <a:lstStyle/>
          <a:p>
            <a:pPr defTabSz="914400">
              <a:defRPr/>
            </a:pPr>
            <a:r>
              <a:rPr lang="ja-JP" altLang="en-US"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50432" y="2913210"/>
            <a:ext cx="1181535" cy="1113010"/>
          </a:xfrm>
          <a:prstGeom prst="rect">
            <a:avLst/>
          </a:prstGeom>
        </p:spPr>
      </p:pic>
      <p:sp>
        <p:nvSpPr>
          <p:cNvPr id="10" name="コンテンツ プレースホルダー 5"/>
          <p:cNvSpPr txBox="1">
            <a:spLocks/>
          </p:cNvSpPr>
          <p:nvPr/>
        </p:nvSpPr>
        <p:spPr>
          <a:xfrm>
            <a:off x="75715" y="607014"/>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10681" y="2930780"/>
            <a:ext cx="1108336" cy="1091072"/>
          </a:xfrm>
          <a:prstGeom prst="rect">
            <a:avLst/>
          </a:prstGeom>
        </p:spPr>
      </p:pic>
      <p:grpSp>
        <p:nvGrpSpPr>
          <p:cNvPr id="12" name="グループ化 11"/>
          <p:cNvGrpSpPr/>
          <p:nvPr/>
        </p:nvGrpSpPr>
        <p:grpSpPr>
          <a:xfrm>
            <a:off x="971531" y="1353019"/>
            <a:ext cx="2747486" cy="1544479"/>
            <a:chOff x="133242" y="1353019"/>
            <a:chExt cx="2747486" cy="1544479"/>
          </a:xfrm>
        </p:grpSpPr>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42" y="1353019"/>
              <a:ext cx="2747486" cy="1544479"/>
            </a:xfrm>
            <a:prstGeom prst="rect">
              <a:avLst/>
            </a:prstGeom>
          </p:spPr>
        </p:pic>
        <p:sp>
          <p:nvSpPr>
            <p:cNvPr id="14" name="正方形/長方形 13"/>
            <p:cNvSpPr/>
            <p:nvPr/>
          </p:nvSpPr>
          <p:spPr>
            <a:xfrm>
              <a:off x="805295" y="1733155"/>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0340" y="1360162"/>
            <a:ext cx="2720340" cy="1530191"/>
          </a:xfrm>
          <a:prstGeom prst="rect">
            <a:avLst/>
          </a:prstGeom>
        </p:spPr>
      </p:pic>
      <p:sp>
        <p:nvSpPr>
          <p:cNvPr id="18" name="正方形/長方形 17"/>
          <p:cNvSpPr/>
          <p:nvPr/>
        </p:nvSpPr>
        <p:spPr>
          <a:xfrm>
            <a:off x="5902205" y="1618799"/>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9" name="テキスト ボックス 18"/>
          <p:cNvSpPr txBox="1"/>
          <p:nvPr/>
        </p:nvSpPr>
        <p:spPr>
          <a:xfrm>
            <a:off x="962868"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1183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20" name="テキスト ボックス 19"/>
          <p:cNvSpPr txBox="1"/>
          <p:nvPr/>
        </p:nvSpPr>
        <p:spPr>
          <a:xfrm>
            <a:off x="6444765"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552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21" name="表 20"/>
          <p:cNvGraphicFramePr>
            <a:graphicFrameLocks noGrp="1"/>
          </p:cNvGraphicFramePr>
          <p:nvPr>
            <p:extLst>
              <p:ext uri="{D42A27DB-BD31-4B8C-83A1-F6EECF244321}">
                <p14:modId xmlns:p14="http://schemas.microsoft.com/office/powerpoint/2010/main" val="3780424452"/>
              </p:ext>
            </p:extLst>
          </p:nvPr>
        </p:nvGraphicFramePr>
        <p:xfrm>
          <a:off x="6075436" y="3856896"/>
          <a:ext cx="3024000" cy="907180"/>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u="none" strike="noStrike" kern="1200" dirty="0" smtClean="0">
                          <a:solidFill>
                            <a:schemeClr val="dk1"/>
                          </a:solidFill>
                          <a:effectLst/>
                          <a:latin typeface="Calibri" panose="020F0502020204030204" pitchFamily="34" charset="0"/>
                          <a:ea typeface="+mn-ea"/>
                          <a:cs typeface="Calibri" panose="020F0502020204030204" pitchFamily="34" charset="0"/>
                        </a:rPr>
                        <a:t> </a:t>
                      </a:r>
                      <a:endParaRPr lang="ja-JP" altLang="en-US" sz="11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kern="1200" dirty="0" smtClean="0">
                          <a:solidFill>
                            <a:schemeClr val="dk1"/>
                          </a:solidFill>
                          <a:effectLst/>
                          <a:latin typeface="Calibri" panose="020F0502020204030204" pitchFamily="34" charset="0"/>
                          <a:ea typeface="+mn-ea"/>
                          <a:cs typeface="Calibri" panose="020F0502020204030204" pitchFamily="34" charset="0"/>
                        </a:rPr>
                        <a:t>Which series is better?</a:t>
                      </a:r>
                      <a:endParaRPr lang="en-US" sz="1100" u="none" strike="noStrike" kern="1200" dirty="0">
                        <a:solidFill>
                          <a:schemeClr val="dk1"/>
                        </a:solidFill>
                        <a:effectLst/>
                        <a:latin typeface="Calibri" panose="020F0502020204030204" pitchFamily="34" charset="0"/>
                        <a:ea typeface="+mn-ea"/>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Brightness</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S</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kern="1200" dirty="0" smtClean="0">
                          <a:solidFill>
                            <a:schemeClr val="dk1"/>
                          </a:solidFill>
                          <a:effectLst/>
                          <a:latin typeface="Calibri" panose="020F0502020204030204" pitchFamily="34" charset="0"/>
                          <a:ea typeface="+mn-ea"/>
                          <a:cs typeface="Calibri" panose="020F0502020204030204" pitchFamily="34" charset="0"/>
                        </a:rPr>
                        <a:t>Less </a:t>
                      </a: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noise</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S</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Face visibility</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S</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kern="1200" dirty="0">
                          <a:solidFill>
                            <a:schemeClr val="dk1"/>
                          </a:solidFill>
                          <a:effectLst/>
                          <a:latin typeface="Calibri" panose="020F0502020204030204" pitchFamily="34" charset="0"/>
                          <a:ea typeface="+mn-ea"/>
                          <a:cs typeface="Calibri" panose="020F0502020204030204" pitchFamily="34" charset="0"/>
                        </a:rPr>
                        <a:t>Less afterimage</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951457613"/>
                  </a:ext>
                </a:extLst>
              </a:tr>
            </a:tbl>
          </a:graphicData>
        </a:graphic>
      </p:graphicFrame>
      <p:sp>
        <p:nvSpPr>
          <p:cNvPr id="17" name="正方形/長方形 16"/>
          <p:cNvSpPr/>
          <p:nvPr/>
        </p:nvSpPr>
        <p:spPr>
          <a:xfrm>
            <a:off x="7594946" y="963472"/>
            <a:ext cx="1281600" cy="323723"/>
          </a:xfrm>
          <a:prstGeom prst="rect">
            <a:avLst/>
          </a:prstGeom>
          <a:solidFill>
            <a:srgbClr val="0000FF"/>
          </a:solidFill>
          <a:ln w="38100" cap="flat" cmpd="sng" algn="ctr">
            <a:solidFill>
              <a:srgbClr val="0000FF"/>
            </a:solidFill>
            <a:prstDash val="solid"/>
          </a:ln>
          <a:effectLst/>
        </p:spPr>
        <p:txBody>
          <a:bodyPr rtlCol="0" anchor="ctr">
            <a:noAutofit/>
          </a:bodyPr>
          <a:lstStyle/>
          <a:p>
            <a:r>
              <a:rPr lang="nn-NO" altLang="ja-JP" sz="900" b="1" dirty="0">
                <a:solidFill>
                  <a:schemeClr val="bg1"/>
                </a:solidFill>
              </a:rPr>
              <a:t>Same for New U-series FHD model </a:t>
            </a:r>
          </a:p>
        </p:txBody>
      </p:sp>
    </p:spTree>
    <p:extLst>
      <p:ext uri="{BB962C8B-B14F-4D97-AF65-F5344CB8AC3E}">
        <p14:creationId xmlns:p14="http://schemas.microsoft.com/office/powerpoint/2010/main" val="30744765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Night time visibility </a:t>
            </a:r>
            <a:r>
              <a:rPr lang="en-US" altLang="ja-JP" sz="2400" dirty="0" smtClean="0">
                <a:latin typeface="Calibri" panose="020F0502020204030204" pitchFamily="34" charset="0"/>
              </a:rPr>
              <a:t>/ Super </a:t>
            </a:r>
            <a:r>
              <a:rPr lang="en-US" altLang="ja-JP" sz="2400" dirty="0">
                <a:latin typeface="Calibri" panose="020F0502020204030204" pitchFamily="34" charset="0"/>
              </a:rPr>
              <a:t>Dynamics </a:t>
            </a:r>
            <a:r>
              <a:rPr lang="en-US" altLang="ja-JP" sz="2400" dirty="0" smtClean="0">
                <a:latin typeface="Calibri" panose="020F0502020204030204" pitchFamily="34" charset="0"/>
              </a:rPr>
              <a:t>5-10 lux  [</a:t>
            </a:r>
            <a:r>
              <a:rPr lang="en-US" altLang="ja-JP" sz="2400" dirty="0">
                <a:latin typeface="Calibri" panose="020F0502020204030204" pitchFamily="34" charset="0"/>
              </a:rPr>
              <a:t>FHD]</a:t>
            </a:r>
            <a:endParaRPr lang="ja-JP" altLang="en-US" sz="2400" dirty="0">
              <a:solidFill>
                <a:sysClr val="window" lastClr="FFFFFF"/>
              </a:solidFill>
              <a:latin typeface="Calibri" panose="020F0502020204030204" pitchFamily="34" charset="0"/>
              <a:cs typeface="Calibri" panose="020F0502020204030204" pitchFamily="34" charset="0"/>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02824" y="2952566"/>
            <a:ext cx="1404798" cy="1072317"/>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36767" y="2942814"/>
            <a:ext cx="1413160" cy="1163837"/>
          </a:xfrm>
          <a:prstGeom prst="rect">
            <a:avLst/>
          </a:prstGeom>
        </p:spPr>
      </p:pic>
      <p:grpSp>
        <p:nvGrpSpPr>
          <p:cNvPr id="6" name="グループ化 5"/>
          <p:cNvGrpSpPr/>
          <p:nvPr/>
        </p:nvGrpSpPr>
        <p:grpSpPr>
          <a:xfrm>
            <a:off x="969388" y="1342372"/>
            <a:ext cx="2751773" cy="1543050"/>
            <a:chOff x="254917" y="1466752"/>
            <a:chExt cx="2751773" cy="1543050"/>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917" y="1466752"/>
              <a:ext cx="2751773" cy="1543050"/>
            </a:xfrm>
            <a:prstGeom prst="rect">
              <a:avLst/>
            </a:prstGeom>
          </p:spPr>
        </p:pic>
        <p:sp>
          <p:nvSpPr>
            <p:cNvPr id="8" name="正方形/長方形 7"/>
            <p:cNvSpPr/>
            <p:nvPr/>
          </p:nvSpPr>
          <p:spPr>
            <a:xfrm>
              <a:off x="1588353" y="1930582"/>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sp>
        <p:nvSpPr>
          <p:cNvPr id="9" name="正方形/長方形 8"/>
          <p:cNvSpPr/>
          <p:nvPr/>
        </p:nvSpPr>
        <p:spPr>
          <a:xfrm>
            <a:off x="905274" y="949077"/>
            <a:ext cx="2880000" cy="33812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S</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144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0" name="正方形/長方形 9"/>
          <p:cNvSpPr/>
          <p:nvPr/>
        </p:nvSpPr>
        <p:spPr>
          <a:xfrm>
            <a:off x="4570510" y="949077"/>
            <a:ext cx="2880000" cy="338120"/>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1" name="テキスト ボックス 10"/>
          <p:cNvSpPr txBox="1"/>
          <p:nvPr/>
        </p:nvSpPr>
        <p:spPr>
          <a:xfrm>
            <a:off x="3957412" y="886531"/>
            <a:ext cx="440960" cy="369332"/>
          </a:xfrm>
          <a:prstGeom prst="rect">
            <a:avLst/>
          </a:prstGeom>
          <a:noFill/>
        </p:spPr>
        <p:txBody>
          <a:bodyPr wrap="square" rtlCol="0">
            <a:spAutoFit/>
          </a:bodyPr>
          <a:lstStyle/>
          <a:p>
            <a:pPr defTabSz="914400">
              <a:defRPr/>
            </a:pPr>
            <a:r>
              <a:rPr lang="ja-JP" altLang="en-US"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a:xfrm>
            <a:off x="4636767" y="1342372"/>
            <a:ext cx="2747486" cy="1544479"/>
            <a:chOff x="5040056" y="1389519"/>
            <a:chExt cx="2747486" cy="1544479"/>
          </a:xfrm>
        </p:grpSpPr>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0056" y="1389519"/>
              <a:ext cx="2747486" cy="1544479"/>
            </a:xfrm>
            <a:prstGeom prst="rect">
              <a:avLst/>
            </a:prstGeom>
          </p:spPr>
        </p:pic>
        <p:sp>
          <p:nvSpPr>
            <p:cNvPr id="14" name="正方形/長方形 13"/>
            <p:cNvSpPr/>
            <p:nvPr/>
          </p:nvSpPr>
          <p:spPr>
            <a:xfrm>
              <a:off x="6490553" y="1846589"/>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sp>
        <p:nvSpPr>
          <p:cNvPr id="15" name="テキスト ボックス 14"/>
          <p:cNvSpPr txBox="1"/>
          <p:nvPr/>
        </p:nvSpPr>
        <p:spPr>
          <a:xfrm>
            <a:off x="962868"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1691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6444765" y="2916434"/>
            <a:ext cx="936000" cy="276999"/>
          </a:xfrm>
          <a:prstGeom prst="rect">
            <a:avLst/>
          </a:prstGeom>
          <a:noFill/>
        </p:spPr>
        <p:txBody>
          <a:bodyPr wrap="square" rtlCol="0">
            <a:spAutoFit/>
          </a:bodyPr>
          <a:lstStyle/>
          <a:p>
            <a:pPr algn="ctr" defTabSz="914400">
              <a:defRPr/>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1154 kbps</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17" name="表 16"/>
          <p:cNvGraphicFramePr>
            <a:graphicFrameLocks noGrp="1"/>
          </p:cNvGraphicFramePr>
          <p:nvPr>
            <p:extLst>
              <p:ext uri="{D42A27DB-BD31-4B8C-83A1-F6EECF244321}">
                <p14:modId xmlns:p14="http://schemas.microsoft.com/office/powerpoint/2010/main" val="1736269348"/>
              </p:ext>
            </p:extLst>
          </p:nvPr>
        </p:nvGraphicFramePr>
        <p:xfrm>
          <a:off x="6077104" y="4043798"/>
          <a:ext cx="3024000" cy="725744"/>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b="0" i="0" u="none" strike="noStrike" baseline="0" dirty="0" smtClean="0">
                          <a:solidFill>
                            <a:schemeClr val="dk1"/>
                          </a:solidFill>
                          <a:effectLst/>
                          <a:latin typeface="Calibri" panose="020F0502020204030204" pitchFamily="34" charset="0"/>
                          <a:ea typeface="+mn-ea"/>
                          <a:cs typeface="Calibri" panose="020F0502020204030204" pitchFamily="34" charset="0"/>
                        </a:rPr>
                        <a:t> </a:t>
                      </a:r>
                      <a:endParaRPr lang="ja-JP" alt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Which</a:t>
                      </a:r>
                      <a:r>
                        <a:rPr lang="en-US" sz="1100" u="none" strike="noStrike" baseline="0" dirty="0" smtClean="0">
                          <a:effectLst/>
                          <a:latin typeface="Calibri" panose="020F0502020204030204" pitchFamily="34" charset="0"/>
                          <a:cs typeface="Calibri" panose="020F0502020204030204" pitchFamily="34" charset="0"/>
                        </a:rPr>
                        <a:t> series </a:t>
                      </a:r>
                      <a:r>
                        <a:rPr lang="en-US" sz="1100" u="none" strike="noStrike" dirty="0" smtClean="0">
                          <a:effectLst/>
                          <a:latin typeface="Calibri" panose="020F0502020204030204" pitchFamily="34" charset="0"/>
                          <a:cs typeface="Calibri" panose="020F0502020204030204" pitchFamily="34" charset="0"/>
                        </a:rPr>
                        <a:t>is better?</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Visibility in blight area</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Visibility in dark area</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Face visibility</a:t>
                      </a:r>
                      <a:endParaRPr lang="en-US" sz="1100" u="none" strike="noStrike" dirty="0">
                        <a:effectLst/>
                        <a:latin typeface="Calibri" panose="020F0502020204030204" pitchFamily="34" charset="0"/>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bl>
          </a:graphicData>
        </a:graphic>
      </p:graphicFrame>
      <p:sp>
        <p:nvSpPr>
          <p:cNvPr id="18" name="コンテンツ プレースホルダー 5"/>
          <p:cNvSpPr txBox="1">
            <a:spLocks/>
          </p:cNvSpPr>
          <p:nvPr/>
        </p:nvSpPr>
        <p:spPr>
          <a:xfrm>
            <a:off x="75715" y="607014"/>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sp>
        <p:nvSpPr>
          <p:cNvPr id="19" name="正方形/長方形 18"/>
          <p:cNvSpPr/>
          <p:nvPr/>
        </p:nvSpPr>
        <p:spPr>
          <a:xfrm>
            <a:off x="7594946" y="963472"/>
            <a:ext cx="1281600" cy="323723"/>
          </a:xfrm>
          <a:prstGeom prst="rect">
            <a:avLst/>
          </a:prstGeom>
          <a:solidFill>
            <a:srgbClr val="0000FF"/>
          </a:solidFill>
          <a:ln w="38100" cap="flat" cmpd="sng" algn="ctr">
            <a:solidFill>
              <a:srgbClr val="0000FF"/>
            </a:solidFill>
            <a:prstDash val="solid"/>
          </a:ln>
          <a:effectLst/>
        </p:spPr>
        <p:txBody>
          <a:bodyPr rtlCol="0" anchor="ctr">
            <a:noAutofit/>
          </a:bodyPr>
          <a:lstStyle/>
          <a:p>
            <a:r>
              <a:rPr lang="nn-NO" altLang="ja-JP" sz="900" b="1" dirty="0">
                <a:solidFill>
                  <a:schemeClr val="bg1"/>
                </a:solidFill>
              </a:rPr>
              <a:t>Same for New U-series FHD model </a:t>
            </a:r>
          </a:p>
        </p:txBody>
      </p:sp>
    </p:spTree>
    <p:extLst>
      <p:ext uri="{BB962C8B-B14F-4D97-AF65-F5344CB8AC3E}">
        <p14:creationId xmlns:p14="http://schemas.microsoft.com/office/powerpoint/2010/main" val="43375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1870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defTabSz="457200" eaLnBrk="1" hangingPunct="1"/>
            <a:r>
              <a:rPr lang="en-US" altLang="ja-JP" sz="2400" dirty="0" smtClean="0">
                <a:latin typeface="Calibri" panose="020F0502020204030204" pitchFamily="34" charset="0"/>
                <a:cs typeface="Calibri" panose="020F0502020204030204" pitchFamily="34" charset="0"/>
              </a:rPr>
              <a:t>2-1</a:t>
            </a:r>
            <a:r>
              <a:rPr lang="en-US" altLang="ja-JP" sz="2400" dirty="0">
                <a:latin typeface="Calibri" panose="020F0502020204030204" pitchFamily="34" charset="0"/>
                <a:cs typeface="Calibri" panose="020F0502020204030204" pitchFamily="34" charset="0"/>
              </a:rPr>
              <a:t>. </a:t>
            </a:r>
            <a:r>
              <a:rPr lang="en-US" altLang="ja-JP" sz="2400" dirty="0" smtClean="0">
                <a:latin typeface="Calibri" panose="020F0502020204030204" pitchFamily="34" charset="0"/>
                <a:cs typeface="Calibri" panose="020F0502020204030204" pitchFamily="34" charset="0"/>
              </a:rPr>
              <a:t>Visibility FHD ( Summary )</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pic>
        <p:nvPicPr>
          <p:cNvPr id="15" name="図 14"/>
          <p:cNvPicPr>
            <a:picLocks noChangeAspect="1"/>
          </p:cNvPicPr>
          <p:nvPr/>
        </p:nvPicPr>
        <p:blipFill>
          <a:blip r:embed="rId2"/>
          <a:stretch>
            <a:fillRect/>
          </a:stretch>
        </p:blipFill>
        <p:spPr>
          <a:xfrm>
            <a:off x="79460" y="1391868"/>
            <a:ext cx="5182049" cy="3450635"/>
          </a:xfrm>
          <a:prstGeom prst="rect">
            <a:avLst/>
          </a:prstGeom>
        </p:spPr>
      </p:pic>
      <p:sp>
        <p:nvSpPr>
          <p:cNvPr id="16" name="テキスト ボックス 15"/>
          <p:cNvSpPr txBox="1"/>
          <p:nvPr/>
        </p:nvSpPr>
        <p:spPr>
          <a:xfrm>
            <a:off x="1283126" y="1029090"/>
            <a:ext cx="278892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1400" b="1" dirty="0">
                <a:effectLst/>
                <a:latin typeface="Calibri" panose="020F0502020204030204" pitchFamily="34" charset="0"/>
                <a:ea typeface="Meiryo UI" panose="020B0604030504040204" pitchFamily="50" charset="-128"/>
                <a:cs typeface="Calibri" panose="020F0502020204030204" pitchFamily="34" charset="0"/>
              </a:rPr>
              <a:t>Evaluation by scene</a:t>
            </a:r>
            <a:endParaRPr kumimoji="1" lang="ja-JP" altLang="en-US" sz="14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9" name="テキスト ボックス 28"/>
          <p:cNvSpPr txBox="1"/>
          <p:nvPr/>
        </p:nvSpPr>
        <p:spPr>
          <a:xfrm>
            <a:off x="0" y="614928"/>
            <a:ext cx="9144000" cy="338554"/>
          </a:xfrm>
          <a:prstGeom prst="rect">
            <a:avLst/>
          </a:prstGeom>
          <a:solidFill>
            <a:schemeClr val="bg1"/>
          </a:solidFill>
        </p:spPr>
        <p:txBody>
          <a:bodyPr wrap="square" rtlCol="0">
            <a:spAutoFit/>
          </a:bodyPr>
          <a:lstStyle/>
          <a:p>
            <a:pPr marL="285750" indent="-285750">
              <a:buFont typeface="Wingdings" panose="05000000000000000000" pitchFamily="2" charset="2"/>
              <a:buChar char="n"/>
            </a:pPr>
            <a:r>
              <a:rPr lang="en-US" altLang="ja-JP" sz="1600" b="1" dirty="0">
                <a:effectLst/>
                <a:latin typeface="Calibri" panose="020F0502020204030204" pitchFamily="34" charset="0"/>
                <a:ea typeface="Meiryo UI" panose="020B0604030504040204" pitchFamily="50" charset="-128"/>
                <a:cs typeface="Meiryo UI" panose="020B0604030504040204" pitchFamily="50" charset="-128"/>
              </a:rPr>
              <a:t>Compared to Axis and Hanwha, achieves overall superior image quality even at low bit rates</a:t>
            </a:r>
            <a:endPar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 name="正方形/長方形 29"/>
          <p:cNvSpPr/>
          <p:nvPr/>
        </p:nvSpPr>
        <p:spPr>
          <a:xfrm>
            <a:off x="5090851" y="3835414"/>
            <a:ext cx="3417069" cy="707886"/>
          </a:xfrm>
          <a:prstGeom prst="rect">
            <a:avLst/>
          </a:prstGeom>
        </p:spPr>
        <p:txBody>
          <a:bodyPr wrap="square">
            <a:spAutoFit/>
          </a:bodyPr>
          <a:lstStyle/>
          <a:p>
            <a:pPr eaLnBrk="0" hangingPunct="0"/>
            <a:r>
              <a:rPr lang="en-US" altLang="ja-JP" sz="1000" b="1" dirty="0">
                <a:effectLst/>
                <a:latin typeface="Calibri" panose="020F0502020204030204" pitchFamily="34" charset="0"/>
                <a:cs typeface="Calibri" panose="020F0502020204030204" pitchFamily="34" charset="0"/>
              </a:rPr>
              <a:t>Compression setting (common to all scenes, default setting): VBR H265, (no image quality setting items)</a:t>
            </a:r>
            <a:br>
              <a:rPr lang="en-US" altLang="ja-JP" sz="1000" b="1" dirty="0">
                <a:effectLst/>
                <a:latin typeface="Calibri" panose="020F0502020204030204" pitchFamily="34" charset="0"/>
                <a:cs typeface="Calibri" panose="020F0502020204030204" pitchFamily="34" charset="0"/>
              </a:rPr>
            </a:br>
            <a:r>
              <a:rPr lang="en-US" altLang="ja-JP" sz="1000" b="1" dirty="0">
                <a:effectLst/>
                <a:latin typeface="Calibri" panose="020F0502020204030204" pitchFamily="34" charset="0"/>
                <a:cs typeface="Calibri" panose="020F0502020204030204" pitchFamily="34" charset="0"/>
              </a:rPr>
              <a:t>Wisestream = OFF, bitrate upper limit </a:t>
            </a:r>
            <a:r>
              <a:rPr lang="en-US" altLang="ja-JP" sz="1000" b="1" dirty="0" smtClean="0">
                <a:effectLst/>
                <a:latin typeface="Calibri" panose="020F0502020204030204" pitchFamily="34" charset="0"/>
                <a:cs typeface="Calibri" panose="020F0502020204030204" pitchFamily="34" charset="0"/>
              </a:rPr>
              <a:t>2048 kbps</a:t>
            </a:r>
          </a:p>
          <a:p>
            <a:pPr eaLnBrk="0" hangingPunct="0"/>
            <a:r>
              <a:rPr lang="en-US" altLang="ja-JP" sz="1000" b="1" dirty="0" smtClean="0">
                <a:effectLst/>
                <a:latin typeface="Calibri" panose="020F0502020204030204" pitchFamily="34" charset="0"/>
                <a:cs typeface="Calibri" panose="020F0502020204030204" pitchFamily="34" charset="0"/>
              </a:rPr>
              <a:t>WDR = OFF</a:t>
            </a:r>
          </a:p>
        </p:txBody>
      </p:sp>
      <p:sp>
        <p:nvSpPr>
          <p:cNvPr id="31" name="正方形/長方形 30"/>
          <p:cNvSpPr/>
          <p:nvPr/>
        </p:nvSpPr>
        <p:spPr>
          <a:xfrm>
            <a:off x="5090849" y="1680438"/>
            <a:ext cx="3450991" cy="553998"/>
          </a:xfrm>
          <a:prstGeom prst="rect">
            <a:avLst/>
          </a:prstGeom>
        </p:spPr>
        <p:txBody>
          <a:bodyPr wrap="square">
            <a:spAutoFit/>
          </a:bodyPr>
          <a:lstStyle/>
          <a:p>
            <a:r>
              <a:rPr lang="en-US" altLang="ja-JP" sz="1000" b="1" dirty="0" smtClean="0">
                <a:effectLst/>
                <a:latin typeface="Calibri" panose="020F0502020204030204" pitchFamily="34" charset="0"/>
                <a:cs typeface="Calibri" panose="020F0502020204030204" pitchFamily="34" charset="0"/>
              </a:rPr>
              <a:t>Compression setting </a:t>
            </a:r>
            <a:r>
              <a:rPr lang="en-US" altLang="ja-JP" sz="1000" b="1" dirty="0">
                <a:effectLst/>
                <a:latin typeface="Calibri" panose="020F0502020204030204" pitchFamily="34" charset="0"/>
                <a:cs typeface="Calibri" panose="020F0502020204030204" pitchFamily="34" charset="0"/>
              </a:rPr>
              <a:t>(common to all scenes, default setting): VBR H265, Image quality 3</a:t>
            </a:r>
            <a:br>
              <a:rPr lang="en-US" altLang="ja-JP" sz="1000" b="1" dirty="0">
                <a:effectLst/>
                <a:latin typeface="Calibri" panose="020F0502020204030204" pitchFamily="34" charset="0"/>
                <a:cs typeface="Calibri" panose="020F0502020204030204" pitchFamily="34" charset="0"/>
              </a:rPr>
            </a:br>
            <a:r>
              <a:rPr lang="en-US" altLang="ja-JP" sz="1000" b="1" dirty="0">
                <a:effectLst/>
                <a:latin typeface="Calibri" panose="020F0502020204030204" pitchFamily="34" charset="0"/>
                <a:cs typeface="Calibri" panose="020F0502020204030204" pitchFamily="34" charset="0"/>
              </a:rPr>
              <a:t>Smartcoding = OFF, bitrate </a:t>
            </a:r>
            <a:r>
              <a:rPr lang="en-US" altLang="ja-JP" sz="1000" b="1" dirty="0" smtClean="0">
                <a:effectLst/>
                <a:latin typeface="Calibri" panose="020F0502020204030204" pitchFamily="34" charset="0"/>
                <a:cs typeface="Calibri" panose="020F0502020204030204" pitchFamily="34" charset="0"/>
              </a:rPr>
              <a:t>6144 kbps</a:t>
            </a:r>
            <a:endParaRPr lang="en-US" altLang="ja-JP" sz="1000" b="1" dirty="0">
              <a:effectLst/>
              <a:latin typeface="Calibri" panose="020F0502020204030204" pitchFamily="34" charset="0"/>
              <a:cs typeface="Calibri" panose="020F0502020204030204" pitchFamily="34" charset="0"/>
            </a:endParaRPr>
          </a:p>
        </p:txBody>
      </p:sp>
      <p:sp>
        <p:nvSpPr>
          <p:cNvPr id="32" name="正方形/長方形 31"/>
          <p:cNvSpPr/>
          <p:nvPr/>
        </p:nvSpPr>
        <p:spPr>
          <a:xfrm>
            <a:off x="5087189" y="1437888"/>
            <a:ext cx="2337740" cy="216000"/>
          </a:xfrm>
          <a:prstGeom prst="rect">
            <a:avLst/>
          </a:pr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78">
              <a:defRPr/>
            </a:pPr>
            <a:r>
              <a:rPr lang="en-US" altLang="ja-JP" sz="1400" b="1" dirty="0">
                <a:solidFill>
                  <a:prstClr val="white"/>
                </a:solidFill>
                <a:effectLst/>
                <a:latin typeface="Calibri" panose="020F0502020204030204" pitchFamily="34" charset="0"/>
                <a:ea typeface="ＭＳ Ｐゴシック" panose="020B0600070205080204" pitchFamily="50" charset="-128"/>
              </a:rPr>
              <a:t>Panasonic </a:t>
            </a:r>
            <a:r>
              <a:rPr lang="en-US" altLang="ja-JP" sz="1400" b="1" dirty="0" smtClean="0">
                <a:solidFill>
                  <a:prstClr val="white"/>
                </a:solidFill>
                <a:effectLst/>
                <a:latin typeface="Calibri" panose="020F0502020204030204" pitchFamily="34" charset="0"/>
                <a:ea typeface="ＭＳ Ｐゴシック" panose="020B0600070205080204" pitchFamily="50" charset="-128"/>
              </a:rPr>
              <a:t>U2132L/U2132LA</a:t>
            </a:r>
          </a:p>
        </p:txBody>
      </p:sp>
      <p:sp>
        <p:nvSpPr>
          <p:cNvPr id="33" name="正方形/長方形 32"/>
          <p:cNvSpPr/>
          <p:nvPr/>
        </p:nvSpPr>
        <p:spPr>
          <a:xfrm>
            <a:off x="5087189" y="2508345"/>
            <a:ext cx="1880769" cy="216000"/>
          </a:xfrm>
          <a:prstGeom prst="rect">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r>
              <a:rPr lang="en-US" altLang="ja-JP" sz="1400" b="1" dirty="0">
                <a:solidFill>
                  <a:srgbClr val="0A54A0"/>
                </a:solidFill>
                <a:effectLst/>
                <a:latin typeface="Calibri" panose="020F0502020204030204" pitchFamily="34" charset="0"/>
                <a:ea typeface="ＭＳ Ｐゴシック" panose="020B0600070205080204" pitchFamily="50" charset="-128"/>
              </a:rPr>
              <a:t>AXIS </a:t>
            </a:r>
            <a:r>
              <a:rPr lang="en-US" altLang="ja-JP" sz="1400" b="1" dirty="0" smtClean="0">
                <a:solidFill>
                  <a:srgbClr val="0A54A0"/>
                </a:solidFill>
                <a:effectLst/>
                <a:latin typeface="Calibri" panose="020F0502020204030204" pitchFamily="34" charset="0"/>
                <a:ea typeface="ＭＳ Ｐゴシック" panose="020B0600070205080204" pitchFamily="50" charset="-128"/>
              </a:rPr>
              <a:t>M3105-LVE</a:t>
            </a:r>
          </a:p>
        </p:txBody>
      </p:sp>
      <p:sp>
        <p:nvSpPr>
          <p:cNvPr id="34" name="正方形/長方形 33"/>
          <p:cNvSpPr/>
          <p:nvPr/>
        </p:nvSpPr>
        <p:spPr>
          <a:xfrm>
            <a:off x="5087189" y="3578803"/>
            <a:ext cx="1880769" cy="216000"/>
          </a:xfrm>
          <a:prstGeom prst="rect">
            <a:avLst/>
          </a:prstGeom>
          <a:solidFill>
            <a:srgbClr val="FFFF00"/>
          </a:solid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r>
              <a:rPr lang="en-US" altLang="ja-JP" sz="1400" b="1" dirty="0">
                <a:solidFill>
                  <a:srgbClr val="0A54A0"/>
                </a:solidFill>
                <a:effectLst/>
                <a:latin typeface="Calibri" panose="020F0502020204030204" pitchFamily="34" charset="0"/>
                <a:ea typeface="ＭＳ Ｐゴシック" panose="020B0600070205080204" pitchFamily="50" charset="-128"/>
              </a:rPr>
              <a:t>Hanwha </a:t>
            </a:r>
            <a:r>
              <a:rPr lang="en-US" altLang="ja-JP" sz="1400" b="1" dirty="0" smtClean="0">
                <a:solidFill>
                  <a:srgbClr val="0A54A0"/>
                </a:solidFill>
                <a:effectLst/>
                <a:latin typeface="Calibri" panose="020F0502020204030204" pitchFamily="34" charset="0"/>
                <a:ea typeface="ＭＳ Ｐゴシック" panose="020B0600070205080204" pitchFamily="50" charset="-128"/>
              </a:rPr>
              <a:t>QNO-6070R</a:t>
            </a:r>
            <a:endParaRPr lang="en-US" altLang="ja-JP" sz="1400" b="1" dirty="0">
              <a:solidFill>
                <a:srgbClr val="0A54A0"/>
              </a:solidFill>
              <a:effectLst/>
              <a:latin typeface="Calibri" panose="020F0502020204030204" pitchFamily="34" charset="0"/>
              <a:ea typeface="ＭＳ Ｐゴシック" panose="020B0600070205080204" pitchFamily="50" charset="-128"/>
            </a:endParaRPr>
          </a:p>
        </p:txBody>
      </p:sp>
      <p:sp>
        <p:nvSpPr>
          <p:cNvPr id="35" name="正方形/長方形 34"/>
          <p:cNvSpPr/>
          <p:nvPr/>
        </p:nvSpPr>
        <p:spPr>
          <a:xfrm>
            <a:off x="5090851" y="2750895"/>
            <a:ext cx="3417069" cy="553998"/>
          </a:xfrm>
          <a:prstGeom prst="rect">
            <a:avLst/>
          </a:prstGeom>
        </p:spPr>
        <p:txBody>
          <a:bodyPr wrap="square">
            <a:spAutoFit/>
          </a:bodyPr>
          <a:lstStyle/>
          <a:p>
            <a:pPr eaLnBrk="0" hangingPunct="0"/>
            <a:r>
              <a:rPr lang="en-US" altLang="ja-JP" sz="1000" b="1" dirty="0">
                <a:effectLst/>
                <a:latin typeface="Calibri" panose="020F0502020204030204" pitchFamily="34" charset="0"/>
                <a:cs typeface="Calibri" panose="020F0502020204030204" pitchFamily="34" charset="0"/>
              </a:rPr>
              <a:t>Compression setting (common to all scenes, </a:t>
            </a:r>
            <a:r>
              <a:rPr lang="en-US" altLang="ja-JP" sz="1000" b="1" dirty="0" smtClean="0">
                <a:effectLst/>
                <a:latin typeface="Calibri" panose="020F0502020204030204" pitchFamily="34" charset="0"/>
                <a:cs typeface="Calibri" panose="020F0502020204030204" pitchFamily="34" charset="0"/>
              </a:rPr>
              <a:t>default setting): </a:t>
            </a:r>
            <a:r>
              <a:rPr lang="en-US" altLang="ja-JP" sz="1000" b="1" dirty="0">
                <a:effectLst/>
                <a:latin typeface="Calibri" panose="020F0502020204030204" pitchFamily="34" charset="0"/>
                <a:cs typeface="Calibri" panose="020F0502020204030204" pitchFamily="34" charset="0"/>
              </a:rPr>
              <a:t>VBR </a:t>
            </a:r>
            <a:r>
              <a:rPr lang="en-US" altLang="ja-JP" sz="1000" b="1" dirty="0" smtClean="0">
                <a:effectLst/>
                <a:latin typeface="Calibri" panose="020F0502020204030204" pitchFamily="34" charset="0"/>
                <a:cs typeface="Calibri" panose="020F0502020204030204" pitchFamily="34" charset="0"/>
              </a:rPr>
              <a:t>H264, </a:t>
            </a:r>
            <a:r>
              <a:rPr lang="en-US" altLang="ja-JP" sz="1000" b="1" dirty="0">
                <a:effectLst/>
                <a:latin typeface="Calibri" panose="020F0502020204030204" pitchFamily="34" charset="0"/>
                <a:cs typeface="Calibri" panose="020F0502020204030204" pitchFamily="34" charset="0"/>
              </a:rPr>
              <a:t>compression 30</a:t>
            </a:r>
            <a:br>
              <a:rPr lang="en-US" altLang="ja-JP" sz="1000" b="1" dirty="0">
                <a:effectLst/>
                <a:latin typeface="Calibri" panose="020F0502020204030204" pitchFamily="34" charset="0"/>
                <a:cs typeface="Calibri" panose="020F0502020204030204" pitchFamily="34" charset="0"/>
              </a:rPr>
            </a:br>
            <a:r>
              <a:rPr lang="en-US" altLang="ja-JP" sz="1000" b="1" dirty="0">
                <a:effectLst/>
                <a:latin typeface="Calibri" panose="020F0502020204030204" pitchFamily="34" charset="0"/>
                <a:cs typeface="Calibri" panose="020F0502020204030204" pitchFamily="34" charset="0"/>
              </a:rPr>
              <a:t>Zipstream = OFF, </a:t>
            </a:r>
            <a:r>
              <a:rPr lang="en-US" altLang="ja-JP" sz="1000" b="1" dirty="0" smtClean="0">
                <a:effectLst/>
                <a:latin typeface="Calibri" panose="020F0502020204030204" pitchFamily="34" charset="0"/>
                <a:cs typeface="Calibri" panose="020F0502020204030204" pitchFamily="34" charset="0"/>
              </a:rPr>
              <a:t>bitrate MAX</a:t>
            </a:r>
            <a:endParaRPr kumimoji="0" lang="en-US" altLang="ja-JP" sz="1000" b="1"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13" name="AutoShape 13"/>
          <p:cNvSpPr>
            <a:spLocks noChangeArrowheads="1"/>
          </p:cNvSpPr>
          <p:nvPr/>
        </p:nvSpPr>
        <p:spPr bwMode="auto">
          <a:xfrm>
            <a:off x="7568731" y="4942355"/>
            <a:ext cx="1440000" cy="144000"/>
          </a:xfrm>
          <a:prstGeom prst="roundRect">
            <a:avLst>
              <a:gd name="adj" fmla="val 16667"/>
            </a:avLst>
          </a:prstGeom>
          <a:solidFill>
            <a:srgbClr val="CCCCFF"/>
          </a:solid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000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000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35332945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Day time </a:t>
            </a:r>
            <a:r>
              <a:rPr lang="en-US" altLang="ja-JP" sz="2400" dirty="0" smtClean="0">
                <a:latin typeface="Calibri" panose="020F0502020204030204" pitchFamily="34" charset="0"/>
              </a:rPr>
              <a:t>visibility / Super Dynamics  [</a:t>
            </a:r>
            <a:r>
              <a:rPr lang="en-US" altLang="ja-JP" sz="2400" dirty="0">
                <a:latin typeface="Calibri" panose="020F0502020204030204" pitchFamily="34" charset="0"/>
              </a:rPr>
              <a:t>FHD]</a:t>
            </a:r>
            <a:endParaRPr lang="ja-JP" altLang="en-US" sz="2400" dirty="0">
              <a:solidFill>
                <a:sysClr val="window" lastClr="FFFFFF"/>
              </a:solidFill>
              <a:latin typeface="Calibri" panose="020F0502020204030204" pitchFamily="34" charset="0"/>
              <a:cs typeface="Calibri" panose="020F0502020204030204" pitchFamily="34" charset="0"/>
            </a:endParaRPr>
          </a:p>
        </p:txBody>
      </p:sp>
      <p:pic>
        <p:nvPicPr>
          <p:cNvPr id="21" name="図 2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21126" y="2921445"/>
            <a:ext cx="1194981" cy="1108357"/>
          </a:xfrm>
          <a:prstGeom prst="rect">
            <a:avLst/>
          </a:prstGeom>
        </p:spPr>
      </p:pic>
      <p:pic>
        <p:nvPicPr>
          <p:cNvPr id="22" name="図 2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46281" y="2921445"/>
            <a:ext cx="1125681" cy="1194956"/>
          </a:xfrm>
          <a:prstGeom prst="rect">
            <a:avLst/>
          </a:prstGeom>
        </p:spPr>
      </p:pic>
      <p:grpSp>
        <p:nvGrpSpPr>
          <p:cNvPr id="23" name="グループ化 22"/>
          <p:cNvGrpSpPr/>
          <p:nvPr/>
        </p:nvGrpSpPr>
        <p:grpSpPr>
          <a:xfrm>
            <a:off x="962906" y="1339120"/>
            <a:ext cx="2753201" cy="1547336"/>
            <a:chOff x="275152" y="1340168"/>
            <a:chExt cx="2753201" cy="1547336"/>
          </a:xfrm>
        </p:grpSpPr>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52" y="1340168"/>
              <a:ext cx="2753201" cy="1547336"/>
            </a:xfrm>
            <a:prstGeom prst="rect">
              <a:avLst/>
            </a:prstGeom>
          </p:spPr>
        </p:pic>
        <p:sp>
          <p:nvSpPr>
            <p:cNvPr id="25" name="正方形/長方形 24"/>
            <p:cNvSpPr/>
            <p:nvPr/>
          </p:nvSpPr>
          <p:spPr>
            <a:xfrm>
              <a:off x="1996225" y="1623068"/>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6" name="正方形/長方形 25"/>
            <p:cNvSpPr/>
            <p:nvPr/>
          </p:nvSpPr>
          <p:spPr>
            <a:xfrm>
              <a:off x="909204" y="2050078"/>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7" name="正方形/長方形 26"/>
            <p:cNvSpPr/>
            <p:nvPr/>
          </p:nvSpPr>
          <p:spPr>
            <a:xfrm>
              <a:off x="2549023" y="1538987"/>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sp>
        <p:nvSpPr>
          <p:cNvPr id="28" name="正方形/長方形 27"/>
          <p:cNvSpPr/>
          <p:nvPr/>
        </p:nvSpPr>
        <p:spPr>
          <a:xfrm>
            <a:off x="905274" y="974479"/>
            <a:ext cx="2880000" cy="312717"/>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S</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144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29" name="正方形/長方形 28"/>
          <p:cNvSpPr/>
          <p:nvPr/>
        </p:nvSpPr>
        <p:spPr>
          <a:xfrm>
            <a:off x="4570510" y="974479"/>
            <a:ext cx="2880000" cy="312717"/>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30" name="テキスト ボックス 29"/>
          <p:cNvSpPr txBox="1"/>
          <p:nvPr/>
        </p:nvSpPr>
        <p:spPr>
          <a:xfrm>
            <a:off x="3957412" y="886531"/>
            <a:ext cx="440960" cy="369332"/>
          </a:xfrm>
          <a:prstGeom prst="rect">
            <a:avLst/>
          </a:prstGeom>
          <a:noFill/>
        </p:spPr>
        <p:txBody>
          <a:bodyPr wrap="square" rtlCol="0">
            <a:spAutoFit/>
          </a:bodyPr>
          <a:lstStyle/>
          <a:p>
            <a:pPr defTabSz="914400">
              <a:defRPr/>
            </a:pPr>
            <a:r>
              <a:rPr lang="ja-JP" altLang="en-US"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4636053" y="1339120"/>
            <a:ext cx="2748915" cy="1547336"/>
            <a:chOff x="3651549" y="1322186"/>
            <a:chExt cx="2748915" cy="1547336"/>
          </a:xfrm>
        </p:grpSpPr>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549" y="1322186"/>
              <a:ext cx="2748915" cy="1547336"/>
            </a:xfrm>
            <a:prstGeom prst="rect">
              <a:avLst/>
            </a:prstGeom>
          </p:spPr>
        </p:pic>
        <p:sp>
          <p:nvSpPr>
            <p:cNvPr id="33" name="正方形/長方形 32"/>
            <p:cNvSpPr/>
            <p:nvPr/>
          </p:nvSpPr>
          <p:spPr>
            <a:xfrm>
              <a:off x="5284285" y="1623673"/>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34" name="正方形/長方形 33"/>
            <p:cNvSpPr/>
            <p:nvPr/>
          </p:nvSpPr>
          <p:spPr>
            <a:xfrm>
              <a:off x="4188797" y="2050683"/>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35" name="正方形/長方形 34"/>
            <p:cNvSpPr/>
            <p:nvPr/>
          </p:nvSpPr>
          <p:spPr>
            <a:xfrm>
              <a:off x="5921753" y="1514191"/>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graphicFrame>
        <p:nvGraphicFramePr>
          <p:cNvPr id="36" name="表 35"/>
          <p:cNvGraphicFramePr>
            <a:graphicFrameLocks noGrp="1"/>
          </p:cNvGraphicFramePr>
          <p:nvPr>
            <p:extLst>
              <p:ext uri="{D42A27DB-BD31-4B8C-83A1-F6EECF244321}">
                <p14:modId xmlns:p14="http://schemas.microsoft.com/office/powerpoint/2010/main" val="326642710"/>
              </p:ext>
            </p:extLst>
          </p:nvPr>
        </p:nvGraphicFramePr>
        <p:xfrm>
          <a:off x="6075680" y="4051355"/>
          <a:ext cx="3024000" cy="720000"/>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0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b="0" i="0" u="none" strike="noStrike" baseline="0" dirty="0" smtClean="0">
                          <a:solidFill>
                            <a:schemeClr val="dk1"/>
                          </a:solidFill>
                          <a:effectLst/>
                          <a:latin typeface="Calibri" panose="020F0502020204030204" pitchFamily="34" charset="0"/>
                          <a:ea typeface="+mn-ea"/>
                          <a:cs typeface="Calibri" panose="020F0502020204030204" pitchFamily="34" charset="0"/>
                        </a:rPr>
                        <a:t> </a:t>
                      </a:r>
                      <a:endParaRPr lang="ja-JP" alt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Which</a:t>
                      </a:r>
                      <a:r>
                        <a:rPr lang="en-US" sz="1100" u="none" strike="noStrike" baseline="0" dirty="0" smtClean="0">
                          <a:effectLst/>
                          <a:latin typeface="Calibri" panose="020F0502020204030204" pitchFamily="34" charset="0"/>
                          <a:cs typeface="Calibri" panose="020F0502020204030204" pitchFamily="34" charset="0"/>
                        </a:rPr>
                        <a:t> series </a:t>
                      </a:r>
                      <a:r>
                        <a:rPr lang="en-US" sz="1100" u="none" strike="noStrike" dirty="0" smtClean="0">
                          <a:effectLst/>
                          <a:latin typeface="Calibri" panose="020F0502020204030204" pitchFamily="34" charset="0"/>
                          <a:cs typeface="Calibri" panose="020F0502020204030204" pitchFamily="34" charset="0"/>
                        </a:rPr>
                        <a:t>is better?</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0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Visibility in blight area</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0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Visibility in dark area</a:t>
                      </a: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u="none" strike="noStrike" dirty="0">
                          <a:effectLst/>
                          <a:latin typeface="Calibri" panose="020F0502020204030204" pitchFamily="34" charset="0"/>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0000">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Face visibility</a:t>
                      </a:r>
                      <a:endParaRPr lang="en-US" sz="1100" u="none" strike="noStrike" dirty="0">
                        <a:effectLst/>
                        <a:latin typeface="Calibri" panose="020F0502020204030204" pitchFamily="34" charset="0"/>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bl>
          </a:graphicData>
        </a:graphic>
      </p:graphicFrame>
      <p:sp>
        <p:nvSpPr>
          <p:cNvPr id="37" name="コンテンツ プレースホルダー 5"/>
          <p:cNvSpPr txBox="1">
            <a:spLocks/>
          </p:cNvSpPr>
          <p:nvPr/>
        </p:nvSpPr>
        <p:spPr>
          <a:xfrm>
            <a:off x="75715" y="607014"/>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sp>
        <p:nvSpPr>
          <p:cNvPr id="20" name="正方形/長方形 19"/>
          <p:cNvSpPr/>
          <p:nvPr/>
        </p:nvSpPr>
        <p:spPr>
          <a:xfrm>
            <a:off x="7594946" y="963472"/>
            <a:ext cx="1281600" cy="323723"/>
          </a:xfrm>
          <a:prstGeom prst="rect">
            <a:avLst/>
          </a:prstGeom>
          <a:solidFill>
            <a:srgbClr val="0000FF"/>
          </a:solidFill>
          <a:ln w="38100" cap="flat" cmpd="sng" algn="ctr">
            <a:solidFill>
              <a:srgbClr val="0000FF"/>
            </a:solidFill>
            <a:prstDash val="solid"/>
          </a:ln>
          <a:effectLst/>
        </p:spPr>
        <p:txBody>
          <a:bodyPr rtlCol="0" anchor="ctr">
            <a:noAutofit/>
          </a:bodyPr>
          <a:lstStyle/>
          <a:p>
            <a:r>
              <a:rPr lang="nn-NO" altLang="ja-JP" sz="900" b="1" dirty="0">
                <a:solidFill>
                  <a:schemeClr val="bg1"/>
                </a:solidFill>
              </a:rPr>
              <a:t>Same for New U-series FHD model </a:t>
            </a:r>
          </a:p>
        </p:txBody>
      </p:sp>
    </p:spTree>
    <p:extLst>
      <p:ext uri="{BB962C8B-B14F-4D97-AF65-F5344CB8AC3E}">
        <p14:creationId xmlns:p14="http://schemas.microsoft.com/office/powerpoint/2010/main" val="1598145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Day time </a:t>
            </a:r>
            <a:r>
              <a:rPr lang="en-US" altLang="ja-JP" sz="2400" dirty="0" smtClean="0">
                <a:latin typeface="Calibri" panose="020F0502020204030204" pitchFamily="34" charset="0"/>
              </a:rPr>
              <a:t>visibility / Indoor  [</a:t>
            </a:r>
            <a:r>
              <a:rPr lang="en-US" altLang="ja-JP" sz="2400" dirty="0">
                <a:latin typeface="Calibri" panose="020F0502020204030204" pitchFamily="34" charset="0"/>
              </a:rPr>
              <a:t>FHD] </a:t>
            </a:r>
            <a:endParaRPr lang="ja-JP" altLang="en-US" sz="2400" dirty="0">
              <a:solidFill>
                <a:sysClr val="window" lastClr="FFFFFF"/>
              </a:solidFill>
              <a:latin typeface="Calibri" panose="020F0502020204030204" pitchFamily="34" charset="0"/>
              <a:cs typeface="Calibri" panose="020F0502020204030204" pitchFamily="34" charset="0"/>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1425" y="2856116"/>
            <a:ext cx="956542" cy="904045"/>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34010" y="2856116"/>
            <a:ext cx="900280" cy="881532"/>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32813" y="2856116"/>
            <a:ext cx="1092543" cy="883710"/>
          </a:xfrm>
          <a:prstGeom prst="rect">
            <a:avLst/>
          </a:prstGeom>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15802" y="2824008"/>
            <a:ext cx="1092549" cy="915818"/>
          </a:xfrm>
          <a:prstGeom prst="rect">
            <a:avLst/>
          </a:prstGeom>
        </p:spPr>
      </p:pic>
      <p:sp>
        <p:nvSpPr>
          <p:cNvPr id="8" name="正方形/長方形 7"/>
          <p:cNvSpPr/>
          <p:nvPr/>
        </p:nvSpPr>
        <p:spPr>
          <a:xfrm>
            <a:off x="905274" y="973642"/>
            <a:ext cx="2752326" cy="331172"/>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S</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144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9" name="正方形/長方形 8"/>
          <p:cNvSpPr/>
          <p:nvPr/>
        </p:nvSpPr>
        <p:spPr>
          <a:xfrm>
            <a:off x="4570510" y="963137"/>
            <a:ext cx="2752326" cy="341677"/>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grpSp>
        <p:nvGrpSpPr>
          <p:cNvPr id="10" name="グループ化 9"/>
          <p:cNvGrpSpPr/>
          <p:nvPr/>
        </p:nvGrpSpPr>
        <p:grpSpPr>
          <a:xfrm>
            <a:off x="3951824" y="835729"/>
            <a:ext cx="414284" cy="469085"/>
            <a:chOff x="4337904" y="886531"/>
            <a:chExt cx="446548" cy="523137"/>
          </a:xfrm>
        </p:grpSpPr>
        <p:sp>
          <p:nvSpPr>
            <p:cNvPr id="11" name="テキスト ボックス 10"/>
            <p:cNvSpPr txBox="1"/>
            <p:nvPr/>
          </p:nvSpPr>
          <p:spPr>
            <a:xfrm>
              <a:off x="4343492" y="886531"/>
              <a:ext cx="440960" cy="369332"/>
            </a:xfrm>
            <a:prstGeom prst="rect">
              <a:avLst/>
            </a:prstGeom>
            <a:noFill/>
          </p:spPr>
          <p:txBody>
            <a:bodyPr wrap="square" rtlCol="0">
              <a:spAutoFit/>
            </a:bodyPr>
            <a:lstStyle/>
            <a:p>
              <a:pPr defTabSz="914400">
                <a:defRPr/>
              </a:pPr>
              <a:r>
                <a:rPr lang="ja-JP" altLang="en-US"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337904" y="1040336"/>
              <a:ext cx="440960" cy="369332"/>
            </a:xfrm>
            <a:prstGeom prst="rect">
              <a:avLst/>
            </a:prstGeom>
            <a:noFill/>
          </p:spPr>
          <p:txBody>
            <a:bodyPr wrap="square" rtlCol="0">
              <a:spAutoFit/>
            </a:bodyPr>
            <a:lstStyle/>
            <a:p>
              <a:pPr defTabSz="914400">
                <a:defRPr/>
              </a:pPr>
              <a:r>
                <a:rPr lang="en-US" altLang="ja-JP"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3" name="グループ化 12"/>
          <p:cNvGrpSpPr/>
          <p:nvPr/>
        </p:nvGrpSpPr>
        <p:grpSpPr>
          <a:xfrm>
            <a:off x="4634010" y="1348004"/>
            <a:ext cx="2550302" cy="1383618"/>
            <a:chOff x="5020089" y="1348004"/>
            <a:chExt cx="2748915" cy="1543050"/>
          </a:xfrm>
        </p:grpSpPr>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0089" y="1348004"/>
              <a:ext cx="2748915" cy="1543050"/>
            </a:xfrm>
            <a:prstGeom prst="rect">
              <a:avLst/>
            </a:prstGeom>
          </p:spPr>
        </p:pic>
        <p:sp>
          <p:nvSpPr>
            <p:cNvPr id="15" name="正方形/長方形 14"/>
            <p:cNvSpPr/>
            <p:nvPr/>
          </p:nvSpPr>
          <p:spPr>
            <a:xfrm>
              <a:off x="6328408" y="1751550"/>
              <a:ext cx="335619" cy="334808"/>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6" name="正方形/長方形 15"/>
            <p:cNvSpPr/>
            <p:nvPr/>
          </p:nvSpPr>
          <p:spPr>
            <a:xfrm>
              <a:off x="7206098" y="2053844"/>
              <a:ext cx="357418" cy="340100"/>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grpSp>
        <p:nvGrpSpPr>
          <p:cNvPr id="17" name="グループ化 16"/>
          <p:cNvGrpSpPr/>
          <p:nvPr/>
        </p:nvGrpSpPr>
        <p:grpSpPr>
          <a:xfrm>
            <a:off x="981425" y="1351652"/>
            <a:ext cx="2546325" cy="1384899"/>
            <a:chOff x="1367505" y="1351652"/>
            <a:chExt cx="2744629" cy="1544479"/>
          </a:xfrm>
        </p:grpSpPr>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7505" y="1351652"/>
              <a:ext cx="2744629" cy="1544479"/>
            </a:xfrm>
            <a:prstGeom prst="rect">
              <a:avLst/>
            </a:prstGeom>
          </p:spPr>
        </p:pic>
        <p:sp>
          <p:nvSpPr>
            <p:cNvPr id="19" name="正方形/長方形 18"/>
            <p:cNvSpPr/>
            <p:nvPr/>
          </p:nvSpPr>
          <p:spPr>
            <a:xfrm>
              <a:off x="2120475" y="1862666"/>
              <a:ext cx="335619" cy="334808"/>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0" name="正方形/長方形 19"/>
            <p:cNvSpPr/>
            <p:nvPr/>
          </p:nvSpPr>
          <p:spPr>
            <a:xfrm>
              <a:off x="2981231" y="2054895"/>
              <a:ext cx="357418" cy="340100"/>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graphicFrame>
        <p:nvGraphicFramePr>
          <p:cNvPr id="21" name="表 20"/>
          <p:cNvGraphicFramePr>
            <a:graphicFrameLocks noGrp="1"/>
          </p:cNvGraphicFramePr>
          <p:nvPr>
            <p:extLst>
              <p:ext uri="{D42A27DB-BD31-4B8C-83A1-F6EECF244321}">
                <p14:modId xmlns:p14="http://schemas.microsoft.com/office/powerpoint/2010/main" val="1103999637"/>
              </p:ext>
            </p:extLst>
          </p:nvPr>
        </p:nvGraphicFramePr>
        <p:xfrm>
          <a:off x="6085596" y="3862769"/>
          <a:ext cx="3024000" cy="907180"/>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b="0" i="0" u="none" strike="noStrike" baseline="0" dirty="0" smtClean="0">
                          <a:solidFill>
                            <a:schemeClr val="dk1"/>
                          </a:solidFill>
                          <a:effectLst/>
                          <a:latin typeface="Calibri" panose="020F0502020204030204" pitchFamily="34" charset="0"/>
                          <a:ea typeface="+mn-ea"/>
                          <a:cs typeface="Calibri" panose="020F0502020204030204" pitchFamily="34" charset="0"/>
                        </a:rPr>
                        <a:t> </a:t>
                      </a:r>
                      <a:endParaRPr lang="ja-JP" alt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Which</a:t>
                      </a:r>
                      <a:r>
                        <a:rPr lang="en-US" sz="1100" u="none" strike="noStrike" baseline="0" dirty="0" smtClean="0">
                          <a:effectLst/>
                          <a:latin typeface="Calibri" panose="020F0502020204030204" pitchFamily="34" charset="0"/>
                          <a:cs typeface="Calibri" panose="020F0502020204030204" pitchFamily="34" charset="0"/>
                        </a:rPr>
                        <a:t> series </a:t>
                      </a:r>
                      <a:r>
                        <a:rPr lang="en-US" sz="1100" u="none" strike="noStrike" dirty="0" smtClean="0">
                          <a:effectLst/>
                          <a:latin typeface="Calibri" panose="020F0502020204030204" pitchFamily="34" charset="0"/>
                          <a:cs typeface="Calibri" panose="020F0502020204030204" pitchFamily="34" charset="0"/>
                        </a:rPr>
                        <a:t>is better?</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Brightness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Less </a:t>
                      </a:r>
                      <a:r>
                        <a:rPr lang="en-US" sz="1100" u="none" strike="noStrike" dirty="0">
                          <a:effectLst/>
                          <a:latin typeface="Calibri" panose="020F0502020204030204" pitchFamily="34" charset="0"/>
                          <a:cs typeface="Calibri" panose="020F0502020204030204" pitchFamily="34" charset="0"/>
                        </a:rPr>
                        <a:t>noise</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a:effectLst/>
                          <a:latin typeface="Calibri" panose="020F0502020204030204" pitchFamily="34" charset="0"/>
                          <a:cs typeface="Calibri" panose="020F0502020204030204" pitchFamily="34" charset="0"/>
                        </a:rPr>
                        <a:t>Face visibility</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sharpness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b="0" i="0" u="none" strike="noStrike" dirty="0" smtClean="0">
                          <a:solidFill>
                            <a:schemeClr val="dk1"/>
                          </a:solidFill>
                          <a:effectLst/>
                          <a:latin typeface="Calibri" panose="020F0502020204030204" pitchFamily="34" charset="0"/>
                          <a:ea typeface="+mn-ea"/>
                          <a:cs typeface="Calibri" panose="020F0502020204030204" pitchFamily="34" charset="0"/>
                        </a:rPr>
                        <a:t>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951457613"/>
                  </a:ext>
                </a:extLst>
              </a:tr>
            </a:tbl>
          </a:graphicData>
        </a:graphic>
      </p:graphicFrame>
      <p:sp>
        <p:nvSpPr>
          <p:cNvPr id="22" name="テキスト ボックス 21"/>
          <p:cNvSpPr txBox="1"/>
          <p:nvPr/>
        </p:nvSpPr>
        <p:spPr>
          <a:xfrm>
            <a:off x="6636775" y="493046"/>
            <a:ext cx="2209259" cy="400110"/>
          </a:xfrm>
          <a:prstGeom prst="rect">
            <a:avLst/>
          </a:prstGeom>
          <a:noFill/>
        </p:spPr>
        <p:txBody>
          <a:bodyPr wrap="none" rtlCol="0">
            <a:spAutoFit/>
          </a:bodyPr>
          <a:lstStyle/>
          <a:p>
            <a:pPr defTabSz="914400">
              <a:defRPr/>
            </a:pPr>
            <a:endParaRPr lang="en-US" altLang="ja-JP" sz="1000" dirty="0" smtClean="0">
              <a:solidFill>
                <a:srgbClr val="0A54A0"/>
              </a:solidFill>
              <a:latin typeface="Calibri" panose="020F0502020204030204" pitchFamily="34" charset="0"/>
              <a:ea typeface="Meiryo UI" panose="020B0604030504040204" pitchFamily="50" charset="-128"/>
              <a:cs typeface="Calibri" panose="020F0502020204030204" pitchFamily="34" charset="0"/>
            </a:endParaRPr>
          </a:p>
          <a:p>
            <a:pPr defTabSz="914400">
              <a:defRPr/>
            </a:pPr>
            <a:r>
              <a:rPr lang="en-US" altLang="ja-JP" sz="1000" dirty="0" smtClean="0">
                <a:latin typeface="Calibri" panose="020F0502020204030204" pitchFamily="34" charset="0"/>
                <a:ea typeface="Meiryo UI" panose="020B0604030504040204" pitchFamily="50" charset="-128"/>
                <a:cs typeface="Calibri" panose="020F0502020204030204" pitchFamily="34" charset="0"/>
              </a:rPr>
              <a:t>Indoor illumination    : 700 lx - 1000 lx</a:t>
            </a:r>
            <a:endParaRPr lang="ja-JP" altLang="en-US" sz="1000" dirty="0">
              <a:latin typeface="Calibri" panose="020F0502020204030204" pitchFamily="34" charset="0"/>
              <a:ea typeface="Meiryo UI" panose="020B0604030504040204" pitchFamily="50" charset="-128"/>
              <a:cs typeface="Calibri" panose="020F0502020204030204" pitchFamily="34" charset="0"/>
            </a:endParaRPr>
          </a:p>
        </p:txBody>
      </p:sp>
      <p:sp>
        <p:nvSpPr>
          <p:cNvPr id="23" name="コンテンツ プレースホルダー 5"/>
          <p:cNvSpPr txBox="1">
            <a:spLocks/>
          </p:cNvSpPr>
          <p:nvPr/>
        </p:nvSpPr>
        <p:spPr>
          <a:xfrm>
            <a:off x="75715" y="607014"/>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sp>
        <p:nvSpPr>
          <p:cNvPr id="24" name="正方形/長方形 23"/>
          <p:cNvSpPr/>
          <p:nvPr/>
        </p:nvSpPr>
        <p:spPr>
          <a:xfrm>
            <a:off x="7594946" y="963472"/>
            <a:ext cx="1281600" cy="323723"/>
          </a:xfrm>
          <a:prstGeom prst="rect">
            <a:avLst/>
          </a:prstGeom>
          <a:solidFill>
            <a:srgbClr val="0000FF"/>
          </a:solidFill>
          <a:ln w="38100" cap="flat" cmpd="sng" algn="ctr">
            <a:solidFill>
              <a:srgbClr val="0000FF"/>
            </a:solidFill>
            <a:prstDash val="solid"/>
          </a:ln>
          <a:effectLst/>
        </p:spPr>
        <p:txBody>
          <a:bodyPr rtlCol="0" anchor="ctr">
            <a:noAutofit/>
          </a:bodyPr>
          <a:lstStyle/>
          <a:p>
            <a:r>
              <a:rPr lang="nn-NO" altLang="ja-JP" sz="900" b="1" dirty="0">
                <a:solidFill>
                  <a:schemeClr val="bg1"/>
                </a:solidFill>
              </a:rPr>
              <a:t>Same for New U-series FHD model </a:t>
            </a:r>
          </a:p>
        </p:txBody>
      </p:sp>
    </p:spTree>
    <p:extLst>
      <p:ext uri="{BB962C8B-B14F-4D97-AF65-F5344CB8AC3E}">
        <p14:creationId xmlns:p14="http://schemas.microsoft.com/office/powerpoint/2010/main" val="19060373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タイトル 4"/>
          <p:cNvSpPr txBox="1">
            <a:spLocks/>
          </p:cNvSpPr>
          <p:nvPr/>
        </p:nvSpPr>
        <p:spPr>
          <a:xfrm>
            <a:off x="16078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rPr>
              <a:t>10. </a:t>
            </a:r>
            <a:r>
              <a:rPr lang="en-US" altLang="ja-JP" sz="2400" dirty="0">
                <a:latin typeface="Calibri" panose="020F0502020204030204" pitchFamily="34" charset="0"/>
              </a:rPr>
              <a:t>Day time </a:t>
            </a:r>
            <a:r>
              <a:rPr lang="en-US" altLang="ja-JP" sz="2400" dirty="0" smtClean="0">
                <a:latin typeface="Calibri" panose="020F0502020204030204" pitchFamily="34" charset="0"/>
              </a:rPr>
              <a:t>visibility / </a:t>
            </a:r>
            <a:r>
              <a:rPr lang="en-US" altLang="ja-JP" sz="2400" dirty="0">
                <a:latin typeface="Calibri" panose="020F0502020204030204" pitchFamily="34" charset="0"/>
              </a:rPr>
              <a:t>Outdoor </a:t>
            </a:r>
            <a:r>
              <a:rPr lang="en-US" altLang="ja-JP" sz="2400" dirty="0" smtClean="0">
                <a:latin typeface="Calibri" panose="020F0502020204030204" pitchFamily="34" charset="0"/>
              </a:rPr>
              <a:t> [</a:t>
            </a:r>
            <a:r>
              <a:rPr lang="en-US" altLang="ja-JP" sz="2400" dirty="0">
                <a:latin typeface="Calibri" panose="020F0502020204030204" pitchFamily="34" charset="0"/>
              </a:rPr>
              <a:t>FHD]</a:t>
            </a:r>
            <a:endParaRPr lang="ja-JP" altLang="en-US" sz="2400" dirty="0">
              <a:solidFill>
                <a:sysClr val="window" lastClr="FFFFFF"/>
              </a:solidFill>
              <a:latin typeface="Calibri" panose="020F0502020204030204" pitchFamily="34" charset="0"/>
              <a:cs typeface="Calibri" panose="020F0502020204030204" pitchFamily="34" charset="0"/>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56905" y="2932655"/>
            <a:ext cx="1198978" cy="1116822"/>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34353" y="2932655"/>
            <a:ext cx="1164563" cy="1156249"/>
          </a:xfrm>
          <a:prstGeom prst="rect">
            <a:avLst/>
          </a:prstGeom>
        </p:spPr>
      </p:pic>
      <p:grpSp>
        <p:nvGrpSpPr>
          <p:cNvPr id="6" name="グループ化 5"/>
          <p:cNvGrpSpPr/>
          <p:nvPr/>
        </p:nvGrpSpPr>
        <p:grpSpPr>
          <a:xfrm>
            <a:off x="969388" y="1372367"/>
            <a:ext cx="2593326" cy="1385299"/>
            <a:chOff x="276580" y="1391842"/>
            <a:chExt cx="2751773" cy="1547336"/>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580" y="1391842"/>
              <a:ext cx="2751773" cy="1547336"/>
            </a:xfrm>
            <a:prstGeom prst="rect">
              <a:avLst/>
            </a:prstGeom>
          </p:spPr>
        </p:pic>
        <p:sp>
          <p:nvSpPr>
            <p:cNvPr id="8" name="正方形/長方形 7"/>
            <p:cNvSpPr/>
            <p:nvPr/>
          </p:nvSpPr>
          <p:spPr>
            <a:xfrm>
              <a:off x="1958686" y="1878627"/>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sp>
        <p:nvSpPr>
          <p:cNvPr id="9" name="正方形/長方形 8"/>
          <p:cNvSpPr/>
          <p:nvPr/>
        </p:nvSpPr>
        <p:spPr>
          <a:xfrm>
            <a:off x="905275" y="949466"/>
            <a:ext cx="2714170" cy="315352"/>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S</a:t>
            </a: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2131L</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144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0" name="正方形/長方形 9"/>
          <p:cNvSpPr/>
          <p:nvPr/>
        </p:nvSpPr>
        <p:spPr>
          <a:xfrm>
            <a:off x="4570511" y="949466"/>
            <a:ext cx="2714170" cy="315352"/>
          </a:xfrm>
          <a:prstGeom prst="rect">
            <a:avLst/>
          </a:prstGeom>
          <a:solidFill>
            <a:srgbClr val="0000FF"/>
          </a:solidFill>
          <a:ln w="38100" cap="flat" cmpd="sng" algn="ctr">
            <a:solidFill>
              <a:srgbClr val="0000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Panasonic </a:t>
            </a:r>
            <a:r>
              <a:rPr kumimoji="0" lang="en-US" altLang="ja-JP" sz="1200" b="1" kern="0" dirty="0">
                <a:solidFill>
                  <a:prstClr val="white"/>
                </a:solidFill>
                <a:latin typeface="Calibri" panose="020F0502020204030204" pitchFamily="34" charset="0"/>
                <a:ea typeface="ＭＳ Ｐゴシック" panose="020B0600070205080204" pitchFamily="50" charset="-128"/>
              </a:rPr>
              <a:t>U2132L/U2132LA</a:t>
            </a:r>
          </a:p>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panose="020B0600070205080204" pitchFamily="50" charset="-128"/>
                <a:cs typeface="+mn-cs"/>
              </a:rPr>
              <a:t>spec 120 dB</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1" name="テキスト ボックス 10"/>
          <p:cNvSpPr txBox="1"/>
          <p:nvPr/>
        </p:nvSpPr>
        <p:spPr>
          <a:xfrm>
            <a:off x="3957412" y="909391"/>
            <a:ext cx="415570" cy="369332"/>
          </a:xfrm>
          <a:prstGeom prst="rect">
            <a:avLst/>
          </a:prstGeom>
          <a:noFill/>
        </p:spPr>
        <p:txBody>
          <a:bodyPr wrap="square" rtlCol="0">
            <a:spAutoFit/>
          </a:bodyPr>
          <a:lstStyle/>
          <a:p>
            <a:pPr defTabSz="914400">
              <a:defRPr/>
            </a:pPr>
            <a:r>
              <a:rPr lang="en-US" altLang="ja-JP" b="1" dirty="0" smtClean="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rgbClr val="0A54A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a:xfrm>
            <a:off x="4636767" y="1372368"/>
            <a:ext cx="2589286" cy="1386578"/>
            <a:chOff x="3539579" y="1391842"/>
            <a:chExt cx="2747486" cy="1548765"/>
          </a:xfrm>
        </p:grpSpPr>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579" y="1391842"/>
              <a:ext cx="2747486" cy="1548765"/>
            </a:xfrm>
            <a:prstGeom prst="rect">
              <a:avLst/>
            </a:prstGeom>
          </p:spPr>
        </p:pic>
        <p:sp>
          <p:nvSpPr>
            <p:cNvPr id="14" name="正方形/長方形 13"/>
            <p:cNvSpPr/>
            <p:nvPr/>
          </p:nvSpPr>
          <p:spPr>
            <a:xfrm>
              <a:off x="5121037" y="1929117"/>
              <a:ext cx="473931" cy="472786"/>
            </a:xfrm>
            <a:prstGeom prst="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grpSp>
      <p:graphicFrame>
        <p:nvGraphicFramePr>
          <p:cNvPr id="15" name="表 14"/>
          <p:cNvGraphicFramePr>
            <a:graphicFrameLocks noGrp="1"/>
          </p:cNvGraphicFramePr>
          <p:nvPr>
            <p:extLst>
              <p:ext uri="{D42A27DB-BD31-4B8C-83A1-F6EECF244321}">
                <p14:modId xmlns:p14="http://schemas.microsoft.com/office/powerpoint/2010/main" val="3927471706"/>
              </p:ext>
            </p:extLst>
          </p:nvPr>
        </p:nvGraphicFramePr>
        <p:xfrm>
          <a:off x="6085596" y="3873515"/>
          <a:ext cx="3024000" cy="907180"/>
        </p:xfrm>
        <a:graphic>
          <a:graphicData uri="http://schemas.openxmlformats.org/drawingml/2006/table">
            <a:tbl>
              <a:tblPr/>
              <a:tblGrid>
                <a:gridCol w="1512000">
                  <a:extLst>
                    <a:ext uri="{9D8B030D-6E8A-4147-A177-3AD203B41FA5}">
                      <a16:colId xmlns:a16="http://schemas.microsoft.com/office/drawing/2014/main" val="3053871824"/>
                    </a:ext>
                  </a:extLst>
                </a:gridCol>
                <a:gridCol w="1512000">
                  <a:extLst>
                    <a:ext uri="{9D8B030D-6E8A-4147-A177-3AD203B41FA5}">
                      <a16:colId xmlns:a16="http://schemas.microsoft.com/office/drawing/2014/main" val="932099121"/>
                    </a:ext>
                  </a:extLst>
                </a:gridCol>
              </a:tblGrid>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rPr>
                        <a:t> </a:t>
                      </a:r>
                      <a:endParaRPr lang="ja-JP" alt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Which</a:t>
                      </a:r>
                      <a:r>
                        <a:rPr lang="en-US" sz="1100" u="none" strike="noStrike" baseline="0" dirty="0" smtClean="0">
                          <a:effectLst/>
                          <a:latin typeface="Calibri" panose="020F0502020204030204" pitchFamily="34" charset="0"/>
                          <a:cs typeface="Calibri" panose="020F0502020204030204" pitchFamily="34" charset="0"/>
                        </a:rPr>
                        <a:t> series </a:t>
                      </a:r>
                      <a:r>
                        <a:rPr lang="en-US" sz="1100" u="none" strike="noStrike" dirty="0" smtClean="0">
                          <a:effectLst/>
                          <a:latin typeface="Calibri" panose="020F0502020204030204" pitchFamily="34" charset="0"/>
                          <a:cs typeface="Calibri" panose="020F0502020204030204" pitchFamily="34" charset="0"/>
                        </a:rPr>
                        <a:t>is better?</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80377218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Brightness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54786101"/>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Less </a:t>
                      </a:r>
                      <a:r>
                        <a:rPr lang="en-US" sz="1100" u="none" strike="noStrike" dirty="0">
                          <a:effectLst/>
                          <a:latin typeface="Calibri" panose="020F0502020204030204" pitchFamily="34" charset="0"/>
                          <a:cs typeface="Calibri" panose="020F0502020204030204" pitchFamily="34" charset="0"/>
                        </a:rPr>
                        <a:t>noise</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97943175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a:effectLst/>
                          <a:latin typeface="Calibri" panose="020F0502020204030204" pitchFamily="34" charset="0"/>
                          <a:cs typeface="Calibri" panose="020F0502020204030204" pitchFamily="34" charset="0"/>
                        </a:rPr>
                        <a:t>Face visibility</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dk1"/>
                          </a:solidFill>
                          <a:effectLst/>
                          <a:latin typeface="Calibri" panose="020F0502020204030204" pitchFamily="34" charset="0"/>
                          <a:ea typeface="+mn-ea"/>
                          <a:cs typeface="Calibri" panose="020F0502020204030204" pitchFamily="34" charset="0"/>
                        </a:rPr>
                        <a:t>equivalent</a:t>
                      </a:r>
                      <a:endParaRPr lang="en-US" altLang="ja-JP" sz="1100" b="0" i="0" u="none" strike="noStrike" dirty="0" smtClean="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372397235"/>
                  </a:ext>
                </a:extLst>
              </a:tr>
              <a:tr h="181436">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l" fontAlgn="ctr"/>
                      <a:r>
                        <a:rPr lang="en-US" sz="1100" u="none" strike="noStrike" dirty="0" smtClean="0">
                          <a:effectLst/>
                          <a:latin typeface="Calibri" panose="020F0502020204030204" pitchFamily="34" charset="0"/>
                          <a:cs typeface="Calibri" panose="020F0502020204030204" pitchFamily="34" charset="0"/>
                        </a:rPr>
                        <a:t>sharpness</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Calibri"/>
                          <a:ea typeface="Meiryo UI"/>
                        </a:defRPr>
                      </a:lvl1pPr>
                      <a:lvl2pPr marL="457200" algn="l" defTabSz="914400" rtl="0" eaLnBrk="1" latinLnBrk="0" hangingPunct="1">
                        <a:defRPr kumimoji="1" sz="1800" kern="1200">
                          <a:solidFill>
                            <a:schemeClr val="dk1"/>
                          </a:solidFill>
                          <a:latin typeface="Calibri"/>
                          <a:ea typeface="Meiryo UI"/>
                        </a:defRPr>
                      </a:lvl2pPr>
                      <a:lvl3pPr marL="914400" algn="l" defTabSz="914400" rtl="0" eaLnBrk="1" latinLnBrk="0" hangingPunct="1">
                        <a:defRPr kumimoji="1" sz="1800" kern="1200">
                          <a:solidFill>
                            <a:schemeClr val="dk1"/>
                          </a:solidFill>
                          <a:latin typeface="Calibri"/>
                          <a:ea typeface="Meiryo UI"/>
                        </a:defRPr>
                      </a:lvl3pPr>
                      <a:lvl4pPr marL="1371600" algn="l" defTabSz="914400" rtl="0" eaLnBrk="1" latinLnBrk="0" hangingPunct="1">
                        <a:defRPr kumimoji="1" sz="1800" kern="1200">
                          <a:solidFill>
                            <a:schemeClr val="dk1"/>
                          </a:solidFill>
                          <a:latin typeface="Calibri"/>
                          <a:ea typeface="Meiryo UI"/>
                        </a:defRPr>
                      </a:lvl4pPr>
                      <a:lvl5pPr marL="1828800" algn="l" defTabSz="914400" rtl="0" eaLnBrk="1" latinLnBrk="0" hangingPunct="1">
                        <a:defRPr kumimoji="1" sz="1800" kern="1200">
                          <a:solidFill>
                            <a:schemeClr val="dk1"/>
                          </a:solidFill>
                          <a:latin typeface="Calibri"/>
                          <a:ea typeface="Meiryo UI"/>
                        </a:defRPr>
                      </a:lvl5pPr>
                      <a:lvl6pPr marL="2286000" algn="l" defTabSz="914400" rtl="0" eaLnBrk="1" latinLnBrk="0" hangingPunct="1">
                        <a:defRPr kumimoji="1" sz="1800" kern="1200">
                          <a:solidFill>
                            <a:schemeClr val="dk1"/>
                          </a:solidFill>
                          <a:latin typeface="Calibri"/>
                          <a:ea typeface="Meiryo UI"/>
                        </a:defRPr>
                      </a:lvl6pPr>
                      <a:lvl7pPr marL="2743200" algn="l" defTabSz="914400" rtl="0" eaLnBrk="1" latinLnBrk="0" hangingPunct="1">
                        <a:defRPr kumimoji="1" sz="1800" kern="1200">
                          <a:solidFill>
                            <a:schemeClr val="dk1"/>
                          </a:solidFill>
                          <a:latin typeface="Calibri"/>
                          <a:ea typeface="Meiryo UI"/>
                        </a:defRPr>
                      </a:lvl7pPr>
                      <a:lvl8pPr marL="3200400" algn="l" defTabSz="914400" rtl="0" eaLnBrk="1" latinLnBrk="0" hangingPunct="1">
                        <a:defRPr kumimoji="1" sz="1800" kern="1200">
                          <a:solidFill>
                            <a:schemeClr val="dk1"/>
                          </a:solidFill>
                          <a:latin typeface="Calibri"/>
                          <a:ea typeface="Meiryo UI"/>
                        </a:defRPr>
                      </a:lvl8pPr>
                      <a:lvl9pPr marL="3657600" algn="l" defTabSz="914400" rtl="0" eaLnBrk="1" latinLnBrk="0" hangingPunct="1">
                        <a:defRPr kumimoji="1" sz="1800" kern="1200">
                          <a:solidFill>
                            <a:schemeClr val="dk1"/>
                          </a:solidFill>
                          <a:latin typeface="Calibri"/>
                          <a:ea typeface="Meiryo UI"/>
                        </a:defRPr>
                      </a:lvl9pPr>
                    </a:lstStyle>
                    <a:p>
                      <a:pPr algn="ctr" fontAlgn="ctr"/>
                      <a:r>
                        <a:rPr lang="en-US" sz="1100" b="0" i="0" u="none" strike="noStrike" dirty="0" smtClean="0">
                          <a:solidFill>
                            <a:schemeClr val="dk1"/>
                          </a:solidFill>
                          <a:effectLst/>
                          <a:latin typeface="Calibri" panose="020F0502020204030204" pitchFamily="34" charset="0"/>
                          <a:ea typeface="+mn-ea"/>
                          <a:cs typeface="Calibri" panose="020F0502020204030204" pitchFamily="34" charset="0"/>
                        </a:rPr>
                        <a:t>S (a bit too much)</a:t>
                      </a:r>
                      <a:endParaRPr lang="en-US" sz="1100" b="0" i="0" u="none" strike="noStrike" dirty="0">
                        <a:solidFill>
                          <a:srgbClr val="000000"/>
                        </a:solidFill>
                        <a:effectLst/>
                        <a:latin typeface="Calibri" panose="020F0502020204030204" pitchFamily="34" charset="0"/>
                        <a:ea typeface="游ゴシック" panose="020B0400000000000000" pitchFamily="50" charset="-128"/>
                        <a:cs typeface="Calibri" panose="020F0502020204030204" pitchFamily="34" charset="0"/>
                      </a:endParaRPr>
                    </a:p>
                  </a:txBody>
                  <a:tcPr marL="36000" marR="3600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3951457613"/>
                  </a:ext>
                </a:extLst>
              </a:tr>
            </a:tbl>
          </a:graphicData>
        </a:graphic>
      </p:graphicFrame>
      <p:sp>
        <p:nvSpPr>
          <p:cNvPr id="16" name="テキスト ボックス 15"/>
          <p:cNvSpPr txBox="1"/>
          <p:nvPr/>
        </p:nvSpPr>
        <p:spPr>
          <a:xfrm>
            <a:off x="6636775" y="623671"/>
            <a:ext cx="2348720" cy="246221"/>
          </a:xfrm>
          <a:prstGeom prst="rect">
            <a:avLst/>
          </a:prstGeom>
          <a:noFill/>
        </p:spPr>
        <p:txBody>
          <a:bodyPr wrap="none" rtlCol="0">
            <a:spAutoFit/>
          </a:bodyPr>
          <a:lstStyle/>
          <a:p>
            <a:pPr defTabSz="914400">
              <a:defRPr/>
            </a:pPr>
            <a:r>
              <a:rPr lang="en-US" altLang="ja-JP" sz="1000" dirty="0" smtClean="0">
                <a:latin typeface="Calibri" panose="020F0502020204030204" pitchFamily="34" charset="0"/>
                <a:ea typeface="Meiryo UI" panose="020B0604030504040204" pitchFamily="50" charset="-128"/>
                <a:cs typeface="Calibri" panose="020F0502020204030204" pitchFamily="34" charset="0"/>
              </a:rPr>
              <a:t>Outdoor illumination : 15000 lx - 30000 lx</a:t>
            </a:r>
          </a:p>
        </p:txBody>
      </p:sp>
      <p:sp>
        <p:nvSpPr>
          <p:cNvPr id="17" name="コンテンツ プレースホルダー 5"/>
          <p:cNvSpPr txBox="1">
            <a:spLocks/>
          </p:cNvSpPr>
          <p:nvPr/>
        </p:nvSpPr>
        <p:spPr>
          <a:xfrm>
            <a:off x="75715" y="607014"/>
            <a:ext cx="8986746" cy="424793"/>
          </a:xfrm>
          <a:prstGeom prst="rect">
            <a:avLst/>
          </a:prstGeom>
        </p:spPr>
        <p:txBody>
          <a:bodyPr vert="horz" lIns="91440" tIns="36000" rIns="91440" bIns="36000" rtlCol="0">
            <a:noAutofit/>
          </a:bodyPr>
          <a:lstStyle>
            <a:lvl1pPr marL="0" indent="0" algn="l" defTabSz="457178" rtl="0" eaLnBrk="1" latinLnBrk="0" hangingPunct="1">
              <a:spcBef>
                <a:spcPct val="20000"/>
              </a:spcBef>
              <a:buFontTx/>
              <a:buNone/>
              <a:defRPr sz="1800" b="1" kern="1200">
                <a:solidFill>
                  <a:schemeClr val="tx1"/>
                </a:solidFill>
                <a:latin typeface="+mn-lt"/>
                <a:ea typeface="+mn-ea"/>
                <a:cs typeface="+mn-cs"/>
              </a:defRPr>
            </a:lvl1pPr>
            <a:lvl2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2pPr>
            <a:lvl3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3pPr>
            <a:lvl4pPr marL="271457" indent="-271457" algn="l" defTabSz="457178" rtl="0" eaLnBrk="1" latinLnBrk="0" hangingPunct="1">
              <a:spcBef>
                <a:spcPct val="20000"/>
              </a:spcBef>
              <a:buSzPct val="60000"/>
              <a:buFont typeface="Wingdings" charset="2"/>
              <a:buChar char="§"/>
              <a:defRPr sz="1800" kern="1200">
                <a:solidFill>
                  <a:schemeClr val="tx1"/>
                </a:solidFill>
                <a:latin typeface="+mn-lt"/>
                <a:ea typeface="+mn-ea"/>
                <a:cs typeface="+mn-cs"/>
              </a:defRPr>
            </a:lvl4pPr>
            <a:lvl5pPr marL="271457" indent="-271457" algn="l" defTabSz="457178"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n"/>
            </a:pPr>
            <a:r>
              <a:rPr kumimoji="1" lang="en-US" altLang="ja-JP" dirty="0" smtClean="0">
                <a:latin typeface="Calibri" panose="020F0502020204030204" pitchFamily="34" charset="0"/>
                <a:cs typeface="Calibri" panose="020F0502020204030204" pitchFamily="34" charset="0"/>
              </a:rPr>
              <a:t>Comparison with S series</a:t>
            </a:r>
            <a:endParaRPr kumimoji="1"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0685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a:latin typeface="Calibri" panose="020F0502020204030204" pitchFamily="34" charset="0"/>
                <a:cs typeface="Calibri" panose="020F0502020204030204" pitchFamily="34" charset="0"/>
              </a:rPr>
              <a:t>Version </a:t>
            </a:r>
            <a:r>
              <a:rPr lang="en-US" altLang="ja-JP" sz="2400" dirty="0" smtClean="0">
                <a:latin typeface="Calibri" panose="020F0502020204030204" pitchFamily="34" charset="0"/>
                <a:cs typeface="Calibri" panose="020F0502020204030204" pitchFamily="34" charset="0"/>
              </a:rPr>
              <a:t>History</a:t>
            </a:r>
            <a:r>
              <a:rPr lang="en-US" altLang="ja-JP" sz="2400" b="0" dirty="0" smtClean="0">
                <a:latin typeface="Calibri" panose="020F0502020204030204" pitchFamily="34" charset="0"/>
                <a:cs typeface="Calibri" panose="020F0502020204030204" pitchFamily="34" charset="0"/>
              </a:rPr>
              <a:t>​</a:t>
            </a:r>
            <a:endParaRPr kumimoji="1" lang="ja-JP" altLang="en-US" sz="3200" b="1"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endParaRPr>
          </a:p>
        </p:txBody>
      </p:sp>
      <p:graphicFrame>
        <p:nvGraphicFramePr>
          <p:cNvPr id="6" name="表 5"/>
          <p:cNvGraphicFramePr>
            <a:graphicFrameLocks noGrp="1"/>
          </p:cNvGraphicFramePr>
          <p:nvPr>
            <p:extLst>
              <p:ext uri="{D42A27DB-BD31-4B8C-83A1-F6EECF244321}">
                <p14:modId xmlns:p14="http://schemas.microsoft.com/office/powerpoint/2010/main" val="3556549476"/>
              </p:ext>
            </p:extLst>
          </p:nvPr>
        </p:nvGraphicFramePr>
        <p:xfrm>
          <a:off x="82210" y="662939"/>
          <a:ext cx="8989518" cy="4048222"/>
        </p:xfrm>
        <a:graphic>
          <a:graphicData uri="http://schemas.openxmlformats.org/drawingml/2006/table">
            <a:tbl>
              <a:tblPr firstRow="1" bandRow="1">
                <a:tableStyleId>{5C22544A-7EE6-4342-B048-85BDC9FD1C3A}</a:tableStyleId>
              </a:tblPr>
              <a:tblGrid>
                <a:gridCol w="421338">
                  <a:extLst>
                    <a:ext uri="{9D8B030D-6E8A-4147-A177-3AD203B41FA5}">
                      <a16:colId xmlns:a16="http://schemas.microsoft.com/office/drawing/2014/main" val="20000"/>
                    </a:ext>
                  </a:extLst>
                </a:gridCol>
                <a:gridCol w="4608000">
                  <a:extLst>
                    <a:ext uri="{9D8B030D-6E8A-4147-A177-3AD203B41FA5}">
                      <a16:colId xmlns:a16="http://schemas.microsoft.com/office/drawing/2014/main" val="20001"/>
                    </a:ext>
                  </a:extLst>
                </a:gridCol>
                <a:gridCol w="162018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tblGrid>
              <a:tr h="289157">
                <a:tc>
                  <a:txBody>
                    <a:bodyPr/>
                    <a:lstStyle/>
                    <a:p>
                      <a:pPr algn="ctr"/>
                      <a:r>
                        <a:rPr kumimoji="1" lang="en-US" altLang="ja-JP" sz="1100" dirty="0" smtClean="0">
                          <a:latin typeface="Calibri" panose="020F0502020204030204" pitchFamily="34" charset="0"/>
                          <a:cs typeface="Calibri" panose="020F0502020204030204" pitchFamily="34" charset="0"/>
                        </a:rPr>
                        <a:t>No</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 contents</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Page No.</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Version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Editor</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313087">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r>
                        <a:rPr kumimoji="1" lang="en-US" altLang="ja-JP" sz="1000" dirty="0" smtClean="0">
                          <a:solidFill>
                            <a:schemeClr val="tx1"/>
                          </a:solidFill>
                          <a:latin typeface="Calibri" panose="020F0502020204030204" pitchFamily="34" charset="0"/>
                          <a:cs typeface="Calibri" panose="020F0502020204030204" pitchFamily="34" charset="0"/>
                        </a:rPr>
                        <a:t>1</a:t>
                      </a:r>
                      <a:r>
                        <a:rPr kumimoji="1" lang="en-US" altLang="ja-JP" sz="1000" baseline="30000" dirty="0" smtClean="0">
                          <a:solidFill>
                            <a:schemeClr val="tx1"/>
                          </a:solidFill>
                          <a:latin typeface="Calibri" panose="020F0502020204030204" pitchFamily="34" charset="0"/>
                          <a:cs typeface="Calibri" panose="020F0502020204030204" pitchFamily="34" charset="0"/>
                        </a:rPr>
                        <a:t>st</a:t>
                      </a:r>
                      <a:r>
                        <a:rPr kumimoji="1" lang="en-US" altLang="ja-JP" sz="1000" dirty="0" smtClean="0">
                          <a:solidFill>
                            <a:schemeClr val="tx1"/>
                          </a:solidFill>
                          <a:latin typeface="Calibri" panose="020F0502020204030204" pitchFamily="34" charset="0"/>
                          <a:cs typeface="Calibri" panose="020F0502020204030204" pitchFamily="34" charset="0"/>
                        </a:rPr>
                        <a:t> Version</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 </a:t>
                      </a: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Ver.1.00</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H. Hattori</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25.Aug</a:t>
                      </a:r>
                      <a:r>
                        <a:rPr kumimoji="1" lang="en-US" altLang="ja-JP" sz="1000" baseline="0" dirty="0" smtClean="0">
                          <a:solidFill>
                            <a:schemeClr val="tx1"/>
                          </a:solidFill>
                          <a:latin typeface="Calibri" panose="020F0502020204030204" pitchFamily="34" charset="0"/>
                          <a:cs typeface="Calibri" panose="020F0502020204030204" pitchFamily="34" charset="0"/>
                        </a:rPr>
                        <a:t>.2021</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1"/>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1</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2</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3</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4</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5</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6"/>
                  </a:ext>
                </a:extLst>
              </a:tr>
              <a:tr h="37665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6</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7"/>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7</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8"/>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 8</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9"/>
                  </a:ext>
                </a:extLst>
              </a:tr>
              <a:tr h="27379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 9</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0"/>
                  </a:ext>
                </a:extLst>
              </a:tr>
              <a:tr h="37665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10 </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1"/>
                  </a:ext>
                </a:extLst>
              </a:tr>
              <a:tr h="258438">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 11</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2"/>
                  </a:ext>
                </a:extLst>
              </a:tr>
              <a:tr h="231790">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12 </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369143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000486"/>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デザインの設定">
  <a:themeElements>
    <a:clrScheme name="ユーザー定義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4_3_pips_templateB_Tentative_青</Template>
  <TotalTime>0</TotalTime>
  <Words>12830</Words>
  <Application>Microsoft Office PowerPoint</Application>
  <PresentationFormat>画面に合わせる (16:9)</PresentationFormat>
  <Paragraphs>4988</Paragraphs>
  <Slides>94</Slides>
  <Notes>58</Notes>
  <HiddenSlides>0</HiddenSlides>
  <MMClips>0</MMClips>
  <ScaleCrop>false</ScaleCrop>
  <HeadingPairs>
    <vt:vector size="6" baseType="variant">
      <vt:variant>
        <vt:lpstr>使用されているフォント</vt:lpstr>
      </vt:variant>
      <vt:variant>
        <vt:i4>18</vt:i4>
      </vt:variant>
      <vt:variant>
        <vt:lpstr>テーマ</vt:lpstr>
      </vt:variant>
      <vt:variant>
        <vt:i4>11</vt:i4>
      </vt:variant>
      <vt:variant>
        <vt:lpstr>スライド タイトル</vt:lpstr>
      </vt:variant>
      <vt:variant>
        <vt:i4>94</vt:i4>
      </vt:variant>
    </vt:vector>
  </HeadingPairs>
  <TitlesOfParts>
    <vt:vector size="123" baseType="lpstr">
      <vt:lpstr>CW-GB ZhongYi</vt:lpstr>
      <vt:lpstr>HGPｺﾞｼｯｸE</vt:lpstr>
      <vt:lpstr>Meiryo UI</vt:lpstr>
      <vt:lpstr>Microsoft YaHei UI</vt:lpstr>
      <vt:lpstr>MingLiU</vt:lpstr>
      <vt:lpstr>ＭＳ Ｐゴシック</vt:lpstr>
      <vt:lpstr>MS UI Gothic</vt:lpstr>
      <vt:lpstr>Yu Gothic UI Semibold</vt:lpstr>
      <vt:lpstr>メイリオ</vt:lpstr>
      <vt:lpstr>游ゴシック</vt:lpstr>
      <vt:lpstr>游ゴシック Light</vt:lpstr>
      <vt:lpstr>Arial</vt:lpstr>
      <vt:lpstr>Calibri</vt:lpstr>
      <vt:lpstr>Calibri Light</vt:lpstr>
      <vt:lpstr>Century Schoolbook</vt:lpstr>
      <vt:lpstr>Tahoma</vt:lpstr>
      <vt:lpstr>Verdana</vt:lpstr>
      <vt:lpstr>Wingdings</vt:lpstr>
      <vt:lpstr>デザインの設定</vt:lpstr>
      <vt:lpstr>10_デザインの設定</vt:lpstr>
      <vt:lpstr>4_デザインの設定</vt:lpstr>
      <vt:lpstr>3_デザインの設定</vt:lpstr>
      <vt:lpstr>1_デザインの設定</vt:lpstr>
      <vt:lpstr>7_デザインの設定</vt:lpstr>
      <vt:lpstr>9_デザインの設定</vt:lpstr>
      <vt:lpstr>8_デザインの設定</vt:lpstr>
      <vt:lpstr>6_デザインの設定</vt:lpstr>
      <vt:lpstr>2_デザインの設定</vt:lpstr>
      <vt:lpstr>5_デザインの設定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2021-08-26T03:15:28Z</dcterms:created>
  <dcterms:modified xsi:type="dcterms:W3CDTF">2021-08-26T03:15:40Z</dcterms:modified>
</cp:coreProperties>
</file>