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4992" r:id="rId4"/>
    <p:sldMasterId id="2147484984" r:id="rId5"/>
    <p:sldMasterId id="2147485013" r:id="rId6"/>
    <p:sldMasterId id="2147485021" r:id="rId7"/>
    <p:sldMasterId id="2147485016" r:id="rId8"/>
    <p:sldMasterId id="2147484985" r:id="rId9"/>
    <p:sldMasterId id="2147485007" r:id="rId10"/>
  </p:sldMasterIdLst>
  <p:notesMasterIdLst>
    <p:notesMasterId r:id="rId58"/>
  </p:notesMasterIdLst>
  <p:handoutMasterIdLst>
    <p:handoutMasterId r:id="rId59"/>
  </p:handoutMasterIdLst>
  <p:sldIdLst>
    <p:sldId id="302" r:id="rId11"/>
    <p:sldId id="453" r:id="rId12"/>
    <p:sldId id="343" r:id="rId13"/>
    <p:sldId id="326" r:id="rId14"/>
    <p:sldId id="524" r:id="rId15"/>
    <p:sldId id="457" r:id="rId16"/>
    <p:sldId id="378" r:id="rId17"/>
    <p:sldId id="492" r:id="rId18"/>
    <p:sldId id="486" r:id="rId19"/>
    <p:sldId id="487" r:id="rId20"/>
    <p:sldId id="488" r:id="rId21"/>
    <p:sldId id="489" r:id="rId22"/>
    <p:sldId id="490" r:id="rId23"/>
    <p:sldId id="491" r:id="rId24"/>
    <p:sldId id="389" r:id="rId25"/>
    <p:sldId id="480" r:id="rId26"/>
    <p:sldId id="481" r:id="rId27"/>
    <p:sldId id="482" r:id="rId28"/>
    <p:sldId id="483" r:id="rId29"/>
    <p:sldId id="495" r:id="rId30"/>
    <p:sldId id="496" r:id="rId31"/>
    <p:sldId id="388" r:id="rId32"/>
    <p:sldId id="493" r:id="rId33"/>
    <p:sldId id="516" r:id="rId34"/>
    <p:sldId id="517" r:id="rId35"/>
    <p:sldId id="518" r:id="rId36"/>
    <p:sldId id="519" r:id="rId37"/>
    <p:sldId id="520" r:id="rId38"/>
    <p:sldId id="521" r:id="rId39"/>
    <p:sldId id="522" r:id="rId40"/>
    <p:sldId id="523" r:id="rId41"/>
    <p:sldId id="466" r:id="rId42"/>
    <p:sldId id="404" r:id="rId43"/>
    <p:sldId id="362" r:id="rId44"/>
    <p:sldId id="515" r:id="rId45"/>
    <p:sldId id="499" r:id="rId46"/>
    <p:sldId id="500" r:id="rId47"/>
    <p:sldId id="501" r:id="rId48"/>
    <p:sldId id="502" r:id="rId49"/>
    <p:sldId id="503" r:id="rId50"/>
    <p:sldId id="504" r:id="rId51"/>
    <p:sldId id="514" r:id="rId52"/>
    <p:sldId id="525" r:id="rId53"/>
    <p:sldId id="513" r:id="rId54"/>
    <p:sldId id="327" r:id="rId55"/>
    <p:sldId id="328" r:id="rId56"/>
    <p:sldId id="309" r:id="rId57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E6"/>
    <a:srgbClr val="006AB0"/>
    <a:srgbClr val="FFFFFF"/>
    <a:srgbClr val="FF5050"/>
    <a:srgbClr val="0000FF"/>
    <a:srgbClr val="FF6565"/>
    <a:srgbClr val="E46C0A"/>
    <a:srgbClr val="0000CC"/>
    <a:srgbClr val="FF66FF"/>
    <a:srgbClr val="81CC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8A50F-724F-7488-52C8-7B058359EEBF}" v="26" dt="2021-03-17T01:58:44.569"/>
    <p1510:client id="{A29273C2-6606-4C49-9FB7-E7164B0D59C6}" v="2" dt="2021-03-30T18:07:01.719"/>
    <p1510:client id="{ACFAA6D9-B0E0-01F5-5404-E0C3220808BD}" v="3" dt="2021-03-17T01:53:59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6" autoAdjust="0"/>
    <p:restoredTop sz="91707" autoAdjust="0"/>
  </p:normalViewPr>
  <p:slideViewPr>
    <p:cSldViewPr snapToGrid="0" snapToObjects="1">
      <p:cViewPr varScale="1">
        <p:scale>
          <a:sx n="106" d="100"/>
          <a:sy n="106" d="100"/>
        </p:scale>
        <p:origin x="1123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aya Etsumi (金谷 悦己)" userId="S::kanaya.etsumi@jp.panasonic.com::385b7c5f-f481-4327-8c12-7d2e29460006" providerId="AD" clId="Web-{06C8A50F-724F-7488-52C8-7B058359EEBF}"/>
    <pc:docChg chg="addSld delSld modSld">
      <pc:chgData name="Kanaya Etsumi (金谷 悦己)" userId="S::kanaya.etsumi@jp.panasonic.com::385b7c5f-f481-4327-8c12-7d2e29460006" providerId="AD" clId="Web-{06C8A50F-724F-7488-52C8-7B058359EEBF}" dt="2021-03-17T01:58:44.553" v="21" actId="1076"/>
      <pc:docMkLst>
        <pc:docMk/>
      </pc:docMkLst>
      <pc:sldChg chg="addSp delSp modSp">
        <pc:chgData name="Kanaya Etsumi (金谷 悦己)" userId="S::kanaya.etsumi@jp.panasonic.com::385b7c5f-f481-4327-8c12-7d2e29460006" providerId="AD" clId="Web-{06C8A50F-724F-7488-52C8-7B058359EEBF}" dt="2021-03-17T01:58:44.553" v="21" actId="1076"/>
        <pc:sldMkLst>
          <pc:docMk/>
          <pc:sldMk cId="3361981265" sldId="352"/>
        </pc:sldMkLst>
        <pc:spChg chg="del mod">
          <ac:chgData name="Kanaya Etsumi (金谷 悦己)" userId="S::kanaya.etsumi@jp.panasonic.com::385b7c5f-f481-4327-8c12-7d2e29460006" providerId="AD" clId="Web-{06C8A50F-724F-7488-52C8-7B058359EEBF}" dt="2021-03-17T01:57:48.489" v="8"/>
          <ac:spMkLst>
            <pc:docMk/>
            <pc:sldMk cId="3361981265" sldId="352"/>
            <ac:spMk id="5" creationId="{00000000-0000-0000-0000-000000000000}"/>
          </ac:spMkLst>
        </pc:spChg>
        <pc:spChg chg="del">
          <ac:chgData name="Kanaya Etsumi (金谷 悦己)" userId="S::kanaya.etsumi@jp.panasonic.com::385b7c5f-f481-4327-8c12-7d2e29460006" providerId="AD" clId="Web-{06C8A50F-724F-7488-52C8-7B058359EEBF}" dt="2021-03-17T01:58:01.271" v="17"/>
          <ac:spMkLst>
            <pc:docMk/>
            <pc:sldMk cId="3361981265" sldId="352"/>
            <ac:spMk id="6" creationId="{00000000-0000-0000-0000-000000000000}"/>
          </ac:spMkLst>
        </pc:spChg>
        <pc:spChg chg="del">
          <ac:chgData name="Kanaya Etsumi (金谷 悦己)" userId="S::kanaya.etsumi@jp.panasonic.com::385b7c5f-f481-4327-8c12-7d2e29460006" providerId="AD" clId="Web-{06C8A50F-724F-7488-52C8-7B058359EEBF}" dt="2021-03-17T01:57:57.786" v="16"/>
          <ac:spMkLst>
            <pc:docMk/>
            <pc:sldMk cId="3361981265" sldId="352"/>
            <ac:spMk id="7" creationId="{00000000-0000-0000-0000-000000000000}"/>
          </ac:spMkLst>
        </pc:spChg>
        <pc:spChg chg="del">
          <ac:chgData name="Kanaya Etsumi (金谷 悦己)" userId="S::kanaya.etsumi@jp.panasonic.com::385b7c5f-f481-4327-8c12-7d2e29460006" providerId="AD" clId="Web-{06C8A50F-724F-7488-52C8-7B058359EEBF}" dt="2021-03-17T01:57:54.036" v="13"/>
          <ac:spMkLst>
            <pc:docMk/>
            <pc:sldMk cId="3361981265" sldId="352"/>
            <ac:spMk id="20" creationId="{00000000-0000-0000-0000-000000000000}"/>
          </ac:spMkLst>
        </pc:spChg>
        <pc:spChg chg="del">
          <ac:chgData name="Kanaya Etsumi (金谷 悦己)" userId="S::kanaya.etsumi@jp.panasonic.com::385b7c5f-f481-4327-8c12-7d2e29460006" providerId="AD" clId="Web-{06C8A50F-724F-7488-52C8-7B058359EEBF}" dt="2021-03-17T01:57:54.036" v="12"/>
          <ac:spMkLst>
            <pc:docMk/>
            <pc:sldMk cId="3361981265" sldId="352"/>
            <ac:spMk id="22" creationId="{00000000-0000-0000-0000-000000000000}"/>
          </ac:spMkLst>
        </pc:spChg>
        <pc:spChg chg="del">
          <ac:chgData name="Kanaya Etsumi (金谷 悦己)" userId="S::kanaya.etsumi@jp.panasonic.com::385b7c5f-f481-4327-8c12-7d2e29460006" providerId="AD" clId="Web-{06C8A50F-724F-7488-52C8-7B058359EEBF}" dt="2021-03-17T01:57:54.021" v="9"/>
          <ac:spMkLst>
            <pc:docMk/>
            <pc:sldMk cId="3361981265" sldId="352"/>
            <ac:spMk id="64" creationId="{00000000-0000-0000-0000-000000000000}"/>
          </ac:spMkLst>
        </pc:spChg>
        <pc:grpChg chg="del">
          <ac:chgData name="Kanaya Etsumi (金谷 悦己)" userId="S::kanaya.etsumi@jp.panasonic.com::385b7c5f-f481-4327-8c12-7d2e29460006" providerId="AD" clId="Web-{06C8A50F-724F-7488-52C8-7B058359EEBF}" dt="2021-03-17T01:57:54.036" v="14"/>
          <ac:grpSpMkLst>
            <pc:docMk/>
            <pc:sldMk cId="3361981265" sldId="352"/>
            <ac:grpSpMk id="13" creationId="{00000000-0000-0000-0000-000000000000}"/>
          </ac:grpSpMkLst>
        </pc:grpChg>
        <pc:grpChg chg="del">
          <ac:chgData name="Kanaya Etsumi (金谷 悦己)" userId="S::kanaya.etsumi@jp.panasonic.com::385b7c5f-f481-4327-8c12-7d2e29460006" providerId="AD" clId="Web-{06C8A50F-724F-7488-52C8-7B058359EEBF}" dt="2021-03-17T01:57:54.036" v="15"/>
          <ac:grpSpMkLst>
            <pc:docMk/>
            <pc:sldMk cId="3361981265" sldId="352"/>
            <ac:grpSpMk id="19" creationId="{00000000-0000-0000-0000-000000000000}"/>
          </ac:grpSpMkLst>
        </pc:grpChg>
        <pc:grpChg chg="del">
          <ac:chgData name="Kanaya Etsumi (金谷 悦己)" userId="S::kanaya.etsumi@jp.panasonic.com::385b7c5f-f481-4327-8c12-7d2e29460006" providerId="AD" clId="Web-{06C8A50F-724F-7488-52C8-7B058359EEBF}" dt="2021-03-17T01:57:54.036" v="11"/>
          <ac:grpSpMkLst>
            <pc:docMk/>
            <pc:sldMk cId="3361981265" sldId="352"/>
            <ac:grpSpMk id="23" creationId="{00000000-0000-0000-0000-000000000000}"/>
          </ac:grpSpMkLst>
        </pc:grpChg>
        <pc:grpChg chg="del">
          <ac:chgData name="Kanaya Etsumi (金谷 悦己)" userId="S::kanaya.etsumi@jp.panasonic.com::385b7c5f-f481-4327-8c12-7d2e29460006" providerId="AD" clId="Web-{06C8A50F-724F-7488-52C8-7B058359EEBF}" dt="2021-03-17T01:57:54.021" v="10"/>
          <ac:grpSpMkLst>
            <pc:docMk/>
            <pc:sldMk cId="3361981265" sldId="352"/>
            <ac:grpSpMk id="54" creationId="{00000000-0000-0000-0000-000000000000}"/>
          </ac:grpSpMkLst>
        </pc:grpChg>
        <pc:picChg chg="del">
          <ac:chgData name="Kanaya Etsumi (金谷 悦己)" userId="S::kanaya.etsumi@jp.panasonic.com::385b7c5f-f481-4327-8c12-7d2e29460006" providerId="AD" clId="Web-{06C8A50F-724F-7488-52C8-7B058359EEBF}" dt="2021-03-17T01:57:37.989" v="6"/>
          <ac:picMkLst>
            <pc:docMk/>
            <pc:sldMk cId="3361981265" sldId="352"/>
            <ac:picMk id="2" creationId="{00000000-0000-0000-0000-000000000000}"/>
          </ac:picMkLst>
        </pc:picChg>
        <pc:picChg chg="add del mod">
          <ac:chgData name="Kanaya Etsumi (金谷 悦己)" userId="S::kanaya.etsumi@jp.panasonic.com::385b7c5f-f481-4327-8c12-7d2e29460006" providerId="AD" clId="Web-{06C8A50F-724F-7488-52C8-7B058359EEBF}" dt="2021-03-17T01:56:22.643" v="1"/>
          <ac:picMkLst>
            <pc:docMk/>
            <pc:sldMk cId="3361981265" sldId="352"/>
            <ac:picMk id="11" creationId="{84D577BC-EFFE-42E6-90F7-E6E07ECE53D5}"/>
          </ac:picMkLst>
        </pc:picChg>
        <pc:picChg chg="add mod">
          <ac:chgData name="Kanaya Etsumi (金谷 悦己)" userId="S::kanaya.etsumi@jp.panasonic.com::385b7c5f-f481-4327-8c12-7d2e29460006" providerId="AD" clId="Web-{06C8A50F-724F-7488-52C8-7B058359EEBF}" dt="2021-03-17T01:58:44.553" v="21" actId="1076"/>
          <ac:picMkLst>
            <pc:docMk/>
            <pc:sldMk cId="3361981265" sldId="352"/>
            <ac:picMk id="12" creationId="{51871113-DDD7-4C77-B67B-DB5F9D8410B1}"/>
          </ac:picMkLst>
        </pc:picChg>
      </pc:sldChg>
      <pc:sldChg chg="addSp delSp modSp new del">
        <pc:chgData name="Kanaya Etsumi (金谷 悦己)" userId="S::kanaya.etsumi@jp.panasonic.com::385b7c5f-f481-4327-8c12-7d2e29460006" providerId="AD" clId="Web-{06C8A50F-724F-7488-52C8-7B058359EEBF}" dt="2021-03-17T01:57:07.332" v="5"/>
        <pc:sldMkLst>
          <pc:docMk/>
          <pc:sldMk cId="2476779780" sldId="433"/>
        </pc:sldMkLst>
        <pc:picChg chg="add del mod">
          <ac:chgData name="Kanaya Etsumi (金谷 悦己)" userId="S::kanaya.etsumi@jp.panasonic.com::385b7c5f-f481-4327-8c12-7d2e29460006" providerId="AD" clId="Web-{06C8A50F-724F-7488-52C8-7B058359EEBF}" dt="2021-03-17T01:57:03.707" v="4"/>
          <ac:picMkLst>
            <pc:docMk/>
            <pc:sldMk cId="2476779780" sldId="433"/>
            <ac:picMk id="2" creationId="{CD4997F0-0492-4776-AC5D-6C68C9E57827}"/>
          </ac:picMkLst>
        </pc:picChg>
      </pc:sldChg>
    </pc:docChg>
  </pc:docChgLst>
  <pc:docChgLst>
    <pc:chgData name="Kanaya Etsumi (金谷 悦己)" userId="S::kanaya.etsumi@jp.panasonic.com::385b7c5f-f481-4327-8c12-7d2e29460006" providerId="AD" clId="Web-{A29273C2-6606-4C49-9FB7-E7164B0D59C6}"/>
    <pc:docChg chg="modSld">
      <pc:chgData name="Kanaya Etsumi (金谷 悦己)" userId="S::kanaya.etsumi@jp.panasonic.com::385b7c5f-f481-4327-8c12-7d2e29460006" providerId="AD" clId="Web-{A29273C2-6606-4C49-9FB7-E7164B0D59C6}" dt="2021-03-30T18:07:01.719" v="1"/>
      <pc:docMkLst>
        <pc:docMk/>
      </pc:docMkLst>
      <pc:sldChg chg="addSp delSp modSp">
        <pc:chgData name="Kanaya Etsumi (金谷 悦己)" userId="S::kanaya.etsumi@jp.panasonic.com::385b7c5f-f481-4327-8c12-7d2e29460006" providerId="AD" clId="Web-{A29273C2-6606-4C49-9FB7-E7164B0D59C6}" dt="2021-03-30T18:07:01.719" v="1"/>
        <pc:sldMkLst>
          <pc:docMk/>
          <pc:sldMk cId="610877284" sldId="343"/>
        </pc:sldMkLst>
        <pc:picChg chg="add del mod">
          <ac:chgData name="Kanaya Etsumi (金谷 悦己)" userId="S::kanaya.etsumi@jp.panasonic.com::385b7c5f-f481-4327-8c12-7d2e29460006" providerId="AD" clId="Web-{A29273C2-6606-4C49-9FB7-E7164B0D59C6}" dt="2021-03-30T18:07:01.719" v="1"/>
          <ac:picMkLst>
            <pc:docMk/>
            <pc:sldMk cId="610877284" sldId="343"/>
            <ac:picMk id="3" creationId="{E68A01CF-7F57-46F2-8246-0BFA82FBE865}"/>
          </ac:picMkLst>
        </pc:picChg>
      </pc:sldChg>
    </pc:docChg>
  </pc:docChgLst>
  <pc:docChgLst>
    <pc:chgData name="Kanaya Etsumi (金谷 悦己)" userId="S::kanaya.etsumi@jp.panasonic.com::385b7c5f-f481-4327-8c12-7d2e29460006" providerId="AD" clId="Web-{ACFAA6D9-B0E0-01F5-5404-E0C3220808BD}"/>
    <pc:docChg chg="modSld">
      <pc:chgData name="Kanaya Etsumi (金谷 悦己)" userId="S::kanaya.etsumi@jp.panasonic.com::385b7c5f-f481-4327-8c12-7d2e29460006" providerId="AD" clId="Web-{ACFAA6D9-B0E0-01F5-5404-E0C3220808BD}" dt="2021-03-17T01:53:59.062" v="1"/>
      <pc:docMkLst>
        <pc:docMk/>
      </pc:docMkLst>
      <pc:sldChg chg="addSp delSp modSp">
        <pc:chgData name="Kanaya Etsumi (金谷 悦己)" userId="S::kanaya.etsumi@jp.panasonic.com::385b7c5f-f481-4327-8c12-7d2e29460006" providerId="AD" clId="Web-{ACFAA6D9-B0E0-01F5-5404-E0C3220808BD}" dt="2021-03-17T01:53:59.062" v="1"/>
        <pc:sldMkLst>
          <pc:docMk/>
          <pc:sldMk cId="3361981265" sldId="352"/>
        </pc:sldMkLst>
        <pc:picChg chg="add del mod">
          <ac:chgData name="Kanaya Etsumi (金谷 悦己)" userId="S::kanaya.etsumi@jp.panasonic.com::385b7c5f-f481-4327-8c12-7d2e29460006" providerId="AD" clId="Web-{ACFAA6D9-B0E0-01F5-5404-E0C3220808BD}" dt="2021-03-17T01:53:59.062" v="1"/>
          <ac:picMkLst>
            <pc:docMk/>
            <pc:sldMk cId="3361981265" sldId="352"/>
            <ac:picMk id="11" creationId="{82228121-CD18-4FAA-B3D5-9F95F39326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DC153-F7B0-4A16-9DD8-F4CE7A70C06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906F122-16A0-4B74-85B8-42C6B2A6EAD2}">
      <dgm:prSet phldrT="[テキスト]" custT="1"/>
      <dgm:spPr/>
      <dgm:t>
        <a:bodyPr/>
        <a:lstStyle/>
        <a:p>
          <a:pPr algn="l"/>
          <a:r>
            <a:rPr kumimoji="1" lang="en-US" altLang="ja-JP" sz="2000" b="1" dirty="0" smtClean="0">
              <a:latin typeface="Calibri" panose="020F0502020204030204" pitchFamily="34" charset="0"/>
              <a:cs typeface="Calibri" panose="020F0502020204030204" pitchFamily="34" charset="0"/>
            </a:rPr>
            <a:t>1. Overview</a:t>
          </a:r>
          <a:endParaRPr kumimoji="1" lang="ja-JP" altLang="en-US" sz="2000" b="1" dirty="0"/>
        </a:p>
      </dgm:t>
    </dgm:pt>
    <dgm:pt modelId="{B23DF954-FC46-4E8A-8F15-C1CD12B70F83}" type="parTrans" cxnId="{5ED9C1C2-A3A7-4EF1-8A45-CD0FB9193580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CA89E9E-7D18-47C5-888E-3CBFCFBB4E62}" type="sibTrans" cxnId="{5ED9C1C2-A3A7-4EF1-8A45-CD0FB9193580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AF0CC8C-A85F-49DA-8DCC-2109F3E9807A}">
      <dgm:prSet phldrT="[テキスト]" custT="1"/>
      <dgm:spPr/>
      <dgm:t>
        <a:bodyPr/>
        <a:lstStyle/>
        <a:p>
          <a:pPr algn="l"/>
          <a:r>
            <a:rPr lang="en-US" altLang="ja-JP" sz="2000" b="1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2. SD recording settings</a:t>
          </a:r>
          <a:endParaRPr kumimoji="1" lang="ja-JP" altLang="en-US" sz="2000" dirty="0"/>
        </a:p>
      </dgm:t>
    </dgm:pt>
    <dgm:pt modelId="{16CC8D43-A0E4-4D43-B370-9EC97DE20A26}" type="parTrans" cxnId="{91865BBD-93F2-4D63-BE4A-6C207F99FC4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7BFB655-D47C-4CEB-A8D4-C2DA967E3F89}" type="sibTrans" cxnId="{91865BBD-93F2-4D63-BE4A-6C207F99FC4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EFAAAA6-2D7E-494D-8F39-BB42BAEB80DD}">
      <dgm:prSet phldrT="[テキスト]" custT="1"/>
      <dgm:spPr/>
      <dgm:t>
        <a:bodyPr/>
        <a:lstStyle/>
        <a:p>
          <a:pPr algn="l"/>
          <a:r>
            <a:rPr lang="en-US" altLang="ja-JP" sz="2000" b="1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4. Backup for NVR</a:t>
          </a:r>
          <a:endParaRPr kumimoji="1" lang="ja-JP" altLang="en-US" sz="2000" dirty="0"/>
        </a:p>
      </dgm:t>
    </dgm:pt>
    <dgm:pt modelId="{1418737E-7B5A-4F47-BF44-5F6BB9C28E16}" type="parTrans" cxnId="{710A95FC-0603-4926-9982-44D08AA2EAF6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7369F1B-C004-48CD-BDE6-249D93844341}" type="sibTrans" cxnId="{710A95FC-0603-4926-9982-44D08AA2EAF6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DFC1863-69F1-450E-A3C9-C72CF14F002B}">
      <dgm:prSet phldrT="[テキスト]" custT="1"/>
      <dgm:spPr/>
      <dgm:t>
        <a:bodyPr/>
        <a:lstStyle/>
        <a:p>
          <a:pPr algn="l"/>
          <a:r>
            <a:rPr lang="en-US" altLang="ja-JP" sz="2000" b="1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kumimoji="1" lang="en-US" altLang="ja-JP" sz="2000" b="1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. Other functions</a:t>
          </a:r>
          <a:endParaRPr kumimoji="1" lang="ja-JP" altLang="en-US" sz="2000" dirty="0"/>
        </a:p>
      </dgm:t>
    </dgm:pt>
    <dgm:pt modelId="{DA30F9E0-53F9-4847-A8AE-F103735547D7}" type="parTrans" cxnId="{CDFBC2CE-AB2B-4EF5-AD6F-16D405D50EEF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B18A54D-B9B6-4219-A99F-7E26CF45476A}" type="sibTrans" cxnId="{CDFBC2CE-AB2B-4EF5-AD6F-16D405D50EEF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FDBB940-8EBA-436C-8361-C430E21761DD}">
      <dgm:prSet phldrT="[テキスト]" custT="1"/>
      <dgm:spPr/>
      <dgm:t>
        <a:bodyPr/>
        <a:lstStyle/>
        <a:p>
          <a:pPr algn="l" rtl="0"/>
          <a:r>
            <a:rPr kumimoji="1" lang="en-US" altLang="ja-JP" sz="2000" b="1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6. i-PRO SD </a:t>
          </a:r>
          <a:r>
            <a:rPr kumimoji="1" lang="en-US" altLang="ja-JP" sz="1600" b="1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memory cards</a:t>
          </a:r>
          <a:endParaRPr kumimoji="1" lang="ja-JP" altLang="en-US" sz="1600" dirty="0"/>
        </a:p>
      </dgm:t>
    </dgm:pt>
    <dgm:pt modelId="{883C0117-C720-4517-8B21-3E37E9080A91}" type="parTrans" cxnId="{9B13C0AD-1B2F-4C86-83C0-71F5CC63E87A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D83155A-CD99-4997-B3C3-D788AD0611E8}" type="sibTrans" cxnId="{9B13C0AD-1B2F-4C86-83C0-71F5CC63E87A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C93B182-475F-4451-A992-AF1A9A21A67D}">
      <dgm:prSet phldrT="[テキスト]" custT="1"/>
      <dgm:spPr/>
      <dgm:t>
        <a:bodyPr/>
        <a:lstStyle/>
        <a:p>
          <a:pPr algn="l"/>
          <a:r>
            <a:rPr kumimoji="1" lang="en-US" altLang="ja-JP" sz="2000" b="1" dirty="0" smtClean="0">
              <a:latin typeface="Calibri" panose="020F0502020204030204" pitchFamily="34" charset="0"/>
              <a:cs typeface="Calibri" panose="020F0502020204030204" pitchFamily="34" charset="0"/>
            </a:rPr>
            <a:t>3. View recorded data </a:t>
          </a:r>
          <a:r>
            <a:rPr kumimoji="1" lang="en-US" altLang="ja-JP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(H.265/H.264/JPEG)</a:t>
          </a:r>
          <a:endParaRPr kumimoji="1" lang="ja-JP" altLang="en-US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6BC901-FD11-4E81-AFB4-DC3A4355641D}" type="parTrans" cxnId="{0EEEB8FE-FFBC-4553-AB50-FD1F779A3E27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7EB61C6-81D3-46DC-92FD-7BE00271BA47}" type="sibTrans" cxnId="{0EEEB8FE-FFBC-4553-AB50-FD1F779A3E27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D1695B4-9E5B-4EA6-A002-F303024DD6E2}">
      <dgm:prSet phldrT="[テキスト]"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5.1 Password Lock</a:t>
          </a:r>
          <a:endParaRPr kumimoji="1" lang="ja-JP" altLang="en-US" sz="800" dirty="0"/>
        </a:p>
      </dgm:t>
    </dgm:pt>
    <dgm:pt modelId="{DA2D1B11-52A8-4BDC-B821-A6AEFDAF45D7}" type="parTrans" cxnId="{775C7EAD-97ED-4009-AD1C-A1C0A67AC6EB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EE856A4-025E-4E15-812F-A809A710BC05}" type="sibTrans" cxnId="{775C7EAD-97ED-4009-AD1C-A1C0A67AC6EB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FFF4136-621C-454C-A1AF-9BE1234B76A5}">
      <dgm:prSet phldrT="[テキスト]"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5.2 Alteration detection</a:t>
          </a:r>
          <a:endParaRPr kumimoji="1" lang="ja-JP" altLang="en-US" sz="800" dirty="0"/>
        </a:p>
      </dgm:t>
    </dgm:pt>
    <dgm:pt modelId="{C3DF142D-7EE6-4C2B-9DE4-C39BFA6935DD}" type="parTrans" cxnId="{D56E25AA-65D6-48D8-9EAD-B859A616B6DD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E90CEFB-E4CF-4F3A-94B2-ABCAC854A1A6}" type="sibTrans" cxnId="{D56E25AA-65D6-48D8-9EAD-B859A616B6DD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A5E90BD-2FC9-4614-8DC1-580927CB646F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6.1 i-PRO SD memory card line-ups</a:t>
          </a:r>
          <a:endParaRPr kumimoji="1" lang="ja-JP" altLang="en-US" sz="800" b="0" dirty="0"/>
        </a:p>
      </dgm:t>
    </dgm:pt>
    <dgm:pt modelId="{D56569F5-B072-4339-9CB9-B8EC65484D2B}" type="parTrans" cxnId="{121DCD30-FFA9-44F0-BFBE-17B34F943B3A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0A4A33D-2EC9-48EE-A49A-5B89283C27D4}" type="sibTrans" cxnId="{121DCD30-FFA9-44F0-BFBE-17B34F943B3A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B481427-6150-46C8-BAAB-A6D0BB445022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6.1 Advantage of 3D NAND TLC </a:t>
          </a:r>
          <a:endParaRPr kumimoji="1" lang="ja-JP" altLang="en-US" sz="800" b="0" dirty="0"/>
        </a:p>
      </dgm:t>
    </dgm:pt>
    <dgm:pt modelId="{B4DE4472-D3A5-4F2B-903B-9BDBAED391E4}" type="parTrans" cxnId="{05EFD476-AF78-4F98-82CD-60904905C39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CCA7243-BD03-46F3-9FA1-28F96F9A0981}" type="sibTrans" cxnId="{05EFD476-AF78-4F98-82CD-60904905C39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147D702-7556-4E9F-BA94-EFECB2CF3EB3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6.2 Reference : Estimated Recording Hours(H.264/H.265) </a:t>
          </a:r>
          <a:endParaRPr kumimoji="1" lang="ja-JP" altLang="en-US" sz="800" b="0" dirty="0"/>
        </a:p>
      </dgm:t>
    </dgm:pt>
    <dgm:pt modelId="{F5CAC278-A341-4E5B-B657-639994E42097}" type="parTrans" cxnId="{564791A3-E865-45CE-A35A-8C1F2E5A20A7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199D641-B398-43A4-985B-5AFB1E7ED45B}" type="sibTrans" cxnId="{564791A3-E865-45CE-A35A-8C1F2E5A20A7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191D997-BED0-4B51-860A-CB5B9A12EA90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6.3 Reference : Replacement cycle (continuous recording</a:t>
          </a:r>
          <a:r>
            <a:rPr kumimoji="1" lang="en-US" altLang="ja-JP" sz="800" b="1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)</a:t>
          </a:r>
          <a:endParaRPr kumimoji="1" lang="ja-JP" altLang="en-US" sz="800" dirty="0"/>
        </a:p>
      </dgm:t>
    </dgm:pt>
    <dgm:pt modelId="{C3499657-1277-4CE7-8E67-194B3A57D601}" type="parTrans" cxnId="{64A6AA5D-0A03-4FA7-AD79-13D0962005A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E565F3D-7893-40C7-9F62-EEA0C75ADD61}" type="sibTrans" cxnId="{64A6AA5D-0A03-4FA7-AD79-13D0962005A3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1DC7259-9315-4D59-8D3F-CC7E356BEA2F}">
      <dgm:prSet phldrT="[テキスト]"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4.1 SD memory backup with recorder (NX-NVR)</a:t>
          </a:r>
          <a:endParaRPr kumimoji="1" lang="ja-JP" altLang="en-US" sz="800" dirty="0"/>
        </a:p>
      </dgm:t>
    </dgm:pt>
    <dgm:pt modelId="{C9468485-7C50-4FFA-B946-DB237F64BFE5}" type="parTrans" cxnId="{54B4ED4D-5ED8-4A3E-B413-D911B1499439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4AE9C43-BE82-4BBA-A8A1-309435A1A7EB}" type="sibTrans" cxnId="{54B4ED4D-5ED8-4A3E-B413-D911B1499439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7A1D0EE-CBD9-46C3-82BE-C7095C1A537B}">
      <dgm:prSet phldrT="[テキスト]" custT="1"/>
      <dgm:spPr/>
      <dgm:t>
        <a:bodyPr/>
        <a:lstStyle/>
        <a:p>
          <a:r>
            <a:rPr lang="en-US" altLang="ja-JP" sz="800" b="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.2 Replay / Download : Camera browser </a:t>
          </a:r>
          <a:r>
            <a:rPr kumimoji="1" lang="en-US" altLang="ja-JP" sz="7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(H.265/H.264/JPEG)</a:t>
          </a:r>
          <a:endParaRPr kumimoji="1" lang="ja-JP" altLang="en-US" sz="7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4679A8-3DBC-4B9D-A818-086E1056A9B5}" type="parTrans" cxnId="{72757322-6640-4394-9A16-F517F25F0F1F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E6B1FEE-9E6B-4D44-B004-72E2F4140E63}" type="sibTrans" cxnId="{72757322-6640-4394-9A16-F517F25F0F1F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CEB77C0-E7C0-4E63-AD55-0D0CACD9460C}">
      <dgm:prSet phldrT="[テキスト]" custT="1"/>
      <dgm:spPr/>
      <dgm:t>
        <a:bodyPr/>
        <a:lstStyle/>
        <a:p>
          <a:r>
            <a:rPr lang="en-US" altLang="ja-JP" sz="800" b="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.3 Replay : ASM300</a:t>
          </a:r>
          <a:endParaRPr kumimoji="1" lang="ja-JP" altLang="en-US" sz="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961A5B-113C-4D83-842E-80BFA52D1800}" type="parTrans" cxnId="{659CAE41-0BB9-4D41-BDC3-352A109DC909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A4B7CA1-342B-4C4F-864A-A94ED11E2070}" type="sibTrans" cxnId="{659CAE41-0BB9-4D41-BDC3-352A109DC909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F3A61AF-7BF9-4322-AF56-0D425177620D}">
      <dgm:prSet phldrT="[テキスト]" custT="1"/>
      <dgm:spPr/>
      <dgm:t>
        <a:bodyPr/>
        <a:lstStyle/>
        <a:p>
          <a:r>
            <a:rPr lang="en-US" altLang="ja-JP" sz="800" b="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.4 Download MP4 : ASM300</a:t>
          </a:r>
          <a:endParaRPr kumimoji="1" lang="ja-JP" altLang="en-US" sz="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957516-1B1D-450E-8FDD-BC37BBF296D9}" type="parTrans" cxnId="{ED239C9C-9161-4940-A963-99005E641514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19D6EB-1C22-41E5-9E5A-74EC8BBA8A94}" type="sibTrans" cxnId="{ED239C9C-9161-4940-A963-99005E641514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6F7F117-4AD7-4727-A785-EE12EBD00909}">
      <dgm:prSet phldrT="[テキスト]" custT="1"/>
      <dgm:spPr/>
      <dgm:t>
        <a:bodyPr/>
        <a:lstStyle/>
        <a:p>
          <a:r>
            <a:rPr lang="en-US" altLang="ja-JP" sz="800" b="0" dirty="0" smtClean="0">
              <a:latin typeface="Calibri" panose="020F0502020204030204" pitchFamily="34" charset="0"/>
              <a:cs typeface="Calibri" panose="020F0502020204030204" pitchFamily="34" charset="0"/>
            </a:rPr>
            <a:t>3.5 Replay SD recorded data : PC</a:t>
          </a:r>
          <a:endParaRPr kumimoji="1" lang="ja-JP" altLang="en-US" sz="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AAE7F30-7021-4DD7-BF8B-B31F58CDB0FE}" type="parTrans" cxnId="{4161E866-65FB-4085-9AB4-D35721F02B20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4FDA57B-ADDB-44C2-A2DA-406C4E6344EE}" type="sibTrans" cxnId="{4161E866-65FB-4085-9AB4-D35721F02B20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AD7AEE8-7F3A-4831-8366-B1AB5775625D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1.1 Recording trigger</a:t>
          </a:r>
          <a:endParaRPr kumimoji="1" lang="ja-JP" altLang="en-US" sz="800" b="0" dirty="0"/>
        </a:p>
      </dgm:t>
    </dgm:pt>
    <dgm:pt modelId="{B0117FB0-8647-40A8-AABE-75CF2D6FEB8A}" type="parTrans" cxnId="{044CB8B2-7E90-4616-9450-A12A07F91F71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FFA4953-7C46-4288-8BC9-690C5BF8662E}" type="sibTrans" cxnId="{044CB8B2-7E90-4616-9450-A12A07F91F71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F83A91C-328F-438D-A048-E63F91C7DE13}">
      <dgm:prSet phldrT="[テキスト]" custT="1"/>
      <dgm:spPr/>
      <dgm:t>
        <a:bodyPr/>
        <a:lstStyle/>
        <a:p>
          <a:pPr rtl="0"/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1.2 Comparison table for recording modes </a:t>
          </a:r>
          <a:endParaRPr kumimoji="1" lang="ja-JP" altLang="en-US" sz="800" b="0" dirty="0"/>
        </a:p>
      </dgm:t>
    </dgm:pt>
    <dgm:pt modelId="{833FB68B-F698-4EE6-93BD-44608B92E0D9}" type="parTrans" cxnId="{347C8FD0-23E8-476A-9CDA-792D63F31526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D5CA2F8-56F3-400C-B11E-FDF7ACE745F8}" type="sibTrans" cxnId="{347C8FD0-23E8-476A-9CDA-792D63F31526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4220CAB-7E83-4836-9360-B30C8D5D8E4F}">
      <dgm:prSet phldrT="[テキスト]" custT="1"/>
      <dgm:spPr/>
      <dgm:t>
        <a:bodyPr/>
        <a:lstStyle/>
        <a:p>
          <a:pPr algn="l"/>
          <a:r>
            <a:rPr lang="en-US" altLang="ja-JP" sz="800" dirty="0" smtClean="0">
              <a:latin typeface="Calibri"/>
            </a:rPr>
            <a:t>2.1 Setup procedure</a:t>
          </a:r>
          <a:endParaRPr kumimoji="1" lang="ja-JP" altLang="en-US" sz="800" dirty="0"/>
        </a:p>
      </dgm:t>
    </dgm:pt>
    <dgm:pt modelId="{7271AE1B-4714-4BE4-B11C-98F7CCFFECE6}" type="parTrans" cxnId="{55E86B9A-1268-475E-8FA6-312AF4917FFC}">
      <dgm:prSet/>
      <dgm:spPr/>
      <dgm:t>
        <a:bodyPr/>
        <a:lstStyle/>
        <a:p>
          <a:endParaRPr kumimoji="1" lang="ja-JP" altLang="en-US"/>
        </a:p>
      </dgm:t>
    </dgm:pt>
    <dgm:pt modelId="{17A34594-F805-497E-943C-2C48CF1C9ED1}" type="sibTrans" cxnId="{55E86B9A-1268-475E-8FA6-312AF4917FFC}">
      <dgm:prSet/>
      <dgm:spPr/>
      <dgm:t>
        <a:bodyPr/>
        <a:lstStyle/>
        <a:p>
          <a:endParaRPr kumimoji="1" lang="ja-JP" altLang="en-US"/>
        </a:p>
      </dgm:t>
    </dgm:pt>
    <dgm:pt modelId="{0D77BC3B-F0AD-452D-9AE5-D305A9ECEAD2}">
      <dgm:prSet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2.3 Set Image</a:t>
          </a:r>
          <a:endParaRPr lang="ja-JP" altLang="en-US" sz="800" dirty="0"/>
        </a:p>
      </dgm:t>
    </dgm:pt>
    <dgm:pt modelId="{6F326553-1448-4CC1-BB88-98C847391868}" type="parTrans" cxnId="{32A983A1-B972-4BC8-B78A-5956776F7F27}">
      <dgm:prSet/>
      <dgm:spPr/>
      <dgm:t>
        <a:bodyPr/>
        <a:lstStyle/>
        <a:p>
          <a:endParaRPr kumimoji="1" lang="ja-JP" altLang="en-US"/>
        </a:p>
      </dgm:t>
    </dgm:pt>
    <dgm:pt modelId="{A97F6D81-803D-4C12-9711-0724EF47C80E}" type="sibTrans" cxnId="{32A983A1-B972-4BC8-B78A-5956776F7F27}">
      <dgm:prSet/>
      <dgm:spPr/>
      <dgm:t>
        <a:bodyPr/>
        <a:lstStyle/>
        <a:p>
          <a:endParaRPr kumimoji="1" lang="ja-JP" altLang="en-US"/>
        </a:p>
      </dgm:t>
    </dgm:pt>
    <dgm:pt modelId="{C0F81694-5E66-477E-8961-BCCB2E18583F}">
      <dgm:prSet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2.4 Set VMD area</a:t>
          </a:r>
          <a:endParaRPr lang="ja-JP" altLang="en-US" sz="800" dirty="0"/>
        </a:p>
      </dgm:t>
    </dgm:pt>
    <dgm:pt modelId="{1D7D918D-85B7-4B80-B104-49E715EEAC7B}" type="parTrans" cxnId="{7D2BDE68-3045-4564-B39A-101CCB47D5D5}">
      <dgm:prSet/>
      <dgm:spPr/>
      <dgm:t>
        <a:bodyPr/>
        <a:lstStyle/>
        <a:p>
          <a:endParaRPr kumimoji="1" lang="ja-JP" altLang="en-US"/>
        </a:p>
      </dgm:t>
    </dgm:pt>
    <dgm:pt modelId="{CA03C07F-47FA-4B11-BF30-001C40D230D5}" type="sibTrans" cxnId="{7D2BDE68-3045-4564-B39A-101CCB47D5D5}">
      <dgm:prSet/>
      <dgm:spPr/>
      <dgm:t>
        <a:bodyPr/>
        <a:lstStyle/>
        <a:p>
          <a:endParaRPr kumimoji="1" lang="ja-JP" altLang="en-US"/>
        </a:p>
      </dgm:t>
    </dgm:pt>
    <dgm:pt modelId="{403C6EC7-7EB9-4FA6-8EE4-9E13E9268215}">
      <dgm:prSet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2.5 Set Schedule</a:t>
          </a:r>
          <a:endParaRPr lang="ja-JP" altLang="en-US" sz="800" dirty="0"/>
        </a:p>
      </dgm:t>
    </dgm:pt>
    <dgm:pt modelId="{AB864419-8929-4357-847F-918828458028}" type="parTrans" cxnId="{29BDEE6E-C569-400B-B031-2EA8DBA86D9D}">
      <dgm:prSet/>
      <dgm:spPr/>
      <dgm:t>
        <a:bodyPr/>
        <a:lstStyle/>
        <a:p>
          <a:endParaRPr kumimoji="1" lang="ja-JP" altLang="en-US"/>
        </a:p>
      </dgm:t>
    </dgm:pt>
    <dgm:pt modelId="{1AB449BF-FE8A-446E-A46D-47DEA074F910}" type="sibTrans" cxnId="{29BDEE6E-C569-400B-B031-2EA8DBA86D9D}">
      <dgm:prSet/>
      <dgm:spPr/>
      <dgm:t>
        <a:bodyPr/>
        <a:lstStyle/>
        <a:p>
          <a:endParaRPr kumimoji="1" lang="ja-JP" altLang="en-US"/>
        </a:p>
      </dgm:t>
    </dgm:pt>
    <dgm:pt modelId="{7E19B45D-A93F-4B1A-809D-A28DA9800569}">
      <dgm:prSet custT="1"/>
      <dgm:spPr/>
      <dgm:t>
        <a:bodyPr/>
        <a:lstStyle/>
        <a:p>
          <a:r>
            <a:rPr lang="en-US" altLang="ja-JP" sz="800" dirty="0" smtClean="0">
              <a:latin typeface="Calibri"/>
            </a:rPr>
            <a:t>2.6 Start manual recording</a:t>
          </a:r>
          <a:endParaRPr lang="ja-JP" altLang="en-US" sz="800" dirty="0"/>
        </a:p>
      </dgm:t>
    </dgm:pt>
    <dgm:pt modelId="{25F88F0E-9CD9-4148-BAE7-1BBC939030AA}" type="parTrans" cxnId="{B98B2DF6-CDF0-4CFA-BFCC-2B1D5BBEAE2B}">
      <dgm:prSet/>
      <dgm:spPr/>
      <dgm:t>
        <a:bodyPr/>
        <a:lstStyle/>
        <a:p>
          <a:endParaRPr kumimoji="1" lang="ja-JP" altLang="en-US"/>
        </a:p>
      </dgm:t>
    </dgm:pt>
    <dgm:pt modelId="{54C2837C-3547-4E2D-B451-686F58B6AB24}" type="sibTrans" cxnId="{B98B2DF6-CDF0-4CFA-BFCC-2B1D5BBEAE2B}">
      <dgm:prSet/>
      <dgm:spPr/>
      <dgm:t>
        <a:bodyPr/>
        <a:lstStyle/>
        <a:p>
          <a:endParaRPr kumimoji="1" lang="ja-JP" altLang="en-US"/>
        </a:p>
      </dgm:t>
    </dgm:pt>
    <dgm:pt modelId="{43ACA347-2C5D-49FF-A183-0E140D0130B7}">
      <dgm:prSet phldrT="[テキスト]" custT="1"/>
      <dgm:spPr/>
      <dgm:t>
        <a:bodyPr/>
        <a:lstStyle/>
        <a:p>
          <a:pPr algn="l"/>
          <a:r>
            <a:rPr lang="en-US" altLang="ja-JP" sz="800" dirty="0" smtClean="0">
              <a:latin typeface="Calibri"/>
            </a:rPr>
            <a:t>2.2 Set SD memory card recording </a:t>
          </a:r>
          <a:endParaRPr kumimoji="1" lang="ja-JP" altLang="en-US" sz="800" dirty="0"/>
        </a:p>
      </dgm:t>
    </dgm:pt>
    <dgm:pt modelId="{9FEB7858-63E9-4075-97D4-CF59D6E3C234}" type="parTrans" cxnId="{6A2B92BA-E10B-4DE7-A0DE-E8F3A3BBB8DA}">
      <dgm:prSet/>
      <dgm:spPr/>
      <dgm:t>
        <a:bodyPr/>
        <a:lstStyle/>
        <a:p>
          <a:endParaRPr kumimoji="1" lang="ja-JP" altLang="en-US"/>
        </a:p>
      </dgm:t>
    </dgm:pt>
    <dgm:pt modelId="{75938997-23EE-447C-B9DE-3BC738054499}" type="sibTrans" cxnId="{6A2B92BA-E10B-4DE7-A0DE-E8F3A3BBB8DA}">
      <dgm:prSet/>
      <dgm:spPr/>
      <dgm:t>
        <a:bodyPr/>
        <a:lstStyle/>
        <a:p>
          <a:endParaRPr kumimoji="1" lang="ja-JP" altLang="en-US"/>
        </a:p>
      </dgm:t>
    </dgm:pt>
    <dgm:pt modelId="{78E22DB0-B333-4E4B-A697-F25F4866B5FD}">
      <dgm:prSet phldrT="[テキスト]" custT="1"/>
      <dgm:spPr/>
      <dgm:t>
        <a:bodyPr/>
        <a:lstStyle/>
        <a:p>
          <a:r>
            <a:rPr lang="en-US" altLang="ja-JP" sz="800" b="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.1 Overview</a:t>
          </a:r>
          <a:endParaRPr kumimoji="1" lang="ja-JP" altLang="en-US" sz="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4870AF-9056-4BF2-A542-89D81F18F838}" type="sibTrans" cxnId="{40CFB1A8-23BA-4E03-951A-B41C6B3A8F51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6487D78-33F6-471E-8577-480F34A3D7F7}" type="parTrans" cxnId="{40CFB1A8-23BA-4E03-951A-B41C6B3A8F51}">
      <dgm:prSet/>
      <dgm:spPr/>
      <dgm:t>
        <a:bodyPr/>
        <a:lstStyle/>
        <a:p>
          <a:endParaRPr kumimoji="1" lang="ja-JP" alt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48D607A-C832-4C3A-B4C1-79552134592A}" type="pres">
      <dgm:prSet presAssocID="{AFADC153-F7B0-4A16-9DD8-F4CE7A70C0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439D45F-277F-4999-A977-7E9672E0A329}" type="pres">
      <dgm:prSet presAssocID="{B906F122-16A0-4B74-85B8-42C6B2A6EAD2}" presName="node" presStyleLbl="node1" presStyleIdx="0" presStyleCnt="6" custScaleY="10346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3857365-F26F-4764-844D-BEE66C45910D}" type="pres">
      <dgm:prSet presAssocID="{DCA89E9E-7D18-47C5-888E-3CBFCFBB4E62}" presName="sibTrans" presStyleCnt="0"/>
      <dgm:spPr/>
    </dgm:pt>
    <dgm:pt modelId="{C4120208-2E5C-41C0-AEF0-0C1446003947}" type="pres">
      <dgm:prSet presAssocID="{8AF0CC8C-A85F-49DA-8DCC-2109F3E9807A}" presName="node" presStyleLbl="node1" presStyleIdx="1" presStyleCnt="6" custScaleY="10411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296D09A-ED0C-48C9-8E0C-6B812C3553A7}" type="pres">
      <dgm:prSet presAssocID="{E7BFB655-D47C-4CEB-A8D4-C2DA967E3F89}" presName="sibTrans" presStyleCnt="0"/>
      <dgm:spPr/>
    </dgm:pt>
    <dgm:pt modelId="{17236488-AE8E-4BC8-BC99-13C0173A0F69}" type="pres">
      <dgm:prSet presAssocID="{FC93B182-475F-4451-A992-AF1A9A21A67D}" presName="node" presStyleLbl="node1" presStyleIdx="2" presStyleCnt="6" custScaleY="10346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6859D75-1374-4151-95B6-A0B735EE56C7}" type="pres">
      <dgm:prSet presAssocID="{57EB61C6-81D3-46DC-92FD-7BE00271BA47}" presName="sibTrans" presStyleCnt="0"/>
      <dgm:spPr/>
    </dgm:pt>
    <dgm:pt modelId="{79392834-D1ED-4B28-93F7-301C29E749B4}" type="pres">
      <dgm:prSet presAssocID="{1EFAAAA6-2D7E-494D-8F39-BB42BAEB80D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3EC919E-E536-4F2B-B274-D6FCA2BFDCF8}" type="pres">
      <dgm:prSet presAssocID="{37369F1B-C004-48CD-BDE6-249D93844341}" presName="sibTrans" presStyleCnt="0"/>
      <dgm:spPr/>
    </dgm:pt>
    <dgm:pt modelId="{B51338B4-8374-44BB-ABFC-1E1E209D8E54}" type="pres">
      <dgm:prSet presAssocID="{7DFC1863-69F1-450E-A3C9-C72CF14F002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200C940-7D8E-43B6-AEDF-5361FE44501D}" type="pres">
      <dgm:prSet presAssocID="{BB18A54D-B9B6-4219-A99F-7E26CF45476A}" presName="sibTrans" presStyleCnt="0"/>
      <dgm:spPr/>
    </dgm:pt>
    <dgm:pt modelId="{A3B029E8-499E-480A-AA80-B6FF08B95FF0}" type="pres">
      <dgm:prSet presAssocID="{1FDBB940-8EBA-436C-8361-C430E21761D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19975D6-F482-42DA-92F5-0FEC27B8D744}" type="presOf" srcId="{0D77BC3B-F0AD-452D-9AE5-D305A9ECEAD2}" destId="{C4120208-2E5C-41C0-AEF0-0C1446003947}" srcOrd="0" destOrd="3" presId="urn:microsoft.com/office/officeart/2005/8/layout/default"/>
    <dgm:cxn modelId="{0EEEB8FE-FFBC-4553-AB50-FD1F779A3E27}" srcId="{AFADC153-F7B0-4A16-9DD8-F4CE7A70C061}" destId="{FC93B182-475F-4451-A992-AF1A9A21A67D}" srcOrd="2" destOrd="0" parTransId="{736BC901-FD11-4E81-AFB4-DC3A4355641D}" sibTransId="{57EB61C6-81D3-46DC-92FD-7BE00271BA47}"/>
    <dgm:cxn modelId="{E3B32FF1-31A7-402B-8126-5C49502EE709}" type="presOf" srcId="{EF3A61AF-7BF9-4322-AF56-0D425177620D}" destId="{17236488-AE8E-4BC8-BC99-13C0173A0F69}" srcOrd="0" destOrd="4" presId="urn:microsoft.com/office/officeart/2005/8/layout/default"/>
    <dgm:cxn modelId="{72AE1593-FC47-4FC2-92FB-18C45452E444}" type="presOf" srcId="{4147D702-7556-4E9F-BA94-EFECB2CF3EB3}" destId="{A3B029E8-499E-480A-AA80-B6FF08B95FF0}" srcOrd="0" destOrd="3" presId="urn:microsoft.com/office/officeart/2005/8/layout/default"/>
    <dgm:cxn modelId="{8CC7C9CB-A008-4520-A5B3-3416389EA774}" type="presOf" srcId="{7E19B45D-A93F-4B1A-809D-A28DA9800569}" destId="{C4120208-2E5C-41C0-AEF0-0C1446003947}" srcOrd="0" destOrd="6" presId="urn:microsoft.com/office/officeart/2005/8/layout/default"/>
    <dgm:cxn modelId="{BCB9A864-B695-417E-8C2F-5E6D50695477}" type="presOf" srcId="{AFADC153-F7B0-4A16-9DD8-F4CE7A70C061}" destId="{148D607A-C832-4C3A-B4C1-79552134592A}" srcOrd="0" destOrd="0" presId="urn:microsoft.com/office/officeart/2005/8/layout/default"/>
    <dgm:cxn modelId="{9CBD057A-B9E4-4CDF-9AAC-3F1D08FB77BA}" type="presOf" srcId="{1EFAAAA6-2D7E-494D-8F39-BB42BAEB80DD}" destId="{79392834-D1ED-4B28-93F7-301C29E749B4}" srcOrd="0" destOrd="0" presId="urn:microsoft.com/office/officeart/2005/8/layout/default"/>
    <dgm:cxn modelId="{55E86B9A-1268-475E-8FA6-312AF4917FFC}" srcId="{8AF0CC8C-A85F-49DA-8DCC-2109F3E9807A}" destId="{24220CAB-7E83-4836-9360-B30C8D5D8E4F}" srcOrd="0" destOrd="0" parTransId="{7271AE1B-4714-4BE4-B11C-98F7CCFFECE6}" sibTransId="{17A34594-F805-497E-943C-2C48CF1C9ED1}"/>
    <dgm:cxn modelId="{29BDEE6E-C569-400B-B031-2EA8DBA86D9D}" srcId="{8AF0CC8C-A85F-49DA-8DCC-2109F3E9807A}" destId="{403C6EC7-7EB9-4FA6-8EE4-9E13E9268215}" srcOrd="4" destOrd="0" parTransId="{AB864419-8929-4357-847F-918828458028}" sibTransId="{1AB449BF-FE8A-446E-A46D-47DEA074F910}"/>
    <dgm:cxn modelId="{ED239C9C-9161-4940-A963-99005E641514}" srcId="{FC93B182-475F-4451-A992-AF1A9A21A67D}" destId="{EF3A61AF-7BF9-4322-AF56-0D425177620D}" srcOrd="3" destOrd="0" parTransId="{EC957516-1B1D-450E-8FDD-BC37BBF296D9}" sibTransId="{1319D6EB-1C22-41E5-9E5A-74EC8BBA8A94}"/>
    <dgm:cxn modelId="{D56E25AA-65D6-48D8-9EAD-B859A616B6DD}" srcId="{7DFC1863-69F1-450E-A3C9-C72CF14F002B}" destId="{2FFF4136-621C-454C-A1AF-9BE1234B76A5}" srcOrd="1" destOrd="0" parTransId="{C3DF142D-7EE6-4C2B-9DE4-C39BFA6935DD}" sibTransId="{0E90CEFB-E4CF-4F3A-94B2-ABCAC854A1A6}"/>
    <dgm:cxn modelId="{BE329CA1-D12B-4D11-8295-53FAC72CA46D}" type="presOf" srcId="{43ACA347-2C5D-49FF-A183-0E140D0130B7}" destId="{C4120208-2E5C-41C0-AEF0-0C1446003947}" srcOrd="0" destOrd="2" presId="urn:microsoft.com/office/officeart/2005/8/layout/default"/>
    <dgm:cxn modelId="{710A95FC-0603-4926-9982-44D08AA2EAF6}" srcId="{AFADC153-F7B0-4A16-9DD8-F4CE7A70C061}" destId="{1EFAAAA6-2D7E-494D-8F39-BB42BAEB80DD}" srcOrd="3" destOrd="0" parTransId="{1418737E-7B5A-4F47-BF44-5F6BB9C28E16}" sibTransId="{37369F1B-C004-48CD-BDE6-249D93844341}"/>
    <dgm:cxn modelId="{72757322-6640-4394-9A16-F517F25F0F1F}" srcId="{FC93B182-475F-4451-A992-AF1A9A21A67D}" destId="{87A1D0EE-CBD9-46C3-82BE-C7095C1A537B}" srcOrd="1" destOrd="0" parTransId="{AD4679A8-3DBC-4B9D-A818-086E1056A9B5}" sibTransId="{AE6B1FEE-9E6B-4D44-B004-72E2F4140E63}"/>
    <dgm:cxn modelId="{91865BBD-93F2-4D63-BE4A-6C207F99FC43}" srcId="{AFADC153-F7B0-4A16-9DD8-F4CE7A70C061}" destId="{8AF0CC8C-A85F-49DA-8DCC-2109F3E9807A}" srcOrd="1" destOrd="0" parTransId="{16CC8D43-A0E4-4D43-B370-9EC97DE20A26}" sibTransId="{E7BFB655-D47C-4CEB-A8D4-C2DA967E3F89}"/>
    <dgm:cxn modelId="{B55891E4-50B1-4FC4-884E-983BAD3189D2}" type="presOf" srcId="{2FFF4136-621C-454C-A1AF-9BE1234B76A5}" destId="{B51338B4-8374-44BB-ABFC-1E1E209D8E54}" srcOrd="0" destOrd="2" presId="urn:microsoft.com/office/officeart/2005/8/layout/default"/>
    <dgm:cxn modelId="{659CAE41-0BB9-4D41-BDC3-352A109DC909}" srcId="{FC93B182-475F-4451-A992-AF1A9A21A67D}" destId="{0CEB77C0-E7C0-4E63-AD55-0D0CACD9460C}" srcOrd="2" destOrd="0" parTransId="{52961A5B-113C-4D83-842E-80BFA52D1800}" sibTransId="{8A4B7CA1-342B-4C4F-864A-A94ED11E2070}"/>
    <dgm:cxn modelId="{FAF77D28-350D-4E73-B1C4-30DB115D0707}" type="presOf" srcId="{11DC7259-9315-4D59-8D3F-CC7E356BEA2F}" destId="{79392834-D1ED-4B28-93F7-301C29E749B4}" srcOrd="0" destOrd="1" presId="urn:microsoft.com/office/officeart/2005/8/layout/default"/>
    <dgm:cxn modelId="{564791A3-E865-45CE-A35A-8C1F2E5A20A7}" srcId="{1FDBB940-8EBA-436C-8361-C430E21761DD}" destId="{4147D702-7556-4E9F-BA94-EFECB2CF3EB3}" srcOrd="2" destOrd="0" parTransId="{F5CAC278-A341-4E5B-B657-639994E42097}" sibTransId="{A199D641-B398-43A4-985B-5AFB1E7ED45B}"/>
    <dgm:cxn modelId="{74460117-7BAB-4D49-AC93-F5AA6E94D780}" type="presOf" srcId="{B906F122-16A0-4B74-85B8-42C6B2A6EAD2}" destId="{9439D45F-277F-4999-A977-7E9672E0A329}" srcOrd="0" destOrd="0" presId="urn:microsoft.com/office/officeart/2005/8/layout/default"/>
    <dgm:cxn modelId="{F355BC8D-A198-4876-9DDF-A61FA97DD1D6}" type="presOf" srcId="{9A5E90BD-2FC9-4614-8DC1-580927CB646F}" destId="{A3B029E8-499E-480A-AA80-B6FF08B95FF0}" srcOrd="0" destOrd="1" presId="urn:microsoft.com/office/officeart/2005/8/layout/default"/>
    <dgm:cxn modelId="{CDFBC2CE-AB2B-4EF5-AD6F-16D405D50EEF}" srcId="{AFADC153-F7B0-4A16-9DD8-F4CE7A70C061}" destId="{7DFC1863-69F1-450E-A3C9-C72CF14F002B}" srcOrd="4" destOrd="0" parTransId="{DA30F9E0-53F9-4847-A8AE-F103735547D7}" sibTransId="{BB18A54D-B9B6-4219-A99F-7E26CF45476A}"/>
    <dgm:cxn modelId="{64A6AA5D-0A03-4FA7-AD79-13D0962005A3}" srcId="{1FDBB940-8EBA-436C-8361-C430E21761DD}" destId="{E191D997-BED0-4B51-860A-CB5B9A12EA90}" srcOrd="3" destOrd="0" parTransId="{C3499657-1277-4CE7-8E67-194B3A57D601}" sibTransId="{FE565F3D-7893-40C7-9F62-EEA0C75ADD61}"/>
    <dgm:cxn modelId="{7D2BDE68-3045-4564-B39A-101CCB47D5D5}" srcId="{8AF0CC8C-A85F-49DA-8DCC-2109F3E9807A}" destId="{C0F81694-5E66-477E-8961-BCCB2E18583F}" srcOrd="3" destOrd="0" parTransId="{1D7D918D-85B7-4B80-B104-49E715EEAC7B}" sibTransId="{CA03C07F-47FA-4B11-BF30-001C40D230D5}"/>
    <dgm:cxn modelId="{121DCD30-FFA9-44F0-BFBE-17B34F943B3A}" srcId="{1FDBB940-8EBA-436C-8361-C430E21761DD}" destId="{9A5E90BD-2FC9-4614-8DC1-580927CB646F}" srcOrd="0" destOrd="0" parTransId="{D56569F5-B072-4339-9CB9-B8EC65484D2B}" sibTransId="{A0A4A33D-2EC9-48EE-A49A-5B89283C27D4}"/>
    <dgm:cxn modelId="{BB5639FC-D664-435D-80D2-651B10227602}" type="presOf" srcId="{0CEB77C0-E7C0-4E63-AD55-0D0CACD9460C}" destId="{17236488-AE8E-4BC8-BC99-13C0173A0F69}" srcOrd="0" destOrd="3" presId="urn:microsoft.com/office/officeart/2005/8/layout/default"/>
    <dgm:cxn modelId="{CA25919C-18B7-4746-AC9E-9035EB42E3B9}" type="presOf" srcId="{24220CAB-7E83-4836-9360-B30C8D5D8E4F}" destId="{C4120208-2E5C-41C0-AEF0-0C1446003947}" srcOrd="0" destOrd="1" presId="urn:microsoft.com/office/officeart/2005/8/layout/default"/>
    <dgm:cxn modelId="{044CB8B2-7E90-4616-9450-A12A07F91F71}" srcId="{B906F122-16A0-4B74-85B8-42C6B2A6EAD2}" destId="{2AD7AEE8-7F3A-4831-8366-B1AB5775625D}" srcOrd="0" destOrd="0" parTransId="{B0117FB0-8647-40A8-AABE-75CF2D6FEB8A}" sibTransId="{EFFA4953-7C46-4288-8BC9-690C5BF8662E}"/>
    <dgm:cxn modelId="{05EFD476-AF78-4F98-82CD-60904905C393}" srcId="{1FDBB940-8EBA-436C-8361-C430E21761DD}" destId="{7B481427-6150-46C8-BAAB-A6D0BB445022}" srcOrd="1" destOrd="0" parTransId="{B4DE4472-D3A5-4F2B-903B-9BDBAED391E4}" sibTransId="{6CCA7243-BD03-46F3-9FA1-28F96F9A0981}"/>
    <dgm:cxn modelId="{6A2B92BA-E10B-4DE7-A0DE-E8F3A3BBB8DA}" srcId="{8AF0CC8C-A85F-49DA-8DCC-2109F3E9807A}" destId="{43ACA347-2C5D-49FF-A183-0E140D0130B7}" srcOrd="1" destOrd="0" parTransId="{9FEB7858-63E9-4075-97D4-CF59D6E3C234}" sibTransId="{75938997-23EE-447C-B9DE-3BC738054499}"/>
    <dgm:cxn modelId="{65217F78-2FDD-4F5A-BC3D-69F071317294}" type="presOf" srcId="{2F83A91C-328F-438D-A048-E63F91C7DE13}" destId="{9439D45F-277F-4999-A977-7E9672E0A329}" srcOrd="0" destOrd="2" presId="urn:microsoft.com/office/officeart/2005/8/layout/default"/>
    <dgm:cxn modelId="{B98B2DF6-CDF0-4CFA-BFCC-2B1D5BBEAE2B}" srcId="{8AF0CC8C-A85F-49DA-8DCC-2109F3E9807A}" destId="{7E19B45D-A93F-4B1A-809D-A28DA9800569}" srcOrd="5" destOrd="0" parTransId="{25F88F0E-9CD9-4148-BAE7-1BBC939030AA}" sibTransId="{54C2837C-3547-4E2D-B451-686F58B6AB24}"/>
    <dgm:cxn modelId="{32A983A1-B972-4BC8-B78A-5956776F7F27}" srcId="{8AF0CC8C-A85F-49DA-8DCC-2109F3E9807A}" destId="{0D77BC3B-F0AD-452D-9AE5-D305A9ECEAD2}" srcOrd="2" destOrd="0" parTransId="{6F326553-1448-4CC1-BB88-98C847391868}" sibTransId="{A97F6D81-803D-4C12-9711-0724EF47C80E}"/>
    <dgm:cxn modelId="{D0713026-6859-40B8-96C5-5EF768F7023B}" type="presOf" srcId="{06F7F117-4AD7-4727-A785-EE12EBD00909}" destId="{17236488-AE8E-4BC8-BC99-13C0173A0F69}" srcOrd="0" destOrd="5" presId="urn:microsoft.com/office/officeart/2005/8/layout/default"/>
    <dgm:cxn modelId="{50EAACA3-4335-45E8-9E9E-8D42B05B494E}" type="presOf" srcId="{2AD7AEE8-7F3A-4831-8366-B1AB5775625D}" destId="{9439D45F-277F-4999-A977-7E9672E0A329}" srcOrd="0" destOrd="1" presId="urn:microsoft.com/office/officeart/2005/8/layout/default"/>
    <dgm:cxn modelId="{5ED9C1C2-A3A7-4EF1-8A45-CD0FB9193580}" srcId="{AFADC153-F7B0-4A16-9DD8-F4CE7A70C061}" destId="{B906F122-16A0-4B74-85B8-42C6B2A6EAD2}" srcOrd="0" destOrd="0" parTransId="{B23DF954-FC46-4E8A-8F15-C1CD12B70F83}" sibTransId="{DCA89E9E-7D18-47C5-888E-3CBFCFBB4E62}"/>
    <dgm:cxn modelId="{56F11210-E6E3-4C41-A89A-CCBF7B568729}" type="presOf" srcId="{7B481427-6150-46C8-BAAB-A6D0BB445022}" destId="{A3B029E8-499E-480A-AA80-B6FF08B95FF0}" srcOrd="0" destOrd="2" presId="urn:microsoft.com/office/officeart/2005/8/layout/default"/>
    <dgm:cxn modelId="{A6D27E64-0295-4DBE-AF88-D6D213FDFB29}" type="presOf" srcId="{E191D997-BED0-4B51-860A-CB5B9A12EA90}" destId="{A3B029E8-499E-480A-AA80-B6FF08B95FF0}" srcOrd="0" destOrd="4" presId="urn:microsoft.com/office/officeart/2005/8/layout/default"/>
    <dgm:cxn modelId="{347C8FD0-23E8-476A-9CDA-792D63F31526}" srcId="{B906F122-16A0-4B74-85B8-42C6B2A6EAD2}" destId="{2F83A91C-328F-438D-A048-E63F91C7DE13}" srcOrd="1" destOrd="0" parTransId="{833FB68B-F698-4EE6-93BD-44608B92E0D9}" sibTransId="{AD5CA2F8-56F3-400C-B11E-FDF7ACE745F8}"/>
    <dgm:cxn modelId="{775C7EAD-97ED-4009-AD1C-A1C0A67AC6EB}" srcId="{7DFC1863-69F1-450E-A3C9-C72CF14F002B}" destId="{7D1695B4-9E5B-4EA6-A002-F303024DD6E2}" srcOrd="0" destOrd="0" parTransId="{DA2D1B11-52A8-4BDC-B821-A6AEFDAF45D7}" sibTransId="{DEE856A4-025E-4E15-812F-A809A710BC05}"/>
    <dgm:cxn modelId="{54B4ED4D-5ED8-4A3E-B413-D911B1499439}" srcId="{1EFAAAA6-2D7E-494D-8F39-BB42BAEB80DD}" destId="{11DC7259-9315-4D59-8D3F-CC7E356BEA2F}" srcOrd="0" destOrd="0" parTransId="{C9468485-7C50-4FFA-B946-DB237F64BFE5}" sibTransId="{54AE9C43-BE82-4BBA-A8A1-309435A1A7EB}"/>
    <dgm:cxn modelId="{37BA167B-D972-4714-B6ED-104812E1E957}" type="presOf" srcId="{7DFC1863-69F1-450E-A3C9-C72CF14F002B}" destId="{B51338B4-8374-44BB-ABFC-1E1E209D8E54}" srcOrd="0" destOrd="0" presId="urn:microsoft.com/office/officeart/2005/8/layout/default"/>
    <dgm:cxn modelId="{A5EC7E59-5960-4DBF-861B-EECABAF28705}" type="presOf" srcId="{7D1695B4-9E5B-4EA6-A002-F303024DD6E2}" destId="{B51338B4-8374-44BB-ABFC-1E1E209D8E54}" srcOrd="0" destOrd="1" presId="urn:microsoft.com/office/officeart/2005/8/layout/default"/>
    <dgm:cxn modelId="{F116F3B4-E832-4FB3-BAF2-3081A4018B5F}" type="presOf" srcId="{403C6EC7-7EB9-4FA6-8EE4-9E13E9268215}" destId="{C4120208-2E5C-41C0-AEF0-0C1446003947}" srcOrd="0" destOrd="5" presId="urn:microsoft.com/office/officeart/2005/8/layout/default"/>
    <dgm:cxn modelId="{4161E866-65FB-4085-9AB4-D35721F02B20}" srcId="{FC93B182-475F-4451-A992-AF1A9A21A67D}" destId="{06F7F117-4AD7-4727-A785-EE12EBD00909}" srcOrd="4" destOrd="0" parTransId="{DAAE7F30-7021-4DD7-BF8B-B31F58CDB0FE}" sibTransId="{B4FDA57B-ADDB-44C2-A2DA-406C4E6344EE}"/>
    <dgm:cxn modelId="{9101C4C5-AD3E-4232-ADCB-9C7B786ED8DA}" type="presOf" srcId="{1FDBB940-8EBA-436C-8361-C430E21761DD}" destId="{A3B029E8-499E-480A-AA80-B6FF08B95FF0}" srcOrd="0" destOrd="0" presId="urn:microsoft.com/office/officeart/2005/8/layout/default"/>
    <dgm:cxn modelId="{AEF8AD64-C148-469C-AC97-1D201F86708C}" type="presOf" srcId="{C0F81694-5E66-477E-8961-BCCB2E18583F}" destId="{C4120208-2E5C-41C0-AEF0-0C1446003947}" srcOrd="0" destOrd="4" presId="urn:microsoft.com/office/officeart/2005/8/layout/default"/>
    <dgm:cxn modelId="{9B13C0AD-1B2F-4C86-83C0-71F5CC63E87A}" srcId="{AFADC153-F7B0-4A16-9DD8-F4CE7A70C061}" destId="{1FDBB940-8EBA-436C-8361-C430E21761DD}" srcOrd="5" destOrd="0" parTransId="{883C0117-C720-4517-8B21-3E37E9080A91}" sibTransId="{BD83155A-CD99-4997-B3C3-D788AD0611E8}"/>
    <dgm:cxn modelId="{87AA4690-489D-4DB5-BED9-A9AB4FEE0F8F}" type="presOf" srcId="{87A1D0EE-CBD9-46C3-82BE-C7095C1A537B}" destId="{17236488-AE8E-4BC8-BC99-13C0173A0F69}" srcOrd="0" destOrd="2" presId="urn:microsoft.com/office/officeart/2005/8/layout/default"/>
    <dgm:cxn modelId="{DEEDCA80-E049-4EED-8945-2F09C574B5B1}" type="presOf" srcId="{FC93B182-475F-4451-A992-AF1A9A21A67D}" destId="{17236488-AE8E-4BC8-BC99-13C0173A0F69}" srcOrd="0" destOrd="0" presId="urn:microsoft.com/office/officeart/2005/8/layout/default"/>
    <dgm:cxn modelId="{40CFB1A8-23BA-4E03-951A-B41C6B3A8F51}" srcId="{FC93B182-475F-4451-A992-AF1A9A21A67D}" destId="{78E22DB0-B333-4E4B-A697-F25F4866B5FD}" srcOrd="0" destOrd="0" parTransId="{E6487D78-33F6-471E-8577-480F34A3D7F7}" sibTransId="{5E4870AF-9056-4BF2-A542-89D81F18F838}"/>
    <dgm:cxn modelId="{593B7629-8F83-414B-BFDB-F8FDE135C345}" type="presOf" srcId="{78E22DB0-B333-4E4B-A697-F25F4866B5FD}" destId="{17236488-AE8E-4BC8-BC99-13C0173A0F69}" srcOrd="0" destOrd="1" presId="urn:microsoft.com/office/officeart/2005/8/layout/default"/>
    <dgm:cxn modelId="{FA36E645-AF39-46E7-B489-DCF76DB637B8}" type="presOf" srcId="{8AF0CC8C-A85F-49DA-8DCC-2109F3E9807A}" destId="{C4120208-2E5C-41C0-AEF0-0C1446003947}" srcOrd="0" destOrd="0" presId="urn:microsoft.com/office/officeart/2005/8/layout/default"/>
    <dgm:cxn modelId="{22B906A9-02EC-4A65-A891-E6BB7848FE4D}" type="presParOf" srcId="{148D607A-C832-4C3A-B4C1-79552134592A}" destId="{9439D45F-277F-4999-A977-7E9672E0A329}" srcOrd="0" destOrd="0" presId="urn:microsoft.com/office/officeart/2005/8/layout/default"/>
    <dgm:cxn modelId="{6A686443-F9CD-4B27-9A97-C866BDC82F4D}" type="presParOf" srcId="{148D607A-C832-4C3A-B4C1-79552134592A}" destId="{93857365-F26F-4764-844D-BEE66C45910D}" srcOrd="1" destOrd="0" presId="urn:microsoft.com/office/officeart/2005/8/layout/default"/>
    <dgm:cxn modelId="{99FA60F3-1C1D-401B-8031-F01D0F0C0E8A}" type="presParOf" srcId="{148D607A-C832-4C3A-B4C1-79552134592A}" destId="{C4120208-2E5C-41C0-AEF0-0C1446003947}" srcOrd="2" destOrd="0" presId="urn:microsoft.com/office/officeart/2005/8/layout/default"/>
    <dgm:cxn modelId="{A799DF45-46BB-4C0B-88DF-ADF79502533B}" type="presParOf" srcId="{148D607A-C832-4C3A-B4C1-79552134592A}" destId="{2296D09A-ED0C-48C9-8E0C-6B812C3553A7}" srcOrd="3" destOrd="0" presId="urn:microsoft.com/office/officeart/2005/8/layout/default"/>
    <dgm:cxn modelId="{45BAFD68-81F6-426F-B806-2CF5AA6A276A}" type="presParOf" srcId="{148D607A-C832-4C3A-B4C1-79552134592A}" destId="{17236488-AE8E-4BC8-BC99-13C0173A0F69}" srcOrd="4" destOrd="0" presId="urn:microsoft.com/office/officeart/2005/8/layout/default"/>
    <dgm:cxn modelId="{F34512CA-A08F-4A9F-89EE-6C3B3444D7E6}" type="presParOf" srcId="{148D607A-C832-4C3A-B4C1-79552134592A}" destId="{C6859D75-1374-4151-95B6-A0B735EE56C7}" srcOrd="5" destOrd="0" presId="urn:microsoft.com/office/officeart/2005/8/layout/default"/>
    <dgm:cxn modelId="{739BBFE3-AD9C-48E7-8F6D-935CF72DD23B}" type="presParOf" srcId="{148D607A-C832-4C3A-B4C1-79552134592A}" destId="{79392834-D1ED-4B28-93F7-301C29E749B4}" srcOrd="6" destOrd="0" presId="urn:microsoft.com/office/officeart/2005/8/layout/default"/>
    <dgm:cxn modelId="{DAF5BBBE-828F-4A55-9746-7666D1BB8E64}" type="presParOf" srcId="{148D607A-C832-4C3A-B4C1-79552134592A}" destId="{53EC919E-E536-4F2B-B274-D6FCA2BFDCF8}" srcOrd="7" destOrd="0" presId="urn:microsoft.com/office/officeart/2005/8/layout/default"/>
    <dgm:cxn modelId="{0EEB5A28-AB34-443B-8257-68101315D535}" type="presParOf" srcId="{148D607A-C832-4C3A-B4C1-79552134592A}" destId="{B51338B4-8374-44BB-ABFC-1E1E209D8E54}" srcOrd="8" destOrd="0" presId="urn:microsoft.com/office/officeart/2005/8/layout/default"/>
    <dgm:cxn modelId="{9FC67B06-4506-4FF9-9622-78F68DAD6B81}" type="presParOf" srcId="{148D607A-C832-4C3A-B4C1-79552134592A}" destId="{B200C940-7D8E-43B6-AEDF-5361FE44501D}" srcOrd="9" destOrd="0" presId="urn:microsoft.com/office/officeart/2005/8/layout/default"/>
    <dgm:cxn modelId="{7AD3B7BC-0E2E-441D-9D1C-1281D5FC5378}" type="presParOf" srcId="{148D607A-C832-4C3A-B4C1-79552134592A}" destId="{A3B029E8-499E-480A-AA80-B6FF08B95FF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9D45F-277F-4999-A977-7E9672E0A329}">
      <dsp:nvSpPr>
        <dsp:cNvPr id="0" name=""/>
        <dsp:cNvSpPr/>
      </dsp:nvSpPr>
      <dsp:spPr>
        <a:xfrm>
          <a:off x="0" y="278970"/>
          <a:ext cx="2654552" cy="16478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1. Overview</a:t>
          </a:r>
          <a:endParaRPr kumimoji="1" lang="ja-JP" altLang="en-US" sz="2000" b="1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1.1 Recording trigger</a:t>
          </a:r>
          <a:endParaRPr kumimoji="1" lang="ja-JP" altLang="en-US" sz="800" b="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1.2 Comparison table for recording modes </a:t>
          </a:r>
          <a:endParaRPr kumimoji="1" lang="ja-JP" altLang="en-US" sz="800" b="0" kern="1200" dirty="0"/>
        </a:p>
      </dsp:txBody>
      <dsp:txXfrm>
        <a:off x="0" y="278970"/>
        <a:ext cx="2654552" cy="1647871"/>
      </dsp:txXfrm>
    </dsp:sp>
    <dsp:sp modelId="{C4120208-2E5C-41C0-AEF0-0C1446003947}">
      <dsp:nvSpPr>
        <dsp:cNvPr id="0" name=""/>
        <dsp:cNvSpPr/>
      </dsp:nvSpPr>
      <dsp:spPr>
        <a:xfrm>
          <a:off x="2920007" y="273770"/>
          <a:ext cx="2654552" cy="16582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2. SD recording settings</a:t>
          </a:r>
          <a:endParaRPr kumimoji="1" lang="ja-JP" altLang="en-US" sz="2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2.1 Setup procedure</a:t>
          </a:r>
          <a:endParaRPr kumimoji="1"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2.2 Set SD memory card recording </a:t>
          </a:r>
          <a:endParaRPr kumimoji="1"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2.3 Set Image</a:t>
          </a:r>
          <a:endParaRPr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2.4 Set VMD area</a:t>
          </a:r>
          <a:endParaRPr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2.5 Set Schedule</a:t>
          </a:r>
          <a:endParaRPr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2.6 Start manual recording</a:t>
          </a:r>
          <a:endParaRPr lang="ja-JP" altLang="en-US" sz="800" kern="1200" dirty="0"/>
        </a:p>
      </dsp:txBody>
      <dsp:txXfrm>
        <a:off x="2920007" y="273770"/>
        <a:ext cx="2654552" cy="1658272"/>
      </dsp:txXfrm>
    </dsp:sp>
    <dsp:sp modelId="{17236488-AE8E-4BC8-BC99-13C0173A0F69}">
      <dsp:nvSpPr>
        <dsp:cNvPr id="0" name=""/>
        <dsp:cNvSpPr/>
      </dsp:nvSpPr>
      <dsp:spPr>
        <a:xfrm>
          <a:off x="5840015" y="278970"/>
          <a:ext cx="2654552" cy="16478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3. View recorded data </a:t>
          </a:r>
          <a:r>
            <a:rPr kumimoji="1" lang="en-US" altLang="ja-JP" sz="16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(H.265/H.264/JPEG)</a:t>
          </a:r>
          <a:endParaRPr kumimoji="1" lang="ja-JP" altLang="en-US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.1 Overview</a:t>
          </a:r>
          <a:endParaRPr kumimoji="1" lang="ja-JP" altLang="en-US" sz="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.2 Replay / Download : Camera browser </a:t>
          </a:r>
          <a:r>
            <a:rPr kumimoji="1" lang="en-US" altLang="ja-JP" sz="7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(H.265/H.264/JPEG)</a:t>
          </a:r>
          <a:endParaRPr kumimoji="1" lang="ja-JP" altLang="en-US" sz="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.3 Replay : ASM300</a:t>
          </a:r>
          <a:endParaRPr kumimoji="1" lang="ja-JP" altLang="en-US" sz="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rPr>
            <a:t>.4 Download MP4 : ASM300</a:t>
          </a:r>
          <a:endParaRPr kumimoji="1" lang="ja-JP" altLang="en-US" sz="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b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3.5 Replay SD recorded data : PC</a:t>
          </a:r>
          <a:endParaRPr kumimoji="1" lang="ja-JP" altLang="en-US" sz="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40015" y="278970"/>
        <a:ext cx="2654552" cy="1647871"/>
      </dsp:txXfrm>
    </dsp:sp>
    <dsp:sp modelId="{79392834-D1ED-4B28-93F7-301C29E749B4}">
      <dsp:nvSpPr>
        <dsp:cNvPr id="0" name=""/>
        <dsp:cNvSpPr/>
      </dsp:nvSpPr>
      <dsp:spPr>
        <a:xfrm>
          <a:off x="0" y="2197498"/>
          <a:ext cx="2654552" cy="15927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4. Backup for NVR</a:t>
          </a:r>
          <a:endParaRPr kumimoji="1" lang="ja-JP" altLang="en-US" sz="2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4.1 SD memory backup with recorder (NX-NVR)</a:t>
          </a:r>
          <a:endParaRPr kumimoji="1" lang="ja-JP" altLang="en-US" sz="800" kern="1200" dirty="0"/>
        </a:p>
      </dsp:txBody>
      <dsp:txXfrm>
        <a:off x="0" y="2197498"/>
        <a:ext cx="2654552" cy="1592731"/>
      </dsp:txXfrm>
    </dsp:sp>
    <dsp:sp modelId="{B51338B4-8374-44BB-ABFC-1E1E209D8E54}">
      <dsp:nvSpPr>
        <dsp:cNvPr id="0" name=""/>
        <dsp:cNvSpPr/>
      </dsp:nvSpPr>
      <dsp:spPr>
        <a:xfrm>
          <a:off x="2920007" y="2197498"/>
          <a:ext cx="2654552" cy="15927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b="1" kern="1200" dirty="0" smtClean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kumimoji="1" lang="en-US" altLang="ja-JP" sz="2000" b="1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. Other functions</a:t>
          </a:r>
          <a:endParaRPr kumimoji="1" lang="ja-JP" altLang="en-US" sz="2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5.1 Password Lock</a:t>
          </a:r>
          <a:endParaRPr kumimoji="1" lang="ja-JP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800" kern="1200" dirty="0" smtClean="0">
              <a:latin typeface="Calibri"/>
            </a:rPr>
            <a:t>5.2 Alteration detection</a:t>
          </a:r>
          <a:endParaRPr kumimoji="1" lang="ja-JP" altLang="en-US" sz="800" kern="1200" dirty="0"/>
        </a:p>
      </dsp:txBody>
      <dsp:txXfrm>
        <a:off x="2920007" y="2197498"/>
        <a:ext cx="2654552" cy="1592731"/>
      </dsp:txXfrm>
    </dsp:sp>
    <dsp:sp modelId="{A3B029E8-499E-480A-AA80-B6FF08B95FF0}">
      <dsp:nvSpPr>
        <dsp:cNvPr id="0" name=""/>
        <dsp:cNvSpPr/>
      </dsp:nvSpPr>
      <dsp:spPr>
        <a:xfrm>
          <a:off x="5840015" y="2197498"/>
          <a:ext cx="2654552" cy="15927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6. i-PRO SD </a:t>
          </a:r>
          <a:r>
            <a:rPr kumimoji="1" lang="en-US" altLang="ja-JP" sz="1600" b="1" i="0" u="none" strike="noStrike" kern="1200" cap="none" spc="0" normalizeH="0" baseline="0" noProof="0" dirty="0" smtClean="0">
              <a:ln/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rPr>
            <a:t>memory cards</a:t>
          </a:r>
          <a:endParaRPr kumimoji="1" lang="ja-JP" altLang="en-US" sz="16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6.1 i-PRO SD memory card line-ups</a:t>
          </a:r>
          <a:endParaRPr kumimoji="1" lang="ja-JP" altLang="en-US" sz="800" b="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6.1 Advantage of 3D NAND TLC </a:t>
          </a:r>
          <a:endParaRPr kumimoji="1" lang="ja-JP" altLang="en-US" sz="800" b="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6.2 Reference : Estimated Recording Hours(H.264/H.265) </a:t>
          </a:r>
          <a:endParaRPr kumimoji="1" lang="ja-JP" altLang="en-US" sz="800" b="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800" b="0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6.3 Reference : Replacement cycle (continuous recording</a:t>
          </a:r>
          <a:r>
            <a:rPr kumimoji="1" lang="en-US" altLang="ja-JP" sz="800" b="1" i="0" u="none" strike="noStrike" kern="1200" cap="none" spc="0" normalizeH="0" baseline="0" noProof="0" dirty="0" smtClean="0">
              <a:ln/>
              <a:effectLst/>
              <a:uLnTx/>
              <a:uFillTx/>
              <a:latin typeface="Calibri"/>
              <a:ea typeface="Meiryo UI" panose="020B0604030504040204" pitchFamily="50" charset="-128"/>
            </a:rPr>
            <a:t>)</a:t>
          </a:r>
          <a:endParaRPr kumimoji="1" lang="ja-JP" altLang="en-US" sz="800" kern="1200" dirty="0"/>
        </a:p>
      </dsp:txBody>
      <dsp:txXfrm>
        <a:off x="5840015" y="2197498"/>
        <a:ext cx="2654552" cy="1592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919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959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29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5473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83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088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911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1618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495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52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6134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41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765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9486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721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2893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327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185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562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0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3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492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9250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796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571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1560"/>
            <a:ext cx="3770767" cy="20164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516577"/>
            <a:ext cx="3900857" cy="1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2021/8/23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25" y="4820052"/>
            <a:ext cx="2826199" cy="151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784466"/>
            <a:ext cx="1917474" cy="186720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ecurity.panasonic.com/training_support/support/technical_information/" TargetMode="Externa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hyperlink" Target="https://security.panasonic.com/support/info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sn-web.net/ssbu-t/Support/SD_Mem_Card_Replacement_Cycle_JPEG_en.pdf" TargetMode="External"/><Relationship Id="rId3" Type="http://schemas.openxmlformats.org/officeDocument/2006/relationships/hyperlink" Target="https://bizpartner.panasonic.net/public/system/files/files/fields/field_file/psd/2021/06/24/SD_Memory_Card_1624504425.9162.pdf" TargetMode="External"/><Relationship Id="rId7" Type="http://schemas.openxmlformats.org/officeDocument/2006/relationships/hyperlink" Target="https://www.psn-web.net/ssbu-t/Support/SD_Mem_Card_Replacement_Cycle_H264H265_en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psn-web.net/ssbu-t/Support/sd_jpeg-en.pdf" TargetMode="External"/><Relationship Id="rId5" Type="http://schemas.openxmlformats.org/officeDocument/2006/relationships/hyperlink" Target="https://www.psn-web.net/ssbu-t/Support/sd_h264h265-en.pdf" TargetMode="External"/><Relationship Id="rId4" Type="http://schemas.openxmlformats.org/officeDocument/2006/relationships/hyperlink" Target="https://www.psn-web.net/ssbu-t/Support/i-PRO_SD_Restriction.pdf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3688" y="394464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Aug. 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03688" y="357766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Ver.1.10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94" y="1733245"/>
            <a:ext cx="4511431" cy="7849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94" y="2958914"/>
            <a:ext cx="4511431" cy="32768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2.2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Set SD memory card recording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56851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24653" y="1482408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(1) Basic </a:t>
            </a: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&gt;</a:t>
            </a:r>
            <a:r>
              <a:rPr lang="ja-JP" altLang="en-US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SD memory card</a:t>
            </a:r>
            <a:endParaRPr lang="ja-JP" altLang="en-US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flipV="1">
            <a:off x="929595" y="132592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 flipV="1">
            <a:off x="929595" y="240685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215064" y="202037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Image/Audio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Image</a:t>
            </a: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 flipV="1">
            <a:off x="929595" y="3468425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224892" y="1063453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211740" y="4161658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186982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 flipV="1">
            <a:off x="919767" y="2937468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209201" y="3083858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Schedule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Schedule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234510" y="2551261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Alarm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VMD area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209200" y="3615678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 flipV="1">
            <a:off x="909909" y="4001030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7" name="角丸四角形 36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3955880" y="3075476"/>
            <a:ext cx="1087845" cy="2111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角丸四角形吹き出し 40"/>
          <p:cNvSpPr/>
          <p:nvPr/>
        </p:nvSpPr>
        <p:spPr>
          <a:xfrm>
            <a:off x="5705857" y="2270600"/>
            <a:ext cx="3121841" cy="614490"/>
          </a:xfrm>
          <a:prstGeom prst="wedgeRoundRectCallout">
            <a:avLst>
              <a:gd name="adj1" fmla="val -84662"/>
              <a:gd name="adj2" fmla="val -3466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 :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duration to save image data on the SD memory card after an alarm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occurrence</a:t>
            </a:r>
            <a:endParaRPr lang="ja-JP" alt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角丸四角形吹き出し 41"/>
          <p:cNvSpPr/>
          <p:nvPr/>
        </p:nvSpPr>
        <p:spPr>
          <a:xfrm>
            <a:off x="5690311" y="1614805"/>
            <a:ext cx="3137387" cy="421795"/>
          </a:xfrm>
          <a:prstGeom prst="wedgeRoundRectCallout">
            <a:avLst>
              <a:gd name="adj1" fmla="val -83670"/>
              <a:gd name="adj2" fmla="val 73088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 alarm duration: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“Pre-alarm duration” differs depending on the bit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  <a:endParaRPr lang="ja-JP" alt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95" y="1123630"/>
            <a:ext cx="4366638" cy="6934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95" y="1851965"/>
            <a:ext cx="4366638" cy="257578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194" y="4462603"/>
            <a:ext cx="4385139" cy="289585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2.3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Set Image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 (1) Basic &gt; SD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memory card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215064" y="2026121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(2) Image/Audio &gt; Image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1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2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4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6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8960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Schedule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Schedule</a:t>
            </a:r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auto">
          <a:xfrm>
            <a:off x="234510" y="2557012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Alarm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VMD area</a:t>
            </a: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54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7" name="角丸四角形 36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2399114" y="1494406"/>
            <a:ext cx="3113533" cy="281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2343508" y="2291795"/>
            <a:ext cx="3113533" cy="281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正方形/長方形 42"/>
          <p:cNvSpPr/>
          <p:nvPr/>
        </p:nvSpPr>
        <p:spPr>
          <a:xfrm>
            <a:off x="2343508" y="2756178"/>
            <a:ext cx="3113533" cy="8790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3955880" y="4527393"/>
            <a:ext cx="1087845" cy="2111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正方形/長方形 46"/>
          <p:cNvSpPr/>
          <p:nvPr/>
        </p:nvSpPr>
        <p:spPr>
          <a:xfrm>
            <a:off x="2343323" y="4237015"/>
            <a:ext cx="2242938" cy="2111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角丸四角形吹き出し 49"/>
          <p:cNvSpPr/>
          <p:nvPr/>
        </p:nvSpPr>
        <p:spPr>
          <a:xfrm>
            <a:off x="5847745" y="1936624"/>
            <a:ext cx="3077719" cy="651583"/>
          </a:xfrm>
          <a:prstGeom prst="wedgeRoundRectCallout">
            <a:avLst>
              <a:gd name="adj1" fmla="val -89134"/>
              <a:gd name="adj2" fmla="val 121849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rate or CBR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“VBR” or “Best effort” is set, it will be changed to “Frame rate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角丸四角形吹き出し 50"/>
          <p:cNvSpPr/>
          <p:nvPr/>
        </p:nvSpPr>
        <p:spPr>
          <a:xfrm>
            <a:off x="5847745" y="2886307"/>
            <a:ext cx="3077719" cy="494664"/>
          </a:xfrm>
          <a:prstGeom prst="wedgeRoundRectCallout">
            <a:avLst>
              <a:gd name="adj1" fmla="val -83091"/>
              <a:gd name="adj2" fmla="val 7022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“VBR” is set, “Max bit rate (per client) may be 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changed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角丸四角形吹き出し 54"/>
          <p:cNvSpPr/>
          <p:nvPr/>
        </p:nvSpPr>
        <p:spPr>
          <a:xfrm>
            <a:off x="5847745" y="3472741"/>
            <a:ext cx="3077719" cy="433551"/>
          </a:xfrm>
          <a:prstGeom prst="wedgeRoundRectCallout">
            <a:avLst>
              <a:gd name="adj1" fmla="val -81286"/>
              <a:gd name="adj2" fmla="val 4941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GOP Control is other than “Off”, it will be changed to “Off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角丸四角形吹き出し 55"/>
          <p:cNvSpPr/>
          <p:nvPr/>
        </p:nvSpPr>
        <p:spPr>
          <a:xfrm>
            <a:off x="5834370" y="4004200"/>
            <a:ext cx="3142853" cy="755584"/>
          </a:xfrm>
          <a:prstGeom prst="wedgeRoundRectCallout">
            <a:avLst>
              <a:gd name="adj1" fmla="val -89178"/>
              <a:gd name="adj2" fmla="val -526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an interval (I-frame interval; 0.2 - 5 seconds) to refresh the displayed H.265 (or H.264) images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“Refresh interval” is longer than “1s”, it will be changed to “1s”</a:t>
            </a:r>
            <a:endParaRPr lang="ja-JP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2509818" y="1038255"/>
            <a:ext cx="2925556" cy="3631263"/>
            <a:chOff x="2697240" y="1020596"/>
            <a:chExt cx="2925556" cy="363126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7240" y="1020596"/>
              <a:ext cx="2925556" cy="344709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240" y="4460188"/>
              <a:ext cx="2925556" cy="191671"/>
            </a:xfrm>
            <a:prstGeom prst="rect">
              <a:avLst/>
            </a:prstGeom>
          </p:spPr>
        </p:pic>
      </p:grp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2.4 Set VMD area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131938" y="2817074"/>
            <a:ext cx="634573" cy="6032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  <a:endParaRPr lang="ja-JP" altLang="en-US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215064" y="2026121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Image/Audio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Image</a:t>
            </a: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1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209201" y="308960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Schedule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Schedule</a:t>
            </a: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234510" y="2557012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 (3) Alarm &gt; VMD </a:t>
            </a: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area</a:t>
            </a: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48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3570916" y="4520935"/>
            <a:ext cx="791019" cy="1485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角丸四角形 37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39" name="角丸四角形 38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40" name="角丸四角形吹き出し 39"/>
          <p:cNvSpPr/>
          <p:nvPr/>
        </p:nvSpPr>
        <p:spPr>
          <a:xfrm>
            <a:off x="5278295" y="2817074"/>
            <a:ext cx="3192845" cy="623072"/>
          </a:xfrm>
          <a:prstGeom prst="wedgeRoundRectCallout">
            <a:avLst>
              <a:gd name="adj1" fmla="val -91087"/>
              <a:gd name="adj2" fmla="val 12706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status to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“On”</a:t>
            </a:r>
          </a:p>
          <a:p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[Detection area] and [Detection sensitivity] as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endParaRPr lang="ja-JP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6" y="4555264"/>
            <a:ext cx="2928265" cy="17459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47" y="1029336"/>
            <a:ext cx="2928265" cy="343194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2.5 Set Schedule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56851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581130" y="1398668"/>
            <a:ext cx="1507064" cy="4457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224653" y="1482408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Basic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SD memory card</a:t>
            </a:r>
            <a:endParaRPr lang="ja-JP" altLang="en-US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auto">
          <a:xfrm flipV="1">
            <a:off x="929595" y="132592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0685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215064" y="202037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Image/Audio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Image</a:t>
            </a: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 flipV="1">
            <a:off x="929595" y="3468425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224892" y="1063453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211740" y="4161658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 flipV="1">
            <a:off x="929595" y="186982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1" name="AutoShape 15"/>
          <p:cNvSpPr>
            <a:spLocks noChangeArrowheads="1"/>
          </p:cNvSpPr>
          <p:nvPr/>
        </p:nvSpPr>
        <p:spPr bwMode="auto">
          <a:xfrm flipV="1">
            <a:off x="919767" y="2937468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209201" y="3083858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 (4) Schedule &gt; Schedule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234510" y="2551261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Alarm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VMD area</a:t>
            </a: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209200" y="3615678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48" name="AutoShape 14"/>
          <p:cNvSpPr>
            <a:spLocks noChangeArrowheads="1"/>
          </p:cNvSpPr>
          <p:nvPr/>
        </p:nvSpPr>
        <p:spPr bwMode="auto">
          <a:xfrm flipV="1">
            <a:off x="909909" y="4001030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8" name="角丸四角形 37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3496780" y="4588893"/>
            <a:ext cx="791019" cy="1485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角丸四角形 38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40" name="角丸四角形吹き出し 39"/>
          <p:cNvSpPr/>
          <p:nvPr/>
        </p:nvSpPr>
        <p:spPr>
          <a:xfrm>
            <a:off x="5071220" y="2853633"/>
            <a:ext cx="1976550" cy="299223"/>
          </a:xfrm>
          <a:prstGeom prst="wedgeRoundRectCallout">
            <a:avLst>
              <a:gd name="adj1" fmla="val -85248"/>
              <a:gd name="adj2" fmla="val -38702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recording time zone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角丸四角形吹き出し 42"/>
          <p:cNvSpPr/>
          <p:nvPr/>
        </p:nvSpPr>
        <p:spPr>
          <a:xfrm>
            <a:off x="5632801" y="2234585"/>
            <a:ext cx="3031927" cy="409588"/>
          </a:xfrm>
          <a:prstGeom prst="wedgeRoundRectCallout">
            <a:avLst>
              <a:gd name="adj1" fmla="val -74150"/>
              <a:gd name="adj2" fmla="val -177119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days of a week by checking the respective checkboxes</a:t>
            </a:r>
            <a:endParaRPr lang="ja-JP" alt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角丸四角形吹き出し 44"/>
          <p:cNvSpPr/>
          <p:nvPr/>
        </p:nvSpPr>
        <p:spPr>
          <a:xfrm>
            <a:off x="5791371" y="1199203"/>
            <a:ext cx="3186115" cy="719228"/>
          </a:xfrm>
          <a:prstGeom prst="wedgeRoundRectCallout">
            <a:avLst>
              <a:gd name="adj1" fmla="val -83394"/>
              <a:gd name="adj2" fmla="val -7651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Alarm input recording : VMD permission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Schedule recording : Recording to SD (Recording stream)</a:t>
            </a:r>
            <a:endParaRPr lang="ja-JP" altLang="en-US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08" y="1426174"/>
            <a:ext cx="4766153" cy="2504701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2.6 Start manual recording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51100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224653" y="1476657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Basic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SD memory card</a:t>
            </a:r>
            <a:endParaRPr lang="ja-JP" altLang="en-US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 flipV="1">
            <a:off x="929595" y="1320170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flipV="1">
            <a:off x="929595" y="2401100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Image/Audio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Image</a:t>
            </a: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flipV="1">
            <a:off x="929595" y="3462674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224892" y="1057702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211740" y="4155907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5" name="AutoShape 12"/>
          <p:cNvSpPr>
            <a:spLocks noChangeArrowheads="1"/>
          </p:cNvSpPr>
          <p:nvPr/>
        </p:nvSpPr>
        <p:spPr bwMode="auto">
          <a:xfrm flipV="1">
            <a:off x="929595" y="1864070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AutoShape 15"/>
          <p:cNvSpPr>
            <a:spLocks noChangeArrowheads="1"/>
          </p:cNvSpPr>
          <p:nvPr/>
        </p:nvSpPr>
        <p:spPr bwMode="auto">
          <a:xfrm flipV="1">
            <a:off x="919767" y="2931717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Schedule &gt; Schedule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Alarm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VMD area</a:t>
            </a: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209200" y="3609927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 flipV="1">
            <a:off x="909909" y="399527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647" y="2337789"/>
            <a:ext cx="2179509" cy="1059272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2210845" y="3340581"/>
            <a:ext cx="388307" cy="2259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599152" y="2896758"/>
            <a:ext cx="1524495" cy="55678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角丸四角形 33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6" name="角丸四角形 35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37" name="角丸四角形吹き出し 36"/>
          <p:cNvSpPr/>
          <p:nvPr/>
        </p:nvSpPr>
        <p:spPr>
          <a:xfrm>
            <a:off x="5767754" y="1803975"/>
            <a:ext cx="3313723" cy="383315"/>
          </a:xfrm>
          <a:prstGeom prst="wedgeRoundRectCallout">
            <a:avLst>
              <a:gd name="adj1" fmla="val -62093"/>
              <a:gd name="adj2" fmla="val 1703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the [Start]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[Stop]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button 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/ stop 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recording</a:t>
            </a:r>
            <a:endParaRPr lang="ja-JP" altLang="en-US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View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recorded data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(H.265/H.264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27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.1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Overview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429489" y="3545668"/>
            <a:ext cx="8308975" cy="943511"/>
          </a:xfrm>
          <a:prstGeom prst="foldedCorner">
            <a:avLst>
              <a:gd name="adj" fmla="val 12500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Notes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: 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- In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case of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"Backup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NVR REC", you can play back SD memory backup data on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WJ-NX***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after the recorder get the video data from SD memory card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automatically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File format is "mp4", not "n3r"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</a:t>
            </a:r>
            <a:endParaRPr kumimoji="1" lang="en-US" altLang="ja-JP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P創英角ｺﾞｼｯｸUB" panose="020B09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943129"/>
              </p:ext>
            </p:extLst>
          </p:nvPr>
        </p:nvGraphicFramePr>
        <p:xfrm>
          <a:off x="719132" y="1098712"/>
          <a:ext cx="7530118" cy="158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669">
                  <a:extLst>
                    <a:ext uri="{9D8B030D-6E8A-4147-A177-3AD203B41FA5}">
                      <a16:colId xmlns:a16="http://schemas.microsoft.com/office/drawing/2014/main" val="2268623116"/>
                    </a:ext>
                  </a:extLst>
                </a:gridCol>
                <a:gridCol w="1423035">
                  <a:extLst>
                    <a:ext uri="{9D8B030D-6E8A-4147-A177-3AD203B41FA5}">
                      <a16:colId xmlns:a16="http://schemas.microsoft.com/office/drawing/2014/main" val="2333394252"/>
                    </a:ext>
                  </a:extLst>
                </a:gridCol>
                <a:gridCol w="1479138">
                  <a:extLst>
                    <a:ext uri="{9D8B030D-6E8A-4147-A177-3AD203B41FA5}">
                      <a16:colId xmlns:a16="http://schemas.microsoft.com/office/drawing/2014/main" val="476619931"/>
                    </a:ext>
                  </a:extLst>
                </a:gridCol>
                <a:gridCol w="1479138">
                  <a:extLst>
                    <a:ext uri="{9D8B030D-6E8A-4147-A177-3AD203B41FA5}">
                      <a16:colId xmlns:a16="http://schemas.microsoft.com/office/drawing/2014/main" val="3651392042"/>
                    </a:ext>
                  </a:extLst>
                </a:gridCol>
                <a:gridCol w="1479138">
                  <a:extLst>
                    <a:ext uri="{9D8B030D-6E8A-4147-A177-3AD203B41FA5}">
                      <a16:colId xmlns:a16="http://schemas.microsoft.com/office/drawing/2014/main" val="2848151416"/>
                    </a:ext>
                  </a:extLst>
                </a:gridCol>
              </a:tblGrid>
              <a:tr h="3175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</a:t>
                      </a:r>
                      <a:endParaRPr kumimoji="1" lang="ja-JP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browser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ASM300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r>
                        <a:rPr kumimoji="1" lang="ja-JP" alt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file Explorer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751935"/>
                  </a:ext>
                </a:extLst>
              </a:tr>
              <a:tr h="317565">
                <a:tc rowSpan="2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Replay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3184755"/>
                  </a:ext>
                </a:extLst>
              </a:tr>
              <a:tr h="317565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Download/Copy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697364"/>
                  </a:ext>
                </a:extLst>
              </a:tr>
              <a:tr h="317565">
                <a:tc rowSpan="2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Replay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(*)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0575274"/>
                  </a:ext>
                </a:extLst>
              </a:tr>
              <a:tr h="317565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Download/Copy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1130284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49094" y="676659"/>
            <a:ext cx="8644647" cy="33855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View recorded </a:t>
            </a:r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data</a:t>
            </a:r>
            <a:endParaRPr kumimoji="1" lang="ja-JP" altLang="en-US" sz="1200" b="1" dirty="0"/>
          </a:p>
        </p:txBody>
      </p:sp>
      <p:sp>
        <p:nvSpPr>
          <p:cNvPr id="9" name="AutoShape 48"/>
          <p:cNvSpPr>
            <a:spLocks noChangeArrowheads="1"/>
          </p:cNvSpPr>
          <p:nvPr/>
        </p:nvSpPr>
        <p:spPr bwMode="auto">
          <a:xfrm>
            <a:off x="2271908" y="2738081"/>
            <a:ext cx="6339312" cy="419338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square" anchor="ctr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defRPr/>
            </a:pPr>
            <a:r>
              <a:rPr lang="en-US" altLang="ja-JP" sz="800" dirty="0" smtClean="0"/>
              <a:t>(*) H.265 </a:t>
            </a:r>
            <a:r>
              <a:rPr lang="en-US" altLang="ja-JP" sz="800" dirty="0"/>
              <a:t>images on SD memory card may not be played on Windows 10 due to "Windows 10 Fall Creators Update(Version 1709 / RS3</a:t>
            </a:r>
            <a:r>
              <a:rPr lang="en-US" altLang="ja-JP" sz="800" dirty="0" smtClean="0"/>
              <a:t>)</a:t>
            </a:r>
          </a:p>
          <a:p>
            <a:pPr lvl="0">
              <a:defRPr/>
            </a:pPr>
            <a:r>
              <a:rPr lang="en-US" altLang="ja-JP" sz="800" dirty="0"/>
              <a:t> </a:t>
            </a:r>
            <a:r>
              <a:rPr lang="en-US" altLang="ja-JP" sz="800" dirty="0" smtClean="0"/>
              <a:t>       See [C0303] </a:t>
            </a:r>
            <a:r>
              <a:rPr lang="en-US" altLang="ja-JP" sz="800" dirty="0"/>
              <a:t>for detail (</a:t>
            </a:r>
            <a:r>
              <a:rPr lang="en-US" altLang="ja-JP" sz="800" dirty="0">
                <a:hlinkClick r:id="rId2"/>
              </a:rPr>
              <a:t>https://security.panasonic.com/training_support/support/technical_information</a:t>
            </a:r>
            <a:r>
              <a:rPr lang="en-US" altLang="ja-JP" sz="800" dirty="0" smtClean="0">
                <a:hlinkClick r:id="rId2"/>
              </a:rPr>
              <a:t>/</a:t>
            </a:r>
            <a:r>
              <a:rPr lang="en-US" altLang="ja-JP" sz="800" dirty="0" smtClean="0"/>
              <a:t>)</a:t>
            </a:r>
          </a:p>
          <a:p>
            <a:pPr lvl="0">
              <a:defRPr/>
            </a:pPr>
            <a:endParaRPr kumimoji="1" lang="en-US" altLang="ja-JP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P創英角ｺﾞｼｯｸUB" panose="020B09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05680" y="1872570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3.2</a:t>
            </a:r>
            <a:endParaRPr kumimoji="1" lang="ja-JP" altLang="en-US" sz="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05680" y="2164195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3.2</a:t>
            </a:r>
            <a:endParaRPr kumimoji="1" lang="ja-JP" altLang="en-US" sz="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5680" y="2488652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3.2</a:t>
            </a:r>
            <a:endParaRPr kumimoji="1" lang="ja-JP" altLang="en-US" sz="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83625" y="2170898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 smtClean="0">
                <a:sym typeface="Wingdings" panose="05000000000000000000" pitchFamily="2" charset="2"/>
              </a:rPr>
              <a:t>3</a:t>
            </a:r>
            <a:endParaRPr kumimoji="1" lang="ja-JP" altLang="en-US" sz="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83625" y="2479873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>
                <a:sym typeface="Wingdings" panose="05000000000000000000" pitchFamily="2" charset="2"/>
              </a:rPr>
              <a:t>4</a:t>
            </a:r>
            <a:endParaRPr kumimoji="1" lang="ja-JP" altLang="en-US" sz="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30755" y="2164195"/>
            <a:ext cx="518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 smtClean="0">
                <a:sym typeface="Wingdings" panose="05000000000000000000" pitchFamily="2" charset="2"/>
              </a:rPr>
              <a:t>5</a:t>
            </a:r>
            <a:endParaRPr kumimoji="1" lang="ja-JP" altLang="en-US" sz="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30754" y="2474908"/>
            <a:ext cx="518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 smtClean="0">
                <a:sym typeface="Wingdings" panose="05000000000000000000" pitchFamily="2" charset="2"/>
              </a:rPr>
              <a:t>5</a:t>
            </a:r>
            <a:endParaRPr kumimoji="1" lang="ja-JP" altLang="en-US" sz="8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30755" y="1853104"/>
            <a:ext cx="518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 smtClean="0">
                <a:sym typeface="Wingdings" panose="05000000000000000000" pitchFamily="2" charset="2"/>
              </a:rPr>
              <a:t>5</a:t>
            </a:r>
            <a:endParaRPr kumimoji="1" lang="ja-JP" altLang="en-US" sz="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730754" y="1512946"/>
            <a:ext cx="518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</a:t>
            </a:r>
            <a:r>
              <a:rPr lang="en-US" altLang="ja-JP" sz="800" dirty="0" smtClean="0">
                <a:sym typeface="Wingdings" panose="05000000000000000000" pitchFamily="2" charset="2"/>
              </a:rPr>
              <a:t>5</a:t>
            </a:r>
            <a:endParaRPr kumimoji="1" lang="ja-JP" altLang="en-US" sz="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05680" y="1543560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ym typeface="Wingdings" panose="05000000000000000000" pitchFamily="2" charset="2"/>
              </a:rPr>
              <a:t> 3.2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9048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40"/>
          <p:cNvSpPr/>
          <p:nvPr/>
        </p:nvSpPr>
        <p:spPr>
          <a:xfrm>
            <a:off x="5539121" y="1144728"/>
            <a:ext cx="3382137" cy="2901451"/>
          </a:xfrm>
          <a:prstGeom prst="roundRect">
            <a:avLst>
              <a:gd name="adj" fmla="val 42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角丸四角形 35"/>
          <p:cNvSpPr/>
          <p:nvPr/>
        </p:nvSpPr>
        <p:spPr>
          <a:xfrm>
            <a:off x="221093" y="1144728"/>
            <a:ext cx="5170709" cy="2901451"/>
          </a:xfrm>
          <a:prstGeom prst="roundRect">
            <a:avLst>
              <a:gd name="adj" fmla="val 42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cvcv</a:t>
            </a:r>
            <a:endParaRPr kumimoji="1" lang="ja-JP" altLang="en-US" dirty="0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.2 Replay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/ Download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: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 Camera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browser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(H.265/H.264/JPEG)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3255920" y="2509755"/>
            <a:ext cx="142422" cy="43416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6659361" y="2256712"/>
            <a:ext cx="318501" cy="2584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25" y="1476328"/>
            <a:ext cx="2856162" cy="186007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77" y="1854106"/>
            <a:ext cx="870204" cy="16542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518" y="1526672"/>
            <a:ext cx="1878455" cy="18258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829" y="1966398"/>
            <a:ext cx="1193258" cy="1172176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285467" y="3028684"/>
            <a:ext cx="441883" cy="219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333676" y="2620269"/>
            <a:ext cx="867073" cy="219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265232" y="2825941"/>
            <a:ext cx="165674" cy="2027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6504" y="3540941"/>
            <a:ext cx="1644336" cy="377738"/>
          </a:xfrm>
          <a:prstGeom prst="wedgeRoundRectCallout">
            <a:avLst>
              <a:gd name="adj1" fmla="val -26453"/>
              <a:gd name="adj2" fmla="val -11206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Step1.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Click  [Log/Play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]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to show recorded data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809604" y="3138574"/>
            <a:ext cx="152407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角丸四角形吹き出し 26"/>
          <p:cNvSpPr/>
          <p:nvPr/>
        </p:nvSpPr>
        <p:spPr>
          <a:xfrm>
            <a:off x="2042548" y="3529944"/>
            <a:ext cx="1161333" cy="388735"/>
          </a:xfrm>
          <a:prstGeom prst="wedgeRoundRectCallout">
            <a:avLst>
              <a:gd name="adj1" fmla="val 24956"/>
              <a:gd name="adj2" fmla="val -196347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Step2 : 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elect recorded</a:t>
            </a:r>
            <a:r>
              <a:rPr kumimoji="1" lang="en-US" altLang="ja-JP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data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角丸四角形吹き出し 27"/>
          <p:cNvSpPr/>
          <p:nvPr/>
        </p:nvSpPr>
        <p:spPr>
          <a:xfrm>
            <a:off x="3833547" y="3529944"/>
            <a:ext cx="1017917" cy="388735"/>
          </a:xfrm>
          <a:prstGeom prst="wedgeRoundRectCallout">
            <a:avLst>
              <a:gd name="adj1" fmla="val -6668"/>
              <a:gd name="adj2" fmla="val -15991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Step3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Replay</a:t>
            </a:r>
            <a:endParaRPr kumimoji="1" lang="en-US" altLang="ja-JP" sz="11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角丸四角形吹き出し 30"/>
          <p:cNvSpPr/>
          <p:nvPr/>
        </p:nvSpPr>
        <p:spPr>
          <a:xfrm>
            <a:off x="7560328" y="3313647"/>
            <a:ext cx="1343350" cy="602800"/>
          </a:xfrm>
          <a:prstGeom prst="wedgeRoundRectCallout">
            <a:avLst>
              <a:gd name="adj1" fmla="val 17548"/>
              <a:gd name="adj2" fmla="val -2889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dirty="0" smtClean="0">
                <a:solidFill>
                  <a:prstClr val="black"/>
                </a:solidFill>
                <a:latin typeface="Calibri" charset="0"/>
                <a:ea typeface="HGP創英角ｺﾞｼｯｸUB" panose="020B0900000000000000" pitchFamily="50" charset="-128"/>
              </a:rPr>
              <a:t>Destination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 directory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can be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changed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in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setup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menu "Basic&gt;Log"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330898" y="4115615"/>
            <a:ext cx="817141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36000" rIns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- Only a single user can operate the log list window. Other users cannot access the log list 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</a:p>
          <a:p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In this process, 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replay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stream is output by TCP (over HTTP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ja-JP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54845" y="682410"/>
            <a:ext cx="8644647" cy="33855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Replay/download recorded image files on web </a:t>
            </a:r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browser</a:t>
            </a:r>
            <a:endParaRPr kumimoji="1" lang="ja-JP" altLang="en-US" sz="1200" b="1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861" y="1523795"/>
            <a:ext cx="1878455" cy="1825811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7071042" y="2817608"/>
            <a:ext cx="345707" cy="2559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角丸四角形吹き出し 38"/>
          <p:cNvSpPr/>
          <p:nvPr/>
        </p:nvSpPr>
        <p:spPr>
          <a:xfrm>
            <a:off x="6002988" y="3533502"/>
            <a:ext cx="1314246" cy="385177"/>
          </a:xfrm>
          <a:prstGeom prst="wedgeRoundRectCallout">
            <a:avLst>
              <a:gd name="adj1" fmla="val 31051"/>
              <a:gd name="adj2" fmla="val -15103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Click download Icon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636" y="3655648"/>
            <a:ext cx="232102" cy="236839"/>
          </a:xfrm>
          <a:prstGeom prst="rect">
            <a:avLst/>
          </a:prstGeom>
        </p:spPr>
      </p:pic>
      <p:sp>
        <p:nvSpPr>
          <p:cNvPr id="42" name="角丸四角形 41"/>
          <p:cNvSpPr/>
          <p:nvPr/>
        </p:nvSpPr>
        <p:spPr>
          <a:xfrm>
            <a:off x="221093" y="1151152"/>
            <a:ext cx="5170709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Replay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539121" y="1151152"/>
            <a:ext cx="3382137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Download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7497747" y="2690879"/>
            <a:ext cx="138688" cy="43416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221093" y="1501290"/>
            <a:ext cx="8692869" cy="3248989"/>
          </a:xfrm>
          <a:prstGeom prst="roundRect">
            <a:avLst>
              <a:gd name="adj" fmla="val 42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1878" y="679138"/>
            <a:ext cx="8530071" cy="707886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Play on the operation monitor in 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ASM300 </a:t>
            </a:r>
            <a:endParaRPr kumimoji="1" lang="en-US" altLang="ja-JP" sz="1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 one of the camera, the playable Only one user (including browser access, etc.). During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replay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other users can not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play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 It does not support audio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replay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1897364" y="1500753"/>
            <a:ext cx="1400779" cy="191369"/>
          </a:xfrm>
          <a:prstGeom prst="wedgeRoundRectCallout">
            <a:avLst>
              <a:gd name="adj1" fmla="val 17548"/>
              <a:gd name="adj2" fmla="val -2889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Live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833" y="1872808"/>
            <a:ext cx="2262154" cy="264429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.3 Replay : ASM300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2" y="1805938"/>
            <a:ext cx="4348793" cy="2717995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255250" y="2157879"/>
            <a:ext cx="2188253" cy="9113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508994" y="3211621"/>
            <a:ext cx="568421" cy="1732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777880" y="4117928"/>
            <a:ext cx="325197" cy="2266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608033" y="4230370"/>
            <a:ext cx="155546" cy="2867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406054" y="3743085"/>
            <a:ext cx="1295748" cy="449530"/>
          </a:xfrm>
          <a:prstGeom prst="wedgeRoundRectCallout">
            <a:avLst>
              <a:gd name="adj1" fmla="val 39487"/>
              <a:gd name="adj2" fmla="val 7452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Step1.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camera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and click [SD]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tab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1976371" y="4458816"/>
            <a:ext cx="1380159" cy="243563"/>
          </a:xfrm>
          <a:prstGeom prst="wedgeRoundRectCallout">
            <a:avLst>
              <a:gd name="adj1" fmla="val -40293"/>
              <a:gd name="adj2" fmla="val -8738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Step2. Click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List/Play]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6933021" y="2494621"/>
            <a:ext cx="1569286" cy="387393"/>
          </a:xfrm>
          <a:prstGeom prst="wedgeRoundRectCallout">
            <a:avLst>
              <a:gd name="adj1" fmla="val -84812"/>
              <a:gd name="adj2" fmla="val -4648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Step3. </a:t>
            </a:r>
            <a:r>
              <a:rPr lang="en-US" altLang="ja-JP" sz="1100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Set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search criteria to narrow down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6933021" y="3141684"/>
            <a:ext cx="1569286" cy="385837"/>
          </a:xfrm>
          <a:prstGeom prst="wedgeRoundRectCallout">
            <a:avLst>
              <a:gd name="adj1" fmla="val -95842"/>
              <a:gd name="adj2" fmla="val -4452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Step4.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Click replay target to start playing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221093" y="1501290"/>
            <a:ext cx="8692869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Replay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右矢印 27"/>
          <p:cNvSpPr/>
          <p:nvPr/>
        </p:nvSpPr>
        <p:spPr>
          <a:xfrm>
            <a:off x="5020834" y="2904265"/>
            <a:ext cx="142422" cy="43416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角丸四角形吹き出し 22"/>
          <p:cNvSpPr/>
          <p:nvPr/>
        </p:nvSpPr>
        <p:spPr>
          <a:xfrm>
            <a:off x="5000971" y="3735039"/>
            <a:ext cx="3801115" cy="888286"/>
          </a:xfrm>
          <a:prstGeom prst="wedgeRoundRectCallout">
            <a:avLst>
              <a:gd name="adj1" fmla="val -27264"/>
              <a:gd name="adj2" fmla="val 6429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lvl="0">
              <a:defRPr/>
            </a:pPr>
            <a:endParaRPr lang="en-US" altLang="ja-JP" sz="1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altLang="ja-JP" sz="1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</a:t>
            </a:r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 will be switched to playback images</a:t>
            </a:r>
          </a:p>
          <a:p>
            <a:pPr lvl="0">
              <a:defRPr/>
            </a:pPr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indication displayed in the information display area will turn to the playback indication.</a:t>
            </a:r>
            <a:endParaRPr kumimoji="1" lang="ja-JP" alt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094" y="3831262"/>
            <a:ext cx="733425" cy="2286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113" y="3832628"/>
            <a:ext cx="752475" cy="228600"/>
          </a:xfrm>
          <a:prstGeom prst="rect">
            <a:avLst/>
          </a:prstGeom>
        </p:spPr>
      </p:pic>
      <p:sp>
        <p:nvSpPr>
          <p:cNvPr id="30" name="右矢印 29"/>
          <p:cNvSpPr/>
          <p:nvPr/>
        </p:nvSpPr>
        <p:spPr>
          <a:xfrm>
            <a:off x="5995634" y="3832628"/>
            <a:ext cx="238027" cy="231196"/>
          </a:xfrm>
          <a:prstGeom prst="rightArrow">
            <a:avLst>
              <a:gd name="adj1" fmla="val 50000"/>
              <a:gd name="adj2" fmla="val 62005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3603859" y="2451062"/>
            <a:ext cx="1499235" cy="122558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221093" y="1501290"/>
            <a:ext cx="8692869" cy="3248989"/>
          </a:xfrm>
          <a:prstGeom prst="roundRect">
            <a:avLst>
              <a:gd name="adj" fmla="val 42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>
            <a:off x="221093" y="1501290"/>
            <a:ext cx="8692869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Download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5020834" y="2904265"/>
            <a:ext cx="142422" cy="43416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4557" y="693393"/>
            <a:ext cx="8603693" cy="52322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Download </a:t>
            </a:r>
            <a:r>
              <a:rPr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MP4 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from 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operation </a:t>
            </a: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monitor of 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ASM300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 multiple alarm occurs in the same file, different list is created, but when you download, the same file is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downloaded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.4 Download MP4 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ASM300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1" y="1805938"/>
            <a:ext cx="4348793" cy="2717995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786509" y="4117928"/>
            <a:ext cx="325197" cy="2266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616662" y="4230370"/>
            <a:ext cx="155546" cy="2867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406054" y="3743085"/>
            <a:ext cx="1295748" cy="449530"/>
          </a:xfrm>
          <a:prstGeom prst="wedgeRoundRectCallout">
            <a:avLst>
              <a:gd name="adj1" fmla="val 39487"/>
              <a:gd name="adj2" fmla="val 7452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Step1.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camera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and click [SD]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tab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角丸四角形吹き出し 22"/>
          <p:cNvSpPr/>
          <p:nvPr/>
        </p:nvSpPr>
        <p:spPr>
          <a:xfrm>
            <a:off x="1976371" y="4458816"/>
            <a:ext cx="1380159" cy="243563"/>
          </a:xfrm>
          <a:prstGeom prst="wedgeRoundRectCallout">
            <a:avLst>
              <a:gd name="adj1" fmla="val -40293"/>
              <a:gd name="adj2" fmla="val -8738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Step2. Click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List/Play]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068" y="2007420"/>
            <a:ext cx="2266503" cy="2662023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5256068" y="2157879"/>
            <a:ext cx="2266503" cy="9113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253399" y="3677547"/>
            <a:ext cx="288757" cy="162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7002378" y="2630431"/>
            <a:ext cx="1819571" cy="387393"/>
          </a:xfrm>
          <a:prstGeom prst="wedgeRoundRectCallout">
            <a:avLst>
              <a:gd name="adj1" fmla="val -31143"/>
              <a:gd name="adj2" fmla="val -76281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Step3. </a:t>
            </a:r>
            <a:r>
              <a:rPr lang="en-US" altLang="ja-JP" sz="1100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Set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search criteria to narrow down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5442971" y="3936752"/>
            <a:ext cx="1819570" cy="433860"/>
          </a:xfrm>
          <a:prstGeom prst="wedgeRoundRectCallout">
            <a:avLst>
              <a:gd name="adj1" fmla="val -44220"/>
              <a:gd name="adj2" fmla="val -7888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Step4.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replay target, then click [Download]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358150" y="4515998"/>
            <a:ext cx="994606" cy="1398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角丸四角形吹き出し 26"/>
          <p:cNvSpPr/>
          <p:nvPr/>
        </p:nvSpPr>
        <p:spPr>
          <a:xfrm>
            <a:off x="5442905" y="3943531"/>
            <a:ext cx="1819570" cy="433860"/>
          </a:xfrm>
          <a:prstGeom prst="wedgeRoundRectCallout">
            <a:avLst>
              <a:gd name="adj1" fmla="val -35027"/>
              <a:gd name="adj2" fmla="val 7404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Step4.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replay target, then click [Download]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Target models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0330" y="693563"/>
            <a:ext cx="85713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This document covers the </a:t>
            </a:r>
            <a:r>
              <a:rPr lang="en-US" altLang="ja-JP" sz="1200" dirty="0" smtClean="0"/>
              <a:t>camera models </a:t>
            </a:r>
            <a:r>
              <a:rPr lang="en-US" altLang="ja-JP" sz="1200" dirty="0"/>
              <a:t>below</a:t>
            </a:r>
            <a:r>
              <a:rPr lang="en-US" altLang="ja-JP" sz="1200" dirty="0" smtClean="0"/>
              <a:t>.</a:t>
            </a:r>
            <a:endParaRPr lang="en-US" altLang="ja-JP" sz="1200" dirty="0"/>
          </a:p>
          <a:p>
            <a:r>
              <a:rPr lang="en-US" altLang="ja-JP" sz="1200" dirty="0" smtClean="0"/>
              <a:t>In </a:t>
            </a:r>
            <a:r>
              <a:rPr lang="en-US" altLang="ja-JP" sz="1200" dirty="0"/>
              <a:t>this document, "SD memory card" is used as a general term for SD, SDHC or SDXC type, unless otherwise noted.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457928"/>
              </p:ext>
            </p:extLst>
          </p:nvPr>
        </p:nvGraphicFramePr>
        <p:xfrm>
          <a:off x="652545" y="1261241"/>
          <a:ext cx="7468296" cy="3426960"/>
        </p:xfrm>
        <a:graphic>
          <a:graphicData uri="http://schemas.openxmlformats.org/drawingml/2006/table">
            <a:tbl>
              <a:tblPr firstRow="1" bandRow="1"/>
              <a:tblGrid>
                <a:gridCol w="1321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458">
                  <a:extLst>
                    <a:ext uri="{9D8B030D-6E8A-4147-A177-3AD203B41FA5}">
                      <a16:colId xmlns:a16="http://schemas.microsoft.com/office/drawing/2014/main" val="2946865606"/>
                    </a:ext>
                  </a:extLst>
                </a:gridCol>
              </a:tblGrid>
              <a:tr h="17532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kumimoji="1" lang="ja-JP" altLang="en-US" sz="1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solidFill>
                        <a:srgbClr val="BBE0E3"/>
                      </a:solidFill>
                    </a:lnL>
                    <a:lnR w="12700" cmpd="sng">
                      <a:solidFill>
                        <a:srgbClr val="BBE0E3"/>
                      </a:solidFill>
                    </a:lnR>
                    <a:lnT w="12700" cmpd="sng">
                      <a:solidFill>
                        <a:srgbClr val="BBE0E3"/>
                      </a:solidFill>
                    </a:lnT>
                    <a:lnB w="12700" cmpd="sng">
                      <a:solidFill>
                        <a:srgbClr val="BBE0E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Type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solidFill>
                        <a:srgbClr val="BBE0E3"/>
                      </a:solidFill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BE0E3"/>
                      </a:solidFill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r>
                        <a:rPr kumimoji="1" lang="en-US" altLang="ja-JP" sz="10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List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Card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60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</a:t>
                      </a:r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Series</a:t>
                      </a:r>
                    </a:p>
                    <a:p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S1111 / S1112 / S1131* / S1132* / S1432LH / S1511LN / S1531*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S2111L / S2131* / S2132* / S2211L / S2231L / S2511LN / S2531* / S2532LH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Compact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S3111L / S3131L / S3511L / S3512LM / S3531L / S3532LM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 SDXC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49913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S6111 / S6130* / S6131* / S6530* / S6532* / X6511N / X6531* / X6533*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72674"/>
                  </a:ext>
                </a:extLst>
              </a:tr>
              <a:tr h="142174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 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S1550* / S1570* / S2250L / S2550* / S2270* / S2570L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071671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360-degree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S4150 / S4550* / X4170* / X4171 / X4571*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958329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S8530N / X8570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011300"/>
                  </a:ext>
                </a:extLst>
              </a:tr>
              <a:tr h="23156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</a:t>
                      </a:r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Series</a:t>
                      </a:r>
                    </a:p>
                    <a:p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3 (U Series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U1130 /</a:t>
                      </a: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U1132 / U1142 / U1532L / U1542L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U2130L / U2132L / U2140L / U2142L / U2530L / U2532L / U2540L / U2542L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microSDXC/microSDHC/microSD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33995"/>
                  </a:ext>
                </a:extLst>
              </a:tr>
              <a:tr h="142174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 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S1552L / S1572L / S2252L / S2272L / S2552L / S2572L</a:t>
                      </a:r>
                      <a:endParaRPr kumimoji="1" lang="en-US" altLang="ja-JP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70102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360-degree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S4151 / S4551* / X4172 / X4173 / X4573*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42327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S8531N / </a:t>
                      </a:r>
                      <a:r>
                        <a:rPr kumimoji="1" lang="en-US" altLang="ja-JP" sz="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X8571N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356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AI engine </a:t>
                      </a: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X1551LN / X1571LN / X2251L / X2271L / X2551LN / X2571LN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557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AI engine </a:t>
                      </a: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S1136 / S1536 / S2136 / S2236L / S2536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microSDXC/microSDHC/microSD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78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SmartHD  4K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SFV781L/SPV781L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172185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SmartHD 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SW175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936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6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/>
          <p:cNvSpPr/>
          <p:nvPr/>
        </p:nvSpPr>
        <p:spPr>
          <a:xfrm>
            <a:off x="4089382" y="1120281"/>
            <a:ext cx="4699391" cy="3248989"/>
          </a:xfrm>
          <a:prstGeom prst="roundRect">
            <a:avLst>
              <a:gd name="adj" fmla="val 42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角丸四角形 44"/>
          <p:cNvSpPr/>
          <p:nvPr/>
        </p:nvSpPr>
        <p:spPr>
          <a:xfrm>
            <a:off x="4089382" y="1120281"/>
            <a:ext cx="4699391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Replay : one file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0" y="2065455"/>
            <a:ext cx="950830" cy="9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5" descr="p_no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37" y="2096911"/>
            <a:ext cx="1040068" cy="10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上カーブ矢印 26"/>
          <p:cNvSpPr/>
          <p:nvPr/>
        </p:nvSpPr>
        <p:spPr>
          <a:xfrm flipV="1">
            <a:off x="960260" y="1738374"/>
            <a:ext cx="1983765" cy="374359"/>
          </a:xfrm>
          <a:prstGeom prst="curvedUpArrow">
            <a:avLst>
              <a:gd name="adj1" fmla="val 30507"/>
              <a:gd name="adj2" fmla="val 55981"/>
              <a:gd name="adj3" fmla="val 4596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.5 Replay SD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recorded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data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: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PC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600" y="1536724"/>
            <a:ext cx="4073106" cy="248279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71147" y="675490"/>
            <a:ext cx="8617038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Take </a:t>
            </a:r>
            <a:r>
              <a:rPr lang="en-US" altLang="ja-JP" sz="16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out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 </a:t>
            </a: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SD 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memory card </a:t>
            </a:r>
            <a:r>
              <a:rPr kumimoji="1" lang="en-US" altLang="ja-JP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and view images on the </a:t>
            </a: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PC </a:t>
            </a:r>
            <a:endParaRPr kumimoji="1" lang="en-US" altLang="ja-JP" sz="1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角丸四角形吹き出し 31"/>
          <p:cNvSpPr/>
          <p:nvPr/>
        </p:nvSpPr>
        <p:spPr>
          <a:xfrm>
            <a:off x="808755" y="3260365"/>
            <a:ext cx="2516831" cy="549948"/>
          </a:xfrm>
          <a:prstGeom prst="wedgeRoundRectCallout">
            <a:avLst>
              <a:gd name="adj1" fmla="val -29908"/>
              <a:gd name="adj2" fmla="val 23657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. </a:t>
            </a:r>
            <a:endParaRPr kumimoji="1" lang="en-US" altLang="ja-JP" sz="11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Take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out SD memory card from camera,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and insert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it to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the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PC 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角丸四角形吹き出し 32"/>
          <p:cNvSpPr/>
          <p:nvPr/>
        </p:nvSpPr>
        <p:spPr>
          <a:xfrm>
            <a:off x="6077834" y="4072406"/>
            <a:ext cx="2348872" cy="238337"/>
          </a:xfrm>
          <a:prstGeom prst="wedgeRoundRectCallout">
            <a:avLst>
              <a:gd name="adj1" fmla="val -22479"/>
              <a:gd name="adj2" fmla="val -10846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Step2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.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Double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click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mp4 file</a:t>
            </a:r>
            <a:r>
              <a:rPr kumimoji="1" lang="en-US" altLang="ja-JP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to replay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449794" y="1714546"/>
            <a:ext cx="773436" cy="16268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AutoShape 48"/>
          <p:cNvSpPr>
            <a:spLocks noChangeArrowheads="1"/>
          </p:cNvSpPr>
          <p:nvPr/>
        </p:nvSpPr>
        <p:spPr bwMode="auto">
          <a:xfrm>
            <a:off x="530620" y="4412438"/>
            <a:ext cx="5144468" cy="366921"/>
          </a:xfrm>
          <a:prstGeom prst="foldedCorner">
            <a:avLst>
              <a:gd name="adj" fmla="val 12500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square" lIns="36000" tIns="0" rIns="36000" bIns="0" anchor="ctr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Note: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Refer to the camera's operating instructions for the folder </a:t>
            </a:r>
            <a:r>
              <a:rPr kumimoji="1" lang="en-US" altLang="ja-JP" sz="105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structure in </a:t>
            </a:r>
            <a:r>
              <a:rPr kumimoji="1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the SD memory </a:t>
            </a:r>
            <a:r>
              <a:rPr kumimoji="1" lang="en-US" altLang="ja-JP" sz="105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card</a:t>
            </a:r>
            <a:endParaRPr kumimoji="1" lang="en-US" altLang="ja-JP" sz="10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P創英角ｺﾞｼｯｸUB" panose="020B09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Line 24"/>
          <p:cNvSpPr>
            <a:spLocks noChangeShapeType="1"/>
          </p:cNvSpPr>
          <p:nvPr/>
        </p:nvSpPr>
        <p:spPr bwMode="auto">
          <a:xfrm>
            <a:off x="7007478" y="2016011"/>
            <a:ext cx="130320" cy="51977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7026721" y="2548938"/>
            <a:ext cx="1454966" cy="1130126"/>
            <a:chOff x="5808263" y="4206240"/>
            <a:chExt cx="1454966" cy="1130126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8263" y="4206240"/>
              <a:ext cx="1454966" cy="1130126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8263" y="4334919"/>
              <a:ext cx="1454966" cy="829975"/>
            </a:xfrm>
            <a:prstGeom prst="rect">
              <a:avLst/>
            </a:prstGeom>
          </p:spPr>
        </p:pic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15889" y="1550091"/>
            <a:ext cx="575993" cy="424913"/>
          </a:xfrm>
          <a:prstGeom prst="rect">
            <a:avLst/>
          </a:prstGeom>
        </p:spPr>
      </p:pic>
      <p:sp>
        <p:nvSpPr>
          <p:cNvPr id="43" name="右矢印 42"/>
          <p:cNvSpPr/>
          <p:nvPr/>
        </p:nvSpPr>
        <p:spPr>
          <a:xfrm>
            <a:off x="3683307" y="2450964"/>
            <a:ext cx="142422" cy="43416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36341" y="1313868"/>
            <a:ext cx="859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&lt;Explorer&gt;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715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280329" y="1120281"/>
            <a:ext cx="8591528" cy="3639733"/>
          </a:xfrm>
          <a:prstGeom prst="roundRect">
            <a:avLst>
              <a:gd name="adj" fmla="val 28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280330" y="1120281"/>
            <a:ext cx="8591528" cy="229137"/>
          </a:xfrm>
          <a:prstGeom prst="roundRect">
            <a:avLst>
              <a:gd name="adj" fmla="val 405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Replay : multiple files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.5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Replay SD recorded data :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PC</a:t>
            </a:r>
            <a:r>
              <a:rPr lang="ja-JP" altLang="en-US" sz="1200" dirty="0" smtClean="0">
                <a:solidFill>
                  <a:sysClr val="window" lastClr="FFFFFF"/>
                </a:solidFill>
                <a:latin typeface="Calibri"/>
              </a:rPr>
              <a:t>　</a:t>
            </a:r>
            <a:r>
              <a:rPr lang="en-US" altLang="ja-JP" sz="1200" dirty="0" smtClean="0">
                <a:solidFill>
                  <a:sysClr val="window" lastClr="FFFFFF"/>
                </a:solidFill>
                <a:latin typeface="Calibri"/>
              </a:rPr>
              <a:t>-</a:t>
            </a:r>
            <a:r>
              <a:rPr lang="ja-JP" altLang="en-US" sz="1200" dirty="0" smtClean="0">
                <a:solidFill>
                  <a:sysClr val="window" lastClr="FFFFFF"/>
                </a:solidFill>
                <a:latin typeface="Calibri"/>
              </a:rPr>
              <a:t>　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Continuous playback</a:t>
            </a: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1" y="1534085"/>
            <a:ext cx="3529520" cy="195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4872" y="658639"/>
            <a:ext cx="843953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</a:rPr>
              <a:t>How to replay multiple files continuously with Windows Media Player</a:t>
            </a:r>
            <a:endParaRPr kumimoji="1" lang="en-US" altLang="ja-JP" sz="1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HGP創英角ｺﾞｼｯｸUB" panose="020B0900000000000000" pitchFamily="50" charset="-128"/>
            </a:endParaRP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40" y="1534085"/>
            <a:ext cx="4305062" cy="3118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角丸四角形吹き出し 18"/>
          <p:cNvSpPr/>
          <p:nvPr/>
        </p:nvSpPr>
        <p:spPr>
          <a:xfrm>
            <a:off x="4091455" y="3890423"/>
            <a:ext cx="1688081" cy="646593"/>
          </a:xfrm>
          <a:prstGeom prst="wedgeRoundRectCallout">
            <a:avLst>
              <a:gd name="adj1" fmla="val 22178"/>
              <a:gd name="adj2" fmla="val -7529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Step2.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Drag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and Drop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the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selected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files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to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Viewer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l</a:t>
            </a:r>
            <a:r>
              <a:rPr kumimoji="1" lang="en-US" altLang="ja-JP" sz="11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ist</a:t>
            </a:r>
            <a:endParaRPr kumimoji="1" lang="ja-JP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6387" y="2365870"/>
            <a:ext cx="1191873" cy="491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正方形/長方形 26"/>
          <p:cNvSpPr/>
          <p:nvPr/>
        </p:nvSpPr>
        <p:spPr>
          <a:xfrm>
            <a:off x="5108182" y="1979224"/>
            <a:ext cx="539665" cy="276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角丸四角形吹き出し 14"/>
          <p:cNvSpPr/>
          <p:nvPr/>
        </p:nvSpPr>
        <p:spPr>
          <a:xfrm>
            <a:off x="7783598" y="2383877"/>
            <a:ext cx="753828" cy="319049"/>
          </a:xfrm>
          <a:prstGeom prst="wedgeRoundRectCallout">
            <a:avLst>
              <a:gd name="adj1" fmla="val 17548"/>
              <a:gd name="adj2" fmla="val -2889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HGP創英角ｺﾞｼｯｸUB" panose="020B0900000000000000" pitchFamily="50" charset="-128"/>
                <a:cs typeface="+mn-cs"/>
              </a:rPr>
              <a:t>Viewer list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552741" y="2084367"/>
            <a:ext cx="2416134" cy="11704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1054477" y="3652947"/>
            <a:ext cx="1653037" cy="473408"/>
          </a:xfrm>
          <a:prstGeom prst="wedgeRoundRectCallout">
            <a:avLst>
              <a:gd name="adj1" fmla="val 19705"/>
              <a:gd name="adj2" fmla="val -12065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Step1.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Select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all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files </a:t>
            </a:r>
            <a:r>
              <a: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to </a:t>
            </a:r>
            <a:r>
              <a:rPr kumimoji="1" lang="en-US" altLang="ja-JP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replay </a:t>
            </a:r>
            <a:endParaRPr kumimoji="1" lang="en-US" altLang="ja-JP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5277917" y="2525099"/>
            <a:ext cx="7751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599306" y="1993487"/>
            <a:ext cx="1090884" cy="24784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弧 12"/>
          <p:cNvSpPr/>
          <p:nvPr/>
        </p:nvSpPr>
        <p:spPr>
          <a:xfrm rot="6722095" flipV="1">
            <a:off x="5142840" y="2123796"/>
            <a:ext cx="290085" cy="462465"/>
          </a:xfrm>
          <a:prstGeom prst="arc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7191" y="1313868"/>
            <a:ext cx="859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&lt;Explorer&gt;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38961" y="1313868"/>
            <a:ext cx="1772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&lt;Windows Media Player&gt;</a:t>
            </a:r>
            <a:endParaRPr kumimoji="1" lang="ja-JP" altLang="en-US" sz="1200" dirty="0"/>
          </a:p>
        </p:txBody>
      </p:sp>
      <p:sp>
        <p:nvSpPr>
          <p:cNvPr id="5" name="上カーブ矢印 4"/>
          <p:cNvSpPr/>
          <p:nvPr/>
        </p:nvSpPr>
        <p:spPr>
          <a:xfrm>
            <a:off x="3868560" y="3011872"/>
            <a:ext cx="4007254" cy="703821"/>
          </a:xfrm>
          <a:prstGeom prst="curvedUpArrow">
            <a:avLst>
              <a:gd name="adj1" fmla="val 25000"/>
              <a:gd name="adj2" fmla="val 55981"/>
              <a:gd name="adj3" fmla="val 445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449" y="1375079"/>
            <a:ext cx="309753" cy="309753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382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Backup for NVR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memory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backup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with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recorder (NX-NVR)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2950634" y="2248014"/>
            <a:ext cx="10795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1" name="Line 9"/>
          <p:cNvSpPr>
            <a:spLocks noChangeAspect="1" noChangeShapeType="1"/>
          </p:cNvSpPr>
          <p:nvPr/>
        </p:nvSpPr>
        <p:spPr bwMode="auto">
          <a:xfrm flipV="1">
            <a:off x="4492891" y="2248014"/>
            <a:ext cx="10080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AutoShape 13"/>
          <p:cNvSpPr>
            <a:spLocks noChangeAspect="1" noChangeArrowheads="1"/>
          </p:cNvSpPr>
          <p:nvPr/>
        </p:nvSpPr>
        <p:spPr bwMode="auto">
          <a:xfrm>
            <a:off x="3310981" y="1860211"/>
            <a:ext cx="1772212" cy="778667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Communication</a:t>
            </a:r>
          </a:p>
          <a:p>
            <a:pPr algn="ctr"/>
            <a:r>
              <a:rPr lang="en-US" altLang="ja-JP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rPr>
              <a:t>Is disconnected</a:t>
            </a:r>
            <a:endParaRPr lang="en-US" altLang="ja-JP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639485" y="174535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0" name="Text Box 18"/>
          <p:cNvSpPr txBox="1">
            <a:spLocks noChangeAspect="1" noChangeArrowheads="1"/>
          </p:cNvSpPr>
          <p:nvPr/>
        </p:nvSpPr>
        <p:spPr bwMode="auto">
          <a:xfrm>
            <a:off x="5160435" y="236495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ja-JP" altLang="ja-JP" dirty="0"/>
          </a:p>
        </p:txBody>
      </p:sp>
      <p:sp>
        <p:nvSpPr>
          <p:cNvPr id="21" name="Text Box 19"/>
          <p:cNvSpPr txBox="1">
            <a:spLocks noChangeAspect="1" noChangeArrowheads="1"/>
          </p:cNvSpPr>
          <p:nvPr/>
        </p:nvSpPr>
        <p:spPr bwMode="auto">
          <a:xfrm>
            <a:off x="5128124" y="239192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8" name="Text Box 5"/>
          <p:cNvSpPr txBox="1">
            <a:spLocks noChangeAspect="1" noChangeArrowheads="1"/>
          </p:cNvSpPr>
          <p:nvPr/>
        </p:nvSpPr>
        <p:spPr bwMode="auto">
          <a:xfrm>
            <a:off x="258914" y="799021"/>
            <a:ext cx="860252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1600" dirty="0" smtClean="0"/>
              <a:t>Camera start recording to </a:t>
            </a:r>
            <a:r>
              <a:rPr lang="en-US" altLang="ja-JP" sz="1600" dirty="0"/>
              <a:t>the SD memory card </a:t>
            </a:r>
            <a:r>
              <a:rPr lang="en-US" altLang="ja-JP" sz="1600" dirty="0" smtClean="0"/>
              <a:t>when it </a:t>
            </a:r>
            <a:r>
              <a:rPr lang="en-US" altLang="ja-JP" sz="1600" dirty="0"/>
              <a:t>fails to communicate with </a:t>
            </a:r>
            <a:r>
              <a:rPr lang="en-US" altLang="ja-JP" sz="1600" dirty="0" smtClean="0"/>
              <a:t>NVR.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smtClean="0"/>
              <a:t>NVR retrieve the image from SD memory card </a:t>
            </a:r>
            <a:r>
              <a:rPr lang="en-US" altLang="ja-JP" sz="1600" dirty="0"/>
              <a:t>a quarter past </a:t>
            </a:r>
            <a:r>
              <a:rPr lang="en-US" altLang="ja-JP" sz="1600" dirty="0" smtClean="0"/>
              <a:t>every hour.</a:t>
            </a:r>
            <a:endParaRPr lang="en-US" altLang="ja-JP" sz="1600" dirty="0"/>
          </a:p>
        </p:txBody>
      </p:sp>
      <p:sp>
        <p:nvSpPr>
          <p:cNvPr id="29" name="Text Box 5"/>
          <p:cNvSpPr txBox="1">
            <a:spLocks noChangeAspect="1" noChangeArrowheads="1"/>
          </p:cNvSpPr>
          <p:nvPr/>
        </p:nvSpPr>
        <p:spPr bwMode="auto">
          <a:xfrm>
            <a:off x="293382" y="4040857"/>
            <a:ext cx="856805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NX-NVR saves </a:t>
            </a:r>
            <a:r>
              <a:rPr lang="en-US" altLang="ja-JP" sz="1200" dirty="0"/>
              <a:t>only image data to the HDD. </a:t>
            </a:r>
            <a:r>
              <a:rPr lang="en-US" altLang="ja-JP" sz="1200" dirty="0" smtClean="0"/>
              <a:t>Audio and VMD data </a:t>
            </a:r>
            <a:r>
              <a:rPr lang="en-US" altLang="ja-JP" sz="1200" dirty="0"/>
              <a:t>will not be </a:t>
            </a:r>
            <a:r>
              <a:rPr lang="en-US" altLang="ja-JP" sz="1200" dirty="0" smtClean="0"/>
              <a:t>saved even SD has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If the SD backup </a:t>
            </a:r>
            <a:r>
              <a:rPr lang="en-US" altLang="ja-JP" sz="1200" dirty="0" smtClean="0"/>
              <a:t>is </a:t>
            </a:r>
            <a:r>
              <a:rPr lang="en-US" altLang="ja-JP" sz="1200" dirty="0"/>
              <a:t>used, set </a:t>
            </a:r>
            <a:r>
              <a:rPr lang="en-US" altLang="ja-JP" sz="1200" dirty="0" smtClean="0"/>
              <a:t>the operation </a:t>
            </a:r>
            <a:r>
              <a:rPr lang="en-US" altLang="ja-JP" sz="1200" dirty="0"/>
              <a:t>mode of the SD memory card </a:t>
            </a:r>
            <a:r>
              <a:rPr lang="en-US" altLang="ja-JP" sz="1200" dirty="0" smtClean="0"/>
              <a:t>to "</a:t>
            </a:r>
            <a:r>
              <a:rPr lang="en-US" altLang="ja-JP" sz="1200" dirty="0"/>
              <a:t>Overwrite On" from the camera </a:t>
            </a:r>
            <a:r>
              <a:rPr lang="en-US" altLang="ja-JP" sz="1200" dirty="0" smtClean="0"/>
              <a:t>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It can also manually retrieve the image data from Maintenance &gt; System management &gt; Other </a:t>
            </a:r>
            <a:endParaRPr lang="en-US" altLang="ja-JP" sz="1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79" y="1999062"/>
            <a:ext cx="1136642" cy="5363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52" y="2112065"/>
            <a:ext cx="1449692" cy="55306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55924" y="2412353"/>
            <a:ext cx="509139" cy="3755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円弧 5"/>
          <p:cNvSpPr/>
          <p:nvPr/>
        </p:nvSpPr>
        <p:spPr>
          <a:xfrm>
            <a:off x="2511873" y="2248014"/>
            <a:ext cx="366529" cy="351238"/>
          </a:xfrm>
          <a:prstGeom prst="arc">
            <a:avLst>
              <a:gd name="adj1" fmla="val 14645721"/>
              <a:gd name="adj2" fmla="val 9417696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2578740" y="2718967"/>
            <a:ext cx="3076698" cy="0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角丸四角形吹き出し 26"/>
          <p:cNvSpPr/>
          <p:nvPr/>
        </p:nvSpPr>
        <p:spPr>
          <a:xfrm>
            <a:off x="5604042" y="2902581"/>
            <a:ext cx="2986424" cy="669462"/>
          </a:xfrm>
          <a:prstGeom prst="wedgeRoundRectCallout">
            <a:avLst>
              <a:gd name="adj1" fmla="val -13687"/>
              <a:gd name="adj2" fmla="val -81339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lvl="0"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network is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recovered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video data on the SD will be transmitted  to the recorder automatically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4.1.1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Set SD memory card recording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509" y="1067359"/>
            <a:ext cx="4488569" cy="3619814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2696301" y="1737498"/>
            <a:ext cx="3113533" cy="3855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2683857" y="4031663"/>
            <a:ext cx="4211589" cy="554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2698745" y="2333075"/>
            <a:ext cx="3113533" cy="281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角丸四角形吹き出し 42"/>
          <p:cNvSpPr/>
          <p:nvPr/>
        </p:nvSpPr>
        <p:spPr>
          <a:xfrm>
            <a:off x="6221706" y="1650853"/>
            <a:ext cx="2840855" cy="944310"/>
          </a:xfrm>
          <a:prstGeom prst="wedgeRoundRectCallout">
            <a:avLst>
              <a:gd name="adj1" fmla="val -67422"/>
              <a:gd name="adj2" fmla="val -12070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“Audio recording” “On”/”Off” for MP4 format.</a:t>
            </a:r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(in case 2 recording stream) :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recording audio, recording stream2 must be “Off”</a:t>
            </a:r>
            <a:endParaRPr kumimoji="1" lang="ja-JP" altLang="en-US" sz="2800" dirty="0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683857" y="4026703"/>
            <a:ext cx="4223319" cy="554665"/>
          </a:xfrm>
          <a:prstGeom prst="rect">
            <a:avLst/>
          </a:prstGeom>
          <a:solidFill>
            <a:srgbClr val="C0C0C0">
              <a:alpha val="7097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&lt;Do not change here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&gt;</a:t>
            </a:r>
            <a:endParaRPr lang="ja-JP" altLang="ja-JP" sz="2400" dirty="0">
              <a:solidFill>
                <a:srgbClr val="FF0000"/>
              </a:solidFill>
              <a:latin typeface="Calibri" panose="020F0502020204030204" pitchFamily="34" charset="0"/>
              <a:ea typeface="HGP創英角ｺﾞｼｯｸUB" panose="020B0900000000000000" pitchFamily="50" charset="-128"/>
            </a:endParaRPr>
          </a:p>
        </p:txBody>
      </p:sp>
      <p:sp>
        <p:nvSpPr>
          <p:cNvPr id="23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8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9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(5) Recovery &amp;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50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51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 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5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5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</a:p>
        </p:txBody>
      </p:sp>
    </p:spTree>
    <p:extLst>
      <p:ext uri="{BB962C8B-B14F-4D97-AF65-F5344CB8AC3E}">
        <p14:creationId xmlns:p14="http://schemas.microsoft.com/office/powerpoint/2010/main" val="22998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36" y="1069176"/>
            <a:ext cx="5001623" cy="331663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4.1.2 Check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memory card recording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(5) Recovery &amp;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072504" y="3411773"/>
            <a:ext cx="490971" cy="3612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角丸四角形吹き出し 42"/>
          <p:cNvSpPr/>
          <p:nvPr/>
        </p:nvSpPr>
        <p:spPr>
          <a:xfrm>
            <a:off x="5091362" y="1486172"/>
            <a:ext cx="1958187" cy="1846927"/>
          </a:xfrm>
          <a:prstGeom prst="wedgeRoundRectCallout">
            <a:avLst>
              <a:gd name="adj1" fmla="val -124953"/>
              <a:gd name="adj2" fmla="val 57732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&lt;OK&gt;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Log window is displayed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 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5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2117177" y="2994747"/>
            <a:ext cx="1555664" cy="261610"/>
          </a:xfrm>
          <a:prstGeom prst="rect">
            <a:avLst/>
          </a:prstGeom>
          <a:solidFill>
            <a:schemeClr val="bg1"/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100" b="1" dirty="0">
                <a:latin typeface="Calibri" panose="020F0502020204030204" pitchFamily="34" charset="0"/>
              </a:rPr>
              <a:t>Click </a:t>
            </a:r>
            <a:r>
              <a:rPr lang="en-US" altLang="ja-JP" sz="1100" b="1" dirty="0" smtClean="0">
                <a:latin typeface="Calibri" panose="020F0502020204030204" pitchFamily="34" charset="0"/>
              </a:rPr>
              <a:t>“Log/Play” </a:t>
            </a:r>
            <a:r>
              <a:rPr lang="en-US" altLang="ja-JP" sz="1100" b="1" dirty="0">
                <a:latin typeface="Calibri" panose="020F0502020204030204" pitchFamily="34" charset="0"/>
              </a:rPr>
              <a:t>button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04" y="1955650"/>
            <a:ext cx="842216" cy="1326199"/>
          </a:xfrm>
          <a:prstGeom prst="rect">
            <a:avLst/>
          </a:prstGeom>
        </p:spPr>
      </p:pic>
      <p:sp>
        <p:nvSpPr>
          <p:cNvPr id="37" name="角丸四角形吹き出し 36"/>
          <p:cNvSpPr/>
          <p:nvPr/>
        </p:nvSpPr>
        <p:spPr>
          <a:xfrm>
            <a:off x="5184592" y="3428644"/>
            <a:ext cx="3069810" cy="1237564"/>
          </a:xfrm>
          <a:prstGeom prst="wedgeRoundRectCallout">
            <a:avLst>
              <a:gd name="adj1" fmla="val -101871"/>
              <a:gd name="adj2" fmla="val -2758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&lt;NG&gt;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Alarm message is displayed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check if the SDHC memory card is inserted correctly</a:t>
            </a:r>
            <a:r>
              <a:rPr lang="en-US" altLang="ja-JP" sz="1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46" y="4067833"/>
            <a:ext cx="1588922" cy="53722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68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68" y="1297465"/>
            <a:ext cx="6216434" cy="299635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4.2 Set Camera’s time &amp; date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(time zone)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(5) Recovery &amp;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280786" y="1909192"/>
            <a:ext cx="460405" cy="2797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角丸四角形吹き出し 42"/>
          <p:cNvSpPr/>
          <p:nvPr/>
        </p:nvSpPr>
        <p:spPr>
          <a:xfrm>
            <a:off x="6832213" y="2135047"/>
            <a:ext cx="2044546" cy="237009"/>
          </a:xfrm>
          <a:prstGeom prst="wedgeRoundRectCallout">
            <a:avLst>
              <a:gd name="adj1" fmla="val -36083"/>
              <a:gd name="adj2" fmla="val 132056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Synchronization with NTP server</a:t>
            </a:r>
          </a:p>
        </p:txBody>
      </p:sp>
      <p:sp>
        <p:nvSpPr>
          <p:cNvPr id="44" name="角丸四角形吹き出し 43"/>
          <p:cNvSpPr/>
          <p:nvPr/>
        </p:nvSpPr>
        <p:spPr>
          <a:xfrm>
            <a:off x="6832214" y="2735122"/>
            <a:ext cx="644352" cy="208097"/>
          </a:xfrm>
          <a:prstGeom prst="wedgeRoundRectCallout">
            <a:avLst>
              <a:gd name="adj1" fmla="val -128457"/>
              <a:gd name="adj2" fmla="val -1193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(2) Camera 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Network &gt; Advanced</a:t>
            </a:r>
            <a:r>
              <a:rPr lang="ja-JP" altLang="en-US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&gt; NTP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5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2163A8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</a:t>
            </a:r>
            <a:r>
              <a:rPr lang="en-US" altLang="ja-JP" sz="1200" i="0" dirty="0">
                <a:solidFill>
                  <a:srgbClr val="2163A8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2163A8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Basic &gt; SD memory </a:t>
            </a:r>
            <a:r>
              <a:rPr lang="en-US" altLang="ja-JP" sz="1200" i="0" dirty="0" smtClean="0">
                <a:solidFill>
                  <a:srgbClr val="2163A8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card</a:t>
            </a:r>
            <a:endParaRPr lang="ja-JP" altLang="en-US" sz="1200" i="0" dirty="0">
              <a:solidFill>
                <a:srgbClr val="2163A8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7154390" y="3314771"/>
            <a:ext cx="1675292" cy="231593"/>
          </a:xfrm>
          <a:prstGeom prst="wedgeRoundRectCallout">
            <a:avLst>
              <a:gd name="adj1" fmla="val -90581"/>
              <a:gd name="adj2" fmla="val -16493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NX</a:t>
            </a:r>
            <a:r>
              <a:rPr lang="ja-JP" alt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Recorder’s </a:t>
            </a:r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address</a:t>
            </a:r>
          </a:p>
        </p:txBody>
      </p:sp>
    </p:spTree>
    <p:extLst>
      <p:ext uri="{BB962C8B-B14F-4D97-AF65-F5344CB8AC3E}">
        <p14:creationId xmlns:p14="http://schemas.microsoft.com/office/powerpoint/2010/main" val="29376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/>
          <a:srcRect t="68351"/>
          <a:stretch/>
        </p:blipFill>
        <p:spPr>
          <a:xfrm>
            <a:off x="5150223" y="3428644"/>
            <a:ext cx="3845467" cy="10519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33" y="1082305"/>
            <a:ext cx="4283756" cy="1878191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4.3 Set Recorder’s SD backup rec.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497FB6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497FB6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(5) Recovery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&amp;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6622433" y="3848187"/>
            <a:ext cx="738989" cy="2270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4293809" y="2186046"/>
            <a:ext cx="1619723" cy="281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角丸四角形吹き出し 42"/>
          <p:cNvSpPr/>
          <p:nvPr/>
        </p:nvSpPr>
        <p:spPr>
          <a:xfrm>
            <a:off x="6145080" y="1988446"/>
            <a:ext cx="918822" cy="184743"/>
          </a:xfrm>
          <a:prstGeom prst="wedgeRoundRectCallout">
            <a:avLst>
              <a:gd name="adj1" fmla="val -66055"/>
              <a:gd name="adj2" fmla="val 8907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“ON”</a:t>
            </a:r>
          </a:p>
        </p:txBody>
      </p:sp>
      <p:sp>
        <p:nvSpPr>
          <p:cNvPr id="44" name="角丸四角形吹き出し 43"/>
          <p:cNvSpPr/>
          <p:nvPr/>
        </p:nvSpPr>
        <p:spPr>
          <a:xfrm>
            <a:off x="7803276" y="3621429"/>
            <a:ext cx="1254999" cy="290228"/>
          </a:xfrm>
          <a:prstGeom prst="wedgeRoundRectCallout">
            <a:avLst>
              <a:gd name="adj1" fmla="val -85561"/>
              <a:gd name="adj2" fmla="val 5396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“Network failure”</a:t>
            </a: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1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</a:t>
            </a:r>
            <a:r>
              <a:rPr lang="en-US" altLang="ja-JP" sz="1100" i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Camera setup </a:t>
            </a:r>
            <a:r>
              <a:rPr lang="en-US" altLang="ja-JP" sz="11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 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2F6DAD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2F6DAD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2F6DAD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2F6DAD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(3) NX </a:t>
            </a: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series recorder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REC &amp; event </a:t>
            </a:r>
            <a:r>
              <a:rPr lang="en-US" altLang="ja-JP" sz="1000" i="0" dirty="0">
                <a:latin typeface="Calibri" panose="020F0502020204030204" pitchFamily="34" charset="0"/>
                <a:ea typeface="Meiryo UI" panose="020B0604030504040204" pitchFamily="50" charset="-128"/>
              </a:rPr>
              <a:t>&gt; </a:t>
            </a:r>
            <a:r>
              <a:rPr lang="en-US" altLang="ja-JP" sz="10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Advanced setup</a:t>
            </a:r>
            <a:endParaRPr lang="en-US" altLang="ja-JP" sz="10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7" name="角丸四角形吹き出し 36"/>
          <p:cNvSpPr/>
          <p:nvPr/>
        </p:nvSpPr>
        <p:spPr>
          <a:xfrm>
            <a:off x="2217113" y="3274385"/>
            <a:ext cx="2824804" cy="803295"/>
          </a:xfrm>
          <a:prstGeom prst="wedgeRoundRectCallout">
            <a:avLst>
              <a:gd name="adj1" fmla="val -451"/>
              <a:gd name="adj2" fmla="val 183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above setting is done on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NX recorder,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”Network failure” is displayed (gray out)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save trigger on the SD memory card of [Basic] setup menu of camera.</a:t>
            </a:r>
          </a:p>
        </p:txBody>
      </p:sp>
      <p:sp>
        <p:nvSpPr>
          <p:cNvPr id="38" name="角丸四角形吹き出し 37"/>
          <p:cNvSpPr/>
          <p:nvPr/>
        </p:nvSpPr>
        <p:spPr>
          <a:xfrm>
            <a:off x="6790765" y="2899152"/>
            <a:ext cx="2237874" cy="474086"/>
          </a:xfrm>
          <a:prstGeom prst="wedgeRoundRectCallout">
            <a:avLst>
              <a:gd name="adj1" fmla="val -22527"/>
              <a:gd name="adj2" fmla="val 44698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Camera’s </a:t>
            </a:r>
          </a:p>
          <a:p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&gt; Basic &gt;  SD </a:t>
            </a:r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</a:t>
            </a:r>
            <a:r>
              <a:rPr lang="en-US" altLang="ja-JP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</a:t>
            </a:r>
            <a:endParaRPr lang="en-US" altLang="ja-JP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5368751" y="3055067"/>
            <a:ext cx="685800" cy="2951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19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04" y="2943219"/>
            <a:ext cx="3347777" cy="16798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76" y="1082924"/>
            <a:ext cx="3905980" cy="2178904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4.4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Set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Recorder’s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time &amp; date (time zone)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Basic &gt; SD memory </a:t>
            </a:r>
            <a:r>
              <a:rPr lang="en-US" altLang="ja-JP" sz="1200" i="0" dirty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card</a:t>
            </a:r>
            <a:endParaRPr lang="ja-JP" altLang="en-US" sz="1200" i="0" dirty="0">
              <a:solidFill>
                <a:srgbClr val="1C60A6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(5) Recovery &amp;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(4) NX series recorder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>
            <a:off x="7148709" y="4099167"/>
            <a:ext cx="864343" cy="19716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39" name="AutoShape 18"/>
          <p:cNvSpPr>
            <a:spLocks noChangeArrowheads="1"/>
          </p:cNvSpPr>
          <p:nvPr/>
        </p:nvSpPr>
        <p:spPr bwMode="auto">
          <a:xfrm>
            <a:off x="4120441" y="2726340"/>
            <a:ext cx="1226776" cy="19291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41" name="角丸四角形吹き出し 40"/>
          <p:cNvSpPr/>
          <p:nvPr/>
        </p:nvSpPr>
        <p:spPr>
          <a:xfrm>
            <a:off x="5907571" y="2000322"/>
            <a:ext cx="918822" cy="184743"/>
          </a:xfrm>
          <a:prstGeom prst="wedgeRoundRectCallout">
            <a:avLst>
              <a:gd name="adj1" fmla="val -104106"/>
              <a:gd name="adj2" fmla="val 32927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Time&amp;date</a:t>
            </a:r>
          </a:p>
        </p:txBody>
      </p:sp>
      <p:sp>
        <p:nvSpPr>
          <p:cNvPr id="42" name="角丸四角形吹き出し 41"/>
          <p:cNvSpPr/>
          <p:nvPr/>
        </p:nvSpPr>
        <p:spPr>
          <a:xfrm>
            <a:off x="4618329" y="4238676"/>
            <a:ext cx="918822" cy="184743"/>
          </a:xfrm>
          <a:prstGeom prst="wedgeRoundRectCallout">
            <a:avLst>
              <a:gd name="adj1" fmla="val 220061"/>
              <a:gd name="adj2" fmla="val -9289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zone</a:t>
            </a:r>
          </a:p>
        </p:txBody>
      </p:sp>
    </p:spTree>
    <p:extLst>
      <p:ext uri="{BB962C8B-B14F-4D97-AF65-F5344CB8AC3E}">
        <p14:creationId xmlns:p14="http://schemas.microsoft.com/office/powerpoint/2010/main" val="35891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4.5.1 Recovery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Basic &gt; SD memory </a:t>
            </a:r>
            <a:r>
              <a:rPr lang="en-US" altLang="ja-JP" sz="1200" i="0" dirty="0">
                <a:solidFill>
                  <a:srgbClr val="1C60A6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card</a:t>
            </a:r>
            <a:endParaRPr lang="ja-JP" altLang="en-US" sz="1200" i="0" dirty="0">
              <a:solidFill>
                <a:srgbClr val="1C60A6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80114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(5) Recovery </a:t>
            </a: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</a:rPr>
              <a:t>&amp; </a:t>
            </a: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Playback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25AA3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recorder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125AA3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  <a:endParaRPr lang="en-US" altLang="ja-JP" sz="1200" i="0" dirty="0">
              <a:solidFill>
                <a:srgbClr val="125AA3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33" name="角丸四角形吹き出し 32"/>
          <p:cNvSpPr/>
          <p:nvPr/>
        </p:nvSpPr>
        <p:spPr>
          <a:xfrm>
            <a:off x="2441426" y="968539"/>
            <a:ext cx="6380629" cy="491175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data backed up on the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card during network failure can be transmitted to the recorder automatically. </a:t>
            </a:r>
          </a:p>
        </p:txBody>
      </p:sp>
      <p:sp>
        <p:nvSpPr>
          <p:cNvPr id="34" name="角丸四角形吹き出し 33"/>
          <p:cNvSpPr/>
          <p:nvPr/>
        </p:nvSpPr>
        <p:spPr>
          <a:xfrm>
            <a:off x="2359958" y="1875572"/>
            <a:ext cx="6468035" cy="2859190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operation of recording, live displaying, playback, the data on the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card can be automatically transmitted to the recorder without interrupting the operation.</a:t>
            </a:r>
          </a:p>
          <a:p>
            <a:pPr marL="180975" lvl="0" indent="-90488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 data on a camera included pre-recording data(*1) on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card is transmitted one by one every hour(*2) in the case of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NX series recorder.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90488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 -&gt; HDD] is displayed on the browser when Backup data on a camera is transmitted to NX series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recorder.</a:t>
            </a:r>
          </a:p>
          <a:p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(*1)A few seconds images before network failure is automatically recorded in SD memory card</a:t>
            </a:r>
          </a:p>
          <a:p>
            <a:pPr lvl="0"/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</a:t>
            </a:r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2)The data recovery (transmission) start every an hour such time </a:t>
            </a:r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 </a:t>
            </a:r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“0:15, 1:15, 2:15, 3:15, ………, 23:15</a:t>
            </a:r>
            <a:r>
              <a:rPr lang="en-US" altLang="ja-JP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lvl="0"/>
            <a:endParaRPr lang="en-US" altLang="ja-JP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ja-JP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utoShape 21"/>
          <p:cNvSpPr>
            <a:spLocks noChangeArrowheads="1"/>
          </p:cNvSpPr>
          <p:nvPr/>
        </p:nvSpPr>
        <p:spPr bwMode="auto">
          <a:xfrm>
            <a:off x="2359958" y="1712836"/>
            <a:ext cx="1169894" cy="31289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C8CDE4"/>
              </a:gs>
              <a:gs pos="50000">
                <a:schemeClr val="bg1"/>
              </a:gs>
              <a:gs pos="100000">
                <a:srgbClr val="C8CDE4"/>
              </a:gs>
            </a:gsLst>
            <a:lin ang="5400000" scaled="1"/>
          </a:gradFill>
          <a:ln w="12700">
            <a:solidFill>
              <a:srgbClr val="7279B0"/>
            </a:solidFill>
            <a:round/>
            <a:headEnd/>
            <a:tailEnd/>
          </a:ln>
          <a:effectLst>
            <a:outerShdw dist="35921" dir="2700000" algn="ctr" rotWithShape="0">
              <a:srgbClr val="7279B0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ja-JP" sz="1400" b="1" dirty="0">
                <a:solidFill>
                  <a:schemeClr val="accent2"/>
                </a:solidFill>
                <a:latin typeface="Calibri" panose="020F0502020204030204" pitchFamily="34" charset="0"/>
                <a:ea typeface="HGP創英角ｺﾞｼｯｸUB" panose="020B0900000000000000" pitchFamily="50" charset="-128"/>
              </a:rPr>
              <a:t>Automatically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017549"/>
            <a:ext cx="3173673" cy="510277"/>
          </a:xfrm>
          <a:prstGeom prst="rect">
            <a:avLst/>
          </a:prstGeom>
        </p:spPr>
      </p:pic>
      <p:sp>
        <p:nvSpPr>
          <p:cNvPr id="43" name="AutoShape 18"/>
          <p:cNvSpPr>
            <a:spLocks noChangeArrowheads="1"/>
          </p:cNvSpPr>
          <p:nvPr/>
        </p:nvSpPr>
        <p:spPr bwMode="auto">
          <a:xfrm>
            <a:off x="3083007" y="4109162"/>
            <a:ext cx="1536058" cy="36197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54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>
                <a:solidFill>
                  <a:sysClr val="window" lastClr="FFFFFF"/>
                </a:solidFill>
                <a:latin typeface="Calibri"/>
              </a:rPr>
              <a:t>Table of 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725007873"/>
              </p:ext>
            </p:extLst>
          </p:nvPr>
        </p:nvGraphicFramePr>
        <p:xfrm>
          <a:off x="324767" y="717643"/>
          <a:ext cx="84945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686" y="2098116"/>
            <a:ext cx="1504749" cy="18123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68" y="2014619"/>
            <a:ext cx="3156158" cy="18877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067" y="2083336"/>
            <a:ext cx="1515921" cy="1841870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4.5.2 Playback ( NX series Recorder 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(5) Recovery &amp; Playback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175DA5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175DA5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</a:p>
        </p:txBody>
      </p:sp>
      <p:sp>
        <p:nvSpPr>
          <p:cNvPr id="33" name="角丸四角形吹き出し 32"/>
          <p:cNvSpPr/>
          <p:nvPr/>
        </p:nvSpPr>
        <p:spPr>
          <a:xfrm>
            <a:off x="2427737" y="964315"/>
            <a:ext cx="6380629" cy="502840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recovered on the recorder can be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replayed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shown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</a:p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recorder’s Web browser : Search events</a:t>
            </a:r>
          </a:p>
        </p:txBody>
      </p:sp>
      <p:sp>
        <p:nvSpPr>
          <p:cNvPr id="24" name="角丸四角形吹き出し 23"/>
          <p:cNvSpPr/>
          <p:nvPr/>
        </p:nvSpPr>
        <p:spPr>
          <a:xfrm>
            <a:off x="3289337" y="3122288"/>
            <a:ext cx="1078019" cy="262173"/>
          </a:xfrm>
          <a:prstGeom prst="wedgeRoundRectCallout">
            <a:avLst>
              <a:gd name="adj1" fmla="val 66241"/>
              <a:gd name="adj2" fmla="val -9178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1.Go to last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5631074" y="3052197"/>
            <a:ext cx="1507630" cy="270469"/>
          </a:xfrm>
          <a:prstGeom prst="wedgeRoundRectCallout">
            <a:avLst>
              <a:gd name="adj1" fmla="val 18544"/>
              <a:gd name="adj2" fmla="val -12689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2.Advanced setup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角丸四角形吹き出し 38"/>
          <p:cNvSpPr/>
          <p:nvPr/>
        </p:nvSpPr>
        <p:spPr>
          <a:xfrm>
            <a:off x="7589471" y="1881813"/>
            <a:ext cx="1411111" cy="265612"/>
          </a:xfrm>
          <a:prstGeom prst="wedgeRoundRectCallout">
            <a:avLst>
              <a:gd name="adj1" fmla="val -37194"/>
              <a:gd name="adj2" fmla="val 177133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3.SD backup rec.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utoShape 18"/>
          <p:cNvSpPr>
            <a:spLocks noChangeArrowheads="1"/>
          </p:cNvSpPr>
          <p:nvPr/>
        </p:nvSpPr>
        <p:spPr bwMode="auto">
          <a:xfrm>
            <a:off x="4512365" y="2801752"/>
            <a:ext cx="492453" cy="204171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6496061" y="2615026"/>
            <a:ext cx="492453" cy="204171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42" name="AutoShape 18"/>
          <p:cNvSpPr>
            <a:spLocks noChangeArrowheads="1"/>
          </p:cNvSpPr>
          <p:nvPr/>
        </p:nvSpPr>
        <p:spPr bwMode="auto">
          <a:xfrm>
            <a:off x="7585697" y="2524229"/>
            <a:ext cx="689059" cy="15123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43" name="下矢印 42"/>
          <p:cNvSpPr/>
          <p:nvPr/>
        </p:nvSpPr>
        <p:spPr>
          <a:xfrm rot="16200000">
            <a:off x="5389511" y="2812596"/>
            <a:ext cx="419719" cy="20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下矢印 43"/>
          <p:cNvSpPr/>
          <p:nvPr/>
        </p:nvSpPr>
        <p:spPr>
          <a:xfrm rot="16200000">
            <a:off x="7191821" y="2798917"/>
            <a:ext cx="419719" cy="20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70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4.5.3 Playback ( ASM300 )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(5) Recovery &amp; Playback</a:t>
            </a:r>
            <a:endParaRPr lang="en-US" altLang="ja-JP" sz="1200" i="0" dirty="0"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15064" y="2014619"/>
            <a:ext cx="1802802" cy="3574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Network &gt; Advanced &gt; NTP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209201" y="3078107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Date/Language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234510" y="2545510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NX series </a:t>
            </a: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recorder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0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REC &amp; event &gt; Advanced setup</a:t>
            </a:r>
          </a:p>
        </p:txBody>
      </p: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175DA5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(1) Camera</a:t>
            </a: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175DA5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Basic &gt; SD memory card</a:t>
            </a:r>
          </a:p>
        </p:txBody>
      </p:sp>
      <p:sp>
        <p:nvSpPr>
          <p:cNvPr id="37" name="角丸四角形吹き出し 36"/>
          <p:cNvSpPr/>
          <p:nvPr/>
        </p:nvSpPr>
        <p:spPr>
          <a:xfrm>
            <a:off x="2416240" y="962602"/>
            <a:ext cx="6380629" cy="491175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recovered on the recorder can be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replayed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shown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</a:p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ASM300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window : Quick Playback or Event Search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437" y="1907691"/>
            <a:ext cx="3150756" cy="21807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69" y="1907691"/>
            <a:ext cx="2788254" cy="2180792"/>
          </a:xfrm>
          <a:prstGeom prst="rect">
            <a:avLst/>
          </a:prstGeom>
        </p:spPr>
      </p:pic>
      <p:sp>
        <p:nvSpPr>
          <p:cNvPr id="24" name="角丸四角形吹き出し 23"/>
          <p:cNvSpPr/>
          <p:nvPr/>
        </p:nvSpPr>
        <p:spPr>
          <a:xfrm>
            <a:off x="3619622" y="2646263"/>
            <a:ext cx="1449089" cy="245395"/>
          </a:xfrm>
          <a:prstGeom prst="wedgeRoundRectCallout">
            <a:avLst>
              <a:gd name="adj1" fmla="val -87555"/>
              <a:gd name="adj2" fmla="val 25166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1.Quick Playback</a:t>
            </a:r>
          </a:p>
        </p:txBody>
      </p:sp>
      <p:sp>
        <p:nvSpPr>
          <p:cNvPr id="26" name="角丸四角形吹き出し 25"/>
          <p:cNvSpPr/>
          <p:nvPr/>
        </p:nvSpPr>
        <p:spPr>
          <a:xfrm>
            <a:off x="3619622" y="3784427"/>
            <a:ext cx="1532955" cy="245395"/>
          </a:xfrm>
          <a:prstGeom prst="wedgeRoundRectCallout">
            <a:avLst>
              <a:gd name="adj1" fmla="val -68348"/>
              <a:gd name="adj2" fmla="val -32881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2.SD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rec.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角丸四角形吹き出し 38"/>
          <p:cNvSpPr/>
          <p:nvPr/>
        </p:nvSpPr>
        <p:spPr>
          <a:xfrm>
            <a:off x="7060398" y="4019114"/>
            <a:ext cx="1536441" cy="258289"/>
          </a:xfrm>
          <a:prstGeom prst="wedgeRoundRectCallout">
            <a:avLst>
              <a:gd name="adj1" fmla="val -23907"/>
              <a:gd name="adj2" fmla="val -200669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2.SD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rec.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角丸四角形吹き出し 39"/>
          <p:cNvSpPr/>
          <p:nvPr/>
        </p:nvSpPr>
        <p:spPr>
          <a:xfrm>
            <a:off x="6407876" y="2553289"/>
            <a:ext cx="912167" cy="256684"/>
          </a:xfrm>
          <a:prstGeom prst="wedgeRoundRectCallout">
            <a:avLst>
              <a:gd name="adj1" fmla="val 113507"/>
              <a:gd name="adj2" fmla="val -14876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1.Search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角丸四角形吹き出し 37"/>
          <p:cNvSpPr/>
          <p:nvPr/>
        </p:nvSpPr>
        <p:spPr>
          <a:xfrm>
            <a:off x="2471569" y="1674459"/>
            <a:ext cx="1342955" cy="223892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 Playback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角丸四角形吹き出し 40"/>
          <p:cNvSpPr/>
          <p:nvPr/>
        </p:nvSpPr>
        <p:spPr>
          <a:xfrm>
            <a:off x="5575437" y="1680104"/>
            <a:ext cx="1184911" cy="223892"/>
          </a:xfrm>
          <a:prstGeom prst="wedgeRoundRectCallout">
            <a:avLst>
              <a:gd name="adj1" fmla="val -14700"/>
              <a:gd name="adj2" fmla="val 34865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18486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Other functions</a:t>
            </a:r>
          </a:p>
        </p:txBody>
      </p:sp>
    </p:spTree>
    <p:extLst>
      <p:ext uri="{BB962C8B-B14F-4D97-AF65-F5344CB8AC3E}">
        <p14:creationId xmlns:p14="http://schemas.microsoft.com/office/powerpoint/2010/main" val="29928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8" y="1419244"/>
            <a:ext cx="3333344" cy="236242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5.2 Password Lock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552" y="684712"/>
            <a:ext cx="878180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Setting a </a:t>
            </a:r>
            <a:r>
              <a:rPr lang="en-US" altLang="ja-JP" sz="1600" dirty="0"/>
              <a:t>password for the SD memory </a:t>
            </a:r>
            <a:r>
              <a:rPr lang="en-US" altLang="ja-JP" sz="1600" dirty="0" smtClean="0"/>
              <a:t>card, devices </a:t>
            </a:r>
            <a:r>
              <a:rPr lang="en-US" altLang="ja-JP" sz="1600" dirty="0"/>
              <a:t>other than </a:t>
            </a:r>
            <a:r>
              <a:rPr lang="en-US" altLang="ja-JP" sz="1600" dirty="0" smtClean="0"/>
              <a:t>i-PRO camera will </a:t>
            </a:r>
            <a:r>
              <a:rPr lang="en-US" altLang="ja-JP" sz="1600" dirty="0"/>
              <a:t>be unable to write </a:t>
            </a:r>
            <a:r>
              <a:rPr lang="en-US" altLang="ja-JP" sz="1600" dirty="0" smtClean="0"/>
              <a:t>or </a:t>
            </a:r>
            <a:r>
              <a:rPr lang="en-US" altLang="ja-JP" sz="1600" dirty="0"/>
              <a:t>read the SD memory </a:t>
            </a:r>
            <a:r>
              <a:rPr lang="en-US" altLang="ja-JP" sz="1600" dirty="0" smtClean="0"/>
              <a:t>card. It prevent </a:t>
            </a:r>
            <a:r>
              <a:rPr lang="en-US" altLang="ja-JP" sz="1600" dirty="0"/>
              <a:t>the information </a:t>
            </a:r>
            <a:r>
              <a:rPr lang="en-US" altLang="ja-JP" sz="1600" dirty="0" smtClean="0"/>
              <a:t>leak </a:t>
            </a:r>
            <a:r>
              <a:rPr lang="en-US" altLang="ja-JP" sz="1600" dirty="0"/>
              <a:t>even if SD memory card is stolen.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87450" y="1519445"/>
            <a:ext cx="4156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[Lock the SD memory card]</a:t>
            </a:r>
          </a:p>
          <a:p>
            <a:r>
              <a:rPr lang="en-US" altLang="ja-JP" sz="1200" dirty="0"/>
              <a:t>By set the password to SD memory card data, the data cannot be read or written by any other equipment except for </a:t>
            </a:r>
            <a:r>
              <a:rPr lang="en-US" altLang="ja-JP" sz="1200" dirty="0" smtClean="0"/>
              <a:t>i-PRO cameras.</a:t>
            </a:r>
            <a:endParaRPr lang="en-US" altLang="ja-JP" sz="1200" dirty="0"/>
          </a:p>
          <a:p>
            <a:endParaRPr kumimoji="1" lang="en-US" altLang="ja-JP" sz="1200" dirty="0"/>
          </a:p>
          <a:p>
            <a:r>
              <a:rPr lang="en-US" altLang="ja-JP" sz="1200" dirty="0"/>
              <a:t>Available number of characters: 4-32 characters</a:t>
            </a:r>
          </a:p>
          <a:p>
            <a:r>
              <a:rPr lang="en-US" altLang="ja-JP" sz="1200" dirty="0"/>
              <a:t>Unavailable characters: " &amp; : ;</a:t>
            </a:r>
          </a:p>
          <a:p>
            <a:endParaRPr kumimoji="1" lang="en-US" altLang="ja-JP" sz="1200" dirty="0"/>
          </a:p>
          <a:p>
            <a:r>
              <a:rPr lang="en-US" altLang="ja-JP" sz="1200" dirty="0"/>
              <a:t>[Set]           :set the password</a:t>
            </a:r>
          </a:p>
          <a:p>
            <a:r>
              <a:rPr lang="en-US" altLang="ja-JP" sz="1200" dirty="0"/>
              <a:t>[Remove]  :remove the password</a:t>
            </a:r>
          </a:p>
          <a:p>
            <a:r>
              <a:rPr lang="en-US" altLang="ja-JP" sz="1200" dirty="0"/>
              <a:t>[Change]   :change the password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0329" y="3954312"/>
            <a:ext cx="851068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Note: </a:t>
            </a:r>
            <a:endParaRPr lang="en-US" altLang="ja-JP" sz="1200" dirty="0" smtClean="0"/>
          </a:p>
          <a:p>
            <a:r>
              <a:rPr lang="en-US" altLang="ja-JP" sz="1200" dirty="0" smtClean="0"/>
              <a:t>- This </a:t>
            </a:r>
            <a:r>
              <a:rPr lang="en-US" altLang="ja-JP" sz="1200" dirty="0"/>
              <a:t>function is supported when using SDHC or SDXC memory card.</a:t>
            </a:r>
          </a:p>
          <a:p>
            <a:r>
              <a:rPr lang="en-US" altLang="ja-JP" sz="1200" dirty="0" smtClean="0"/>
              <a:t>‐</a:t>
            </a:r>
            <a:r>
              <a:rPr lang="en-US" altLang="ja-JP" sz="1200" dirty="0"/>
              <a:t>To </a:t>
            </a:r>
            <a:r>
              <a:rPr lang="en-US" altLang="ja-JP" sz="1200" dirty="0" smtClean="0"/>
              <a:t>replay </a:t>
            </a:r>
            <a:r>
              <a:rPr lang="en-US" altLang="ja-JP" sz="1200" dirty="0"/>
              <a:t>the data by PC, unlock the SD memory card by the camera before removing the </a:t>
            </a:r>
            <a:r>
              <a:rPr lang="en-US" altLang="ja-JP" sz="1200" dirty="0" smtClean="0"/>
              <a:t>SD card</a:t>
            </a:r>
            <a:endParaRPr kumimoji="1" lang="ja-JP" altLang="en-US" sz="1200" dirty="0"/>
          </a:p>
        </p:txBody>
      </p:sp>
      <p:sp>
        <p:nvSpPr>
          <p:cNvPr id="10" name="正方形/長方形 9"/>
          <p:cNvSpPr/>
          <p:nvPr/>
        </p:nvSpPr>
        <p:spPr>
          <a:xfrm>
            <a:off x="784697" y="3396577"/>
            <a:ext cx="3307405" cy="3631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10" idx="3"/>
          </p:cNvCxnSpPr>
          <p:nvPr/>
        </p:nvCxnSpPr>
        <p:spPr>
          <a:xfrm flipV="1">
            <a:off x="4092102" y="2080100"/>
            <a:ext cx="495348" cy="149806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43" y="1504790"/>
            <a:ext cx="3162833" cy="224157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.3 Alteration detection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023564" y="3159475"/>
            <a:ext cx="2809292" cy="1815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" name="直線矢印コネクタ 7"/>
          <p:cNvCxnSpPr>
            <a:stCxn id="7" idx="3"/>
          </p:cNvCxnSpPr>
          <p:nvPr/>
        </p:nvCxnSpPr>
        <p:spPr>
          <a:xfrm flipV="1">
            <a:off x="3832856" y="1976571"/>
            <a:ext cx="1130304" cy="127369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90500" y="676669"/>
            <a:ext cx="8763000" cy="6437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r>
              <a:rPr lang="en-US" altLang="ja-JP" sz="1400" dirty="0" smtClean="0"/>
              <a:t>Alteration detection </a:t>
            </a:r>
            <a:r>
              <a:rPr lang="en-US" altLang="ja-JP" sz="1400" dirty="0"/>
              <a:t>supports video data (MP4 format) only and can be checked using “</a:t>
            </a:r>
            <a:r>
              <a:rPr lang="en-US" altLang="ja-JP" sz="1400" b="1" dirty="0" smtClean="0">
                <a:solidFill>
                  <a:schemeClr val="accent5">
                    <a:lumMod val="75000"/>
                  </a:schemeClr>
                </a:solidFill>
              </a:rPr>
              <a:t>MP4IntegrityVerifier</a:t>
            </a:r>
            <a:r>
              <a:rPr lang="en-US" altLang="ja-JP" sz="1400" dirty="0" smtClean="0"/>
              <a:t>” </a:t>
            </a:r>
            <a:r>
              <a:rPr lang="en-US" altLang="ja-JP" sz="1400" dirty="0"/>
              <a:t>software. </a:t>
            </a:r>
            <a:r>
              <a:rPr lang="en-US" altLang="ja-JP" sz="1400" dirty="0" smtClean="0"/>
              <a:t>To </a:t>
            </a:r>
            <a:r>
              <a:rPr lang="en-US" altLang="ja-JP" sz="1400" dirty="0"/>
              <a:t>use Alteration </a:t>
            </a:r>
            <a:r>
              <a:rPr lang="en-US" altLang="ja-JP" sz="1400" dirty="0" smtClean="0"/>
              <a:t>detection Certificate is required. </a:t>
            </a:r>
            <a:r>
              <a:rPr lang="en-US" altLang="ja-JP" sz="1400" dirty="0"/>
              <a:t>(Self-signed Certificate or CA Certificate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0500" y="4008777"/>
            <a:ext cx="628303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50" dirty="0" smtClean="0"/>
              <a:t>- Alteration </a:t>
            </a:r>
            <a:r>
              <a:rPr lang="en-US" altLang="ja-JP" sz="1050" dirty="0"/>
              <a:t>detection is </a:t>
            </a:r>
            <a:r>
              <a:rPr lang="en-US" altLang="ja-JP" sz="1050" dirty="0" smtClean="0"/>
              <a:t>used </a:t>
            </a:r>
            <a:r>
              <a:rPr lang="en-US" altLang="ja-JP" sz="1050" dirty="0"/>
              <a:t>for “Recording stream 1”, </a:t>
            </a:r>
            <a:r>
              <a:rPr lang="en-US" altLang="ja-JP" sz="1050" dirty="0" smtClean="0"/>
              <a:t>and “</a:t>
            </a:r>
            <a:r>
              <a:rPr lang="en-US" altLang="ja-JP" sz="1050" dirty="0"/>
              <a:t>Off” must be selected for “Recording stream 2</a:t>
            </a:r>
            <a:r>
              <a:rPr lang="en-US" altLang="ja-JP" sz="1050" dirty="0" smtClean="0"/>
              <a:t>”.</a:t>
            </a:r>
          </a:p>
          <a:p>
            <a:r>
              <a:rPr lang="en-US" altLang="ja-JP" sz="1050" dirty="0"/>
              <a:t>- When Alteration detection is enabled, the maximum value of the available bit rate for “Stream” will be limited.</a:t>
            </a:r>
          </a:p>
          <a:p>
            <a:r>
              <a:rPr lang="en-US" altLang="ja-JP" sz="1050" dirty="0" smtClean="0"/>
              <a:t>- </a:t>
            </a:r>
            <a:r>
              <a:rPr lang="en-US" altLang="ja-JP" sz="1050" dirty="0"/>
              <a:t>To confirm alteration, you can download the software “MP4IntegrityVerifier” from website below</a:t>
            </a:r>
          </a:p>
          <a:p>
            <a:r>
              <a:rPr lang="en-US" altLang="ja-JP" sz="1050" dirty="0" smtClean="0"/>
              <a:t>      </a:t>
            </a:r>
            <a:r>
              <a:rPr lang="en-US" altLang="ja-JP" sz="1050" dirty="0" smtClean="0">
                <a:hlinkClick r:id="rId4"/>
              </a:rPr>
              <a:t>https</a:t>
            </a:r>
            <a:r>
              <a:rPr lang="en-US" altLang="ja-JP" sz="1050" dirty="0">
                <a:hlinkClick r:id="rId4"/>
              </a:rPr>
              <a:t>://security.panasonic.com/support/info</a:t>
            </a:r>
            <a:r>
              <a:rPr lang="en-US" altLang="ja-JP" sz="1050" dirty="0" smtClean="0">
                <a:hlinkClick r:id="rId4"/>
              </a:rPr>
              <a:t>/</a:t>
            </a:r>
            <a:endParaRPr lang="en-US" altLang="ja-JP" sz="105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786" y="1439892"/>
            <a:ext cx="3027027" cy="2306475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981725" y="1733161"/>
            <a:ext cx="322555" cy="1815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354021" y="1926816"/>
            <a:ext cx="322555" cy="1815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54970"/>
              </p:ext>
            </p:extLst>
          </p:nvPr>
        </p:nvGraphicFramePr>
        <p:xfrm>
          <a:off x="6608600" y="3812407"/>
          <a:ext cx="2196465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718">
                  <a:extLst>
                    <a:ext uri="{9D8B030D-6E8A-4147-A177-3AD203B41FA5}">
                      <a16:colId xmlns:a16="http://schemas.microsoft.com/office/drawing/2014/main" val="1239247765"/>
                    </a:ext>
                  </a:extLst>
                </a:gridCol>
                <a:gridCol w="422592">
                  <a:extLst>
                    <a:ext uri="{9D8B030D-6E8A-4147-A177-3AD203B41FA5}">
                      <a16:colId xmlns:a16="http://schemas.microsoft.com/office/drawing/2014/main" val="1687749971"/>
                    </a:ext>
                  </a:extLst>
                </a:gridCol>
                <a:gridCol w="859155">
                  <a:extLst>
                    <a:ext uri="{9D8B030D-6E8A-4147-A177-3AD203B41FA5}">
                      <a16:colId xmlns:a16="http://schemas.microsoft.com/office/drawing/2014/main" val="962079829"/>
                    </a:ext>
                  </a:extLst>
                </a:gridCol>
              </a:tblGrid>
              <a:tr h="1651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改竄検知情報付加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Available  bit rate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673644"/>
                  </a:ext>
                </a:extLst>
              </a:tr>
              <a:tr h="16512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12288kbps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5264044"/>
                  </a:ext>
                </a:extLst>
              </a:tr>
              <a:tr h="16512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8192kbps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045144"/>
                  </a:ext>
                </a:extLst>
              </a:tr>
              <a:tr h="16512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8192kbps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793036"/>
                  </a:ext>
                </a:extLst>
              </a:tr>
              <a:tr h="16512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8192kbps</a:t>
                      </a:r>
                      <a:endParaRPr kumimoji="1" lang="ja-JP" altLang="en-US" sz="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680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0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i-PRO SD memory cards</a:t>
            </a:r>
          </a:p>
        </p:txBody>
      </p:sp>
    </p:spTree>
    <p:extLst>
      <p:ext uri="{BB962C8B-B14F-4D97-AF65-F5344CB8AC3E}">
        <p14:creationId xmlns:p14="http://schemas.microsoft.com/office/powerpoint/2010/main" val="33010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6.1 i-PRO SD memory card line-ups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876223" y="892938"/>
          <a:ext cx="8088596" cy="382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34574">
                  <a:extLst>
                    <a:ext uri="{9D8B030D-6E8A-4147-A177-3AD203B41FA5}">
                      <a16:colId xmlns:a16="http://schemas.microsoft.com/office/drawing/2014/main" val="831333545"/>
                    </a:ext>
                  </a:extLst>
                </a:gridCol>
                <a:gridCol w="696398">
                  <a:extLst>
                    <a:ext uri="{9D8B030D-6E8A-4147-A177-3AD203B41FA5}">
                      <a16:colId xmlns:a16="http://schemas.microsoft.com/office/drawing/2014/main" val="137810544"/>
                    </a:ext>
                  </a:extLst>
                </a:gridCol>
                <a:gridCol w="1332238">
                  <a:extLst>
                    <a:ext uri="{9D8B030D-6E8A-4147-A177-3AD203B41FA5}">
                      <a16:colId xmlns:a16="http://schemas.microsoft.com/office/drawing/2014/main" val="510461967"/>
                    </a:ext>
                  </a:extLst>
                </a:gridCol>
                <a:gridCol w="1253515">
                  <a:extLst>
                    <a:ext uri="{9D8B030D-6E8A-4147-A177-3AD203B41FA5}">
                      <a16:colId xmlns:a16="http://schemas.microsoft.com/office/drawing/2014/main" val="309415334"/>
                    </a:ext>
                  </a:extLst>
                </a:gridCol>
                <a:gridCol w="2022580">
                  <a:extLst>
                    <a:ext uri="{9D8B030D-6E8A-4147-A177-3AD203B41FA5}">
                      <a16:colId xmlns:a16="http://schemas.microsoft.com/office/drawing/2014/main" val="2078500579"/>
                    </a:ext>
                  </a:extLst>
                </a:gridCol>
                <a:gridCol w="2049291">
                  <a:extLst>
                    <a:ext uri="{9D8B030D-6E8A-4147-A177-3AD203B41FA5}">
                      <a16:colId xmlns:a16="http://schemas.microsoft.com/office/drawing/2014/main" val="1426257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Standard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58427"/>
                  </a:ext>
                </a:extLst>
              </a:tr>
              <a:tr h="432000">
                <a:tc rowSpan="4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</a:t>
                      </a:r>
                    </a:p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Card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SDHC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WV-SDA032G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 NAND TLC Flash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Approx. 3000 rewriting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times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 : </a:t>
                      </a:r>
                    </a:p>
                    <a:p>
                      <a:pPr algn="l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-25 degrees c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to +85 degree 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 Class : Class 10 / </a:t>
                      </a:r>
                      <a:r>
                        <a:rPr kumimoji="1" lang="en-US" altLang="ja-JP" sz="11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kumimoji="1" lang="en-US" altLang="ja-JP" sz="11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Read : 100MB/s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Write : 50MB/s</a:t>
                      </a: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91641496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WV-SDA06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</a:t>
                      </a:r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6694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WV-SDA128G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 Class : Class 10 / 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U3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Read : 100MB/s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Write : 50MB/s</a:t>
                      </a:r>
                    </a:p>
                    <a:p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7304910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WV-SDA256G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230335"/>
                  </a:ext>
                </a:extLst>
              </a:tr>
              <a:tr h="432000">
                <a:tc rowSpan="4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 SD Memory Card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 SDHC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WV-SDB032G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 Class : Class 10 / 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Read : 100MB/s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Write : 50MB/s</a:t>
                      </a:r>
                    </a:p>
                    <a:p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2736036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 SDXC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WV-SDB064G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0216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WV-SDB128G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1" lang="en-US" altLang="ja-JP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 Class : Class 10 / 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U3</a:t>
                      </a:r>
                      <a:r>
                        <a:rPr kumimoji="1" lang="en-US" altLang="ja-JP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Read : 100MB/s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Write : 50MB/s</a:t>
                      </a:r>
                    </a:p>
                    <a:p>
                      <a:endParaRPr kumimoji="1" lang="en-US" altLang="ja-JP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9155712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256GB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WV-SDB256G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818903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5857" y="1311348"/>
            <a:ext cx="482442" cy="3239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9140" y="2180118"/>
            <a:ext cx="588118" cy="3749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057" y="3038099"/>
            <a:ext cx="490201" cy="39784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681" y="3808630"/>
            <a:ext cx="582577" cy="4643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153" y="2048256"/>
            <a:ext cx="892914" cy="65870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7869" y="3516028"/>
            <a:ext cx="481861" cy="66032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490603" y="619454"/>
            <a:ext cx="6670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https://security.panasonic.com/products_technology/products/function_extension_kits/i-pro_sd_memory_card/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9083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6.1 Advantage of 3D NAND TLC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55172" y="1432600"/>
            <a:ext cx="3154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Comparison among Flash memory types </a:t>
            </a:r>
            <a:endParaRPr kumimoji="1" lang="ja-JP" alt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40689" y="2194617"/>
            <a:ext cx="2989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438650" y="2585556"/>
            <a:ext cx="297246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557838" y="1942476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capacity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21742" y="2377943"/>
            <a:ext cx="118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endurance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85106" y="1807692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High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280" y="2238390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High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3646" y="2707421"/>
            <a:ext cx="394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SLC			 MLC		 TLC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(Single Level Cell)	 (Multi Level Cell)	(Triple Level Cell)			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251459" y="2180043"/>
            <a:ext cx="2989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5252784" y="2563029"/>
            <a:ext cx="29896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228851" y="1951754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capacity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92755" y="2371321"/>
            <a:ext cx="118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endurance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27681" y="1737459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High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44094" y="2725405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2D NAND			     3D NAND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09" y="3328483"/>
            <a:ext cx="1260567" cy="84855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242" y="3167839"/>
            <a:ext cx="1268126" cy="1019286"/>
          </a:xfrm>
          <a:prstGeom prst="rect">
            <a:avLst/>
          </a:prstGeom>
        </p:spPr>
      </p:pic>
      <p:graphicFrame>
        <p:nvGraphicFramePr>
          <p:cNvPr id="28" name="表 27"/>
          <p:cNvGraphicFramePr>
            <a:graphicFrameLocks noGrp="1"/>
          </p:cNvGraphicFramePr>
          <p:nvPr/>
        </p:nvGraphicFramePr>
        <p:xfrm>
          <a:off x="508000" y="3711389"/>
          <a:ext cx="2755657" cy="829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7657">
                  <a:extLst>
                    <a:ext uri="{9D8B030D-6E8A-4147-A177-3AD203B41FA5}">
                      <a16:colId xmlns:a16="http://schemas.microsoft.com/office/drawing/2014/main" val="55421233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40309591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57764686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251465559"/>
                    </a:ext>
                  </a:extLst>
                </a:gridCol>
              </a:tblGrid>
              <a:tr h="258267"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Type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SLC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MLC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TLC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46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Stored Information/</a:t>
                      </a:r>
                    </a:p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Cell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bit / cell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bits / cell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bits / cell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958571"/>
                  </a:ext>
                </a:extLst>
              </a:tr>
            </a:tbl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569479" y="3434390"/>
            <a:ext cx="3060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Stored information size per cell by memory type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flipH="1">
            <a:off x="335279" y="773023"/>
            <a:ext cx="8473440" cy="33855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3D NAND TLC realizes both high capacity and high endurance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088273" y="2674705"/>
            <a:ext cx="628214" cy="365763"/>
          </a:xfrm>
          <a:prstGeom prst="rect">
            <a:avLst/>
          </a:prstGeom>
          <a:noFill/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24309" y="2732155"/>
            <a:ext cx="1016840" cy="365763"/>
          </a:xfrm>
          <a:prstGeom prst="rect">
            <a:avLst/>
          </a:prstGeom>
          <a:noFill/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6691" y="4073330"/>
            <a:ext cx="268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Need smaller cell size for more capacity,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But smaller cell size reduce endurance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890642" y="4102979"/>
            <a:ext cx="2323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pile up cells can increase capacity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with keeping cell size</a:t>
            </a:r>
          </a:p>
        </p:txBody>
      </p:sp>
    </p:spTree>
    <p:extLst>
      <p:ext uri="{BB962C8B-B14F-4D97-AF65-F5344CB8AC3E}">
        <p14:creationId xmlns:p14="http://schemas.microsoft.com/office/powerpoint/2010/main" val="10400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6.2 Reference : Estimated Recording Hours(H.264/H.265)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592270"/>
              </p:ext>
            </p:extLst>
          </p:nvPr>
        </p:nvGraphicFramePr>
        <p:xfrm>
          <a:off x="1462232" y="964847"/>
          <a:ext cx="6149693" cy="3732618"/>
        </p:xfrm>
        <a:graphic>
          <a:graphicData uri="http://schemas.openxmlformats.org/drawingml/2006/table">
            <a:tbl>
              <a:tblPr/>
              <a:tblGrid>
                <a:gridCol w="797213">
                  <a:extLst>
                    <a:ext uri="{9D8B030D-6E8A-4147-A177-3AD203B41FA5}">
                      <a16:colId xmlns:a16="http://schemas.microsoft.com/office/drawing/2014/main" val="3725834682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483370276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3251472468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2261300411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1752252806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432156636"/>
                    </a:ext>
                  </a:extLst>
                </a:gridCol>
              </a:tblGrid>
              <a:tr h="1662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Band-width</a:t>
                      </a:r>
                    </a:p>
                  </a:txBody>
                  <a:tcPr marL="5451" marR="5451" marT="54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Size of SD memory card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237296"/>
                  </a:ext>
                </a:extLst>
              </a:tr>
              <a:tr h="86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(kbps)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32GB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64GB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128GB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256GB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512GB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494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1008.3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2070.7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4152.1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8343.9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15859.9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05109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672.0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1380.1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2767.2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5560.8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10569.9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5730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575.9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1182.7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2371.5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4765.6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9058.4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985880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503.8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1034.7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2074.7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4169.3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7924.9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012013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335.7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689.4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1382.3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2777.7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5279.9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64763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224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287.6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590.7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1184.4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2380.2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4524.2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871354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251.6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516.7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1036.0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2082.0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3957.4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927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320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201.1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413.1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828.3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1664.5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3163.9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926335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352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182.8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375.4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752.8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1512.7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2875.4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10372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384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167.5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344.0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689.8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1386.2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2634.9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81009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448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143.5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294.7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590.9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1187.4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2257.0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53775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133.9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275.0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551.3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1107.9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2105.9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747115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125.5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257.7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516.7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1038.3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1973.7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393853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100.2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205.9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412.8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829.6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1576.9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63233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768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83.4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171.4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343.6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690.5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1312.4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4484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896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71.4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146.7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294.1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591.1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1123.5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239006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1024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62.4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128.2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257.0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516.5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981.8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47772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1280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49.8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102.3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205.1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412.2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783.4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04924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1536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85.0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170.5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342.6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651.2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705738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1792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35.4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72.7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145.7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292.9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556.7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30262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2048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30.9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63.4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127.2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255.6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485.8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661436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3072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20.4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41.9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83.9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168.6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320.5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44105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4096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31.1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62.3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125.1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237.9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570450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6144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9.9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20.3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40.6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81.7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155.2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56701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8192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14.9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29.8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59.9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113.9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99163"/>
                  </a:ext>
                </a:extLst>
              </a:tr>
              <a:tr h="9141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10240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5.7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23.3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46.9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89.1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42313"/>
                  </a:ext>
                </a:extLst>
              </a:tr>
              <a:tr h="96222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12288</a:t>
                      </a:r>
                    </a:p>
                  </a:txBody>
                  <a:tcPr marL="5451" marR="5451" marT="54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9.5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19.0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38.2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72.6 </a:t>
                      </a:r>
                    </a:p>
                  </a:txBody>
                  <a:tcPr marL="5451" marR="5451" marT="54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91523"/>
                  </a:ext>
                </a:extLst>
              </a:tr>
            </a:tbl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473260" y="705539"/>
            <a:ext cx="1598776" cy="25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780" tIns="48390" rIns="96780" bIns="4839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Unit: Hours</a:t>
            </a:r>
            <a:endParaRPr kumimoji="1" lang="ja-JP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6.3 Reference : Replacement cycle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(continuous recording)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231733" y="1128954"/>
          <a:ext cx="8318814" cy="3620349"/>
        </p:xfrm>
        <a:graphic>
          <a:graphicData uri="http://schemas.openxmlformats.org/drawingml/2006/table">
            <a:tbl>
              <a:tblPr/>
              <a:tblGrid>
                <a:gridCol w="95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4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3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8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58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5334">
                  <a:extLst>
                    <a:ext uri="{9D8B030D-6E8A-4147-A177-3AD203B41FA5}">
                      <a16:colId xmlns:a16="http://schemas.microsoft.com/office/drawing/2014/main" val="318958448"/>
                    </a:ext>
                  </a:extLst>
                </a:gridCol>
              </a:tblGrid>
              <a:tr h="13408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</a:t>
                      </a:r>
                    </a:p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(kbps)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Memory Card</a:t>
                      </a:r>
                      <a:endParaRPr lang="ja-JP" alt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WV-SDA032G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WV-SDA064G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WV-SDA128G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WV-SDA256G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WV-SDA512G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1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6-month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11-month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10-month 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 6-month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4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11-month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94949" y="4344861"/>
            <a:ext cx="7355597" cy="3940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Please set the bitrate of recording stream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less than 6,144 kbps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838" y="680454"/>
            <a:ext cx="420435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Calibri"/>
              </a:rPr>
              <a:t>(1) i-PRO S series / X series HD/FHD model</a:t>
            </a:r>
            <a:r>
              <a:rPr lang="en-US" altLang="ja-JP" dirty="0">
                <a:latin typeface="Calibri"/>
                <a:ea typeface="ＭＳ Ｐゴシック"/>
                <a:cs typeface="Calibri"/>
              </a:rPr>
              <a:t> 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5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83890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Overview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6.3 Reference : Replacement cycle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(continuous recording)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208011" y="1111672"/>
          <a:ext cx="8318316" cy="3728154"/>
        </p:xfrm>
        <a:graphic>
          <a:graphicData uri="http://schemas.openxmlformats.org/drawingml/2006/table">
            <a:tbl>
              <a:tblPr/>
              <a:tblGrid>
                <a:gridCol w="954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4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3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848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57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5242">
                  <a:extLst>
                    <a:ext uri="{9D8B030D-6E8A-4147-A177-3AD203B41FA5}">
                      <a16:colId xmlns:a16="http://schemas.microsoft.com/office/drawing/2014/main" val="318958448"/>
                    </a:ext>
                  </a:extLst>
                </a:gridCol>
              </a:tblGrid>
              <a:tr h="1338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</a:t>
                      </a:r>
                    </a:p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(kbps)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Memory Card</a:t>
                      </a:r>
                      <a:endParaRPr lang="ja-JP" alt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WV-SDA032G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WV-SDA064G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WV-SDA128G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WV-SDA256G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WV-SDA512G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1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6-month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11-month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10-month 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 6-month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11-month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57898" y="4445000"/>
            <a:ext cx="7361859" cy="39482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Please set the bitrate of recording stream less than 8,192 kbps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838" y="680454"/>
            <a:ext cx="402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(2) i-PRO S series / X series 5M/4K model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6.3 Reference : Replacement cycle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(continuous recording)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57059" y="4196219"/>
            <a:ext cx="5338614" cy="3940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Please set the bitrate of recording stream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less than 6,144 kbps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218739" y="1064914"/>
          <a:ext cx="8234920" cy="3728154"/>
        </p:xfrm>
        <a:graphic>
          <a:graphicData uri="http://schemas.openxmlformats.org/drawingml/2006/table">
            <a:tbl>
              <a:tblPr/>
              <a:tblGrid>
                <a:gridCol w="1018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1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51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51511">
                  <a:extLst>
                    <a:ext uri="{9D8B030D-6E8A-4147-A177-3AD203B41FA5}">
                      <a16:colId xmlns:a16="http://schemas.microsoft.com/office/drawing/2014/main" val="2046420949"/>
                    </a:ext>
                  </a:extLst>
                </a:gridCol>
                <a:gridCol w="1851511">
                  <a:extLst>
                    <a:ext uri="{9D8B030D-6E8A-4147-A177-3AD203B41FA5}">
                      <a16:colId xmlns:a16="http://schemas.microsoft.com/office/drawing/2014/main" val="1766714544"/>
                    </a:ext>
                  </a:extLst>
                </a:gridCol>
              </a:tblGrid>
              <a:tr h="1338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</a:t>
                      </a:r>
                    </a:p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(kbps)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Memory Card</a:t>
                      </a:r>
                      <a:endParaRPr lang="ja-JP" alt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8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WV-SDB032G</a:t>
                      </a:r>
                      <a:endParaRPr lang="en-US" sz="800" b="0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WV-SDB064G</a:t>
                      </a:r>
                      <a:endParaRPr lang="en-US" sz="800" b="0" i="0" u="none" strike="noStrike" baseline="30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WV-SDB128G</a:t>
                      </a:r>
                      <a:endParaRPr lang="en-US" sz="800" b="0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WV-SDB256G</a:t>
                      </a:r>
                      <a:endParaRPr lang="en-US" sz="800" b="0" i="0" u="none" strike="noStrike" baseline="30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1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3">
                  <a:txBody>
                    <a:bodyPr/>
                    <a:lstStyle/>
                    <a:p>
                      <a:pPr marL="0" marR="0" indent="0" algn="ctr" defTabSz="506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GP創英角ｺﾞｼｯｸUB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6-month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11-month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10-month </a:t>
                      </a:r>
                      <a:r>
                        <a:rPr lang="en-US" altLang="ja-JP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 3-month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4-year 6-month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3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1-year 11-month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3-year 10-month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5-year +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233065" y="4401493"/>
            <a:ext cx="7220593" cy="3940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Please set the bitrate of recording stream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less than 6,144 kbps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838" y="680454"/>
            <a:ext cx="24586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Calibri"/>
              </a:rPr>
              <a:t>(1) i-PRO U series model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8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Differences in support functions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078241"/>
              </p:ext>
            </p:extLst>
          </p:nvPr>
        </p:nvGraphicFramePr>
        <p:xfrm>
          <a:off x="335099" y="1107388"/>
          <a:ext cx="8145961" cy="3548880"/>
        </p:xfrm>
        <a:graphic>
          <a:graphicData uri="http://schemas.openxmlformats.org/drawingml/2006/table">
            <a:tbl>
              <a:tblPr firstRow="1" bandRow="1"/>
              <a:tblGrid>
                <a:gridCol w="1300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145">
                  <a:extLst>
                    <a:ext uri="{9D8B030D-6E8A-4147-A177-3AD203B41FA5}">
                      <a16:colId xmlns:a16="http://schemas.microsoft.com/office/drawing/2014/main" val="2946865606"/>
                    </a:ext>
                  </a:extLst>
                </a:gridCol>
                <a:gridCol w="779585">
                  <a:extLst>
                    <a:ext uri="{9D8B030D-6E8A-4147-A177-3AD203B41FA5}">
                      <a16:colId xmlns:a16="http://schemas.microsoft.com/office/drawing/2014/main" val="1272686839"/>
                    </a:ext>
                  </a:extLst>
                </a:gridCol>
                <a:gridCol w="855198">
                  <a:extLst>
                    <a:ext uri="{9D8B030D-6E8A-4147-A177-3AD203B41FA5}">
                      <a16:colId xmlns:a16="http://schemas.microsoft.com/office/drawing/2014/main" val="3768323604"/>
                    </a:ext>
                  </a:extLst>
                </a:gridCol>
              </a:tblGrid>
              <a:tr h="1645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kumimoji="1" lang="ja-JP" altLang="en-US" sz="1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solidFill>
                        <a:srgbClr val="BBE0E3"/>
                      </a:solidFill>
                    </a:lnL>
                    <a:lnR w="12700" cmpd="sng">
                      <a:solidFill>
                        <a:srgbClr val="BBE0E3"/>
                      </a:solidFill>
                    </a:lnR>
                    <a:lnT w="12700" cmpd="sng">
                      <a:solidFill>
                        <a:srgbClr val="BBE0E3"/>
                      </a:solidFill>
                    </a:lnT>
                    <a:lnB w="12700" cmpd="sng">
                      <a:solidFill>
                        <a:srgbClr val="BBE0E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Type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solidFill>
                        <a:srgbClr val="BBE0E3"/>
                      </a:solidFill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BE0E3"/>
                      </a:solidFill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r>
                        <a:rPr kumimoji="1" lang="en-US" altLang="ja-JP" sz="10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List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Card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of </a:t>
                      </a: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Rec. stream on SD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VBR support in SD Rec. 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60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</a:t>
                      </a:r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Series</a:t>
                      </a:r>
                    </a:p>
                    <a:p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S1111 / S1112 / S1131* / S1132* / S1432LH / S1511LN / S1531*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S2111L / S2131* / S2132* / S2211L / S2231L / S2511LN / S2531* / S2532LH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Compact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S3111L / S3131L / S3511L / S3512LM / S3531L / S3532LM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 SDXC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49913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S6111 / S6130* / S6131* / S6530* / S6532* / X6511N / X6531* / X6533*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72674"/>
                  </a:ext>
                </a:extLst>
              </a:tr>
              <a:tr h="142174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 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S1550* / S1570* / S2250L / S2550* / S2270* / S2570L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071671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360-degree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S4150 / S4550* / X4170* / X4171 / X4571*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958329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S8530N / X8570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011300"/>
                  </a:ext>
                </a:extLst>
              </a:tr>
              <a:tr h="23156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</a:t>
                      </a:r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Series</a:t>
                      </a:r>
                    </a:p>
                    <a:p>
                      <a:r>
                        <a:rPr kumimoji="1" lang="en-US" altLang="ja-JP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3 (U Series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U1130 /</a:t>
                      </a: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U1132 / U1142 / U1532L / U1542L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U2130L / U2132L / U2140L / U2142L / U2530L / U2532L / U2540L / U2542L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microSDXC/microSDHC/microSD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633995"/>
                  </a:ext>
                </a:extLst>
              </a:tr>
              <a:tr h="142174">
                <a:tc rowSpan="3"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EXTREME 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S1552L / S1572L / S2252L / S2272L / S2552L / S2572L</a:t>
                      </a:r>
                      <a:endParaRPr kumimoji="1" lang="en-US" altLang="ja-JP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70102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360-degree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S4151 / S4551* / X4172 / X4173 / X4573*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42327"/>
                  </a:ext>
                </a:extLst>
              </a:tr>
              <a:tr h="142174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2" marB="45722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S8531N / </a:t>
                      </a:r>
                      <a:r>
                        <a:rPr kumimoji="1" lang="en-US" altLang="ja-JP" sz="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X8571N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356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AI engine </a:t>
                      </a: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X1551LN / X1571LN / X2251L / X2271L / X2551LN / X2571LN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557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AI engine </a:t>
                      </a: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Series</a:t>
                      </a:r>
                    </a:p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S1136 / S1536 / S2136 / S2236L / S2536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microSDXC/microSDHC/microSD</a:t>
                      </a:r>
                      <a:endParaRPr kumimoji="1" lang="en-US" altLang="ja-JP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78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SmartHD  4K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SFV781L/SPV781L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SDXC/SDHC/SD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172185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SmartHD 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 / Dome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SW175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SDHC/SD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936319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80330" y="672783"/>
            <a:ext cx="8571312" cy="30777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There are differences in support functions depending on the model.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2846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Related information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49354"/>
              </p:ext>
            </p:extLst>
          </p:nvPr>
        </p:nvGraphicFramePr>
        <p:xfrm>
          <a:off x="335098" y="1107388"/>
          <a:ext cx="8516544" cy="1647000"/>
        </p:xfrm>
        <a:graphic>
          <a:graphicData uri="http://schemas.openxmlformats.org/drawingml/2006/table">
            <a:tbl>
              <a:tblPr firstRow="1" bandRow="1"/>
              <a:tblGrid>
                <a:gridCol w="269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val="1437789061"/>
                    </a:ext>
                  </a:extLst>
                </a:gridCol>
                <a:gridCol w="4691122">
                  <a:extLst>
                    <a:ext uri="{9D8B030D-6E8A-4147-A177-3AD203B41FA5}">
                      <a16:colId xmlns:a16="http://schemas.microsoft.com/office/drawing/2014/main" val="2946865606"/>
                    </a:ext>
                  </a:extLst>
                </a:gridCol>
              </a:tblGrid>
              <a:tr h="1651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Contents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solidFill>
                        <a:srgbClr val="BBE0E3"/>
                      </a:solidFill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BE0E3"/>
                      </a:solidFill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6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 Information for SD memory card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SD_Memory_Card_1624504425.9162.pdf (panasonic.net)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Restriction on use of i-PRO SD Memory Card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i-PRO_SD_Restriction.pdf (psn-web.net)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1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49913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Recording Hours on SD memory Card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H.264/H.265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sd_h264h265-en.pdf (psn-web.net)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72674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Estimated storable number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sd_jpeg-en.pdf (psn-web.net)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071671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Replacement Cycle (Guideline) </a:t>
                      </a:r>
                      <a:endParaRPr kumimoji="1" lang="en-US" altLang="ja-JP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H.264/H.265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SD_Mem_Card_Replacement_Cycle_H264H265_en.pdf (psn-web.net)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57975"/>
                  </a:ext>
                </a:extLst>
              </a:tr>
              <a:tr h="142174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Replacement Cycle (Guideline) </a:t>
                      </a:r>
                      <a:endParaRPr kumimoji="1" lang="en-US" altLang="ja-JP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</a:t>
                      </a:r>
                      <a:endParaRPr kumimoji="1" lang="en-US" altLang="ja-JP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SD_Mem_Card_Replacement_Cycle_JPEG_en.pdf (psn-web.net)</a:t>
                      </a:r>
                      <a:endParaRPr kumimoji="1" lang="en-US" altLang="ja-JP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B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DD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84515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80330" y="672783"/>
            <a:ext cx="8571312" cy="30777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9196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40879"/>
              </p:ext>
            </p:extLst>
          </p:nvPr>
        </p:nvGraphicFramePr>
        <p:xfrm>
          <a:off x="144379" y="643113"/>
          <a:ext cx="8843211" cy="292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26.Jul.2021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Refine section 3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P.15 - 20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23.Aug.2021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“Related information” to Appendix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23.Aug.2021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Recording trigger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216803" y="1377174"/>
            <a:ext cx="1126074" cy="33409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6290" y="636091"/>
            <a:ext cx="845690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Camera can save video to SD memory card triggered by several events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recording trigger events are Alarm, Manual and Schedule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654779" y="1167262"/>
            <a:ext cx="1308946" cy="21286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Recording trigger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6925875" y="1167262"/>
            <a:ext cx="1464162" cy="219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Replay / Download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26" y="1745828"/>
            <a:ext cx="695651" cy="67921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4724" y="2500072"/>
            <a:ext cx="535909" cy="395343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3654779" y="1632575"/>
            <a:ext cx="977900" cy="3873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Alarm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67665" y="1392015"/>
            <a:ext cx="2812121" cy="3290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Transmission priority: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 rate or CBR</a:t>
            </a:r>
            <a:r>
              <a:rPr lang="ja-JP" altLang="en-US" sz="105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b="1" dirty="0" smtClean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most models (*)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“VBR” or “Best effort” is set, it will be changed to “Frame rate”.</a:t>
            </a: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“VBR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set,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“Max bit rate (per client) may be  changed.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GOP Control: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the GOP Control is other than “Off”, it will be changed to “Off”.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Refresh interval: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more than 1s </a:t>
            </a: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“Refresh interval” is longer than “1s”, it will be changed to “1s”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Audio</a:t>
            </a:r>
            <a:r>
              <a:rPr kumimoji="1" lang="ja-JP" altLang="en-US" sz="105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(in case 2 recording stream) :</a:t>
            </a:r>
            <a:endParaRPr kumimoji="1" lang="en-US" altLang="ja-JP" sz="105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recording audio, recording stream2 must be “Off”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 alarm duration:</a:t>
            </a:r>
          </a:p>
          <a:p>
            <a:pPr marL="1800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“Pre-alarm duration” 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differs depending on the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bit 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34113" y="4276050"/>
            <a:ext cx="1775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When the camera loses network connection with NVR, starts recording to SD memory card for backup.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10489" y="1416488"/>
            <a:ext cx="5069270" cy="2313303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510488" y="3768917"/>
            <a:ext cx="5069271" cy="91337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3654779" y="2376383"/>
            <a:ext cx="977900" cy="3873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Manual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3658644" y="3120423"/>
            <a:ext cx="977900" cy="3873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Schedule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654779" y="3829579"/>
            <a:ext cx="977900" cy="504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Network failure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4677183" y="1673683"/>
            <a:ext cx="490391" cy="3051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4697659" y="2424557"/>
            <a:ext cx="490391" cy="3051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4688989" y="3175431"/>
            <a:ext cx="490391" cy="3051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688989" y="3916549"/>
            <a:ext cx="490391" cy="3051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295346" y="1431227"/>
            <a:ext cx="1094691" cy="550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295345" y="2015167"/>
            <a:ext cx="1094691" cy="544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295346" y="2591010"/>
            <a:ext cx="1094691" cy="546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295346" y="3832149"/>
            <a:ext cx="1094691" cy="769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9" name="Picture 2" descr="「lets note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85" y="1637416"/>
            <a:ext cx="441784" cy="2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53" y="2169644"/>
            <a:ext cx="638224" cy="39021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43" y="4161994"/>
            <a:ext cx="730557" cy="265522"/>
          </a:xfrm>
          <a:prstGeom prst="rect">
            <a:avLst/>
          </a:prstGeom>
        </p:spPr>
      </p:pic>
      <p:pic>
        <p:nvPicPr>
          <p:cNvPr id="32" name="Picture 2" descr="「lets note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09" y="2809179"/>
            <a:ext cx="441784" cy="2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7237171" y="1414827"/>
            <a:ext cx="1211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Camera browser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88489" y="1989439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ASM300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665499" y="2584164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PC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20857" y="390771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NX-NVR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13292" y="1431227"/>
            <a:ext cx="664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Camera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8" name="右矢印 37"/>
          <p:cNvSpPr/>
          <p:nvPr/>
        </p:nvSpPr>
        <p:spPr>
          <a:xfrm>
            <a:off x="6378393" y="1504154"/>
            <a:ext cx="858778" cy="253028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Replay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右矢印 38"/>
          <p:cNvSpPr/>
          <p:nvPr/>
        </p:nvSpPr>
        <p:spPr>
          <a:xfrm>
            <a:off x="6384172" y="1704343"/>
            <a:ext cx="858778" cy="253028"/>
          </a:xfrm>
          <a:prstGeom prst="rightArrow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File download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右矢印 39"/>
          <p:cNvSpPr/>
          <p:nvPr/>
        </p:nvSpPr>
        <p:spPr>
          <a:xfrm>
            <a:off x="6381560" y="2042456"/>
            <a:ext cx="858778" cy="253028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Replay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右矢印 40"/>
          <p:cNvSpPr/>
          <p:nvPr/>
        </p:nvSpPr>
        <p:spPr>
          <a:xfrm>
            <a:off x="6387339" y="2266792"/>
            <a:ext cx="858778" cy="253028"/>
          </a:xfrm>
          <a:prstGeom prst="rightArrow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File download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右矢印 41"/>
          <p:cNvSpPr/>
          <p:nvPr/>
        </p:nvSpPr>
        <p:spPr>
          <a:xfrm>
            <a:off x="6395454" y="4099089"/>
            <a:ext cx="858778" cy="253028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Download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25781" y="2778140"/>
            <a:ext cx="331957" cy="244886"/>
          </a:xfrm>
          <a:prstGeom prst="rect">
            <a:avLst/>
          </a:prstGeom>
        </p:spPr>
      </p:pic>
      <p:sp>
        <p:nvSpPr>
          <p:cNvPr id="44" name="右矢印 43"/>
          <p:cNvSpPr/>
          <p:nvPr/>
        </p:nvSpPr>
        <p:spPr>
          <a:xfrm>
            <a:off x="7361142" y="2748016"/>
            <a:ext cx="165330" cy="3051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5243453" y="3231344"/>
            <a:ext cx="1080297" cy="180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Password Lock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43453" y="3457144"/>
            <a:ext cx="1080298" cy="180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Alteration detection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95346" y="3181605"/>
            <a:ext cx="1089536" cy="506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8" name="Picture 2" descr="Panasonic Security Vie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1" y="3355474"/>
            <a:ext cx="304541" cy="3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テキスト ボックス 48"/>
          <p:cNvSpPr txBox="1"/>
          <p:nvPr/>
        </p:nvSpPr>
        <p:spPr>
          <a:xfrm>
            <a:off x="7249123" y="3120423"/>
            <a:ext cx="1158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Security </a:t>
            </a:r>
            <a:r>
              <a:rPr lang="en-US" altLang="ja-JP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Viewer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0" name="右矢印 49"/>
          <p:cNvSpPr/>
          <p:nvPr/>
        </p:nvSpPr>
        <p:spPr>
          <a:xfrm>
            <a:off x="6390345" y="3192708"/>
            <a:ext cx="858778" cy="253028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Replay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1" name="右矢印 50"/>
          <p:cNvSpPr/>
          <p:nvPr/>
        </p:nvSpPr>
        <p:spPr>
          <a:xfrm>
            <a:off x="6396124" y="3417044"/>
            <a:ext cx="858778" cy="253028"/>
          </a:xfrm>
          <a:prstGeom prst="rightArrow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File download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035799" y="3328058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TBD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314640" y="4650313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(*) refer to Appendix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3493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1.2 Comparison table for recording modes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098828"/>
              </p:ext>
            </p:extLst>
          </p:nvPr>
        </p:nvGraphicFramePr>
        <p:xfrm>
          <a:off x="112271" y="660749"/>
          <a:ext cx="8939784" cy="35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045">
                  <a:extLst>
                    <a:ext uri="{9D8B030D-6E8A-4147-A177-3AD203B41FA5}">
                      <a16:colId xmlns:a16="http://schemas.microsoft.com/office/drawing/2014/main" val="1923257317"/>
                    </a:ext>
                  </a:extLst>
                </a:gridCol>
                <a:gridCol w="1057007">
                  <a:extLst>
                    <a:ext uri="{9D8B030D-6E8A-4147-A177-3AD203B41FA5}">
                      <a16:colId xmlns:a16="http://schemas.microsoft.com/office/drawing/2014/main" val="1831147300"/>
                    </a:ext>
                  </a:extLst>
                </a:gridCol>
                <a:gridCol w="1057007">
                  <a:extLst>
                    <a:ext uri="{9D8B030D-6E8A-4147-A177-3AD203B41FA5}">
                      <a16:colId xmlns:a16="http://schemas.microsoft.com/office/drawing/2014/main" val="3730522651"/>
                    </a:ext>
                  </a:extLst>
                </a:gridCol>
                <a:gridCol w="1057007">
                  <a:extLst>
                    <a:ext uri="{9D8B030D-6E8A-4147-A177-3AD203B41FA5}">
                      <a16:colId xmlns:a16="http://schemas.microsoft.com/office/drawing/2014/main" val="3963932396"/>
                    </a:ext>
                  </a:extLst>
                </a:gridCol>
                <a:gridCol w="1057007">
                  <a:extLst>
                    <a:ext uri="{9D8B030D-6E8A-4147-A177-3AD203B41FA5}">
                      <a16:colId xmlns:a16="http://schemas.microsoft.com/office/drawing/2014/main" val="57337112"/>
                    </a:ext>
                  </a:extLst>
                </a:gridCol>
                <a:gridCol w="1057007">
                  <a:extLst>
                    <a:ext uri="{9D8B030D-6E8A-4147-A177-3AD203B41FA5}">
                      <a16:colId xmlns:a16="http://schemas.microsoft.com/office/drawing/2014/main" val="758220525"/>
                    </a:ext>
                  </a:extLst>
                </a:gridCol>
                <a:gridCol w="2060704">
                  <a:extLst>
                    <a:ext uri="{9D8B030D-6E8A-4147-A177-3AD203B41FA5}">
                      <a16:colId xmlns:a16="http://schemas.microsoft.com/office/drawing/2014/main" val="2068918269"/>
                    </a:ext>
                  </a:extLst>
                </a:gridCol>
              </a:tblGrid>
              <a:tr h="182084"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Independent REC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Backup for NVR REC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194343"/>
                  </a:ext>
                </a:extLst>
              </a:tr>
              <a:tr h="176012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 trigger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6800" marB="3600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</a:t>
                      </a:r>
                      <a:endParaRPr kumimoji="1" lang="ja-JP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6800" marB="360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Manual</a:t>
                      </a:r>
                      <a:endParaRPr kumimoji="1" lang="ja-JP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6800" marB="360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</a:t>
                      </a:r>
                      <a:endParaRPr kumimoji="1" lang="ja-JP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68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Network failure with </a:t>
                      </a:r>
                      <a:r>
                        <a:rPr kumimoji="1" lang="en-US" altLang="ja-JP" sz="11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</a:t>
                      </a:r>
                      <a:endParaRPr kumimoji="1" lang="ja-JP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6800" marB="36000" anchor="ctr"/>
                </a:tc>
                <a:extLst>
                  <a:ext uri="{0D108BD9-81ED-4DB2-BD59-A6C34878D82A}">
                    <a16:rowId xmlns:a16="http://schemas.microsoft.com/office/drawing/2014/main" val="2518731459"/>
                  </a:ext>
                </a:extLst>
              </a:tr>
              <a:tr h="29990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Folder name in SD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M_ALARM,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M_ALARM2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M_LOCAL,</a:t>
                      </a:r>
                    </a:p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M_LOCAL2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M_LOCAL,</a:t>
                      </a:r>
                    </a:p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M_LOCAL2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N_NWBKP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2817045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File format (*1)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.mp4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.jpg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.mp4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.jpg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.mp4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.mp4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3222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Encoder (*2)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58658"/>
                  </a:ext>
                </a:extLst>
              </a:tr>
              <a:tr h="18208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Encoder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AAC-LC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AAC-LC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AAC-LC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AAC-LC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2142170"/>
                  </a:ext>
                </a:extLst>
              </a:tr>
              <a:tr h="15841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Rec speed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(*3)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12Mbps (Panasonic SD) / 8Mbps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(i-PRO SD)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870815"/>
                  </a:ext>
                </a:extLst>
              </a:tr>
              <a:tr h="20063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Streaming condition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(*3)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24Mbps or less,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120fps or less, and 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times 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 less. (3times or less with audio)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030484"/>
                  </a:ext>
                </a:extLst>
              </a:tr>
              <a:tr h="18208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camera browser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NVR browser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345174"/>
                  </a:ext>
                </a:extLst>
              </a:tr>
              <a:tr h="1006819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conditions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 Recording:</a:t>
                      </a:r>
                    </a:p>
                    <a:p>
                      <a:pPr algn="l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H.265/H.264 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 120sec</a:t>
                      </a:r>
                    </a:p>
                    <a:p>
                      <a:pPr algn="l"/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JPEG : 0-5frames</a:t>
                      </a:r>
                    </a:p>
                    <a:p>
                      <a:pPr algn="l"/>
                      <a:r>
                        <a:rPr kumimoji="1" lang="en-US" altLang="ja-JP" sz="11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 Recording:</a:t>
                      </a:r>
                    </a:p>
                    <a:p>
                      <a:pPr algn="l"/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H.265/H.264 : Max. 300sec  </a:t>
                      </a:r>
                    </a:p>
                    <a:p>
                      <a:pPr algn="l"/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JPEG : 10-3000frames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  <a:p>
                      <a:pPr algn="l"/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Manual Recording will automatically restart if the camera reboots.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2156844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06216" y="4227075"/>
            <a:ext cx="857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(*1) H.265/H.264 v</a:t>
            </a:r>
            <a:r>
              <a:rPr lang="en-US" altLang="ja-JP" sz="900" dirty="0" smtClean="0"/>
              <a:t>ideo </a:t>
            </a:r>
            <a:r>
              <a:rPr lang="en-US" altLang="ja-JP" sz="900" dirty="0"/>
              <a:t>data are saved in </a:t>
            </a:r>
            <a:r>
              <a:rPr lang="en-US" altLang="ja-JP" sz="900" dirty="0" smtClean="0"/>
              <a:t>20MB files. </a:t>
            </a:r>
            <a:endParaRPr kumimoji="1" lang="en-US" altLang="ja-JP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(*</a:t>
            </a:r>
            <a:r>
              <a:rPr lang="en-US" altLang="ja-JP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 you want to change compression format of H.265/H.264 and JPEG, card re-formatting is required. H.265/H.264 file format is mp4.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(*3)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case of the SD memory card supports Class 10 with UHS-I.  If the card support Class 6 to Class 10 without UHS-I, MAX. Rec speed is up to 6Mbps. Otherwise, recording may be intermittent. In a system using the ASM200, 14Mbps is the upper limit. 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 recording settings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2.1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Setup procedure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06165" y="1427808"/>
            <a:ext cx="6086924" cy="89965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34372" y="1424838"/>
            <a:ext cx="1629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>
                <a:solidFill>
                  <a:schemeClr val="bg1"/>
                </a:solidFill>
              </a:rPr>
              <a:t>Camera Setting</a:t>
            </a:r>
            <a:endParaRPr kumimoji="1" lang="ja-JP" altLang="en-US" sz="1600" b="1" u="sng" dirty="0">
              <a:solidFill>
                <a:schemeClr val="bg1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99049" y="1472300"/>
            <a:ext cx="2507116" cy="8477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033819"/>
              </p:ext>
            </p:extLst>
          </p:nvPr>
        </p:nvGraphicFramePr>
        <p:xfrm>
          <a:off x="205530" y="1459064"/>
          <a:ext cx="8754713" cy="318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417">
                  <a:extLst>
                    <a:ext uri="{9D8B030D-6E8A-4147-A177-3AD203B41FA5}">
                      <a16:colId xmlns:a16="http://schemas.microsoft.com/office/drawing/2014/main" val="18107348"/>
                    </a:ext>
                  </a:extLst>
                </a:gridCol>
                <a:gridCol w="1497724">
                  <a:extLst>
                    <a:ext uri="{9D8B030D-6E8A-4147-A177-3AD203B41FA5}">
                      <a16:colId xmlns:a16="http://schemas.microsoft.com/office/drawing/2014/main" val="1146580541"/>
                    </a:ext>
                  </a:extLst>
                </a:gridCol>
                <a:gridCol w="1458311">
                  <a:extLst>
                    <a:ext uri="{9D8B030D-6E8A-4147-A177-3AD203B41FA5}">
                      <a16:colId xmlns:a16="http://schemas.microsoft.com/office/drawing/2014/main" val="474807852"/>
                    </a:ext>
                  </a:extLst>
                </a:gridCol>
                <a:gridCol w="1403131">
                  <a:extLst>
                    <a:ext uri="{9D8B030D-6E8A-4147-A177-3AD203B41FA5}">
                      <a16:colId xmlns:a16="http://schemas.microsoft.com/office/drawing/2014/main" val="2242763661"/>
                    </a:ext>
                  </a:extLst>
                </a:gridCol>
                <a:gridCol w="1403130">
                  <a:extLst>
                    <a:ext uri="{9D8B030D-6E8A-4147-A177-3AD203B41FA5}">
                      <a16:colId xmlns:a16="http://schemas.microsoft.com/office/drawing/2014/main" val="1694700916"/>
                    </a:ext>
                  </a:extLst>
                </a:gridCol>
              </a:tblGrid>
              <a:tr h="145351">
                <a:tc rowSpan="3">
                  <a:txBody>
                    <a:bodyPr/>
                    <a:lstStyle/>
                    <a:p>
                      <a:r>
                        <a:rPr kumimoji="1" lang="en-US" altLang="ja-JP" sz="1600" b="1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1600" b="1" u="sng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400" b="1" u="sng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2000" b="1" u="sng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Recording trigger</a:t>
                      </a:r>
                      <a:endParaRPr kumimoji="1" lang="ja-JP" altLang="en-US" sz="2000" b="1" u="sng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3448"/>
                  </a:ext>
                </a:extLst>
              </a:tr>
              <a:tr h="1453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59139"/>
                  </a:ext>
                </a:extLst>
              </a:tr>
              <a:tr h="593100">
                <a:tc vMerge="1">
                  <a:txBody>
                    <a:bodyPr/>
                    <a:lstStyle/>
                    <a:p>
                      <a:endParaRPr kumimoji="1" lang="ja-JP" altLang="en-US" sz="1200" b="1" u="sng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74109"/>
                  </a:ext>
                </a:extLst>
              </a:tr>
              <a:tr h="768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(A) Alarm input recording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Automatically record when an alarm occurs</a:t>
                      </a:r>
                      <a:endParaRPr kumimoji="1" lang="ja-JP" altLang="en-US" sz="1400" u="none" dirty="0"/>
                    </a:p>
                  </a:txBody>
                  <a:tcPr marL="36000" marR="36000" marT="36000" marB="36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6571955"/>
                  </a:ext>
                </a:extLst>
              </a:tr>
              <a:tr h="725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(B) Manual recording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Manually record by operating browser buttons</a:t>
                      </a:r>
                      <a:endParaRPr kumimoji="1" lang="ja-JP" altLang="en-US" dirty="0"/>
                    </a:p>
                  </a:txBody>
                  <a:tcPr marL="36000" marR="36000" marT="36000" marB="36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585957"/>
                  </a:ext>
                </a:extLst>
              </a:tr>
              <a:tr h="78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(C) Schedule recording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Record according to the specified day and time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6289903"/>
                  </a:ext>
                </a:extLst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3191882" y="1396276"/>
            <a:ext cx="5768361" cy="89965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直角三角形 11"/>
          <p:cNvSpPr/>
          <p:nvPr/>
        </p:nvSpPr>
        <p:spPr>
          <a:xfrm rot="10800000">
            <a:off x="216634" y="1459064"/>
            <a:ext cx="2965547" cy="86102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93638" y="1449078"/>
            <a:ext cx="1790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 smtClean="0">
                <a:solidFill>
                  <a:schemeClr val="bg1"/>
                </a:solidFill>
              </a:rPr>
              <a:t>Camera Setting</a:t>
            </a:r>
            <a:endParaRPr kumimoji="1" lang="ja-JP" altLang="en-US" sz="2000" b="1" u="sng" dirty="0">
              <a:solidFill>
                <a:schemeClr val="bg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99049" y="1472300"/>
            <a:ext cx="2983133" cy="8477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山形 1"/>
          <p:cNvSpPr/>
          <p:nvPr/>
        </p:nvSpPr>
        <p:spPr>
          <a:xfrm>
            <a:off x="3207900" y="1528320"/>
            <a:ext cx="1732138" cy="69982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r>
              <a:rPr kumimoji="1"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</a:p>
          <a:p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 memory card</a:t>
            </a:r>
            <a:endParaRPr kumimoji="1" lang="ja-JP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山形 14"/>
          <p:cNvSpPr/>
          <p:nvPr/>
        </p:nvSpPr>
        <p:spPr>
          <a:xfrm>
            <a:off x="4678489" y="1527037"/>
            <a:ext cx="1659754" cy="7015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Image/Audi &gt;</a:t>
            </a:r>
          </a:p>
          <a:p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Image</a:t>
            </a:r>
            <a:endParaRPr lang="en-US" altLang="ja-JP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山形 15"/>
          <p:cNvSpPr/>
          <p:nvPr/>
        </p:nvSpPr>
        <p:spPr>
          <a:xfrm>
            <a:off x="6090921" y="1536180"/>
            <a:ext cx="1560790" cy="6895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Alarm </a:t>
            </a:r>
            <a:r>
              <a:rPr kumimoji="1"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VMD area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山形 17"/>
          <p:cNvSpPr/>
          <p:nvPr/>
        </p:nvSpPr>
        <p:spPr>
          <a:xfrm>
            <a:off x="7403999" y="1529583"/>
            <a:ext cx="1579893" cy="69817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</a:t>
            </a:r>
            <a:r>
              <a:rPr kumimoji="1" lang="en-US" altLang="ja-JP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Schedule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0329" y="671437"/>
            <a:ext cx="8456902" cy="4253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lvl="0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procedure for SD memory card recording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83344" y="1459064"/>
            <a:ext cx="263214" cy="177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r>
              <a:rPr kumimoji="1" lang="en-US" altLang="ja-JP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41309" y="1449078"/>
            <a:ext cx="263214" cy="177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81797" y="1450374"/>
            <a:ext cx="263214" cy="177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95265" y="1450374"/>
            <a:ext cx="263214" cy="177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 anchor="ctr" anchorCtr="1">
            <a:noAutofit/>
          </a:bodyPr>
          <a:lstStyle/>
          <a:p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681" y="1096009"/>
            <a:ext cx="5188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chapter explains the case where the recording trigger is a </a:t>
            </a:r>
            <a:r>
              <a:rPr lang="ja-JP" alt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VMD</a:t>
            </a:r>
            <a:r>
              <a:rPr lang="ja-JP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alarm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29" y="1105033"/>
            <a:ext cx="4488569" cy="3619814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2.2 Set SD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memory card recording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5" name="正方形/長方形 58"/>
          <p:cNvSpPr>
            <a:spLocks noChangeArrowheads="1"/>
          </p:cNvSpPr>
          <p:nvPr/>
        </p:nvSpPr>
        <p:spPr bwMode="auto">
          <a:xfrm>
            <a:off x="154647" y="962602"/>
            <a:ext cx="1954161" cy="3666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 tIns="108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endParaRPr lang="ja-JP" altLang="en-US" sz="24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224653" y="1488159"/>
            <a:ext cx="1802803" cy="350537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</a:rPr>
              <a:t>(1) </a:t>
            </a:r>
            <a:r>
              <a:rPr lang="en-US" altLang="ja-JP" sz="1200" i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Basic &gt; SD memory </a:t>
            </a:r>
            <a:r>
              <a:rPr lang="en-US" altLang="ja-JP" sz="1200" i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card</a:t>
            </a:r>
            <a:endParaRPr lang="ja-JP" altLang="en-US" sz="1200" i="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AutoShape 11"/>
          <p:cNvSpPr>
            <a:spLocks noChangeArrowheads="1"/>
          </p:cNvSpPr>
          <p:nvPr/>
        </p:nvSpPr>
        <p:spPr bwMode="auto">
          <a:xfrm flipV="1">
            <a:off x="929595" y="13316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38" name="AutoShape 12"/>
          <p:cNvSpPr>
            <a:spLocks noChangeArrowheads="1"/>
          </p:cNvSpPr>
          <p:nvPr/>
        </p:nvSpPr>
        <p:spPr bwMode="auto">
          <a:xfrm flipV="1">
            <a:off x="929595" y="241260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0" name="AutoShape 14"/>
          <p:cNvSpPr>
            <a:spLocks noChangeArrowheads="1"/>
          </p:cNvSpPr>
          <p:nvPr/>
        </p:nvSpPr>
        <p:spPr bwMode="auto">
          <a:xfrm flipV="1">
            <a:off x="929595" y="3474176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AutoShape 6"/>
          <p:cNvSpPr>
            <a:spLocks noChangeArrowheads="1"/>
          </p:cNvSpPr>
          <p:nvPr/>
        </p:nvSpPr>
        <p:spPr bwMode="auto">
          <a:xfrm>
            <a:off x="211740" y="4167409"/>
            <a:ext cx="1802802" cy="22252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lIns="3600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End</a:t>
            </a: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7" name="AutoShape 12"/>
          <p:cNvSpPr>
            <a:spLocks noChangeArrowheads="1"/>
          </p:cNvSpPr>
          <p:nvPr/>
        </p:nvSpPr>
        <p:spPr bwMode="auto">
          <a:xfrm flipV="1">
            <a:off x="929595" y="1875572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auto">
          <a:xfrm flipV="1">
            <a:off x="919767" y="2943219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50" name="AutoShape 4"/>
          <p:cNvSpPr>
            <a:spLocks noChangeArrowheads="1"/>
          </p:cNvSpPr>
          <p:nvPr/>
        </p:nvSpPr>
        <p:spPr bwMode="auto">
          <a:xfrm>
            <a:off x="209201" y="308960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(4) Schedule &gt; Schedule</a:t>
            </a:r>
            <a:endParaRPr lang="en-US" altLang="ja-JP" sz="1200" i="0" dirty="0">
              <a:solidFill>
                <a:srgbClr val="0A54A0"/>
              </a:solidFill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234510" y="2557012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(3) Alarm &gt; VMD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area</a:t>
            </a: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209200" y="3621429"/>
            <a:ext cx="1802803" cy="3505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Start Recording</a:t>
            </a: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 flipV="1">
            <a:off x="909909" y="4006781"/>
            <a:ext cx="432289" cy="12210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ja-JP" altLang="en-US" sz="1200" i="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3931207" y="700230"/>
            <a:ext cx="1663920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</a:t>
            </a:r>
            <a:endParaRPr kumimoji="1" lang="ja-JP" altLang="en-US" dirty="0"/>
          </a:p>
        </p:txBody>
      </p:sp>
      <p:sp>
        <p:nvSpPr>
          <p:cNvPr id="30" name="角丸四角形 29"/>
          <p:cNvSpPr/>
          <p:nvPr/>
        </p:nvSpPr>
        <p:spPr>
          <a:xfrm>
            <a:off x="5632801" y="700230"/>
            <a:ext cx="1648187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(B) Manual recording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7318663" y="700230"/>
            <a:ext cx="1701822" cy="26717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 Schedule recording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399114" y="1749750"/>
            <a:ext cx="3113533" cy="3855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2410844" y="3848187"/>
            <a:ext cx="4211589" cy="8175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2399114" y="2334750"/>
            <a:ext cx="3113533" cy="281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5952625" y="1671598"/>
            <a:ext cx="2972839" cy="944310"/>
          </a:xfrm>
          <a:prstGeom prst="wedgeRoundRectCallout">
            <a:avLst>
              <a:gd name="adj1" fmla="val -66055"/>
              <a:gd name="adj2" fmla="val -3466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whether or not to save audio data when saving video data in MP4 format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(in case 2 recording stream) :</a:t>
            </a:r>
          </a:p>
          <a:p>
            <a:pPr lvl="0"/>
            <a:r>
              <a:rPr lang="en-US" altLang="ja-JP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recording audio, recording stream2 must be “Off”</a:t>
            </a:r>
            <a:endParaRPr kumimoji="1" lang="ja-JP" altLang="en-US" sz="2800" dirty="0"/>
          </a:p>
        </p:txBody>
      </p:sp>
      <p:sp>
        <p:nvSpPr>
          <p:cNvPr id="41" name="角丸四角形吹き出し 40"/>
          <p:cNvSpPr/>
          <p:nvPr/>
        </p:nvSpPr>
        <p:spPr>
          <a:xfrm>
            <a:off x="5952625" y="2995448"/>
            <a:ext cx="2972839" cy="913255"/>
          </a:xfrm>
          <a:prstGeom prst="wedgeRoundRectCallout">
            <a:avLst>
              <a:gd name="adj1" fmla="val -70024"/>
              <a:gd name="adj2" fmla="val 81764"/>
              <a:gd name="adj3" fmla="val 16667"/>
            </a:avLst>
          </a:prstGeom>
          <a:solidFill>
            <a:srgbClr val="DAE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 trigger to save images on the SD memory card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Alarm input recording : Alarm input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Manual recording : Manual</a:t>
            </a:r>
          </a:p>
          <a:p>
            <a:r>
              <a:rPr lang="en-US" altLang="ja-JP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Schedule recording : Schedule</a:t>
            </a:r>
            <a:endParaRPr lang="ja-JP" alt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224892" y="1069204"/>
            <a:ext cx="1802803" cy="2225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marL="3429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8001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2573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7145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171700" indent="-3429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ja-JP" sz="1200" i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Display setup menu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215064" y="2026121"/>
            <a:ext cx="1802802" cy="35743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0" anchor="ctr"/>
          <a:lstStyle>
            <a:lvl1pPr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 i="1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US" altLang="ja-JP" sz="1200" i="0" dirty="0" smtClean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(2) Image/Audio </a:t>
            </a:r>
            <a:r>
              <a:rPr lang="en-US" altLang="ja-JP" sz="1200" i="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</a:rPr>
              <a:t>&gt; Image</a:t>
            </a:r>
          </a:p>
        </p:txBody>
      </p:sp>
    </p:spTree>
    <p:extLst>
      <p:ext uri="{BB962C8B-B14F-4D97-AF65-F5344CB8AC3E}">
        <p14:creationId xmlns:p14="http://schemas.microsoft.com/office/powerpoint/2010/main" val="21088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4629</Words>
  <Application>Microsoft Office PowerPoint</Application>
  <PresentationFormat>画面に合わせる (16:9)</PresentationFormat>
  <Paragraphs>1199</Paragraphs>
  <Slides>47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47</vt:i4>
      </vt:variant>
    </vt:vector>
  </HeadingPairs>
  <TitlesOfParts>
    <vt:vector size="68" baseType="lpstr">
      <vt:lpstr>HGPｺﾞｼｯｸE</vt:lpstr>
      <vt:lpstr>HGP創英角ｺﾞｼｯｸUB</vt:lpstr>
      <vt:lpstr>Meiryo UI</vt:lpstr>
      <vt:lpstr>ＭＳ Ｐゴシック</vt:lpstr>
      <vt:lpstr>游ゴシック</vt:lpstr>
      <vt:lpstr>游ゴシック Light</vt:lpstr>
      <vt:lpstr>Arial</vt:lpstr>
      <vt:lpstr>Calibri</vt:lpstr>
      <vt:lpstr>Calibri Light</vt:lpstr>
      <vt:lpstr>Tahoma</vt:lpstr>
      <vt:lpstr>Wingdings</vt:lpstr>
      <vt:lpstr>デザインの設定</vt:lpstr>
      <vt:lpstr>10_デザインの設定</vt:lpstr>
      <vt:lpstr>4_デザインの設定</vt:lpstr>
      <vt:lpstr>3_デザインの設定</vt:lpstr>
      <vt:lpstr>1_デザインの設定</vt:lpstr>
      <vt:lpstr>7_デザインの設定</vt:lpstr>
      <vt:lpstr>9_デザインの設定</vt:lpstr>
      <vt:lpstr>8_デザインの設定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2021-08-23T08:29:10Z</dcterms:created>
  <dcterms:modified xsi:type="dcterms:W3CDTF">2021-08-23T08:29:20Z</dcterms:modified>
</cp:coreProperties>
</file>