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32.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xml" ContentType="application/vnd.openxmlformats-officedocument.presentationml.slide+xml"/>
  <Override PartName="/ppt/slides/slide42.xml" ContentType="application/vnd.openxmlformats-officedocument.presentationml.slide+xml"/>
  <Override PartName="/ppt/slides/slide7.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35.xml" ContentType="application/vnd.openxmlformats-officedocument.presentationml.slide+xml"/>
  <Override PartName="/ppt/slides/slide19.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24.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36.xml" ContentType="application/vnd.openxmlformats-officedocument.presentationml.slide+xml"/>
  <Override PartName="/ppt/slides/slide12.xml" ContentType="application/vnd.openxmlformats-officedocument.presentationml.slide+xml"/>
  <Override PartName="/ppt/slides/slide41.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3.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16.xml" ContentType="application/vnd.openxmlformats-officedocument.presentationml.slide+xml"/>
  <Override PartName="/ppt/slides/slide37.xml" ContentType="application/vnd.openxmlformats-officedocument.presentationml.slide+xml"/>
  <Override PartName="/ppt/slides/slide15.xml" ContentType="application/vnd.openxmlformats-officedocument.presentationml.slide+xml"/>
  <Override PartName="/ppt/slides/slide38.xml" ContentType="application/vnd.openxmlformats-officedocument.presentationml.slide+xml"/>
  <Override PartName="/ppt/slides/slide14.xml" ContentType="application/vnd.openxmlformats-officedocument.presentationml.slide+xml"/>
  <Override PartName="/ppt/slides/slide31.xml" ContentType="application/vnd.openxmlformats-officedocument.presentationml.slide+xml"/>
  <Override PartName="/ppt/slides/slide70.xml" ContentType="application/vnd.openxmlformats-officedocument.presentationml.slide+xml"/>
  <Override PartName="/ppt/slides/slide72.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14.xml" ContentType="application/vnd.openxmlformats-officedocument.presentationml.slide+xml"/>
  <Override PartName="/ppt/slides/slide113.xml" ContentType="application/vnd.openxmlformats-officedocument.presentationml.slide+xml"/>
  <Override PartName="/ppt/slides/slide112.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1.xml" ContentType="application/vnd.openxmlformats-officedocument.presentationml.slide+xml"/>
  <Override PartName="/ppt/slides/slide130.xml" ContentType="application/vnd.openxmlformats-officedocument.presentationml.slide+xml"/>
  <Override PartName="/ppt/slides/slide129.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71.xml" ContentType="application/vnd.openxmlformats-officedocument.presentationml.slide+xml"/>
  <Override PartName="/ppt/slides/slide105.xml" ContentType="application/vnd.openxmlformats-officedocument.presentationml.slide+xml"/>
  <Override PartName="/ppt/slides/slide103.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104.xml" ContentType="application/vnd.openxmlformats-officedocument.presentationml.slide+xml"/>
  <Override PartName="/ppt/slides/slide88.xml" ContentType="application/vnd.openxmlformats-officedocument.presentationml.slide+xml"/>
  <Override PartName="/ppt/slides/slide101.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2.xml" ContentType="application/vnd.openxmlformats-officedocument.presentationml.slide+xml"/>
  <Override PartName="/ppt/slides/slide95.xml" ContentType="application/vnd.openxmlformats-officedocument.presentationml.slide+xml"/>
  <Override PartName="/ppt/slides/slide93.xml" ContentType="application/vnd.openxmlformats-officedocument.presentationml.slide+xml"/>
  <Override PartName="/ppt/slides/slide89.xml" ContentType="application/vnd.openxmlformats-officedocument.presentationml.slide+xml"/>
  <Override PartName="/ppt/slides/slide94.xml" ContentType="application/vnd.openxmlformats-officedocument.presentationml.slide+xml"/>
  <Override PartName="/ppt/slides/slide90.xml" ContentType="application/vnd.openxmlformats-officedocument.presentationml.slide+xml"/>
  <Override PartName="/ppt/slides/slide92.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slideMasters/slideMaster1.xml" ContentType="application/vnd.openxmlformats-officedocument.presentationml.slideMaster+xml"/>
  <Override PartName="/ppt/notesSlides/notesSlide47.xml" ContentType="application/vnd.openxmlformats-officedocument.presentationml.notesSlide+xml"/>
  <Override PartName="/ppt/notesSlides/notesSlide4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17.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27.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28.xml" ContentType="application/vnd.openxmlformats-officedocument.presentationml.notesSlide+xml"/>
  <Override PartName="/ppt/notesSlides/notesSlide25.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0.xml" ContentType="application/vnd.openxmlformats-officedocument.presentationml.notesSlide+xml"/>
  <Override PartName="/ppt/notesSlides/notesSlide26.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ppt/tags/tag1.xml" ContentType="application/vnd.openxmlformats-officedocument.presentationml.tag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202" r:id="rId1"/>
  </p:sldMasterIdLst>
  <p:notesMasterIdLst>
    <p:notesMasterId r:id="rId139"/>
  </p:notesMasterIdLst>
  <p:handoutMasterIdLst>
    <p:handoutMasterId r:id="rId140"/>
  </p:handoutMasterIdLst>
  <p:sldIdLst>
    <p:sldId id="1318" r:id="rId2"/>
    <p:sldId id="1425" r:id="rId3"/>
    <p:sldId id="1447" r:id="rId4"/>
    <p:sldId id="1287" r:id="rId5"/>
    <p:sldId id="1360" r:id="rId6"/>
    <p:sldId id="1361" r:id="rId7"/>
    <p:sldId id="1398" r:id="rId8"/>
    <p:sldId id="1441" r:id="rId9"/>
    <p:sldId id="1442" r:id="rId10"/>
    <p:sldId id="1415" r:id="rId11"/>
    <p:sldId id="1416" r:id="rId12"/>
    <p:sldId id="1396" r:id="rId13"/>
    <p:sldId id="1368" r:id="rId14"/>
    <p:sldId id="1417" r:id="rId15"/>
    <p:sldId id="1364" r:id="rId16"/>
    <p:sldId id="1365" r:id="rId17"/>
    <p:sldId id="1389" r:id="rId18"/>
    <p:sldId id="1419" r:id="rId19"/>
    <p:sldId id="1388" r:id="rId20"/>
    <p:sldId id="1426" r:id="rId21"/>
    <p:sldId id="1446" r:id="rId22"/>
    <p:sldId id="1429" r:id="rId23"/>
    <p:sldId id="1440" r:id="rId24"/>
    <p:sldId id="1359" r:id="rId25"/>
    <p:sldId id="1421" r:id="rId26"/>
    <p:sldId id="1428" r:id="rId27"/>
    <p:sldId id="1366" r:id="rId28"/>
    <p:sldId id="1367" r:id="rId29"/>
    <p:sldId id="1424" r:id="rId30"/>
    <p:sldId id="1369" r:id="rId31"/>
    <p:sldId id="1370" r:id="rId32"/>
    <p:sldId id="1374" r:id="rId33"/>
    <p:sldId id="1375" r:id="rId34"/>
    <p:sldId id="1377" r:id="rId35"/>
    <p:sldId id="1378" r:id="rId36"/>
    <p:sldId id="1379" r:id="rId37"/>
    <p:sldId id="1445" r:id="rId38"/>
    <p:sldId id="1380" r:id="rId39"/>
    <p:sldId id="1381" r:id="rId40"/>
    <p:sldId id="1383" r:id="rId41"/>
    <p:sldId id="1382" r:id="rId42"/>
    <p:sldId id="1418" r:id="rId43"/>
    <p:sldId id="1385" r:id="rId44"/>
    <p:sldId id="1376" r:id="rId45"/>
    <p:sldId id="1387" r:id="rId46"/>
    <p:sldId id="1430" r:id="rId47"/>
    <p:sldId id="1456" r:id="rId48"/>
    <p:sldId id="1459" r:id="rId49"/>
    <p:sldId id="1458" r:id="rId50"/>
    <p:sldId id="1460" r:id="rId51"/>
    <p:sldId id="1457" r:id="rId52"/>
    <p:sldId id="1444" r:id="rId53"/>
    <p:sldId id="1453" r:id="rId54"/>
    <p:sldId id="1433" r:id="rId55"/>
    <p:sldId id="1434" r:id="rId56"/>
    <p:sldId id="1461" r:id="rId57"/>
    <p:sldId id="1462" r:id="rId58"/>
    <p:sldId id="1471" r:id="rId59"/>
    <p:sldId id="1472" r:id="rId60"/>
    <p:sldId id="1470" r:id="rId61"/>
    <p:sldId id="1469" r:id="rId62"/>
    <p:sldId id="1468" r:id="rId63"/>
    <p:sldId id="1467" r:id="rId64"/>
    <p:sldId id="1466" r:id="rId65"/>
    <p:sldId id="1465" r:id="rId66"/>
    <p:sldId id="1464" r:id="rId67"/>
    <p:sldId id="1463" r:id="rId68"/>
    <p:sldId id="1477" r:id="rId69"/>
    <p:sldId id="1478" r:id="rId70"/>
    <p:sldId id="1475" r:id="rId71"/>
    <p:sldId id="1476" r:id="rId72"/>
    <p:sldId id="1473" r:id="rId73"/>
    <p:sldId id="1474" r:id="rId74"/>
    <p:sldId id="1479" r:id="rId75"/>
    <p:sldId id="1480" r:id="rId76"/>
    <p:sldId id="1481" r:id="rId77"/>
    <p:sldId id="1484" r:id="rId78"/>
    <p:sldId id="1485" r:id="rId79"/>
    <p:sldId id="1483" r:id="rId80"/>
    <p:sldId id="1486" r:id="rId81"/>
    <p:sldId id="1487" r:id="rId82"/>
    <p:sldId id="1491" r:id="rId83"/>
    <p:sldId id="1488" r:id="rId84"/>
    <p:sldId id="1496" r:id="rId85"/>
    <p:sldId id="1497" r:id="rId86"/>
    <p:sldId id="1494" r:id="rId87"/>
    <p:sldId id="1493" r:id="rId88"/>
    <p:sldId id="1495" r:id="rId89"/>
    <p:sldId id="1492" r:id="rId90"/>
    <p:sldId id="1498" r:id="rId91"/>
    <p:sldId id="1499" r:id="rId92"/>
    <p:sldId id="1501" r:id="rId93"/>
    <p:sldId id="1502" r:id="rId94"/>
    <p:sldId id="1503" r:id="rId95"/>
    <p:sldId id="1500" r:id="rId96"/>
    <p:sldId id="1512" r:id="rId97"/>
    <p:sldId id="1532" r:id="rId98"/>
    <p:sldId id="1531" r:id="rId99"/>
    <p:sldId id="1533" r:id="rId100"/>
    <p:sldId id="1534" r:id="rId101"/>
    <p:sldId id="1537" r:id="rId102"/>
    <p:sldId id="1538" r:id="rId103"/>
    <p:sldId id="1529" r:id="rId104"/>
    <p:sldId id="1544" r:id="rId105"/>
    <p:sldId id="1528" r:id="rId106"/>
    <p:sldId id="1530" r:id="rId107"/>
    <p:sldId id="1550" r:id="rId108"/>
    <p:sldId id="1509" r:id="rId109"/>
    <p:sldId id="1505" r:id="rId110"/>
    <p:sldId id="1506" r:id="rId111"/>
    <p:sldId id="1543" r:id="rId112"/>
    <p:sldId id="1527" r:id="rId113"/>
    <p:sldId id="1526" r:id="rId114"/>
    <p:sldId id="1525" r:id="rId115"/>
    <p:sldId id="1524" r:id="rId116"/>
    <p:sldId id="1523" r:id="rId117"/>
    <p:sldId id="1522" r:id="rId118"/>
    <p:sldId id="1521" r:id="rId119"/>
    <p:sldId id="1520" r:id="rId120"/>
    <p:sldId id="1519" r:id="rId121"/>
    <p:sldId id="1513" r:id="rId122"/>
    <p:sldId id="1545" r:id="rId123"/>
    <p:sldId id="1546" r:id="rId124"/>
    <p:sldId id="1547" r:id="rId125"/>
    <p:sldId id="1548" r:id="rId126"/>
    <p:sldId id="1553" r:id="rId127"/>
    <p:sldId id="1554" r:id="rId128"/>
    <p:sldId id="1555" r:id="rId129"/>
    <p:sldId id="1565" r:id="rId130"/>
    <p:sldId id="1564" r:id="rId131"/>
    <p:sldId id="1556" r:id="rId132"/>
    <p:sldId id="1562" r:id="rId133"/>
    <p:sldId id="1563" r:id="rId134"/>
    <p:sldId id="1560" r:id="rId135"/>
    <p:sldId id="1559" r:id="rId136"/>
    <p:sldId id="1558" r:id="rId137"/>
    <p:sldId id="1437" r:id="rId138"/>
  </p:sldIdLst>
  <p:sldSz cx="9144000" cy="5143500" type="screen16x9"/>
  <p:notesSz cx="6807200" cy="9939338"/>
  <p:custDataLst>
    <p:tags r:id="rId141"/>
  </p:custDataLst>
  <p:defaultTextStyle>
    <a:defPPr>
      <a:defRPr lang="ja-JP"/>
    </a:defPPr>
    <a:lvl1pPr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6368"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2736"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69104"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5475"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1846" algn="l" defTabSz="912736"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38211" algn="l" defTabSz="912736"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194582" algn="l" defTabSz="912736"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0953" algn="l" defTabSz="912736"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p:defaultTextStyle>
  <p:extLst>
    <p:ext uri="{521415D9-36F7-43E2-AB2F-B90AF26B5E84}">
      <p14:sectionLst xmlns:p14="http://schemas.microsoft.com/office/powerpoint/2010/main">
        <p14:section name="表紙と目次" id="{A0027A03-9FD5-4C49-8FC5-47E1CB1CAC4C}">
          <p14:sldIdLst>
            <p14:sldId id="1318"/>
            <p14:sldId id="1425"/>
            <p14:sldId id="1447"/>
            <p14:sldId id="1287"/>
            <p14:sldId id="1360"/>
            <p14:sldId id="1361"/>
            <p14:sldId id="1398"/>
            <p14:sldId id="1441"/>
            <p14:sldId id="1442"/>
            <p14:sldId id="1415"/>
            <p14:sldId id="1416"/>
            <p14:sldId id="1396"/>
            <p14:sldId id="1368"/>
            <p14:sldId id="1417"/>
            <p14:sldId id="1364"/>
            <p14:sldId id="1365"/>
            <p14:sldId id="1389"/>
            <p14:sldId id="1419"/>
            <p14:sldId id="1388"/>
            <p14:sldId id="1426"/>
            <p14:sldId id="1446"/>
            <p14:sldId id="1429"/>
            <p14:sldId id="1440"/>
            <p14:sldId id="1359"/>
            <p14:sldId id="1421"/>
            <p14:sldId id="1428"/>
            <p14:sldId id="1366"/>
            <p14:sldId id="1367"/>
            <p14:sldId id="1424"/>
            <p14:sldId id="1369"/>
            <p14:sldId id="1370"/>
            <p14:sldId id="1374"/>
            <p14:sldId id="1375"/>
            <p14:sldId id="1377"/>
            <p14:sldId id="1378"/>
            <p14:sldId id="1379"/>
            <p14:sldId id="1445"/>
            <p14:sldId id="1380"/>
            <p14:sldId id="1381"/>
            <p14:sldId id="1383"/>
            <p14:sldId id="1382"/>
            <p14:sldId id="1418"/>
            <p14:sldId id="1385"/>
            <p14:sldId id="1376"/>
            <p14:sldId id="1387"/>
            <p14:sldId id="1430"/>
            <p14:sldId id="1456"/>
            <p14:sldId id="1459"/>
            <p14:sldId id="1458"/>
            <p14:sldId id="1460"/>
            <p14:sldId id="1457"/>
            <p14:sldId id="1444"/>
            <p14:sldId id="1453"/>
            <p14:sldId id="1433"/>
            <p14:sldId id="1434"/>
          </p14:sldIdLst>
        </p14:section>
        <p14:section name="V1.10" id="{0310A9FC-A50B-4A54-96C4-32C603D1D2EF}">
          <p14:sldIdLst>
            <p14:sldId id="1461"/>
            <p14:sldId id="1462"/>
            <p14:sldId id="1471"/>
            <p14:sldId id="1472"/>
            <p14:sldId id="1470"/>
            <p14:sldId id="1469"/>
            <p14:sldId id="1468"/>
            <p14:sldId id="1467"/>
            <p14:sldId id="1466"/>
            <p14:sldId id="1465"/>
            <p14:sldId id="1464"/>
            <p14:sldId id="1463"/>
            <p14:sldId id="1477"/>
            <p14:sldId id="1478"/>
            <p14:sldId id="1475"/>
            <p14:sldId id="1476"/>
            <p14:sldId id="1473"/>
            <p14:sldId id="1474"/>
            <p14:sldId id="1479"/>
            <p14:sldId id="1480"/>
            <p14:sldId id="1481"/>
            <p14:sldId id="1484"/>
            <p14:sldId id="1485"/>
            <p14:sldId id="1483"/>
          </p14:sldIdLst>
        </p14:section>
        <p14:section name="V1.20" id="{E910D373-6B0F-40B8-A442-E0B07F418F04}">
          <p14:sldIdLst>
            <p14:sldId id="1486"/>
            <p14:sldId id="1487"/>
            <p14:sldId id="1491"/>
            <p14:sldId id="1488"/>
            <p14:sldId id="1496"/>
            <p14:sldId id="1497"/>
            <p14:sldId id="1494"/>
            <p14:sldId id="1493"/>
            <p14:sldId id="1495"/>
            <p14:sldId id="1492"/>
          </p14:sldIdLst>
        </p14:section>
        <p14:section name="V1.30" id="{E808DFF9-ACE9-4CBA-818A-79DF780ABDEE}">
          <p14:sldIdLst>
            <p14:sldId id="1498"/>
            <p14:sldId id="1499"/>
            <p14:sldId id="1501"/>
            <p14:sldId id="1502"/>
            <p14:sldId id="1503"/>
            <p14:sldId id="1500"/>
            <p14:sldId id="1512"/>
            <p14:sldId id="1532"/>
            <p14:sldId id="1531"/>
            <p14:sldId id="1533"/>
            <p14:sldId id="1534"/>
            <p14:sldId id="1537"/>
            <p14:sldId id="1538"/>
            <p14:sldId id="1529"/>
            <p14:sldId id="1544"/>
            <p14:sldId id="1528"/>
            <p14:sldId id="1530"/>
            <p14:sldId id="1550"/>
            <p14:sldId id="1509"/>
            <p14:sldId id="1505"/>
            <p14:sldId id="1506"/>
            <p14:sldId id="1543"/>
            <p14:sldId id="1527"/>
            <p14:sldId id="1526"/>
            <p14:sldId id="1525"/>
            <p14:sldId id="1524"/>
            <p14:sldId id="1523"/>
            <p14:sldId id="1522"/>
            <p14:sldId id="1521"/>
            <p14:sldId id="1520"/>
            <p14:sldId id="1519"/>
            <p14:sldId id="1513"/>
            <p14:sldId id="1545"/>
            <p14:sldId id="1546"/>
          </p14:sldIdLst>
        </p14:section>
        <p14:section name="V1.40" id="{A5AFF47C-011F-4139-BD10-3C515509E649}">
          <p14:sldIdLst>
            <p14:sldId id="1547"/>
            <p14:sldId id="1548"/>
            <p14:sldId id="1553"/>
            <p14:sldId id="1554"/>
            <p14:sldId id="1555"/>
            <p14:sldId id="1565"/>
            <p14:sldId id="1564"/>
            <p14:sldId id="1556"/>
            <p14:sldId id="1562"/>
            <p14:sldId id="1563"/>
            <p14:sldId id="1560"/>
            <p14:sldId id="1559"/>
            <p14:sldId id="1558"/>
            <p14:sldId id="143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54A0"/>
    <a:srgbClr val="CCE1F1"/>
    <a:srgbClr val="0033CC"/>
    <a:srgbClr val="FFFFCC"/>
    <a:srgbClr val="FFCCFF"/>
    <a:srgbClr val="FFCC00"/>
    <a:srgbClr val="FFFF00"/>
    <a:srgbClr val="000099"/>
    <a:srgbClr val="FFFF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A488322-F2BA-4B5B-9748-0D474271808F}" styleName="中間スタイル 3 - アクセント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5BE263C-DBD7-4A20-BB59-AAB30ACAA65A}" styleName="中間スタイル 3 - アクセント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740" autoAdjust="0"/>
    <p:restoredTop sz="92466" autoAdjust="0"/>
  </p:normalViewPr>
  <p:slideViewPr>
    <p:cSldViewPr snapToGrid="0">
      <p:cViewPr varScale="1">
        <p:scale>
          <a:sx n="126" d="100"/>
          <a:sy n="126" d="100"/>
        </p:scale>
        <p:origin x="-786" y="-96"/>
      </p:cViewPr>
      <p:guideLst>
        <p:guide orient="horz" pos="713"/>
        <p:guide orient="horz" pos="1769"/>
        <p:guide orient="horz" pos="2486"/>
        <p:guide orient="horz" pos="2249"/>
        <p:guide pos="1406"/>
        <p:guide pos="3315"/>
        <p:guide pos="1695"/>
        <p:guide pos="90"/>
        <p:guide pos="5692"/>
        <p:guide pos="4468"/>
        <p:guide pos="2815"/>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30"/>
    </p:cViewPr>
  </p:sorterViewPr>
  <p:notesViewPr>
    <p:cSldViewPr snapToGrid="0">
      <p:cViewPr varScale="1">
        <p:scale>
          <a:sx n="76" d="100"/>
          <a:sy n="76" d="100"/>
        </p:scale>
        <p:origin x="-3288" y="-108"/>
      </p:cViewPr>
      <p:guideLst>
        <p:guide orient="horz" pos="3131"/>
        <p:guide pos="2144"/>
      </p:guideLst>
    </p:cSldViewPr>
  </p:notesViewPr>
  <p:gridSpacing cx="36004" cy="36004"/>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handoutMaster" Target="handoutMasters/handoutMaster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gs" Target="tags/tag1.xml"/><Relationship Id="rId146" Type="http://schemas.openxmlformats.org/officeDocument/2006/relationships/customXml" Target="../customXml/item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viewProps" Target="viewProps.xml"/><Relationship Id="rId148"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082" name="Rectangle 2"/>
          <p:cNvSpPr>
            <a:spLocks noGrp="1" noChangeArrowheads="1"/>
          </p:cNvSpPr>
          <p:nvPr>
            <p:ph type="hdr" sz="quarter"/>
          </p:nvPr>
        </p:nvSpPr>
        <p:spPr bwMode="auto">
          <a:xfrm>
            <a:off x="7" y="5"/>
            <a:ext cx="2949537" cy="49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13" tIns="46806" rIns="93613" bIns="46806" numCol="1" anchor="t" anchorCtr="0" compatLnSpc="1">
            <a:prstTxWarp prst="textNoShape">
              <a:avLst/>
            </a:prstTxWarp>
          </a:bodyPr>
          <a:lstStyle>
            <a:lvl1pPr algn="l" defTabSz="935603">
              <a:defRPr sz="1400">
                <a:effectLst/>
                <a:latin typeface="Arial" charset="0"/>
                <a:ea typeface="ＭＳ Ｐゴシック" pitchFamily="50" charset="-128"/>
              </a:defRPr>
            </a:lvl1pPr>
          </a:lstStyle>
          <a:p>
            <a:pPr>
              <a:defRPr/>
            </a:pPr>
            <a:endParaRPr lang="en-US" altLang="ja-JP" dirty="0"/>
          </a:p>
        </p:txBody>
      </p:sp>
      <p:sp>
        <p:nvSpPr>
          <p:cNvPr id="1198083" name="Rectangle 3"/>
          <p:cNvSpPr>
            <a:spLocks noGrp="1" noChangeArrowheads="1"/>
          </p:cNvSpPr>
          <p:nvPr>
            <p:ph type="dt" sz="quarter" idx="1"/>
          </p:nvPr>
        </p:nvSpPr>
        <p:spPr bwMode="auto">
          <a:xfrm>
            <a:off x="3856151" y="5"/>
            <a:ext cx="2949531" cy="49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13" tIns="46806" rIns="93613" bIns="46806" numCol="1" anchor="t" anchorCtr="0" compatLnSpc="1">
            <a:prstTxWarp prst="textNoShape">
              <a:avLst/>
            </a:prstTxWarp>
          </a:bodyPr>
          <a:lstStyle>
            <a:lvl1pPr algn="r" defTabSz="935603">
              <a:defRPr sz="1400">
                <a:effectLst/>
                <a:latin typeface="Arial" charset="0"/>
                <a:ea typeface="ＭＳ Ｐゴシック" pitchFamily="50" charset="-128"/>
              </a:defRPr>
            </a:lvl1pPr>
          </a:lstStyle>
          <a:p>
            <a:pPr>
              <a:defRPr/>
            </a:pPr>
            <a:endParaRPr lang="en-US" altLang="ja-JP" dirty="0"/>
          </a:p>
        </p:txBody>
      </p:sp>
      <p:sp>
        <p:nvSpPr>
          <p:cNvPr id="1198084" name="Rectangle 4"/>
          <p:cNvSpPr>
            <a:spLocks noGrp="1" noChangeArrowheads="1"/>
          </p:cNvSpPr>
          <p:nvPr>
            <p:ph type="ftr" sz="quarter" idx="2"/>
          </p:nvPr>
        </p:nvSpPr>
        <p:spPr bwMode="auto">
          <a:xfrm>
            <a:off x="7" y="9441377"/>
            <a:ext cx="2949537" cy="49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13" tIns="46806" rIns="93613" bIns="46806" numCol="1" anchor="b" anchorCtr="0" compatLnSpc="1">
            <a:prstTxWarp prst="textNoShape">
              <a:avLst/>
            </a:prstTxWarp>
          </a:bodyPr>
          <a:lstStyle>
            <a:lvl1pPr algn="l" defTabSz="935603">
              <a:defRPr sz="1400">
                <a:effectLst/>
                <a:latin typeface="Arial" charset="0"/>
                <a:ea typeface="ＭＳ Ｐゴシック" pitchFamily="50" charset="-128"/>
              </a:defRPr>
            </a:lvl1pPr>
          </a:lstStyle>
          <a:p>
            <a:pPr>
              <a:defRPr/>
            </a:pPr>
            <a:endParaRPr lang="en-US" altLang="ja-JP" dirty="0"/>
          </a:p>
        </p:txBody>
      </p:sp>
      <p:sp>
        <p:nvSpPr>
          <p:cNvPr id="1198085" name="Rectangle 5"/>
          <p:cNvSpPr>
            <a:spLocks noGrp="1" noChangeArrowheads="1"/>
          </p:cNvSpPr>
          <p:nvPr>
            <p:ph type="sldNum" sz="quarter" idx="3"/>
          </p:nvPr>
        </p:nvSpPr>
        <p:spPr bwMode="auto">
          <a:xfrm>
            <a:off x="3856151" y="9441377"/>
            <a:ext cx="2949531" cy="49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13" tIns="46806" rIns="93613" bIns="46806" numCol="1" anchor="b" anchorCtr="0" compatLnSpc="1">
            <a:prstTxWarp prst="textNoShape">
              <a:avLst/>
            </a:prstTxWarp>
          </a:bodyPr>
          <a:lstStyle>
            <a:lvl1pPr algn="r" defTabSz="935603">
              <a:defRPr sz="1400">
                <a:effectLst/>
                <a:latin typeface="Arial" charset="0"/>
                <a:ea typeface="ＭＳ Ｐゴシック" pitchFamily="50" charset="-128"/>
              </a:defRPr>
            </a:lvl1pPr>
          </a:lstStyle>
          <a:p>
            <a:pPr>
              <a:defRPr/>
            </a:pPr>
            <a:fld id="{E1CE3482-4769-4D04-80A4-5321F99B6E82}" type="slidenum">
              <a:rPr lang="en-US" altLang="ja-JP"/>
              <a:pPr>
                <a:defRPr/>
              </a:pPr>
              <a:t>‹#›</a:t>
            </a:fld>
            <a:endParaRPr lang="en-US" altLang="ja-JP" dirty="0"/>
          </a:p>
        </p:txBody>
      </p:sp>
    </p:spTree>
    <p:extLst>
      <p:ext uri="{BB962C8B-B14F-4D97-AF65-F5344CB8AC3E}">
        <p14:creationId xmlns:p14="http://schemas.microsoft.com/office/powerpoint/2010/main" val="41248460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7" y="5"/>
            <a:ext cx="2949537" cy="49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80" tIns="47186" rIns="94380" bIns="47186" numCol="1" anchor="t" anchorCtr="0" compatLnSpc="1">
            <a:prstTxWarp prst="textNoShape">
              <a:avLst/>
            </a:prstTxWarp>
          </a:bodyPr>
          <a:lstStyle>
            <a:lvl1pPr algn="l" defTabSz="945020">
              <a:defRPr sz="1400">
                <a:effectLst/>
                <a:latin typeface="Arial" charset="0"/>
                <a:ea typeface="ＭＳ Ｐゴシック" pitchFamily="50" charset="-128"/>
              </a:defRPr>
            </a:lvl1pPr>
          </a:lstStyle>
          <a:p>
            <a:pPr>
              <a:defRPr/>
            </a:pPr>
            <a:endParaRPr lang="en-US" altLang="ja-JP" dirty="0"/>
          </a:p>
        </p:txBody>
      </p:sp>
      <p:sp>
        <p:nvSpPr>
          <p:cNvPr id="4099" name="Rectangle 3"/>
          <p:cNvSpPr>
            <a:spLocks noGrp="1" noChangeArrowheads="1"/>
          </p:cNvSpPr>
          <p:nvPr>
            <p:ph type="dt" idx="1"/>
          </p:nvPr>
        </p:nvSpPr>
        <p:spPr bwMode="auto">
          <a:xfrm>
            <a:off x="3856151" y="5"/>
            <a:ext cx="2949531" cy="49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80" tIns="47186" rIns="94380" bIns="47186" numCol="1" anchor="t" anchorCtr="0" compatLnSpc="1">
            <a:prstTxWarp prst="textNoShape">
              <a:avLst/>
            </a:prstTxWarp>
          </a:bodyPr>
          <a:lstStyle>
            <a:lvl1pPr algn="r" defTabSz="945020">
              <a:defRPr sz="1400">
                <a:effectLst/>
                <a:latin typeface="Arial" charset="0"/>
                <a:ea typeface="ＭＳ Ｐゴシック" pitchFamily="50" charset="-128"/>
              </a:defRPr>
            </a:lvl1pPr>
          </a:lstStyle>
          <a:p>
            <a:pPr>
              <a:defRPr/>
            </a:pPr>
            <a:endParaRPr lang="en-US" altLang="ja-JP" dirty="0"/>
          </a:p>
        </p:txBody>
      </p:sp>
      <p:sp>
        <p:nvSpPr>
          <p:cNvPr id="88068" name="Rectangle 4"/>
          <p:cNvSpPr>
            <a:spLocks noGrp="1" noRot="1" noChangeAspect="1" noChangeArrowheads="1" noTextEdit="1"/>
          </p:cNvSpPr>
          <p:nvPr>
            <p:ph type="sldImg" idx="2"/>
          </p:nvPr>
        </p:nvSpPr>
        <p:spPr bwMode="auto">
          <a:xfrm>
            <a:off x="87313" y="742950"/>
            <a:ext cx="6632575" cy="37322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79963" y="4720688"/>
            <a:ext cx="5447282" cy="4474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80" tIns="47186" rIns="94380" bIns="47186"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4102" name="Rectangle 6"/>
          <p:cNvSpPr>
            <a:spLocks noGrp="1" noChangeArrowheads="1"/>
          </p:cNvSpPr>
          <p:nvPr>
            <p:ph type="ftr" sz="quarter" idx="4"/>
          </p:nvPr>
        </p:nvSpPr>
        <p:spPr bwMode="auto">
          <a:xfrm>
            <a:off x="7" y="9441377"/>
            <a:ext cx="2949537" cy="49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80" tIns="47186" rIns="94380" bIns="47186" numCol="1" anchor="b" anchorCtr="0" compatLnSpc="1">
            <a:prstTxWarp prst="textNoShape">
              <a:avLst/>
            </a:prstTxWarp>
          </a:bodyPr>
          <a:lstStyle>
            <a:lvl1pPr algn="l" defTabSz="945020">
              <a:defRPr sz="1400">
                <a:effectLst/>
                <a:latin typeface="Arial" charset="0"/>
                <a:ea typeface="ＭＳ Ｐゴシック" pitchFamily="50" charset="-128"/>
              </a:defRPr>
            </a:lvl1pPr>
          </a:lstStyle>
          <a:p>
            <a:pPr>
              <a:defRPr/>
            </a:pPr>
            <a:endParaRPr lang="en-US" altLang="ja-JP" dirty="0"/>
          </a:p>
        </p:txBody>
      </p:sp>
      <p:sp>
        <p:nvSpPr>
          <p:cNvPr id="4103" name="Rectangle 7"/>
          <p:cNvSpPr>
            <a:spLocks noGrp="1" noChangeArrowheads="1"/>
          </p:cNvSpPr>
          <p:nvPr>
            <p:ph type="sldNum" sz="quarter" idx="5"/>
          </p:nvPr>
        </p:nvSpPr>
        <p:spPr bwMode="auto">
          <a:xfrm>
            <a:off x="3856151" y="9441377"/>
            <a:ext cx="2949531" cy="49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80" tIns="47186" rIns="94380" bIns="47186" numCol="1" anchor="b" anchorCtr="0" compatLnSpc="1">
            <a:prstTxWarp prst="textNoShape">
              <a:avLst/>
            </a:prstTxWarp>
          </a:bodyPr>
          <a:lstStyle>
            <a:lvl1pPr algn="r" defTabSz="945020">
              <a:defRPr sz="1400">
                <a:effectLst/>
                <a:latin typeface="Arial" charset="0"/>
                <a:ea typeface="ＭＳ Ｐゴシック" pitchFamily="50" charset="-128"/>
              </a:defRPr>
            </a:lvl1pPr>
          </a:lstStyle>
          <a:p>
            <a:pPr>
              <a:defRPr/>
            </a:pPr>
            <a:fld id="{A8E3200A-AD79-4BB1-BAB0-2A7AA18CB5FF}" type="slidenum">
              <a:rPr lang="en-US" altLang="ja-JP"/>
              <a:pPr>
                <a:defRPr/>
              </a:pPr>
              <a:t>‹#›</a:t>
            </a:fld>
            <a:endParaRPr lang="en-US" altLang="ja-JP" dirty="0"/>
          </a:p>
        </p:txBody>
      </p:sp>
    </p:spTree>
    <p:extLst>
      <p:ext uri="{BB962C8B-B14F-4D97-AF65-F5344CB8AC3E}">
        <p14:creationId xmlns:p14="http://schemas.microsoft.com/office/powerpoint/2010/main" val="19541938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1pPr>
    <a:lvl2pPr marL="456368"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2pPr>
    <a:lvl3pPr marL="912736"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3pPr>
    <a:lvl4pPr marL="1369104"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4pPr>
    <a:lvl5pPr marL="1825475"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5pPr>
    <a:lvl6pPr marL="2281846" algn="l" defTabSz="912736" rtl="0" eaLnBrk="1" latinLnBrk="0" hangingPunct="1">
      <a:defRPr kumimoji="1" sz="1200" kern="1200">
        <a:solidFill>
          <a:schemeClr val="tx1"/>
        </a:solidFill>
        <a:latin typeface="+mn-lt"/>
        <a:ea typeface="+mn-ea"/>
        <a:cs typeface="+mn-cs"/>
      </a:defRPr>
    </a:lvl6pPr>
    <a:lvl7pPr marL="2738211" algn="l" defTabSz="912736" rtl="0" eaLnBrk="1" latinLnBrk="0" hangingPunct="1">
      <a:defRPr kumimoji="1" sz="1200" kern="1200">
        <a:solidFill>
          <a:schemeClr val="tx1"/>
        </a:solidFill>
        <a:latin typeface="+mn-lt"/>
        <a:ea typeface="+mn-ea"/>
        <a:cs typeface="+mn-cs"/>
      </a:defRPr>
    </a:lvl7pPr>
    <a:lvl8pPr marL="3194582" algn="l" defTabSz="912736" rtl="0" eaLnBrk="1" latinLnBrk="0" hangingPunct="1">
      <a:defRPr kumimoji="1" sz="1200" kern="1200">
        <a:solidFill>
          <a:schemeClr val="tx1"/>
        </a:solidFill>
        <a:latin typeface="+mn-lt"/>
        <a:ea typeface="+mn-ea"/>
        <a:cs typeface="+mn-cs"/>
      </a:defRPr>
    </a:lvl8pPr>
    <a:lvl9pPr marL="3650953" algn="l" defTabSz="912736"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7313" y="742950"/>
            <a:ext cx="6632575" cy="373221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1</a:t>
            </a:fld>
            <a:endParaRPr lang="en-US" altLang="ja-JP" dirty="0"/>
          </a:p>
        </p:txBody>
      </p:sp>
    </p:spTree>
    <p:extLst>
      <p:ext uri="{BB962C8B-B14F-4D97-AF65-F5344CB8AC3E}">
        <p14:creationId xmlns:p14="http://schemas.microsoft.com/office/powerpoint/2010/main" val="3663849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10</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11</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12</a:t>
            </a:fld>
            <a:endParaRPr lang="en-US" altLang="ja-JP" dirty="0"/>
          </a:p>
        </p:txBody>
      </p:sp>
    </p:spTree>
    <p:extLst>
      <p:ext uri="{BB962C8B-B14F-4D97-AF65-F5344CB8AC3E}">
        <p14:creationId xmlns:p14="http://schemas.microsoft.com/office/powerpoint/2010/main" val="3882603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13</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14</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15</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16</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3FAA80-3F6A-4197-AA27-2268AD842188}" type="slidenum">
              <a:rPr lang="ja-JP" altLang="en-US" smtClean="0">
                <a:solidFill>
                  <a:prstClr val="black"/>
                </a:solidFill>
              </a:rPr>
              <a:pPr/>
              <a:t>17</a:t>
            </a:fld>
            <a:endParaRPr lang="ja-JP" altLang="en-US" dirty="0">
              <a:solidFill>
                <a:prstClr val="black"/>
              </a:solidFill>
            </a:endParaRPr>
          </a:p>
        </p:txBody>
      </p:sp>
    </p:spTree>
    <p:extLst>
      <p:ext uri="{BB962C8B-B14F-4D97-AF65-F5344CB8AC3E}">
        <p14:creationId xmlns:p14="http://schemas.microsoft.com/office/powerpoint/2010/main" val="1063961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18</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19</a:t>
            </a:fld>
            <a:endParaRPr lang="en-US" altLang="ja-JP" dirty="0"/>
          </a:p>
        </p:txBody>
      </p:sp>
    </p:spTree>
    <p:extLst>
      <p:ext uri="{BB962C8B-B14F-4D97-AF65-F5344CB8AC3E}">
        <p14:creationId xmlns:p14="http://schemas.microsoft.com/office/powerpoint/2010/main" val="4175743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2</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20</a:t>
            </a:fld>
            <a:endParaRPr lang="en-US" altLang="ja-JP" dirty="0"/>
          </a:p>
        </p:txBody>
      </p:sp>
    </p:spTree>
    <p:extLst>
      <p:ext uri="{BB962C8B-B14F-4D97-AF65-F5344CB8AC3E}">
        <p14:creationId xmlns:p14="http://schemas.microsoft.com/office/powerpoint/2010/main" val="1006323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21</a:t>
            </a:fld>
            <a:endParaRPr lang="en-US" altLang="ja-JP" dirty="0"/>
          </a:p>
        </p:txBody>
      </p:sp>
    </p:spTree>
    <p:extLst>
      <p:ext uri="{BB962C8B-B14F-4D97-AF65-F5344CB8AC3E}">
        <p14:creationId xmlns:p14="http://schemas.microsoft.com/office/powerpoint/2010/main" val="798030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22</a:t>
            </a:fld>
            <a:endParaRPr lang="en-US" altLang="ja-JP" dirty="0"/>
          </a:p>
        </p:txBody>
      </p:sp>
    </p:spTree>
    <p:extLst>
      <p:ext uri="{BB962C8B-B14F-4D97-AF65-F5344CB8AC3E}">
        <p14:creationId xmlns:p14="http://schemas.microsoft.com/office/powerpoint/2010/main" val="3545946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23</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24</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25</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26</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27</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28</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29</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kern="1200" dirty="0" smtClean="0">
              <a:solidFill>
                <a:schemeClr val="tx1"/>
              </a:solidFill>
              <a:effectLst/>
              <a:latin typeface="Arial" charset="0"/>
              <a:ea typeface="ＭＳ Ｐ明朝" charset="-128"/>
              <a:cs typeface="+mn-cs"/>
            </a:endParaRPr>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3</a:t>
            </a:fld>
            <a:endParaRPr lang="en-US" altLang="ja-JP" dirty="0"/>
          </a:p>
        </p:txBody>
      </p:sp>
    </p:spTree>
    <p:extLst>
      <p:ext uri="{BB962C8B-B14F-4D97-AF65-F5344CB8AC3E}">
        <p14:creationId xmlns:p14="http://schemas.microsoft.com/office/powerpoint/2010/main" val="22002144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30</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31</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32</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33</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34</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35</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36</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37</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38</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39</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4</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40</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41</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42</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43</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44</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45</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53</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TextEdit="1"/>
          </p:cNvSpPr>
          <p:nvPr>
            <p:ph type="sldImg"/>
          </p:nvPr>
        </p:nvSpPr>
        <p:spPr bwMode="auto">
          <a:xfrm>
            <a:off x="93663" y="746125"/>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dirty="0" smtClean="0">
              <a:latin typeface="Arial" pitchFamily="34" charset="0"/>
            </a:endParaRPr>
          </a:p>
        </p:txBody>
      </p:sp>
      <p:sp>
        <p:nvSpPr>
          <p:cNvPr id="4403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92604" eaLnBrk="0" hangingPunct="0">
              <a:spcBef>
                <a:spcPct val="30000"/>
              </a:spcBef>
              <a:defRPr kumimoji="1" sz="1200">
                <a:solidFill>
                  <a:schemeClr val="tx1"/>
                </a:solidFill>
                <a:latin typeface="Calibri" pitchFamily="34" charset="0"/>
                <a:ea typeface="ＭＳ Ｐゴシック" pitchFamily="50" charset="-128"/>
              </a:defRPr>
            </a:lvl1pPr>
            <a:lvl2pPr marL="717764" indent="-276063" defTabSz="892604" eaLnBrk="0" hangingPunct="0">
              <a:spcBef>
                <a:spcPct val="30000"/>
              </a:spcBef>
              <a:defRPr kumimoji="1" sz="1200">
                <a:solidFill>
                  <a:schemeClr val="tx1"/>
                </a:solidFill>
                <a:latin typeface="Calibri" pitchFamily="34" charset="0"/>
                <a:ea typeface="ＭＳ Ｐゴシック" pitchFamily="50" charset="-128"/>
              </a:defRPr>
            </a:lvl2pPr>
            <a:lvl3pPr marL="1104252" indent="-220850" defTabSz="892604" eaLnBrk="0" hangingPunct="0">
              <a:spcBef>
                <a:spcPct val="30000"/>
              </a:spcBef>
              <a:defRPr kumimoji="1" sz="1200">
                <a:solidFill>
                  <a:schemeClr val="tx1"/>
                </a:solidFill>
                <a:latin typeface="Calibri" pitchFamily="34" charset="0"/>
                <a:ea typeface="ＭＳ Ｐゴシック" pitchFamily="50" charset="-128"/>
              </a:defRPr>
            </a:lvl3pPr>
            <a:lvl4pPr marL="1545953" indent="-220850" defTabSz="892604" eaLnBrk="0" hangingPunct="0">
              <a:spcBef>
                <a:spcPct val="30000"/>
              </a:spcBef>
              <a:defRPr kumimoji="1" sz="1200">
                <a:solidFill>
                  <a:schemeClr val="tx1"/>
                </a:solidFill>
                <a:latin typeface="Calibri" pitchFamily="34" charset="0"/>
                <a:ea typeface="ＭＳ Ｐゴシック" pitchFamily="50" charset="-128"/>
              </a:defRPr>
            </a:lvl4pPr>
            <a:lvl5pPr marL="1987654" indent="-220850" defTabSz="892604" eaLnBrk="0" hangingPunct="0">
              <a:spcBef>
                <a:spcPct val="30000"/>
              </a:spcBef>
              <a:defRPr kumimoji="1" sz="1200">
                <a:solidFill>
                  <a:schemeClr val="tx1"/>
                </a:solidFill>
                <a:latin typeface="Calibri" pitchFamily="34" charset="0"/>
                <a:ea typeface="ＭＳ Ｐゴシック" pitchFamily="50" charset="-128"/>
              </a:defRPr>
            </a:lvl5pPr>
            <a:lvl6pPr marL="2429355" indent="-220850" defTabSz="89260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871056" indent="-220850" defTabSz="89260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312757" indent="-220850" defTabSz="89260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754458" indent="-220850" defTabSz="89260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0"/>
              </a:spcBef>
            </a:pPr>
            <a:fld id="{5526895B-1755-4944-8474-F9DBBC6CE943}" type="slidenum">
              <a:rPr lang="en-US" altLang="ja-JP">
                <a:solidFill>
                  <a:srgbClr val="000000"/>
                </a:solidFill>
                <a:latin typeface="Arial" pitchFamily="34" charset="0"/>
              </a:rPr>
              <a:pPr eaLnBrk="1" hangingPunct="1">
                <a:spcBef>
                  <a:spcPct val="0"/>
                </a:spcBef>
              </a:pPr>
              <a:t>54</a:t>
            </a:fld>
            <a:endParaRPr lang="en-US" altLang="ja-JP" dirty="0">
              <a:solidFill>
                <a:srgbClr val="000000"/>
              </a:solidFill>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5</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 y="752475"/>
            <a:ext cx="6616700" cy="37226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pPr>
                <a:defRPr/>
              </a:pPr>
              <a:t>6</a:t>
            </a:fld>
            <a:endParaRPr lang="en-US" altLang="ja-JP" dirty="0"/>
          </a:p>
        </p:txBody>
      </p:sp>
    </p:spTree>
    <p:extLst>
      <p:ext uri="{BB962C8B-B14F-4D97-AF65-F5344CB8AC3E}">
        <p14:creationId xmlns:p14="http://schemas.microsoft.com/office/powerpoint/2010/main" val="1150251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 イメージ プレースホルダー 1"/>
          <p:cNvSpPr>
            <a:spLocks noGrp="1" noRot="1" noChangeAspect="1" noTextEdit="1"/>
          </p:cNvSpPr>
          <p:nvPr>
            <p:ph type="sldImg"/>
          </p:nvPr>
        </p:nvSpPr>
        <p:spPr bwMode="auto">
          <a:xfrm>
            <a:off x="93663" y="746125"/>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dirty="0" smtClean="0">
              <a:latin typeface="Arial" pitchFamily="34" charset="0"/>
            </a:endParaRPr>
          </a:p>
        </p:txBody>
      </p:sp>
      <p:sp>
        <p:nvSpPr>
          <p:cNvPr id="5325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82755" eaLnBrk="0" hangingPunct="0">
              <a:spcBef>
                <a:spcPct val="30000"/>
              </a:spcBef>
              <a:defRPr kumimoji="1" sz="1100">
                <a:solidFill>
                  <a:schemeClr val="tx1"/>
                </a:solidFill>
                <a:latin typeface="Calibri" pitchFamily="34" charset="0"/>
                <a:ea typeface="ＭＳ Ｐゴシック" pitchFamily="50" charset="-128"/>
              </a:defRPr>
            </a:lvl1pPr>
            <a:lvl2pPr marL="709844" indent="-273016" defTabSz="882755" eaLnBrk="0" hangingPunct="0">
              <a:spcBef>
                <a:spcPct val="30000"/>
              </a:spcBef>
              <a:defRPr kumimoji="1" sz="1100">
                <a:solidFill>
                  <a:schemeClr val="tx1"/>
                </a:solidFill>
                <a:latin typeface="Calibri" pitchFamily="34" charset="0"/>
                <a:ea typeface="ＭＳ Ｐゴシック" pitchFamily="50" charset="-128"/>
              </a:defRPr>
            </a:lvl2pPr>
            <a:lvl3pPr marL="1092068" indent="-218413" defTabSz="882755" eaLnBrk="0" hangingPunct="0">
              <a:spcBef>
                <a:spcPct val="30000"/>
              </a:spcBef>
              <a:defRPr kumimoji="1" sz="1100">
                <a:solidFill>
                  <a:schemeClr val="tx1"/>
                </a:solidFill>
                <a:latin typeface="Calibri" pitchFamily="34" charset="0"/>
                <a:ea typeface="ＭＳ Ｐゴシック" pitchFamily="50" charset="-128"/>
              </a:defRPr>
            </a:lvl3pPr>
            <a:lvl4pPr marL="1528895" indent="-218413" defTabSz="882755" eaLnBrk="0" hangingPunct="0">
              <a:spcBef>
                <a:spcPct val="30000"/>
              </a:spcBef>
              <a:defRPr kumimoji="1" sz="1100">
                <a:solidFill>
                  <a:schemeClr val="tx1"/>
                </a:solidFill>
                <a:latin typeface="Calibri" pitchFamily="34" charset="0"/>
                <a:ea typeface="ＭＳ Ｐゴシック" pitchFamily="50" charset="-128"/>
              </a:defRPr>
            </a:lvl4pPr>
            <a:lvl5pPr marL="1965722" indent="-218413" defTabSz="882755" eaLnBrk="0" hangingPunct="0">
              <a:spcBef>
                <a:spcPct val="30000"/>
              </a:spcBef>
              <a:defRPr kumimoji="1" sz="1100">
                <a:solidFill>
                  <a:schemeClr val="tx1"/>
                </a:solidFill>
                <a:latin typeface="Calibri" pitchFamily="34" charset="0"/>
                <a:ea typeface="ＭＳ Ｐゴシック" pitchFamily="50" charset="-128"/>
              </a:defRPr>
            </a:lvl5pPr>
            <a:lvl6pPr marL="2402549" indent="-218413" defTabSz="882755" eaLnBrk="0" fontAlgn="base" hangingPunct="0">
              <a:spcBef>
                <a:spcPct val="30000"/>
              </a:spcBef>
              <a:spcAft>
                <a:spcPct val="0"/>
              </a:spcAft>
              <a:defRPr kumimoji="1" sz="1100">
                <a:solidFill>
                  <a:schemeClr val="tx1"/>
                </a:solidFill>
                <a:latin typeface="Calibri" pitchFamily="34" charset="0"/>
                <a:ea typeface="ＭＳ Ｐゴシック" pitchFamily="50" charset="-128"/>
              </a:defRPr>
            </a:lvl6pPr>
            <a:lvl7pPr marL="2839377" indent="-218413" defTabSz="882755" eaLnBrk="0" fontAlgn="base" hangingPunct="0">
              <a:spcBef>
                <a:spcPct val="30000"/>
              </a:spcBef>
              <a:spcAft>
                <a:spcPct val="0"/>
              </a:spcAft>
              <a:defRPr kumimoji="1" sz="1100">
                <a:solidFill>
                  <a:schemeClr val="tx1"/>
                </a:solidFill>
                <a:latin typeface="Calibri" pitchFamily="34" charset="0"/>
                <a:ea typeface="ＭＳ Ｐゴシック" pitchFamily="50" charset="-128"/>
              </a:defRPr>
            </a:lvl7pPr>
            <a:lvl8pPr marL="3276204" indent="-218413" defTabSz="882755" eaLnBrk="0" fontAlgn="base" hangingPunct="0">
              <a:spcBef>
                <a:spcPct val="30000"/>
              </a:spcBef>
              <a:spcAft>
                <a:spcPct val="0"/>
              </a:spcAft>
              <a:defRPr kumimoji="1" sz="1100">
                <a:solidFill>
                  <a:schemeClr val="tx1"/>
                </a:solidFill>
                <a:latin typeface="Calibri" pitchFamily="34" charset="0"/>
                <a:ea typeface="ＭＳ Ｐゴシック" pitchFamily="50" charset="-128"/>
              </a:defRPr>
            </a:lvl8pPr>
            <a:lvl9pPr marL="3713030" indent="-218413" defTabSz="882755" eaLnBrk="0" fontAlgn="base" hangingPunct="0">
              <a:spcBef>
                <a:spcPct val="30000"/>
              </a:spcBef>
              <a:spcAft>
                <a:spcPct val="0"/>
              </a:spcAft>
              <a:defRPr kumimoji="1" sz="1100">
                <a:solidFill>
                  <a:schemeClr val="tx1"/>
                </a:solidFill>
                <a:latin typeface="Calibri" pitchFamily="34" charset="0"/>
                <a:ea typeface="ＭＳ Ｐゴシック" pitchFamily="50" charset="-128"/>
              </a:defRPr>
            </a:lvl9pPr>
          </a:lstStyle>
          <a:p>
            <a:pPr eaLnBrk="1" hangingPunct="1">
              <a:spcBef>
                <a:spcPct val="0"/>
              </a:spcBef>
            </a:pPr>
            <a:fld id="{2D89EC27-5A04-4546-8F10-224B9699AFD1}" type="slidenum">
              <a:rPr lang="en-US" altLang="ja-JP" smtClean="0">
                <a:solidFill>
                  <a:prstClr val="black"/>
                </a:solidFill>
                <a:latin typeface="Arial" pitchFamily="34" charset="0"/>
              </a:rPr>
              <a:pPr eaLnBrk="1" hangingPunct="1">
                <a:spcBef>
                  <a:spcPct val="0"/>
                </a:spcBef>
              </a:pPr>
              <a:t>7</a:t>
            </a:fld>
            <a:endParaRPr lang="en-US" altLang="ja-JP" dirty="0" smtClean="0">
              <a:solidFill>
                <a:prstClr val="black"/>
              </a:solidFill>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defRPr kumimoji="1">
                <a:solidFill>
                  <a:schemeClr val="tx1"/>
                </a:solidFill>
                <a:latin typeface="Arial" pitchFamily="34" charset="0"/>
                <a:ea typeface="ＭＳ Ｐゴシック" pitchFamily="50" charset="-128"/>
              </a:defRPr>
            </a:lvl1pPr>
            <a:lvl2pPr marL="742885" indent="-285725" eaLnBrk="0" hangingPunct="0">
              <a:defRPr kumimoji="1">
                <a:solidFill>
                  <a:schemeClr val="tx1"/>
                </a:solidFill>
                <a:latin typeface="Arial" pitchFamily="34" charset="0"/>
                <a:ea typeface="ＭＳ Ｐゴシック" pitchFamily="50" charset="-128"/>
              </a:defRPr>
            </a:lvl2pPr>
            <a:lvl3pPr marL="1142901" indent="-228580" eaLnBrk="0" hangingPunct="0">
              <a:defRPr kumimoji="1">
                <a:solidFill>
                  <a:schemeClr val="tx1"/>
                </a:solidFill>
                <a:latin typeface="Arial" pitchFamily="34" charset="0"/>
                <a:ea typeface="ＭＳ Ｐゴシック" pitchFamily="50" charset="-128"/>
              </a:defRPr>
            </a:lvl3pPr>
            <a:lvl4pPr marL="1600062" indent="-228580" eaLnBrk="0" hangingPunct="0">
              <a:defRPr kumimoji="1">
                <a:solidFill>
                  <a:schemeClr val="tx1"/>
                </a:solidFill>
                <a:latin typeface="Arial" pitchFamily="34" charset="0"/>
                <a:ea typeface="ＭＳ Ｐゴシック" pitchFamily="50" charset="-128"/>
              </a:defRPr>
            </a:lvl4pPr>
            <a:lvl5pPr marL="2057222" indent="-228580" eaLnBrk="0" hangingPunct="0">
              <a:defRPr kumimoji="1">
                <a:solidFill>
                  <a:schemeClr val="tx1"/>
                </a:solidFill>
                <a:latin typeface="Arial" pitchFamily="34" charset="0"/>
                <a:ea typeface="ＭＳ Ｐゴシック" pitchFamily="50" charset="-128"/>
              </a:defRPr>
            </a:lvl5pPr>
            <a:lvl6pPr marL="2514382" indent="-22858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543" indent="-22858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8703" indent="-22858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5864" indent="-22858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17837D7C-C8B7-4370-B966-1D66A95D50F9}" type="slidenum">
              <a:rPr lang="en-US" altLang="ja-JP"/>
              <a:pPr eaLnBrk="1" hangingPunct="1"/>
              <a:t>8</a:t>
            </a:fld>
            <a:endParaRPr lang="en-US" altLang="ja-JP" dirty="0"/>
          </a:p>
        </p:txBody>
      </p:sp>
      <p:sp>
        <p:nvSpPr>
          <p:cNvPr id="46083" name="Rectangle 2"/>
          <p:cNvSpPr>
            <a:spLocks noGrp="1" noRot="1" noChangeAspect="1" noChangeArrowheads="1" noTextEdit="1"/>
          </p:cNvSpPr>
          <p:nvPr>
            <p:ph type="sldImg"/>
          </p:nvPr>
        </p:nvSpPr>
        <p:spPr>
          <a:xfrm>
            <a:off x="93663" y="746125"/>
            <a:ext cx="6623050" cy="3725863"/>
          </a:xfrm>
          <a:ln/>
        </p:spPr>
      </p:sp>
      <p:sp>
        <p:nvSpPr>
          <p:cNvPr id="46084" name="Rectangle 3"/>
          <p:cNvSpPr>
            <a:spLocks noGrp="1" noChangeArrowheads="1"/>
          </p:cNvSpPr>
          <p:nvPr>
            <p:ph type="body" idx="1"/>
          </p:nvPr>
        </p:nvSpPr>
        <p:spPr>
          <a:xfrm>
            <a:off x="907627" y="4721186"/>
            <a:ext cx="4991947" cy="4472702"/>
          </a:xfrm>
          <a:noFill/>
        </p:spPr>
        <p:txBody>
          <a:bodyPr/>
          <a:lstStyle/>
          <a:p>
            <a:pPr eaLnBrk="1" hangingPunct="1"/>
            <a:endParaRPr lang="en-US" dirty="0" smtClean="0">
              <a:latin typeface="Arial" pitchFamily="34" charset="0"/>
            </a:endParaRPr>
          </a:p>
        </p:txBody>
      </p:sp>
      <p:sp>
        <p:nvSpPr>
          <p:cNvPr id="2" name="フッター プレースホルダー 1"/>
          <p:cNvSpPr>
            <a:spLocks noGrp="1"/>
          </p:cNvSpPr>
          <p:nvPr>
            <p:ph type="ftr" sz="quarter" idx="10"/>
          </p:nvPr>
        </p:nvSpPr>
        <p:spPr/>
        <p:txBody>
          <a:bodyPr/>
          <a:lstStyle/>
          <a:p>
            <a:pPr>
              <a:defRPr/>
            </a:pPr>
            <a:endParaRPr lang="en-US" altLang="ja-JP"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kumimoji="1">
                <a:solidFill>
                  <a:schemeClr val="tx1"/>
                </a:solidFill>
                <a:latin typeface="Arial" pitchFamily="34" charset="0"/>
                <a:ea typeface="ＭＳ Ｐゴシック" pitchFamily="50" charset="-128"/>
              </a:defRPr>
            </a:lvl1pPr>
            <a:lvl2pPr marL="742885" indent="-285725" eaLnBrk="0" hangingPunct="0">
              <a:defRPr kumimoji="1">
                <a:solidFill>
                  <a:schemeClr val="tx1"/>
                </a:solidFill>
                <a:latin typeface="Arial" pitchFamily="34" charset="0"/>
                <a:ea typeface="ＭＳ Ｐゴシック" pitchFamily="50" charset="-128"/>
              </a:defRPr>
            </a:lvl2pPr>
            <a:lvl3pPr marL="1142901" indent="-228580" eaLnBrk="0" hangingPunct="0">
              <a:defRPr kumimoji="1">
                <a:solidFill>
                  <a:schemeClr val="tx1"/>
                </a:solidFill>
                <a:latin typeface="Arial" pitchFamily="34" charset="0"/>
                <a:ea typeface="ＭＳ Ｐゴシック" pitchFamily="50" charset="-128"/>
              </a:defRPr>
            </a:lvl3pPr>
            <a:lvl4pPr marL="1600062" indent="-228580" eaLnBrk="0" hangingPunct="0">
              <a:defRPr kumimoji="1">
                <a:solidFill>
                  <a:schemeClr val="tx1"/>
                </a:solidFill>
                <a:latin typeface="Arial" pitchFamily="34" charset="0"/>
                <a:ea typeface="ＭＳ Ｐゴシック" pitchFamily="50" charset="-128"/>
              </a:defRPr>
            </a:lvl4pPr>
            <a:lvl5pPr marL="2057222" indent="-228580" eaLnBrk="0" hangingPunct="0">
              <a:defRPr kumimoji="1">
                <a:solidFill>
                  <a:schemeClr val="tx1"/>
                </a:solidFill>
                <a:latin typeface="Arial" pitchFamily="34" charset="0"/>
                <a:ea typeface="ＭＳ Ｐゴシック" pitchFamily="50" charset="-128"/>
              </a:defRPr>
            </a:lvl5pPr>
            <a:lvl6pPr marL="2514382" indent="-22858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543" indent="-22858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8703" indent="-22858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5864" indent="-22858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53332C86-687D-4778-823F-E1A8D589C2D3}" type="slidenum">
              <a:rPr lang="en-US" altLang="ja-JP"/>
              <a:pPr eaLnBrk="1" hangingPunct="1"/>
              <a:t>9</a:t>
            </a:fld>
            <a:endParaRPr lang="en-US" altLang="ja-JP" dirty="0"/>
          </a:p>
        </p:txBody>
      </p:sp>
      <p:sp>
        <p:nvSpPr>
          <p:cNvPr id="47107" name="Rectangle 2"/>
          <p:cNvSpPr>
            <a:spLocks noGrp="1" noRot="1" noChangeAspect="1" noChangeArrowheads="1" noTextEdit="1"/>
          </p:cNvSpPr>
          <p:nvPr>
            <p:ph type="sldImg"/>
          </p:nvPr>
        </p:nvSpPr>
        <p:spPr>
          <a:xfrm>
            <a:off x="93663" y="746125"/>
            <a:ext cx="6623050" cy="3725863"/>
          </a:xfrm>
          <a:ln/>
        </p:spPr>
      </p:sp>
      <p:sp>
        <p:nvSpPr>
          <p:cNvPr id="47108" name="Rectangle 3"/>
          <p:cNvSpPr>
            <a:spLocks noGrp="1" noChangeArrowheads="1"/>
          </p:cNvSpPr>
          <p:nvPr>
            <p:ph type="body" idx="1"/>
          </p:nvPr>
        </p:nvSpPr>
        <p:spPr>
          <a:xfrm>
            <a:off x="907627" y="4721186"/>
            <a:ext cx="4991947" cy="4472702"/>
          </a:xfrm>
          <a:noFill/>
        </p:spPr>
        <p:txBody>
          <a:bodyPr/>
          <a:lstStyle/>
          <a:p>
            <a:pPr eaLnBrk="1" hangingPunct="1"/>
            <a:endParaRPr lang="en-US" dirty="0" smtClean="0">
              <a:latin typeface="Arial" pitchFamily="34" charset="0"/>
            </a:endParaRPr>
          </a:p>
        </p:txBody>
      </p:sp>
      <p:sp>
        <p:nvSpPr>
          <p:cNvPr id="2" name="フッター プレースホルダー 1"/>
          <p:cNvSpPr>
            <a:spLocks noGrp="1"/>
          </p:cNvSpPr>
          <p:nvPr>
            <p:ph type="ftr" sz="quarter" idx="10"/>
          </p:nvPr>
        </p:nvSpPr>
        <p:spPr/>
        <p:txBody>
          <a:bodyPr/>
          <a:lstStyle/>
          <a:p>
            <a:pPr>
              <a:defRPr/>
            </a:pPr>
            <a:endParaRPr lang="en-US" altLang="ja-JP"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Blue background">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rgbClr val="0A54A0"/>
          </a:solidFill>
          <a:ln>
            <a:noFill/>
          </a:ln>
          <a:effectLst/>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lang="en-US" dirty="0"/>
          </a:p>
        </p:txBody>
      </p:sp>
      <p:grpSp>
        <p:nvGrpSpPr>
          <p:cNvPr id="12" name="Group 11"/>
          <p:cNvGrpSpPr/>
          <p:nvPr userDrawn="1"/>
        </p:nvGrpSpPr>
        <p:grpSpPr>
          <a:xfrm>
            <a:off x="232526" y="-6266"/>
            <a:ext cx="3444052" cy="2443137"/>
            <a:chOff x="4563535" y="-458058"/>
            <a:chExt cx="4448892" cy="3155950"/>
          </a:xfrm>
        </p:grpSpPr>
        <p:pic>
          <p:nvPicPr>
            <p:cNvPr id="13" name="Picture 12" descr="big-white-B.png"/>
            <p:cNvPicPr>
              <a:picLocks noChangeAspect="1"/>
            </p:cNvPicPr>
            <p:nvPr/>
          </p:nvPicPr>
          <p:blipFill rotWithShape="1">
            <a:blip r:embed="rId2" cstate="email">
              <a:alphaModFix amt="17000"/>
              <a:extLst>
                <a:ext uri="{28A0092B-C50C-407E-A947-70E740481C1C}">
                  <a14:useLocalDpi xmlns:a14="http://schemas.microsoft.com/office/drawing/2010/main"/>
                </a:ext>
              </a:extLst>
            </a:blip>
            <a:srcRect/>
            <a:stretch/>
          </p:blipFill>
          <p:spPr>
            <a:xfrm>
              <a:off x="4563535" y="-458058"/>
              <a:ext cx="3167964" cy="3155950"/>
            </a:xfrm>
            <a:prstGeom prst="rect">
              <a:avLst/>
            </a:prstGeom>
          </p:spPr>
        </p:pic>
        <p:pic>
          <p:nvPicPr>
            <p:cNvPr id="14" name="Picture 13" descr="logo_white_stacked.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79469" y="923154"/>
              <a:ext cx="2932958" cy="843006"/>
            </a:xfrm>
            <a:prstGeom prst="rect">
              <a:avLst/>
            </a:prstGeom>
          </p:spPr>
        </p:pic>
      </p:grpSp>
      <p:sp>
        <p:nvSpPr>
          <p:cNvPr id="2" name="Title 1"/>
          <p:cNvSpPr>
            <a:spLocks noGrp="1"/>
          </p:cNvSpPr>
          <p:nvPr>
            <p:ph type="ctrTitle" hasCustomPrompt="1"/>
          </p:nvPr>
        </p:nvSpPr>
        <p:spPr>
          <a:xfrm>
            <a:off x="1298504" y="2728911"/>
            <a:ext cx="6970614" cy="870641"/>
          </a:xfrm>
        </p:spPr>
        <p:txBody>
          <a:bodyPr anchor="t">
            <a:normAutofit/>
          </a:bodyPr>
          <a:lstStyle>
            <a:lvl1pPr algn="l">
              <a:defRPr sz="2400">
                <a:solidFill>
                  <a:schemeClr val="bg1"/>
                </a:solidFill>
              </a:defRPr>
            </a:lvl1pPr>
          </a:lstStyle>
          <a:p>
            <a:r>
              <a:rPr lang="en-GB" dirty="0" smtClean="0"/>
              <a:t>CLICK TO EDIT MASTER TITLE STYLE</a:t>
            </a:r>
            <a:endParaRPr lang="en-US" dirty="0"/>
          </a:p>
        </p:txBody>
      </p:sp>
      <p:sp>
        <p:nvSpPr>
          <p:cNvPr id="3" name="Subtitle 2"/>
          <p:cNvSpPr>
            <a:spLocks noGrp="1"/>
          </p:cNvSpPr>
          <p:nvPr>
            <p:ph type="subTitle" idx="1" hasCustomPrompt="1"/>
          </p:nvPr>
        </p:nvSpPr>
        <p:spPr>
          <a:xfrm>
            <a:off x="1301814" y="3654909"/>
            <a:ext cx="6967304" cy="447100"/>
          </a:xfrm>
        </p:spPr>
        <p:txBody>
          <a:bodyPr>
            <a:normAutofit/>
          </a:bodyPr>
          <a:lstStyle>
            <a:lvl1pPr marL="0" indent="0" algn="l">
              <a:buNone/>
              <a:defRPr sz="1800">
                <a:solidFill>
                  <a:schemeClr val="bg1"/>
                </a:solidFill>
              </a:defRPr>
            </a:lvl1pPr>
            <a:lvl2pPr marL="456368" indent="0" algn="ctr">
              <a:buNone/>
              <a:defRPr>
                <a:solidFill>
                  <a:schemeClr val="tx1">
                    <a:tint val="75000"/>
                  </a:schemeClr>
                </a:solidFill>
              </a:defRPr>
            </a:lvl2pPr>
            <a:lvl3pPr marL="912736" indent="0" algn="ctr">
              <a:buNone/>
              <a:defRPr>
                <a:solidFill>
                  <a:schemeClr val="tx1">
                    <a:tint val="75000"/>
                  </a:schemeClr>
                </a:solidFill>
              </a:defRPr>
            </a:lvl3pPr>
            <a:lvl4pPr marL="1369104" indent="0" algn="ctr">
              <a:buNone/>
              <a:defRPr>
                <a:solidFill>
                  <a:schemeClr val="tx1">
                    <a:tint val="75000"/>
                  </a:schemeClr>
                </a:solidFill>
              </a:defRPr>
            </a:lvl4pPr>
            <a:lvl5pPr marL="1825475" indent="0" algn="ctr">
              <a:buNone/>
              <a:defRPr>
                <a:solidFill>
                  <a:schemeClr val="tx1">
                    <a:tint val="75000"/>
                  </a:schemeClr>
                </a:solidFill>
              </a:defRPr>
            </a:lvl5pPr>
            <a:lvl6pPr marL="2281846" indent="0" algn="ctr">
              <a:buNone/>
              <a:defRPr>
                <a:solidFill>
                  <a:schemeClr val="tx1">
                    <a:tint val="75000"/>
                  </a:schemeClr>
                </a:solidFill>
              </a:defRPr>
            </a:lvl6pPr>
            <a:lvl7pPr marL="2738211" indent="0" algn="ctr">
              <a:buNone/>
              <a:defRPr>
                <a:solidFill>
                  <a:schemeClr val="tx1">
                    <a:tint val="75000"/>
                  </a:schemeClr>
                </a:solidFill>
              </a:defRPr>
            </a:lvl7pPr>
            <a:lvl8pPr marL="3194582" indent="0" algn="ctr">
              <a:buNone/>
              <a:defRPr>
                <a:solidFill>
                  <a:schemeClr val="tx1">
                    <a:tint val="75000"/>
                  </a:schemeClr>
                </a:solidFill>
              </a:defRPr>
            </a:lvl8pPr>
            <a:lvl9pPr marL="3650953" indent="0" algn="ctr">
              <a:buNone/>
              <a:defRPr>
                <a:solidFill>
                  <a:schemeClr val="tx1">
                    <a:tint val="75000"/>
                  </a:schemeClr>
                </a:solidFill>
              </a:defRPr>
            </a:lvl9pPr>
          </a:lstStyle>
          <a:p>
            <a:r>
              <a:rPr lang="en-GB" dirty="0" smtClean="0"/>
              <a:t>CLICK TO EDIT MASTER SUBTITLE STYLE</a:t>
            </a:r>
            <a:endParaRPr lang="en-US" dirty="0"/>
          </a:p>
        </p:txBody>
      </p:sp>
      <p:sp>
        <p:nvSpPr>
          <p:cNvPr id="7" name="Date Placeholder 6"/>
          <p:cNvSpPr>
            <a:spLocks noGrp="1"/>
          </p:cNvSpPr>
          <p:nvPr>
            <p:ph type="dt" sz="half" idx="10"/>
          </p:nvPr>
        </p:nvSpPr>
        <p:spPr/>
        <p:txBody>
          <a:bodyPr/>
          <a:lstStyle/>
          <a:p>
            <a:fld id="{8330967B-1C5B-49DB-85DC-4B43405D4123}" type="datetime1">
              <a:rPr lang="en-GB" altLang="ja-JP" smtClean="0"/>
              <a:t>15/05/2018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4145492" y="4743996"/>
            <a:ext cx="416188" cy="274637"/>
          </a:xfrm>
        </p:spPr>
        <p:txBody>
          <a:bodyPr/>
          <a:lstStyle>
            <a:lvl1pPr algn="ctr">
              <a:defRPr sz="1000"/>
            </a:lvl1pPr>
          </a:lstStyle>
          <a:p>
            <a:fld id="{0BED32BD-2AB6-2D40-A7A5-FA318B8F471B}" type="slidenum">
              <a:rPr lang="en-US" smtClean="0"/>
              <a:pPr/>
              <a:t>‹#›</a:t>
            </a:fld>
            <a:endParaRPr lang="en-US" dirty="0"/>
          </a:p>
        </p:txBody>
      </p:sp>
      <p:sp>
        <p:nvSpPr>
          <p:cNvPr id="15" name="AutoShape 13"/>
          <p:cNvSpPr>
            <a:spLocks noChangeArrowheads="1"/>
          </p:cNvSpPr>
          <p:nvPr userDrawn="1"/>
        </p:nvSpPr>
        <p:spPr bwMode="auto">
          <a:xfrm>
            <a:off x="7566049" y="4953001"/>
            <a:ext cx="1440000" cy="144000"/>
          </a:xfrm>
          <a:prstGeom prst="roundRect">
            <a:avLst>
              <a:gd name="adj" fmla="val 16667"/>
            </a:avLst>
          </a:prstGeom>
          <a:noFill/>
          <a:ln w="38100">
            <a:solidFill>
              <a:schemeClr val="tx1">
                <a:lumMod val="40000"/>
                <a:lumOff val="6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800" b="1" dirty="0" smtClean="0">
                <a:solidFill>
                  <a:schemeClr val="bg2">
                    <a:lumMod val="20000"/>
                    <a:lumOff val="80000"/>
                  </a:schemeClr>
                </a:solidFill>
                <a:effectLst/>
                <a:latin typeface="Calibri" panose="020F0502020204030204" pitchFamily="34" charset="0"/>
              </a:rPr>
              <a:t>Panasonic Authorized Partner</a:t>
            </a:r>
            <a:endParaRPr lang="en-US" altLang="ja-JP" sz="800" b="1" dirty="0">
              <a:solidFill>
                <a:schemeClr val="bg2">
                  <a:lumMod val="20000"/>
                  <a:lumOff val="80000"/>
                </a:schemeClr>
              </a:solidFill>
              <a:effectLst/>
              <a:latin typeface="Calibri" panose="020F0502020204030204" pitchFamily="34" charset="0"/>
            </a:endParaRPr>
          </a:p>
        </p:txBody>
      </p:sp>
      <p:pic>
        <p:nvPicPr>
          <p:cNvPr id="17" name="Picture 2" descr="C:\Users\3930041\AppData\Local\Temp\_AZTMP21_\i-PRO_Extreme_logo_White\i-PRO_Extreme_logo_White.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897782" y="146186"/>
            <a:ext cx="1006460" cy="253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0280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hapter Slide - Blue background">
    <p:spTree>
      <p:nvGrpSpPr>
        <p:cNvPr id="1" name=""/>
        <p:cNvGrpSpPr/>
        <p:nvPr/>
      </p:nvGrpSpPr>
      <p:grpSpPr>
        <a:xfrm>
          <a:off x="0" y="0"/>
          <a:ext cx="0" cy="0"/>
          <a:chOff x="0" y="0"/>
          <a:chExt cx="0" cy="0"/>
        </a:xfrm>
      </p:grpSpPr>
      <p:sp>
        <p:nvSpPr>
          <p:cNvPr id="11" name="Rectangle 10"/>
          <p:cNvSpPr/>
          <p:nvPr userDrawn="1"/>
        </p:nvSpPr>
        <p:spPr>
          <a:xfrm>
            <a:off x="-2053" y="0"/>
            <a:ext cx="9144000" cy="5143500"/>
          </a:xfrm>
          <a:prstGeom prst="rect">
            <a:avLst/>
          </a:prstGeom>
          <a:solidFill>
            <a:srgbClr val="0A54A0"/>
          </a:solidFill>
          <a:ln>
            <a:noFill/>
          </a:ln>
          <a:effectLst/>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lang="en-US" dirty="0"/>
          </a:p>
        </p:txBody>
      </p:sp>
      <p:pic>
        <p:nvPicPr>
          <p:cNvPr id="15" name="Picture 14" descr="big-white-B.png"/>
          <p:cNvPicPr>
            <a:picLocks noChangeAspect="1"/>
          </p:cNvPicPr>
          <p:nvPr userDrawn="1"/>
        </p:nvPicPr>
        <p:blipFill rotWithShape="1">
          <a:blip r:embed="rId2" cstate="email">
            <a:alphaModFix amt="17000"/>
            <a:extLst>
              <a:ext uri="{28A0092B-C50C-407E-A947-70E740481C1C}">
                <a14:useLocalDpi xmlns:a14="http://schemas.microsoft.com/office/drawing/2010/main"/>
              </a:ext>
            </a:extLst>
          </a:blip>
          <a:srcRect/>
          <a:stretch/>
        </p:blipFill>
        <p:spPr>
          <a:xfrm>
            <a:off x="6374587" y="613758"/>
            <a:ext cx="2769419" cy="4529742"/>
          </a:xfrm>
          <a:prstGeom prst="rect">
            <a:avLst/>
          </a:prstGeom>
        </p:spPr>
      </p:pic>
      <p:pic>
        <p:nvPicPr>
          <p:cNvPr id="16" name="Picture 15" descr="logo_white_stacked.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60925" y="287457"/>
            <a:ext cx="2270511" cy="652602"/>
          </a:xfrm>
          <a:prstGeom prst="rect">
            <a:avLst/>
          </a:prstGeom>
        </p:spPr>
      </p:pic>
      <p:sp>
        <p:nvSpPr>
          <p:cNvPr id="2" name="Title 1"/>
          <p:cNvSpPr>
            <a:spLocks noGrp="1"/>
          </p:cNvSpPr>
          <p:nvPr>
            <p:ph type="ctrTitle" hasCustomPrompt="1"/>
          </p:nvPr>
        </p:nvSpPr>
        <p:spPr>
          <a:xfrm>
            <a:off x="372531" y="2293590"/>
            <a:ext cx="6970614" cy="870641"/>
          </a:xfrm>
        </p:spPr>
        <p:txBody>
          <a:bodyPr anchor="t">
            <a:normAutofit/>
          </a:bodyPr>
          <a:lstStyle>
            <a:lvl1pPr algn="l">
              <a:defRPr sz="2400">
                <a:solidFill>
                  <a:schemeClr val="bg1"/>
                </a:solidFill>
              </a:defRPr>
            </a:lvl1pPr>
          </a:lstStyle>
          <a:p>
            <a:r>
              <a:rPr lang="en-GB" dirty="0" smtClean="0"/>
              <a:t>CLICK TO EDIT MASTER TITLE STYLE</a:t>
            </a:r>
            <a:endParaRPr lang="en-US" dirty="0"/>
          </a:p>
        </p:txBody>
      </p:sp>
      <p:sp>
        <p:nvSpPr>
          <p:cNvPr id="3" name="Subtitle 2"/>
          <p:cNvSpPr>
            <a:spLocks noGrp="1"/>
          </p:cNvSpPr>
          <p:nvPr>
            <p:ph type="subTitle" idx="1" hasCustomPrompt="1"/>
          </p:nvPr>
        </p:nvSpPr>
        <p:spPr>
          <a:xfrm>
            <a:off x="358907" y="3238986"/>
            <a:ext cx="5186761" cy="850414"/>
          </a:xfrm>
        </p:spPr>
        <p:txBody>
          <a:bodyPr>
            <a:normAutofit/>
          </a:bodyPr>
          <a:lstStyle>
            <a:lvl1pPr marL="0" indent="0" algn="l">
              <a:buNone/>
              <a:defRPr sz="1800">
                <a:solidFill>
                  <a:schemeClr val="bg1"/>
                </a:solidFill>
              </a:defRPr>
            </a:lvl1pPr>
            <a:lvl2pPr marL="456368" indent="0" algn="ctr">
              <a:buNone/>
              <a:defRPr>
                <a:solidFill>
                  <a:schemeClr val="tx1">
                    <a:tint val="75000"/>
                  </a:schemeClr>
                </a:solidFill>
              </a:defRPr>
            </a:lvl2pPr>
            <a:lvl3pPr marL="912736" indent="0" algn="ctr">
              <a:buNone/>
              <a:defRPr>
                <a:solidFill>
                  <a:schemeClr val="tx1">
                    <a:tint val="75000"/>
                  </a:schemeClr>
                </a:solidFill>
              </a:defRPr>
            </a:lvl3pPr>
            <a:lvl4pPr marL="1369104" indent="0" algn="ctr">
              <a:buNone/>
              <a:defRPr>
                <a:solidFill>
                  <a:schemeClr val="tx1">
                    <a:tint val="75000"/>
                  </a:schemeClr>
                </a:solidFill>
              </a:defRPr>
            </a:lvl4pPr>
            <a:lvl5pPr marL="1825475" indent="0" algn="ctr">
              <a:buNone/>
              <a:defRPr>
                <a:solidFill>
                  <a:schemeClr val="tx1">
                    <a:tint val="75000"/>
                  </a:schemeClr>
                </a:solidFill>
              </a:defRPr>
            </a:lvl5pPr>
            <a:lvl6pPr marL="2281846" indent="0" algn="ctr">
              <a:buNone/>
              <a:defRPr>
                <a:solidFill>
                  <a:schemeClr val="tx1">
                    <a:tint val="75000"/>
                  </a:schemeClr>
                </a:solidFill>
              </a:defRPr>
            </a:lvl6pPr>
            <a:lvl7pPr marL="2738211" indent="0" algn="ctr">
              <a:buNone/>
              <a:defRPr>
                <a:solidFill>
                  <a:schemeClr val="tx1">
                    <a:tint val="75000"/>
                  </a:schemeClr>
                </a:solidFill>
              </a:defRPr>
            </a:lvl7pPr>
            <a:lvl8pPr marL="3194582" indent="0" algn="ctr">
              <a:buNone/>
              <a:defRPr>
                <a:solidFill>
                  <a:schemeClr val="tx1">
                    <a:tint val="75000"/>
                  </a:schemeClr>
                </a:solidFill>
              </a:defRPr>
            </a:lvl8pPr>
            <a:lvl9pPr marL="3650953" indent="0" algn="ctr">
              <a:buNone/>
              <a:defRPr>
                <a:solidFill>
                  <a:schemeClr val="tx1">
                    <a:tint val="75000"/>
                  </a:schemeClr>
                </a:solidFill>
              </a:defRPr>
            </a:lvl9pPr>
          </a:lstStyle>
          <a:p>
            <a:r>
              <a:rPr lang="en-GB" dirty="0" smtClean="0"/>
              <a:t>Click To Edit Master Subtitle Style</a:t>
            </a:r>
            <a:endParaRPr lang="en-US" dirty="0"/>
          </a:p>
        </p:txBody>
      </p:sp>
      <p:sp>
        <p:nvSpPr>
          <p:cNvPr id="4" name="Date Placeholder 3"/>
          <p:cNvSpPr>
            <a:spLocks noGrp="1"/>
          </p:cNvSpPr>
          <p:nvPr>
            <p:ph type="dt" sz="half" idx="10"/>
          </p:nvPr>
        </p:nvSpPr>
        <p:spPr>
          <a:xfrm>
            <a:off x="7666066" y="4801131"/>
            <a:ext cx="1349666" cy="273844"/>
          </a:xfrm>
        </p:spPr>
        <p:txBody>
          <a:bodyPr/>
          <a:lstStyle>
            <a:lvl1pPr algn="r">
              <a:defRPr>
                <a:solidFill>
                  <a:schemeClr val="bg1"/>
                </a:solidFill>
              </a:defRPr>
            </a:lvl1pPr>
          </a:lstStyle>
          <a:p>
            <a:fld id="{852DE5B2-6522-4EFD-94BB-A731F45F4B39}" type="datetime1">
              <a:rPr lang="en-GB" altLang="ja-JP" smtClean="0"/>
              <a:t>15/05/2018</a:t>
            </a:fld>
            <a:endParaRPr lang="en-US" dirty="0"/>
          </a:p>
        </p:txBody>
      </p:sp>
      <p:sp>
        <p:nvSpPr>
          <p:cNvPr id="5" name="Footer Placeholder 4"/>
          <p:cNvSpPr>
            <a:spLocks noGrp="1"/>
          </p:cNvSpPr>
          <p:nvPr>
            <p:ph type="ftr" sz="quarter" idx="11"/>
          </p:nvPr>
        </p:nvSpPr>
        <p:spPr>
          <a:xfrm>
            <a:off x="5263000" y="4799235"/>
            <a:ext cx="2190281" cy="273844"/>
          </a:xfrm>
        </p:spPr>
        <p:txBody>
          <a:bodyPr/>
          <a:lstStyle>
            <a:lvl1pPr algn="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8269118" y="178689"/>
            <a:ext cx="746614" cy="273844"/>
          </a:xfrm>
          <a:prstGeom prst="rect">
            <a:avLst/>
          </a:prstGeom>
        </p:spPr>
        <p:txBody>
          <a:bodyPr/>
          <a:lstStyle>
            <a:lvl1pPr>
              <a:defRPr sz="1600" b="0"/>
            </a:lvl1pPr>
          </a:lstStyle>
          <a:p>
            <a:fld id="{8E8A4C40-1FD3-B245-AE86-E18962D1310A}" type="slidenum">
              <a:rPr lang="en-US" smtClean="0"/>
              <a:pPr/>
              <a:t>‹#›</a:t>
            </a:fld>
            <a:endParaRPr lang="en-US" dirty="0"/>
          </a:p>
        </p:txBody>
      </p:sp>
      <p:sp>
        <p:nvSpPr>
          <p:cNvPr id="13" name="AutoShape 13"/>
          <p:cNvSpPr>
            <a:spLocks noChangeArrowheads="1"/>
          </p:cNvSpPr>
          <p:nvPr userDrawn="1"/>
        </p:nvSpPr>
        <p:spPr bwMode="auto">
          <a:xfrm>
            <a:off x="7566049" y="4953001"/>
            <a:ext cx="1440000" cy="144000"/>
          </a:xfrm>
          <a:prstGeom prst="roundRect">
            <a:avLst>
              <a:gd name="adj" fmla="val 16667"/>
            </a:avLst>
          </a:prstGeom>
          <a:noFill/>
          <a:ln w="38100">
            <a:solidFill>
              <a:schemeClr val="tx1">
                <a:lumMod val="40000"/>
                <a:lumOff val="6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800" b="1" dirty="0" smtClean="0">
                <a:solidFill>
                  <a:schemeClr val="bg2">
                    <a:lumMod val="20000"/>
                    <a:lumOff val="80000"/>
                  </a:schemeClr>
                </a:solidFill>
                <a:effectLst/>
                <a:latin typeface="Calibri" panose="020F0502020204030204" pitchFamily="34" charset="0"/>
              </a:rPr>
              <a:t>Panasonic Authorized Partner</a:t>
            </a:r>
            <a:endParaRPr lang="en-US" altLang="ja-JP" sz="800" b="1" dirty="0">
              <a:solidFill>
                <a:schemeClr val="bg2">
                  <a:lumMod val="20000"/>
                  <a:lumOff val="80000"/>
                </a:schemeClr>
              </a:solidFill>
              <a:effectLst/>
              <a:latin typeface="Calibri" panose="020F0502020204030204" pitchFamily="34" charset="0"/>
            </a:endParaRPr>
          </a:p>
        </p:txBody>
      </p:sp>
      <p:pic>
        <p:nvPicPr>
          <p:cNvPr id="14" name="Picture 2" descr="C:\Users\3930041\AppData\Local\Temp\_AZTMP21_\i-PRO_Extreme_logo_White\i-PRO_Extreme_logo_White.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897782" y="146186"/>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8"/>
          <p:cNvSpPr txBox="1">
            <a:spLocks/>
          </p:cNvSpPr>
          <p:nvPr userDrawn="1"/>
        </p:nvSpPr>
        <p:spPr>
          <a:xfrm>
            <a:off x="4359803" y="4978658"/>
            <a:ext cx="396000" cy="14400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900" smtClean="0">
                <a:latin typeface="Calibri" panose="020F0502020204030204" pitchFamily="34" charset="0"/>
              </a:rPr>
              <a:pPr algn="ctr"/>
              <a:t>‹#›</a:t>
            </a:fld>
            <a:endParaRPr lang="en-US" sz="900" dirty="0">
              <a:latin typeface="Calibri" panose="020F0502020204030204" pitchFamily="34" charset="0"/>
            </a:endParaRPr>
          </a:p>
        </p:txBody>
      </p:sp>
    </p:spTree>
    <p:extLst>
      <p:ext uri="{BB962C8B-B14F-4D97-AF65-F5344CB8AC3E}">
        <p14:creationId xmlns:p14="http://schemas.microsoft.com/office/powerpoint/2010/main" val="22449069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1 row of bullet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EDIT MASTER TITLE STYLE</a:t>
            </a:r>
            <a:endParaRPr lang="en-US" dirty="0"/>
          </a:p>
        </p:txBody>
      </p:sp>
      <p:sp>
        <p:nvSpPr>
          <p:cNvPr id="3" name="Content Placeholder 2"/>
          <p:cNvSpPr>
            <a:spLocks noGrp="1"/>
          </p:cNvSpPr>
          <p:nvPr>
            <p:ph idx="1"/>
          </p:nvPr>
        </p:nvSpPr>
        <p:spPr>
          <a:xfrm>
            <a:off x="457200" y="1200152"/>
            <a:ext cx="8229600" cy="3126316"/>
          </a:xfrm>
        </p:spPr>
        <p:txBody>
          <a:bodyPr/>
          <a:lstStyle>
            <a:lvl1pPr marL="0" indent="0">
              <a:buFontTx/>
              <a:buNone/>
              <a:defRPr sz="2200">
                <a:solidFill>
                  <a:schemeClr val="tx1"/>
                </a:solidFill>
              </a:defRPr>
            </a:lvl1pPr>
            <a:lvl2pPr marL="270968" indent="-270968">
              <a:buSzPct val="60000"/>
              <a:buFont typeface="Wingdings" charset="2"/>
              <a:buChar char="§"/>
              <a:defRPr sz="1700">
                <a:solidFill>
                  <a:schemeClr val="tx1"/>
                </a:solidFill>
              </a:defRPr>
            </a:lvl2pPr>
            <a:lvl3pPr marL="270968" indent="-270968">
              <a:buSzPct val="60000"/>
              <a:buFont typeface="Wingdings" charset="2"/>
              <a:buChar char="§"/>
              <a:defRPr sz="1700">
                <a:solidFill>
                  <a:schemeClr val="tx1"/>
                </a:solidFill>
              </a:defRPr>
            </a:lvl3pPr>
            <a:lvl4pPr marL="270968" indent="-270968">
              <a:buSzPct val="60000"/>
              <a:buFont typeface="Wingdings" charset="2"/>
              <a:buChar char="§"/>
              <a:defRPr sz="1700">
                <a:solidFill>
                  <a:schemeClr val="tx1"/>
                </a:solidFill>
              </a:defRPr>
            </a:lvl4pPr>
            <a:lvl5pPr marL="270968" indent="-270968">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4" name="Date Placeholder 3"/>
          <p:cNvSpPr>
            <a:spLocks noGrp="1"/>
          </p:cNvSpPr>
          <p:nvPr>
            <p:ph type="dt" sz="half" idx="10"/>
          </p:nvPr>
        </p:nvSpPr>
        <p:spPr>
          <a:xfrm>
            <a:off x="7592969" y="4801131"/>
            <a:ext cx="1416886" cy="273844"/>
          </a:xfrm>
        </p:spPr>
        <p:txBody>
          <a:bodyPr/>
          <a:lstStyle/>
          <a:p>
            <a:fld id="{CC901536-0A55-4DD1-BA2F-E231D2B8F77A}" type="datetime1">
              <a:rPr lang="en-GB" altLang="ja-JP" smtClean="0"/>
              <a:t>15/05/2018</a:t>
            </a:fld>
            <a:endParaRPr lang="en-US" dirty="0"/>
          </a:p>
        </p:txBody>
      </p:sp>
      <p:sp>
        <p:nvSpPr>
          <p:cNvPr id="5" name="Footer Placeholder 4"/>
          <p:cNvSpPr>
            <a:spLocks noGrp="1"/>
          </p:cNvSpPr>
          <p:nvPr>
            <p:ph type="ftr" sz="quarter" idx="11"/>
          </p:nvPr>
        </p:nvSpPr>
        <p:spPr>
          <a:xfrm>
            <a:off x="5262998" y="4801131"/>
            <a:ext cx="2191338" cy="273844"/>
          </a:xfrm>
        </p:spPr>
        <p:txBody>
          <a:bodyPr/>
          <a:lstStyle/>
          <a:p>
            <a:endParaRPr lang="en-US" dirty="0"/>
          </a:p>
        </p:txBody>
      </p:sp>
      <p:sp>
        <p:nvSpPr>
          <p:cNvPr id="6" name="Slide Number Placeholder 5"/>
          <p:cNvSpPr>
            <a:spLocks noGrp="1"/>
          </p:cNvSpPr>
          <p:nvPr>
            <p:ph type="sldNum" sz="quarter" idx="12"/>
          </p:nvPr>
        </p:nvSpPr>
        <p:spPr>
          <a:xfrm>
            <a:off x="8597900" y="186954"/>
            <a:ext cx="411954" cy="273844"/>
          </a:xfrm>
          <a:prstGeom prst="rect">
            <a:avLst/>
          </a:prstGeom>
        </p:spPr>
        <p:txBody>
          <a:bodyPr/>
          <a:lstStyle/>
          <a:p>
            <a:fld id="{8E8A4C40-1FD3-B245-AE86-E18962D1310A}" type="slidenum">
              <a:rPr lang="en-US" smtClean="0"/>
              <a:pPr/>
              <a:t>‹#›</a:t>
            </a:fld>
            <a:endParaRPr lang="en-US" dirty="0"/>
          </a:p>
        </p:txBody>
      </p:sp>
      <p:sp>
        <p:nvSpPr>
          <p:cNvPr id="9" name="Slide Number Placeholder 8"/>
          <p:cNvSpPr txBox="1">
            <a:spLocks/>
          </p:cNvSpPr>
          <p:nvPr userDrawn="1"/>
        </p:nvSpPr>
        <p:spPr>
          <a:xfrm>
            <a:off x="4359803" y="4978658"/>
            <a:ext cx="396000" cy="14400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900" smtClean="0">
                <a:latin typeface="Calibri" panose="020F0502020204030204" pitchFamily="34" charset="0"/>
              </a:rPr>
              <a:pPr algn="ctr"/>
              <a:t>‹#›</a:t>
            </a:fld>
            <a:endParaRPr lang="en-US" sz="900" dirty="0">
              <a:latin typeface="Calibri" panose="020F0502020204030204" pitchFamily="34" charset="0"/>
            </a:endParaRPr>
          </a:p>
        </p:txBody>
      </p:sp>
    </p:spTree>
    <p:extLst>
      <p:ext uri="{BB962C8B-B14F-4D97-AF65-F5344CB8AC3E}">
        <p14:creationId xmlns:p14="http://schemas.microsoft.com/office/powerpoint/2010/main" val="40763147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Blue BG. 1 row of bullet points">
    <p:spTree>
      <p:nvGrpSpPr>
        <p:cNvPr id="1" name=""/>
        <p:cNvGrpSpPr/>
        <p:nvPr/>
      </p:nvGrpSpPr>
      <p:grpSpPr>
        <a:xfrm>
          <a:off x="0" y="0"/>
          <a:ext cx="0" cy="0"/>
          <a:chOff x="0" y="0"/>
          <a:chExt cx="0" cy="0"/>
        </a:xfrm>
      </p:grpSpPr>
      <p:sp>
        <p:nvSpPr>
          <p:cNvPr id="10" name="Rectangle 9"/>
          <p:cNvSpPr/>
          <p:nvPr userDrawn="1"/>
        </p:nvSpPr>
        <p:spPr>
          <a:xfrm>
            <a:off x="0" y="546712"/>
            <a:ext cx="9144000" cy="4392000"/>
          </a:xfrm>
          <a:prstGeom prst="rect">
            <a:avLst/>
          </a:prstGeom>
          <a:solidFill>
            <a:srgbClr val="0A54A0"/>
          </a:solidFill>
          <a:ln>
            <a:noFill/>
          </a:ln>
          <a:effectLst/>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lang="en-US" dirty="0"/>
          </a:p>
        </p:txBody>
      </p:sp>
      <p:sp>
        <p:nvSpPr>
          <p:cNvPr id="8" name="Rectangle 7"/>
          <p:cNvSpPr/>
          <p:nvPr userDrawn="1"/>
        </p:nvSpPr>
        <p:spPr>
          <a:xfrm>
            <a:off x="0" y="2379"/>
            <a:ext cx="9144000" cy="54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lang="en-US" dirty="0"/>
          </a:p>
        </p:txBody>
      </p:sp>
      <p:pic>
        <p:nvPicPr>
          <p:cNvPr id="9" name="Picture 8"/>
          <p:cNvPicPr>
            <a:picLocks noChangeAspect="1"/>
          </p:cNvPicPr>
          <p:nvPr userDrawn="1"/>
        </p:nvPicPr>
        <p:blipFill rotWithShape="1">
          <a:blip r:embed="rId2" cstate="email">
            <a:alphaModFix amt="28000"/>
            <a:extLst>
              <a:ext uri="{28A0092B-C50C-407E-A947-70E740481C1C}">
                <a14:useLocalDpi xmlns:a14="http://schemas.microsoft.com/office/drawing/2010/main"/>
              </a:ext>
            </a:extLst>
          </a:blip>
          <a:srcRect/>
          <a:stretch/>
        </p:blipFill>
        <p:spPr>
          <a:xfrm>
            <a:off x="281522" y="0"/>
            <a:ext cx="895208" cy="540000"/>
          </a:xfrm>
          <a:prstGeom prst="rect">
            <a:avLst/>
          </a:prstGeom>
        </p:spPr>
      </p:pic>
      <p:sp>
        <p:nvSpPr>
          <p:cNvPr id="2" name="Title 1"/>
          <p:cNvSpPr>
            <a:spLocks noGrp="1"/>
          </p:cNvSpPr>
          <p:nvPr>
            <p:ph type="title" hasCustomPrompt="1"/>
          </p:nvPr>
        </p:nvSpPr>
        <p:spPr/>
        <p:txBody>
          <a:bodyPr/>
          <a:lstStyle>
            <a:lvl1pPr>
              <a:defRPr>
                <a:solidFill>
                  <a:srgbClr val="0A54A0"/>
                </a:solidFill>
              </a:defRPr>
            </a:lvl1pPr>
          </a:lstStyle>
          <a:p>
            <a:r>
              <a:rPr lang="en-GB" dirty="0" smtClean="0"/>
              <a:t>CLICK TO EDIT MASTER TITLE STYLE</a:t>
            </a:r>
            <a:endParaRPr lang="en-US" dirty="0"/>
          </a:p>
        </p:txBody>
      </p:sp>
      <p:sp>
        <p:nvSpPr>
          <p:cNvPr id="3" name="Content Placeholder 2"/>
          <p:cNvSpPr>
            <a:spLocks noGrp="1"/>
          </p:cNvSpPr>
          <p:nvPr>
            <p:ph idx="1"/>
          </p:nvPr>
        </p:nvSpPr>
        <p:spPr>
          <a:xfrm>
            <a:off x="457200" y="1200152"/>
            <a:ext cx="8229600" cy="3126316"/>
          </a:xfrm>
        </p:spPr>
        <p:txBody>
          <a:bodyPr/>
          <a:lstStyle>
            <a:lvl1pPr marL="0" indent="0">
              <a:buFontTx/>
              <a:buNone/>
              <a:defRPr sz="2200">
                <a:solidFill>
                  <a:schemeClr val="bg1"/>
                </a:solidFill>
              </a:defRPr>
            </a:lvl1pPr>
            <a:lvl2pPr marL="270968" indent="-270968">
              <a:buSzPct val="60000"/>
              <a:buFont typeface="Wingdings" charset="2"/>
              <a:buChar char="§"/>
              <a:defRPr sz="1700">
                <a:solidFill>
                  <a:schemeClr val="bg1"/>
                </a:solidFill>
              </a:defRPr>
            </a:lvl2pPr>
            <a:lvl3pPr marL="270968" indent="-270968">
              <a:buSzPct val="60000"/>
              <a:buFont typeface="Wingdings" charset="2"/>
              <a:buChar char="§"/>
              <a:defRPr sz="1700">
                <a:solidFill>
                  <a:schemeClr val="bg1"/>
                </a:solidFill>
              </a:defRPr>
            </a:lvl3pPr>
            <a:lvl4pPr marL="270968" indent="-270968">
              <a:buSzPct val="60000"/>
              <a:buFont typeface="Wingdings" charset="2"/>
              <a:buChar char="§"/>
              <a:defRPr sz="1700">
                <a:solidFill>
                  <a:schemeClr val="bg1"/>
                </a:solidFill>
              </a:defRPr>
            </a:lvl4pPr>
            <a:lvl5pPr marL="270968" indent="-270968">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4" name="Date Placeholder 3"/>
          <p:cNvSpPr>
            <a:spLocks noGrp="1"/>
          </p:cNvSpPr>
          <p:nvPr>
            <p:ph type="dt" sz="half" idx="10"/>
          </p:nvPr>
        </p:nvSpPr>
        <p:spPr>
          <a:xfrm>
            <a:off x="7592969" y="4801131"/>
            <a:ext cx="1416886" cy="273844"/>
          </a:xfrm>
        </p:spPr>
        <p:txBody>
          <a:bodyPr/>
          <a:lstStyle/>
          <a:p>
            <a:fld id="{11FEE64A-1D6D-44E9-A109-AA91C3787F6B}" type="datetime1">
              <a:rPr lang="en-GB" altLang="ja-JP" smtClean="0"/>
              <a:t>15/05/2018</a:t>
            </a:fld>
            <a:endParaRPr lang="en-US" dirty="0"/>
          </a:p>
        </p:txBody>
      </p:sp>
      <p:sp>
        <p:nvSpPr>
          <p:cNvPr id="5" name="Footer Placeholder 4"/>
          <p:cNvSpPr>
            <a:spLocks noGrp="1"/>
          </p:cNvSpPr>
          <p:nvPr>
            <p:ph type="ftr" sz="quarter" idx="11"/>
          </p:nvPr>
        </p:nvSpPr>
        <p:spPr>
          <a:xfrm>
            <a:off x="5262998" y="4801131"/>
            <a:ext cx="2191338" cy="273844"/>
          </a:xfrm>
        </p:spPr>
        <p:txBody>
          <a:bodyPr/>
          <a:lstStyle/>
          <a:p>
            <a:endParaRPr lang="en-US" dirty="0"/>
          </a:p>
        </p:txBody>
      </p:sp>
      <p:sp>
        <p:nvSpPr>
          <p:cNvPr id="6" name="Slide Number Placeholder 5"/>
          <p:cNvSpPr>
            <a:spLocks noGrp="1"/>
          </p:cNvSpPr>
          <p:nvPr>
            <p:ph type="sldNum" sz="quarter" idx="12"/>
          </p:nvPr>
        </p:nvSpPr>
        <p:spPr>
          <a:xfrm>
            <a:off x="8455131" y="186954"/>
            <a:ext cx="554739" cy="273844"/>
          </a:xfrm>
          <a:prstGeom prst="rect">
            <a:avLst/>
          </a:prstGeom>
        </p:spPr>
        <p:txBody>
          <a:bodyPr/>
          <a:lstStyle>
            <a:lvl1pPr>
              <a:defRPr>
                <a:solidFill>
                  <a:srgbClr val="0A54A0"/>
                </a:solidFill>
              </a:defRPr>
            </a:lvl1pPr>
          </a:lstStyle>
          <a:p>
            <a:fld id="{8E8A4C40-1FD3-B245-AE86-E18962D1310A}" type="slidenum">
              <a:rPr lang="en-US" smtClean="0"/>
              <a:pPr/>
              <a:t>‹#›</a:t>
            </a:fld>
            <a:endParaRPr lang="en-US" dirty="0"/>
          </a:p>
        </p:txBody>
      </p:sp>
      <p:sp>
        <p:nvSpPr>
          <p:cNvPr id="7" name="TextBox 6"/>
          <p:cNvSpPr txBox="1"/>
          <p:nvPr userDrawn="1"/>
        </p:nvSpPr>
        <p:spPr>
          <a:xfrm>
            <a:off x="8322881" y="101607"/>
            <a:ext cx="184394" cy="307591"/>
          </a:xfrm>
          <a:prstGeom prst="rect">
            <a:avLst/>
          </a:prstGeom>
          <a:noFill/>
        </p:spPr>
        <p:txBody>
          <a:bodyPr wrap="none" lIns="91274" tIns="45628" rIns="91274" bIns="45628" rtlCol="0">
            <a:spAutoFit/>
          </a:bodyPr>
          <a:lstStyle/>
          <a:p>
            <a:endParaRPr lang="en-US" dirty="0"/>
          </a:p>
        </p:txBody>
      </p:sp>
      <p:sp>
        <p:nvSpPr>
          <p:cNvPr id="13" name="Slide Number Placeholder 8"/>
          <p:cNvSpPr txBox="1">
            <a:spLocks/>
          </p:cNvSpPr>
          <p:nvPr userDrawn="1"/>
        </p:nvSpPr>
        <p:spPr>
          <a:xfrm>
            <a:off x="4359803" y="4978658"/>
            <a:ext cx="396000" cy="14400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900" smtClean="0">
                <a:latin typeface="Calibri" panose="020F0502020204030204" pitchFamily="34" charset="0"/>
              </a:rPr>
              <a:pPr algn="ctr"/>
              <a:t>‹#›</a:t>
            </a:fld>
            <a:endParaRPr lang="en-US" sz="900" dirty="0">
              <a:latin typeface="Calibri" panose="020F0502020204030204" pitchFamily="34" charset="0"/>
            </a:endParaRPr>
          </a:p>
        </p:txBody>
      </p:sp>
    </p:spTree>
    <p:extLst>
      <p:ext uri="{BB962C8B-B14F-4D97-AF65-F5344CB8AC3E}">
        <p14:creationId xmlns:p14="http://schemas.microsoft.com/office/powerpoint/2010/main" val="321120614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A339365E-73C0-4BEE-A8A5-AA8117906028}" type="datetime1">
              <a:rPr lang="en-GB" altLang="ja-JP" smtClean="0">
                <a:solidFill>
                  <a:srgbClr val="000000">
                    <a:tint val="75000"/>
                  </a:srgbClr>
                </a:solidFill>
              </a:rPr>
              <a:t>15/05/2018</a:t>
            </a:fld>
            <a:endParaRPr lang="en-US" altLang="ja-JP" dirty="0">
              <a:solidFill>
                <a:srgbClr val="000000">
                  <a:tint val="75000"/>
                </a:srgbClr>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ltLang="ja-JP" dirty="0">
              <a:solidFill>
                <a:srgbClr val="000000">
                  <a:tint val="75000"/>
                </a:srgbClr>
              </a:solidFill>
            </a:endParaRPr>
          </a:p>
        </p:txBody>
      </p:sp>
      <p:sp>
        <p:nvSpPr>
          <p:cNvPr id="4" name="Rectangle 6"/>
          <p:cNvSpPr>
            <a:spLocks noGrp="1" noChangeArrowheads="1"/>
          </p:cNvSpPr>
          <p:nvPr>
            <p:ph type="sldNum" sz="quarter" idx="12"/>
          </p:nvPr>
        </p:nvSpPr>
        <p:spPr/>
        <p:txBody>
          <a:bodyPr/>
          <a:lstStyle>
            <a:lvl1pPr>
              <a:defRPr/>
            </a:lvl1pPr>
          </a:lstStyle>
          <a:p>
            <a:pPr>
              <a:defRPr/>
            </a:pPr>
            <a:fld id="{1E23078A-2DFB-4C67-89A5-FA6574DC227F}" type="slidenum">
              <a:rPr lang="en-US" altLang="ja-JP">
                <a:solidFill>
                  <a:srgbClr val="FFFFFF"/>
                </a:solidFill>
              </a:rPr>
              <a:pPr>
                <a:defRPr/>
              </a:pPr>
              <a:t>‹#›</a:t>
            </a:fld>
            <a:endParaRPr lang="en-US" altLang="ja-JP" dirty="0">
              <a:solidFill>
                <a:srgbClr val="FFFFFF"/>
              </a:solidFill>
            </a:endParaRPr>
          </a:p>
        </p:txBody>
      </p:sp>
      <p:sp>
        <p:nvSpPr>
          <p:cNvPr id="7" name="Slide Number Placeholder 8"/>
          <p:cNvSpPr txBox="1">
            <a:spLocks/>
          </p:cNvSpPr>
          <p:nvPr userDrawn="1"/>
        </p:nvSpPr>
        <p:spPr>
          <a:xfrm>
            <a:off x="4359803" y="4978658"/>
            <a:ext cx="396000" cy="14400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900" smtClean="0">
                <a:latin typeface="Calibri" panose="020F0502020204030204" pitchFamily="34" charset="0"/>
              </a:rPr>
              <a:pPr algn="ctr"/>
              <a:t>‹#›</a:t>
            </a:fld>
            <a:endParaRPr lang="en-US" sz="900" dirty="0">
              <a:latin typeface="Calibri" panose="020F0502020204030204" pitchFamily="34" charset="0"/>
            </a:endParaRPr>
          </a:p>
        </p:txBody>
      </p:sp>
    </p:spTree>
    <p:extLst>
      <p:ext uri="{BB962C8B-B14F-4D97-AF65-F5344CB8AC3E}">
        <p14:creationId xmlns:p14="http://schemas.microsoft.com/office/powerpoint/2010/main" val="249917131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bwMode="auto">
          <a:xfrm>
            <a:off x="251520" y="33470"/>
            <a:ext cx="8640000"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74" tIns="45628" rIns="91274" bIns="45628" numCol="1" anchor="ctr" anchorCtr="0" compatLnSpc="1">
            <a:prstTxWarp prst="textNoShape">
              <a:avLst/>
            </a:prstTxWarp>
          </a:bodyPr>
          <a:lstStyle/>
          <a:p>
            <a:pPr lvl="0"/>
            <a:r>
              <a:rPr lang="ja-JP" altLang="en-US" dirty="0" smtClean="0"/>
              <a:t>マスタ タイトルの書式設定</a:t>
            </a:r>
          </a:p>
        </p:txBody>
      </p:sp>
      <p:sp>
        <p:nvSpPr>
          <p:cNvPr id="5" name="Slide Number Placeholder 8"/>
          <p:cNvSpPr txBox="1">
            <a:spLocks/>
          </p:cNvSpPr>
          <p:nvPr userDrawn="1"/>
        </p:nvSpPr>
        <p:spPr>
          <a:xfrm>
            <a:off x="4359803" y="4978658"/>
            <a:ext cx="396000" cy="14400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900" smtClean="0">
                <a:latin typeface="Calibri" panose="020F0502020204030204" pitchFamily="34" charset="0"/>
              </a:rPr>
              <a:pPr algn="ctr"/>
              <a:t>‹#›</a:t>
            </a:fld>
            <a:endParaRPr lang="en-US" sz="900" dirty="0">
              <a:latin typeface="Calibri" panose="020F0502020204030204" pitchFamily="34" charset="0"/>
            </a:endParaRPr>
          </a:p>
        </p:txBody>
      </p:sp>
    </p:spTree>
    <p:extLst>
      <p:ext uri="{BB962C8B-B14F-4D97-AF65-F5344CB8AC3E}">
        <p14:creationId xmlns:p14="http://schemas.microsoft.com/office/powerpoint/2010/main" val="294471888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Content- 1 row of bullet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EDIT MASTER TITLE STYLE</a:t>
            </a:r>
            <a:endParaRPr lang="en-US" dirty="0"/>
          </a:p>
        </p:txBody>
      </p:sp>
      <p:sp>
        <p:nvSpPr>
          <p:cNvPr id="3" name="Content Placeholder 2"/>
          <p:cNvSpPr>
            <a:spLocks noGrp="1"/>
          </p:cNvSpPr>
          <p:nvPr>
            <p:ph idx="1"/>
          </p:nvPr>
        </p:nvSpPr>
        <p:spPr>
          <a:xfrm>
            <a:off x="457200" y="1200151"/>
            <a:ext cx="8229600" cy="3126316"/>
          </a:xfrm>
        </p:spPr>
        <p:txBody>
          <a:bodyPr/>
          <a:lstStyle>
            <a:lvl1pPr marL="0" indent="0">
              <a:buFontTx/>
              <a:buNone/>
              <a:defRPr sz="2200">
                <a:solidFill>
                  <a:schemeClr val="tx1"/>
                </a:solidFill>
              </a:defRPr>
            </a:lvl1pPr>
            <a:lvl2pPr marL="271463" indent="-271463">
              <a:buSzPct val="60000"/>
              <a:buFont typeface="Wingdings" charset="2"/>
              <a:buChar char="§"/>
              <a:defRPr sz="1700">
                <a:solidFill>
                  <a:schemeClr val="tx1"/>
                </a:solidFill>
              </a:defRPr>
            </a:lvl2pPr>
            <a:lvl3pPr marL="271463" indent="-271463">
              <a:buSzPct val="60000"/>
              <a:buFont typeface="Wingdings" charset="2"/>
              <a:buChar char="§"/>
              <a:defRPr sz="1700">
                <a:solidFill>
                  <a:schemeClr val="tx1"/>
                </a:solidFill>
              </a:defRPr>
            </a:lvl3pPr>
            <a:lvl4pPr marL="271463" indent="-271463">
              <a:buSzPct val="60000"/>
              <a:buFont typeface="Wingdings" charset="2"/>
              <a:buChar char="§"/>
              <a:defRPr sz="1700">
                <a:solidFill>
                  <a:schemeClr val="tx1"/>
                </a:solidFill>
              </a:defRPr>
            </a:lvl4pPr>
            <a:lvl5pPr marL="271463" indent="-271463">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4" name="Date Placeholder 3"/>
          <p:cNvSpPr>
            <a:spLocks noGrp="1"/>
          </p:cNvSpPr>
          <p:nvPr>
            <p:ph type="dt" sz="half" idx="10"/>
          </p:nvPr>
        </p:nvSpPr>
        <p:spPr>
          <a:xfrm>
            <a:off x="7592969" y="4801131"/>
            <a:ext cx="1416886" cy="273844"/>
          </a:xfrm>
        </p:spPr>
        <p:txBody>
          <a:bodyPr/>
          <a:lstStyle/>
          <a:p>
            <a:fld id="{CDB011AE-D83F-45B9-A264-451964921E82}" type="datetime1">
              <a:rPr lang="en-GB" altLang="ja-JP" smtClean="0"/>
              <a:t>15/05/2018</a:t>
            </a:fld>
            <a:endParaRPr lang="en-US" dirty="0"/>
          </a:p>
        </p:txBody>
      </p:sp>
      <p:sp>
        <p:nvSpPr>
          <p:cNvPr id="5" name="Footer Placeholder 4"/>
          <p:cNvSpPr>
            <a:spLocks noGrp="1"/>
          </p:cNvSpPr>
          <p:nvPr>
            <p:ph type="ftr" sz="quarter" idx="11"/>
          </p:nvPr>
        </p:nvSpPr>
        <p:spPr>
          <a:xfrm>
            <a:off x="5262998" y="4801131"/>
            <a:ext cx="2191338" cy="273844"/>
          </a:xfrm>
        </p:spPr>
        <p:txBody>
          <a:bodyPr/>
          <a:lstStyle/>
          <a:p>
            <a:endParaRPr lang="en-US" dirty="0"/>
          </a:p>
        </p:txBody>
      </p:sp>
      <p:sp>
        <p:nvSpPr>
          <p:cNvPr id="6" name="Slide Number Placeholder 5"/>
          <p:cNvSpPr>
            <a:spLocks noGrp="1"/>
          </p:cNvSpPr>
          <p:nvPr>
            <p:ph type="sldNum" sz="quarter" idx="12"/>
          </p:nvPr>
        </p:nvSpPr>
        <p:spPr>
          <a:xfrm>
            <a:off x="8455115" y="186953"/>
            <a:ext cx="554739" cy="273844"/>
          </a:xfrm>
          <a:prstGeom prst="rect">
            <a:avLst/>
          </a:prstGeom>
        </p:spPr>
        <p:txBody>
          <a:bodyPr/>
          <a:lstStyle/>
          <a:p>
            <a:fld id="{8E8A4C40-1FD3-B245-AE86-E18962D1310A}" type="slidenum">
              <a:rPr lang="en-US" smtClean="0"/>
              <a:pPr/>
              <a:t>‹#›</a:t>
            </a:fld>
            <a:endParaRPr lang="en-US" dirty="0"/>
          </a:p>
        </p:txBody>
      </p:sp>
      <p:sp>
        <p:nvSpPr>
          <p:cNvPr id="9" name="Slide Number Placeholder 8"/>
          <p:cNvSpPr txBox="1">
            <a:spLocks/>
          </p:cNvSpPr>
          <p:nvPr userDrawn="1"/>
        </p:nvSpPr>
        <p:spPr>
          <a:xfrm>
            <a:off x="4359803" y="4978658"/>
            <a:ext cx="396000" cy="14400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900" smtClean="0">
                <a:latin typeface="Calibri" panose="020F0502020204030204" pitchFamily="34" charset="0"/>
              </a:rPr>
              <a:pPr algn="ctr"/>
              <a:t>‹#›</a:t>
            </a:fld>
            <a:endParaRPr lang="en-US" sz="900" dirty="0">
              <a:latin typeface="Calibri" panose="020F0502020204030204" pitchFamily="34" charset="0"/>
            </a:endParaRPr>
          </a:p>
        </p:txBody>
      </p:sp>
    </p:spTree>
    <p:extLst>
      <p:ext uri="{BB962C8B-B14F-4D97-AF65-F5344CB8AC3E}">
        <p14:creationId xmlns:p14="http://schemas.microsoft.com/office/powerpoint/2010/main" val="385804878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26150"/>
            <a:ext cx="5791200" cy="567002"/>
          </a:xfrm>
          <a:prstGeom prst="rect">
            <a:avLst/>
          </a:prstGeom>
        </p:spPr>
        <p:txBody>
          <a:bodyPr/>
          <a:lstStyle>
            <a:lvl1pPr>
              <a:defRPr b="1">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smtClean="0"/>
              <a:t>マスター タイトルの書式設定</a:t>
            </a:r>
            <a:endParaRPr lang="en-US"/>
          </a:p>
        </p:txBody>
      </p:sp>
      <p:sp>
        <p:nvSpPr>
          <p:cNvPr id="3" name="Content Placeholder 2"/>
          <p:cNvSpPr>
            <a:spLocks noGrp="1"/>
          </p:cNvSpPr>
          <p:nvPr>
            <p:ph idx="1"/>
          </p:nvPr>
        </p:nvSpPr>
        <p:spPr>
          <a:xfrm>
            <a:off x="457200" y="1314451"/>
            <a:ext cx="7620000" cy="3280172"/>
          </a:xfrm>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a:xfrm>
            <a:off x="457200" y="4629151"/>
            <a:ext cx="3429000" cy="228600"/>
          </a:xfrm>
          <a:prstGeom prst="rect">
            <a:avLst/>
          </a:prstGeom>
        </p:spPr>
        <p:txBody>
          <a:bodyPr/>
          <a:lstStyle/>
          <a:p>
            <a:fld id="{C5788B42-2F18-4FDE-837A-3516C4749132}" type="datetime1">
              <a:rPr lang="en-GB" altLang="ja-JP" smtClean="0">
                <a:solidFill>
                  <a:srgbClr val="000000"/>
                </a:solidFill>
              </a:rPr>
              <a:t>15/05/2018</a:t>
            </a:fld>
            <a:endParaRPr lang="en-US" dirty="0">
              <a:solidFill>
                <a:srgbClr val="000000"/>
              </a:solidFill>
            </a:endParaRPr>
          </a:p>
        </p:txBody>
      </p:sp>
      <p:sp>
        <p:nvSpPr>
          <p:cNvPr id="5" name="Footer Placeholder 4"/>
          <p:cNvSpPr>
            <a:spLocks noGrp="1"/>
          </p:cNvSpPr>
          <p:nvPr>
            <p:ph type="ftr" sz="quarter" idx="11"/>
          </p:nvPr>
        </p:nvSpPr>
        <p:spPr>
          <a:xfrm>
            <a:off x="457200" y="4869677"/>
            <a:ext cx="3429000" cy="212884"/>
          </a:xfrm>
          <a:prstGeom prst="rect">
            <a:avLst/>
          </a:prstGeom>
        </p:spPr>
        <p:txBody>
          <a:bodyPr/>
          <a:lstStyle/>
          <a:p>
            <a:endParaRPr lang="en-US" dirty="0">
              <a:solidFill>
                <a:srgbClr val="000000"/>
              </a:solidFill>
            </a:endParaRPr>
          </a:p>
        </p:txBody>
      </p:sp>
      <p:sp>
        <p:nvSpPr>
          <p:cNvPr id="8" name="Slide Number Placeholder 8"/>
          <p:cNvSpPr txBox="1">
            <a:spLocks/>
          </p:cNvSpPr>
          <p:nvPr userDrawn="1"/>
        </p:nvSpPr>
        <p:spPr>
          <a:xfrm>
            <a:off x="4359803" y="4978658"/>
            <a:ext cx="396000" cy="14400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900" smtClean="0">
                <a:latin typeface="Calibri" panose="020F0502020204030204" pitchFamily="34" charset="0"/>
              </a:rPr>
              <a:pPr algn="ctr"/>
              <a:t>‹#›</a:t>
            </a:fld>
            <a:endParaRPr lang="en-US" sz="900" dirty="0">
              <a:latin typeface="Calibri" panose="020F0502020204030204" pitchFamily="34" charset="0"/>
            </a:endParaRPr>
          </a:p>
        </p:txBody>
      </p:sp>
    </p:spTree>
    <p:extLst>
      <p:ext uri="{BB962C8B-B14F-4D97-AF65-F5344CB8AC3E}">
        <p14:creationId xmlns:p14="http://schemas.microsoft.com/office/powerpoint/2010/main" val="199501022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0" y="4931298"/>
            <a:ext cx="9144000" cy="216000"/>
          </a:xfrm>
          <a:prstGeom prst="rect">
            <a:avLst/>
          </a:prstGeom>
          <a:solidFill>
            <a:srgbClr val="0A54A0"/>
          </a:solidFill>
          <a:ln>
            <a:noFill/>
          </a:ln>
          <a:effectLst/>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lang="en-US" dirty="0"/>
          </a:p>
        </p:txBody>
      </p:sp>
      <p:sp>
        <p:nvSpPr>
          <p:cNvPr id="7" name="Rectangle 6"/>
          <p:cNvSpPr/>
          <p:nvPr/>
        </p:nvSpPr>
        <p:spPr>
          <a:xfrm>
            <a:off x="0" y="-2793"/>
            <a:ext cx="9144000" cy="540000"/>
          </a:xfrm>
          <a:prstGeom prst="rect">
            <a:avLst/>
          </a:prstGeom>
          <a:solidFill>
            <a:srgbClr val="0A54A0"/>
          </a:solidFill>
          <a:ln>
            <a:noFill/>
          </a:ln>
          <a:effectLst/>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lang="en-US" dirty="0"/>
          </a:p>
        </p:txBody>
      </p:sp>
      <p:pic>
        <p:nvPicPr>
          <p:cNvPr id="8" name="Picture 7"/>
          <p:cNvPicPr>
            <a:picLocks noChangeAspect="1"/>
          </p:cNvPicPr>
          <p:nvPr/>
        </p:nvPicPr>
        <p:blipFill rotWithShape="1">
          <a:blip r:embed="rId10" cstate="email">
            <a:alphaModFix amt="14000"/>
            <a:extLst>
              <a:ext uri="{28A0092B-C50C-407E-A947-70E740481C1C}">
                <a14:useLocalDpi xmlns:a14="http://schemas.microsoft.com/office/drawing/2010/main"/>
              </a:ext>
            </a:extLst>
          </a:blip>
          <a:srcRect/>
          <a:stretch/>
        </p:blipFill>
        <p:spPr>
          <a:xfrm>
            <a:off x="281520" y="4365"/>
            <a:ext cx="859445" cy="540000"/>
          </a:xfrm>
          <a:prstGeom prst="rect">
            <a:avLst/>
          </a:prstGeom>
        </p:spPr>
      </p:pic>
      <p:sp>
        <p:nvSpPr>
          <p:cNvPr id="2" name="Title Placeholder 1"/>
          <p:cNvSpPr>
            <a:spLocks noGrp="1"/>
          </p:cNvSpPr>
          <p:nvPr>
            <p:ph type="title"/>
          </p:nvPr>
        </p:nvSpPr>
        <p:spPr>
          <a:xfrm>
            <a:off x="457200" y="9790"/>
            <a:ext cx="7674860" cy="525309"/>
          </a:xfrm>
          <a:prstGeom prst="rect">
            <a:avLst/>
          </a:prstGeom>
        </p:spPr>
        <p:txBody>
          <a:bodyPr vert="horz" lIns="91274" tIns="45628" rIns="91274" bIns="45628"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274" tIns="45628" rIns="91274" bIns="45628"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7592969" y="4801131"/>
            <a:ext cx="1416886" cy="273844"/>
          </a:xfrm>
          <a:prstGeom prst="rect">
            <a:avLst/>
          </a:prstGeom>
        </p:spPr>
        <p:txBody>
          <a:bodyPr vert="horz" lIns="91274" tIns="45628" rIns="91274" bIns="45628" rtlCol="0" anchor="ctr"/>
          <a:lstStyle>
            <a:lvl1pPr algn="r">
              <a:defRPr sz="1200">
                <a:solidFill>
                  <a:schemeClr val="bg1"/>
                </a:solidFill>
              </a:defRPr>
            </a:lvl1pPr>
          </a:lstStyle>
          <a:p>
            <a:fld id="{0783626F-837C-4D0D-A4B6-02AA977BC9D3}" type="datetime1">
              <a:rPr lang="en-GB" altLang="ja-JP" smtClean="0"/>
              <a:t>15/05/2018</a:t>
            </a:fld>
            <a:endParaRPr lang="en-US" dirty="0"/>
          </a:p>
        </p:txBody>
      </p:sp>
      <p:sp>
        <p:nvSpPr>
          <p:cNvPr id="5" name="Footer Placeholder 4"/>
          <p:cNvSpPr>
            <a:spLocks noGrp="1"/>
          </p:cNvSpPr>
          <p:nvPr>
            <p:ph type="ftr" sz="quarter" idx="3"/>
          </p:nvPr>
        </p:nvSpPr>
        <p:spPr>
          <a:xfrm>
            <a:off x="5262998" y="4801131"/>
            <a:ext cx="2191338" cy="273844"/>
          </a:xfrm>
          <a:prstGeom prst="rect">
            <a:avLst/>
          </a:prstGeom>
        </p:spPr>
        <p:txBody>
          <a:bodyPr vert="horz" lIns="91274" tIns="45628" rIns="91274" bIns="45628" rtlCol="0" anchor="ctr"/>
          <a:lstStyle>
            <a:lvl1pPr algn="r">
              <a:defRPr sz="1200">
                <a:solidFill>
                  <a:schemeClr val="bg1"/>
                </a:solidFill>
              </a:defRPr>
            </a:lvl1pPr>
          </a:lstStyle>
          <a:p>
            <a:endParaRPr lang="en-US" dirty="0"/>
          </a:p>
        </p:txBody>
      </p:sp>
      <p:sp>
        <p:nvSpPr>
          <p:cNvPr id="9" name="Slide Number Placeholder 8"/>
          <p:cNvSpPr>
            <a:spLocks noGrp="1"/>
          </p:cNvSpPr>
          <p:nvPr>
            <p:ph type="sldNum" sz="quarter" idx="4"/>
          </p:nvPr>
        </p:nvSpPr>
        <p:spPr>
          <a:xfrm>
            <a:off x="8593667" y="229146"/>
            <a:ext cx="416188" cy="274637"/>
          </a:xfrm>
          <a:prstGeom prst="rect">
            <a:avLst/>
          </a:prstGeom>
          <a:ln>
            <a:solidFill>
              <a:schemeClr val="bg1"/>
            </a:solidFill>
            <a:prstDash val="solid"/>
          </a:ln>
        </p:spPr>
        <p:txBody>
          <a:bodyPr vert="horz" lIns="91274" tIns="45628" rIns="91274" bIns="45628" rtlCol="0" anchor="ctr"/>
          <a:lstStyle>
            <a:lvl1pPr algn="r">
              <a:defRPr sz="1200">
                <a:solidFill>
                  <a:schemeClr val="bg1"/>
                </a:solidFill>
              </a:defRPr>
            </a:lvl1pPr>
          </a:lstStyle>
          <a:p>
            <a:fld id="{0BED32BD-2AB6-2D40-A7A5-FA318B8F471B}" type="slidenum">
              <a:rPr lang="en-US" smtClean="0"/>
              <a:pPr/>
              <a:t>‹#›</a:t>
            </a:fld>
            <a:endParaRPr lang="en-US" dirty="0"/>
          </a:p>
        </p:txBody>
      </p:sp>
      <p:sp>
        <p:nvSpPr>
          <p:cNvPr id="11" name="AutoShape 13"/>
          <p:cNvSpPr>
            <a:spLocks noChangeArrowheads="1"/>
          </p:cNvSpPr>
          <p:nvPr userDrawn="1"/>
        </p:nvSpPr>
        <p:spPr bwMode="auto">
          <a:xfrm>
            <a:off x="7566049" y="4953001"/>
            <a:ext cx="1440000" cy="144000"/>
          </a:xfrm>
          <a:prstGeom prst="roundRect">
            <a:avLst>
              <a:gd name="adj" fmla="val 16667"/>
            </a:avLst>
          </a:prstGeom>
          <a:noFill/>
          <a:ln w="38100">
            <a:solidFill>
              <a:schemeClr val="tx1">
                <a:lumMod val="40000"/>
                <a:lumOff val="6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800" b="1" dirty="0" smtClean="0">
                <a:solidFill>
                  <a:schemeClr val="bg2">
                    <a:lumMod val="20000"/>
                    <a:lumOff val="80000"/>
                  </a:schemeClr>
                </a:solidFill>
                <a:effectLst/>
                <a:latin typeface="Calibri" panose="020F0502020204030204" pitchFamily="34" charset="0"/>
              </a:rPr>
              <a:t>Panasonic Authorized Partner</a:t>
            </a:r>
            <a:endParaRPr lang="en-US" altLang="ja-JP" sz="800" b="1" dirty="0">
              <a:solidFill>
                <a:schemeClr val="bg2">
                  <a:lumMod val="20000"/>
                  <a:lumOff val="80000"/>
                </a:schemeClr>
              </a:solidFill>
              <a:effectLst/>
              <a:latin typeface="Calibri" panose="020F0502020204030204" pitchFamily="34" charset="0"/>
            </a:endParaRPr>
          </a:p>
        </p:txBody>
      </p:sp>
      <p:pic>
        <p:nvPicPr>
          <p:cNvPr id="12" name="Picture 13" descr="logo_white.eps"/>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18712" y="4984018"/>
            <a:ext cx="1187200" cy="115200"/>
          </a:xfrm>
          <a:prstGeom prst="rect">
            <a:avLst/>
          </a:prstGeom>
        </p:spPr>
      </p:pic>
      <p:pic>
        <p:nvPicPr>
          <p:cNvPr id="15" name="Picture 2" descr="C:\Users\3930041\AppData\Local\Temp\_AZTMP21_\i-PRO_Extreme_logo_White\i-PRO_Extreme_logo_White.png"/>
          <p:cNvPicPr>
            <a:picLocks noChangeAspect="1" noChangeArrowheads="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7897782" y="146186"/>
            <a:ext cx="1006460" cy="253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921325"/>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6" r:id="rId3"/>
    <p:sldLayoutId id="2147484207" r:id="rId4"/>
    <p:sldLayoutId id="2147484214" r:id="rId5"/>
    <p:sldLayoutId id="2147484216" r:id="rId6"/>
    <p:sldLayoutId id="2147484217" r:id="rId7"/>
    <p:sldLayoutId id="2147484218" r:id="rId8"/>
  </p:sldLayoutIdLst>
  <p:timing>
    <p:tnLst>
      <p:par>
        <p:cTn id="1" dur="indefinite" restart="never" nodeType="tmRoot"/>
      </p:par>
    </p:tnLst>
  </p:timing>
  <p:hf hdr="0" ftr="0" dt="0"/>
  <p:txStyles>
    <p:titleStyle>
      <a:lvl1pPr algn="l" defTabSz="456368" rtl="0" eaLnBrk="1" latinLnBrk="0" hangingPunct="1">
        <a:spcBef>
          <a:spcPct val="0"/>
        </a:spcBef>
        <a:buNone/>
        <a:defRPr sz="2400" b="0" kern="1200">
          <a:solidFill>
            <a:schemeClr val="bg1"/>
          </a:solidFill>
          <a:latin typeface="+mj-lt"/>
          <a:ea typeface="+mj-ea"/>
          <a:cs typeface="+mj-cs"/>
        </a:defRPr>
      </a:lvl1pPr>
    </p:titleStyle>
    <p:bodyStyle>
      <a:lvl1pPr marL="0" indent="0" algn="l" defTabSz="456368" rtl="0" eaLnBrk="1" latinLnBrk="0" hangingPunct="1">
        <a:spcBef>
          <a:spcPct val="20000"/>
        </a:spcBef>
        <a:buFontTx/>
        <a:buNone/>
        <a:defRPr sz="2200" kern="1200">
          <a:solidFill>
            <a:schemeClr val="bg2"/>
          </a:solidFill>
          <a:latin typeface="+mn-lt"/>
          <a:ea typeface="+mn-ea"/>
          <a:cs typeface="+mn-cs"/>
        </a:defRPr>
      </a:lvl1pPr>
      <a:lvl2pPr marL="354952" indent="-354952" algn="l" defTabSz="456368" rtl="0" eaLnBrk="1" latinLnBrk="0" hangingPunct="1">
        <a:spcBef>
          <a:spcPct val="20000"/>
        </a:spcBef>
        <a:buSzPct val="70000"/>
        <a:buFont typeface="Wingdings" charset="2"/>
        <a:buChar char="§"/>
        <a:defRPr sz="1700" kern="1200">
          <a:solidFill>
            <a:srgbClr val="0A54A0"/>
          </a:solidFill>
          <a:latin typeface="+mn-lt"/>
          <a:ea typeface="+mn-ea"/>
          <a:cs typeface="+mn-cs"/>
        </a:defRPr>
      </a:lvl2pPr>
      <a:lvl3pPr marL="354952" indent="-354952" algn="l" defTabSz="456368" rtl="0" eaLnBrk="1" latinLnBrk="0" hangingPunct="1">
        <a:spcBef>
          <a:spcPct val="20000"/>
        </a:spcBef>
        <a:buSzPct val="70000"/>
        <a:buFont typeface="Wingdings" charset="2"/>
        <a:buChar char="§"/>
        <a:defRPr sz="1700" kern="1200">
          <a:solidFill>
            <a:srgbClr val="0A54A0"/>
          </a:solidFill>
          <a:latin typeface="+mn-lt"/>
          <a:ea typeface="+mn-ea"/>
          <a:cs typeface="+mn-cs"/>
        </a:defRPr>
      </a:lvl3pPr>
      <a:lvl4pPr marL="354952" indent="-354952" algn="l" defTabSz="456368" rtl="0" eaLnBrk="1" latinLnBrk="0" hangingPunct="1">
        <a:spcBef>
          <a:spcPct val="20000"/>
        </a:spcBef>
        <a:buSzPct val="70000"/>
        <a:buFont typeface="Wingdings" charset="2"/>
        <a:buChar char="§"/>
        <a:defRPr sz="1700" kern="1200">
          <a:solidFill>
            <a:srgbClr val="0A54A0"/>
          </a:solidFill>
          <a:latin typeface="+mn-lt"/>
          <a:ea typeface="+mn-ea"/>
          <a:cs typeface="+mn-cs"/>
        </a:defRPr>
      </a:lvl4pPr>
      <a:lvl5pPr marL="354952" indent="-354952" algn="l" defTabSz="456368" rtl="0" eaLnBrk="1" latinLnBrk="0" hangingPunct="1">
        <a:spcBef>
          <a:spcPct val="20000"/>
        </a:spcBef>
        <a:buSzPct val="70000"/>
        <a:buFont typeface="Wingdings" charset="2"/>
        <a:buChar char="§"/>
        <a:defRPr sz="1700" kern="1200">
          <a:solidFill>
            <a:srgbClr val="0A54A0"/>
          </a:solidFill>
          <a:latin typeface="+mn-lt"/>
          <a:ea typeface="+mn-ea"/>
          <a:cs typeface="+mn-cs"/>
        </a:defRPr>
      </a:lvl5pPr>
      <a:lvl6pPr marL="2510028" indent="-228184" algn="l" defTabSz="456368" rtl="0" eaLnBrk="1" latinLnBrk="0" hangingPunct="1">
        <a:spcBef>
          <a:spcPct val="20000"/>
        </a:spcBef>
        <a:buFont typeface="Arial"/>
        <a:buChar char="•"/>
        <a:defRPr sz="2000" kern="1200">
          <a:solidFill>
            <a:schemeClr val="tx1"/>
          </a:solidFill>
          <a:latin typeface="+mn-lt"/>
          <a:ea typeface="+mn-ea"/>
          <a:cs typeface="+mn-cs"/>
        </a:defRPr>
      </a:lvl6pPr>
      <a:lvl7pPr marL="2966396" indent="-228184" algn="l" defTabSz="456368" rtl="0" eaLnBrk="1" latinLnBrk="0" hangingPunct="1">
        <a:spcBef>
          <a:spcPct val="20000"/>
        </a:spcBef>
        <a:buFont typeface="Arial"/>
        <a:buChar char="•"/>
        <a:defRPr sz="2000" kern="1200">
          <a:solidFill>
            <a:schemeClr val="tx1"/>
          </a:solidFill>
          <a:latin typeface="+mn-lt"/>
          <a:ea typeface="+mn-ea"/>
          <a:cs typeface="+mn-cs"/>
        </a:defRPr>
      </a:lvl7pPr>
      <a:lvl8pPr marL="3422765" indent="-228184" algn="l" defTabSz="456368" rtl="0" eaLnBrk="1" latinLnBrk="0" hangingPunct="1">
        <a:spcBef>
          <a:spcPct val="20000"/>
        </a:spcBef>
        <a:buFont typeface="Arial"/>
        <a:buChar char="•"/>
        <a:defRPr sz="2000" kern="1200">
          <a:solidFill>
            <a:schemeClr val="tx1"/>
          </a:solidFill>
          <a:latin typeface="+mn-lt"/>
          <a:ea typeface="+mn-ea"/>
          <a:cs typeface="+mn-cs"/>
        </a:defRPr>
      </a:lvl8pPr>
      <a:lvl9pPr marL="3879133" indent="-228184" algn="l" defTabSz="45636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68" rtl="0" eaLnBrk="1" latinLnBrk="0" hangingPunct="1">
        <a:defRPr sz="1800" kern="1200">
          <a:solidFill>
            <a:schemeClr val="tx1"/>
          </a:solidFill>
          <a:latin typeface="+mn-lt"/>
          <a:ea typeface="+mn-ea"/>
          <a:cs typeface="+mn-cs"/>
        </a:defRPr>
      </a:lvl1pPr>
      <a:lvl2pPr marL="456368" algn="l" defTabSz="456368" rtl="0" eaLnBrk="1" latinLnBrk="0" hangingPunct="1">
        <a:defRPr sz="1800" kern="1200">
          <a:solidFill>
            <a:schemeClr val="tx1"/>
          </a:solidFill>
          <a:latin typeface="+mn-lt"/>
          <a:ea typeface="+mn-ea"/>
          <a:cs typeface="+mn-cs"/>
        </a:defRPr>
      </a:lvl2pPr>
      <a:lvl3pPr marL="912736" algn="l" defTabSz="456368" rtl="0" eaLnBrk="1" latinLnBrk="0" hangingPunct="1">
        <a:defRPr sz="1800" kern="1200">
          <a:solidFill>
            <a:schemeClr val="tx1"/>
          </a:solidFill>
          <a:latin typeface="+mn-lt"/>
          <a:ea typeface="+mn-ea"/>
          <a:cs typeface="+mn-cs"/>
        </a:defRPr>
      </a:lvl3pPr>
      <a:lvl4pPr marL="1369104" algn="l" defTabSz="456368" rtl="0" eaLnBrk="1" latinLnBrk="0" hangingPunct="1">
        <a:defRPr sz="1800" kern="1200">
          <a:solidFill>
            <a:schemeClr val="tx1"/>
          </a:solidFill>
          <a:latin typeface="+mn-lt"/>
          <a:ea typeface="+mn-ea"/>
          <a:cs typeface="+mn-cs"/>
        </a:defRPr>
      </a:lvl4pPr>
      <a:lvl5pPr marL="1825475" algn="l" defTabSz="456368" rtl="0" eaLnBrk="1" latinLnBrk="0" hangingPunct="1">
        <a:defRPr sz="1800" kern="1200">
          <a:solidFill>
            <a:schemeClr val="tx1"/>
          </a:solidFill>
          <a:latin typeface="+mn-lt"/>
          <a:ea typeface="+mn-ea"/>
          <a:cs typeface="+mn-cs"/>
        </a:defRPr>
      </a:lvl5pPr>
      <a:lvl6pPr marL="2281846" algn="l" defTabSz="456368" rtl="0" eaLnBrk="1" latinLnBrk="0" hangingPunct="1">
        <a:defRPr sz="1800" kern="1200">
          <a:solidFill>
            <a:schemeClr val="tx1"/>
          </a:solidFill>
          <a:latin typeface="+mn-lt"/>
          <a:ea typeface="+mn-ea"/>
          <a:cs typeface="+mn-cs"/>
        </a:defRPr>
      </a:lvl6pPr>
      <a:lvl7pPr marL="2738211" algn="l" defTabSz="456368" rtl="0" eaLnBrk="1" latinLnBrk="0" hangingPunct="1">
        <a:defRPr sz="1800" kern="1200">
          <a:solidFill>
            <a:schemeClr val="tx1"/>
          </a:solidFill>
          <a:latin typeface="+mn-lt"/>
          <a:ea typeface="+mn-ea"/>
          <a:cs typeface="+mn-cs"/>
        </a:defRPr>
      </a:lvl7pPr>
      <a:lvl8pPr marL="3194582" algn="l" defTabSz="456368" rtl="0" eaLnBrk="1" latinLnBrk="0" hangingPunct="1">
        <a:defRPr sz="1800" kern="1200">
          <a:solidFill>
            <a:schemeClr val="tx1"/>
          </a:solidFill>
          <a:latin typeface="+mn-lt"/>
          <a:ea typeface="+mn-ea"/>
          <a:cs typeface="+mn-cs"/>
        </a:defRPr>
      </a:lvl8pPr>
      <a:lvl9pPr marL="3650953" algn="l" defTabSz="45636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70.tmp"/><Relationship Id="rId2" Type="http://schemas.openxmlformats.org/officeDocument/2006/relationships/image" Target="../media/image169.pn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172.tmp"/><Relationship Id="rId2" Type="http://schemas.openxmlformats.org/officeDocument/2006/relationships/image" Target="../media/image171.png"/><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178.jpeg"/><Relationship Id="rId2" Type="http://schemas.openxmlformats.org/officeDocument/2006/relationships/image" Target="../media/image173.png"/><Relationship Id="rId1" Type="http://schemas.openxmlformats.org/officeDocument/2006/relationships/slideLayout" Target="../slideLayouts/slideLayout8.xml"/><Relationship Id="rId6" Type="http://schemas.openxmlformats.org/officeDocument/2006/relationships/image" Target="../media/image177.png"/><Relationship Id="rId5" Type="http://schemas.openxmlformats.org/officeDocument/2006/relationships/image" Target="../media/image176.jpg"/><Relationship Id="rId4" Type="http://schemas.openxmlformats.org/officeDocument/2006/relationships/image" Target="../media/image175.png"/></Relationships>
</file>

<file path=ppt/slides/_rels/slide10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tmp"/><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image" Target="../media/image181.tmp"/><Relationship Id="rId1" Type="http://schemas.openxmlformats.org/officeDocument/2006/relationships/slideLayout" Target="../slideLayouts/slideLayout8.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0.png"/></Relationships>
</file>

<file path=ppt/slides/_rels/slide106.xml.rels><?xml version="1.0" encoding="UTF-8" standalone="yes"?>
<Relationships xmlns="http://schemas.openxmlformats.org/package/2006/relationships"><Relationship Id="rId3" Type="http://schemas.openxmlformats.org/officeDocument/2006/relationships/image" Target="../media/image176.jpg"/><Relationship Id="rId7" Type="http://schemas.openxmlformats.org/officeDocument/2006/relationships/image" Target="../media/image188.tmp"/><Relationship Id="rId2" Type="http://schemas.openxmlformats.org/officeDocument/2006/relationships/image" Target="../media/image184.tmp"/><Relationship Id="rId1" Type="http://schemas.openxmlformats.org/officeDocument/2006/relationships/slideLayout" Target="../slideLayouts/slideLayout8.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185.png"/></Relationships>
</file>

<file path=ppt/slides/_rels/slide10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tmp"/><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8.xml"/><Relationship Id="rId6" Type="http://schemas.openxmlformats.org/officeDocument/2006/relationships/image" Target="../media/image195.jpeg"/><Relationship Id="rId5" Type="http://schemas.openxmlformats.org/officeDocument/2006/relationships/image" Target="../media/image194.jpeg"/><Relationship Id="rId4" Type="http://schemas.openxmlformats.org/officeDocument/2006/relationships/image" Target="../media/image193.png"/></Relationships>
</file>

<file path=ppt/slides/_rels/slide109.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97.png"/><Relationship Id="rId7" Type="http://schemas.openxmlformats.org/officeDocument/2006/relationships/image" Target="../media/image201.png"/><Relationship Id="rId2" Type="http://schemas.openxmlformats.org/officeDocument/2006/relationships/image" Target="../media/image196.jpeg"/><Relationship Id="rId1" Type="http://schemas.openxmlformats.org/officeDocument/2006/relationships/slideLayout" Target="../slideLayouts/slideLayout8.xml"/><Relationship Id="rId6" Type="http://schemas.openxmlformats.org/officeDocument/2006/relationships/image" Target="../media/image200.png"/><Relationship Id="rId5" Type="http://schemas.openxmlformats.org/officeDocument/2006/relationships/image" Target="../media/image199.jpeg"/><Relationship Id="rId4" Type="http://schemas.openxmlformats.org/officeDocument/2006/relationships/image" Target="../media/image198.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2" Type="http://schemas.openxmlformats.org/officeDocument/2006/relationships/image" Target="../media/image205.tmp"/><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3" Type="http://schemas.openxmlformats.org/officeDocument/2006/relationships/image" Target="../media/image207.tmp"/><Relationship Id="rId2" Type="http://schemas.openxmlformats.org/officeDocument/2006/relationships/image" Target="../media/image206.png"/><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2" Type="http://schemas.openxmlformats.org/officeDocument/2006/relationships/image" Target="../media/image208.tmp"/><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image" Target="../media/image213.tmp"/><Relationship Id="rId2" Type="http://schemas.openxmlformats.org/officeDocument/2006/relationships/image" Target="../media/image212.tmp"/><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3" Type="http://schemas.openxmlformats.org/officeDocument/2006/relationships/image" Target="../media/image215.tmp"/><Relationship Id="rId2" Type="http://schemas.openxmlformats.org/officeDocument/2006/relationships/image" Target="../media/image214.tmp"/><Relationship Id="rId1" Type="http://schemas.openxmlformats.org/officeDocument/2006/relationships/slideLayout" Target="../slideLayouts/slideLayout8.xml"/><Relationship Id="rId5" Type="http://schemas.openxmlformats.org/officeDocument/2006/relationships/image" Target="../media/image216.png"/><Relationship Id="rId4" Type="http://schemas.openxmlformats.org/officeDocument/2006/relationships/image" Target="../media/image176.jp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20.xml.rels><?xml version="1.0" encoding="UTF-8" standalone="yes"?>
<Relationships xmlns="http://schemas.openxmlformats.org/package/2006/relationships"><Relationship Id="rId8" Type="http://schemas.openxmlformats.org/officeDocument/2006/relationships/image" Target="../media/image223.jpeg"/><Relationship Id="rId3" Type="http://schemas.openxmlformats.org/officeDocument/2006/relationships/image" Target="../media/image218.jpeg"/><Relationship Id="rId7" Type="http://schemas.openxmlformats.org/officeDocument/2006/relationships/image" Target="../media/image222.jpeg"/><Relationship Id="rId2" Type="http://schemas.openxmlformats.org/officeDocument/2006/relationships/image" Target="../media/image217.jpeg"/><Relationship Id="rId1" Type="http://schemas.openxmlformats.org/officeDocument/2006/relationships/slideLayout" Target="../slideLayouts/slideLayout8.xml"/><Relationship Id="rId6" Type="http://schemas.openxmlformats.org/officeDocument/2006/relationships/image" Target="../media/image221.jpeg"/><Relationship Id="rId5" Type="http://schemas.openxmlformats.org/officeDocument/2006/relationships/image" Target="../media/image220.png"/><Relationship Id="rId4" Type="http://schemas.openxmlformats.org/officeDocument/2006/relationships/image" Target="../media/image219.png"/></Relationships>
</file>

<file path=ppt/slides/_rels/slide121.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tmp"/><Relationship Id="rId1" Type="http://schemas.openxmlformats.org/officeDocument/2006/relationships/slideLayout" Target="../slideLayouts/slideLayout8.xml"/><Relationship Id="rId4" Type="http://schemas.openxmlformats.org/officeDocument/2006/relationships/image" Target="../media/image226.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2" Type="http://schemas.openxmlformats.org/officeDocument/2006/relationships/hyperlink" Target="http://security.panasonic.com/cgi-bin/security/ipro/download/tbookmarka_m.cgi?m=%20&amp;mm=2016122214473664" TargetMode="External"/><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8.png"/><Relationship Id="rId1" Type="http://schemas.openxmlformats.org/officeDocument/2006/relationships/slideLayout" Target="../slideLayouts/slideLayout8.xml"/><Relationship Id="rId4" Type="http://schemas.openxmlformats.org/officeDocument/2006/relationships/image" Target="../media/image231.png"/></Relationships>
</file>

<file path=ppt/slides/_rels/slide1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28.png"/><Relationship Id="rId1" Type="http://schemas.openxmlformats.org/officeDocument/2006/relationships/slideLayout" Target="../slideLayouts/slideLayout8.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image" Target="../media/image233.png"/></Relationships>
</file>

<file path=ppt/slides/_rels/slide1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3" Type="http://schemas.openxmlformats.org/officeDocument/2006/relationships/image" Target="../media/image237.tmp"/><Relationship Id="rId2" Type="http://schemas.openxmlformats.org/officeDocument/2006/relationships/image" Target="../media/image236.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34.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28.png"/><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39.png"/><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28.png"/><Relationship Id="rId1" Type="http://schemas.openxmlformats.org/officeDocument/2006/relationships/slideLayout" Target="../slideLayouts/slideLayout8.xml"/><Relationship Id="rId4" Type="http://schemas.openxmlformats.org/officeDocument/2006/relationships/image" Target="../media/image241.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hyperlink" Target="http://www.google.co.jp/url?url=http://www.digitalsecuritymagazine.com/ja/2014/09/02/panasonic-integra-en-su-serie-6-las-camaras-de-interior-wv-spn631-y-wv-spn611-y-la-domo-de-exterior-wv-sfv631lt/&amp;rct=j&amp;frm=1&amp;q=&amp;esrc=s&amp;sa=U&amp;ei=8qI9Vd_LNoPUmgW-n4D4BQ&amp;ved=0CBYQ9QEwAA&amp;usg=AFQjCNFsxkuHH6tSMdCrRrND6AqwyO0M2A" TargetMode="External"/><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4.jpe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63.tm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69.tmp"/><Relationship Id="rId4" Type="http://schemas.openxmlformats.org/officeDocument/2006/relationships/image" Target="../media/image68.tmp"/></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emf"/></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xml"/><Relationship Id="rId5" Type="http://schemas.openxmlformats.org/officeDocument/2006/relationships/image" Target="../media/image100.png"/><Relationship Id="rId4" Type="http://schemas.openxmlformats.org/officeDocument/2006/relationships/image" Target="../media/image99.png"/></Relationships>
</file>

<file path=ppt/slides/_rels/slide52.xml.rels><?xml version="1.0" encoding="UTF-8" standalone="yes"?>
<Relationships xmlns="http://schemas.openxmlformats.org/package/2006/relationships"><Relationship Id="rId3" Type="http://schemas.openxmlformats.org/officeDocument/2006/relationships/image" Target="../media/image102.tmp"/><Relationship Id="rId2" Type="http://schemas.openxmlformats.org/officeDocument/2006/relationships/image" Target="../media/image101.png"/><Relationship Id="rId1" Type="http://schemas.openxmlformats.org/officeDocument/2006/relationships/slideLayout" Target="../slideLayouts/slideLayout8.xml"/><Relationship Id="rId4" Type="http://schemas.openxmlformats.org/officeDocument/2006/relationships/image" Target="../media/image10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8.xml"/><Relationship Id="rId4" Type="http://schemas.openxmlformats.org/officeDocument/2006/relationships/image" Target="../media/image10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hyperlink" Target="http://security.panasonic.com/cgi-bin/security/ipro/download/tbookmarka_m.cgi?m=%20&amp;mm=2016122214473664" TargetMode="Externa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8.xml"/><Relationship Id="rId4" Type="http://schemas.openxmlformats.org/officeDocument/2006/relationships/image" Target="../media/image111.png"/></Relationships>
</file>

<file path=ppt/slides/_rels/slide6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tmp"/><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8.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69.xml.rels><?xml version="1.0" encoding="UTF-8" standalone="yes"?>
<Relationships xmlns="http://schemas.openxmlformats.org/package/2006/relationships"><Relationship Id="rId3" Type="http://schemas.openxmlformats.org/officeDocument/2006/relationships/image" Target="../media/image122.tmp"/><Relationship Id="rId2" Type="http://schemas.openxmlformats.org/officeDocument/2006/relationships/image" Target="../media/image121.png"/><Relationship Id="rId1" Type="http://schemas.openxmlformats.org/officeDocument/2006/relationships/slideLayout" Target="../slideLayouts/slideLayout8.xml"/><Relationship Id="rId5" Type="http://schemas.openxmlformats.org/officeDocument/2006/relationships/image" Target="../media/image124.png"/><Relationship Id="rId4" Type="http://schemas.openxmlformats.org/officeDocument/2006/relationships/image" Target="../media/image12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8.xml"/><Relationship Id="rId4" Type="http://schemas.openxmlformats.org/officeDocument/2006/relationships/image" Target="../media/image128.png"/></Relationships>
</file>

<file path=ppt/slides/_rels/slide7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6.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tmp"/><Relationship Id="rId1" Type="http://schemas.openxmlformats.org/officeDocument/2006/relationships/slideLayout" Target="../slideLayouts/slideLayout8.xml"/><Relationship Id="rId4" Type="http://schemas.openxmlformats.org/officeDocument/2006/relationships/image" Target="../media/image136.tmp"/></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138.tmp"/><Relationship Id="rId2" Type="http://schemas.openxmlformats.org/officeDocument/2006/relationships/image" Target="../media/image137.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hyperlink" Target="https://www.google.co.jp/url?sa=i&amp;rct=j&amp;q=&amp;esrc=s&amp;source=images&amp;cd=&amp;cad=rja&amp;uact=8&amp;ved=0ahUKEwj2pr-alM3NAhWJmZQKHfBnDYAQjRwIBw&amp;url=https://www.amazon.com/Panasonic-Compact-Digital-Camera-Intelligent/dp/B00ATE7VJU&amp;bvm=bv.125801520,d.dGo&amp;psig=AFQjCNG3A1rbtqxvloezRF_PrXv7WQIG8A&amp;ust=1467287003427314" TargetMode="External"/><Relationship Id="rId7" Type="http://schemas.openxmlformats.org/officeDocument/2006/relationships/image" Target="../media/image145.png"/><Relationship Id="rId2" Type="http://schemas.openxmlformats.org/officeDocument/2006/relationships/image" Target="../media/image141.jpeg"/><Relationship Id="rId1" Type="http://schemas.openxmlformats.org/officeDocument/2006/relationships/slideLayout" Target="../slideLayouts/slideLayout8.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jpeg"/></Relationships>
</file>

<file path=ppt/slides/_rels/slide8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8.xml"/><Relationship Id="rId4" Type="http://schemas.openxmlformats.org/officeDocument/2006/relationships/image" Target="../media/image148.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50.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8.xml"/><Relationship Id="rId4" Type="http://schemas.openxmlformats.org/officeDocument/2006/relationships/image" Target="../media/image154.png"/></Relationships>
</file>

<file path=ppt/slides/_rels/slide8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image" Target="../media/image141.jpeg"/><Relationship Id="rId7" Type="http://schemas.openxmlformats.org/officeDocument/2006/relationships/image" Target="../media/image159.png"/><Relationship Id="rId2" Type="http://schemas.openxmlformats.org/officeDocument/2006/relationships/image" Target="../media/image157.jpeg"/><Relationship Id="rId1" Type="http://schemas.openxmlformats.org/officeDocument/2006/relationships/slideLayout" Target="../slideLayouts/slideLayout8.xml"/><Relationship Id="rId6" Type="http://schemas.openxmlformats.org/officeDocument/2006/relationships/image" Target="../media/image158.jpeg"/><Relationship Id="rId5" Type="http://schemas.openxmlformats.org/officeDocument/2006/relationships/image" Target="../media/image142.jpeg"/><Relationship Id="rId4" Type="http://schemas.openxmlformats.org/officeDocument/2006/relationships/hyperlink" Target="https://www.google.co.jp/url?sa=i&amp;rct=j&amp;q=&amp;esrc=s&amp;source=images&amp;cd=&amp;cad=rja&amp;uact=8&amp;ved=0ahUKEwj2pr-alM3NAhWJmZQKHfBnDYAQjRwIBw&amp;url=https://www.amazon.com/Panasonic-Compact-Digital-Camera-Intelligent/dp/B00ATE7VJU&amp;bvm=bv.125801520,d.dGo&amp;psig=AFQjCNG3A1rbtqxvloezRF_PrXv7WQIG8A&amp;ust=1467287003427314"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slideLayout" Target="../slideLayouts/slideLayout8.xml"/><Relationship Id="rId4" Type="http://schemas.openxmlformats.org/officeDocument/2006/relationships/image" Target="../media/image162.jpeg"/></Relationships>
</file>

<file path=ppt/slides/_rels/slide9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301814" y="1946263"/>
            <a:ext cx="6970614" cy="1393572"/>
          </a:xfrm>
        </p:spPr>
        <p:txBody>
          <a:bodyPr>
            <a:normAutofit fontScale="90000"/>
          </a:bodyPr>
          <a:lstStyle/>
          <a:p>
            <a:r>
              <a:rPr kumimoji="1" lang="en-US" altLang="ja-JP" sz="2700" b="1" dirty="0" smtClean="0">
                <a:latin typeface="Calibri" panose="020F0502020204030204" pitchFamily="34" charset="0"/>
              </a:rPr>
              <a:t>i-PRO Central Management Software</a:t>
            </a:r>
            <a:r>
              <a:rPr kumimoji="1" lang="en-US" altLang="ja-JP" sz="3200" b="1" dirty="0" smtClean="0">
                <a:latin typeface="Calibri" panose="020F0502020204030204" pitchFamily="34" charset="0"/>
              </a:rPr>
              <a:t/>
            </a:r>
            <a:br>
              <a:rPr kumimoji="1" lang="en-US" altLang="ja-JP" sz="3200" b="1" dirty="0" smtClean="0">
                <a:latin typeface="Calibri" panose="020F0502020204030204" pitchFamily="34" charset="0"/>
              </a:rPr>
            </a:br>
            <a:r>
              <a:rPr kumimoji="1" lang="en-US" altLang="ja-JP" sz="3600" b="1" dirty="0" smtClean="0">
                <a:latin typeface="Calibri" panose="020F0502020204030204" pitchFamily="34" charset="0"/>
              </a:rPr>
              <a:t>WV-ASM300</a:t>
            </a:r>
            <a:br>
              <a:rPr kumimoji="1" lang="en-US" altLang="ja-JP" sz="3600" b="1" dirty="0" smtClean="0">
                <a:latin typeface="Calibri" panose="020F0502020204030204" pitchFamily="34" charset="0"/>
              </a:rPr>
            </a:br>
            <a:r>
              <a:rPr kumimoji="1" lang="en-US" altLang="ja-JP" sz="3600" b="1" dirty="0" smtClean="0">
                <a:latin typeface="Calibri" panose="020F0502020204030204" pitchFamily="34" charset="0"/>
              </a:rPr>
              <a:t>for SE ver.1.40</a:t>
            </a:r>
            <a:endParaRPr kumimoji="1" lang="ja-JP" altLang="en-US" sz="3600" b="1" dirty="0">
              <a:latin typeface="Calibri" panose="020F0502020204030204" pitchFamily="34" charset="0"/>
            </a:endParaRPr>
          </a:p>
        </p:txBody>
      </p:sp>
      <p:pic>
        <p:nvPicPr>
          <p:cNvPr id="1026" name="Picture 2" descr="C:\Users\4006220\Documents\★hasegawa\★プロジェクト\2015下期～\20160229 責任者会議\png2\hasegawa4-5-1.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flipH="1">
            <a:off x="25890998" y="116079"/>
            <a:ext cx="5852160" cy="6521597"/>
          </a:xfrm>
          <a:prstGeom prst="rect">
            <a:avLst/>
          </a:prstGeom>
          <a:noFill/>
          <a:extLst>
            <a:ext uri="{909E8E84-426E-40DD-AFC4-6F175D3DCCD1}">
              <a14:hiddenFill xmlns:a14="http://schemas.microsoft.com/office/drawing/2010/main">
                <a:solidFill>
                  <a:srgbClr val="FFFFFF"/>
                </a:solidFill>
              </a14:hiddenFill>
            </a:ext>
          </a:extLst>
        </p:spPr>
      </p:pic>
      <p:sp>
        <p:nvSpPr>
          <p:cNvPr id="7" name="サブタイトル 2"/>
          <p:cNvSpPr>
            <a:spLocks noGrp="1"/>
          </p:cNvSpPr>
          <p:nvPr>
            <p:ph type="subTitle" idx="1"/>
          </p:nvPr>
        </p:nvSpPr>
        <p:spPr>
          <a:xfrm>
            <a:off x="1301814" y="4099874"/>
            <a:ext cx="6967304" cy="974150"/>
          </a:xfrm>
        </p:spPr>
        <p:txBody>
          <a:bodyPr>
            <a:noAutofit/>
          </a:bodyPr>
          <a:lstStyle/>
          <a:p>
            <a:r>
              <a:rPr kumimoji="1" lang="en-US" altLang="ja-JP" dirty="0" smtClean="0">
                <a:latin typeface="Calibri" panose="020F0502020204030204" pitchFamily="34" charset="0"/>
                <a:ea typeface="Meiryo UI" panose="020B0604030504040204" pitchFamily="50" charset="-128"/>
                <a:cs typeface="Meiryo UI" panose="020B0604030504040204" pitchFamily="50" charset="-128"/>
              </a:rPr>
              <a:t>15</a:t>
            </a:r>
            <a:r>
              <a:rPr kumimoji="1" lang="en-US" altLang="ja-JP" baseline="30000" dirty="0" smtClean="0">
                <a:latin typeface="Calibri" panose="020F0502020204030204" pitchFamily="34" charset="0"/>
                <a:ea typeface="Meiryo UI" panose="020B0604030504040204" pitchFamily="50" charset="-128"/>
                <a:cs typeface="Meiryo UI" panose="020B0604030504040204" pitchFamily="50" charset="-128"/>
              </a:rPr>
              <a:t>th</a:t>
            </a:r>
            <a:r>
              <a:rPr kumimoji="1" lang="en-US" altLang="ja-JP"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dirty="0" smtClean="0">
                <a:latin typeface="Calibri" panose="020F0502020204030204" pitchFamily="34" charset="0"/>
                <a:ea typeface="Meiryo UI" panose="020B0604030504040204" pitchFamily="50" charset="-128"/>
                <a:cs typeface="Meiryo UI" panose="020B0604030504040204" pitchFamily="50" charset="-128"/>
              </a:rPr>
              <a:t>May. 2018</a:t>
            </a:r>
            <a:endParaRPr kumimoji="1" lang="en-US" altLang="ja-JP" dirty="0">
              <a:latin typeface="Calibri" panose="020F0502020204030204" pitchFamily="34" charset="0"/>
              <a:ea typeface="Meiryo UI" panose="020B0604030504040204" pitchFamily="50" charset="-128"/>
              <a:cs typeface="Meiryo UI" panose="020B0604030504040204" pitchFamily="50" charset="-128"/>
            </a:endParaRPr>
          </a:p>
          <a:p>
            <a:endParaRPr kumimoji="1" lang="en-US" altLang="ja-JP" sz="1000" dirty="0" smtClean="0">
              <a:latin typeface="Calibri" panose="020F0502020204030204" pitchFamily="34" charset="0"/>
            </a:endParaRPr>
          </a:p>
          <a:p>
            <a:r>
              <a:rPr kumimoji="1" lang="en-US" altLang="ja-JP" sz="2000" dirty="0" smtClean="0">
                <a:latin typeface="Calibri" panose="020F0502020204030204" pitchFamily="34" charset="0"/>
              </a:rPr>
              <a:t>Panasonic </a:t>
            </a:r>
            <a:r>
              <a:rPr kumimoji="1" lang="en-US" altLang="ja-JP" sz="2000" dirty="0">
                <a:latin typeface="Calibri" panose="020F0502020204030204" pitchFamily="34" charset="0"/>
              </a:rPr>
              <a:t>Corporation</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5346" y="2495782"/>
            <a:ext cx="4654146" cy="1221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1419101" y="3737435"/>
            <a:ext cx="3592286" cy="246221"/>
          </a:xfrm>
          <a:prstGeom prst="rect">
            <a:avLst/>
          </a:prstGeom>
          <a:noFill/>
        </p:spPr>
        <p:txBody>
          <a:bodyPr wrap="square" rtlCol="0">
            <a:spAutoFit/>
          </a:bodyPr>
          <a:lstStyle/>
          <a:p>
            <a:pPr algn="l"/>
            <a:r>
              <a:rPr lang="en-US" altLang="ja-JP" sz="1000" i="1" dirty="0" smtClean="0">
                <a:solidFill>
                  <a:schemeClr val="bg1"/>
                </a:solidFill>
                <a:latin typeface="Calibri" panose="020F0502020204030204" pitchFamily="34" charset="0"/>
              </a:rPr>
              <a:t>* </a:t>
            </a:r>
            <a:r>
              <a:rPr kumimoji="1" lang="en-US" altLang="ja-JP" sz="1000" i="1" dirty="0" smtClean="0">
                <a:solidFill>
                  <a:schemeClr val="bg1"/>
                </a:solidFill>
                <a:latin typeface="Calibri" panose="020F0502020204030204" pitchFamily="34" charset="0"/>
              </a:rPr>
              <a:t>This document is covering firmware </a:t>
            </a:r>
            <a:r>
              <a:rPr kumimoji="1" lang="en-US" altLang="ja-JP" sz="1000" i="1" u="sng" dirty="0" smtClean="0">
                <a:solidFill>
                  <a:srgbClr val="FF0000"/>
                </a:solidFill>
                <a:latin typeface="Calibri" panose="020F0502020204030204" pitchFamily="34" charset="0"/>
              </a:rPr>
              <a:t>version 1.40</a:t>
            </a:r>
            <a:r>
              <a:rPr kumimoji="1" lang="en-US" altLang="ja-JP" sz="1000" i="1" dirty="0" smtClean="0">
                <a:solidFill>
                  <a:schemeClr val="bg1"/>
                </a:solidFill>
                <a:latin typeface="Calibri" panose="020F0502020204030204" pitchFamily="34" charset="0"/>
              </a:rPr>
              <a:t> of the ASM300.</a:t>
            </a:r>
            <a:endParaRPr kumimoji="1" lang="ja-JP" altLang="en-US" sz="1000" i="1" dirty="0">
              <a:solidFill>
                <a:schemeClr val="bg1"/>
              </a:solidFill>
              <a:latin typeface="Calibri" panose="020F0502020204030204" pitchFamily="34" charset="0"/>
            </a:endParaRPr>
          </a:p>
        </p:txBody>
      </p:sp>
    </p:spTree>
    <p:extLst>
      <p:ext uri="{BB962C8B-B14F-4D97-AF65-F5344CB8AC3E}">
        <p14:creationId xmlns:p14="http://schemas.microsoft.com/office/powerpoint/2010/main" val="35866419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475774" y="18"/>
            <a:ext cx="7674860" cy="525309"/>
          </a:xfrm>
        </p:spPr>
        <p:txBody>
          <a:bodyPr vert="horz" lIns="91274" tIns="45628" rIns="91274" bIns="45628"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Features</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17" name="Oval 8"/>
          <p:cNvSpPr>
            <a:spLocks noChangeArrowheads="1"/>
          </p:cNvSpPr>
          <p:nvPr/>
        </p:nvSpPr>
        <p:spPr bwMode="auto">
          <a:xfrm>
            <a:off x="466178" y="3147686"/>
            <a:ext cx="2553681" cy="410343"/>
          </a:xfrm>
          <a:prstGeom prst="ellipse">
            <a:avLst/>
          </a:prstGeom>
          <a:solidFill>
            <a:schemeClr val="bg1">
              <a:lumMod val="75000"/>
            </a:schemeClr>
          </a:solidFill>
          <a:ln>
            <a:noFill/>
          </a:ln>
          <a:effectLst/>
          <a:extLst/>
        </p:spPr>
        <p:txBody>
          <a:bodyPr wrap="none" lIns="91274" tIns="45628" rIns="91274" bIns="45628" anchor="ct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800" b="1" dirty="0" smtClean="0">
                <a:solidFill>
                  <a:schemeClr val="bg1">
                    <a:lumMod val="85000"/>
                  </a:schemeClr>
                </a:solidFill>
                <a:ea typeface="Meiryo UI" pitchFamily="50" charset="-128"/>
                <a:cs typeface="Meiryo UI" pitchFamily="50" charset="-128"/>
              </a:rPr>
              <a:t>(3) Remote </a:t>
            </a:r>
            <a:r>
              <a:rPr lang="en-US" altLang="ja-JP" sz="1800" b="1" dirty="0">
                <a:solidFill>
                  <a:schemeClr val="bg1">
                    <a:lumMod val="85000"/>
                  </a:schemeClr>
                </a:solidFill>
                <a:ea typeface="Meiryo UI" pitchFamily="50" charset="-128"/>
                <a:cs typeface="Meiryo UI" pitchFamily="50" charset="-128"/>
              </a:rPr>
              <a:t>&amp; Secure</a:t>
            </a:r>
            <a:endParaRPr lang="ja-JP" altLang="en-US" sz="1800" b="1" dirty="0">
              <a:solidFill>
                <a:schemeClr val="bg1">
                  <a:lumMod val="85000"/>
                </a:schemeClr>
              </a:solidFill>
              <a:ea typeface="Meiryo UI" pitchFamily="50" charset="-128"/>
              <a:cs typeface="Meiryo UI" pitchFamily="50" charset="-128"/>
            </a:endParaRPr>
          </a:p>
        </p:txBody>
      </p:sp>
      <p:sp>
        <p:nvSpPr>
          <p:cNvPr id="18" name="Oval 9"/>
          <p:cNvSpPr>
            <a:spLocks noChangeArrowheads="1"/>
          </p:cNvSpPr>
          <p:nvPr/>
        </p:nvSpPr>
        <p:spPr bwMode="auto">
          <a:xfrm>
            <a:off x="424115" y="747422"/>
            <a:ext cx="2559111" cy="408197"/>
          </a:xfrm>
          <a:prstGeom prst="ellipse">
            <a:avLst/>
          </a:prstGeom>
          <a:gradFill rotWithShape="1">
            <a:gsLst>
              <a:gs pos="0">
                <a:srgbClr val="FFFFE5">
                  <a:alpha val="60001"/>
                </a:srgbClr>
              </a:gs>
              <a:gs pos="100000">
                <a:srgbClr val="FFFF00">
                  <a:alpha val="60001"/>
                </a:srgbClr>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74" tIns="45628" rIns="91274" bIns="45628" anchor="ct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800" b="1" dirty="0" smtClean="0">
                <a:solidFill>
                  <a:srgbClr val="000000"/>
                </a:solidFill>
                <a:ea typeface="Meiryo UI" pitchFamily="50" charset="-128"/>
                <a:cs typeface="Meiryo UI" pitchFamily="50" charset="-128"/>
              </a:rPr>
              <a:t>(1) Easy </a:t>
            </a:r>
            <a:r>
              <a:rPr lang="en-US" altLang="ja-JP" sz="1800" b="1" dirty="0">
                <a:solidFill>
                  <a:srgbClr val="000000"/>
                </a:solidFill>
                <a:ea typeface="Meiryo UI" pitchFamily="50" charset="-128"/>
                <a:cs typeface="Meiryo UI" pitchFamily="50" charset="-128"/>
              </a:rPr>
              <a:t>Installation</a:t>
            </a:r>
            <a:endParaRPr lang="ja-JP" altLang="en-US" sz="1800" b="1" dirty="0">
              <a:solidFill>
                <a:srgbClr val="000000"/>
              </a:solidFill>
              <a:ea typeface="Meiryo UI" pitchFamily="50" charset="-128"/>
              <a:cs typeface="Meiryo UI" pitchFamily="50" charset="-128"/>
            </a:endParaRPr>
          </a:p>
        </p:txBody>
      </p:sp>
      <p:sp>
        <p:nvSpPr>
          <p:cNvPr id="19" name="Text Box 55"/>
          <p:cNvSpPr txBox="1">
            <a:spLocks noChangeArrowheads="1"/>
          </p:cNvSpPr>
          <p:nvPr/>
        </p:nvSpPr>
        <p:spPr bwMode="auto">
          <a:xfrm>
            <a:off x="263960" y="3535854"/>
            <a:ext cx="5056186" cy="1084341"/>
          </a:xfrm>
          <a:prstGeom prst="rect">
            <a:avLst/>
          </a:prstGeom>
          <a:noFill/>
          <a:ln w="9525">
            <a:no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836" tIns="46707" rIns="89836" bIns="46707">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marL="285229" indent="-285229" algn="l" eaLnBrk="1" hangingPunct="1">
              <a:buFont typeface="Wingdings" panose="05000000000000000000" pitchFamily="2" charset="2"/>
              <a:buChar char="Ø"/>
              <a:defRPr/>
            </a:pPr>
            <a:r>
              <a:rPr lang="en-US" altLang="ja-JP" sz="1600" b="1" u="sng" dirty="0">
                <a:solidFill>
                  <a:schemeClr val="bg1">
                    <a:lumMod val="85000"/>
                  </a:schemeClr>
                </a:solidFill>
                <a:ea typeface="Meiryo UI" pitchFamily="50" charset="-128"/>
                <a:cs typeface="Meiryo UI" pitchFamily="50" charset="-128"/>
              </a:rPr>
              <a:t>Multi stream recording and playback</a:t>
            </a:r>
          </a:p>
          <a:p>
            <a:pPr lvl="1" algn="l" eaLnBrk="1" hangingPunct="1">
              <a:defRPr/>
            </a:pPr>
            <a:r>
              <a:rPr lang="en-US" altLang="ja-JP" dirty="0" smtClean="0">
                <a:solidFill>
                  <a:schemeClr val="bg1">
                    <a:lumMod val="85000"/>
                  </a:schemeClr>
                </a:solidFill>
                <a:effectLst/>
                <a:ea typeface="Meiryo UI" pitchFamily="50" charset="-128"/>
                <a:cs typeface="Meiryo UI" pitchFamily="50" charset="-128"/>
              </a:rPr>
              <a:t>- Achieve narrow bandwidth by “multi-stream control”.</a:t>
            </a:r>
          </a:p>
          <a:p>
            <a:pPr marL="285229" indent="-285229" algn="l" eaLnBrk="1" hangingPunct="1">
              <a:lnSpc>
                <a:spcPts val="1600"/>
              </a:lnSpc>
              <a:spcBef>
                <a:spcPts val="600"/>
              </a:spcBef>
              <a:buFont typeface="Wingdings" panose="05000000000000000000" pitchFamily="2" charset="2"/>
              <a:buChar char="Ø"/>
              <a:defRPr/>
            </a:pPr>
            <a:r>
              <a:rPr lang="en-US" altLang="ja-JP" sz="1600" b="1" u="sng" dirty="0">
                <a:solidFill>
                  <a:schemeClr val="bg1">
                    <a:lumMod val="85000"/>
                  </a:schemeClr>
                </a:solidFill>
                <a:ea typeface="Meiryo UI" pitchFamily="50" charset="-128"/>
                <a:cs typeface="Meiryo UI" pitchFamily="50" charset="-128"/>
              </a:rPr>
              <a:t>High secure communication in remote surveillance</a:t>
            </a:r>
          </a:p>
          <a:p>
            <a:pPr lvl="1" algn="l" eaLnBrk="1" hangingPunct="1">
              <a:defRPr/>
            </a:pPr>
            <a:r>
              <a:rPr lang="en-US" altLang="ja-JP" dirty="0" smtClean="0">
                <a:solidFill>
                  <a:schemeClr val="bg1">
                    <a:lumMod val="85000"/>
                  </a:schemeClr>
                </a:solidFill>
                <a:effectLst/>
                <a:ea typeface="Meiryo UI" pitchFamily="50" charset="-128"/>
                <a:cs typeface="Meiryo UI" pitchFamily="50" charset="-128"/>
              </a:rPr>
              <a:t>- Data communication encryption, Enhanced user PW rule</a:t>
            </a:r>
          </a:p>
        </p:txBody>
      </p:sp>
      <p:sp>
        <p:nvSpPr>
          <p:cNvPr id="20" name="Text Box 56"/>
          <p:cNvSpPr txBox="1">
            <a:spLocks noChangeArrowheads="1"/>
          </p:cNvSpPr>
          <p:nvPr/>
        </p:nvSpPr>
        <p:spPr bwMode="auto">
          <a:xfrm>
            <a:off x="263960" y="1092020"/>
            <a:ext cx="5056186" cy="74835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89836" tIns="46707" rIns="89836" bIns="46707">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marL="285229" indent="-285229" algn="l" eaLnBrk="1" hangingPunct="1">
              <a:buFont typeface="Wingdings" panose="05000000000000000000" pitchFamily="2" charset="2"/>
              <a:buChar char="Ø"/>
              <a:defRPr/>
            </a:pPr>
            <a:r>
              <a:rPr lang="en-US" altLang="ja-JP" sz="1600" b="1" u="sng" dirty="0">
                <a:solidFill>
                  <a:srgbClr val="0000FF"/>
                </a:solidFill>
                <a:ea typeface="Meiryo UI" pitchFamily="50" charset="-128"/>
                <a:cs typeface="Meiryo UI" pitchFamily="50" charset="-128"/>
              </a:rPr>
              <a:t>Set up whole system with one operation</a:t>
            </a:r>
            <a:endParaRPr lang="en-US" altLang="ja-JP" sz="1600" dirty="0">
              <a:solidFill>
                <a:srgbClr val="0000FF"/>
              </a:solidFill>
              <a:ea typeface="Meiryo UI" pitchFamily="50" charset="-128"/>
              <a:cs typeface="Meiryo UI" pitchFamily="50" charset="-128"/>
            </a:endParaRPr>
          </a:p>
          <a:p>
            <a:pPr lvl="1" algn="l" eaLnBrk="1" hangingPunct="1">
              <a:lnSpc>
                <a:spcPts val="1500"/>
              </a:lnSpc>
              <a:defRPr/>
            </a:pPr>
            <a:r>
              <a:rPr lang="en-US" altLang="ja-JP" spc="-100" dirty="0" smtClean="0">
                <a:solidFill>
                  <a:srgbClr val="000000"/>
                </a:solidFill>
                <a:effectLst/>
                <a:ea typeface="Meiryo UI" pitchFamily="50" charset="-128"/>
                <a:cs typeface="Meiryo UI" pitchFamily="50" charset="-128"/>
              </a:rPr>
              <a:t>-  C</a:t>
            </a:r>
            <a:r>
              <a:rPr lang="en-US" altLang="ja-JP" dirty="0" smtClean="0">
                <a:solidFill>
                  <a:schemeClr val="tx2"/>
                </a:solidFill>
                <a:effectLst/>
              </a:rPr>
              <a:t>amera &amp; NVR detection, registration, recording setting</a:t>
            </a:r>
            <a:endParaRPr lang="en-US" altLang="ja-JP" dirty="0" smtClean="0">
              <a:solidFill>
                <a:srgbClr val="000000"/>
              </a:solidFill>
              <a:effectLst/>
              <a:ea typeface="Meiryo UI" pitchFamily="50" charset="-128"/>
              <a:cs typeface="Meiryo UI" pitchFamily="50" charset="-128"/>
            </a:endParaRPr>
          </a:p>
          <a:p>
            <a:pPr lvl="1" algn="l" eaLnBrk="1" hangingPunct="1">
              <a:defRPr/>
            </a:pPr>
            <a:r>
              <a:rPr lang="en-US" altLang="ja-JP" dirty="0" smtClean="0">
                <a:solidFill>
                  <a:srgbClr val="000000"/>
                </a:solidFill>
                <a:effectLst/>
                <a:ea typeface="Meiryo UI" pitchFamily="50" charset="-128"/>
                <a:cs typeface="Meiryo UI" pitchFamily="50" charset="-128"/>
              </a:rPr>
              <a:t>- Enable to set-up Off-line devices</a:t>
            </a:r>
          </a:p>
        </p:txBody>
      </p:sp>
      <p:sp>
        <p:nvSpPr>
          <p:cNvPr id="22" name="Oval 8"/>
          <p:cNvSpPr>
            <a:spLocks noChangeArrowheads="1"/>
          </p:cNvSpPr>
          <p:nvPr/>
        </p:nvSpPr>
        <p:spPr bwMode="auto">
          <a:xfrm>
            <a:off x="466182" y="1934657"/>
            <a:ext cx="2501292" cy="404950"/>
          </a:xfrm>
          <a:prstGeom prst="ellipse">
            <a:avLst/>
          </a:prstGeom>
          <a:solidFill>
            <a:schemeClr val="bg1">
              <a:lumMod val="75000"/>
            </a:schemeClr>
          </a:solidFill>
          <a:ln>
            <a:noFill/>
          </a:ln>
          <a:extLst/>
        </p:spPr>
        <p:txBody>
          <a:bodyPr wrap="none" lIns="91274" tIns="45628" rIns="91274" bIns="45628"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defRPr/>
            </a:pPr>
            <a:r>
              <a:rPr lang="en-US" altLang="ja-JP" sz="1800" b="1" kern="0" dirty="0" smtClean="0">
                <a:solidFill>
                  <a:schemeClr val="bg1">
                    <a:lumMod val="85000"/>
                  </a:schemeClr>
                </a:solidFill>
                <a:ea typeface="Meiryo UI" pitchFamily="50" charset="-128"/>
                <a:cs typeface="Meiryo UI" pitchFamily="50" charset="-128"/>
              </a:rPr>
              <a:t>(2) Smart </a:t>
            </a:r>
            <a:r>
              <a:rPr lang="en-US" altLang="ja-JP" sz="1800" b="1" kern="0" dirty="0">
                <a:solidFill>
                  <a:schemeClr val="bg1">
                    <a:lumMod val="85000"/>
                  </a:schemeClr>
                </a:solidFill>
                <a:ea typeface="Meiryo UI" pitchFamily="50" charset="-128"/>
                <a:cs typeface="Meiryo UI" pitchFamily="50" charset="-128"/>
              </a:rPr>
              <a:t>Operation</a:t>
            </a:r>
            <a:endParaRPr lang="ja-JP" altLang="en-US" sz="1800" b="1" kern="0" dirty="0">
              <a:solidFill>
                <a:schemeClr val="bg1">
                  <a:lumMod val="85000"/>
                </a:schemeClr>
              </a:solidFill>
              <a:ea typeface="Meiryo UI" pitchFamily="50" charset="-128"/>
              <a:cs typeface="Meiryo UI" pitchFamily="50" charset="-128"/>
            </a:endParaRPr>
          </a:p>
        </p:txBody>
      </p:sp>
      <p:sp>
        <p:nvSpPr>
          <p:cNvPr id="23" name="Text Box 55"/>
          <p:cNvSpPr txBox="1">
            <a:spLocks noChangeArrowheads="1"/>
          </p:cNvSpPr>
          <p:nvPr/>
        </p:nvSpPr>
        <p:spPr bwMode="auto">
          <a:xfrm>
            <a:off x="263960" y="2267790"/>
            <a:ext cx="5056186" cy="77143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836" tIns="46707" rIns="89836" bIns="46707">
            <a:spAutoFit/>
          </a:bodyPr>
          <a:lstStyle>
            <a:lvl1pPr marL="285750" indent="-285750"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l" eaLnBrk="1" hangingPunct="1">
              <a:buFont typeface="Wingdings" pitchFamily="2" charset="2"/>
              <a:buChar char="Ø"/>
              <a:defRPr/>
            </a:pPr>
            <a:r>
              <a:rPr lang="en-US" altLang="ja-JP" sz="1600" b="1" u="sng" dirty="0">
                <a:solidFill>
                  <a:schemeClr val="bg1">
                    <a:lumMod val="85000"/>
                  </a:schemeClr>
                </a:solidFill>
                <a:ea typeface="Meiryo UI" pitchFamily="50" charset="-128"/>
                <a:cs typeface="Meiryo UI" pitchFamily="50" charset="-128"/>
              </a:rPr>
              <a:t>New GUI and efficient operation </a:t>
            </a:r>
          </a:p>
          <a:p>
            <a:pPr marL="457200" lvl="1" indent="0" algn="l" eaLnBrk="1" hangingPunct="1">
              <a:defRPr/>
            </a:pPr>
            <a:r>
              <a:rPr lang="en-US" altLang="ja-JP" dirty="0" smtClean="0">
                <a:solidFill>
                  <a:schemeClr val="bg1">
                    <a:lumMod val="85000"/>
                  </a:schemeClr>
                </a:solidFill>
                <a:effectLst/>
                <a:ea typeface="Meiryo UI" pitchFamily="50" charset="-128"/>
                <a:cs typeface="Meiryo UI" pitchFamily="50" charset="-128"/>
              </a:rPr>
              <a:t>- Simple and smooth operation</a:t>
            </a:r>
          </a:p>
          <a:p>
            <a:pPr marL="457200" lvl="1" indent="0" algn="l" eaLnBrk="1" hangingPunct="1">
              <a:defRPr/>
            </a:pPr>
            <a:r>
              <a:rPr lang="en-US" altLang="ja-JP" dirty="0" smtClean="0">
                <a:solidFill>
                  <a:schemeClr val="bg1">
                    <a:lumMod val="85000"/>
                  </a:schemeClr>
                </a:solidFill>
                <a:effectLst/>
                <a:ea typeface="Meiryo UI" pitchFamily="50" charset="-128"/>
                <a:cs typeface="Meiryo UI" pitchFamily="50" charset="-128"/>
              </a:rPr>
              <a:t>- Efficient search function with NX400 (Thumbnail  search)</a:t>
            </a:r>
            <a:r>
              <a:rPr lang="ja-JP" altLang="en-US" dirty="0">
                <a:solidFill>
                  <a:schemeClr val="bg1">
                    <a:lumMod val="85000"/>
                  </a:schemeClr>
                </a:solidFill>
                <a:ea typeface="Meiryo UI" pitchFamily="50" charset="-128"/>
                <a:cs typeface="Meiryo UI" pitchFamily="50" charset="-128"/>
              </a:rPr>
              <a:t>　</a:t>
            </a:r>
            <a:endParaRPr lang="en-US" altLang="ja-JP" dirty="0">
              <a:solidFill>
                <a:schemeClr val="bg1">
                  <a:lumMod val="85000"/>
                </a:schemeClr>
              </a:solidFill>
              <a:ea typeface="Meiryo UI" pitchFamily="50" charset="-128"/>
              <a:cs typeface="Meiryo UI" pitchFamily="50" charset="-128"/>
            </a:endParaRPr>
          </a:p>
        </p:txBody>
      </p:sp>
    </p:spTree>
    <p:extLst>
      <p:ext uri="{BB962C8B-B14F-4D97-AF65-F5344CB8AC3E}">
        <p14:creationId xmlns:p14="http://schemas.microsoft.com/office/powerpoint/2010/main" val="322057155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476722"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Concurrent User License </a:t>
            </a:r>
            <a:r>
              <a:rPr lang="en-US" altLang="ja-JP" sz="20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(License Registration)</a:t>
            </a:r>
            <a:endParaRPr lang="en-US" altLang="ja-JP" sz="20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4254912" y="1919182"/>
            <a:ext cx="4701517" cy="507831"/>
          </a:xfrm>
          <a:prstGeom prst="rect">
            <a:avLst/>
          </a:prstGeom>
          <a:noFill/>
        </p:spPr>
        <p:txBody>
          <a:bodyPr wrap="square" rtlCol="0">
            <a:spAutoFit/>
          </a:bodyPr>
          <a:lstStyle/>
          <a:p>
            <a:pPr algn="l"/>
            <a:r>
              <a:rPr kumimoji="1" lang="en-US" altLang="ja-JP" sz="900" b="1" u="sng" dirty="0" smtClean="0">
                <a:solidFill>
                  <a:srgbClr val="FF0000"/>
                </a:solidFill>
                <a:effectLst/>
                <a:latin typeface="Calibri" panose="020F0502020204030204" pitchFamily="34" charset="0"/>
              </a:rPr>
              <a:t>Important: </a:t>
            </a:r>
          </a:p>
          <a:p>
            <a:pPr algn="l"/>
            <a:r>
              <a:rPr lang="en-US" altLang="ja-JP" sz="900" i="1" dirty="0" smtClean="0">
                <a:effectLst/>
                <a:latin typeface="Calibri" panose="020F0502020204030204" pitchFamily="34" charset="0"/>
              </a:rPr>
              <a:t>Default Port number (SSL) to communicate between the license server is “443”.</a:t>
            </a:r>
          </a:p>
          <a:p>
            <a:pPr algn="l"/>
            <a:r>
              <a:rPr kumimoji="1" lang="en-US" altLang="ja-JP" sz="900" i="1" dirty="0" smtClean="0">
                <a:effectLst/>
                <a:latin typeface="Calibri" panose="020F0502020204030204" pitchFamily="34" charset="0"/>
              </a:rPr>
              <a:t>It is possible to enter a number among 1 to 65535.</a:t>
            </a:r>
            <a:endParaRPr kumimoji="1" lang="ja-JP" altLang="en-US" sz="900" i="1" dirty="0">
              <a:effectLst/>
              <a:latin typeface="Calibri" panose="020F0502020204030204" pitchFamily="34" charset="0"/>
            </a:endParaRPr>
          </a:p>
        </p:txBody>
      </p:sp>
      <p:pic>
        <p:nvPicPr>
          <p:cNvPr id="15" name="図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281" y="1237783"/>
            <a:ext cx="3132939" cy="3369386"/>
          </a:xfrm>
          <a:prstGeom prst="rect">
            <a:avLst/>
          </a:prstGeom>
        </p:spPr>
      </p:pic>
      <p:sp>
        <p:nvSpPr>
          <p:cNvPr id="16" name="テキスト ボックス 15"/>
          <p:cNvSpPr txBox="1"/>
          <p:nvPr/>
        </p:nvSpPr>
        <p:spPr>
          <a:xfrm>
            <a:off x="309269" y="846696"/>
            <a:ext cx="8647161" cy="338554"/>
          </a:xfrm>
          <a:prstGeom prst="rect">
            <a:avLst/>
          </a:prstGeom>
          <a:noFill/>
        </p:spPr>
        <p:txBody>
          <a:bodyPr wrap="square" rtlCol="0">
            <a:spAutoFit/>
          </a:bodyPr>
          <a:lstStyle/>
          <a:p>
            <a:pPr marL="285750" indent="-285750" algn="l">
              <a:buFont typeface="Wingdings" panose="05000000000000000000" pitchFamily="2" charset="2"/>
              <a:buChar char="n"/>
            </a:pPr>
            <a:r>
              <a:rPr lang="en-US" altLang="ja-JP" sz="1600" b="1" dirty="0" smtClean="0">
                <a:effectLst/>
                <a:latin typeface="Calibri" panose="020F0502020204030204" pitchFamily="34" charset="0"/>
              </a:rPr>
              <a:t>Up to 5 ASM300 can be registered to the license server (NX series NVR).</a:t>
            </a:r>
            <a:endParaRPr kumimoji="1" lang="ja-JP" altLang="en-US" sz="1600" b="1" dirty="0">
              <a:effectLst/>
              <a:latin typeface="Calibri" panose="020F0502020204030204" pitchFamily="34" charset="0"/>
            </a:endParaRPr>
          </a:p>
        </p:txBody>
      </p:sp>
      <p:sp>
        <p:nvSpPr>
          <p:cNvPr id="13" name="角丸四角形吹き出し 12"/>
          <p:cNvSpPr/>
          <p:nvPr/>
        </p:nvSpPr>
        <p:spPr>
          <a:xfrm>
            <a:off x="4254913" y="1237783"/>
            <a:ext cx="2672471" cy="670749"/>
          </a:xfrm>
          <a:prstGeom prst="wedgeRoundRectCallout">
            <a:avLst>
              <a:gd name="adj1" fmla="val -75797"/>
              <a:gd name="adj2" fmla="val 44902"/>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1. Input necessary information, such as “Address”, “User name”, “Password”, “Port number” and “Use a proxy server” of the license server.</a:t>
            </a:r>
          </a:p>
        </p:txBody>
      </p:sp>
      <p:sp>
        <p:nvSpPr>
          <p:cNvPr id="17" name="正方形/長方形 16"/>
          <p:cNvSpPr/>
          <p:nvPr/>
        </p:nvSpPr>
        <p:spPr>
          <a:xfrm>
            <a:off x="705988" y="1786876"/>
            <a:ext cx="2813299" cy="11945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正方形/長方形 17"/>
          <p:cNvSpPr/>
          <p:nvPr/>
        </p:nvSpPr>
        <p:spPr>
          <a:xfrm>
            <a:off x="1518507" y="3062427"/>
            <a:ext cx="1140170" cy="26825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角丸四角形吹き出し 18"/>
          <p:cNvSpPr/>
          <p:nvPr/>
        </p:nvSpPr>
        <p:spPr>
          <a:xfrm>
            <a:off x="1349394" y="3521810"/>
            <a:ext cx="2315826" cy="700715"/>
          </a:xfrm>
          <a:prstGeom prst="wedgeRoundRectCallout">
            <a:avLst>
              <a:gd name="adj1" fmla="val -19404"/>
              <a:gd name="adj2" fmla="val -73618"/>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2. Click “Download of device information”. </a:t>
            </a:r>
            <a:r>
              <a:rPr lang="en-US" altLang="ja-JP" sz="900" b="1" dirty="0">
                <a:solidFill>
                  <a:schemeClr val="tx1"/>
                </a:solidFill>
                <a:effectLst/>
                <a:latin typeface="Calibri" panose="020F0502020204030204" pitchFamily="34" charset="0"/>
              </a:rPr>
              <a:t>Device information will be downloaded based on entered settings</a:t>
            </a:r>
            <a:r>
              <a:rPr lang="en-US" altLang="ja-JP" sz="900" b="1" dirty="0" smtClean="0">
                <a:solidFill>
                  <a:schemeClr val="tx1"/>
                </a:solidFill>
                <a:effectLst/>
                <a:latin typeface="Calibri" panose="020F0502020204030204" pitchFamily="34" charset="0"/>
              </a:rPr>
              <a:t>.</a:t>
            </a:r>
            <a:endParaRPr lang="en-US" altLang="ja-JP" sz="900" b="1" dirty="0">
              <a:solidFill>
                <a:schemeClr val="tx1"/>
              </a:solidFill>
              <a:effectLst/>
              <a:latin typeface="Calibri" panose="020F0502020204030204" pitchFamily="34" charset="0"/>
            </a:endParaRPr>
          </a:p>
        </p:txBody>
      </p:sp>
      <p:sp>
        <p:nvSpPr>
          <p:cNvPr id="21" name="右矢印 20"/>
          <p:cNvSpPr/>
          <p:nvPr/>
        </p:nvSpPr>
        <p:spPr>
          <a:xfrm>
            <a:off x="3760662" y="3556148"/>
            <a:ext cx="720080"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 name="図 1"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7152" y="3475067"/>
            <a:ext cx="1625297" cy="834035"/>
          </a:xfrm>
          <a:prstGeom prst="rect">
            <a:avLst/>
          </a:prstGeom>
        </p:spPr>
      </p:pic>
      <p:sp>
        <p:nvSpPr>
          <p:cNvPr id="22" name="角丸四角形吹き出し 21"/>
          <p:cNvSpPr/>
          <p:nvPr/>
        </p:nvSpPr>
        <p:spPr>
          <a:xfrm>
            <a:off x="4613335" y="2649766"/>
            <a:ext cx="2315826" cy="700715"/>
          </a:xfrm>
          <a:prstGeom prst="wedgeRoundRectCallout">
            <a:avLst>
              <a:gd name="adj1" fmla="val -23454"/>
              <a:gd name="adj2" fmla="val 70261"/>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3. When download of the device information is successfully completed. The confirmation window will be displayed. Then click the “OK” button.</a:t>
            </a:r>
            <a:endParaRPr lang="en-US" altLang="ja-JP" sz="900" b="1" dirty="0">
              <a:solidFill>
                <a:schemeClr val="tx1"/>
              </a:solidFill>
              <a:effectLst/>
              <a:latin typeface="Calibri" panose="020F0502020204030204" pitchFamily="34" charset="0"/>
            </a:endParaRPr>
          </a:p>
        </p:txBody>
      </p:sp>
      <p:sp>
        <p:nvSpPr>
          <p:cNvPr id="23" name="テキスト ボックス 22"/>
          <p:cNvSpPr txBox="1"/>
          <p:nvPr/>
        </p:nvSpPr>
        <p:spPr>
          <a:xfrm>
            <a:off x="6214863" y="3419627"/>
            <a:ext cx="2893965" cy="1200329"/>
          </a:xfrm>
          <a:prstGeom prst="rect">
            <a:avLst/>
          </a:prstGeom>
          <a:noFill/>
        </p:spPr>
        <p:txBody>
          <a:bodyPr wrap="square" rtlCol="0">
            <a:spAutoFit/>
          </a:bodyPr>
          <a:lstStyle/>
          <a:p>
            <a:pPr algn="l"/>
            <a:r>
              <a:rPr kumimoji="1" lang="en-US" altLang="ja-JP" sz="900" b="1" dirty="0" smtClean="0">
                <a:solidFill>
                  <a:srgbClr val="FF0000"/>
                </a:solidFill>
                <a:effectLst/>
                <a:latin typeface="Calibri" panose="020F0502020204030204" pitchFamily="34" charset="0"/>
              </a:rPr>
              <a:t>Note: </a:t>
            </a:r>
          </a:p>
          <a:p>
            <a:pPr marL="171450" indent="-171450" algn="l">
              <a:buFont typeface="Wingdings" panose="05000000000000000000" pitchFamily="2" charset="2"/>
              <a:buChar char="l"/>
            </a:pPr>
            <a:r>
              <a:rPr lang="en-US" altLang="ja-JP" sz="900" dirty="0" smtClean="0">
                <a:effectLst/>
                <a:latin typeface="Calibri" panose="020F0502020204030204" pitchFamily="34" charset="0"/>
              </a:rPr>
              <a:t>When download of the device information is failed, confirm the content of the message indicated in window.</a:t>
            </a:r>
          </a:p>
          <a:p>
            <a:pPr marL="171450" indent="-171450" algn="l">
              <a:buFont typeface="Wingdings" panose="05000000000000000000" pitchFamily="2" charset="2"/>
              <a:buChar char="l"/>
            </a:pPr>
            <a:r>
              <a:rPr lang="en-US" altLang="ja-JP" sz="900" dirty="0" smtClean="0">
                <a:effectLst/>
                <a:latin typeface="Calibri" panose="020F0502020204030204" pitchFamily="34" charset="0"/>
              </a:rPr>
              <a:t>Check </a:t>
            </a:r>
            <a:r>
              <a:rPr lang="en-US" altLang="ja-JP" sz="900" dirty="0">
                <a:effectLst/>
                <a:latin typeface="Calibri" panose="020F0502020204030204" pitchFamily="34" charset="0"/>
              </a:rPr>
              <a:t>if the entered device information is correct. When the information has been edited correctly, the connected device or the version of the connected device may not be compatible with this software.</a:t>
            </a:r>
            <a:endParaRPr kumimoji="1" lang="ja-JP" altLang="en-US" sz="900" dirty="0">
              <a:effectLst/>
              <a:latin typeface="Calibri" panose="020F0502020204030204" pitchFamily="34" charset="0"/>
            </a:endParaRPr>
          </a:p>
        </p:txBody>
      </p:sp>
      <p:sp>
        <p:nvSpPr>
          <p:cNvPr id="24" name="正方形/長方形 23"/>
          <p:cNvSpPr/>
          <p:nvPr/>
        </p:nvSpPr>
        <p:spPr>
          <a:xfrm>
            <a:off x="7697949" y="529431"/>
            <a:ext cx="1428596" cy="246221"/>
          </a:xfrm>
          <a:prstGeom prst="rect">
            <a:avLst/>
          </a:prstGeom>
        </p:spPr>
        <p:txBody>
          <a:bodyPr wrap="none">
            <a:spAutoFit/>
          </a:bodyPr>
          <a:lstStyle/>
          <a:p>
            <a:r>
              <a:rPr lang="en-US" altLang="ja-JP" sz="1000" b="1" dirty="0">
                <a:solidFill>
                  <a:srgbClr val="FF0000"/>
                </a:solidFill>
                <a:effectLst/>
                <a:latin typeface="Calibri" panose="020F0502020204030204" pitchFamily="34" charset="0"/>
              </a:rPr>
              <a:t>Except Japan and China</a:t>
            </a:r>
          </a:p>
        </p:txBody>
      </p:sp>
      <p:sp>
        <p:nvSpPr>
          <p:cNvPr id="25" name="テキスト ボックス 24"/>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400608476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18717" y="1512115"/>
            <a:ext cx="5061821" cy="3163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テキスト ボックス 9"/>
          <p:cNvSpPr txBox="1"/>
          <p:nvPr/>
        </p:nvSpPr>
        <p:spPr>
          <a:xfrm>
            <a:off x="482584"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Concurrent User License (Login)</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1708677" y="3116103"/>
            <a:ext cx="1577016" cy="72000"/>
          </a:xfrm>
          <a:prstGeom prst="rect">
            <a:avLst/>
          </a:prstGeom>
          <a:solidFill>
            <a:schemeClr val="bg1"/>
          </a:solidFill>
        </p:spPr>
        <p:txBody>
          <a:bodyPr wrap="square" lIns="0" tIns="0" rtlCol="0" anchor="ctr">
            <a:spAutoFit/>
          </a:bodyPr>
          <a:lstStyle/>
          <a:p>
            <a:pPr algn="l"/>
            <a:r>
              <a:rPr kumimoji="1" lang="ja-JP" altLang="en-US" sz="400" b="1" dirty="0" smtClean="0">
                <a:effectLst/>
                <a:latin typeface="Calibri" panose="020F0502020204030204" pitchFamily="34" charset="0"/>
              </a:rPr>
              <a:t>  </a:t>
            </a:r>
            <a:r>
              <a:rPr kumimoji="1" lang="en-US" altLang="ja-JP" sz="400" b="1" dirty="0" smtClean="0">
                <a:effectLst/>
                <a:latin typeface="Calibri" panose="020F0502020204030204" pitchFamily="34" charset="0"/>
              </a:rPr>
              <a:t>NX400</a:t>
            </a:r>
            <a:r>
              <a:rPr kumimoji="1" lang="ja-JP" altLang="en-US" sz="400" b="1" dirty="0" smtClean="0">
                <a:effectLst/>
                <a:latin typeface="Calibri" panose="020F0502020204030204" pitchFamily="34" charset="0"/>
              </a:rPr>
              <a:t> </a:t>
            </a:r>
            <a:r>
              <a:rPr kumimoji="1" lang="en-US" altLang="ja-JP" sz="400" b="1" dirty="0" smtClean="0">
                <a:effectLst/>
                <a:latin typeface="Calibri" panose="020F0502020204030204" pitchFamily="34" charset="0"/>
              </a:rPr>
              <a:t>(192.168.0.250)</a:t>
            </a:r>
            <a:endParaRPr kumimoji="1" lang="ja-JP" altLang="en-US" sz="400" b="1" dirty="0">
              <a:effectLst/>
              <a:latin typeface="Calibri" panose="020F0502020204030204" pitchFamily="34" charset="0"/>
            </a:endParaRPr>
          </a:p>
        </p:txBody>
      </p:sp>
      <p:sp>
        <p:nvSpPr>
          <p:cNvPr id="22" name="テキスト ボックス 21"/>
          <p:cNvSpPr txBox="1"/>
          <p:nvPr/>
        </p:nvSpPr>
        <p:spPr>
          <a:xfrm>
            <a:off x="309269" y="846696"/>
            <a:ext cx="8647161" cy="584775"/>
          </a:xfrm>
          <a:prstGeom prst="rect">
            <a:avLst/>
          </a:prstGeom>
          <a:noFill/>
        </p:spPr>
        <p:txBody>
          <a:bodyPr wrap="square" rtlCol="0">
            <a:spAutoFit/>
          </a:bodyPr>
          <a:lstStyle/>
          <a:p>
            <a:pPr marL="285750" indent="-285750" algn="l">
              <a:buFont typeface="Wingdings" panose="05000000000000000000" pitchFamily="2" charset="2"/>
              <a:buChar char="n"/>
            </a:pPr>
            <a:r>
              <a:rPr lang="en-US" altLang="ja-JP" sz="1600" b="1" dirty="0" smtClean="0">
                <a:effectLst/>
                <a:latin typeface="Calibri" panose="020F0502020204030204" pitchFamily="34" charset="0"/>
              </a:rPr>
              <a:t>After license recorder registration is completed, the following login window will be displayed when executing the ASM300 software.</a:t>
            </a:r>
            <a:endParaRPr kumimoji="1" lang="ja-JP" altLang="en-US" sz="1600" b="1" dirty="0">
              <a:effectLst/>
              <a:latin typeface="Calibri" panose="020F0502020204030204" pitchFamily="34" charset="0"/>
            </a:endParaRPr>
          </a:p>
        </p:txBody>
      </p:sp>
      <p:sp>
        <p:nvSpPr>
          <p:cNvPr id="23" name="角丸四角形吹き出し 22"/>
          <p:cNvSpPr/>
          <p:nvPr/>
        </p:nvSpPr>
        <p:spPr>
          <a:xfrm>
            <a:off x="2642990" y="2355284"/>
            <a:ext cx="2112813" cy="335375"/>
          </a:xfrm>
          <a:prstGeom prst="wedgeRoundRectCallout">
            <a:avLst>
              <a:gd name="adj1" fmla="val -34124"/>
              <a:gd name="adj2" fmla="val 86848"/>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1. Input “User name” and “Password”.</a:t>
            </a:r>
          </a:p>
        </p:txBody>
      </p:sp>
      <p:sp>
        <p:nvSpPr>
          <p:cNvPr id="24" name="正方形/長方形 23"/>
          <p:cNvSpPr/>
          <p:nvPr/>
        </p:nvSpPr>
        <p:spPr>
          <a:xfrm>
            <a:off x="1708677" y="2831123"/>
            <a:ext cx="2494046" cy="26281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角丸四角形吹き出し 24"/>
          <p:cNvSpPr/>
          <p:nvPr/>
        </p:nvSpPr>
        <p:spPr>
          <a:xfrm>
            <a:off x="4323451" y="3008691"/>
            <a:ext cx="1127777" cy="335375"/>
          </a:xfrm>
          <a:prstGeom prst="wedgeRoundRectCallout">
            <a:avLst>
              <a:gd name="adj1" fmla="val -57428"/>
              <a:gd name="adj2" fmla="val -9278"/>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2. Select specific license recorder.</a:t>
            </a:r>
          </a:p>
        </p:txBody>
      </p:sp>
      <p:sp>
        <p:nvSpPr>
          <p:cNvPr id="26" name="正方形/長方形 25"/>
          <p:cNvSpPr/>
          <p:nvPr/>
        </p:nvSpPr>
        <p:spPr>
          <a:xfrm>
            <a:off x="1702803" y="3089039"/>
            <a:ext cx="2494046" cy="9906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角丸四角形吹き出し 26"/>
          <p:cNvSpPr/>
          <p:nvPr/>
        </p:nvSpPr>
        <p:spPr>
          <a:xfrm>
            <a:off x="3446111" y="3601982"/>
            <a:ext cx="1237258" cy="335375"/>
          </a:xfrm>
          <a:prstGeom prst="wedgeRoundRectCallout">
            <a:avLst>
              <a:gd name="adj1" fmla="val -32409"/>
              <a:gd name="adj2" fmla="val -91423"/>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3. Click “OK” to login</a:t>
            </a:r>
          </a:p>
        </p:txBody>
      </p:sp>
      <p:sp>
        <p:nvSpPr>
          <p:cNvPr id="28" name="正方形/長方形 27"/>
          <p:cNvSpPr/>
          <p:nvPr/>
        </p:nvSpPr>
        <p:spPr>
          <a:xfrm>
            <a:off x="3493477" y="3307641"/>
            <a:ext cx="322385" cy="14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 name="図 1"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7728" y="1514974"/>
            <a:ext cx="2680087" cy="1660106"/>
          </a:xfrm>
          <a:prstGeom prst="rect">
            <a:avLst/>
          </a:prstGeom>
          <a:ln w="19050">
            <a:solidFill>
              <a:srgbClr val="FF0000"/>
            </a:solidFill>
          </a:ln>
        </p:spPr>
      </p:pic>
      <p:sp>
        <p:nvSpPr>
          <p:cNvPr id="30" name="右矢印 29"/>
          <p:cNvSpPr/>
          <p:nvPr/>
        </p:nvSpPr>
        <p:spPr>
          <a:xfrm>
            <a:off x="5554434" y="2653400"/>
            <a:ext cx="606047"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角丸四角形吹き出し 30"/>
          <p:cNvSpPr/>
          <p:nvPr/>
        </p:nvSpPr>
        <p:spPr>
          <a:xfrm>
            <a:off x="6359763" y="2064597"/>
            <a:ext cx="2450125" cy="475840"/>
          </a:xfrm>
          <a:prstGeom prst="wedgeRoundRectCallout">
            <a:avLst>
              <a:gd name="adj1" fmla="val -22169"/>
              <a:gd name="adj2" fmla="val 49673"/>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The operation window will be displayed when the acquisition of the license is completed.</a:t>
            </a:r>
          </a:p>
        </p:txBody>
      </p:sp>
      <p:sp>
        <p:nvSpPr>
          <p:cNvPr id="32" name="テキスト ボックス 31"/>
          <p:cNvSpPr txBox="1"/>
          <p:nvPr/>
        </p:nvSpPr>
        <p:spPr>
          <a:xfrm>
            <a:off x="6119449" y="3208822"/>
            <a:ext cx="2872152" cy="784830"/>
          </a:xfrm>
          <a:prstGeom prst="rect">
            <a:avLst/>
          </a:prstGeom>
          <a:noFill/>
        </p:spPr>
        <p:txBody>
          <a:bodyPr wrap="square" rtlCol="0">
            <a:spAutoFit/>
          </a:bodyPr>
          <a:lstStyle/>
          <a:p>
            <a:pPr algn="l"/>
            <a:r>
              <a:rPr kumimoji="1" lang="en-US" altLang="ja-JP" sz="900" b="1" u="sng" dirty="0" smtClean="0">
                <a:solidFill>
                  <a:srgbClr val="FF0000"/>
                </a:solidFill>
                <a:effectLst/>
                <a:latin typeface="Calibri" panose="020F0502020204030204" pitchFamily="34" charset="0"/>
              </a:rPr>
              <a:t>Important: </a:t>
            </a:r>
          </a:p>
          <a:p>
            <a:pPr marL="171450" indent="-171450" algn="l">
              <a:buFont typeface="Wingdings" panose="05000000000000000000" pitchFamily="2" charset="2"/>
              <a:buChar char="ü"/>
            </a:pPr>
            <a:r>
              <a:rPr lang="en-US" altLang="ja-JP" sz="900" i="1" dirty="0" smtClean="0">
                <a:effectLst/>
                <a:latin typeface="Calibri" panose="020F0502020204030204" pitchFamily="34" charset="0"/>
              </a:rPr>
              <a:t>To use this software, constant connection between the PC and the license recorder is required.</a:t>
            </a:r>
          </a:p>
          <a:p>
            <a:pPr marL="171450" indent="-171450" algn="l">
              <a:buFont typeface="Wingdings" panose="05000000000000000000" pitchFamily="2" charset="2"/>
              <a:buChar char="ü"/>
            </a:pPr>
            <a:r>
              <a:rPr kumimoji="1" lang="en-US" altLang="ja-JP" sz="900" i="1" dirty="0" smtClean="0">
                <a:effectLst/>
                <a:latin typeface="Calibri" panose="020F0502020204030204" pitchFamily="34" charset="0"/>
              </a:rPr>
              <a:t>If the connection is disconnected, the login window will be displayed again. It is required login again.</a:t>
            </a:r>
            <a:endParaRPr kumimoji="1" lang="ja-JP" altLang="en-US" sz="900" i="1" dirty="0">
              <a:effectLst/>
              <a:latin typeface="Calibri" panose="020F0502020204030204" pitchFamily="34" charset="0"/>
            </a:endParaRPr>
          </a:p>
        </p:txBody>
      </p:sp>
      <p:sp>
        <p:nvSpPr>
          <p:cNvPr id="33" name="テキスト ボックス 32"/>
          <p:cNvSpPr txBox="1"/>
          <p:nvPr/>
        </p:nvSpPr>
        <p:spPr>
          <a:xfrm>
            <a:off x="5489953" y="3941345"/>
            <a:ext cx="3554394" cy="784830"/>
          </a:xfrm>
          <a:prstGeom prst="rect">
            <a:avLst/>
          </a:prstGeom>
          <a:noFill/>
        </p:spPr>
        <p:txBody>
          <a:bodyPr wrap="square" rtlCol="0">
            <a:spAutoFit/>
          </a:bodyPr>
          <a:lstStyle/>
          <a:p>
            <a:pPr algn="l"/>
            <a:r>
              <a:rPr kumimoji="1" lang="en-US" altLang="ja-JP" sz="900" b="1" dirty="0" smtClean="0">
                <a:solidFill>
                  <a:srgbClr val="FF0000"/>
                </a:solidFill>
                <a:effectLst/>
                <a:latin typeface="Calibri" panose="020F0502020204030204" pitchFamily="34" charset="0"/>
              </a:rPr>
              <a:t>Note: </a:t>
            </a:r>
          </a:p>
          <a:p>
            <a:pPr marL="171450" indent="-171450" algn="l">
              <a:buFont typeface="Wingdings" panose="05000000000000000000" pitchFamily="2" charset="2"/>
              <a:buChar char="l"/>
            </a:pPr>
            <a:r>
              <a:rPr lang="en-US" altLang="ja-JP" sz="900" dirty="0" smtClean="0">
                <a:effectLst/>
                <a:latin typeface="Calibri" panose="020F0502020204030204" pitchFamily="34" charset="0"/>
              </a:rPr>
              <a:t>The system is confirming access right between the PC and the license recorder every 30 sec..</a:t>
            </a:r>
          </a:p>
          <a:p>
            <a:pPr marL="171450" indent="-171450" algn="l">
              <a:buFont typeface="Wingdings" panose="05000000000000000000" pitchFamily="2" charset="2"/>
              <a:buChar char="l"/>
            </a:pPr>
            <a:r>
              <a:rPr lang="en-US" altLang="ja-JP" sz="900" dirty="0" smtClean="0">
                <a:effectLst/>
                <a:latin typeface="Calibri" panose="020F0502020204030204" pitchFamily="34" charset="0"/>
              </a:rPr>
              <a:t>If it can not connect certain number of times (5 times), it display a message, ends the application, and returns to the login screen.</a:t>
            </a:r>
          </a:p>
        </p:txBody>
      </p:sp>
      <p:sp>
        <p:nvSpPr>
          <p:cNvPr id="34" name="正方形/長方形 33"/>
          <p:cNvSpPr/>
          <p:nvPr/>
        </p:nvSpPr>
        <p:spPr>
          <a:xfrm>
            <a:off x="7697949" y="529431"/>
            <a:ext cx="1428596" cy="246221"/>
          </a:xfrm>
          <a:prstGeom prst="rect">
            <a:avLst/>
          </a:prstGeom>
        </p:spPr>
        <p:txBody>
          <a:bodyPr wrap="none">
            <a:spAutoFit/>
          </a:bodyPr>
          <a:lstStyle/>
          <a:p>
            <a:r>
              <a:rPr lang="en-US" altLang="ja-JP" sz="1000" b="1" dirty="0">
                <a:solidFill>
                  <a:srgbClr val="FF0000"/>
                </a:solidFill>
                <a:effectLst/>
                <a:latin typeface="Calibri" panose="020F0502020204030204" pitchFamily="34" charset="0"/>
              </a:rPr>
              <a:t>Except Japan and China</a:t>
            </a:r>
          </a:p>
        </p:txBody>
      </p:sp>
      <p:sp>
        <p:nvSpPr>
          <p:cNvPr id="35" name="テキスト ボックス 34"/>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276264832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470860" y="43280"/>
            <a:ext cx="5824424"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Concurrent User License </a:t>
            </a:r>
            <a:r>
              <a:rPr lang="en-US" altLang="ja-JP"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(Restrictions / License Migration)</a:t>
            </a:r>
            <a:endParaRPr lang="en-US" altLang="ja-JP"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1" name="正方形/長方形 10"/>
          <p:cNvSpPr/>
          <p:nvPr/>
        </p:nvSpPr>
        <p:spPr>
          <a:xfrm>
            <a:off x="7697949" y="529431"/>
            <a:ext cx="1428596" cy="246221"/>
          </a:xfrm>
          <a:prstGeom prst="rect">
            <a:avLst/>
          </a:prstGeom>
        </p:spPr>
        <p:txBody>
          <a:bodyPr wrap="none">
            <a:spAutoFit/>
          </a:bodyPr>
          <a:lstStyle/>
          <a:p>
            <a:r>
              <a:rPr lang="en-US" altLang="ja-JP" sz="1000" b="1" dirty="0">
                <a:solidFill>
                  <a:srgbClr val="FF0000"/>
                </a:solidFill>
                <a:effectLst/>
                <a:latin typeface="Calibri" panose="020F0502020204030204" pitchFamily="34" charset="0"/>
              </a:rPr>
              <a:t>Except Japan and China</a:t>
            </a:r>
          </a:p>
        </p:txBody>
      </p:sp>
      <p:sp>
        <p:nvSpPr>
          <p:cNvPr id="12" name="テキスト ボックス 11"/>
          <p:cNvSpPr txBox="1"/>
          <p:nvPr/>
        </p:nvSpPr>
        <p:spPr>
          <a:xfrm>
            <a:off x="326317" y="867325"/>
            <a:ext cx="8594937" cy="1384995"/>
          </a:xfrm>
          <a:prstGeom prst="rect">
            <a:avLst/>
          </a:prstGeom>
          <a:noFill/>
        </p:spPr>
        <p:txBody>
          <a:bodyPr wrap="square" rtlCol="0">
            <a:spAutoFit/>
          </a:bodyPr>
          <a:lstStyle/>
          <a:p>
            <a:pPr marL="285750" indent="-285750" algn="l">
              <a:buFont typeface="Wingdings" panose="05000000000000000000" pitchFamily="2" charset="2"/>
              <a:buChar char="n"/>
            </a:pPr>
            <a:r>
              <a:rPr lang="en-US" altLang="ja-JP" sz="1800" b="1" dirty="0" smtClean="0">
                <a:latin typeface="Calibri" panose="020F0502020204030204" pitchFamily="34" charset="0"/>
              </a:rPr>
              <a:t>Restriction:</a:t>
            </a:r>
          </a:p>
          <a:p>
            <a:pPr marL="285750" indent="-285750" algn="l">
              <a:buFont typeface="Wingdings" panose="05000000000000000000" pitchFamily="2" charset="2"/>
              <a:buChar char="Ø"/>
            </a:pPr>
            <a:r>
              <a:rPr lang="en-US" altLang="ja-JP" sz="1600" b="1" dirty="0" smtClean="0">
                <a:effectLst/>
                <a:latin typeface="Calibri" panose="020F0502020204030204" pitchFamily="34" charset="0"/>
              </a:rPr>
              <a:t>When registering the Concurrent User License, it can not be registered licenses other than Heat map license. (ASE202 / ASE203 / ASE205 / ASE231 / ASE232 and ASE251)</a:t>
            </a:r>
          </a:p>
          <a:p>
            <a:pPr marL="285750" indent="-285750" algn="l">
              <a:buFont typeface="Wingdings" panose="05000000000000000000" pitchFamily="2" charset="2"/>
              <a:buChar char="Ø"/>
            </a:pPr>
            <a:endParaRPr lang="en-US" altLang="ja-JP" sz="1600" b="1" dirty="0">
              <a:effectLst/>
              <a:latin typeface="Calibri" panose="020F0502020204030204" pitchFamily="34" charset="0"/>
            </a:endParaRPr>
          </a:p>
          <a:p>
            <a:pPr marL="285750" indent="-285750" algn="l">
              <a:buFont typeface="Wingdings" panose="05000000000000000000" pitchFamily="2" charset="2"/>
              <a:buChar char="n"/>
            </a:pPr>
            <a:r>
              <a:rPr lang="en-US" altLang="ja-JP" sz="1800" b="1" dirty="0" smtClean="0">
                <a:latin typeface="Calibri" panose="020F0502020204030204" pitchFamily="34" charset="0"/>
              </a:rPr>
              <a:t>License Migration:</a:t>
            </a:r>
          </a:p>
        </p:txBody>
      </p:sp>
      <p:sp>
        <p:nvSpPr>
          <p:cNvPr id="14" name="円/楕円 13"/>
          <p:cNvSpPr/>
          <p:nvPr/>
        </p:nvSpPr>
        <p:spPr>
          <a:xfrm>
            <a:off x="3662188" y="3542751"/>
            <a:ext cx="1728192"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latin typeface="Calibri" panose="020F0502020204030204" pitchFamily="34" charset="0"/>
              </a:rPr>
              <a:t>ASM300</a:t>
            </a:r>
          </a:p>
          <a:p>
            <a:pPr algn="ctr"/>
            <a:r>
              <a:rPr lang="en-US" altLang="ja-JP" dirty="0" smtClean="0">
                <a:latin typeface="Calibri" panose="020F0502020204030204" pitchFamily="34" charset="0"/>
              </a:rPr>
              <a:t>Concurrent User License</a:t>
            </a:r>
            <a:endParaRPr kumimoji="1" lang="ja-JP" altLang="en-US" dirty="0">
              <a:latin typeface="Calibri" panose="020F0502020204030204" pitchFamily="34" charset="0"/>
            </a:endParaRPr>
          </a:p>
        </p:txBody>
      </p:sp>
      <p:sp>
        <p:nvSpPr>
          <p:cNvPr id="15" name="円/楕円 14"/>
          <p:cNvSpPr/>
          <p:nvPr/>
        </p:nvSpPr>
        <p:spPr>
          <a:xfrm>
            <a:off x="3662188" y="2011342"/>
            <a:ext cx="1728192" cy="1008112"/>
          </a:xfrm>
          <a:prstGeom prst="ellipse">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latin typeface="Calibri" panose="020F0502020204030204" pitchFamily="34" charset="0"/>
              </a:rPr>
              <a:t>ASM300</a:t>
            </a:r>
          </a:p>
          <a:p>
            <a:pPr algn="ctr"/>
            <a:r>
              <a:rPr lang="en-US" altLang="ja-JP" dirty="0" smtClean="0">
                <a:solidFill>
                  <a:schemeClr val="tx1"/>
                </a:solidFill>
                <a:latin typeface="Calibri" panose="020F0502020204030204" pitchFamily="34" charset="0"/>
              </a:rPr>
              <a:t>ASM300UG</a:t>
            </a:r>
            <a:endParaRPr kumimoji="1" lang="ja-JP" altLang="en-US" dirty="0">
              <a:solidFill>
                <a:schemeClr val="tx1"/>
              </a:solidFill>
              <a:latin typeface="Calibri" panose="020F0502020204030204" pitchFamily="34" charset="0"/>
            </a:endParaRPr>
          </a:p>
        </p:txBody>
      </p:sp>
      <p:sp>
        <p:nvSpPr>
          <p:cNvPr id="21" name="円/楕円 20"/>
          <p:cNvSpPr/>
          <p:nvPr/>
        </p:nvSpPr>
        <p:spPr>
          <a:xfrm>
            <a:off x="830849" y="3532284"/>
            <a:ext cx="1899391" cy="1008112"/>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latin typeface="Calibri" panose="020F0502020204030204" pitchFamily="34" charset="0"/>
              </a:rPr>
              <a:t>ASM300</a:t>
            </a:r>
          </a:p>
          <a:p>
            <a:r>
              <a:rPr lang="en-US" altLang="ja-JP" dirty="0">
                <a:solidFill>
                  <a:schemeClr val="tx1"/>
                </a:solidFill>
                <a:latin typeface="Calibri" panose="020F0502020204030204" pitchFamily="34" charset="0"/>
              </a:rPr>
              <a:t>90 days demo</a:t>
            </a:r>
          </a:p>
          <a:p>
            <a:r>
              <a:rPr lang="en-US" altLang="ja-JP" dirty="0">
                <a:solidFill>
                  <a:schemeClr val="tx1"/>
                </a:solidFill>
                <a:latin typeface="Calibri" panose="020F0502020204030204" pitchFamily="34" charset="0"/>
              </a:rPr>
              <a:t> Trial License</a:t>
            </a:r>
          </a:p>
        </p:txBody>
      </p:sp>
      <p:sp>
        <p:nvSpPr>
          <p:cNvPr id="23" name="テキスト ボックス 22"/>
          <p:cNvSpPr txBox="1"/>
          <p:nvPr/>
        </p:nvSpPr>
        <p:spPr>
          <a:xfrm>
            <a:off x="2848553" y="3409700"/>
            <a:ext cx="670247" cy="307777"/>
          </a:xfrm>
          <a:prstGeom prst="rect">
            <a:avLst/>
          </a:prstGeom>
          <a:noFill/>
        </p:spPr>
        <p:txBody>
          <a:bodyPr wrap="none" rtlCol="0">
            <a:spAutoFit/>
          </a:bodyPr>
          <a:lstStyle/>
          <a:p>
            <a:r>
              <a:rPr kumimoji="1" lang="en-US" altLang="ja-JP" b="1" dirty="0" smtClean="0">
                <a:solidFill>
                  <a:srgbClr val="FF0000"/>
                </a:solidFill>
                <a:latin typeface="Calibri" panose="020F0502020204030204" pitchFamily="34" charset="0"/>
              </a:rPr>
              <a:t>YES *1</a:t>
            </a:r>
            <a:endParaRPr kumimoji="1" lang="ja-JP" altLang="en-US" b="1" dirty="0">
              <a:solidFill>
                <a:srgbClr val="FF0000"/>
              </a:solidFill>
              <a:latin typeface="Calibri" panose="020F0502020204030204" pitchFamily="34" charset="0"/>
            </a:endParaRPr>
          </a:p>
        </p:txBody>
      </p:sp>
      <p:sp>
        <p:nvSpPr>
          <p:cNvPr id="26" name="円/楕円 25"/>
          <p:cNvSpPr/>
          <p:nvPr/>
        </p:nvSpPr>
        <p:spPr>
          <a:xfrm>
            <a:off x="6417432" y="3513605"/>
            <a:ext cx="1899391" cy="1008112"/>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latin typeface="Calibri" panose="020F0502020204030204" pitchFamily="34" charset="0"/>
              </a:rPr>
              <a:t>ASM300</a:t>
            </a:r>
          </a:p>
          <a:p>
            <a:pPr algn="ctr"/>
            <a:r>
              <a:rPr lang="en-US" altLang="ja-JP" dirty="0" smtClean="0">
                <a:solidFill>
                  <a:schemeClr val="tx1"/>
                </a:solidFill>
                <a:latin typeface="Calibri" panose="020F0502020204030204" pitchFamily="34" charset="0"/>
              </a:rPr>
              <a:t>LITE </a:t>
            </a:r>
            <a:r>
              <a:rPr lang="en-US" altLang="ja-JP" sz="1100" dirty="0" smtClean="0">
                <a:solidFill>
                  <a:schemeClr val="tx1"/>
                </a:solidFill>
                <a:latin typeface="Calibri" panose="020F0502020204030204" pitchFamily="34" charset="0"/>
              </a:rPr>
              <a:t>(Free license)</a:t>
            </a:r>
            <a:endParaRPr kumimoji="1" lang="en-US" altLang="ja-JP" sz="1100" dirty="0" smtClean="0">
              <a:solidFill>
                <a:schemeClr val="tx1"/>
              </a:solidFill>
              <a:latin typeface="Calibri" panose="020F0502020204030204" pitchFamily="34" charset="0"/>
            </a:endParaRPr>
          </a:p>
        </p:txBody>
      </p:sp>
      <p:sp>
        <p:nvSpPr>
          <p:cNvPr id="32" name="テキスト ボックス 31"/>
          <p:cNvSpPr txBox="1"/>
          <p:nvPr/>
        </p:nvSpPr>
        <p:spPr>
          <a:xfrm>
            <a:off x="6005322" y="2086081"/>
            <a:ext cx="2904227" cy="938719"/>
          </a:xfrm>
          <a:prstGeom prst="rect">
            <a:avLst/>
          </a:prstGeom>
          <a:noFill/>
        </p:spPr>
        <p:txBody>
          <a:bodyPr wrap="square" rtlCol="0">
            <a:spAutoFit/>
          </a:bodyPr>
          <a:lstStyle/>
          <a:p>
            <a:pPr algn="l"/>
            <a:r>
              <a:rPr lang="en-US" altLang="ja-JP" sz="1100" b="1" dirty="0">
                <a:effectLst/>
                <a:latin typeface="Calibri" panose="020F0502020204030204" pitchFamily="34" charset="0"/>
              </a:rPr>
              <a:t>* 1: Deactivate optional demonstration license other than heat map, initialize setting </a:t>
            </a:r>
            <a:r>
              <a:rPr lang="en-US" altLang="ja-JP" sz="1100" b="1" dirty="0" smtClean="0">
                <a:effectLst/>
                <a:latin typeface="Calibri" panose="020F0502020204030204" pitchFamily="34" charset="0"/>
              </a:rPr>
              <a:t>data.</a:t>
            </a:r>
            <a:endParaRPr lang="en-US" altLang="ja-JP" sz="1100" b="1" dirty="0">
              <a:effectLst/>
              <a:latin typeface="Calibri" panose="020F0502020204030204" pitchFamily="34" charset="0"/>
            </a:endParaRPr>
          </a:p>
          <a:p>
            <a:pPr algn="l"/>
            <a:endParaRPr lang="en-US" altLang="ja-JP" sz="1100" b="1" dirty="0">
              <a:effectLst/>
              <a:latin typeface="Calibri" panose="020F0502020204030204" pitchFamily="34" charset="0"/>
            </a:endParaRPr>
          </a:p>
          <a:p>
            <a:pPr algn="l"/>
            <a:r>
              <a:rPr lang="en-US" altLang="ja-JP" sz="1100" b="1" dirty="0">
                <a:effectLst/>
                <a:latin typeface="Calibri" panose="020F0502020204030204" pitchFamily="34" charset="0"/>
              </a:rPr>
              <a:t>* 2: Same as the transition from </a:t>
            </a:r>
            <a:r>
              <a:rPr lang="en-US" altLang="ja-JP" sz="1100" b="1" dirty="0" smtClean="0">
                <a:effectLst/>
                <a:latin typeface="Calibri" panose="020F0502020204030204" pitchFamily="34" charset="0"/>
              </a:rPr>
              <a:t>Demo </a:t>
            </a:r>
            <a:r>
              <a:rPr lang="en-US" altLang="ja-JP" sz="1100" b="1" dirty="0">
                <a:effectLst/>
                <a:latin typeface="Calibri" panose="020F0502020204030204" pitchFamily="34" charset="0"/>
              </a:rPr>
              <a:t>to </a:t>
            </a:r>
            <a:r>
              <a:rPr lang="en-US" altLang="ja-JP" sz="1100" b="1" dirty="0" smtClean="0">
                <a:effectLst/>
                <a:latin typeface="Calibri" panose="020F0502020204030204" pitchFamily="34" charset="0"/>
              </a:rPr>
              <a:t>LITE. (Initialization </a:t>
            </a:r>
            <a:r>
              <a:rPr lang="en-US" altLang="ja-JP" sz="1100" b="1" dirty="0">
                <a:effectLst/>
                <a:latin typeface="Calibri" panose="020F0502020204030204" pitchFamily="34" charset="0"/>
              </a:rPr>
              <a:t>of license and setting data)</a:t>
            </a:r>
            <a:endParaRPr lang="en-US" altLang="ja-JP" sz="1100" b="1" dirty="0" smtClean="0">
              <a:effectLst/>
              <a:latin typeface="Calibri" panose="020F0502020204030204" pitchFamily="34" charset="0"/>
            </a:endParaRPr>
          </a:p>
        </p:txBody>
      </p:sp>
      <p:cxnSp>
        <p:nvCxnSpPr>
          <p:cNvPr id="33" name="直線矢印コネクタ 32"/>
          <p:cNvCxnSpPr/>
          <p:nvPr/>
        </p:nvCxnSpPr>
        <p:spPr>
          <a:xfrm flipH="1">
            <a:off x="2584077" y="4380454"/>
            <a:ext cx="1239259" cy="0"/>
          </a:xfrm>
          <a:prstGeom prst="straightConnector1">
            <a:avLst/>
          </a:prstGeom>
          <a:ln w="57150">
            <a:solidFill>
              <a:schemeClr val="bg1">
                <a:lumMod val="65000"/>
              </a:schemeClr>
            </a:solidFill>
            <a:prstDash val="dash"/>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34" name="直線矢印コネクタ 33"/>
          <p:cNvCxnSpPr/>
          <p:nvPr/>
        </p:nvCxnSpPr>
        <p:spPr>
          <a:xfrm>
            <a:off x="2584077" y="3708616"/>
            <a:ext cx="1231820" cy="0"/>
          </a:xfrm>
          <a:prstGeom prst="straightConnector1">
            <a:avLst/>
          </a:prstGeom>
          <a:ln w="76200">
            <a:solidFill>
              <a:schemeClr val="accent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35" name="禁止 34"/>
          <p:cNvSpPr/>
          <p:nvPr/>
        </p:nvSpPr>
        <p:spPr>
          <a:xfrm>
            <a:off x="3031714" y="4175752"/>
            <a:ext cx="406091" cy="421128"/>
          </a:xfrm>
          <a:prstGeom prst="noSmoking">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latin typeface="Calibri" panose="020F0502020204030204" pitchFamily="34" charset="0"/>
            </a:endParaRPr>
          </a:p>
        </p:txBody>
      </p:sp>
      <p:sp>
        <p:nvSpPr>
          <p:cNvPr id="41" name="テキスト ボックス 40"/>
          <p:cNvSpPr txBox="1"/>
          <p:nvPr/>
        </p:nvSpPr>
        <p:spPr>
          <a:xfrm>
            <a:off x="5580232" y="3409688"/>
            <a:ext cx="670248" cy="307777"/>
          </a:xfrm>
          <a:prstGeom prst="rect">
            <a:avLst/>
          </a:prstGeom>
          <a:noFill/>
        </p:spPr>
        <p:txBody>
          <a:bodyPr wrap="none" rtlCol="0">
            <a:spAutoFit/>
          </a:bodyPr>
          <a:lstStyle/>
          <a:p>
            <a:r>
              <a:rPr kumimoji="1" lang="en-US" altLang="ja-JP" b="1" dirty="0" smtClean="0">
                <a:solidFill>
                  <a:srgbClr val="FF0000"/>
                </a:solidFill>
                <a:latin typeface="Calibri" panose="020F0502020204030204" pitchFamily="34" charset="0"/>
              </a:rPr>
              <a:t>YES *2</a:t>
            </a:r>
            <a:endParaRPr kumimoji="1" lang="ja-JP" altLang="en-US" b="1" dirty="0">
              <a:solidFill>
                <a:srgbClr val="FF0000"/>
              </a:solidFill>
              <a:latin typeface="Calibri" panose="020F0502020204030204" pitchFamily="34" charset="0"/>
            </a:endParaRPr>
          </a:p>
        </p:txBody>
      </p:sp>
      <p:cxnSp>
        <p:nvCxnSpPr>
          <p:cNvPr id="42" name="直線矢印コネクタ 41"/>
          <p:cNvCxnSpPr/>
          <p:nvPr/>
        </p:nvCxnSpPr>
        <p:spPr>
          <a:xfrm>
            <a:off x="5315757" y="3708604"/>
            <a:ext cx="1231820" cy="0"/>
          </a:xfrm>
          <a:prstGeom prst="straightConnector1">
            <a:avLst/>
          </a:prstGeom>
          <a:ln w="76200">
            <a:solidFill>
              <a:schemeClr val="accent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43" name="直線矢印コネクタ 42"/>
          <p:cNvCxnSpPr/>
          <p:nvPr/>
        </p:nvCxnSpPr>
        <p:spPr>
          <a:xfrm flipH="1">
            <a:off x="5263761" y="4370998"/>
            <a:ext cx="1283816" cy="0"/>
          </a:xfrm>
          <a:prstGeom prst="straightConnector1">
            <a:avLst/>
          </a:prstGeom>
          <a:ln w="76200">
            <a:solidFill>
              <a:schemeClr val="accent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46" name="テキスト ボックス 45"/>
          <p:cNvSpPr txBox="1"/>
          <p:nvPr/>
        </p:nvSpPr>
        <p:spPr>
          <a:xfrm>
            <a:off x="5743584" y="4365182"/>
            <a:ext cx="449033" cy="307777"/>
          </a:xfrm>
          <a:prstGeom prst="rect">
            <a:avLst/>
          </a:prstGeom>
          <a:noFill/>
        </p:spPr>
        <p:txBody>
          <a:bodyPr wrap="none" rtlCol="0">
            <a:spAutoFit/>
          </a:bodyPr>
          <a:lstStyle/>
          <a:p>
            <a:r>
              <a:rPr kumimoji="1" lang="en-US" altLang="ja-JP" b="1" dirty="0" smtClean="0">
                <a:solidFill>
                  <a:srgbClr val="FF0000"/>
                </a:solidFill>
                <a:latin typeface="Calibri" panose="020F0502020204030204" pitchFamily="34" charset="0"/>
              </a:rPr>
              <a:t>YES</a:t>
            </a:r>
            <a:endParaRPr kumimoji="1" lang="ja-JP" altLang="en-US" b="1" dirty="0">
              <a:solidFill>
                <a:srgbClr val="FF0000"/>
              </a:solidFill>
              <a:latin typeface="Calibri" panose="020F0502020204030204" pitchFamily="34" charset="0"/>
            </a:endParaRPr>
          </a:p>
        </p:txBody>
      </p:sp>
      <p:cxnSp>
        <p:nvCxnSpPr>
          <p:cNvPr id="47" name="直線矢印コネクタ 46"/>
          <p:cNvCxnSpPr/>
          <p:nvPr/>
        </p:nvCxnSpPr>
        <p:spPr>
          <a:xfrm flipV="1">
            <a:off x="5137292" y="2877544"/>
            <a:ext cx="2630" cy="789394"/>
          </a:xfrm>
          <a:prstGeom prst="straightConnector1">
            <a:avLst/>
          </a:prstGeom>
          <a:ln w="76200">
            <a:solidFill>
              <a:schemeClr val="accent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50" name="テキスト ボックス 49"/>
          <p:cNvSpPr txBox="1"/>
          <p:nvPr/>
        </p:nvSpPr>
        <p:spPr>
          <a:xfrm>
            <a:off x="5107243" y="3175423"/>
            <a:ext cx="449033" cy="307777"/>
          </a:xfrm>
          <a:prstGeom prst="rect">
            <a:avLst/>
          </a:prstGeom>
          <a:noFill/>
        </p:spPr>
        <p:txBody>
          <a:bodyPr wrap="none" rtlCol="0">
            <a:spAutoFit/>
          </a:bodyPr>
          <a:lstStyle/>
          <a:p>
            <a:r>
              <a:rPr kumimoji="1" lang="en-US" altLang="ja-JP" b="1" dirty="0" smtClean="0">
                <a:solidFill>
                  <a:srgbClr val="FF0000"/>
                </a:solidFill>
                <a:latin typeface="Calibri" panose="020F0502020204030204" pitchFamily="34" charset="0"/>
              </a:rPr>
              <a:t>YES</a:t>
            </a:r>
            <a:endParaRPr kumimoji="1" lang="ja-JP" altLang="en-US" b="1" dirty="0">
              <a:solidFill>
                <a:srgbClr val="FF0000"/>
              </a:solidFill>
              <a:latin typeface="Calibri" panose="020F0502020204030204" pitchFamily="34" charset="0"/>
            </a:endParaRPr>
          </a:p>
        </p:txBody>
      </p:sp>
      <p:cxnSp>
        <p:nvCxnSpPr>
          <p:cNvPr id="51" name="直線矢印コネクタ 50"/>
          <p:cNvCxnSpPr/>
          <p:nvPr/>
        </p:nvCxnSpPr>
        <p:spPr>
          <a:xfrm flipH="1">
            <a:off x="3916742" y="2909205"/>
            <a:ext cx="1" cy="757733"/>
          </a:xfrm>
          <a:prstGeom prst="straightConnector1">
            <a:avLst/>
          </a:prstGeom>
          <a:ln w="57150">
            <a:solidFill>
              <a:schemeClr val="bg1">
                <a:lumMod val="65000"/>
              </a:schemeClr>
            </a:solidFill>
            <a:prstDash val="dash"/>
            <a:headEnd type="non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54" name="禁止 53"/>
          <p:cNvSpPr/>
          <p:nvPr/>
        </p:nvSpPr>
        <p:spPr>
          <a:xfrm>
            <a:off x="3696111" y="3024800"/>
            <a:ext cx="406091" cy="421128"/>
          </a:xfrm>
          <a:prstGeom prst="noSmoking">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latin typeface="Calibri" panose="020F0502020204030204" pitchFamily="34" charset="0"/>
            </a:endParaRPr>
          </a:p>
        </p:txBody>
      </p:sp>
      <p:sp>
        <p:nvSpPr>
          <p:cNvPr id="28" name="テキスト ボックス 27"/>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201608599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476722"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Failover Function</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9" name="正方形/長方形 8"/>
          <p:cNvSpPr/>
          <p:nvPr/>
        </p:nvSpPr>
        <p:spPr>
          <a:xfrm>
            <a:off x="388176" y="899555"/>
            <a:ext cx="8427578" cy="830997"/>
          </a:xfrm>
          <a:prstGeom prst="rect">
            <a:avLst/>
          </a:prstGeom>
        </p:spPr>
        <p:txBody>
          <a:bodyPr wrap="square">
            <a:spAutoFit/>
          </a:bodyPr>
          <a:lstStyle/>
          <a:p>
            <a:pPr marL="285750" indent="-285750" algn="l" eaLnBrk="0" hangingPunct="0">
              <a:buFont typeface="Wingdings" panose="05000000000000000000" pitchFamily="2" charset="2"/>
              <a:buChar char="n"/>
            </a:pP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The recorder NX400, firmware version 2.00 supports Failover function.</a:t>
            </a:r>
          </a:p>
          <a:p>
            <a:pPr marL="285750" indent="-285750" algn="l" eaLnBrk="0" hangingPunct="0">
              <a:buFont typeface="Wingdings" panose="05000000000000000000" pitchFamily="2" charset="2"/>
              <a:buChar char="n"/>
            </a:pP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ASM300 Version 1.30 also support this function. Possible to recognize condition of the slave recorder and display message after failover is made.</a:t>
            </a:r>
            <a:endParaRPr lang="en-US" altLang="ja-JP" sz="1600" b="1" dirty="0">
              <a:effectLst/>
              <a:latin typeface="Calibri" panose="020F0502020204030204" pitchFamily="34" charset="0"/>
              <a:ea typeface="Meiryo UI" panose="020B0604030504040204" pitchFamily="50" charset="-128"/>
              <a:cs typeface="Calibri" panose="020F0502020204030204" pitchFamily="34" charset="0"/>
            </a:endParaRPr>
          </a:p>
        </p:txBody>
      </p:sp>
      <p:grpSp>
        <p:nvGrpSpPr>
          <p:cNvPr id="12" name="グループ化 11"/>
          <p:cNvGrpSpPr/>
          <p:nvPr/>
        </p:nvGrpSpPr>
        <p:grpSpPr>
          <a:xfrm>
            <a:off x="479473" y="1946722"/>
            <a:ext cx="4174590" cy="2710804"/>
            <a:chOff x="4242592" y="1549279"/>
            <a:chExt cx="4840549" cy="3143250"/>
          </a:xfrm>
        </p:grpSpPr>
        <p:pic>
          <p:nvPicPr>
            <p:cNvPr id="1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2592" y="1549279"/>
              <a:ext cx="218313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5666" y="1730288"/>
              <a:ext cx="2657475" cy="1537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正方形/長方形 14"/>
          <p:cNvSpPr/>
          <p:nvPr/>
        </p:nvSpPr>
        <p:spPr>
          <a:xfrm>
            <a:off x="2379837" y="3721812"/>
            <a:ext cx="6651120" cy="1015663"/>
          </a:xfrm>
          <a:prstGeom prst="rect">
            <a:avLst/>
          </a:prstGeom>
        </p:spPr>
        <p:txBody>
          <a:bodyPr wrap="square">
            <a:spAutoFit/>
          </a:bodyPr>
          <a:lstStyle/>
          <a:p>
            <a:pPr marL="285750" indent="-285750" algn="l">
              <a:buFont typeface="Wingdings" panose="05000000000000000000" pitchFamily="2" charset="2"/>
              <a:buChar char="u"/>
            </a:pPr>
            <a:r>
              <a:rPr lang="en-US" altLang="ja-JP" sz="1600" b="1" dirty="0" smtClean="0">
                <a:effectLst/>
                <a:latin typeface="Calibri" panose="020F0502020204030204" pitchFamily="34" charset="0"/>
                <a:ea typeface="Microsoft JhengHei" panose="020B0604030504040204" pitchFamily="34" charset="-120"/>
              </a:rPr>
              <a:t>Failover Operation</a:t>
            </a:r>
          </a:p>
          <a:p>
            <a:pPr marL="285750" indent="-285750" algn="l">
              <a:buFont typeface="Wingdings" panose="05000000000000000000" pitchFamily="2" charset="2"/>
              <a:buChar char="Ø"/>
            </a:pPr>
            <a:r>
              <a:rPr lang="en-US" altLang="ja-JP" sz="1100" dirty="0" smtClean="0">
                <a:effectLst/>
                <a:latin typeface="Calibri" panose="020F0502020204030204" pitchFamily="34" charset="0"/>
                <a:ea typeface="Microsoft JhengHei" panose="020B0604030504040204" pitchFamily="34" charset="-120"/>
              </a:rPr>
              <a:t>The </a:t>
            </a:r>
            <a:r>
              <a:rPr lang="en-US" altLang="ja-JP" sz="1100" dirty="0">
                <a:effectLst/>
                <a:latin typeface="Calibri" panose="020F0502020204030204" pitchFamily="34" charset="0"/>
                <a:ea typeface="Microsoft JhengHei" panose="020B0604030504040204" pitchFamily="34" charset="-120"/>
              </a:rPr>
              <a:t>slave recorder monitors the state of </a:t>
            </a:r>
            <a:r>
              <a:rPr lang="en-US" altLang="ja-JP" sz="1100" dirty="0" smtClean="0">
                <a:effectLst/>
                <a:latin typeface="Calibri" panose="020F0502020204030204" pitchFamily="34" charset="0"/>
                <a:ea typeface="Microsoft JhengHei" panose="020B0604030504040204" pitchFamily="34" charset="-120"/>
              </a:rPr>
              <a:t>each master </a:t>
            </a:r>
            <a:r>
              <a:rPr lang="en-US" altLang="ja-JP" sz="1100" dirty="0">
                <a:effectLst/>
                <a:latin typeface="Calibri" panose="020F0502020204030204" pitchFamily="34" charset="0"/>
                <a:ea typeface="Microsoft JhengHei" panose="020B0604030504040204" pitchFamily="34" charset="-120"/>
              </a:rPr>
              <a:t>recorder.</a:t>
            </a:r>
          </a:p>
          <a:p>
            <a:pPr marL="285750" indent="-285750" algn="l">
              <a:buFont typeface="Wingdings" panose="05000000000000000000" pitchFamily="2" charset="2"/>
              <a:buChar char="Ø"/>
            </a:pPr>
            <a:r>
              <a:rPr lang="en-US" altLang="ja-JP" sz="1100" dirty="0" smtClean="0">
                <a:effectLst/>
                <a:latin typeface="Calibri" panose="020F0502020204030204" pitchFamily="34" charset="0"/>
                <a:ea typeface="Microsoft JhengHei" panose="020B0604030504040204" pitchFamily="34" charset="-120"/>
              </a:rPr>
              <a:t>If </a:t>
            </a:r>
            <a:r>
              <a:rPr lang="en-US" altLang="ja-JP" sz="1100" dirty="0">
                <a:effectLst/>
                <a:latin typeface="Calibri" panose="020F0502020204030204" pitchFamily="34" charset="0"/>
                <a:ea typeface="Microsoft JhengHei" panose="020B0604030504040204" pitchFamily="34" charset="-120"/>
              </a:rPr>
              <a:t>the master recorder has an error, the </a:t>
            </a:r>
            <a:r>
              <a:rPr lang="en-US" altLang="ja-JP" sz="1100" dirty="0" smtClean="0">
                <a:effectLst/>
                <a:latin typeface="Calibri" panose="020F0502020204030204" pitchFamily="34" charset="0"/>
                <a:ea typeface="Microsoft JhengHei" panose="020B0604030504040204" pitchFamily="34" charset="-120"/>
              </a:rPr>
              <a:t>slave recorder </a:t>
            </a:r>
            <a:r>
              <a:rPr lang="en-US" altLang="ja-JP" sz="1100" dirty="0">
                <a:effectLst/>
                <a:latin typeface="Calibri" panose="020F0502020204030204" pitchFamily="34" charset="0"/>
                <a:ea typeface="Microsoft JhengHei" panose="020B0604030504040204" pitchFamily="34" charset="-120"/>
              </a:rPr>
              <a:t>stops operation of the master recorder.</a:t>
            </a:r>
          </a:p>
          <a:p>
            <a:pPr marL="285750" indent="-285750" algn="l">
              <a:buFont typeface="Wingdings" panose="05000000000000000000" pitchFamily="2" charset="2"/>
              <a:buChar char="Ø"/>
            </a:pPr>
            <a:r>
              <a:rPr lang="en-US" altLang="ja-JP" sz="1100" dirty="0" smtClean="0">
                <a:effectLst/>
                <a:latin typeface="Calibri" panose="020F0502020204030204" pitchFamily="34" charset="0"/>
                <a:ea typeface="Microsoft JhengHei" panose="020B0604030504040204" pitchFamily="34" charset="-120"/>
              </a:rPr>
              <a:t>The </a:t>
            </a:r>
            <a:r>
              <a:rPr lang="en-US" altLang="ja-JP" sz="1100" dirty="0">
                <a:effectLst/>
                <a:latin typeface="Calibri" panose="020F0502020204030204" pitchFamily="34" charset="0"/>
                <a:ea typeface="Microsoft JhengHei" panose="020B0604030504040204" pitchFamily="34" charset="-120"/>
              </a:rPr>
              <a:t>slave recorder substitutes for the </a:t>
            </a:r>
            <a:r>
              <a:rPr lang="en-US" altLang="ja-JP" sz="1100" dirty="0" smtClean="0">
                <a:effectLst/>
                <a:latin typeface="Calibri" panose="020F0502020204030204" pitchFamily="34" charset="0"/>
                <a:ea typeface="Microsoft JhengHei" panose="020B0604030504040204" pitchFamily="34" charset="-120"/>
              </a:rPr>
              <a:t>master recorder </a:t>
            </a:r>
            <a:r>
              <a:rPr lang="en-US" altLang="ja-JP" sz="1100" dirty="0">
                <a:effectLst/>
                <a:latin typeface="Calibri" panose="020F0502020204030204" pitchFamily="34" charset="0"/>
                <a:ea typeface="Microsoft JhengHei" panose="020B0604030504040204" pitchFamily="34" charset="-120"/>
              </a:rPr>
              <a:t>whose operation has been </a:t>
            </a:r>
            <a:r>
              <a:rPr lang="en-US" altLang="ja-JP" sz="1100" dirty="0" smtClean="0">
                <a:effectLst/>
                <a:latin typeface="Calibri" panose="020F0502020204030204" pitchFamily="34" charset="0"/>
                <a:ea typeface="Microsoft JhengHei" panose="020B0604030504040204" pitchFamily="34" charset="-120"/>
              </a:rPr>
              <a:t>suspended and </a:t>
            </a:r>
            <a:r>
              <a:rPr lang="en-US" altLang="ja-JP" sz="1100" dirty="0">
                <a:effectLst/>
                <a:latin typeface="Calibri" panose="020F0502020204030204" pitchFamily="34" charset="0"/>
                <a:ea typeface="Microsoft JhengHei" panose="020B0604030504040204" pitchFamily="34" charset="-120"/>
              </a:rPr>
              <a:t>starts recording as the master recorder.</a:t>
            </a:r>
            <a:endParaRPr lang="ja-JP" altLang="en-US" sz="1100" dirty="0">
              <a:effectLst/>
              <a:latin typeface="Calibri" panose="020F0502020204030204" pitchFamily="34" charset="0"/>
              <a:ea typeface="Microsoft JhengHei" panose="020B0604030504040204" pitchFamily="34" charset="-120"/>
            </a:endParaRPr>
          </a:p>
        </p:txBody>
      </p:sp>
      <p:sp>
        <p:nvSpPr>
          <p:cNvPr id="17" name="角丸四角形吹き出し 16"/>
          <p:cNvSpPr/>
          <p:nvPr/>
        </p:nvSpPr>
        <p:spPr>
          <a:xfrm>
            <a:off x="4267366" y="1701242"/>
            <a:ext cx="2086533" cy="490957"/>
          </a:xfrm>
          <a:prstGeom prst="wedgeRoundRectCallout">
            <a:avLst>
              <a:gd name="adj1" fmla="val -36251"/>
              <a:gd name="adj2" fmla="val 71580"/>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The license is </a:t>
            </a:r>
            <a:r>
              <a:rPr lang="en-US" altLang="ja-JP" sz="900" b="1" dirty="0">
                <a:solidFill>
                  <a:schemeClr val="tx1"/>
                </a:solidFill>
                <a:effectLst/>
                <a:latin typeface="Calibri" panose="020F0502020204030204" pitchFamily="34" charset="0"/>
              </a:rPr>
              <a:t>required </a:t>
            </a:r>
            <a:r>
              <a:rPr lang="en-US" altLang="ja-JP" sz="900" b="1" dirty="0" smtClean="0">
                <a:solidFill>
                  <a:schemeClr val="tx1"/>
                </a:solidFill>
                <a:effectLst/>
                <a:latin typeface="Calibri" panose="020F0502020204030204" pitchFamily="34" charset="0"/>
              </a:rPr>
              <a:t>and the </a:t>
            </a:r>
            <a:r>
              <a:rPr lang="en-US" altLang="ja-JP" sz="900" b="1" dirty="0">
                <a:solidFill>
                  <a:schemeClr val="tx1"/>
                </a:solidFill>
                <a:effectLst/>
                <a:latin typeface="Calibri" panose="020F0502020204030204" pitchFamily="34" charset="0"/>
              </a:rPr>
              <a:t>settings of the failover function are made for the slave recorder only.</a:t>
            </a:r>
          </a:p>
        </p:txBody>
      </p:sp>
      <p:grpSp>
        <p:nvGrpSpPr>
          <p:cNvPr id="2" name="グループ化 1"/>
          <p:cNvGrpSpPr/>
          <p:nvPr/>
        </p:nvGrpSpPr>
        <p:grpSpPr>
          <a:xfrm>
            <a:off x="5738446" y="2221509"/>
            <a:ext cx="3042467" cy="1640602"/>
            <a:chOff x="1101974" y="891816"/>
            <a:chExt cx="6828950" cy="3682403"/>
          </a:xfrm>
        </p:grpSpPr>
        <p:pic>
          <p:nvPicPr>
            <p:cNvPr id="18" name="図 17"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974" y="891816"/>
              <a:ext cx="6828950" cy="3682403"/>
            </a:xfrm>
            <a:prstGeom prst="rect">
              <a:avLst/>
            </a:prstGeom>
          </p:spPr>
        </p:pic>
        <p:pic>
          <p:nvPicPr>
            <p:cNvPr id="19" name="図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3250" y="1721417"/>
              <a:ext cx="2893959" cy="2123753"/>
            </a:xfrm>
            <a:prstGeom prst="rect">
              <a:avLst/>
            </a:prstGeom>
          </p:spPr>
        </p:pic>
        <p:pic>
          <p:nvPicPr>
            <p:cNvPr id="20" name="図 19" descr="画面の領域"/>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7814" y="1534607"/>
              <a:ext cx="54300" cy="38582"/>
            </a:xfrm>
            <a:prstGeom prst="rect">
              <a:avLst/>
            </a:prstGeom>
          </p:spPr>
        </p:pic>
      </p:grpSp>
      <p:sp>
        <p:nvSpPr>
          <p:cNvPr id="21" name="テキスト ボックス 20"/>
          <p:cNvSpPr txBox="1"/>
          <p:nvPr/>
        </p:nvSpPr>
        <p:spPr>
          <a:xfrm>
            <a:off x="6850881" y="1993351"/>
            <a:ext cx="915942" cy="230832"/>
          </a:xfrm>
          <a:prstGeom prst="rect">
            <a:avLst/>
          </a:prstGeom>
          <a:noFill/>
        </p:spPr>
        <p:txBody>
          <a:bodyPr wrap="square" rtlCol="0">
            <a:spAutoFit/>
          </a:bodyPr>
          <a:lstStyle/>
          <a:p>
            <a:r>
              <a:rPr kumimoji="1" lang="en-US" altLang="ja-JP" sz="900" b="1" dirty="0" smtClean="0">
                <a:solidFill>
                  <a:schemeClr val="tx2"/>
                </a:solidFill>
                <a:effectLst/>
                <a:latin typeface="Calibri" panose="020F0502020204030204" pitchFamily="34" charset="0"/>
              </a:rPr>
              <a:t>ASM300</a:t>
            </a:r>
            <a:endParaRPr kumimoji="1" lang="ja-JP" altLang="en-US" sz="900" b="1" dirty="0">
              <a:solidFill>
                <a:schemeClr val="tx2"/>
              </a:solidFill>
              <a:effectLst/>
              <a:latin typeface="Calibri" panose="020F0502020204030204" pitchFamily="34" charset="0"/>
            </a:endParaRPr>
          </a:p>
        </p:txBody>
      </p:sp>
      <p:pic>
        <p:nvPicPr>
          <p:cNvPr id="22"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84776" y="3356186"/>
            <a:ext cx="1131391" cy="312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直線コネクタ 3"/>
          <p:cNvCxnSpPr/>
          <p:nvPr/>
        </p:nvCxnSpPr>
        <p:spPr>
          <a:xfrm>
            <a:off x="4003439" y="2742295"/>
            <a:ext cx="1" cy="612000"/>
          </a:xfrm>
          <a:prstGeom prst="line">
            <a:avLst/>
          </a:prstGeom>
          <a:ln w="19050">
            <a:solidFill>
              <a:srgbClr val="FF0000"/>
            </a:solidFill>
            <a:headEnd type="none" w="med" len="med"/>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H="1">
            <a:off x="4566120" y="3511044"/>
            <a:ext cx="1188000" cy="0"/>
          </a:xfrm>
          <a:prstGeom prst="line">
            <a:avLst/>
          </a:prstGeom>
          <a:ln w="19050">
            <a:solidFill>
              <a:srgbClr val="FF0000"/>
            </a:solidFill>
            <a:headEnd type="none" w="med" len="med"/>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H="1">
            <a:off x="2335718" y="3505165"/>
            <a:ext cx="1188000" cy="0"/>
          </a:xfrm>
          <a:prstGeom prst="line">
            <a:avLst/>
          </a:prstGeom>
          <a:ln w="19050">
            <a:solidFill>
              <a:srgbClr val="FF0000"/>
            </a:solidFill>
            <a:headEnd type="none" w="med" len="med"/>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4003439" y="3125354"/>
            <a:ext cx="915942" cy="230832"/>
          </a:xfrm>
          <a:prstGeom prst="rect">
            <a:avLst/>
          </a:prstGeom>
          <a:noFill/>
        </p:spPr>
        <p:txBody>
          <a:bodyPr wrap="square" rtlCol="0">
            <a:spAutoFit/>
          </a:bodyPr>
          <a:lstStyle/>
          <a:p>
            <a:r>
              <a:rPr kumimoji="1" lang="en-US" altLang="ja-JP" sz="900" b="1" dirty="0" smtClean="0">
                <a:solidFill>
                  <a:schemeClr val="tx2"/>
                </a:solidFill>
                <a:effectLst/>
                <a:latin typeface="Calibri" panose="020F0502020204030204" pitchFamily="34" charset="0"/>
              </a:rPr>
              <a:t>Switch</a:t>
            </a:r>
            <a:endParaRPr kumimoji="1" lang="ja-JP" altLang="en-US" sz="900" b="1" dirty="0">
              <a:solidFill>
                <a:schemeClr val="tx2"/>
              </a:solidFill>
              <a:effectLst/>
              <a:latin typeface="Calibri" panose="020F0502020204030204" pitchFamily="34" charset="0"/>
            </a:endParaRPr>
          </a:p>
        </p:txBody>
      </p:sp>
      <p:sp>
        <p:nvSpPr>
          <p:cNvPr id="27" name="テキスト ボックス 26"/>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272959235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470860" y="43280"/>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Failover - GUI image (Registration)</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5" name="図 4"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711" y="840046"/>
            <a:ext cx="7058373" cy="3808156"/>
          </a:xfrm>
          <a:prstGeom prst="rect">
            <a:avLst/>
          </a:prstGeom>
        </p:spPr>
      </p:pic>
      <p:sp>
        <p:nvSpPr>
          <p:cNvPr id="22" name="角丸四角形吹き出し 21"/>
          <p:cNvSpPr/>
          <p:nvPr/>
        </p:nvSpPr>
        <p:spPr>
          <a:xfrm>
            <a:off x="4282607" y="862500"/>
            <a:ext cx="1954070" cy="615032"/>
          </a:xfrm>
          <a:prstGeom prst="wedgeRoundRectCallout">
            <a:avLst>
              <a:gd name="adj1" fmla="val -42735"/>
              <a:gd name="adj2" fmla="val 88497"/>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When registering as a slave recorder,        icon will be displayed.</a:t>
            </a:r>
            <a:endParaRPr lang="en-US" altLang="ja-JP" sz="900" b="1" dirty="0">
              <a:solidFill>
                <a:schemeClr val="tx1"/>
              </a:solidFill>
              <a:effectLst/>
              <a:latin typeface="Calibri" panose="020F0502020204030204" pitchFamily="34" charset="0"/>
            </a:endParaRPr>
          </a:p>
        </p:txBody>
      </p:sp>
      <p:pic>
        <p:nvPicPr>
          <p:cNvPr id="23" name="図 22" descr="画面の領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0486" y="1196396"/>
            <a:ext cx="140269" cy="99666"/>
          </a:xfrm>
          <a:prstGeom prst="rect">
            <a:avLst/>
          </a:prstGeom>
        </p:spPr>
      </p:pic>
      <p:sp>
        <p:nvSpPr>
          <p:cNvPr id="12" name="テキスト ボックス 11"/>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61579805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470860"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Failover - GUI image (On monitoring)</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2" name="図 1"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344" y="891816"/>
            <a:ext cx="6828950" cy="3682403"/>
          </a:xfrm>
          <a:prstGeom prst="rect">
            <a:avLst/>
          </a:prstGeom>
        </p:spPr>
      </p:pic>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620" y="1721417"/>
            <a:ext cx="2893959" cy="2123753"/>
          </a:xfrm>
          <a:prstGeom prst="rect">
            <a:avLst/>
          </a:prstGeom>
        </p:spPr>
      </p:pic>
      <p:pic>
        <p:nvPicPr>
          <p:cNvPr id="14" name="図 13"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9184" y="1534607"/>
            <a:ext cx="54300" cy="38582"/>
          </a:xfrm>
          <a:prstGeom prst="rect">
            <a:avLst/>
          </a:prstGeom>
        </p:spPr>
      </p:pic>
      <p:sp>
        <p:nvSpPr>
          <p:cNvPr id="3" name="角丸四角形 2"/>
          <p:cNvSpPr/>
          <p:nvPr/>
        </p:nvSpPr>
        <p:spPr>
          <a:xfrm>
            <a:off x="1895326" y="1517021"/>
            <a:ext cx="590070" cy="94901"/>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5" name="角丸四角形 14"/>
          <p:cNvSpPr/>
          <p:nvPr/>
        </p:nvSpPr>
        <p:spPr>
          <a:xfrm>
            <a:off x="1901176" y="1645973"/>
            <a:ext cx="590070" cy="94901"/>
          </a:xfrm>
          <a:prstGeom prst="round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6" name="角丸四角形吹き出し 15"/>
          <p:cNvSpPr/>
          <p:nvPr/>
        </p:nvSpPr>
        <p:spPr>
          <a:xfrm>
            <a:off x="2564420" y="2197162"/>
            <a:ext cx="1633542" cy="375138"/>
          </a:xfrm>
          <a:prstGeom prst="wedgeRoundRectCallout">
            <a:avLst>
              <a:gd name="adj1" fmla="val -54971"/>
              <a:gd name="adj2" fmla="val -168360"/>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marL="171450" indent="-171450" algn="l">
              <a:buFont typeface="Wingdings" panose="05000000000000000000" pitchFamily="2" charset="2"/>
              <a:buChar char="n"/>
            </a:pPr>
            <a:r>
              <a:rPr lang="en-US" altLang="ja-JP" sz="900" b="1" dirty="0" smtClean="0">
                <a:solidFill>
                  <a:schemeClr val="tx1"/>
                </a:solidFill>
                <a:effectLst/>
                <a:latin typeface="Calibri" panose="020F0502020204030204" pitchFamily="34" charset="0"/>
              </a:rPr>
              <a:t>This is master recorder with normal operation.</a:t>
            </a:r>
            <a:endParaRPr lang="en-US" altLang="ja-JP" sz="900" b="1" dirty="0">
              <a:solidFill>
                <a:schemeClr val="tx1"/>
              </a:solidFill>
              <a:effectLst/>
              <a:latin typeface="Calibri" panose="020F0502020204030204" pitchFamily="34" charset="0"/>
            </a:endParaRPr>
          </a:p>
        </p:txBody>
      </p:sp>
      <p:sp>
        <p:nvSpPr>
          <p:cNvPr id="17" name="角丸四角形吹き出し 16"/>
          <p:cNvSpPr/>
          <p:nvPr/>
        </p:nvSpPr>
        <p:spPr>
          <a:xfrm>
            <a:off x="148366" y="909398"/>
            <a:ext cx="1633542" cy="1230064"/>
          </a:xfrm>
          <a:prstGeom prst="wedgeRoundRectCallout">
            <a:avLst>
              <a:gd name="adj1" fmla="val 55187"/>
              <a:gd name="adj2" fmla="val -1089"/>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marL="171450" indent="-171450" algn="l">
              <a:buFont typeface="Wingdings" panose="05000000000000000000" pitchFamily="2" charset="2"/>
              <a:buChar char="n"/>
            </a:pPr>
            <a:r>
              <a:rPr lang="en-US" altLang="ja-JP" sz="900" b="1" dirty="0" smtClean="0">
                <a:solidFill>
                  <a:schemeClr val="tx1"/>
                </a:solidFill>
                <a:effectLst/>
                <a:latin typeface="Calibri" panose="020F0502020204030204" pitchFamily="34" charset="0"/>
              </a:rPr>
              <a:t>This is slave recorder.</a:t>
            </a:r>
          </a:p>
          <a:p>
            <a:pPr marL="171450" indent="-171450" algn="l">
              <a:buFont typeface="Wingdings" panose="05000000000000000000" pitchFamily="2" charset="2"/>
              <a:buChar char="n"/>
            </a:pPr>
            <a:r>
              <a:rPr lang="en-US" altLang="ja-JP" sz="900" b="1" dirty="0" smtClean="0">
                <a:solidFill>
                  <a:schemeClr val="tx1"/>
                </a:solidFill>
                <a:effectLst/>
                <a:latin typeface="Calibri" panose="020F0502020204030204" pitchFamily="34" charset="0"/>
              </a:rPr>
              <a:t>During monitoring,                          icon will be displayed to recognize its condition.</a:t>
            </a:r>
          </a:p>
          <a:p>
            <a:pPr marL="171450" indent="-171450" algn="l">
              <a:buFont typeface="Wingdings" panose="05000000000000000000" pitchFamily="2" charset="2"/>
              <a:buChar char="n"/>
            </a:pPr>
            <a:r>
              <a:rPr lang="en-US" altLang="ja-JP" sz="900" b="1" dirty="0" smtClean="0">
                <a:solidFill>
                  <a:schemeClr val="tx1"/>
                </a:solidFill>
                <a:effectLst/>
                <a:latin typeface="Calibri" panose="020F0502020204030204" pitchFamily="34" charset="0"/>
              </a:rPr>
              <a:t>Camera Live which is registered in the slave recorder image will not be displayed.</a:t>
            </a:r>
            <a:endParaRPr lang="en-US" altLang="ja-JP" sz="900" b="1" dirty="0">
              <a:solidFill>
                <a:schemeClr val="tx1"/>
              </a:solidFill>
              <a:effectLst/>
              <a:latin typeface="Calibri" panose="020F0502020204030204" pitchFamily="34" charset="0"/>
            </a:endParaRPr>
          </a:p>
        </p:txBody>
      </p:sp>
      <p:pic>
        <p:nvPicPr>
          <p:cNvPr id="18" name="図 17"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831" y="1161223"/>
            <a:ext cx="140269" cy="99666"/>
          </a:xfrm>
          <a:prstGeom prst="rect">
            <a:avLst/>
          </a:prstGeom>
        </p:spPr>
      </p:pic>
      <p:graphicFrame>
        <p:nvGraphicFramePr>
          <p:cNvPr id="4" name="表 3"/>
          <p:cNvGraphicFramePr>
            <a:graphicFrameLocks noGrp="1"/>
          </p:cNvGraphicFramePr>
          <p:nvPr>
            <p:extLst>
              <p:ext uri="{D42A27DB-BD31-4B8C-83A1-F6EECF244321}">
                <p14:modId xmlns:p14="http://schemas.microsoft.com/office/powerpoint/2010/main" val="2585023560"/>
              </p:ext>
            </p:extLst>
          </p:nvPr>
        </p:nvGraphicFramePr>
        <p:xfrm>
          <a:off x="148366" y="3429508"/>
          <a:ext cx="1716771" cy="1152240"/>
        </p:xfrm>
        <a:graphic>
          <a:graphicData uri="http://schemas.openxmlformats.org/drawingml/2006/table">
            <a:tbl>
              <a:tblPr firstRow="1" bandRow="1">
                <a:tableStyleId>{5C22544A-7EE6-4342-B048-85BDC9FD1C3A}</a:tableStyleId>
              </a:tblPr>
              <a:tblGrid>
                <a:gridCol w="816771"/>
                <a:gridCol w="900000"/>
              </a:tblGrid>
              <a:tr h="370840">
                <a:tc>
                  <a:txBody>
                    <a:bodyPr/>
                    <a:lstStyle/>
                    <a:p>
                      <a:pPr algn="ctr"/>
                      <a:r>
                        <a:rPr kumimoji="1" lang="en-US" altLang="ja-JP" sz="1000" dirty="0" smtClean="0">
                          <a:latin typeface="Calibri" panose="020F0502020204030204" pitchFamily="34" charset="0"/>
                        </a:rPr>
                        <a:t>On</a:t>
                      </a:r>
                      <a:r>
                        <a:rPr kumimoji="1" lang="en-US" altLang="ja-JP" sz="1000" baseline="0" dirty="0" smtClean="0">
                          <a:latin typeface="Calibri" panose="020F0502020204030204" pitchFamily="34" charset="0"/>
                        </a:rPr>
                        <a:t> monitoring</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Not monitoring</a:t>
                      </a:r>
                      <a:r>
                        <a:rPr kumimoji="1" lang="ja-JP" altLang="en-US" sz="1000" dirty="0" smtClean="0">
                          <a:latin typeface="Calibri" panose="020F0502020204030204" pitchFamily="34" charset="0"/>
                        </a:rPr>
                        <a:t>  </a:t>
                      </a:r>
                      <a:r>
                        <a:rPr kumimoji="1" lang="en-US" altLang="ja-JP" sz="1000" dirty="0" smtClean="0">
                          <a:latin typeface="Calibri" panose="020F0502020204030204" pitchFamily="34" charset="0"/>
                        </a:rPr>
                        <a:t>*</a:t>
                      </a:r>
                      <a:endParaRPr kumimoji="1" lang="ja-JP" altLang="en-US" sz="1000" dirty="0">
                        <a:latin typeface="Calibri" panose="020F0502020204030204" pitchFamily="34" charset="0"/>
                      </a:endParaRPr>
                    </a:p>
                  </a:txBody>
                  <a:tcPr anchor="ctr"/>
                </a:tc>
              </a:tr>
              <a:tr h="756000">
                <a:tc>
                  <a:txBody>
                    <a:bodyPr/>
                    <a:lstStyle/>
                    <a:p>
                      <a:endParaRPr kumimoji="1" lang="ja-JP" altLang="en-US" sz="1050" dirty="0">
                        <a:latin typeface="Calibri" panose="020F0502020204030204" pitchFamily="34" charset="0"/>
                      </a:endParaRPr>
                    </a:p>
                  </a:txBody>
                  <a:tcPr/>
                </a:tc>
                <a:tc>
                  <a:txBody>
                    <a:bodyPr/>
                    <a:lstStyle/>
                    <a:p>
                      <a:endParaRPr kumimoji="1" lang="ja-JP" altLang="en-US" sz="1050" dirty="0">
                        <a:latin typeface="Calibri" panose="020F0502020204030204" pitchFamily="34" charset="0"/>
                      </a:endParaRPr>
                    </a:p>
                  </a:txBody>
                  <a:tcPr/>
                </a:tc>
              </a:tr>
            </a:tbl>
          </a:graphicData>
        </a:graphic>
      </p:graphicFrame>
      <p:pic>
        <p:nvPicPr>
          <p:cNvPr id="19"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75913" y="3908020"/>
            <a:ext cx="589202" cy="5892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105831" y="3903723"/>
            <a:ext cx="609520" cy="609520"/>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148854" y="3208935"/>
            <a:ext cx="1633053" cy="246221"/>
          </a:xfrm>
          <a:prstGeom prst="rect">
            <a:avLst/>
          </a:prstGeom>
          <a:noFill/>
        </p:spPr>
        <p:txBody>
          <a:bodyPr wrap="square" rtlCol="0">
            <a:spAutoFit/>
          </a:bodyPr>
          <a:lstStyle/>
          <a:p>
            <a:pPr marL="171450" indent="-171450" algn="l">
              <a:buFont typeface="Wingdings" panose="05000000000000000000" pitchFamily="2" charset="2"/>
              <a:buChar char="u"/>
            </a:pPr>
            <a:r>
              <a:rPr kumimoji="1" lang="en-US" altLang="ja-JP" sz="1000" b="1" dirty="0" smtClean="0">
                <a:effectLst/>
                <a:latin typeface="Calibri" panose="020F0502020204030204" pitchFamily="34" charset="0"/>
              </a:rPr>
              <a:t>Icon Information</a:t>
            </a:r>
            <a:endParaRPr kumimoji="1" lang="ja-JP" altLang="en-US" sz="1000" b="1" dirty="0">
              <a:effectLst/>
              <a:latin typeface="Calibri" panose="020F0502020204030204" pitchFamily="34" charset="0"/>
            </a:endParaRPr>
          </a:p>
        </p:txBody>
      </p:sp>
      <p:sp>
        <p:nvSpPr>
          <p:cNvPr id="6" name="正方形/長方形 5"/>
          <p:cNvSpPr/>
          <p:nvPr/>
        </p:nvSpPr>
        <p:spPr>
          <a:xfrm>
            <a:off x="1934305" y="1535651"/>
            <a:ext cx="52754" cy="64477"/>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959281" y="4562495"/>
            <a:ext cx="1420599" cy="215444"/>
          </a:xfrm>
          <a:prstGeom prst="rect">
            <a:avLst/>
          </a:prstGeom>
          <a:noFill/>
        </p:spPr>
        <p:txBody>
          <a:bodyPr wrap="square" rtlCol="0">
            <a:spAutoFit/>
          </a:bodyPr>
          <a:lstStyle/>
          <a:p>
            <a:pPr algn="l"/>
            <a:r>
              <a:rPr kumimoji="1" lang="en-US" altLang="ja-JP" sz="800" dirty="0" smtClean="0">
                <a:effectLst/>
                <a:latin typeface="Calibri" panose="020F0502020204030204" pitchFamily="34" charset="0"/>
              </a:rPr>
              <a:t>* Due to system in trouble</a:t>
            </a:r>
            <a:endParaRPr kumimoji="1" lang="ja-JP" altLang="en-US" sz="800" dirty="0">
              <a:effectLst/>
              <a:latin typeface="Calibri" panose="020F0502020204030204" pitchFamily="34" charset="0"/>
            </a:endParaRPr>
          </a:p>
        </p:txBody>
      </p:sp>
      <p:sp>
        <p:nvSpPr>
          <p:cNvPr id="23" name="テキスト ボックス 22"/>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272959235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470860" y="55004"/>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Failover - GUI image (After switching)</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2" name="図 1"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0937" y="887031"/>
            <a:ext cx="6816089" cy="3690977"/>
          </a:xfrm>
          <a:prstGeom prst="rect">
            <a:avLst/>
          </a:prstGeom>
        </p:spPr>
      </p:pic>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5310" y="1715555"/>
            <a:ext cx="2893959" cy="2123753"/>
          </a:xfrm>
          <a:prstGeom prst="rect">
            <a:avLst/>
          </a:prstGeom>
        </p:spPr>
      </p:pic>
      <p:pic>
        <p:nvPicPr>
          <p:cNvPr id="4" name="図 3"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4023" y="1509004"/>
            <a:ext cx="72400" cy="64779"/>
          </a:xfrm>
          <a:prstGeom prst="rect">
            <a:avLst/>
          </a:prstGeom>
        </p:spPr>
      </p:pic>
      <p:sp>
        <p:nvSpPr>
          <p:cNvPr id="14" name="角丸四角形吹き出し 13"/>
          <p:cNvSpPr/>
          <p:nvPr/>
        </p:nvSpPr>
        <p:spPr>
          <a:xfrm>
            <a:off x="2564420" y="2197162"/>
            <a:ext cx="1633542" cy="375138"/>
          </a:xfrm>
          <a:prstGeom prst="wedgeRoundRectCallout">
            <a:avLst>
              <a:gd name="adj1" fmla="val -54971"/>
              <a:gd name="adj2" fmla="val -168360"/>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marL="171450" indent="-171450" algn="l">
              <a:buFont typeface="Wingdings" panose="05000000000000000000" pitchFamily="2" charset="2"/>
              <a:buChar char="n"/>
            </a:pPr>
            <a:r>
              <a:rPr lang="en-US" altLang="ja-JP" sz="900" b="1" dirty="0" smtClean="0">
                <a:solidFill>
                  <a:schemeClr val="tx1"/>
                </a:solidFill>
                <a:effectLst/>
                <a:latin typeface="Calibri" panose="020F0502020204030204" pitchFamily="34" charset="0"/>
              </a:rPr>
              <a:t>The recorder in trouble. (Ex-master recorder)</a:t>
            </a:r>
            <a:endParaRPr lang="en-US" altLang="ja-JP" sz="900" b="1" dirty="0">
              <a:solidFill>
                <a:schemeClr val="tx1"/>
              </a:solidFill>
              <a:effectLst/>
              <a:latin typeface="Calibri" panose="020F0502020204030204" pitchFamily="34" charset="0"/>
            </a:endParaRPr>
          </a:p>
        </p:txBody>
      </p:sp>
      <p:sp>
        <p:nvSpPr>
          <p:cNvPr id="15" name="角丸四角形吹き出し 14"/>
          <p:cNvSpPr/>
          <p:nvPr/>
        </p:nvSpPr>
        <p:spPr>
          <a:xfrm>
            <a:off x="148365" y="909398"/>
            <a:ext cx="1721465" cy="1593480"/>
          </a:xfrm>
          <a:prstGeom prst="wedgeRoundRectCallout">
            <a:avLst>
              <a:gd name="adj1" fmla="val 61885"/>
              <a:gd name="adj2" fmla="val -9058"/>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marL="171450" indent="-171450" algn="l">
              <a:buFont typeface="Wingdings" panose="05000000000000000000" pitchFamily="2" charset="2"/>
              <a:buChar char="n"/>
            </a:pPr>
            <a:r>
              <a:rPr lang="en-US" altLang="ja-JP" sz="900" b="1" dirty="0" smtClean="0">
                <a:solidFill>
                  <a:schemeClr val="tx1"/>
                </a:solidFill>
                <a:effectLst/>
                <a:latin typeface="Calibri" panose="020F0502020204030204" pitchFamily="34" charset="0"/>
              </a:rPr>
              <a:t>The slave recorder becomes as a master recorder.</a:t>
            </a:r>
          </a:p>
          <a:p>
            <a:pPr marL="171450" indent="-171450" algn="l">
              <a:buFont typeface="Wingdings" panose="05000000000000000000" pitchFamily="2" charset="2"/>
              <a:buChar char="n"/>
            </a:pPr>
            <a:r>
              <a:rPr lang="en-US" altLang="ja-JP" sz="900" b="1" dirty="0" smtClean="0">
                <a:solidFill>
                  <a:schemeClr val="tx1"/>
                </a:solidFill>
                <a:effectLst/>
                <a:latin typeface="Calibri" panose="020F0502020204030204" pitchFamily="34" charset="0"/>
              </a:rPr>
              <a:t>Under alternative operation,        icon will be displayed to recognize its condition.</a:t>
            </a:r>
          </a:p>
          <a:p>
            <a:pPr marL="171450" indent="-171450" algn="l">
              <a:buFont typeface="Wingdings" panose="05000000000000000000" pitchFamily="2" charset="2"/>
              <a:buChar char="n"/>
            </a:pPr>
            <a:r>
              <a:rPr lang="en-US" altLang="ja-JP" sz="900" b="1" dirty="0" smtClean="0">
                <a:solidFill>
                  <a:schemeClr val="tx1"/>
                </a:solidFill>
                <a:effectLst/>
                <a:latin typeface="Calibri" panose="020F0502020204030204" pitchFamily="34" charset="0"/>
              </a:rPr>
              <a:t>After re-acquiring the device information,    icon will disappear.</a:t>
            </a:r>
          </a:p>
        </p:txBody>
      </p:sp>
      <p:pic>
        <p:nvPicPr>
          <p:cNvPr id="16" name="図 15"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117" y="1576680"/>
            <a:ext cx="118959" cy="106437"/>
          </a:xfrm>
          <a:prstGeom prst="rect">
            <a:avLst/>
          </a:prstGeom>
        </p:spPr>
      </p:pic>
      <p:graphicFrame>
        <p:nvGraphicFramePr>
          <p:cNvPr id="17" name="表 16"/>
          <p:cNvGraphicFramePr>
            <a:graphicFrameLocks noGrp="1"/>
          </p:cNvGraphicFramePr>
          <p:nvPr>
            <p:extLst>
              <p:ext uri="{D42A27DB-BD31-4B8C-83A1-F6EECF244321}">
                <p14:modId xmlns:p14="http://schemas.microsoft.com/office/powerpoint/2010/main" val="3143429646"/>
              </p:ext>
            </p:extLst>
          </p:nvPr>
        </p:nvGraphicFramePr>
        <p:xfrm>
          <a:off x="148366" y="3429508"/>
          <a:ext cx="1680771" cy="1152240"/>
        </p:xfrm>
        <a:graphic>
          <a:graphicData uri="http://schemas.openxmlformats.org/drawingml/2006/table">
            <a:tbl>
              <a:tblPr firstRow="1" bandRow="1">
                <a:tableStyleId>{5C22544A-7EE6-4342-B048-85BDC9FD1C3A}</a:tableStyleId>
              </a:tblPr>
              <a:tblGrid>
                <a:gridCol w="816771"/>
                <a:gridCol w="864000"/>
              </a:tblGrid>
              <a:tr h="370840">
                <a:tc>
                  <a:txBody>
                    <a:bodyPr/>
                    <a:lstStyle/>
                    <a:p>
                      <a:pPr algn="ctr"/>
                      <a:r>
                        <a:rPr kumimoji="1" lang="en-US" altLang="ja-JP" sz="1000" dirty="0" smtClean="0">
                          <a:latin typeface="Calibri" panose="020F0502020204030204" pitchFamily="34" charset="0"/>
                        </a:rPr>
                        <a:t>On</a:t>
                      </a:r>
                      <a:r>
                        <a:rPr kumimoji="1" lang="en-US" altLang="ja-JP" sz="1000" baseline="0" dirty="0" smtClean="0">
                          <a:latin typeface="Calibri" panose="020F0502020204030204" pitchFamily="34" charset="0"/>
                        </a:rPr>
                        <a:t> operating</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Not operating *</a:t>
                      </a:r>
                      <a:endParaRPr kumimoji="1" lang="ja-JP" altLang="en-US" sz="1000" dirty="0">
                        <a:latin typeface="Calibri" panose="020F0502020204030204" pitchFamily="34" charset="0"/>
                      </a:endParaRPr>
                    </a:p>
                  </a:txBody>
                  <a:tcPr anchor="ctr"/>
                </a:tc>
              </a:tr>
              <a:tr h="756000">
                <a:tc>
                  <a:txBody>
                    <a:bodyPr/>
                    <a:lstStyle/>
                    <a:p>
                      <a:endParaRPr kumimoji="1" lang="ja-JP" altLang="en-US" sz="1050" dirty="0">
                        <a:latin typeface="Calibri" panose="020F0502020204030204" pitchFamily="34" charset="0"/>
                      </a:endParaRPr>
                    </a:p>
                  </a:txBody>
                  <a:tcPr/>
                </a:tc>
                <a:tc>
                  <a:txBody>
                    <a:bodyPr/>
                    <a:lstStyle/>
                    <a:p>
                      <a:endParaRPr kumimoji="1" lang="ja-JP" altLang="en-US" sz="1050" dirty="0">
                        <a:latin typeface="Calibri" panose="020F0502020204030204" pitchFamily="34" charset="0"/>
                      </a:endParaRPr>
                    </a:p>
                  </a:txBody>
                  <a:tcPr/>
                </a:tc>
              </a:tr>
            </a:tbl>
          </a:graphicData>
        </a:graphic>
      </p:graphicFrame>
      <p:sp>
        <p:nvSpPr>
          <p:cNvPr id="20" name="テキスト ボックス 19"/>
          <p:cNvSpPr txBox="1"/>
          <p:nvPr/>
        </p:nvSpPr>
        <p:spPr>
          <a:xfrm>
            <a:off x="148854" y="3208935"/>
            <a:ext cx="1633053" cy="246221"/>
          </a:xfrm>
          <a:prstGeom prst="rect">
            <a:avLst/>
          </a:prstGeom>
          <a:noFill/>
        </p:spPr>
        <p:txBody>
          <a:bodyPr wrap="square" rtlCol="0">
            <a:spAutoFit/>
          </a:bodyPr>
          <a:lstStyle/>
          <a:p>
            <a:pPr marL="171450" indent="-171450" algn="l">
              <a:buFont typeface="Wingdings" panose="05000000000000000000" pitchFamily="2" charset="2"/>
              <a:buChar char="u"/>
            </a:pPr>
            <a:r>
              <a:rPr kumimoji="1" lang="en-US" altLang="ja-JP" sz="1000" b="1" dirty="0" smtClean="0">
                <a:effectLst/>
                <a:latin typeface="Calibri" panose="020F0502020204030204" pitchFamily="34" charset="0"/>
              </a:rPr>
              <a:t>Icon Information</a:t>
            </a:r>
            <a:endParaRPr kumimoji="1" lang="ja-JP" altLang="en-US" sz="1000" b="1" dirty="0">
              <a:effectLst/>
              <a:latin typeface="Calibri" panose="020F0502020204030204" pitchFamily="34" charset="0"/>
            </a:endParaRPr>
          </a:p>
        </p:txBody>
      </p:sp>
      <p:pic>
        <p:nvPicPr>
          <p:cNvPr id="21"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69666" y="3913882"/>
            <a:ext cx="589202" cy="58920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91735" y="3913882"/>
            <a:ext cx="609520" cy="609520"/>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descr="画面の領域"/>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9476" y="2883877"/>
            <a:ext cx="1133609" cy="1685665"/>
          </a:xfrm>
          <a:prstGeom prst="rect">
            <a:avLst/>
          </a:prstGeom>
        </p:spPr>
      </p:pic>
      <p:sp>
        <p:nvSpPr>
          <p:cNvPr id="23" name="角丸四角形吹き出し 22"/>
          <p:cNvSpPr/>
          <p:nvPr/>
        </p:nvSpPr>
        <p:spPr>
          <a:xfrm>
            <a:off x="5500277" y="4120662"/>
            <a:ext cx="2016770" cy="590309"/>
          </a:xfrm>
          <a:prstGeom prst="wedgeRoundRectCallout">
            <a:avLst>
              <a:gd name="adj1" fmla="val 57258"/>
              <a:gd name="adj2" fmla="val -29851"/>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r>
              <a:rPr lang="en-US" altLang="ja-JP" sz="900" b="1" u="sng" dirty="0" smtClean="0">
                <a:solidFill>
                  <a:schemeClr val="tx1"/>
                </a:solidFill>
                <a:effectLst/>
                <a:latin typeface="Calibri" panose="020F0502020204030204" pitchFamily="34" charset="0"/>
              </a:rPr>
              <a:t>The following message will display.</a:t>
            </a:r>
          </a:p>
          <a:p>
            <a:r>
              <a:rPr lang="en-US" altLang="ja-JP" sz="900" b="1" dirty="0" smtClean="0">
                <a:solidFill>
                  <a:schemeClr val="tx1"/>
                </a:solidFill>
                <a:effectLst/>
                <a:latin typeface="Calibri" panose="020F0502020204030204" pitchFamily="34" charset="0"/>
              </a:rPr>
              <a:t>“Please re-acquire the device information of the master recorder.”</a:t>
            </a:r>
            <a:endParaRPr lang="en-US" altLang="ja-JP" sz="900" b="1" dirty="0">
              <a:solidFill>
                <a:schemeClr val="tx1"/>
              </a:solidFill>
              <a:effectLst/>
              <a:latin typeface="Calibri" panose="020F0502020204030204" pitchFamily="34" charset="0"/>
            </a:endParaRPr>
          </a:p>
        </p:txBody>
      </p:sp>
      <p:pic>
        <p:nvPicPr>
          <p:cNvPr id="25" name="図 24"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3617" y="2145282"/>
            <a:ext cx="118959" cy="106437"/>
          </a:xfrm>
          <a:prstGeom prst="rect">
            <a:avLst/>
          </a:prstGeom>
        </p:spPr>
      </p:pic>
      <p:sp>
        <p:nvSpPr>
          <p:cNvPr id="24" name="テキスト ボックス 23"/>
          <p:cNvSpPr txBox="1"/>
          <p:nvPr/>
        </p:nvSpPr>
        <p:spPr>
          <a:xfrm>
            <a:off x="959281" y="4562495"/>
            <a:ext cx="1420599" cy="215444"/>
          </a:xfrm>
          <a:prstGeom prst="rect">
            <a:avLst/>
          </a:prstGeom>
          <a:noFill/>
        </p:spPr>
        <p:txBody>
          <a:bodyPr wrap="square" rtlCol="0">
            <a:spAutoFit/>
          </a:bodyPr>
          <a:lstStyle/>
          <a:p>
            <a:pPr algn="l"/>
            <a:r>
              <a:rPr kumimoji="1" lang="en-US" altLang="ja-JP" sz="800" dirty="0" smtClean="0">
                <a:effectLst/>
                <a:latin typeface="Calibri" panose="020F0502020204030204" pitchFamily="34" charset="0"/>
              </a:rPr>
              <a:t>* Due to system in trouble</a:t>
            </a:r>
            <a:endParaRPr kumimoji="1" lang="ja-JP" altLang="en-US" sz="800" dirty="0">
              <a:effectLst/>
              <a:latin typeface="Calibri" panose="020F0502020204030204" pitchFamily="34" charset="0"/>
            </a:endParaRPr>
          </a:p>
        </p:txBody>
      </p:sp>
      <p:sp>
        <p:nvSpPr>
          <p:cNvPr id="26" name="テキスト ボックス 25"/>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272959235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画面の領域"/>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196" y="1345003"/>
            <a:ext cx="6173177" cy="3326116"/>
          </a:xfrm>
          <a:prstGeom prst="rect">
            <a:avLst/>
          </a:prstGeom>
        </p:spPr>
      </p:pic>
      <p:sp>
        <p:nvSpPr>
          <p:cNvPr id="9" name="テキスト ボックス 8"/>
          <p:cNvSpPr txBox="1"/>
          <p:nvPr/>
        </p:nvSpPr>
        <p:spPr>
          <a:xfrm>
            <a:off x="476722"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Support Hardware Decode</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0" name="テキスト プレースホルダー 2"/>
          <p:cNvSpPr txBox="1">
            <a:spLocks/>
          </p:cNvSpPr>
          <p:nvPr/>
        </p:nvSpPr>
        <p:spPr>
          <a:xfrm>
            <a:off x="345600" y="870112"/>
            <a:ext cx="8473846" cy="324000"/>
          </a:xfrm>
          <a:prstGeom prst="rect">
            <a:avLst/>
          </a:prstGeom>
        </p:spPr>
        <p:txBody>
          <a:bodyPr vert="horz" lIns="91274" tIns="45628" rIns="91274" bIns="45628"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6368"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2736"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69104"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5475"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1846" algn="l" defTabSz="912736"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38211" algn="l" defTabSz="912736"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194582" algn="l" defTabSz="912736"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0953" algn="l" defTabSz="912736"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marL="285750" indent="-285750" algn="l">
              <a:buFont typeface="Wingdings" panose="05000000000000000000" pitchFamily="2" charset="2"/>
              <a:buChar char="n"/>
            </a:pPr>
            <a:r>
              <a:rPr lang="en-US" altLang="ja-JP" sz="1600" b="1" dirty="0" smtClean="0">
                <a:solidFill>
                  <a:schemeClr val="tx1"/>
                </a:solidFill>
                <a:effectLst/>
                <a:latin typeface="Calibri" panose="020F0502020204030204" pitchFamily="34" charset="0"/>
              </a:rPr>
              <a:t>Go to [ Setting ] =&gt; [ System ] =&gt; [ Drawing setup ] =&gt; [ Decoding method (H.265) ]</a:t>
            </a:r>
            <a:endParaRPr lang="ja-JP" altLang="en-US" sz="1600" b="1" dirty="0">
              <a:solidFill>
                <a:schemeClr val="tx1"/>
              </a:solidFill>
              <a:effectLst/>
              <a:latin typeface="Calibri" panose="020F0502020204030204" pitchFamily="34" charset="0"/>
            </a:endParaRPr>
          </a:p>
        </p:txBody>
      </p:sp>
      <p:sp>
        <p:nvSpPr>
          <p:cNvPr id="12" name="正方形/長方形 11"/>
          <p:cNvSpPr/>
          <p:nvPr/>
        </p:nvSpPr>
        <p:spPr>
          <a:xfrm>
            <a:off x="1809155" y="3173057"/>
            <a:ext cx="4767409" cy="15043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l"/>
            <a:endParaRPr kumimoji="1" lang="ja-JP" altLang="en-US" sz="1200" b="1"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 name="テキスト ボックス 2"/>
          <p:cNvSpPr txBox="1"/>
          <p:nvPr/>
        </p:nvSpPr>
        <p:spPr>
          <a:xfrm>
            <a:off x="6665407" y="1345003"/>
            <a:ext cx="2390673" cy="692497"/>
          </a:xfrm>
          <a:prstGeom prst="rect">
            <a:avLst/>
          </a:prstGeom>
          <a:noFill/>
        </p:spPr>
        <p:txBody>
          <a:bodyPr wrap="square" rtlCol="0">
            <a:spAutoFit/>
          </a:bodyPr>
          <a:lstStyle/>
          <a:p>
            <a:pPr marL="285750" indent="-285750" algn="l">
              <a:buFont typeface="Wingdings" panose="05000000000000000000" pitchFamily="2" charset="2"/>
              <a:buChar char="u"/>
            </a:pPr>
            <a:r>
              <a:rPr kumimoji="1" lang="en-US" altLang="ja-JP" sz="1200" b="1" dirty="0" smtClean="0">
                <a:effectLst/>
                <a:latin typeface="Calibri" panose="020F0502020204030204" pitchFamily="34" charset="0"/>
              </a:rPr>
              <a:t>Required PC Specification</a:t>
            </a:r>
          </a:p>
          <a:p>
            <a:pPr marL="171450" indent="-171450" algn="l">
              <a:buFont typeface="Wingdings" panose="05000000000000000000" pitchFamily="2" charset="2"/>
              <a:buChar char="Ø"/>
            </a:pPr>
            <a:endParaRPr lang="en-US" altLang="ja-JP" sz="900" dirty="0" smtClean="0">
              <a:effectLst/>
              <a:latin typeface="Calibri" panose="020F0502020204030204" pitchFamily="34" charset="0"/>
            </a:endParaRPr>
          </a:p>
          <a:p>
            <a:pPr marL="171450" indent="-171450" algn="l">
              <a:buFont typeface="Wingdings" panose="05000000000000000000" pitchFamily="2" charset="2"/>
              <a:buChar char="Ø"/>
            </a:pPr>
            <a:r>
              <a:rPr lang="en-US" altLang="ja-JP" sz="900" dirty="0" smtClean="0">
                <a:effectLst/>
                <a:latin typeface="Calibri" panose="020F0502020204030204" pitchFamily="34" charset="0"/>
              </a:rPr>
              <a:t>CPU: Intel Core i7-6700 (Skylake) or later</a:t>
            </a:r>
          </a:p>
          <a:p>
            <a:pPr marL="171450" indent="-171450" algn="l">
              <a:buFont typeface="Wingdings" panose="05000000000000000000" pitchFamily="2" charset="2"/>
              <a:buChar char="Ø"/>
            </a:pPr>
            <a:r>
              <a:rPr kumimoji="1" lang="en-US" altLang="ja-JP" sz="900" dirty="0" smtClean="0">
                <a:effectLst/>
                <a:latin typeface="Calibri" panose="020F0502020204030204" pitchFamily="34" charset="0"/>
              </a:rPr>
              <a:t>OS: Windows 10 </a:t>
            </a:r>
            <a:endParaRPr kumimoji="1" lang="ja-JP" altLang="en-US" sz="900" dirty="0">
              <a:effectLst/>
              <a:latin typeface="Calibri" panose="020F0502020204030204" pitchFamily="34" charset="0"/>
            </a:endParaRPr>
          </a:p>
        </p:txBody>
      </p:sp>
      <p:sp>
        <p:nvSpPr>
          <p:cNvPr id="14" name="角丸四角形吹き出し 13"/>
          <p:cNvSpPr/>
          <p:nvPr/>
        </p:nvSpPr>
        <p:spPr>
          <a:xfrm>
            <a:off x="6693238" y="2323632"/>
            <a:ext cx="2362841" cy="2140792"/>
          </a:xfrm>
          <a:prstGeom prst="wedgeRoundRectCallout">
            <a:avLst>
              <a:gd name="adj1" fmla="val -55552"/>
              <a:gd name="adj2" fmla="val -6891"/>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t"/>
          <a:lstStyle/>
          <a:p>
            <a:pPr marL="171450" indent="-171450" algn="l">
              <a:buFont typeface="Wingdings" panose="05000000000000000000" pitchFamily="2" charset="2"/>
              <a:buChar char="ü"/>
            </a:pPr>
            <a:r>
              <a:rPr lang="en-US" altLang="ja-JP" sz="900" b="1" dirty="0" smtClean="0">
                <a:solidFill>
                  <a:schemeClr val="tx1"/>
                </a:solidFill>
                <a:effectLst/>
                <a:latin typeface="Calibri" panose="020F0502020204030204" pitchFamily="34" charset="0"/>
              </a:rPr>
              <a:t>Click “Diag.” button to confirm whether your PC is suitable for Hardware Decoding.</a:t>
            </a:r>
          </a:p>
          <a:p>
            <a:pPr marL="171450" indent="-171450" algn="l">
              <a:buFont typeface="Wingdings" panose="05000000000000000000" pitchFamily="2" charset="2"/>
              <a:buChar char="ü"/>
            </a:pPr>
            <a:r>
              <a:rPr lang="en-US" altLang="ja-JP" sz="900" b="1" dirty="0" smtClean="0">
                <a:solidFill>
                  <a:schemeClr val="tx1"/>
                </a:solidFill>
                <a:effectLst/>
                <a:latin typeface="Calibri" panose="020F0502020204030204" pitchFamily="34" charset="0"/>
              </a:rPr>
              <a:t>If the PC specification is not suitable for Hardware decoding, the following message will be displayed. </a:t>
            </a:r>
            <a:endParaRPr lang="en-US" altLang="ja-JP" sz="900" b="1" dirty="0">
              <a:solidFill>
                <a:schemeClr val="tx1"/>
              </a:solidFill>
              <a:effectLst/>
              <a:latin typeface="Calibri" panose="020F0502020204030204" pitchFamily="34" charset="0"/>
            </a:endParaRPr>
          </a:p>
        </p:txBody>
      </p:sp>
      <p:sp>
        <p:nvSpPr>
          <p:cNvPr id="15" name="テキスト ボックス 14"/>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2578" y="3352745"/>
            <a:ext cx="1993167" cy="1019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954533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0860"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Support Hardware Decode (Available case)</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0" name="テキスト プレースホルダー 4"/>
          <p:cNvSpPr txBox="1">
            <a:spLocks/>
          </p:cNvSpPr>
          <p:nvPr/>
        </p:nvSpPr>
        <p:spPr>
          <a:xfrm>
            <a:off x="322152" y="664942"/>
            <a:ext cx="8473846" cy="648000"/>
          </a:xfrm>
          <a:prstGeom prst="rect">
            <a:avLst/>
          </a:prstGeom>
        </p:spPr>
        <p:txBody>
          <a:bodyPr vert="horz" lIns="91274" tIns="45628" rIns="91274" bIns="45628"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6368"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2736"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69104"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5475"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1846" algn="l" defTabSz="912736"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38211" algn="l" defTabSz="912736"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194582" algn="l" defTabSz="912736"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0953" algn="l" defTabSz="912736"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marL="285750" indent="-285750" algn="l">
              <a:buFont typeface="Wingdings" panose="05000000000000000000" pitchFamily="2" charset="2"/>
              <a:buChar char="n"/>
            </a:pPr>
            <a:r>
              <a:rPr lang="en-US" altLang="ja-JP" sz="1600" b="1" dirty="0">
                <a:solidFill>
                  <a:schemeClr val="tx1"/>
                </a:solidFill>
                <a:effectLst/>
                <a:latin typeface="Calibri" panose="020F0502020204030204" pitchFamily="34" charset="0"/>
              </a:rPr>
              <a:t>In order to use the H.265 hardware decoder, the </a:t>
            </a:r>
            <a:r>
              <a:rPr lang="en-US" altLang="ja-JP" sz="1600" b="1" dirty="0" smtClean="0">
                <a:solidFill>
                  <a:schemeClr val="tx1"/>
                </a:solidFill>
                <a:effectLst/>
                <a:latin typeface="Calibri" panose="020F0502020204030204" pitchFamily="34" charset="0"/>
              </a:rPr>
              <a:t>PC (Built-in (on board) Display Port) and </a:t>
            </a:r>
            <a:r>
              <a:rPr lang="en-US" altLang="ja-JP" sz="1600" b="1" dirty="0">
                <a:solidFill>
                  <a:schemeClr val="tx1"/>
                </a:solidFill>
                <a:effectLst/>
                <a:latin typeface="Calibri" panose="020F0502020204030204" pitchFamily="34" charset="0"/>
              </a:rPr>
              <a:t>the display must be connected.</a:t>
            </a:r>
          </a:p>
        </p:txBody>
      </p:sp>
      <p:pic>
        <p:nvPicPr>
          <p:cNvPr id="11" name="Picture 3" descr="C:\Users\4020745.PCC-AD\Desktop\IMG_344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832" r="21146" b="33380"/>
          <a:stretch/>
        </p:blipFill>
        <p:spPr bwMode="auto">
          <a:xfrm>
            <a:off x="7115735" y="1175643"/>
            <a:ext cx="1031858" cy="1309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正方形/長方形 11"/>
          <p:cNvSpPr/>
          <p:nvPr/>
        </p:nvSpPr>
        <p:spPr>
          <a:xfrm>
            <a:off x="7350369" y="1267466"/>
            <a:ext cx="207272" cy="814412"/>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l"/>
            <a:endParaRPr kumimoji="1" lang="ja-JP" altLang="en-US" sz="1200" b="1"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Picture 3" descr="C:\Users\3940622\AppData\Local\Microsoft\Windows\Temporary Internet Files\Content.IE5\TH2C5P7T\lgi01a2014061922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534" y="1319661"/>
            <a:ext cx="1086473" cy="10673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3940622\AppData\Local\Microsoft\Windows\Temporary Internet Files\Content.IE5\QGAEXYY6\gi01a201405140800[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694"/>
          <a:stretch/>
        </p:blipFill>
        <p:spPr bwMode="auto">
          <a:xfrm>
            <a:off x="3706634" y="1319661"/>
            <a:ext cx="595353" cy="1067375"/>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直線コネクタ 14"/>
          <p:cNvCxnSpPr>
            <a:stCxn id="14" idx="1"/>
            <a:endCxn id="13" idx="3"/>
          </p:cNvCxnSpPr>
          <p:nvPr/>
        </p:nvCxnSpPr>
        <p:spPr>
          <a:xfrm flipH="1">
            <a:off x="1806007" y="1853349"/>
            <a:ext cx="1900627" cy="0"/>
          </a:xfrm>
          <a:prstGeom prst="line">
            <a:avLst/>
          </a:prstGeom>
          <a:ln w="38100">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6" name="角丸四角形吹き出し 15"/>
          <p:cNvSpPr/>
          <p:nvPr/>
        </p:nvSpPr>
        <p:spPr>
          <a:xfrm>
            <a:off x="5246077" y="1516754"/>
            <a:ext cx="1787769" cy="735940"/>
          </a:xfrm>
          <a:prstGeom prst="wedgeRoundRectCallout">
            <a:avLst>
              <a:gd name="adj1" fmla="val 66409"/>
              <a:gd name="adj2" fmla="val -35909"/>
              <a:gd name="adj3" fmla="val 16667"/>
            </a:avLst>
          </a:prstGeom>
          <a:solidFill>
            <a:srgbClr val="FFFFCC"/>
          </a:solidFill>
          <a:ln w="9525">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ctr" anchorCtr="0"/>
          <a:lstStyle/>
          <a:p>
            <a:pPr algn="l"/>
            <a:r>
              <a:rPr kumimoji="1" lang="en-US" altLang="ja-JP" sz="1000" b="1"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For the Built-in Display Port, it does not matter HDMI or Display Port interface, etc..</a:t>
            </a:r>
            <a:endParaRPr kumimoji="1" lang="ja-JP" altLang="en-US" sz="1000" b="1"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7" name="Rectangle 14"/>
          <p:cNvSpPr>
            <a:spLocks noChangeArrowheads="1"/>
          </p:cNvSpPr>
          <p:nvPr/>
        </p:nvSpPr>
        <p:spPr bwMode="auto">
          <a:xfrm>
            <a:off x="1789456" y="1911062"/>
            <a:ext cx="1917178"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kumimoji="1" sz="3200">
                <a:solidFill>
                  <a:schemeClr val="tx1"/>
                </a:solidFill>
                <a:latin typeface="HGP創英角ｺﾞｼｯｸUB" pitchFamily="50" charset="-128"/>
                <a:ea typeface="HGP創英角ｺﾞｼｯｸUB" pitchFamily="50" charset="-128"/>
              </a:defRPr>
            </a:lvl1pPr>
            <a:lvl2pPr marL="742950" indent="-285750" algn="l" eaLnBrk="0" hangingPunct="0">
              <a:spcBef>
                <a:spcPct val="20000"/>
              </a:spcBef>
              <a:buChar char="–"/>
              <a:defRPr kumimoji="1" sz="2800">
                <a:solidFill>
                  <a:schemeClr val="tx1"/>
                </a:solidFill>
                <a:latin typeface="HGP創英角ｺﾞｼｯｸUB" pitchFamily="50" charset="-128"/>
                <a:ea typeface="HGP創英角ｺﾞｼｯｸUB" pitchFamily="50" charset="-128"/>
              </a:defRPr>
            </a:lvl2pPr>
            <a:lvl3pPr marL="1143000" indent="-228600" algn="l" eaLnBrk="0" hangingPunct="0">
              <a:spcBef>
                <a:spcPct val="20000"/>
              </a:spcBef>
              <a:buChar char="•"/>
              <a:defRPr kumimoji="1" sz="2400">
                <a:solidFill>
                  <a:schemeClr val="tx1"/>
                </a:solidFill>
                <a:latin typeface="HGP創英角ｺﾞｼｯｸUB" pitchFamily="50" charset="-128"/>
                <a:ea typeface="HGP創英角ｺﾞｼｯｸUB" pitchFamily="50" charset="-128"/>
              </a:defRPr>
            </a:lvl3pPr>
            <a:lvl4pPr marL="1600200" indent="-228600" algn="l" eaLnBrk="0" hangingPunct="0">
              <a:spcBef>
                <a:spcPct val="20000"/>
              </a:spcBef>
              <a:buChar char="–"/>
              <a:defRPr kumimoji="1" sz="2000">
                <a:solidFill>
                  <a:schemeClr val="tx1"/>
                </a:solidFill>
                <a:latin typeface="HGP創英角ｺﾞｼｯｸUB" pitchFamily="50" charset="-128"/>
                <a:ea typeface="HGP創英角ｺﾞｼｯｸUB" pitchFamily="50" charset="-128"/>
              </a:defRPr>
            </a:lvl4pPr>
            <a:lvl5pPr marL="2057400" indent="-228600" algn="l" eaLnBrk="0" hangingPunct="0">
              <a:spcBef>
                <a:spcPct val="20000"/>
              </a:spcBef>
              <a:buChar char="»"/>
              <a:defRPr kumimoji="1" sz="20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9pPr>
          </a:lstStyle>
          <a:p>
            <a:pPr marL="0" marR="0" lvl="0" indent="0" algn="ctr" defTabSz="914400" eaLnBrk="1" fontAlgn="auto" latinLnBrk="0" hangingPunct="1">
              <a:lnSpc>
                <a:spcPct val="80000"/>
              </a:lnSpc>
              <a:spcBef>
                <a:spcPct val="0"/>
              </a:spcBef>
              <a:spcAft>
                <a:spcPts val="0"/>
              </a:spcAft>
              <a:buClrTx/>
              <a:buSzTx/>
              <a:buFontTx/>
              <a:buNone/>
              <a:tabLst/>
              <a:defRPr/>
            </a:pPr>
            <a:r>
              <a:rPr lang="en-US" altLang="ja-JP" sz="1000" b="1" kern="0" dirty="0" smtClean="0">
                <a:effectLst/>
                <a:latin typeface="Calibri" panose="020F0502020204030204" pitchFamily="34" charset="0"/>
                <a:ea typeface="Meiryo UI" panose="020B0604030504040204" pitchFamily="50" charset="-128"/>
                <a:cs typeface="Meiryo UI" panose="020B0604030504040204" pitchFamily="50" charset="-128"/>
              </a:rPr>
              <a:t>Connect PC </a:t>
            </a:r>
            <a:r>
              <a:rPr lang="en-US" altLang="ja-JP" sz="800" b="1" kern="0" dirty="0" smtClean="0">
                <a:effectLst/>
                <a:latin typeface="Calibri" panose="020F0502020204030204" pitchFamily="34" charset="0"/>
                <a:ea typeface="Meiryo UI" panose="020B0604030504040204" pitchFamily="50" charset="-128"/>
                <a:cs typeface="Meiryo UI" panose="020B0604030504040204" pitchFamily="50" charset="-128"/>
              </a:rPr>
              <a:t>(Built-in Display Port)</a:t>
            </a:r>
            <a:r>
              <a:rPr lang="en-US" altLang="ja-JP" sz="1000" b="1" kern="0" dirty="0" smtClean="0">
                <a:effectLst/>
                <a:latin typeface="Calibri" panose="020F0502020204030204" pitchFamily="34" charset="0"/>
                <a:ea typeface="Meiryo UI" panose="020B0604030504040204" pitchFamily="50" charset="-128"/>
                <a:cs typeface="Meiryo UI" panose="020B0604030504040204" pitchFamily="50" charset="-128"/>
              </a:rPr>
              <a:t> and Monitor</a:t>
            </a:r>
            <a:endParaRPr kumimoji="1" lang="en-US" altLang="ja-JP" sz="1000" b="1" i="0" u="none" strike="noStrike" kern="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3" name="正方形/長方形 2"/>
          <p:cNvSpPr/>
          <p:nvPr/>
        </p:nvSpPr>
        <p:spPr>
          <a:xfrm>
            <a:off x="322152" y="2530690"/>
            <a:ext cx="8473846" cy="584775"/>
          </a:xfrm>
          <a:prstGeom prst="rect">
            <a:avLst/>
          </a:prstGeom>
        </p:spPr>
        <p:txBody>
          <a:bodyPr wrap="square">
            <a:spAutoFit/>
          </a:bodyPr>
          <a:lstStyle/>
          <a:p>
            <a:pPr marL="285750" lvl="0" indent="-285750" algn="l">
              <a:buFont typeface="Wingdings" panose="05000000000000000000" pitchFamily="2" charset="2"/>
              <a:buChar char="n"/>
            </a:pPr>
            <a:r>
              <a:rPr lang="en-US" altLang="ja-JP" sz="1600" b="1" dirty="0">
                <a:effectLst/>
                <a:latin typeface="Calibri" panose="020F0502020204030204" pitchFamily="34" charset="0"/>
              </a:rPr>
              <a:t>H.265 hardware decoder can </a:t>
            </a:r>
            <a:r>
              <a:rPr lang="en-US" altLang="ja-JP" sz="1600" b="1" dirty="0" smtClean="0">
                <a:effectLst/>
                <a:latin typeface="Calibri" panose="020F0502020204030204" pitchFamily="34" charset="0"/>
              </a:rPr>
              <a:t>be </a:t>
            </a:r>
            <a:r>
              <a:rPr lang="en-US" altLang="ja-JP" sz="1600" b="1" dirty="0">
                <a:effectLst/>
                <a:latin typeface="Calibri" panose="020F0502020204030204" pitchFamily="34" charset="0"/>
              </a:rPr>
              <a:t>used in combination with an built-in display Port and expansion graphic board</a:t>
            </a:r>
            <a:r>
              <a:rPr lang="en-US" altLang="ja-JP" sz="1600" b="1" dirty="0" smtClean="0">
                <a:effectLst/>
                <a:latin typeface="Calibri" panose="020F0502020204030204" pitchFamily="34" charset="0"/>
              </a:rPr>
              <a:t>. </a:t>
            </a:r>
            <a:endParaRPr lang="ja-JP" altLang="en-US" sz="1600" b="1" dirty="0">
              <a:effectLst/>
              <a:latin typeface="Calibri" panose="020F0502020204030204" pitchFamily="34" charset="0"/>
            </a:endParaRPr>
          </a:p>
        </p:txBody>
      </p:sp>
      <p:pic>
        <p:nvPicPr>
          <p:cNvPr id="24" name="Picture 3" descr="C:\Users\3940622\AppData\Local\Microsoft\Windows\Temporary Internet Files\Content.IE5\TH2C5P7T\lgi01a2014061922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522" y="3488583"/>
            <a:ext cx="1086473" cy="10673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3940622\AppData\Local\Microsoft\Windows\Temporary Internet Files\Content.IE5\QGAEXYY6\gi01a201405140800[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694"/>
          <a:stretch/>
        </p:blipFill>
        <p:spPr bwMode="auto">
          <a:xfrm>
            <a:off x="3208391" y="3605829"/>
            <a:ext cx="595353" cy="1067375"/>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直線コネクタ 25"/>
          <p:cNvCxnSpPr>
            <a:endCxn id="24" idx="3"/>
          </p:cNvCxnSpPr>
          <p:nvPr/>
        </p:nvCxnSpPr>
        <p:spPr>
          <a:xfrm flipH="1">
            <a:off x="1805995" y="4022270"/>
            <a:ext cx="1402396" cy="1"/>
          </a:xfrm>
          <a:prstGeom prst="line">
            <a:avLst/>
          </a:prstGeom>
          <a:ln w="38100">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7" name="Rectangle 14"/>
          <p:cNvSpPr>
            <a:spLocks noChangeArrowheads="1"/>
          </p:cNvSpPr>
          <p:nvPr/>
        </p:nvSpPr>
        <p:spPr bwMode="auto">
          <a:xfrm>
            <a:off x="1723292" y="4048234"/>
            <a:ext cx="14850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kumimoji="1" sz="3200">
                <a:solidFill>
                  <a:schemeClr val="tx1"/>
                </a:solidFill>
                <a:latin typeface="HGP創英角ｺﾞｼｯｸUB" pitchFamily="50" charset="-128"/>
                <a:ea typeface="HGP創英角ｺﾞｼｯｸUB" pitchFamily="50" charset="-128"/>
              </a:defRPr>
            </a:lvl1pPr>
            <a:lvl2pPr marL="742950" indent="-285750" algn="l" eaLnBrk="0" hangingPunct="0">
              <a:spcBef>
                <a:spcPct val="20000"/>
              </a:spcBef>
              <a:buChar char="–"/>
              <a:defRPr kumimoji="1" sz="2800">
                <a:solidFill>
                  <a:schemeClr val="tx1"/>
                </a:solidFill>
                <a:latin typeface="HGP創英角ｺﾞｼｯｸUB" pitchFamily="50" charset="-128"/>
                <a:ea typeface="HGP創英角ｺﾞｼｯｸUB" pitchFamily="50" charset="-128"/>
              </a:defRPr>
            </a:lvl2pPr>
            <a:lvl3pPr marL="1143000" indent="-228600" algn="l" eaLnBrk="0" hangingPunct="0">
              <a:spcBef>
                <a:spcPct val="20000"/>
              </a:spcBef>
              <a:buChar char="•"/>
              <a:defRPr kumimoji="1" sz="2400">
                <a:solidFill>
                  <a:schemeClr val="tx1"/>
                </a:solidFill>
                <a:latin typeface="HGP創英角ｺﾞｼｯｸUB" pitchFamily="50" charset="-128"/>
                <a:ea typeface="HGP創英角ｺﾞｼｯｸUB" pitchFamily="50" charset="-128"/>
              </a:defRPr>
            </a:lvl3pPr>
            <a:lvl4pPr marL="1600200" indent="-228600" algn="l" eaLnBrk="0" hangingPunct="0">
              <a:spcBef>
                <a:spcPct val="20000"/>
              </a:spcBef>
              <a:buChar char="–"/>
              <a:defRPr kumimoji="1" sz="2000">
                <a:solidFill>
                  <a:schemeClr val="tx1"/>
                </a:solidFill>
                <a:latin typeface="HGP創英角ｺﾞｼｯｸUB" pitchFamily="50" charset="-128"/>
                <a:ea typeface="HGP創英角ｺﾞｼｯｸUB" pitchFamily="50" charset="-128"/>
              </a:defRPr>
            </a:lvl4pPr>
            <a:lvl5pPr marL="2057400" indent="-228600" algn="l" eaLnBrk="0" hangingPunct="0">
              <a:spcBef>
                <a:spcPct val="20000"/>
              </a:spcBef>
              <a:buChar char="»"/>
              <a:defRPr kumimoji="1" sz="20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9pPr>
          </a:lstStyle>
          <a:p>
            <a:pPr marL="0" marR="0" lvl="0" indent="0" algn="ctr" defTabSz="914400" eaLnBrk="1" fontAlgn="auto" latinLnBrk="0" hangingPunct="1">
              <a:lnSpc>
                <a:spcPct val="80000"/>
              </a:lnSpc>
              <a:spcBef>
                <a:spcPct val="0"/>
              </a:spcBef>
              <a:spcAft>
                <a:spcPts val="0"/>
              </a:spcAft>
              <a:buClrTx/>
              <a:buSzTx/>
              <a:buFontTx/>
              <a:buNone/>
              <a:tabLst/>
              <a:defRPr/>
            </a:pPr>
            <a:r>
              <a:rPr lang="en-US" altLang="ja-JP" sz="1000" b="1" kern="0" dirty="0" smtClean="0">
                <a:effectLst/>
                <a:latin typeface="Calibri" panose="020F0502020204030204" pitchFamily="34" charset="0"/>
                <a:ea typeface="Meiryo UI" panose="020B0604030504040204" pitchFamily="50" charset="-128"/>
                <a:cs typeface="Meiryo UI" panose="020B0604030504040204" pitchFamily="50" charset="-128"/>
              </a:rPr>
              <a:t>Connect PC </a:t>
            </a:r>
            <a:r>
              <a:rPr lang="en-US" altLang="ja-JP" sz="800" b="1" kern="0" dirty="0" smtClean="0">
                <a:effectLst/>
                <a:latin typeface="Calibri" panose="020F0502020204030204" pitchFamily="34" charset="0"/>
                <a:ea typeface="Meiryo UI" panose="020B0604030504040204" pitchFamily="50" charset="-128"/>
                <a:cs typeface="Meiryo UI" panose="020B0604030504040204" pitchFamily="50" charset="-128"/>
              </a:rPr>
              <a:t>(Built-in Display Port) </a:t>
            </a:r>
            <a:r>
              <a:rPr lang="en-US" altLang="ja-JP" sz="1000" b="1" kern="0" dirty="0" smtClean="0">
                <a:effectLst/>
                <a:latin typeface="Calibri" panose="020F0502020204030204" pitchFamily="34" charset="0"/>
                <a:ea typeface="Meiryo UI" panose="020B0604030504040204" pitchFamily="50" charset="-128"/>
                <a:cs typeface="Meiryo UI" panose="020B0604030504040204" pitchFamily="50" charset="-128"/>
              </a:rPr>
              <a:t>and Monitor</a:t>
            </a:r>
            <a:endParaRPr kumimoji="1" lang="en-US" altLang="ja-JP" sz="1000" b="1" i="0" u="none" strike="noStrike" kern="0" cap="none" spc="0" normalizeH="0" baseline="0" noProof="0" dirty="0" smtClean="0">
              <a:ln>
                <a:noFill/>
              </a:ln>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30" name="正方形/長方形 29"/>
          <p:cNvSpPr/>
          <p:nvPr/>
        </p:nvSpPr>
        <p:spPr>
          <a:xfrm>
            <a:off x="5331396" y="3083292"/>
            <a:ext cx="3464602" cy="1038363"/>
          </a:xfrm>
          <a:prstGeom prst="rect">
            <a:avLst/>
          </a:prstGeom>
          <a:noFill/>
          <a:ln w="9525">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l"/>
            <a:endPar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1" name="Picture 68" descr="0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6635" y="4021517"/>
            <a:ext cx="742274" cy="61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 descr="C:\Users\3940622\AppData\Local\Microsoft\Windows\Temporary Internet Files\Content.IE5\TH2C5P7T\lgi01a2014061922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4153" y="3256931"/>
            <a:ext cx="810378" cy="79613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C:\Users\3940622\AppData\Local\Microsoft\Windows\Temporary Internet Files\Content.IE5\TH2C5P7T\lgi01a2014061922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1792" y="3256931"/>
            <a:ext cx="810378" cy="79613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C:\Users\3940622\AppData\Local\Microsoft\Windows\Temporary Internet Files\Content.IE5\TH2C5P7T\lgi01a2014061922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17443" y="3257048"/>
            <a:ext cx="810378" cy="796133"/>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カギ線コネクタ 34"/>
          <p:cNvCxnSpPr>
            <a:stCxn id="31" idx="3"/>
            <a:endCxn id="34" idx="2"/>
          </p:cNvCxnSpPr>
          <p:nvPr/>
        </p:nvCxnSpPr>
        <p:spPr>
          <a:xfrm flipV="1">
            <a:off x="4448909" y="4053181"/>
            <a:ext cx="3873723" cy="274928"/>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40" name="カギ線コネクタ 39"/>
          <p:cNvCxnSpPr>
            <a:stCxn id="31" idx="3"/>
            <a:endCxn id="32" idx="2"/>
          </p:cNvCxnSpPr>
          <p:nvPr/>
        </p:nvCxnSpPr>
        <p:spPr>
          <a:xfrm flipV="1">
            <a:off x="4448909" y="4053064"/>
            <a:ext cx="1390433" cy="275045"/>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41" name="カギ線コネクタ 40"/>
          <p:cNvCxnSpPr>
            <a:stCxn id="31" idx="3"/>
            <a:endCxn id="33" idx="2"/>
          </p:cNvCxnSpPr>
          <p:nvPr/>
        </p:nvCxnSpPr>
        <p:spPr>
          <a:xfrm flipV="1">
            <a:off x="4448909" y="4053064"/>
            <a:ext cx="2628072" cy="275045"/>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49" name="Rectangle 14"/>
          <p:cNvSpPr>
            <a:spLocks noChangeArrowheads="1"/>
          </p:cNvSpPr>
          <p:nvPr/>
        </p:nvSpPr>
        <p:spPr bwMode="auto">
          <a:xfrm>
            <a:off x="3694910" y="3834622"/>
            <a:ext cx="1363598"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kumimoji="1" sz="3200">
                <a:solidFill>
                  <a:schemeClr val="tx1"/>
                </a:solidFill>
                <a:latin typeface="HGP創英角ｺﾞｼｯｸUB" pitchFamily="50" charset="-128"/>
                <a:ea typeface="HGP創英角ｺﾞｼｯｸUB" pitchFamily="50" charset="-128"/>
              </a:defRPr>
            </a:lvl1pPr>
            <a:lvl2pPr marL="742950" indent="-285750" algn="l" eaLnBrk="0" hangingPunct="0">
              <a:spcBef>
                <a:spcPct val="20000"/>
              </a:spcBef>
              <a:buChar char="–"/>
              <a:defRPr kumimoji="1" sz="2800">
                <a:solidFill>
                  <a:schemeClr val="tx1"/>
                </a:solidFill>
                <a:latin typeface="HGP創英角ｺﾞｼｯｸUB" pitchFamily="50" charset="-128"/>
                <a:ea typeface="HGP創英角ｺﾞｼｯｸUB" pitchFamily="50" charset="-128"/>
              </a:defRPr>
            </a:lvl2pPr>
            <a:lvl3pPr marL="1143000" indent="-228600" algn="l" eaLnBrk="0" hangingPunct="0">
              <a:spcBef>
                <a:spcPct val="20000"/>
              </a:spcBef>
              <a:buChar char="•"/>
              <a:defRPr kumimoji="1" sz="2400">
                <a:solidFill>
                  <a:schemeClr val="tx1"/>
                </a:solidFill>
                <a:latin typeface="HGP創英角ｺﾞｼｯｸUB" pitchFamily="50" charset="-128"/>
                <a:ea typeface="HGP創英角ｺﾞｼｯｸUB" pitchFamily="50" charset="-128"/>
              </a:defRPr>
            </a:lvl3pPr>
            <a:lvl4pPr marL="1600200" indent="-228600" algn="l" eaLnBrk="0" hangingPunct="0">
              <a:spcBef>
                <a:spcPct val="20000"/>
              </a:spcBef>
              <a:buChar char="–"/>
              <a:defRPr kumimoji="1" sz="2000">
                <a:solidFill>
                  <a:schemeClr val="tx1"/>
                </a:solidFill>
                <a:latin typeface="HGP創英角ｺﾞｼｯｸUB" pitchFamily="50" charset="-128"/>
                <a:ea typeface="HGP創英角ｺﾞｼｯｸUB" pitchFamily="50" charset="-128"/>
              </a:defRPr>
            </a:lvl4pPr>
            <a:lvl5pPr marL="2057400" indent="-228600" algn="l" eaLnBrk="0" hangingPunct="0">
              <a:spcBef>
                <a:spcPct val="20000"/>
              </a:spcBef>
              <a:buChar char="»"/>
              <a:defRPr kumimoji="1" sz="20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9pPr>
          </a:lstStyle>
          <a:p>
            <a:pPr marL="0" marR="0" lvl="0" indent="0" algn="ctr" defTabSz="914400" eaLnBrk="1" fontAlgn="auto" latinLnBrk="0" hangingPunct="1">
              <a:lnSpc>
                <a:spcPct val="80000"/>
              </a:lnSpc>
              <a:spcBef>
                <a:spcPct val="0"/>
              </a:spcBef>
              <a:spcAft>
                <a:spcPts val="0"/>
              </a:spcAft>
              <a:buClrTx/>
              <a:buSzTx/>
              <a:buFontTx/>
              <a:buNone/>
              <a:tabLst/>
              <a:defRPr/>
            </a:pPr>
            <a:r>
              <a:rPr kumimoji="1" lang="en-US" altLang="ja-JP" sz="900" b="1" i="0" u="none" strike="noStrike" kern="0" cap="none" spc="0" normalizeH="0" baseline="0" noProof="0" dirty="0" smtClean="0">
                <a:ln>
                  <a:noFill/>
                </a:ln>
                <a:solidFill>
                  <a:schemeClr val="tx2"/>
                </a:solidFill>
                <a:effectLst/>
                <a:uLnTx/>
                <a:uFillTx/>
                <a:latin typeface="Calibri" panose="020F0502020204030204" pitchFamily="34" charset="0"/>
                <a:ea typeface="Meiryo UI" panose="020B0604030504040204" pitchFamily="50" charset="-128"/>
                <a:cs typeface="Meiryo UI" panose="020B0604030504040204" pitchFamily="50" charset="-128"/>
              </a:rPr>
              <a:t>Extension Graphic Board</a:t>
            </a:r>
          </a:p>
          <a:p>
            <a:pPr marL="0" marR="0" lvl="0" indent="0" algn="ctr" defTabSz="914400" eaLnBrk="1" fontAlgn="auto" latinLnBrk="0" hangingPunct="1">
              <a:lnSpc>
                <a:spcPct val="80000"/>
              </a:lnSpc>
              <a:spcBef>
                <a:spcPct val="0"/>
              </a:spcBef>
              <a:spcAft>
                <a:spcPts val="0"/>
              </a:spcAft>
              <a:buClrTx/>
              <a:buSzTx/>
              <a:buFontTx/>
              <a:buNone/>
              <a:tabLst/>
              <a:defRPr/>
            </a:pPr>
            <a:r>
              <a:rPr kumimoji="1" lang="en-US" altLang="ja-JP" sz="900" b="1" i="0" u="none" strike="noStrike" kern="0" cap="none" spc="0" normalizeH="0" baseline="0" noProof="0" dirty="0" smtClean="0">
                <a:ln>
                  <a:noFill/>
                </a:ln>
                <a:solidFill>
                  <a:schemeClr val="tx2"/>
                </a:solidFill>
                <a:effectLst/>
                <a:uLnTx/>
                <a:uFillTx/>
                <a:latin typeface="Calibri" panose="020F0502020204030204" pitchFamily="34" charset="0"/>
                <a:ea typeface="Meiryo UI" panose="020B0604030504040204" pitchFamily="50" charset="-128"/>
                <a:cs typeface="Meiryo UI" panose="020B0604030504040204" pitchFamily="50" charset="-128"/>
              </a:rPr>
              <a:t>(NVIDIA  </a:t>
            </a:r>
            <a:r>
              <a:rPr kumimoji="1" lang="en-US" altLang="ja-JP" sz="900" b="1" i="0" u="none" strike="noStrike" kern="0" cap="none" spc="0" normalizeH="0" baseline="0" noProof="0" dirty="0">
                <a:ln>
                  <a:noFill/>
                </a:ln>
                <a:solidFill>
                  <a:schemeClr val="tx2"/>
                </a:solidFill>
                <a:effectLst/>
                <a:uLnTx/>
                <a:uFillTx/>
                <a:latin typeface="Calibri" panose="020F0502020204030204" pitchFamily="34" charset="0"/>
                <a:ea typeface="Meiryo UI" panose="020B0604030504040204" pitchFamily="50" charset="-128"/>
                <a:cs typeface="Meiryo UI" panose="020B0604030504040204" pitchFamily="50" charset="-128"/>
              </a:rPr>
              <a:t>NVS </a:t>
            </a:r>
            <a:r>
              <a:rPr kumimoji="1" lang="en-US" altLang="ja-JP" sz="900" b="1" i="0" u="none" strike="noStrike" kern="0" cap="none" spc="0" normalizeH="0" baseline="0" noProof="0" dirty="0" smtClean="0">
                <a:ln>
                  <a:noFill/>
                </a:ln>
                <a:solidFill>
                  <a:schemeClr val="tx2"/>
                </a:solidFill>
                <a:effectLst/>
                <a:uLnTx/>
                <a:uFillTx/>
                <a:latin typeface="Calibri" panose="020F0502020204030204" pitchFamily="34" charset="0"/>
                <a:ea typeface="Meiryo UI" panose="020B0604030504040204" pitchFamily="50" charset="-128"/>
                <a:cs typeface="Meiryo UI" panose="020B0604030504040204" pitchFamily="50" charset="-128"/>
              </a:rPr>
              <a:t>510</a:t>
            </a:r>
            <a:r>
              <a:rPr lang="en-US" altLang="ja-JP" sz="900" b="1" kern="0" dirty="0">
                <a:solidFill>
                  <a:schemeClr val="tx2"/>
                </a:solidFill>
                <a:latin typeface="Calibri" panose="020F0502020204030204" pitchFamily="34" charset="0"/>
                <a:ea typeface="Meiryo UI" panose="020B0604030504040204" pitchFamily="50" charset="-128"/>
                <a:cs typeface="Meiryo UI" panose="020B0604030504040204" pitchFamily="50" charset="-128"/>
              </a:rPr>
              <a:t>)</a:t>
            </a:r>
            <a:endParaRPr kumimoji="1" lang="en-US" altLang="ja-JP" sz="900" b="1" i="0" u="none" strike="noStrike" kern="0" cap="none" spc="0" normalizeH="0" baseline="0" noProof="0" dirty="0" smtClean="0">
              <a:ln>
                <a:noFill/>
              </a:ln>
              <a:solidFill>
                <a:schemeClr val="tx2"/>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50" name="正方形/長方形 49"/>
          <p:cNvSpPr/>
          <p:nvPr/>
        </p:nvSpPr>
        <p:spPr>
          <a:xfrm>
            <a:off x="5178984" y="4406803"/>
            <a:ext cx="3752818" cy="369332"/>
          </a:xfrm>
          <a:prstGeom prst="rect">
            <a:avLst/>
          </a:prstGeom>
        </p:spPr>
        <p:txBody>
          <a:bodyPr wrap="square">
            <a:spAutoFit/>
          </a:bodyPr>
          <a:lstStyle/>
          <a:p>
            <a:pPr algn="l"/>
            <a:r>
              <a:rPr lang="en-US" altLang="ja-JP" sz="900" b="1" i="1" dirty="0" smtClean="0">
                <a:solidFill>
                  <a:schemeClr val="accent2"/>
                </a:solidFill>
                <a:effectLst/>
                <a:latin typeface="Calibri" panose="020F0502020204030204" pitchFamily="34" charset="0"/>
              </a:rPr>
              <a:t>Note: </a:t>
            </a:r>
            <a:r>
              <a:rPr lang="en-US" altLang="ja-JP" sz="900" b="1" i="1" dirty="0" smtClean="0">
                <a:effectLst/>
                <a:latin typeface="Calibri" panose="020F0502020204030204" pitchFamily="34" charset="0"/>
              </a:rPr>
              <a:t>Impossible to use </a:t>
            </a:r>
            <a:r>
              <a:rPr lang="en-US" altLang="ja-JP" sz="900" b="1" i="1" dirty="0">
                <a:effectLst/>
                <a:latin typeface="Calibri" panose="020F0502020204030204" pitchFamily="34" charset="0"/>
              </a:rPr>
              <a:t>the H.265 hardware decoder when the display is connected only with the extension graphic board.</a:t>
            </a:r>
            <a:endParaRPr lang="ja-JP" altLang="en-US" sz="900" b="1" i="1" dirty="0">
              <a:effectLst/>
              <a:latin typeface="Calibri" panose="020F0502020204030204" pitchFamily="34" charset="0"/>
            </a:endParaRPr>
          </a:p>
        </p:txBody>
      </p:sp>
      <p:sp>
        <p:nvSpPr>
          <p:cNvPr id="42" name="テキスト ボックス 41"/>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cxnSp>
        <p:nvCxnSpPr>
          <p:cNvPr id="29" name="カギ線コネクタ 28"/>
          <p:cNvCxnSpPr/>
          <p:nvPr/>
        </p:nvCxnSpPr>
        <p:spPr>
          <a:xfrm rot="16200000" flipV="1">
            <a:off x="2812219" y="3471930"/>
            <a:ext cx="337098" cy="321582"/>
          </a:xfrm>
          <a:prstGeom prst="bentConnector3">
            <a:avLst>
              <a:gd name="adj1" fmla="val -2165"/>
            </a:avLst>
          </a:prstGeom>
          <a:ln>
            <a:prstDash val="dash"/>
          </a:ln>
        </p:spPr>
        <p:style>
          <a:lnRef idx="2">
            <a:schemeClr val="accent1"/>
          </a:lnRef>
          <a:fillRef idx="0">
            <a:schemeClr val="accent1"/>
          </a:fillRef>
          <a:effectRef idx="1">
            <a:schemeClr val="accent1"/>
          </a:effectRef>
          <a:fontRef idx="minor">
            <a:schemeClr val="tx1"/>
          </a:fontRef>
        </p:style>
      </p:cxnSp>
      <p:cxnSp>
        <p:nvCxnSpPr>
          <p:cNvPr id="36" name="カギ線コネクタ 25"/>
          <p:cNvCxnSpPr/>
          <p:nvPr/>
        </p:nvCxnSpPr>
        <p:spPr>
          <a:xfrm flipV="1">
            <a:off x="2819977" y="3464171"/>
            <a:ext cx="2664000" cy="3014"/>
          </a:xfrm>
          <a:prstGeom prst="straightConnector1">
            <a:avLst/>
          </a:prstGeom>
          <a:ln>
            <a:prstDash val="dash"/>
          </a:ln>
        </p:spPr>
        <p:style>
          <a:lnRef idx="2">
            <a:schemeClr val="accent1"/>
          </a:lnRef>
          <a:fillRef idx="0">
            <a:schemeClr val="accent1"/>
          </a:fillRef>
          <a:effectRef idx="1">
            <a:schemeClr val="accent1"/>
          </a:effectRef>
          <a:fontRef idx="minor">
            <a:schemeClr val="tx1"/>
          </a:fontRef>
        </p:style>
      </p:cxnSp>
      <p:sp>
        <p:nvSpPr>
          <p:cNvPr id="45" name="Rectangle 14"/>
          <p:cNvSpPr>
            <a:spLocks noChangeArrowheads="1"/>
          </p:cNvSpPr>
          <p:nvPr/>
        </p:nvSpPr>
        <p:spPr bwMode="auto">
          <a:xfrm>
            <a:off x="584200" y="3050192"/>
            <a:ext cx="4873402" cy="46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kumimoji="1" sz="3200">
                <a:solidFill>
                  <a:schemeClr val="tx1"/>
                </a:solidFill>
                <a:latin typeface="HGP創英角ｺﾞｼｯｸUB" pitchFamily="50" charset="-128"/>
                <a:ea typeface="HGP創英角ｺﾞｼｯｸUB" pitchFamily="50" charset="-128"/>
              </a:defRPr>
            </a:lvl1pPr>
            <a:lvl2pPr marL="742950" indent="-285750" algn="l" eaLnBrk="0" hangingPunct="0">
              <a:spcBef>
                <a:spcPct val="20000"/>
              </a:spcBef>
              <a:buChar char="–"/>
              <a:defRPr kumimoji="1" sz="2800">
                <a:solidFill>
                  <a:schemeClr val="tx1"/>
                </a:solidFill>
                <a:latin typeface="HGP創英角ｺﾞｼｯｸUB" pitchFamily="50" charset="-128"/>
                <a:ea typeface="HGP創英角ｺﾞｼｯｸUB" pitchFamily="50" charset="-128"/>
              </a:defRPr>
            </a:lvl2pPr>
            <a:lvl3pPr marL="1143000" indent="-228600" algn="l" eaLnBrk="0" hangingPunct="0">
              <a:spcBef>
                <a:spcPct val="20000"/>
              </a:spcBef>
              <a:buChar char="•"/>
              <a:defRPr kumimoji="1" sz="2400">
                <a:solidFill>
                  <a:schemeClr val="tx1"/>
                </a:solidFill>
                <a:latin typeface="HGP創英角ｺﾞｼｯｸUB" pitchFamily="50" charset="-128"/>
                <a:ea typeface="HGP創英角ｺﾞｼｯｸUB" pitchFamily="50" charset="-128"/>
              </a:defRPr>
            </a:lvl3pPr>
            <a:lvl4pPr marL="1600200" indent="-228600" algn="l" eaLnBrk="0" hangingPunct="0">
              <a:spcBef>
                <a:spcPct val="20000"/>
              </a:spcBef>
              <a:buChar char="–"/>
              <a:defRPr kumimoji="1" sz="2000">
                <a:solidFill>
                  <a:schemeClr val="tx1"/>
                </a:solidFill>
                <a:latin typeface="HGP創英角ｺﾞｼｯｸUB" pitchFamily="50" charset="-128"/>
                <a:ea typeface="HGP創英角ｺﾞｼｯｸUB" pitchFamily="50" charset="-128"/>
              </a:defRPr>
            </a:lvl4pPr>
            <a:lvl5pPr marL="2057400" indent="-228600" algn="l" eaLnBrk="0" hangingPunct="0">
              <a:spcBef>
                <a:spcPct val="20000"/>
              </a:spcBef>
              <a:buChar char="»"/>
              <a:defRPr kumimoji="1" sz="20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20000"/>
              </a:spcBef>
              <a:spcAft>
                <a:spcPct val="0"/>
              </a:spcAft>
              <a:buChar char="»"/>
              <a:defRPr kumimoji="1" sz="2000">
                <a:solidFill>
                  <a:schemeClr val="tx1"/>
                </a:solidFill>
                <a:latin typeface="HGP創英角ｺﾞｼｯｸUB" pitchFamily="50" charset="-128"/>
                <a:ea typeface="HGP創英角ｺﾞｼｯｸUB" pitchFamily="50" charset="-128"/>
              </a:defRPr>
            </a:lvl9pPr>
          </a:lstStyle>
          <a:p>
            <a:pPr lvl="0" eaLnBrk="1" fontAlgn="auto" hangingPunct="1">
              <a:lnSpc>
                <a:spcPct val="80000"/>
              </a:lnSpc>
              <a:spcBef>
                <a:spcPct val="0"/>
              </a:spcBef>
              <a:spcAft>
                <a:spcPts val="0"/>
              </a:spcAft>
              <a:buNone/>
              <a:defRPr/>
            </a:pPr>
            <a:r>
              <a:rPr lang="en-US" altLang="ja-JP" sz="1000" b="1" i="1" kern="0"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The H.265 </a:t>
            </a:r>
            <a:r>
              <a:rPr lang="en-US" altLang="ja-JP" sz="1000" b="1" i="1" kern="0"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H/W </a:t>
            </a:r>
            <a:r>
              <a:rPr lang="en-US" altLang="ja-JP" sz="1000" b="1" i="1" kern="0"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encoder can be used </a:t>
            </a:r>
            <a:r>
              <a:rPr lang="en-US" altLang="ja-JP" sz="1000" b="1" i="1" kern="0"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even by </a:t>
            </a:r>
            <a:r>
              <a:rPr lang="en-US" altLang="ja-JP" sz="1000" b="1" i="1" kern="0"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connecting a monitor connected to the </a:t>
            </a:r>
            <a:r>
              <a:rPr lang="en-US" altLang="ja-JP" sz="1000" b="1" i="1" kern="0"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extension graphic </a:t>
            </a:r>
            <a:r>
              <a:rPr lang="en-US" altLang="ja-JP" sz="1000" b="1" i="1" kern="0"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board to the PC built-in display port, instead of connecting a monitor in left figure.</a:t>
            </a:r>
            <a:endParaRPr kumimoji="1" lang="en-US" altLang="ja-JP" sz="1000" b="1" i="1" u="none" strike="noStrike" kern="0" cap="none" spc="0" normalizeH="0" baseline="0" noProof="0" dirty="0" smtClean="0">
              <a:ln>
                <a:noFill/>
              </a:ln>
              <a:solidFill>
                <a:srgbClr val="FF0000"/>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85423149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48993" y="3052999"/>
            <a:ext cx="5995120" cy="1623419"/>
          </a:xfrm>
          <a:prstGeom prst="roundRect">
            <a:avLst>
              <a:gd name="adj" fmla="val 4752"/>
            </a:avLst>
          </a:prstGeom>
          <a:solidFill>
            <a:schemeClr val="accent5">
              <a:lumMod val="20000"/>
              <a:lumOff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0" name="テキスト ボックス 9"/>
          <p:cNvSpPr txBox="1"/>
          <p:nvPr/>
        </p:nvSpPr>
        <p:spPr>
          <a:xfrm>
            <a:off x="470860"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Support Panorama and Double Panorama</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1" name="コンテンツ プレースホルダー 7"/>
          <p:cNvSpPr>
            <a:spLocks noGrp="1"/>
          </p:cNvSpPr>
          <p:nvPr>
            <p:ph sz="quarter" idx="4294967295"/>
          </p:nvPr>
        </p:nvSpPr>
        <p:spPr>
          <a:xfrm>
            <a:off x="310661" y="829945"/>
            <a:ext cx="8709513" cy="660527"/>
          </a:xfrm>
          <a:prstGeom prst="rect">
            <a:avLst/>
          </a:prstGeom>
        </p:spPr>
        <p:txBody>
          <a:bodyPr>
            <a:normAutofit/>
          </a:bodyPr>
          <a:lstStyle/>
          <a:p>
            <a:pPr marL="285750" indent="-285750">
              <a:buFont typeface="Wingdings" panose="05000000000000000000" pitchFamily="2" charset="2"/>
              <a:buChar char="n"/>
            </a:pPr>
            <a:r>
              <a:rPr lang="en-US" altLang="ja-JP" sz="1600" b="1" dirty="0" smtClean="0">
                <a:latin typeface="Calibri" panose="020F0502020204030204" pitchFamily="34" charset="0"/>
              </a:rPr>
              <a:t>Ver.1.20 supports [ Fisheye ], [ Single PTZ ] and [ Quad PTZ ] display.</a:t>
            </a:r>
          </a:p>
          <a:p>
            <a:pPr marL="285750" indent="-285750">
              <a:buFont typeface="Wingdings" panose="05000000000000000000" pitchFamily="2" charset="2"/>
              <a:buChar char="n"/>
            </a:pPr>
            <a:r>
              <a:rPr lang="en-US" altLang="ja-JP" sz="1600" b="1" dirty="0" smtClean="0">
                <a:solidFill>
                  <a:srgbClr val="FF0000"/>
                </a:solidFill>
                <a:latin typeface="Calibri" panose="020F0502020204030204" pitchFamily="34" charset="0"/>
              </a:rPr>
              <a:t>Ver.1.30 also support [ Panorama ] and [ Double Panorama ] display in addition.</a:t>
            </a:r>
          </a:p>
        </p:txBody>
      </p:sp>
      <p:grpSp>
        <p:nvGrpSpPr>
          <p:cNvPr id="19" name="グループ化 18"/>
          <p:cNvGrpSpPr/>
          <p:nvPr/>
        </p:nvGrpSpPr>
        <p:grpSpPr>
          <a:xfrm>
            <a:off x="3701298" y="2274941"/>
            <a:ext cx="1564438" cy="713898"/>
            <a:chOff x="2716190" y="5494100"/>
            <a:chExt cx="1564438" cy="763816"/>
          </a:xfrm>
        </p:grpSpPr>
        <p:pic>
          <p:nvPicPr>
            <p:cNvPr id="21" name="図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6190" y="5494100"/>
              <a:ext cx="789116" cy="763816"/>
            </a:xfrm>
            <a:prstGeom prst="rect">
              <a:avLst/>
            </a:prstGeom>
          </p:spPr>
        </p:pic>
        <p:pic>
          <p:nvPicPr>
            <p:cNvPr id="22" name="図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2687" y="5661103"/>
              <a:ext cx="577941" cy="431762"/>
            </a:xfrm>
            <a:prstGeom prst="rect">
              <a:avLst/>
            </a:prstGeom>
          </p:spPr>
        </p:pic>
        <p:grpSp>
          <p:nvGrpSpPr>
            <p:cNvPr id="23" name="グループ化 22"/>
            <p:cNvGrpSpPr/>
            <p:nvPr/>
          </p:nvGrpSpPr>
          <p:grpSpPr>
            <a:xfrm>
              <a:off x="2883446" y="5546615"/>
              <a:ext cx="445793" cy="325958"/>
              <a:chOff x="3923928" y="2450726"/>
              <a:chExt cx="586258" cy="428664"/>
            </a:xfrm>
          </p:grpSpPr>
          <p:grpSp>
            <p:nvGrpSpPr>
              <p:cNvPr id="25" name="グループ化 24"/>
              <p:cNvGrpSpPr/>
              <p:nvPr/>
            </p:nvGrpSpPr>
            <p:grpSpPr>
              <a:xfrm>
                <a:off x="3923928" y="2450989"/>
                <a:ext cx="579115" cy="428401"/>
                <a:chOff x="3923928" y="2450989"/>
                <a:chExt cx="579115" cy="428401"/>
              </a:xfrm>
            </p:grpSpPr>
            <p:cxnSp>
              <p:nvCxnSpPr>
                <p:cNvPr id="31" name="直線コネクタ 30"/>
                <p:cNvCxnSpPr/>
                <p:nvPr/>
              </p:nvCxnSpPr>
              <p:spPr>
                <a:xfrm flipH="1">
                  <a:off x="4367411" y="2488704"/>
                  <a:ext cx="135632" cy="36842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円弧 31"/>
                <p:cNvSpPr/>
                <p:nvPr/>
              </p:nvSpPr>
              <p:spPr>
                <a:xfrm>
                  <a:off x="3923928" y="2450989"/>
                  <a:ext cx="576064" cy="94867"/>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33" name="円弧 32"/>
                <p:cNvSpPr/>
                <p:nvPr/>
              </p:nvSpPr>
              <p:spPr>
                <a:xfrm>
                  <a:off x="4068438" y="2836269"/>
                  <a:ext cx="295612" cy="43121"/>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26" name="グループ化 25"/>
              <p:cNvGrpSpPr/>
              <p:nvPr/>
            </p:nvGrpSpPr>
            <p:grpSpPr>
              <a:xfrm flipH="1">
                <a:off x="3931071" y="2450726"/>
                <a:ext cx="579115" cy="428401"/>
                <a:chOff x="3923928" y="2450989"/>
                <a:chExt cx="579115" cy="428401"/>
              </a:xfrm>
            </p:grpSpPr>
            <p:cxnSp>
              <p:nvCxnSpPr>
                <p:cNvPr id="27" name="直線コネクタ 26"/>
                <p:cNvCxnSpPr/>
                <p:nvPr/>
              </p:nvCxnSpPr>
              <p:spPr>
                <a:xfrm flipH="1">
                  <a:off x="4367411" y="2488704"/>
                  <a:ext cx="135632" cy="36842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円弧 27"/>
                <p:cNvSpPr/>
                <p:nvPr/>
              </p:nvSpPr>
              <p:spPr>
                <a:xfrm>
                  <a:off x="3923928" y="2450989"/>
                  <a:ext cx="576064" cy="94867"/>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30" name="円弧 29"/>
                <p:cNvSpPr/>
                <p:nvPr/>
              </p:nvSpPr>
              <p:spPr>
                <a:xfrm>
                  <a:off x="4068438" y="2836269"/>
                  <a:ext cx="295612" cy="43121"/>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grpSp>
        </p:grpSp>
        <p:cxnSp>
          <p:nvCxnSpPr>
            <p:cNvPr id="24" name="直線矢印コネクタ 23"/>
            <p:cNvCxnSpPr/>
            <p:nvPr/>
          </p:nvCxnSpPr>
          <p:spPr>
            <a:xfrm>
              <a:off x="3511400" y="5876090"/>
              <a:ext cx="197651" cy="894"/>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pic>
        <p:nvPicPr>
          <p:cNvPr id="34" name="図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1774" y="2452707"/>
            <a:ext cx="857570" cy="641087"/>
          </a:xfrm>
          <a:prstGeom prst="rect">
            <a:avLst/>
          </a:prstGeom>
        </p:spPr>
      </p:pic>
      <p:pic>
        <p:nvPicPr>
          <p:cNvPr id="35" name="図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7241" y="2433270"/>
            <a:ext cx="789116" cy="720342"/>
          </a:xfrm>
          <a:prstGeom prst="rect">
            <a:avLst/>
          </a:prstGeom>
        </p:spPr>
      </p:pic>
      <p:grpSp>
        <p:nvGrpSpPr>
          <p:cNvPr id="40" name="グループ化 39"/>
          <p:cNvGrpSpPr/>
          <p:nvPr/>
        </p:nvGrpSpPr>
        <p:grpSpPr>
          <a:xfrm>
            <a:off x="6622276" y="2492742"/>
            <a:ext cx="666207" cy="628288"/>
            <a:chOff x="-1355172" y="4934702"/>
            <a:chExt cx="876122" cy="876122"/>
          </a:xfrm>
        </p:grpSpPr>
        <p:grpSp>
          <p:nvGrpSpPr>
            <p:cNvPr id="41" name="グループ化 40"/>
            <p:cNvGrpSpPr/>
            <p:nvPr/>
          </p:nvGrpSpPr>
          <p:grpSpPr>
            <a:xfrm>
              <a:off x="-1229741" y="4934702"/>
              <a:ext cx="586258" cy="428664"/>
              <a:chOff x="3923928" y="2450726"/>
              <a:chExt cx="586258" cy="428664"/>
            </a:xfrm>
          </p:grpSpPr>
          <p:grpSp>
            <p:nvGrpSpPr>
              <p:cNvPr id="70" name="グループ化 69"/>
              <p:cNvGrpSpPr/>
              <p:nvPr/>
            </p:nvGrpSpPr>
            <p:grpSpPr>
              <a:xfrm>
                <a:off x="3923928" y="2450989"/>
                <a:ext cx="579115" cy="428401"/>
                <a:chOff x="3923928" y="2450989"/>
                <a:chExt cx="579115" cy="428401"/>
              </a:xfrm>
            </p:grpSpPr>
            <p:cxnSp>
              <p:nvCxnSpPr>
                <p:cNvPr id="75" name="直線コネクタ 74"/>
                <p:cNvCxnSpPr/>
                <p:nvPr/>
              </p:nvCxnSpPr>
              <p:spPr>
                <a:xfrm flipH="1">
                  <a:off x="4367411" y="2488704"/>
                  <a:ext cx="135632" cy="36842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76" name="円弧 75"/>
                <p:cNvSpPr/>
                <p:nvPr/>
              </p:nvSpPr>
              <p:spPr>
                <a:xfrm>
                  <a:off x="3923928" y="2450989"/>
                  <a:ext cx="576064" cy="94867"/>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77" name="円弧 76"/>
                <p:cNvSpPr/>
                <p:nvPr/>
              </p:nvSpPr>
              <p:spPr>
                <a:xfrm>
                  <a:off x="4068438" y="2836269"/>
                  <a:ext cx="295612" cy="43121"/>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71" name="グループ化 70"/>
              <p:cNvGrpSpPr/>
              <p:nvPr/>
            </p:nvGrpSpPr>
            <p:grpSpPr>
              <a:xfrm flipH="1">
                <a:off x="3931071" y="2450726"/>
                <a:ext cx="579115" cy="428401"/>
                <a:chOff x="3923928" y="2450989"/>
                <a:chExt cx="579115" cy="428401"/>
              </a:xfrm>
            </p:grpSpPr>
            <p:cxnSp>
              <p:nvCxnSpPr>
                <p:cNvPr id="72" name="直線コネクタ 71"/>
                <p:cNvCxnSpPr/>
                <p:nvPr/>
              </p:nvCxnSpPr>
              <p:spPr>
                <a:xfrm flipH="1">
                  <a:off x="4367411" y="2488704"/>
                  <a:ext cx="135632" cy="36842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73" name="円弧 72"/>
                <p:cNvSpPr/>
                <p:nvPr/>
              </p:nvSpPr>
              <p:spPr>
                <a:xfrm>
                  <a:off x="3923928" y="2450989"/>
                  <a:ext cx="576064" cy="94867"/>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74" name="円弧 73"/>
                <p:cNvSpPr/>
                <p:nvPr/>
              </p:nvSpPr>
              <p:spPr>
                <a:xfrm>
                  <a:off x="4068438" y="2836269"/>
                  <a:ext cx="295612" cy="43121"/>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grpSp>
        </p:grpSp>
        <p:grpSp>
          <p:nvGrpSpPr>
            <p:cNvPr id="42" name="グループ化 41"/>
            <p:cNvGrpSpPr/>
            <p:nvPr/>
          </p:nvGrpSpPr>
          <p:grpSpPr>
            <a:xfrm flipV="1">
              <a:off x="-1218850" y="5382160"/>
              <a:ext cx="586258" cy="428664"/>
              <a:chOff x="3923928" y="2450726"/>
              <a:chExt cx="586258" cy="428664"/>
            </a:xfrm>
          </p:grpSpPr>
          <p:grpSp>
            <p:nvGrpSpPr>
              <p:cNvPr id="62" name="グループ化 61"/>
              <p:cNvGrpSpPr/>
              <p:nvPr/>
            </p:nvGrpSpPr>
            <p:grpSpPr>
              <a:xfrm>
                <a:off x="3923928" y="2450989"/>
                <a:ext cx="579115" cy="428401"/>
                <a:chOff x="3923928" y="2450989"/>
                <a:chExt cx="579115" cy="428401"/>
              </a:xfrm>
            </p:grpSpPr>
            <p:cxnSp>
              <p:nvCxnSpPr>
                <p:cNvPr id="67" name="直線コネクタ 66"/>
                <p:cNvCxnSpPr/>
                <p:nvPr/>
              </p:nvCxnSpPr>
              <p:spPr>
                <a:xfrm flipH="1">
                  <a:off x="4367411" y="2488704"/>
                  <a:ext cx="135632" cy="36842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円弧 67"/>
                <p:cNvSpPr/>
                <p:nvPr/>
              </p:nvSpPr>
              <p:spPr>
                <a:xfrm>
                  <a:off x="3923928" y="2450989"/>
                  <a:ext cx="576064" cy="94867"/>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69" name="円弧 68"/>
                <p:cNvSpPr/>
                <p:nvPr/>
              </p:nvSpPr>
              <p:spPr>
                <a:xfrm>
                  <a:off x="4068438" y="2836269"/>
                  <a:ext cx="295612" cy="43121"/>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63" name="グループ化 62"/>
              <p:cNvGrpSpPr/>
              <p:nvPr/>
            </p:nvGrpSpPr>
            <p:grpSpPr>
              <a:xfrm flipH="1">
                <a:off x="3931071" y="2450726"/>
                <a:ext cx="579115" cy="428401"/>
                <a:chOff x="3923928" y="2450989"/>
                <a:chExt cx="579115" cy="428401"/>
              </a:xfrm>
            </p:grpSpPr>
            <p:cxnSp>
              <p:nvCxnSpPr>
                <p:cNvPr id="64" name="直線コネクタ 63"/>
                <p:cNvCxnSpPr/>
                <p:nvPr/>
              </p:nvCxnSpPr>
              <p:spPr>
                <a:xfrm flipH="1">
                  <a:off x="4367411" y="2488704"/>
                  <a:ext cx="135632" cy="36842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円弧 64"/>
                <p:cNvSpPr/>
                <p:nvPr/>
              </p:nvSpPr>
              <p:spPr>
                <a:xfrm>
                  <a:off x="3923928" y="2450989"/>
                  <a:ext cx="576064" cy="94867"/>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66" name="円弧 65"/>
                <p:cNvSpPr/>
                <p:nvPr/>
              </p:nvSpPr>
              <p:spPr>
                <a:xfrm>
                  <a:off x="4068438" y="2836269"/>
                  <a:ext cx="295612" cy="43121"/>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grpSp>
        </p:grpSp>
        <p:grpSp>
          <p:nvGrpSpPr>
            <p:cNvPr id="43" name="グループ化 42"/>
            <p:cNvGrpSpPr/>
            <p:nvPr/>
          </p:nvGrpSpPr>
          <p:grpSpPr>
            <a:xfrm rot="16200000">
              <a:off x="-1215686" y="4930172"/>
              <a:ext cx="597149" cy="876122"/>
              <a:chOff x="2965597" y="3209334"/>
              <a:chExt cx="597149" cy="876122"/>
            </a:xfrm>
          </p:grpSpPr>
          <p:grpSp>
            <p:nvGrpSpPr>
              <p:cNvPr id="44" name="グループ化 43"/>
              <p:cNvGrpSpPr/>
              <p:nvPr/>
            </p:nvGrpSpPr>
            <p:grpSpPr>
              <a:xfrm>
                <a:off x="2965597" y="3209334"/>
                <a:ext cx="586258" cy="428664"/>
                <a:chOff x="3923928" y="2450726"/>
                <a:chExt cx="586258" cy="428664"/>
              </a:xfrm>
            </p:grpSpPr>
            <p:grpSp>
              <p:nvGrpSpPr>
                <p:cNvPr id="54" name="グループ化 53"/>
                <p:cNvGrpSpPr/>
                <p:nvPr/>
              </p:nvGrpSpPr>
              <p:grpSpPr>
                <a:xfrm>
                  <a:off x="3923928" y="2450989"/>
                  <a:ext cx="579115" cy="428401"/>
                  <a:chOff x="3923928" y="2450989"/>
                  <a:chExt cx="579115" cy="428401"/>
                </a:xfrm>
              </p:grpSpPr>
              <p:cxnSp>
                <p:nvCxnSpPr>
                  <p:cNvPr id="59" name="直線コネクタ 58"/>
                  <p:cNvCxnSpPr/>
                  <p:nvPr/>
                </p:nvCxnSpPr>
                <p:spPr>
                  <a:xfrm flipH="1">
                    <a:off x="4367411" y="2488704"/>
                    <a:ext cx="135632" cy="36842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60" name="円弧 59"/>
                  <p:cNvSpPr/>
                  <p:nvPr/>
                </p:nvSpPr>
                <p:spPr>
                  <a:xfrm>
                    <a:off x="3923928" y="2450989"/>
                    <a:ext cx="576064" cy="94867"/>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61" name="円弧 60"/>
                  <p:cNvSpPr/>
                  <p:nvPr/>
                </p:nvSpPr>
                <p:spPr>
                  <a:xfrm>
                    <a:off x="4068438" y="2836269"/>
                    <a:ext cx="295612" cy="43121"/>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55" name="グループ化 54"/>
                <p:cNvGrpSpPr/>
                <p:nvPr/>
              </p:nvGrpSpPr>
              <p:grpSpPr>
                <a:xfrm flipH="1">
                  <a:off x="3931071" y="2450726"/>
                  <a:ext cx="579115" cy="428401"/>
                  <a:chOff x="3923928" y="2450989"/>
                  <a:chExt cx="579115" cy="428401"/>
                </a:xfrm>
              </p:grpSpPr>
              <p:cxnSp>
                <p:nvCxnSpPr>
                  <p:cNvPr id="56" name="直線コネクタ 55"/>
                  <p:cNvCxnSpPr/>
                  <p:nvPr/>
                </p:nvCxnSpPr>
                <p:spPr>
                  <a:xfrm flipH="1">
                    <a:off x="4367411" y="2488704"/>
                    <a:ext cx="135632" cy="36842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円弧 56"/>
                  <p:cNvSpPr/>
                  <p:nvPr/>
                </p:nvSpPr>
                <p:spPr>
                  <a:xfrm>
                    <a:off x="3923928" y="2450989"/>
                    <a:ext cx="576064" cy="94867"/>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58" name="円弧 57"/>
                  <p:cNvSpPr/>
                  <p:nvPr/>
                </p:nvSpPr>
                <p:spPr>
                  <a:xfrm>
                    <a:off x="4068438" y="2836269"/>
                    <a:ext cx="295612" cy="43121"/>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grpSp>
          </p:grpSp>
          <p:grpSp>
            <p:nvGrpSpPr>
              <p:cNvPr id="45" name="グループ化 44"/>
              <p:cNvGrpSpPr/>
              <p:nvPr/>
            </p:nvGrpSpPr>
            <p:grpSpPr>
              <a:xfrm flipV="1">
                <a:off x="2976488" y="3656792"/>
                <a:ext cx="586258" cy="428664"/>
                <a:chOff x="3923928" y="2450726"/>
                <a:chExt cx="586258" cy="428664"/>
              </a:xfrm>
            </p:grpSpPr>
            <p:grpSp>
              <p:nvGrpSpPr>
                <p:cNvPr id="46" name="グループ化 45"/>
                <p:cNvGrpSpPr/>
                <p:nvPr/>
              </p:nvGrpSpPr>
              <p:grpSpPr>
                <a:xfrm>
                  <a:off x="3923928" y="2450989"/>
                  <a:ext cx="579115" cy="428401"/>
                  <a:chOff x="3923928" y="2450989"/>
                  <a:chExt cx="579115" cy="428401"/>
                </a:xfrm>
              </p:grpSpPr>
              <p:cxnSp>
                <p:nvCxnSpPr>
                  <p:cNvPr id="51" name="直線コネクタ 50"/>
                  <p:cNvCxnSpPr/>
                  <p:nvPr/>
                </p:nvCxnSpPr>
                <p:spPr>
                  <a:xfrm flipH="1">
                    <a:off x="4367411" y="2488704"/>
                    <a:ext cx="135632" cy="36842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円弧 51"/>
                  <p:cNvSpPr/>
                  <p:nvPr/>
                </p:nvSpPr>
                <p:spPr>
                  <a:xfrm>
                    <a:off x="3923928" y="2450989"/>
                    <a:ext cx="576064" cy="94867"/>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53" name="円弧 52"/>
                  <p:cNvSpPr/>
                  <p:nvPr/>
                </p:nvSpPr>
                <p:spPr>
                  <a:xfrm>
                    <a:off x="4068438" y="2836269"/>
                    <a:ext cx="295612" cy="43121"/>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47" name="グループ化 46"/>
                <p:cNvGrpSpPr/>
                <p:nvPr/>
              </p:nvGrpSpPr>
              <p:grpSpPr>
                <a:xfrm flipH="1">
                  <a:off x="3931071" y="2450726"/>
                  <a:ext cx="579115" cy="428401"/>
                  <a:chOff x="3923928" y="2450989"/>
                  <a:chExt cx="579115" cy="428401"/>
                </a:xfrm>
              </p:grpSpPr>
              <p:cxnSp>
                <p:nvCxnSpPr>
                  <p:cNvPr id="48" name="直線コネクタ 47"/>
                  <p:cNvCxnSpPr/>
                  <p:nvPr/>
                </p:nvCxnSpPr>
                <p:spPr>
                  <a:xfrm flipH="1">
                    <a:off x="4367411" y="2488704"/>
                    <a:ext cx="135632" cy="36842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円弧 48"/>
                  <p:cNvSpPr/>
                  <p:nvPr/>
                </p:nvSpPr>
                <p:spPr>
                  <a:xfrm>
                    <a:off x="3923928" y="2450989"/>
                    <a:ext cx="576064" cy="94867"/>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50" name="円弧 49"/>
                  <p:cNvSpPr/>
                  <p:nvPr/>
                </p:nvSpPr>
                <p:spPr>
                  <a:xfrm>
                    <a:off x="4068438" y="2836269"/>
                    <a:ext cx="295612" cy="43121"/>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grpSp>
          </p:grpSp>
        </p:grpSp>
      </p:grpSp>
      <p:cxnSp>
        <p:nvCxnSpPr>
          <p:cNvPr id="78" name="直線矢印コネクタ 77"/>
          <p:cNvCxnSpPr/>
          <p:nvPr/>
        </p:nvCxnSpPr>
        <p:spPr>
          <a:xfrm>
            <a:off x="7357931" y="2793441"/>
            <a:ext cx="272051" cy="0"/>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79" name="Rectangle 13"/>
          <p:cNvSpPr>
            <a:spLocks noChangeArrowheads="1"/>
          </p:cNvSpPr>
          <p:nvPr/>
        </p:nvSpPr>
        <p:spPr bwMode="auto">
          <a:xfrm>
            <a:off x="3156992" y="1521361"/>
            <a:ext cx="2870714" cy="7925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b="1" dirty="0" smtClean="0">
                <a:effectLst/>
                <a:latin typeface="Calibri" panose="020F0502020204030204" pitchFamily="34" charset="0"/>
                <a:ea typeface="Meiryo UI" panose="020B0604030504040204" pitchFamily="50" charset="-128"/>
                <a:cs typeface="Meiryo UI" panose="020B0604030504040204" pitchFamily="50" charset="-128"/>
              </a:rPr>
              <a:t>2. Single PTZ</a:t>
            </a:r>
            <a:endPar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endParaRPr>
          </a:p>
          <a:p>
            <a:pPr algn="l">
              <a:spcBef>
                <a:spcPct val="50000"/>
              </a:spcBef>
            </a:pPr>
            <a:r>
              <a:rPr lang="en-US" altLang="ja-JP" sz="900" b="1" dirty="0">
                <a:effectLst/>
                <a:latin typeface="Calibri" panose="020F0502020204030204" pitchFamily="34" charset="0"/>
                <a:ea typeface="Meiryo UI" panose="020B0604030504040204" pitchFamily="50" charset="-128"/>
                <a:cs typeface="Meiryo UI" panose="020B0604030504040204" pitchFamily="50" charset="-128"/>
              </a:rPr>
              <a:t>Display one specified area with electronic </a:t>
            </a:r>
            <a:r>
              <a:rPr lang="en-US" altLang="ja-JP" sz="900" b="1" dirty="0" smtClean="0">
                <a:effectLst/>
                <a:latin typeface="Calibri" panose="020F0502020204030204" pitchFamily="34" charset="0"/>
                <a:ea typeface="Meiryo UI" panose="020B0604030504040204" pitchFamily="50" charset="-128"/>
                <a:cs typeface="Meiryo UI" panose="020B0604030504040204" pitchFamily="50" charset="-128"/>
              </a:rPr>
              <a:t>PTZ. Position </a:t>
            </a:r>
            <a:r>
              <a:rPr lang="en-US" altLang="ja-JP" sz="900" b="1" dirty="0">
                <a:effectLst/>
                <a:latin typeface="Calibri" panose="020F0502020204030204" pitchFamily="34" charset="0"/>
                <a:ea typeface="Meiryo UI" panose="020B0604030504040204" pitchFamily="50" charset="-128"/>
                <a:cs typeface="Meiryo UI" panose="020B0604030504040204" pitchFamily="50" charset="-128"/>
              </a:rPr>
              <a:t>of area to be displayed can be specified. </a:t>
            </a:r>
            <a:r>
              <a:rPr lang="en-US" altLang="ja-JP" sz="800" dirty="0">
                <a:effectLst/>
                <a:latin typeface="Calibri" panose="020F0502020204030204" pitchFamily="34" charset="0"/>
                <a:ea typeface="Meiryo UI" panose="020B0604030504040204" pitchFamily="50" charset="-128"/>
                <a:cs typeface="Meiryo UI" panose="020B0604030504040204" pitchFamily="50" charset="-128"/>
              </a:rPr>
              <a:t>(</a:t>
            </a:r>
            <a:r>
              <a:rPr lang="en-US" altLang="ja-JP" sz="800" dirty="0" smtClean="0">
                <a:effectLst/>
                <a:latin typeface="Calibri" panose="020F0502020204030204" pitchFamily="34" charset="0"/>
                <a:ea typeface="Meiryo UI" panose="020B0604030504040204" pitchFamily="50" charset="-128"/>
                <a:cs typeface="Meiryo UI" panose="020B0604030504040204" pitchFamily="50" charset="-128"/>
              </a:rPr>
              <a:t>1600x1200~QVGA selectable)</a:t>
            </a:r>
          </a:p>
        </p:txBody>
      </p:sp>
      <p:sp>
        <p:nvSpPr>
          <p:cNvPr id="80" name="Rectangle 13"/>
          <p:cNvSpPr>
            <a:spLocks noChangeArrowheads="1"/>
          </p:cNvSpPr>
          <p:nvPr/>
        </p:nvSpPr>
        <p:spPr bwMode="auto">
          <a:xfrm>
            <a:off x="6063710" y="1521361"/>
            <a:ext cx="3056107" cy="7925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b="1" dirty="0" smtClean="0">
                <a:effectLst/>
                <a:latin typeface="Calibri" panose="020F0502020204030204" pitchFamily="34" charset="0"/>
                <a:ea typeface="Meiryo UI" panose="020B0604030504040204" pitchFamily="50" charset="-128"/>
                <a:cs typeface="Meiryo UI" panose="020B0604030504040204" pitchFamily="50" charset="-128"/>
              </a:rPr>
              <a:t>3. Quad PTZ</a:t>
            </a:r>
            <a:endPar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endParaRPr>
          </a:p>
          <a:p>
            <a:pPr algn="l">
              <a:spcBef>
                <a:spcPct val="50000"/>
              </a:spcBef>
            </a:pPr>
            <a:r>
              <a:rPr lang="en-US" altLang="ja-JP" sz="900" b="1" dirty="0">
                <a:effectLst/>
                <a:latin typeface="Calibri" panose="020F0502020204030204" pitchFamily="34" charset="0"/>
                <a:ea typeface="Meiryo UI" panose="020B0604030504040204" pitchFamily="50" charset="-128"/>
                <a:cs typeface="Meiryo UI" panose="020B0604030504040204" pitchFamily="50" charset="-128"/>
              </a:rPr>
              <a:t>Display the specified 4 areas with electronic </a:t>
            </a:r>
            <a:r>
              <a:rPr lang="en-US" altLang="ja-JP" sz="900" b="1" dirty="0" smtClean="0">
                <a:effectLst/>
                <a:latin typeface="Calibri" panose="020F0502020204030204" pitchFamily="34" charset="0"/>
                <a:ea typeface="Meiryo UI" panose="020B0604030504040204" pitchFamily="50" charset="-128"/>
                <a:cs typeface="Meiryo UI" panose="020B0604030504040204" pitchFamily="50" charset="-128"/>
              </a:rPr>
              <a:t>PTZ. Position </a:t>
            </a:r>
            <a:r>
              <a:rPr lang="en-US" altLang="ja-JP" sz="900" b="1" dirty="0">
                <a:effectLst/>
                <a:latin typeface="Calibri" panose="020F0502020204030204" pitchFamily="34" charset="0"/>
                <a:ea typeface="Meiryo UI" panose="020B0604030504040204" pitchFamily="50" charset="-128"/>
                <a:cs typeface="Meiryo UI" panose="020B0604030504040204" pitchFamily="50" charset="-128"/>
              </a:rPr>
              <a:t>of 4 areas to be displayed can be </a:t>
            </a:r>
            <a:r>
              <a:rPr lang="en-US" altLang="ja-JP" sz="900" b="1" dirty="0" smtClean="0">
                <a:effectLst/>
                <a:latin typeface="Calibri" panose="020F0502020204030204" pitchFamily="34" charset="0"/>
                <a:ea typeface="Meiryo UI" panose="020B0604030504040204" pitchFamily="50" charset="-128"/>
                <a:cs typeface="Meiryo UI" panose="020B0604030504040204" pitchFamily="50" charset="-128"/>
              </a:rPr>
              <a:t>specified. Distributed </a:t>
            </a:r>
            <a:r>
              <a:rPr lang="en-US" altLang="ja-JP" sz="900" b="1" dirty="0">
                <a:effectLst/>
                <a:latin typeface="Calibri" panose="020F0502020204030204" pitchFamily="34" charset="0"/>
                <a:ea typeface="Meiryo UI" panose="020B0604030504040204" pitchFamily="50" charset="-128"/>
                <a:cs typeface="Meiryo UI" panose="020B0604030504040204" pitchFamily="50" charset="-128"/>
              </a:rPr>
              <a:t>as 2 x 2 divided 1 image</a:t>
            </a:r>
            <a:r>
              <a:rPr lang="en-US" altLang="ja-JP" sz="900" b="1" dirty="0" smtClean="0">
                <a:effectLst/>
                <a:latin typeface="Calibri" panose="020F0502020204030204" pitchFamily="34" charset="0"/>
                <a:ea typeface="Meiryo UI" panose="020B0604030504040204" pitchFamily="50" charset="-128"/>
                <a:cs typeface="Meiryo UI" panose="020B0604030504040204" pitchFamily="50" charset="-128"/>
              </a:rPr>
              <a:t>. </a:t>
            </a:r>
            <a:r>
              <a:rPr lang="en-US" altLang="ja-JP" sz="800"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sz="800" dirty="0">
                <a:effectLst/>
                <a:latin typeface="Calibri" panose="020F0502020204030204" pitchFamily="34" charset="0"/>
                <a:ea typeface="Meiryo UI" panose="020B0604030504040204" pitchFamily="50" charset="-128"/>
                <a:cs typeface="Meiryo UI" panose="020B0604030504040204" pitchFamily="50" charset="-128"/>
              </a:rPr>
              <a:t>1600x1200</a:t>
            </a:r>
            <a:r>
              <a:rPr lang="ja-JP" altLang="en-US" sz="800" dirty="0">
                <a:effectLst/>
                <a:latin typeface="Calibri" panose="020F0502020204030204" pitchFamily="34" charset="0"/>
                <a:ea typeface="Meiryo UI" panose="020B0604030504040204" pitchFamily="50" charset="-128"/>
                <a:cs typeface="Meiryo UI" panose="020B0604030504040204" pitchFamily="50" charset="-128"/>
              </a:rPr>
              <a:t>～</a:t>
            </a:r>
            <a:r>
              <a:rPr lang="en-US" altLang="ja-JP" sz="800" dirty="0">
                <a:effectLst/>
                <a:latin typeface="Calibri" panose="020F0502020204030204" pitchFamily="34" charset="0"/>
                <a:ea typeface="Meiryo UI" panose="020B0604030504040204" pitchFamily="50" charset="-128"/>
                <a:cs typeface="Meiryo UI" panose="020B0604030504040204" pitchFamily="50" charset="-128"/>
              </a:rPr>
              <a:t>QVGA  </a:t>
            </a:r>
            <a:r>
              <a:rPr lang="en-US" altLang="ja-JP" sz="800" dirty="0" smtClean="0">
                <a:effectLst/>
                <a:latin typeface="Calibri" panose="020F0502020204030204" pitchFamily="34" charset="0"/>
                <a:ea typeface="Meiryo UI" panose="020B0604030504040204" pitchFamily="50" charset="-128"/>
                <a:cs typeface="Meiryo UI" panose="020B0604030504040204" pitchFamily="50" charset="-128"/>
              </a:rPr>
              <a:t>selectable)</a:t>
            </a:r>
            <a:endParaRPr lang="en-US" altLang="ja-JP" sz="900" dirty="0" smtClean="0">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81" name="図 8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138" y="2317118"/>
            <a:ext cx="789116" cy="702499"/>
          </a:xfrm>
          <a:prstGeom prst="rect">
            <a:avLst/>
          </a:prstGeom>
        </p:spPr>
      </p:pic>
      <p:sp>
        <p:nvSpPr>
          <p:cNvPr id="82" name="円/楕円 81"/>
          <p:cNvSpPr/>
          <p:nvPr/>
        </p:nvSpPr>
        <p:spPr>
          <a:xfrm>
            <a:off x="1158594" y="2307099"/>
            <a:ext cx="722535" cy="722535"/>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ja-JP" altLang="en-US" dirty="0">
              <a:solidFill>
                <a:prstClr val="white"/>
              </a:solidFill>
              <a:latin typeface="Calibri" panose="020F0502020204030204" pitchFamily="34" charset="0"/>
            </a:endParaRPr>
          </a:p>
        </p:txBody>
      </p:sp>
      <p:sp>
        <p:nvSpPr>
          <p:cNvPr id="83" name="Rectangle 13"/>
          <p:cNvSpPr>
            <a:spLocks noChangeArrowheads="1"/>
          </p:cNvSpPr>
          <p:nvPr/>
        </p:nvSpPr>
        <p:spPr bwMode="auto">
          <a:xfrm>
            <a:off x="148993" y="1518377"/>
            <a:ext cx="3056107" cy="6540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b="1" dirty="0">
                <a:effectLst/>
                <a:latin typeface="Calibri" panose="020F0502020204030204" pitchFamily="34" charset="0"/>
                <a:ea typeface="Meiryo UI" panose="020B0604030504040204" pitchFamily="50" charset="-128"/>
                <a:cs typeface="Meiryo UI" panose="020B0604030504040204" pitchFamily="50" charset="-128"/>
              </a:rPr>
              <a:t>1</a:t>
            </a:r>
            <a:r>
              <a:rPr lang="en-US" altLang="ja-JP" b="1" dirty="0" smtClean="0">
                <a:effectLst/>
                <a:latin typeface="Calibri" panose="020F0502020204030204" pitchFamily="34" charset="0"/>
                <a:ea typeface="Meiryo UI" panose="020B0604030504040204" pitchFamily="50" charset="-128"/>
                <a:cs typeface="Meiryo UI" panose="020B0604030504040204" pitchFamily="50" charset="-128"/>
              </a:rPr>
              <a:t>. Fisheye</a:t>
            </a:r>
            <a:endPar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endParaRPr>
          </a:p>
          <a:p>
            <a:pPr algn="l">
              <a:spcBef>
                <a:spcPct val="50000"/>
              </a:spcBef>
            </a:pPr>
            <a:r>
              <a:rPr lang="en-US" altLang="ja-JP" sz="900" b="1" dirty="0" smtClean="0">
                <a:effectLst/>
                <a:latin typeface="Calibri" panose="020F0502020204030204" pitchFamily="34" charset="0"/>
                <a:ea typeface="Meiryo UI" panose="020B0604030504040204" pitchFamily="50" charset="-128"/>
                <a:cs typeface="Meiryo UI" panose="020B0604030504040204" pitchFamily="50" charset="-128"/>
              </a:rPr>
              <a:t>Displayed </a:t>
            </a:r>
            <a:r>
              <a:rPr lang="en-US" altLang="ja-JP" sz="900" b="1" dirty="0">
                <a:effectLst/>
                <a:latin typeface="Calibri" panose="020F0502020204030204" pitchFamily="34" charset="0"/>
                <a:ea typeface="Meiryo UI" panose="020B0604030504040204" pitchFamily="50" charset="-128"/>
                <a:cs typeface="Meiryo UI" panose="020B0604030504040204" pitchFamily="50" charset="-128"/>
              </a:rPr>
              <a:t>without performing distortion correction as a fisheye </a:t>
            </a:r>
            <a:r>
              <a:rPr lang="en-US" altLang="ja-JP" sz="900" b="1" dirty="0" smtClean="0">
                <a:effectLst/>
                <a:latin typeface="Calibri" panose="020F0502020204030204" pitchFamily="34" charset="0"/>
                <a:ea typeface="Meiryo UI" panose="020B0604030504040204" pitchFamily="50" charset="-128"/>
                <a:cs typeface="Meiryo UI" panose="020B0604030504040204" pitchFamily="50" charset="-128"/>
              </a:rPr>
              <a:t>image. </a:t>
            </a:r>
            <a:r>
              <a:rPr lang="en-US" altLang="ja-JP" sz="800" dirty="0">
                <a:effectLst/>
                <a:latin typeface="Calibri" panose="020F0502020204030204" pitchFamily="34" charset="0"/>
                <a:ea typeface="Meiryo UI" panose="020B0604030504040204" pitchFamily="50" charset="-128"/>
                <a:cs typeface="Meiryo UI" panose="020B0604030504040204" pitchFamily="50" charset="-128"/>
              </a:rPr>
              <a:t>(2192x2192 </a:t>
            </a:r>
            <a:r>
              <a:rPr lang="en-US" altLang="ja-JP" sz="800" dirty="0" smtClean="0">
                <a:effectLst/>
                <a:latin typeface="Calibri" panose="020F0502020204030204" pitchFamily="34" charset="0"/>
                <a:ea typeface="Meiryo UI" panose="020B0604030504040204" pitchFamily="50" charset="-128"/>
                <a:cs typeface="Meiryo UI" panose="020B0604030504040204" pitchFamily="50" charset="-128"/>
              </a:rPr>
              <a:t>to 320x180 selectable)</a:t>
            </a:r>
            <a:endParaRPr lang="en-US" altLang="ja-JP" sz="900" dirty="0" smtClean="0">
              <a:effectLst/>
              <a:latin typeface="Calibri" panose="020F0502020204030204" pitchFamily="34" charset="0"/>
              <a:ea typeface="Meiryo UI" panose="020B0604030504040204" pitchFamily="50" charset="-128"/>
              <a:cs typeface="Meiryo UI" panose="020B0604030504040204" pitchFamily="50" charset="-128"/>
            </a:endParaRPr>
          </a:p>
        </p:txBody>
      </p:sp>
      <p:grpSp>
        <p:nvGrpSpPr>
          <p:cNvPr id="84" name="グループ化 83"/>
          <p:cNvGrpSpPr/>
          <p:nvPr/>
        </p:nvGrpSpPr>
        <p:grpSpPr>
          <a:xfrm>
            <a:off x="793325" y="3881375"/>
            <a:ext cx="1713202" cy="764055"/>
            <a:chOff x="1299890" y="4397891"/>
            <a:chExt cx="1713202" cy="763816"/>
          </a:xfrm>
        </p:grpSpPr>
        <p:pic>
          <p:nvPicPr>
            <p:cNvPr id="85" name="図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9890" y="4397891"/>
              <a:ext cx="789116" cy="763816"/>
            </a:xfrm>
            <a:prstGeom prst="rect">
              <a:avLst/>
            </a:prstGeom>
          </p:spPr>
        </p:pic>
        <p:pic>
          <p:nvPicPr>
            <p:cNvPr id="86" name="図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657" y="4575960"/>
              <a:ext cx="726435" cy="409466"/>
            </a:xfrm>
            <a:prstGeom prst="rect">
              <a:avLst/>
            </a:prstGeom>
          </p:spPr>
        </p:pic>
        <p:grpSp>
          <p:nvGrpSpPr>
            <p:cNvPr id="87" name="Group 9"/>
            <p:cNvGrpSpPr>
              <a:grpSpLocks/>
            </p:cNvGrpSpPr>
            <p:nvPr/>
          </p:nvGrpSpPr>
          <p:grpSpPr bwMode="auto">
            <a:xfrm>
              <a:off x="1300972" y="4552964"/>
              <a:ext cx="775333" cy="444824"/>
              <a:chOff x="1066" y="3203"/>
              <a:chExt cx="906" cy="635"/>
            </a:xfrm>
          </p:grpSpPr>
          <p:sp>
            <p:nvSpPr>
              <p:cNvPr id="89" name="Freeform 10"/>
              <p:cNvSpPr>
                <a:spLocks/>
              </p:cNvSpPr>
              <p:nvPr/>
            </p:nvSpPr>
            <p:spPr bwMode="auto">
              <a:xfrm>
                <a:off x="1156" y="3203"/>
                <a:ext cx="726" cy="91"/>
              </a:xfrm>
              <a:custGeom>
                <a:avLst/>
                <a:gdLst>
                  <a:gd name="T0" fmla="*/ 0 w 726"/>
                  <a:gd name="T1" fmla="*/ 0 h 91"/>
                  <a:gd name="T2" fmla="*/ 363 w 726"/>
                  <a:gd name="T3" fmla="*/ 91 h 91"/>
                  <a:gd name="T4" fmla="*/ 726 w 726"/>
                  <a:gd name="T5" fmla="*/ 0 h 91"/>
                </a:gdLst>
                <a:ahLst/>
                <a:cxnLst>
                  <a:cxn ang="0">
                    <a:pos x="T0" y="T1"/>
                  </a:cxn>
                  <a:cxn ang="0">
                    <a:pos x="T2" y="T3"/>
                  </a:cxn>
                  <a:cxn ang="0">
                    <a:pos x="T4" y="T5"/>
                  </a:cxn>
                </a:cxnLst>
                <a:rect l="0" t="0" r="r" b="b"/>
                <a:pathLst>
                  <a:path w="726" h="91">
                    <a:moveTo>
                      <a:pt x="0" y="0"/>
                    </a:moveTo>
                    <a:cubicBezTo>
                      <a:pt x="121" y="45"/>
                      <a:pt x="242" y="91"/>
                      <a:pt x="363" y="91"/>
                    </a:cubicBezTo>
                    <a:cubicBezTo>
                      <a:pt x="484" y="91"/>
                      <a:pt x="673" y="15"/>
                      <a:pt x="726" y="0"/>
                    </a:cubicBezTo>
                  </a:path>
                </a:pathLst>
              </a:custGeom>
              <a:noFill/>
              <a:ln w="22225">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90" name="Freeform 11"/>
              <p:cNvSpPr>
                <a:spLocks/>
              </p:cNvSpPr>
              <p:nvPr/>
            </p:nvSpPr>
            <p:spPr bwMode="auto">
              <a:xfrm rot="10800000">
                <a:off x="1156" y="3747"/>
                <a:ext cx="726" cy="91"/>
              </a:xfrm>
              <a:custGeom>
                <a:avLst/>
                <a:gdLst>
                  <a:gd name="T0" fmla="*/ 0 w 726"/>
                  <a:gd name="T1" fmla="*/ 0 h 91"/>
                  <a:gd name="T2" fmla="*/ 363 w 726"/>
                  <a:gd name="T3" fmla="*/ 91 h 91"/>
                  <a:gd name="T4" fmla="*/ 726 w 726"/>
                  <a:gd name="T5" fmla="*/ 0 h 91"/>
                </a:gdLst>
                <a:ahLst/>
                <a:cxnLst>
                  <a:cxn ang="0">
                    <a:pos x="T0" y="T1"/>
                  </a:cxn>
                  <a:cxn ang="0">
                    <a:pos x="T2" y="T3"/>
                  </a:cxn>
                  <a:cxn ang="0">
                    <a:pos x="T4" y="T5"/>
                  </a:cxn>
                </a:cxnLst>
                <a:rect l="0" t="0" r="r" b="b"/>
                <a:pathLst>
                  <a:path w="726" h="91">
                    <a:moveTo>
                      <a:pt x="0" y="0"/>
                    </a:moveTo>
                    <a:cubicBezTo>
                      <a:pt x="121" y="45"/>
                      <a:pt x="242" y="91"/>
                      <a:pt x="363" y="91"/>
                    </a:cubicBezTo>
                    <a:cubicBezTo>
                      <a:pt x="484" y="91"/>
                      <a:pt x="673" y="15"/>
                      <a:pt x="726" y="0"/>
                    </a:cubicBezTo>
                  </a:path>
                </a:pathLst>
              </a:custGeom>
              <a:noFill/>
              <a:ln w="22225">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91" name="Freeform 12"/>
              <p:cNvSpPr>
                <a:spLocks/>
              </p:cNvSpPr>
              <p:nvPr/>
            </p:nvSpPr>
            <p:spPr bwMode="auto">
              <a:xfrm>
                <a:off x="1066" y="3203"/>
                <a:ext cx="90" cy="635"/>
              </a:xfrm>
              <a:custGeom>
                <a:avLst/>
                <a:gdLst>
                  <a:gd name="T0" fmla="*/ 90 w 90"/>
                  <a:gd name="T1" fmla="*/ 0 h 635"/>
                  <a:gd name="T2" fmla="*/ 0 w 90"/>
                  <a:gd name="T3" fmla="*/ 318 h 635"/>
                  <a:gd name="T4" fmla="*/ 90 w 90"/>
                  <a:gd name="T5" fmla="*/ 635 h 635"/>
                </a:gdLst>
                <a:ahLst/>
                <a:cxnLst>
                  <a:cxn ang="0">
                    <a:pos x="T0" y="T1"/>
                  </a:cxn>
                  <a:cxn ang="0">
                    <a:pos x="T2" y="T3"/>
                  </a:cxn>
                  <a:cxn ang="0">
                    <a:pos x="T4" y="T5"/>
                  </a:cxn>
                </a:cxnLst>
                <a:rect l="0" t="0" r="r" b="b"/>
                <a:pathLst>
                  <a:path w="90" h="635">
                    <a:moveTo>
                      <a:pt x="90" y="0"/>
                    </a:moveTo>
                    <a:cubicBezTo>
                      <a:pt x="45" y="106"/>
                      <a:pt x="0" y="212"/>
                      <a:pt x="0" y="318"/>
                    </a:cubicBezTo>
                    <a:cubicBezTo>
                      <a:pt x="0" y="424"/>
                      <a:pt x="52" y="590"/>
                      <a:pt x="90" y="635"/>
                    </a:cubicBezTo>
                  </a:path>
                </a:pathLst>
              </a:custGeom>
              <a:noFill/>
              <a:ln w="22225">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92" name="Freeform 13"/>
              <p:cNvSpPr>
                <a:spLocks/>
              </p:cNvSpPr>
              <p:nvPr/>
            </p:nvSpPr>
            <p:spPr bwMode="auto">
              <a:xfrm rot="10800000">
                <a:off x="1882" y="3203"/>
                <a:ext cx="90" cy="635"/>
              </a:xfrm>
              <a:custGeom>
                <a:avLst/>
                <a:gdLst>
                  <a:gd name="T0" fmla="*/ 90 w 90"/>
                  <a:gd name="T1" fmla="*/ 0 h 635"/>
                  <a:gd name="T2" fmla="*/ 0 w 90"/>
                  <a:gd name="T3" fmla="*/ 318 h 635"/>
                  <a:gd name="T4" fmla="*/ 90 w 90"/>
                  <a:gd name="T5" fmla="*/ 635 h 635"/>
                </a:gdLst>
                <a:ahLst/>
                <a:cxnLst>
                  <a:cxn ang="0">
                    <a:pos x="T0" y="T1"/>
                  </a:cxn>
                  <a:cxn ang="0">
                    <a:pos x="T2" y="T3"/>
                  </a:cxn>
                  <a:cxn ang="0">
                    <a:pos x="T4" y="T5"/>
                  </a:cxn>
                </a:cxnLst>
                <a:rect l="0" t="0" r="r" b="b"/>
                <a:pathLst>
                  <a:path w="90" h="635">
                    <a:moveTo>
                      <a:pt x="90" y="0"/>
                    </a:moveTo>
                    <a:cubicBezTo>
                      <a:pt x="45" y="106"/>
                      <a:pt x="0" y="212"/>
                      <a:pt x="0" y="318"/>
                    </a:cubicBezTo>
                    <a:cubicBezTo>
                      <a:pt x="0" y="424"/>
                      <a:pt x="52" y="590"/>
                      <a:pt x="90" y="635"/>
                    </a:cubicBezTo>
                  </a:path>
                </a:pathLst>
              </a:custGeom>
              <a:noFill/>
              <a:ln w="22225">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grpSp>
        <p:cxnSp>
          <p:nvCxnSpPr>
            <p:cNvPr id="88" name="直線矢印コネクタ 87"/>
            <p:cNvCxnSpPr>
              <a:stCxn id="85" idx="3"/>
              <a:endCxn id="86" idx="1"/>
            </p:cNvCxnSpPr>
            <p:nvPr/>
          </p:nvCxnSpPr>
          <p:spPr>
            <a:xfrm>
              <a:off x="2089006" y="4779799"/>
              <a:ext cx="197651" cy="894"/>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sp>
        <p:nvSpPr>
          <p:cNvPr id="93" name="Rectangle 13"/>
          <p:cNvSpPr>
            <a:spLocks noChangeArrowheads="1"/>
          </p:cNvSpPr>
          <p:nvPr/>
        </p:nvSpPr>
        <p:spPr bwMode="auto">
          <a:xfrm>
            <a:off x="163770" y="3045757"/>
            <a:ext cx="3056107" cy="7925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b="1" dirty="0" smtClean="0">
                <a:effectLst/>
                <a:latin typeface="Calibri" panose="020F0502020204030204" pitchFamily="34" charset="0"/>
                <a:ea typeface="Meiryo UI" panose="020B0604030504040204" pitchFamily="50" charset="-128"/>
                <a:cs typeface="Meiryo UI" panose="020B0604030504040204" pitchFamily="50" charset="-128"/>
              </a:rPr>
              <a:t>4. Panorama</a:t>
            </a:r>
            <a:endPar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endParaRPr>
          </a:p>
          <a:p>
            <a:pPr algn="l">
              <a:spcBef>
                <a:spcPct val="50000"/>
              </a:spcBef>
            </a:pPr>
            <a:r>
              <a:rPr lang="en-US" altLang="ja-JP" sz="900" b="1" dirty="0">
                <a:effectLst/>
                <a:latin typeface="Calibri" panose="020F0502020204030204" pitchFamily="34" charset="0"/>
                <a:ea typeface="Meiryo UI" panose="020B0604030504040204" pitchFamily="50" charset="-128"/>
                <a:cs typeface="Meiryo UI" panose="020B0604030504040204" pitchFamily="50" charset="-128"/>
              </a:rPr>
              <a:t>D</a:t>
            </a:r>
            <a:r>
              <a:rPr lang="en-US" altLang="ja-JP" sz="900" b="1" dirty="0" smtClean="0">
                <a:effectLst/>
                <a:latin typeface="Calibri" panose="020F0502020204030204" pitchFamily="34" charset="0"/>
                <a:ea typeface="Meiryo UI" panose="020B0604030504040204" pitchFamily="50" charset="-128"/>
                <a:cs typeface="Meiryo UI" panose="020B0604030504040204" pitchFamily="50" charset="-128"/>
              </a:rPr>
              <a:t>isplayed </a:t>
            </a:r>
            <a:r>
              <a:rPr lang="en-US" altLang="ja-JP" sz="900" b="1" dirty="0">
                <a:effectLst/>
                <a:latin typeface="Calibri" panose="020F0502020204030204" pitchFamily="34" charset="0"/>
                <a:ea typeface="Meiryo UI" panose="020B0604030504040204" pitchFamily="50" charset="-128"/>
                <a:cs typeface="Meiryo UI" panose="020B0604030504040204" pitchFamily="50" charset="-128"/>
              </a:rPr>
              <a:t>with distortion correction performed on the 180° horizontal angle view part of the center of a fisheye image. </a:t>
            </a:r>
            <a:r>
              <a:rPr lang="en-US" altLang="ja-JP" sz="800" dirty="0" smtClean="0">
                <a:effectLst/>
                <a:latin typeface="Calibri" panose="020F0502020204030204" pitchFamily="34" charset="0"/>
                <a:ea typeface="Meiryo UI" panose="020B0604030504040204" pitchFamily="50" charset="-128"/>
                <a:cs typeface="Meiryo UI" panose="020B0604030504040204" pitchFamily="50" charset="-128"/>
              </a:rPr>
              <a:t>(1920x1080 to 320x180 selectable)</a:t>
            </a:r>
            <a:endParaRPr lang="en-US" altLang="ja-JP" sz="900" dirty="0" smtClean="0">
              <a:effectLst/>
              <a:latin typeface="Calibri" panose="020F0502020204030204" pitchFamily="34" charset="0"/>
              <a:ea typeface="Meiryo UI" panose="020B0604030504040204" pitchFamily="50" charset="-128"/>
              <a:cs typeface="Meiryo UI" panose="020B0604030504040204" pitchFamily="50" charset="-128"/>
            </a:endParaRPr>
          </a:p>
        </p:txBody>
      </p:sp>
      <p:grpSp>
        <p:nvGrpSpPr>
          <p:cNvPr id="94" name="グループ化 93"/>
          <p:cNvGrpSpPr/>
          <p:nvPr/>
        </p:nvGrpSpPr>
        <p:grpSpPr>
          <a:xfrm>
            <a:off x="3895882" y="3912363"/>
            <a:ext cx="1694674" cy="764055"/>
            <a:chOff x="3462853" y="4388193"/>
            <a:chExt cx="1694674" cy="763816"/>
          </a:xfrm>
        </p:grpSpPr>
        <p:pic>
          <p:nvPicPr>
            <p:cNvPr id="95" name="図 9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27984" y="4575960"/>
              <a:ext cx="729543" cy="405427"/>
            </a:xfrm>
            <a:prstGeom prst="rect">
              <a:avLst/>
            </a:prstGeom>
          </p:spPr>
        </p:pic>
        <p:grpSp>
          <p:nvGrpSpPr>
            <p:cNvPr id="96" name="グループ化 95"/>
            <p:cNvGrpSpPr/>
            <p:nvPr/>
          </p:nvGrpSpPr>
          <p:grpSpPr>
            <a:xfrm>
              <a:off x="3462853" y="4388193"/>
              <a:ext cx="789116" cy="763816"/>
              <a:chOff x="2912844" y="4537392"/>
              <a:chExt cx="789116" cy="763816"/>
            </a:xfrm>
          </p:grpSpPr>
          <p:pic>
            <p:nvPicPr>
              <p:cNvPr id="98" name="図 9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2844" y="4537392"/>
                <a:ext cx="789116" cy="763816"/>
              </a:xfrm>
              <a:prstGeom prst="rect">
                <a:avLst/>
              </a:prstGeom>
            </p:spPr>
          </p:pic>
          <p:grpSp>
            <p:nvGrpSpPr>
              <p:cNvPr id="99" name="グループ化 98"/>
              <p:cNvGrpSpPr/>
              <p:nvPr/>
            </p:nvGrpSpPr>
            <p:grpSpPr>
              <a:xfrm>
                <a:off x="2946185" y="4552963"/>
                <a:ext cx="723052" cy="722309"/>
                <a:chOff x="2839610" y="3293055"/>
                <a:chExt cx="1351389" cy="1350000"/>
              </a:xfrm>
            </p:grpSpPr>
            <p:sp>
              <p:nvSpPr>
                <p:cNvPr id="100" name="ドーナツ 99"/>
                <p:cNvSpPr/>
                <p:nvPr/>
              </p:nvSpPr>
              <p:spPr>
                <a:xfrm>
                  <a:off x="2839610" y="3293055"/>
                  <a:ext cx="1351389" cy="1350000"/>
                </a:xfrm>
                <a:prstGeom prst="donu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cxnSp>
              <p:nvCxnSpPr>
                <p:cNvPr id="101" name="直線コネクタ 100"/>
                <p:cNvCxnSpPr/>
                <p:nvPr/>
              </p:nvCxnSpPr>
              <p:spPr>
                <a:xfrm>
                  <a:off x="3858741" y="3965785"/>
                  <a:ext cx="325910" cy="0"/>
                </a:xfrm>
                <a:prstGeom prst="line">
                  <a:avLst/>
                </a:prstGeom>
                <a:ln w="2222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a:off x="3863519" y="3994373"/>
                  <a:ext cx="325910" cy="0"/>
                </a:xfrm>
                <a:prstGeom prst="line">
                  <a:avLst/>
                </a:prstGeom>
                <a:ln w="2222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a:off x="2842070" y="3965801"/>
                  <a:ext cx="325910" cy="0"/>
                </a:xfrm>
                <a:prstGeom prst="line">
                  <a:avLst/>
                </a:prstGeom>
                <a:ln w="2222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a:off x="2846848" y="3994389"/>
                  <a:ext cx="325910" cy="0"/>
                </a:xfrm>
                <a:prstGeom prst="line">
                  <a:avLst/>
                </a:prstGeom>
                <a:ln w="22225">
                  <a:solidFill>
                    <a:srgbClr val="FF0000"/>
                  </a:solidFill>
                  <a:tailEnd type="none"/>
                </a:ln>
              </p:spPr>
              <p:style>
                <a:lnRef idx="1">
                  <a:schemeClr val="accent1"/>
                </a:lnRef>
                <a:fillRef idx="0">
                  <a:schemeClr val="accent1"/>
                </a:fillRef>
                <a:effectRef idx="0">
                  <a:schemeClr val="accent1"/>
                </a:effectRef>
                <a:fontRef idx="minor">
                  <a:schemeClr val="tx1"/>
                </a:fontRef>
              </p:style>
            </p:cxnSp>
          </p:grpSp>
        </p:grpSp>
        <p:cxnSp>
          <p:nvCxnSpPr>
            <p:cNvPr id="97" name="直線矢印コネクタ 96"/>
            <p:cNvCxnSpPr/>
            <p:nvPr/>
          </p:nvCxnSpPr>
          <p:spPr>
            <a:xfrm>
              <a:off x="4251969" y="4779799"/>
              <a:ext cx="197651" cy="894"/>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sp>
        <p:nvSpPr>
          <p:cNvPr id="105" name="Rectangle 13"/>
          <p:cNvSpPr>
            <a:spLocks noChangeArrowheads="1"/>
          </p:cNvSpPr>
          <p:nvPr/>
        </p:nvSpPr>
        <p:spPr bwMode="auto">
          <a:xfrm>
            <a:off x="3273399" y="3088043"/>
            <a:ext cx="2870714" cy="77713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b="1" dirty="0">
                <a:effectLst/>
                <a:latin typeface="Calibri" panose="020F0502020204030204" pitchFamily="34" charset="0"/>
                <a:ea typeface="Meiryo UI" panose="020B0604030504040204" pitchFamily="50" charset="-128"/>
                <a:cs typeface="Meiryo UI" panose="020B0604030504040204" pitchFamily="50" charset="-128"/>
              </a:rPr>
              <a:t>5</a:t>
            </a:r>
            <a:r>
              <a:rPr lang="en-US" altLang="ja-JP" b="1" dirty="0" smtClean="0">
                <a:effectLst/>
                <a:latin typeface="Calibri" panose="020F0502020204030204" pitchFamily="34" charset="0"/>
                <a:ea typeface="Meiryo UI" panose="020B0604030504040204" pitchFamily="50" charset="-128"/>
                <a:cs typeface="Meiryo UI" panose="020B0604030504040204" pitchFamily="50" charset="-128"/>
              </a:rPr>
              <a:t>. Double Panorama</a:t>
            </a:r>
            <a:endPar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endParaRPr>
          </a:p>
          <a:p>
            <a:pPr algn="l">
              <a:spcBef>
                <a:spcPct val="50000"/>
              </a:spcBef>
            </a:pPr>
            <a:r>
              <a:rPr lang="en-US" altLang="ja-JP" sz="900" b="1" dirty="0">
                <a:effectLst/>
                <a:latin typeface="Calibri" panose="020F0502020204030204" pitchFamily="34" charset="0"/>
                <a:ea typeface="Meiryo UI" panose="020B0604030504040204" pitchFamily="50" charset="-128"/>
                <a:cs typeface="Meiryo UI" panose="020B0604030504040204" pitchFamily="50" charset="-128"/>
              </a:rPr>
              <a:t>D</a:t>
            </a:r>
            <a:r>
              <a:rPr lang="en-US" altLang="ja-JP" sz="900" b="1" dirty="0" smtClean="0">
                <a:effectLst/>
                <a:latin typeface="Calibri" panose="020F0502020204030204" pitchFamily="34" charset="0"/>
                <a:ea typeface="Meiryo UI" panose="020B0604030504040204" pitchFamily="50" charset="-128"/>
                <a:cs typeface="Meiryo UI" panose="020B0604030504040204" pitchFamily="50" charset="-128"/>
              </a:rPr>
              <a:t>isplayed </a:t>
            </a:r>
            <a:r>
              <a:rPr lang="en-US" altLang="ja-JP" sz="900" b="1" dirty="0">
                <a:effectLst/>
                <a:latin typeface="Calibri" panose="020F0502020204030204" pitchFamily="34" charset="0"/>
                <a:ea typeface="Meiryo UI" panose="020B0604030504040204" pitchFamily="50" charset="-128"/>
                <a:cs typeface="Meiryo UI" panose="020B0604030504040204" pitchFamily="50" charset="-128"/>
              </a:rPr>
              <a:t>with distortion correction performed on a 180° </a:t>
            </a:r>
            <a:r>
              <a:rPr lang="en-US" altLang="ja-JP" sz="900" b="1" dirty="0" smtClean="0">
                <a:effectLst/>
                <a:latin typeface="Calibri" panose="020F0502020204030204" pitchFamily="34" charset="0"/>
                <a:ea typeface="Meiryo UI" panose="020B0604030504040204" pitchFamily="50" charset="-128"/>
                <a:cs typeface="Meiryo UI" panose="020B0604030504040204" pitchFamily="50" charset="-128"/>
              </a:rPr>
              <a:t>image for </a:t>
            </a:r>
            <a:r>
              <a:rPr lang="en-US" altLang="ja-JP" sz="900" b="1" dirty="0">
                <a:effectLst/>
                <a:latin typeface="Calibri" panose="020F0502020204030204" pitchFamily="34" charset="0"/>
                <a:ea typeface="Meiryo UI" panose="020B0604030504040204" pitchFamily="50" charset="-128"/>
                <a:cs typeface="Meiryo UI" panose="020B0604030504040204" pitchFamily="50" charset="-128"/>
              </a:rPr>
              <a:t>half of a fisheye </a:t>
            </a:r>
            <a:r>
              <a:rPr lang="en-US" altLang="ja-JP" sz="900" b="1" dirty="0" smtClean="0">
                <a:effectLst/>
                <a:latin typeface="Calibri" panose="020F0502020204030204" pitchFamily="34" charset="0"/>
                <a:ea typeface="Meiryo UI" panose="020B0604030504040204" pitchFamily="50" charset="-128"/>
                <a:cs typeface="Meiryo UI" panose="020B0604030504040204" pitchFamily="50" charset="-128"/>
              </a:rPr>
              <a:t>image. </a:t>
            </a:r>
            <a:r>
              <a:rPr lang="en-US" altLang="ja-JP" sz="800" dirty="0" smtClean="0">
                <a:effectLst/>
                <a:latin typeface="Calibri" panose="020F0502020204030204" pitchFamily="34" charset="0"/>
                <a:ea typeface="Meiryo UI" panose="020B0604030504040204" pitchFamily="50" charset="-128"/>
                <a:cs typeface="Meiryo UI" panose="020B0604030504040204" pitchFamily="50" charset="-128"/>
              </a:rPr>
              <a:t>(1920x1080 to 320x180 selectable)</a:t>
            </a:r>
          </a:p>
        </p:txBody>
      </p:sp>
      <p:sp>
        <p:nvSpPr>
          <p:cNvPr id="106" name="角丸四角形吹き出し 105"/>
          <p:cNvSpPr/>
          <p:nvPr/>
        </p:nvSpPr>
        <p:spPr>
          <a:xfrm>
            <a:off x="6435970" y="3722085"/>
            <a:ext cx="2479422" cy="858387"/>
          </a:xfrm>
          <a:prstGeom prst="wedgeRoundRectCallout">
            <a:avLst>
              <a:gd name="adj1" fmla="val -65833"/>
              <a:gd name="adj2" fmla="val -28029"/>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ASM300 Ver.1.30 does support not </a:t>
            </a:r>
            <a:r>
              <a:rPr lang="en-US" altLang="ja-JP" sz="900" b="1" dirty="0">
                <a:solidFill>
                  <a:schemeClr val="tx1"/>
                </a:solidFill>
                <a:effectLst/>
                <a:latin typeface="Calibri" panose="020F0502020204030204" pitchFamily="34" charset="0"/>
              </a:rPr>
              <a:t>only [ Fisheye ], [ Single PTZ ] and [ Quad PTZ ] </a:t>
            </a:r>
            <a:r>
              <a:rPr lang="en-US" altLang="ja-JP" sz="900" b="1" dirty="0" smtClean="0">
                <a:solidFill>
                  <a:schemeClr val="tx1"/>
                </a:solidFill>
                <a:effectLst/>
                <a:latin typeface="Calibri" panose="020F0502020204030204" pitchFamily="34" charset="0"/>
              </a:rPr>
              <a:t>display, but </a:t>
            </a:r>
            <a:r>
              <a:rPr lang="en-US" altLang="ja-JP" sz="900" b="1" dirty="0">
                <a:solidFill>
                  <a:schemeClr val="tx1"/>
                </a:solidFill>
                <a:effectLst/>
                <a:latin typeface="Calibri" panose="020F0502020204030204" pitchFamily="34" charset="0"/>
              </a:rPr>
              <a:t>also [ Panorama ] and [ Double Panorama ] </a:t>
            </a:r>
            <a:r>
              <a:rPr lang="en-US" altLang="ja-JP" sz="900" b="1" dirty="0" smtClean="0">
                <a:solidFill>
                  <a:schemeClr val="tx1"/>
                </a:solidFill>
                <a:effectLst/>
                <a:latin typeface="Calibri" panose="020F0502020204030204" pitchFamily="34" charset="0"/>
              </a:rPr>
              <a:t>display.</a:t>
            </a:r>
            <a:endParaRPr lang="en-US" altLang="ja-JP" sz="900" b="1" dirty="0">
              <a:solidFill>
                <a:schemeClr val="tx1"/>
              </a:solidFill>
              <a:effectLst/>
              <a:latin typeface="Calibri" panose="020F0502020204030204" pitchFamily="34" charset="0"/>
            </a:endParaRPr>
          </a:p>
        </p:txBody>
      </p:sp>
      <p:sp>
        <p:nvSpPr>
          <p:cNvPr id="107" name="テキスト ボックス 106"/>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38542314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477238" y="5392"/>
            <a:ext cx="7674860" cy="525309"/>
          </a:xfrm>
        </p:spPr>
        <p:txBody>
          <a:bodyPr vert="horz" lIns="91274" tIns="45628" rIns="91274" bIns="45628"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Easy Installation</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9" name="テキスト ボックス 8"/>
          <p:cNvSpPr txBox="1"/>
          <p:nvPr/>
        </p:nvSpPr>
        <p:spPr>
          <a:xfrm>
            <a:off x="347054" y="771970"/>
            <a:ext cx="8610600" cy="1892826"/>
          </a:xfrm>
          <a:prstGeom prst="rect">
            <a:avLst/>
          </a:prstGeom>
          <a:noFill/>
        </p:spPr>
        <p:txBody>
          <a:bodyPr wrap="square" rtlCol="0">
            <a:spAutoFit/>
          </a:bodyPr>
          <a:lstStyle/>
          <a:p>
            <a:pPr marL="285750" indent="-285750" algn="l">
              <a:lnSpc>
                <a:spcPct val="150000"/>
              </a:lnSpc>
              <a:buFont typeface="Wingdings" panose="05000000000000000000" pitchFamily="2" charset="2"/>
              <a:buChar char="l"/>
            </a:pPr>
            <a:r>
              <a:rPr kumimoji="1" lang="en-US" altLang="ja-JP" sz="2000" b="1" dirty="0" smtClean="0">
                <a:effectLst/>
                <a:latin typeface="Calibri" panose="020F0502020204030204" pitchFamily="34" charset="0"/>
              </a:rPr>
              <a:t>The installer has become one.</a:t>
            </a:r>
          </a:p>
          <a:p>
            <a:pPr marL="285750" indent="-285750" algn="l">
              <a:lnSpc>
                <a:spcPct val="150000"/>
              </a:lnSpc>
              <a:buFont typeface="Wingdings" panose="05000000000000000000" pitchFamily="2" charset="2"/>
              <a:buChar char="l"/>
            </a:pPr>
            <a:r>
              <a:rPr lang="en-US" altLang="ja-JP" sz="2000" b="1" dirty="0" smtClean="0">
                <a:effectLst/>
                <a:latin typeface="Calibri" panose="020F0502020204030204" pitchFamily="34" charset="0"/>
              </a:rPr>
              <a:t>Improve installation procedure as simply by changing Database software (Microsoft SQL Server for current ASM200).</a:t>
            </a:r>
          </a:p>
          <a:p>
            <a:pPr marL="742118" lvl="1" indent="-285750" algn="l">
              <a:lnSpc>
                <a:spcPct val="150000"/>
              </a:lnSpc>
              <a:buFont typeface="Wingdings" panose="05000000000000000000" pitchFamily="2" charset="2"/>
              <a:buChar char="Ø"/>
            </a:pPr>
            <a:r>
              <a:rPr kumimoji="1" lang="en-US" altLang="ja-JP" sz="1800" b="1" dirty="0" smtClean="0">
                <a:effectLst/>
                <a:latin typeface="Calibri" panose="020F0502020204030204" pitchFamily="34" charset="0"/>
              </a:rPr>
              <a:t>SQL installation which is necessary for ASM200 is no longer needed.</a:t>
            </a:r>
          </a:p>
        </p:txBody>
      </p:sp>
    </p:spTree>
    <p:extLst>
      <p:ext uri="{BB962C8B-B14F-4D97-AF65-F5344CB8AC3E}">
        <p14:creationId xmlns:p14="http://schemas.microsoft.com/office/powerpoint/2010/main" val="345075713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0860"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Support Panorama and Double Panorama</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928019422"/>
              </p:ext>
            </p:extLst>
          </p:nvPr>
        </p:nvGraphicFramePr>
        <p:xfrm>
          <a:off x="464290" y="1266685"/>
          <a:ext cx="8218624" cy="1914040"/>
        </p:xfrm>
        <a:graphic>
          <a:graphicData uri="http://schemas.openxmlformats.org/drawingml/2006/table">
            <a:tbl>
              <a:tblPr firstRow="1" bandRow="1">
                <a:tableStyleId>{5C22544A-7EE6-4342-B048-85BDC9FD1C3A}</a:tableStyleId>
              </a:tblPr>
              <a:tblGrid>
                <a:gridCol w="3024725"/>
                <a:gridCol w="2446094"/>
                <a:gridCol w="2747805"/>
              </a:tblGrid>
              <a:tr h="382808">
                <a:tc>
                  <a:txBody>
                    <a:bodyPr/>
                    <a:lstStyle/>
                    <a:p>
                      <a:endParaRPr kumimoji="1" lang="ja-JP" altLang="en-US" sz="1200" b="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63465" marR="63465" marT="31733" marB="31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bg1"/>
                    </a:solidFill>
                  </a:tcPr>
                </a:tc>
                <a:tc>
                  <a:txBody>
                    <a:bodyPr/>
                    <a:lstStyle/>
                    <a:p>
                      <a:pPr algn="ctr"/>
                      <a:r>
                        <a:rPr kumimoji="1" lang="en-US" altLang="ja-JP" sz="12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Panorama</a:t>
                      </a:r>
                      <a:endParaRPr kumimoji="1" lang="ja-JP" altLang="en-US" sz="1200" b="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63465" marR="63465" marT="31733" marB="31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en-US" altLang="ja-JP" sz="12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Double Panorama</a:t>
                      </a:r>
                      <a:endParaRPr kumimoji="1" lang="ja-JP" altLang="en-US" sz="1200" b="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63465" marR="63465" marT="31733" marB="31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382808">
                <a:tc>
                  <a:txBody>
                    <a:bodyPr/>
                    <a:lstStyle/>
                    <a:p>
                      <a:r>
                        <a:rPr kumimoji="1" lang="en-US" altLang="ja-JP" sz="12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Rotation</a:t>
                      </a:r>
                      <a:endParaRPr kumimoji="1" lang="ja-JP" altLang="en-US" sz="1200" b="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63465" marR="63465" marT="31733" marB="31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en-US" altLang="ja-JP" sz="12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1200"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63465" marR="63465" marT="31733" marB="31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en-US" altLang="ja-JP" sz="12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1200"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63465" marR="63465" marT="31733" marB="31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382808">
                <a:tc>
                  <a:txBody>
                    <a:bodyPr/>
                    <a:lstStyle/>
                    <a:p>
                      <a:r>
                        <a:rPr kumimoji="1" lang="en-US" altLang="ja-JP" sz="12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Click and Centering</a:t>
                      </a:r>
                      <a:endParaRPr kumimoji="1" lang="ja-JP" altLang="en-US" sz="1200" b="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63465" marR="63465" marT="31733" marB="31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en-US" altLang="ja-JP" sz="12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1200"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63465" marR="63465" marT="31733" marB="31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2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1200"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63465" marR="63465" marT="31733" marB="31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382808">
                <a:tc>
                  <a:txBody>
                    <a:bodyPr/>
                    <a:lstStyle/>
                    <a:p>
                      <a:r>
                        <a:rPr kumimoji="1" lang="en-US" altLang="ja-JP" sz="12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Wheel Zoom</a:t>
                      </a:r>
                      <a:endParaRPr kumimoji="1" lang="ja-JP" altLang="en-US" sz="1200" b="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63465" marR="63465" marT="31733" marB="31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en-US" altLang="ja-JP" sz="1200" b="1"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 </a:t>
                      </a:r>
                      <a:r>
                        <a:rPr kumimoji="1" lang="en-US" altLang="ja-JP" sz="800" b="1"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*1</a:t>
                      </a:r>
                      <a:endParaRPr kumimoji="1" lang="ja-JP" altLang="en-US" sz="800" b="1" baseline="30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63465" marR="63465" marT="31733" marB="31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2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 </a:t>
                      </a:r>
                      <a:r>
                        <a:rPr kumimoji="1" lang="en-US" altLang="ja-JP" sz="8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*2</a:t>
                      </a:r>
                      <a:endParaRPr kumimoji="1" lang="ja-JP" altLang="en-US" sz="1200" b="1" baseline="30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63465" marR="63465" marT="31733" marB="31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82808">
                <a:tc>
                  <a:txBody>
                    <a:bodyPr/>
                    <a:lstStyle/>
                    <a:p>
                      <a:r>
                        <a:rPr kumimoji="1" lang="en-US" altLang="ja-JP" sz="12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Drag and Zoom</a:t>
                      </a:r>
                      <a:endParaRPr kumimoji="1" lang="ja-JP" altLang="en-US" sz="1200" b="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63465" marR="63465" marT="31733" marB="31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en-US" altLang="ja-JP" sz="12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 </a:t>
                      </a:r>
                      <a:r>
                        <a:rPr kumimoji="1" lang="en-US" altLang="ja-JP" sz="8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*1</a:t>
                      </a:r>
                      <a:endParaRPr kumimoji="1" lang="ja-JP" altLang="en-US" sz="800" b="1" baseline="30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63465" marR="63465" marT="31733" marB="31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2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 </a:t>
                      </a:r>
                      <a:r>
                        <a:rPr kumimoji="1" lang="en-US" altLang="ja-JP" sz="8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*2</a:t>
                      </a:r>
                      <a:endParaRPr kumimoji="1" lang="ja-JP" altLang="en-US" sz="800" b="1" baseline="30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63465" marR="63465" marT="31733" marB="31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5" name="テキスト プレースホルダー 4"/>
          <p:cNvSpPr txBox="1">
            <a:spLocks/>
          </p:cNvSpPr>
          <p:nvPr/>
        </p:nvSpPr>
        <p:spPr>
          <a:xfrm>
            <a:off x="322152" y="858388"/>
            <a:ext cx="8473846" cy="324000"/>
          </a:xfrm>
          <a:prstGeom prst="rect">
            <a:avLst/>
          </a:prstGeom>
        </p:spPr>
        <p:txBody>
          <a:bodyPr vert="horz" lIns="91274" tIns="45628" rIns="91274" bIns="45628"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6368"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2736"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69104"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5475"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1846" algn="l" defTabSz="912736"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38211" algn="l" defTabSz="912736"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194582" algn="l" defTabSz="912736"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0953" algn="l" defTabSz="912736"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marL="285750" indent="-285750" algn="l">
              <a:buFont typeface="Wingdings" panose="05000000000000000000" pitchFamily="2" charset="2"/>
              <a:buChar char="n"/>
            </a:pPr>
            <a:r>
              <a:rPr lang="en-US" altLang="ja-JP" sz="1600" b="1" dirty="0" smtClean="0">
                <a:solidFill>
                  <a:schemeClr val="tx1"/>
                </a:solidFill>
                <a:effectLst/>
                <a:latin typeface="Calibri" panose="020F0502020204030204" pitchFamily="34" charset="0"/>
              </a:rPr>
              <a:t>The followings are available operation for the Panorama / Double Panorama mode.</a:t>
            </a:r>
            <a:endParaRPr lang="en-US" altLang="ja-JP" sz="1600" b="1" dirty="0">
              <a:solidFill>
                <a:schemeClr val="tx1"/>
              </a:solidFill>
              <a:effectLst/>
              <a:latin typeface="Calibri" panose="020F0502020204030204" pitchFamily="34" charset="0"/>
            </a:endParaRPr>
          </a:p>
        </p:txBody>
      </p:sp>
      <p:sp>
        <p:nvSpPr>
          <p:cNvPr id="2" name="正方形/長方形 1"/>
          <p:cNvSpPr/>
          <p:nvPr/>
        </p:nvSpPr>
        <p:spPr>
          <a:xfrm>
            <a:off x="3493477" y="3224536"/>
            <a:ext cx="5189437" cy="400110"/>
          </a:xfrm>
          <a:prstGeom prst="rect">
            <a:avLst/>
          </a:prstGeom>
        </p:spPr>
        <p:txBody>
          <a:bodyPr wrap="square">
            <a:spAutoFit/>
          </a:bodyPr>
          <a:lstStyle/>
          <a:p>
            <a:pPr algn="l"/>
            <a:r>
              <a:rPr lang="en-US" altLang="ja-JP" sz="1000" dirty="0" smtClean="0">
                <a:effectLst/>
                <a:latin typeface="Calibri" panose="020F0502020204030204" pitchFamily="34" charset="0"/>
              </a:rPr>
              <a:t>*1 </a:t>
            </a:r>
            <a:r>
              <a:rPr lang="en-US" altLang="ja-JP" sz="1000" dirty="0">
                <a:effectLst/>
                <a:latin typeface="Calibri" panose="020F0502020204030204" pitchFamily="34" charset="0"/>
              </a:rPr>
              <a:t>PTZ operation can not be performed </a:t>
            </a:r>
            <a:r>
              <a:rPr lang="en-US" altLang="ja-JP" sz="1000" dirty="0" smtClean="0">
                <a:effectLst/>
                <a:latin typeface="Calibri" panose="020F0502020204030204" pitchFamily="34" charset="0"/>
              </a:rPr>
              <a:t>because Panorama </a:t>
            </a:r>
            <a:r>
              <a:rPr lang="en-US" altLang="ja-JP" sz="1000" dirty="0">
                <a:effectLst/>
                <a:latin typeface="Calibri" panose="020F0502020204030204" pitchFamily="34" charset="0"/>
              </a:rPr>
              <a:t>can not change the cutout </a:t>
            </a:r>
            <a:r>
              <a:rPr lang="en-US" altLang="ja-JP" sz="1000" dirty="0" smtClean="0">
                <a:effectLst/>
                <a:latin typeface="Calibri" panose="020F0502020204030204" pitchFamily="34" charset="0"/>
              </a:rPr>
              <a:t>position.</a:t>
            </a:r>
          </a:p>
          <a:p>
            <a:pPr algn="l"/>
            <a:r>
              <a:rPr lang="en-US" altLang="ja-JP" sz="1000" dirty="0" smtClean="0">
                <a:effectLst/>
                <a:latin typeface="Calibri" panose="020F0502020204030204" pitchFamily="34" charset="0"/>
              </a:rPr>
              <a:t>*2 Double </a:t>
            </a:r>
            <a:r>
              <a:rPr lang="en-US" altLang="ja-JP" sz="1000" dirty="0">
                <a:effectLst/>
                <a:latin typeface="Calibri" panose="020F0502020204030204" pitchFamily="34" charset="0"/>
              </a:rPr>
              <a:t>panorama can not be zoomed because cutting position can not be changed.</a:t>
            </a:r>
            <a:endParaRPr lang="ja-JP" altLang="en-US" sz="1000" dirty="0">
              <a:effectLst/>
              <a:latin typeface="Calibri" panose="020F0502020204030204" pitchFamily="34" charset="0"/>
            </a:endParaRPr>
          </a:p>
        </p:txBody>
      </p:sp>
      <p:sp>
        <p:nvSpPr>
          <p:cNvPr id="12" name="テキスト ボックス 11"/>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sp>
        <p:nvSpPr>
          <p:cNvPr id="7" name="正方形/長方形 6"/>
          <p:cNvSpPr/>
          <p:nvPr/>
        </p:nvSpPr>
        <p:spPr>
          <a:xfrm>
            <a:off x="5949950" y="552450"/>
            <a:ext cx="2732964" cy="355600"/>
          </a:xfrm>
          <a:prstGeom prst="rect">
            <a:avLst/>
          </a:prstGeom>
          <a:solidFill>
            <a:schemeClr val="accent2">
              <a:lumMod val="20000"/>
              <a:lumOff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ja-JP" sz="1200" dirty="0" smtClean="0">
                <a:solidFill>
                  <a:schemeClr val="tx2"/>
                </a:solidFill>
                <a:effectLst/>
                <a:latin typeface="Calibri" panose="020F0502020204030204" pitchFamily="34" charset="0"/>
              </a:rPr>
              <a:t>This contents </a:t>
            </a:r>
            <a:r>
              <a:rPr lang="en-US" altLang="ja-JP" sz="1200" dirty="0">
                <a:solidFill>
                  <a:schemeClr val="tx2"/>
                </a:solidFill>
                <a:effectLst/>
                <a:latin typeface="Calibri" panose="020F0502020204030204" pitchFamily="34" charset="0"/>
              </a:rPr>
              <a:t>are updated in </a:t>
            </a:r>
            <a:r>
              <a:rPr lang="en-US" altLang="ja-JP" sz="1200" dirty="0" smtClean="0">
                <a:solidFill>
                  <a:schemeClr val="tx2"/>
                </a:solidFill>
                <a:effectLst/>
                <a:latin typeface="Calibri" panose="020F0502020204030204" pitchFamily="34" charset="0"/>
              </a:rPr>
              <a:t>Ver. 1.40.</a:t>
            </a:r>
          </a:p>
          <a:p>
            <a:r>
              <a:rPr kumimoji="1" lang="en-US" altLang="ja-JP" sz="1200" dirty="0" smtClean="0">
                <a:solidFill>
                  <a:schemeClr val="tx2"/>
                </a:solidFill>
                <a:effectLst/>
                <a:latin typeface="Calibri" panose="020F0502020204030204" pitchFamily="34" charset="0"/>
              </a:rPr>
              <a:t>Please refer to Ver.1.40.</a:t>
            </a:r>
            <a:endParaRPr kumimoji="1" lang="ja-JP" altLang="en-US" sz="1200" dirty="0">
              <a:solidFill>
                <a:schemeClr val="tx2"/>
              </a:solidFill>
              <a:effectLst/>
              <a:latin typeface="Calibri" panose="020F0502020204030204" pitchFamily="34" charset="0"/>
            </a:endParaRPr>
          </a:p>
        </p:txBody>
      </p:sp>
      <p:grpSp>
        <p:nvGrpSpPr>
          <p:cNvPr id="8" name="Group 708"/>
          <p:cNvGrpSpPr>
            <a:grpSpLocks noChangeAspect="1"/>
          </p:cNvGrpSpPr>
          <p:nvPr/>
        </p:nvGrpSpPr>
        <p:grpSpPr bwMode="auto">
          <a:xfrm>
            <a:off x="52889" y="95133"/>
            <a:ext cx="542834" cy="361890"/>
            <a:chOff x="132" y="2044"/>
            <a:chExt cx="462" cy="308"/>
          </a:xfrm>
        </p:grpSpPr>
        <p:pic>
          <p:nvPicPr>
            <p:cNvPr id="10" name="Picture 709" descr="名称未設定-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710"/>
            <p:cNvSpPr txBox="1">
              <a:spLocks noChangeArrowheads="1"/>
            </p:cNvSpPr>
            <p:nvPr/>
          </p:nvSpPr>
          <p:spPr bwMode="auto">
            <a:xfrm rot="20407034">
              <a:off x="158" y="2114"/>
              <a:ext cx="430" cy="165"/>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sz="800" b="1" dirty="0" smtClean="0">
                  <a:solidFill>
                    <a:schemeClr val="bg1"/>
                  </a:solidFill>
                  <a:latin typeface="Calibri" panose="020F0502020204030204" pitchFamily="34" charset="0"/>
                  <a:ea typeface="ＭＳ Ｐゴシック" pitchFamily="50" charset="-128"/>
                </a:rPr>
                <a:t>Update</a:t>
              </a:r>
              <a:endParaRPr kumimoji="1" lang="en-US" altLang="ja-JP" sz="800" b="1" dirty="0">
                <a:solidFill>
                  <a:schemeClr val="bg1"/>
                </a:solidFill>
                <a:latin typeface="Calibri" panose="020F0502020204030204" pitchFamily="34" charset="0"/>
                <a:ea typeface="ＭＳ Ｐゴシック" pitchFamily="50" charset="-128"/>
              </a:endParaRPr>
            </a:p>
          </p:txBody>
        </p:sp>
      </p:grpSp>
    </p:spTree>
    <p:extLst>
      <p:ext uri="{BB962C8B-B14F-4D97-AF65-F5344CB8AC3E}">
        <p14:creationId xmlns:p14="http://schemas.microsoft.com/office/powerpoint/2010/main" val="385423149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476722" y="55004"/>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Support Panorama and Double Panorama</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7017" y="1595445"/>
            <a:ext cx="4557713" cy="2448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7" name="テキスト プレースホルダー 4"/>
          <p:cNvSpPr txBox="1">
            <a:spLocks/>
          </p:cNvSpPr>
          <p:nvPr/>
        </p:nvSpPr>
        <p:spPr>
          <a:xfrm>
            <a:off x="322152" y="858387"/>
            <a:ext cx="8473846" cy="612859"/>
          </a:xfrm>
          <a:prstGeom prst="rect">
            <a:avLst/>
          </a:prstGeom>
        </p:spPr>
        <p:txBody>
          <a:bodyPr vert="horz" lIns="91274" tIns="45628" rIns="91274" bIns="45628"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6368"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2736"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69104"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5475"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1846" algn="l" defTabSz="912736"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38211" algn="l" defTabSz="912736"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194582" algn="l" defTabSz="912736"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0953" algn="l" defTabSz="912736"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marL="285750" indent="-285750" algn="l">
              <a:buFont typeface="Wingdings" panose="05000000000000000000" pitchFamily="2" charset="2"/>
              <a:buChar char="n"/>
            </a:pPr>
            <a:r>
              <a:rPr lang="en-US" altLang="ja-JP" sz="1600" b="1" dirty="0" smtClean="0">
                <a:solidFill>
                  <a:schemeClr val="tx1"/>
                </a:solidFill>
                <a:effectLst/>
                <a:latin typeface="Calibri" panose="020F0502020204030204" pitchFamily="34" charset="0"/>
              </a:rPr>
              <a:t>Go to [ Setting ] =&gt; [ System ] =&gt; [ Drawing setup ] -&gt; [ Fisheye display mode (Fisheye camera)]</a:t>
            </a:r>
          </a:p>
          <a:p>
            <a:pPr marL="285750" indent="-285750" algn="l">
              <a:buFont typeface="Wingdings" panose="05000000000000000000" pitchFamily="2" charset="2"/>
              <a:buChar char="n"/>
            </a:pPr>
            <a:r>
              <a:rPr lang="en-US" altLang="ja-JP" sz="1600" b="1" dirty="0" smtClean="0">
                <a:solidFill>
                  <a:schemeClr val="tx1"/>
                </a:solidFill>
                <a:effectLst/>
                <a:latin typeface="Calibri" panose="020F0502020204030204" pitchFamily="34" charset="0"/>
              </a:rPr>
              <a:t>Or right click on the image, then go to [Fisheye display menu ]</a:t>
            </a:r>
            <a:endParaRPr lang="en-US" altLang="ja-JP" sz="1600" b="1" dirty="0">
              <a:solidFill>
                <a:schemeClr val="tx1"/>
              </a:solidFill>
              <a:effectLst/>
              <a:latin typeface="Calibri" panose="020F0502020204030204" pitchFamily="34" charset="0"/>
            </a:endParaRPr>
          </a:p>
        </p:txBody>
      </p:sp>
      <p:sp>
        <p:nvSpPr>
          <p:cNvPr id="108" name="正方形/長方形 107"/>
          <p:cNvSpPr/>
          <p:nvPr/>
        </p:nvSpPr>
        <p:spPr>
          <a:xfrm>
            <a:off x="1452584" y="2062175"/>
            <a:ext cx="2756002" cy="108000"/>
          </a:xfrm>
          <a:prstGeom prst="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9" name="角丸四角形吹き出し 108"/>
          <p:cNvSpPr/>
          <p:nvPr/>
        </p:nvSpPr>
        <p:spPr>
          <a:xfrm>
            <a:off x="5292837" y="1594332"/>
            <a:ext cx="1758524" cy="1084390"/>
          </a:xfrm>
          <a:prstGeom prst="wedgeRoundRectCallout">
            <a:avLst>
              <a:gd name="adj1" fmla="val -70632"/>
              <a:gd name="adj2" fmla="val -3026"/>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marL="171450" indent="-171450" algn="l">
              <a:buFont typeface="Wingdings" panose="05000000000000000000" pitchFamily="2" charset="2"/>
              <a:buChar char="u"/>
            </a:pPr>
            <a:r>
              <a:rPr lang="en-US" altLang="ja-JP" sz="900" b="1" dirty="0" smtClean="0">
                <a:solidFill>
                  <a:schemeClr val="tx1"/>
                </a:solidFill>
                <a:latin typeface="Calibri" panose="020F0502020204030204" pitchFamily="34" charset="0"/>
              </a:rPr>
              <a:t>Selectable Dewarp mode</a:t>
            </a:r>
          </a:p>
          <a:p>
            <a:pPr marL="171450" indent="-171450" algn="l">
              <a:buFont typeface="Wingdings" panose="05000000000000000000" pitchFamily="2" charset="2"/>
              <a:buChar char="Ø"/>
            </a:pPr>
            <a:r>
              <a:rPr lang="en-US" altLang="ja-JP" sz="900" b="1" dirty="0" smtClean="0">
                <a:solidFill>
                  <a:schemeClr val="tx1"/>
                </a:solidFill>
                <a:effectLst/>
                <a:latin typeface="Calibri" panose="020F0502020204030204" pitchFamily="34" charset="0"/>
              </a:rPr>
              <a:t>Fisheye</a:t>
            </a:r>
          </a:p>
          <a:p>
            <a:pPr marL="171450" indent="-171450" algn="l">
              <a:buFont typeface="Wingdings" panose="05000000000000000000" pitchFamily="2" charset="2"/>
              <a:buChar char="Ø"/>
            </a:pPr>
            <a:r>
              <a:rPr lang="en-US" altLang="ja-JP" sz="900" b="1" dirty="0" smtClean="0">
                <a:solidFill>
                  <a:schemeClr val="tx1"/>
                </a:solidFill>
                <a:effectLst/>
                <a:latin typeface="Calibri" panose="020F0502020204030204" pitchFamily="34" charset="0"/>
              </a:rPr>
              <a:t>Single PTZ</a:t>
            </a:r>
          </a:p>
          <a:p>
            <a:pPr marL="171450" indent="-171450" algn="l">
              <a:buFont typeface="Wingdings" panose="05000000000000000000" pitchFamily="2" charset="2"/>
              <a:buChar char="Ø"/>
            </a:pPr>
            <a:r>
              <a:rPr lang="en-US" altLang="ja-JP" sz="900" b="1" dirty="0" smtClean="0">
                <a:solidFill>
                  <a:schemeClr val="tx1"/>
                </a:solidFill>
                <a:effectLst/>
                <a:latin typeface="Calibri" panose="020F0502020204030204" pitchFamily="34" charset="0"/>
              </a:rPr>
              <a:t>Quad PTZ</a:t>
            </a:r>
          </a:p>
          <a:p>
            <a:pPr marL="171450" indent="-171450" algn="l">
              <a:buFont typeface="Wingdings" panose="05000000000000000000" pitchFamily="2" charset="2"/>
              <a:buChar char="Ø"/>
            </a:pPr>
            <a:r>
              <a:rPr lang="en-US" altLang="ja-JP" sz="900" b="1" dirty="0" smtClean="0">
                <a:solidFill>
                  <a:schemeClr val="tx1"/>
                </a:solidFill>
                <a:effectLst/>
                <a:latin typeface="Calibri" panose="020F0502020204030204" pitchFamily="34" charset="0"/>
              </a:rPr>
              <a:t>Panorama</a:t>
            </a:r>
          </a:p>
          <a:p>
            <a:pPr marL="171450" indent="-171450" algn="l">
              <a:buFont typeface="Wingdings" panose="05000000000000000000" pitchFamily="2" charset="2"/>
              <a:buChar char="Ø"/>
            </a:pPr>
            <a:r>
              <a:rPr lang="en-US" altLang="ja-JP" sz="900" b="1" dirty="0" smtClean="0">
                <a:solidFill>
                  <a:schemeClr val="tx1"/>
                </a:solidFill>
                <a:effectLst/>
                <a:latin typeface="Calibri" panose="020F0502020204030204" pitchFamily="34" charset="0"/>
              </a:rPr>
              <a:t>Double Panorama</a:t>
            </a:r>
          </a:p>
        </p:txBody>
      </p:sp>
      <p:sp>
        <p:nvSpPr>
          <p:cNvPr id="110" name="正方形/長方形 109"/>
          <p:cNvSpPr/>
          <p:nvPr/>
        </p:nvSpPr>
        <p:spPr>
          <a:xfrm>
            <a:off x="4208586" y="2048876"/>
            <a:ext cx="720968" cy="500894"/>
          </a:xfrm>
          <a:prstGeom prst="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6796" y="2712330"/>
            <a:ext cx="3691890" cy="1954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角丸四角形吹き出し 14"/>
          <p:cNvSpPr/>
          <p:nvPr/>
        </p:nvSpPr>
        <p:spPr>
          <a:xfrm>
            <a:off x="4427482" y="4126509"/>
            <a:ext cx="1758524" cy="457201"/>
          </a:xfrm>
          <a:prstGeom prst="wedgeRoundRectCallout">
            <a:avLst>
              <a:gd name="adj1" fmla="val 67696"/>
              <a:gd name="adj2" fmla="val -39242"/>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Right click on the image, the select “Fisheye display menu”</a:t>
            </a:r>
          </a:p>
        </p:txBody>
      </p:sp>
      <p:sp>
        <p:nvSpPr>
          <p:cNvPr id="16" name="テキスト ボックス 15"/>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366911563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6722" y="55004"/>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Support Panorama and Double Panorama</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0" name="コンテンツ プレースホルダー 7"/>
          <p:cNvSpPr>
            <a:spLocks noGrp="1"/>
          </p:cNvSpPr>
          <p:nvPr>
            <p:ph sz="quarter" idx="4294967295"/>
          </p:nvPr>
        </p:nvSpPr>
        <p:spPr>
          <a:xfrm>
            <a:off x="156755" y="847328"/>
            <a:ext cx="8856616" cy="834931"/>
          </a:xfrm>
          <a:prstGeom prst="rect">
            <a:avLst/>
          </a:prstGeom>
          <a:ln>
            <a:noFill/>
          </a:ln>
        </p:spPr>
        <p:txBody>
          <a:bodyPr>
            <a:noAutofit/>
          </a:bodyPr>
          <a:lstStyle/>
          <a:p>
            <a:r>
              <a:rPr lang="en-US" altLang="ja-JP" sz="1600" b="1" u="sng" dirty="0" smtClean="0">
                <a:solidFill>
                  <a:schemeClr val="tx1"/>
                </a:solidFill>
                <a:effectLst>
                  <a:outerShdw blurRad="38100" dist="38100" dir="2700000" algn="tl">
                    <a:srgbClr val="000000">
                      <a:alpha val="43137"/>
                    </a:srgbClr>
                  </a:outerShdw>
                </a:effectLst>
                <a:latin typeface="Calibri" panose="020F0502020204030204" pitchFamily="34" charset="0"/>
              </a:rPr>
              <a:t>Restriction:</a:t>
            </a:r>
          </a:p>
          <a:p>
            <a:r>
              <a:rPr lang="en-US" altLang="ja-JP" sz="1600" b="1" dirty="0" smtClean="0">
                <a:solidFill>
                  <a:schemeClr val="tx1"/>
                </a:solidFill>
                <a:latin typeface="Calibri" panose="020F0502020204030204" pitchFamily="34" charset="0"/>
              </a:rPr>
              <a:t>When Panorama </a:t>
            </a:r>
            <a:r>
              <a:rPr lang="en-US" altLang="ja-JP" sz="1600" b="1" dirty="0">
                <a:solidFill>
                  <a:schemeClr val="tx1"/>
                </a:solidFill>
                <a:latin typeface="Calibri" panose="020F0502020204030204" pitchFamily="34" charset="0"/>
              </a:rPr>
              <a:t>/ </a:t>
            </a:r>
            <a:r>
              <a:rPr lang="en-US" altLang="ja-JP" sz="1600" b="1" dirty="0" smtClean="0">
                <a:solidFill>
                  <a:schemeClr val="tx1"/>
                </a:solidFill>
                <a:latin typeface="Calibri" panose="020F0502020204030204" pitchFamily="34" charset="0"/>
              </a:rPr>
              <a:t>Double Panorama is </a:t>
            </a:r>
            <a:r>
              <a:rPr lang="en-US" altLang="ja-JP" sz="1600" b="1" dirty="0">
                <a:solidFill>
                  <a:schemeClr val="tx1"/>
                </a:solidFill>
                <a:latin typeface="Calibri" panose="020F0502020204030204" pitchFamily="34" charset="0"/>
              </a:rPr>
              <a:t>displayed, </a:t>
            </a:r>
            <a:r>
              <a:rPr lang="en-US" altLang="ja-JP" sz="1600" b="1" dirty="0" smtClean="0">
                <a:solidFill>
                  <a:schemeClr val="tx1"/>
                </a:solidFill>
                <a:latin typeface="Calibri" panose="020F0502020204030204" pitchFamily="34" charset="0"/>
              </a:rPr>
              <a:t>thinning </a:t>
            </a:r>
            <a:r>
              <a:rPr lang="en-US" altLang="ja-JP" sz="1600" b="1" dirty="0">
                <a:solidFill>
                  <a:schemeClr val="tx1"/>
                </a:solidFill>
                <a:latin typeface="Calibri" panose="020F0502020204030204" pitchFamily="34" charset="0"/>
              </a:rPr>
              <a:t>display is performed at the maximum display frame rate shown </a:t>
            </a:r>
            <a:r>
              <a:rPr lang="en-US" altLang="ja-JP" sz="1600" b="1" dirty="0" smtClean="0">
                <a:solidFill>
                  <a:schemeClr val="tx1"/>
                </a:solidFill>
                <a:latin typeface="Calibri" panose="020F0502020204030204" pitchFamily="34" charset="0"/>
              </a:rPr>
              <a:t>in below</a:t>
            </a:r>
            <a:r>
              <a:rPr lang="en-US" altLang="ja-JP" sz="1600" b="1" dirty="0">
                <a:solidFill>
                  <a:schemeClr val="tx1"/>
                </a:solidFill>
                <a:latin typeface="Calibri" panose="020F0502020204030204" pitchFamily="34" charset="0"/>
              </a:rPr>
              <a:t>. </a:t>
            </a:r>
            <a:r>
              <a:rPr lang="en-US" altLang="ja-JP" sz="1200" b="1" dirty="0">
                <a:solidFill>
                  <a:srgbClr val="FF0000"/>
                </a:solidFill>
                <a:latin typeface="Calibri" panose="020F0502020204030204" pitchFamily="34" charset="0"/>
              </a:rPr>
              <a:t>(Thinning display will be done for </a:t>
            </a:r>
            <a:r>
              <a:rPr lang="en-US" altLang="ja-JP" sz="1200" b="1" dirty="0" smtClean="0">
                <a:solidFill>
                  <a:srgbClr val="FF0000"/>
                </a:solidFill>
                <a:latin typeface="Calibri" panose="020F0502020204030204" pitchFamily="34" charset="0"/>
              </a:rPr>
              <a:t>text in red.)</a:t>
            </a:r>
          </a:p>
        </p:txBody>
      </p:sp>
      <p:graphicFrame>
        <p:nvGraphicFramePr>
          <p:cNvPr id="12" name="表 11"/>
          <p:cNvGraphicFramePr>
            <a:graphicFrameLocks noGrp="1"/>
          </p:cNvGraphicFramePr>
          <p:nvPr>
            <p:extLst>
              <p:ext uri="{D42A27DB-BD31-4B8C-83A1-F6EECF244321}">
                <p14:modId xmlns:p14="http://schemas.microsoft.com/office/powerpoint/2010/main" val="50351025"/>
              </p:ext>
            </p:extLst>
          </p:nvPr>
        </p:nvGraphicFramePr>
        <p:xfrm>
          <a:off x="300446" y="1710339"/>
          <a:ext cx="8468415" cy="2551002"/>
        </p:xfrm>
        <a:graphic>
          <a:graphicData uri="http://schemas.openxmlformats.org/drawingml/2006/table">
            <a:tbl>
              <a:tblPr firstRow="1" firstCol="1" bandRow="1">
                <a:tableStyleId>{5C22544A-7EE6-4342-B048-85BDC9FD1C3A}</a:tableStyleId>
              </a:tblPr>
              <a:tblGrid>
                <a:gridCol w="1436363"/>
                <a:gridCol w="1521517"/>
                <a:gridCol w="1102107"/>
                <a:gridCol w="1102107"/>
                <a:gridCol w="1102107"/>
                <a:gridCol w="1102107"/>
                <a:gridCol w="1102107"/>
              </a:tblGrid>
              <a:tr h="230846">
                <a:tc rowSpan="2">
                  <a:txBody>
                    <a:bodyPr/>
                    <a:lstStyle/>
                    <a:p>
                      <a:pPr algn="ctr" fontAlgn="b"/>
                      <a:r>
                        <a:rPr lang="en-US" altLang="ja-JP" sz="1000" u="none" strike="noStrike" dirty="0" smtClean="0">
                          <a:effectLst/>
                          <a:latin typeface="Calibri" panose="020F0502020204030204" pitchFamily="34" charset="0"/>
                          <a:ea typeface="Meiryo UI" panose="020B0604030504040204" pitchFamily="50" charset="-128"/>
                          <a:cs typeface="Meiryo UI" panose="020B0604030504040204" pitchFamily="50" charset="-128"/>
                        </a:rPr>
                        <a:t>Image Capture mode</a:t>
                      </a:r>
                      <a:endParaRPr lang="ja-JP" altLang="en-US"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rowSpan="2">
                  <a:txBody>
                    <a:bodyPr/>
                    <a:lstStyle/>
                    <a:p>
                      <a:pPr algn="ctr" fontAlgn="b"/>
                      <a:r>
                        <a:rPr lang="en-US" altLang="ja-JP" sz="1000" u="none" strike="noStrike" dirty="0" smtClean="0">
                          <a:effectLst/>
                          <a:latin typeface="Calibri" panose="020F0502020204030204" pitchFamily="34" charset="0"/>
                          <a:ea typeface="Meiryo UI" panose="020B0604030504040204" pitchFamily="50" charset="-128"/>
                          <a:cs typeface="Meiryo UI" panose="020B0604030504040204" pitchFamily="50" charset="-128"/>
                        </a:rPr>
                        <a:t>Resolution</a:t>
                      </a:r>
                      <a:endParaRPr lang="ja-JP" altLang="en-US"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lnR w="12700" cap="flat" cmpd="sng" algn="ctr">
                      <a:solidFill>
                        <a:schemeClr val="bg1"/>
                      </a:solidFill>
                      <a:prstDash val="solid"/>
                      <a:round/>
                      <a:headEnd type="none" w="med" len="med"/>
                      <a:tailEnd type="none" w="med" len="med"/>
                    </a:lnR>
                  </a:tcPr>
                </a:tc>
                <a:tc gridSpan="5">
                  <a:txBody>
                    <a:bodyPr/>
                    <a:lstStyle/>
                    <a:p>
                      <a:pPr algn="ctr" fontAlgn="b"/>
                      <a:r>
                        <a:rPr lang="en-US" altLang="zh-TW" sz="1000" u="none" strike="noStrike" dirty="0" smtClean="0">
                          <a:effectLst/>
                          <a:latin typeface="Calibri" panose="020F0502020204030204" pitchFamily="34" charset="0"/>
                          <a:ea typeface="Meiryo UI" panose="020B0604030504040204" pitchFamily="50" charset="-128"/>
                          <a:cs typeface="Meiryo UI" panose="020B0604030504040204" pitchFamily="50" charset="-128"/>
                        </a:rPr>
                        <a:t>Dewarp mode</a:t>
                      </a:r>
                      <a:endParaRPr lang="zh-TW" altLang="en-US"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276880">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1000" b="1" i="0" u="none" strike="noStrike"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Fisheye</a:t>
                      </a:r>
                      <a:endParaRPr lang="ja-JP" altLang="en-US" sz="1000" b="1" i="0" u="none" strike="noStrike"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1"/>
                    </a:solidFill>
                  </a:tcPr>
                </a:tc>
                <a:tc>
                  <a:txBody>
                    <a:bodyPr/>
                    <a:lstStyle/>
                    <a:p>
                      <a:pPr algn="ctr" fontAlgn="ctr"/>
                      <a:r>
                        <a:rPr lang="en-US" altLang="ja-JP" sz="1000" b="1" u="none" strike="noStrike"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Single PTZ</a:t>
                      </a:r>
                      <a:endParaRPr lang="en-US" sz="1000" b="1" i="0" u="none" strike="noStrike"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lnT w="12700" cap="flat" cmpd="sng" algn="ctr">
                      <a:solidFill>
                        <a:schemeClr val="bg1"/>
                      </a:solidFill>
                      <a:prstDash val="solid"/>
                      <a:round/>
                      <a:headEnd type="none" w="med" len="med"/>
                      <a:tailEnd type="none" w="med" len="med"/>
                    </a:lnT>
                    <a:solidFill>
                      <a:schemeClr val="accent1"/>
                    </a:solidFill>
                  </a:tcPr>
                </a:tc>
                <a:tc>
                  <a:txBody>
                    <a:bodyPr/>
                    <a:lstStyle/>
                    <a:p>
                      <a:pPr algn="ctr" fontAlgn="ctr"/>
                      <a:r>
                        <a:rPr lang="en-US" altLang="ja-JP" sz="1000" b="1" u="none" strike="noStrike"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Quad</a:t>
                      </a:r>
                      <a:r>
                        <a:rPr lang="en-US" altLang="ja-JP" sz="1000" b="1" u="none" strike="noStrike" baseline="0"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 P</a:t>
                      </a:r>
                      <a:r>
                        <a:rPr lang="en-US" sz="1000" b="1" u="none" strike="noStrike"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TZ</a:t>
                      </a:r>
                      <a:endParaRPr lang="en-US" sz="1000" b="1" i="0" u="none" strike="noStrike"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lnT w="12700" cap="flat" cmpd="sng" algn="ctr">
                      <a:solidFill>
                        <a:schemeClr val="bg1"/>
                      </a:solidFill>
                      <a:prstDash val="solid"/>
                      <a:round/>
                      <a:headEnd type="none" w="med" len="med"/>
                      <a:tailEnd type="none" w="med" len="med"/>
                    </a:lnT>
                    <a:solidFill>
                      <a:schemeClr val="accent1"/>
                    </a:solidFill>
                  </a:tcPr>
                </a:tc>
                <a:tc>
                  <a:txBody>
                    <a:bodyPr/>
                    <a:lstStyle/>
                    <a:p>
                      <a:pPr algn="ctr" fontAlgn="ctr"/>
                      <a:r>
                        <a:rPr lang="en-US" altLang="ja-JP" sz="1000" b="1" u="none" strike="noStrike"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Panorama</a:t>
                      </a:r>
                      <a:endParaRPr lang="ja-JP" altLang="en-US" sz="1000" b="1" i="0" u="none" strike="noStrike"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lnT w="12700" cap="flat" cmpd="sng" algn="ctr">
                      <a:solidFill>
                        <a:schemeClr val="bg1"/>
                      </a:solidFill>
                      <a:prstDash val="solid"/>
                      <a:round/>
                      <a:headEnd type="none" w="med" len="med"/>
                      <a:tailEnd type="none" w="med" len="med"/>
                    </a:lnT>
                    <a:solidFill>
                      <a:schemeClr val="accent1"/>
                    </a:solidFill>
                  </a:tcPr>
                </a:tc>
                <a:tc>
                  <a:txBody>
                    <a:bodyPr/>
                    <a:lstStyle/>
                    <a:p>
                      <a:pPr algn="ctr" fontAlgn="ctr"/>
                      <a:r>
                        <a:rPr lang="en-US" altLang="ja-JP" sz="1000" b="1" u="none" strike="noStrike"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Double Panorama</a:t>
                      </a:r>
                      <a:endParaRPr lang="ja-JP" altLang="en-US" sz="1000" b="1" i="0" u="none" strike="noStrike"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lnT w="12700" cap="flat" cmpd="sng" algn="ctr">
                      <a:solidFill>
                        <a:schemeClr val="bg1"/>
                      </a:solidFill>
                      <a:prstDash val="solid"/>
                      <a:round/>
                      <a:headEnd type="none" w="med" len="med"/>
                      <a:tailEnd type="none" w="med" len="med"/>
                    </a:lnT>
                    <a:solidFill>
                      <a:schemeClr val="accent1"/>
                    </a:solidFill>
                  </a:tcPr>
                </a:tc>
              </a:tr>
              <a:tr h="230846">
                <a:tc>
                  <a:txBody>
                    <a:bodyPr/>
                    <a:lstStyle/>
                    <a:p>
                      <a:pPr algn="ctr" fontAlgn="ctr"/>
                      <a:r>
                        <a:rPr lang="en-US" sz="1000" u="none" strike="noStrike" dirty="0" smtClean="0">
                          <a:effectLst/>
                          <a:latin typeface="Calibri" panose="020F0502020204030204" pitchFamily="34" charset="0"/>
                          <a:ea typeface="Meiryo UI" panose="020B0604030504040204" pitchFamily="50" charset="-128"/>
                          <a:cs typeface="Meiryo UI" panose="020B0604030504040204" pitchFamily="50" charset="-128"/>
                        </a:rPr>
                        <a:t>9M</a:t>
                      </a:r>
                      <a:endParaRPr lang="en-US"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r>
                        <a:rPr lang="en-US" sz="100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2992x2992</a:t>
                      </a:r>
                      <a:endParaRPr lang="en-US" sz="1000" b="0"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15</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15</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15</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15→7.5</a:t>
                      </a:r>
                      <a:endParaRPr lang="en-US" altLang="ja-JP" sz="1000" b="1"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15→7.5</a:t>
                      </a:r>
                      <a:endParaRPr lang="en-US" altLang="ja-JP" sz="1000" b="1"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r>
              <a:tr h="230846">
                <a:tc>
                  <a:txBody>
                    <a:bodyPr/>
                    <a:lstStyle/>
                    <a:p>
                      <a:pPr algn="ctr" fontAlgn="ctr"/>
                      <a:r>
                        <a:rPr lang="en-US" sz="1000" b="1" i="0" u="none" strike="noStrike" dirty="0" smtClean="0">
                          <a:solidFill>
                            <a:schemeClr val="lt1"/>
                          </a:solidFill>
                          <a:effectLst/>
                          <a:latin typeface="Calibri" panose="020F0502020204030204" pitchFamily="34" charset="0"/>
                          <a:ea typeface="Meiryo UI" panose="020B0604030504040204" pitchFamily="50" charset="-128"/>
                          <a:cs typeface="Meiryo UI" panose="020B0604030504040204" pitchFamily="50" charset="-128"/>
                        </a:rPr>
                        <a:t>8M</a:t>
                      </a:r>
                      <a:endParaRPr lang="en-US"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r>
                        <a:rPr lang="en-US" sz="100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2816x2816</a:t>
                      </a:r>
                      <a:endParaRPr lang="en-US" sz="1000" b="0"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7.5</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7.5</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7.5</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7.5</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7.5</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r>
              <a:tr h="230846">
                <a:tc>
                  <a:txBody>
                    <a:bodyPr/>
                    <a:lstStyle/>
                    <a:p>
                      <a:pPr algn="ctr" fontAlgn="ctr"/>
                      <a:r>
                        <a:rPr lang="en-US" sz="1000" u="none" strike="noStrike" dirty="0" smtClean="0">
                          <a:effectLst/>
                          <a:latin typeface="Calibri" panose="020F0502020204030204" pitchFamily="34" charset="0"/>
                          <a:ea typeface="Meiryo UI" panose="020B0604030504040204" pitchFamily="50" charset="-128"/>
                          <a:cs typeface="Meiryo UI" panose="020B0604030504040204" pitchFamily="50" charset="-128"/>
                        </a:rPr>
                        <a:t>5M (Extreme series)</a:t>
                      </a:r>
                      <a:endParaRPr lang="en-US"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r>
                        <a:rPr lang="en-US" sz="100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2192x2192</a:t>
                      </a:r>
                      <a:endParaRPr lang="en-US" sz="1000" b="0"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30</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30</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30</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30→15</a:t>
                      </a:r>
                      <a:endParaRPr lang="en-US" altLang="ja-JP" sz="1000" b="1"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30→15</a:t>
                      </a:r>
                      <a:endParaRPr lang="en-US" altLang="ja-JP" sz="1000" b="1"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r>
              <a:tr h="230846">
                <a:tc>
                  <a:txBody>
                    <a:bodyPr/>
                    <a:lstStyle/>
                    <a:p>
                      <a:pPr algn="ctr" fontAlgn="ctr"/>
                      <a:r>
                        <a:rPr lang="en-US" sz="1000" b="1" i="0" u="none" strike="noStrike" dirty="0" smtClean="0">
                          <a:solidFill>
                            <a:schemeClr val="lt1"/>
                          </a:solidFill>
                          <a:effectLst/>
                          <a:latin typeface="Calibri" panose="020F0502020204030204" pitchFamily="34" charset="0"/>
                          <a:ea typeface="Meiryo UI" panose="020B0604030504040204" pitchFamily="50" charset="-128"/>
                          <a:cs typeface="Meiryo UI" panose="020B0604030504040204" pitchFamily="50" charset="-128"/>
                        </a:rPr>
                        <a:t>4M</a:t>
                      </a:r>
                      <a:endParaRPr lang="en-US"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r>
                        <a:rPr lang="en-US" sz="100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2048x2048</a:t>
                      </a:r>
                      <a:endParaRPr lang="en-US" sz="1000" b="0"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30</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30</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30</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30→15</a:t>
                      </a:r>
                      <a:endParaRPr lang="en-US" altLang="ja-JP" sz="1000" b="1"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30→15</a:t>
                      </a:r>
                      <a:endParaRPr lang="en-US" altLang="ja-JP" sz="1000" b="1"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r>
              <a:tr h="230846">
                <a:tc>
                  <a:txBody>
                    <a:bodyPr/>
                    <a:lstStyle/>
                    <a:p>
                      <a:pPr algn="ctr" fontAlgn="ctr"/>
                      <a:r>
                        <a:rPr lang="en-US" sz="1000" b="1" i="0" u="none" strike="noStrike" dirty="0" smtClean="0">
                          <a:solidFill>
                            <a:schemeClr val="lt1"/>
                          </a:solidFill>
                          <a:effectLst/>
                          <a:latin typeface="Calibri" panose="020F0502020204030204" pitchFamily="34" charset="0"/>
                          <a:ea typeface="Meiryo UI" panose="020B0604030504040204" pitchFamily="50" charset="-128"/>
                          <a:cs typeface="Meiryo UI" panose="020B0604030504040204" pitchFamily="50" charset="-128"/>
                        </a:rPr>
                        <a:t>9M</a:t>
                      </a:r>
                      <a:endParaRPr lang="en-US"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r>
                        <a:rPr lang="en-US" sz="100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1280x1280</a:t>
                      </a:r>
                      <a:endParaRPr lang="en-US" sz="1000" b="0"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rowSpan="4">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30</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rowSpan="4">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30</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rowSpan="4">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30</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rowSpan="4">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30</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rowSpan="4">
                  <a:txBody>
                    <a:bodyPr/>
                    <a:lstStyle/>
                    <a:p>
                      <a:pPr algn="ctr" fontAlgn="ctr"/>
                      <a:r>
                        <a:rPr lang="en-US" altLang="ja-JP" sz="1000" u="none" strike="noStrike" dirty="0" smtClean="0">
                          <a:effectLst/>
                          <a:latin typeface="Calibri" panose="020F0502020204030204" pitchFamily="34" charset="0"/>
                          <a:ea typeface="Meiryo UI" panose="020B0604030504040204" pitchFamily="50" charset="-128"/>
                          <a:cs typeface="Meiryo UI" panose="020B0604030504040204" pitchFamily="50" charset="-128"/>
                        </a:rPr>
                        <a:t>301.3</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r>
              <a:tr h="230846">
                <a:tc>
                  <a:txBody>
                    <a:bodyPr/>
                    <a:lstStyle/>
                    <a:p>
                      <a:pPr algn="ctr" fontAlgn="ctr"/>
                      <a:r>
                        <a:rPr lang="en-US" sz="1000" b="1" i="0" u="none" strike="noStrike" dirty="0" smtClean="0">
                          <a:solidFill>
                            <a:schemeClr val="lt1"/>
                          </a:solidFill>
                          <a:effectLst/>
                          <a:latin typeface="Calibri" panose="020F0502020204030204" pitchFamily="34" charset="0"/>
                          <a:ea typeface="Meiryo UI" panose="020B0604030504040204" pitchFamily="50" charset="-128"/>
                          <a:cs typeface="Meiryo UI" panose="020B0604030504040204" pitchFamily="50" charset="-128"/>
                        </a:rPr>
                        <a:t>8M</a:t>
                      </a:r>
                      <a:endParaRPr lang="en-US"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r>
                        <a:rPr lang="en-US" sz="100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1280x1280</a:t>
                      </a:r>
                      <a:endParaRPr lang="en-US" sz="1000" b="0"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r>
              <a:tr h="230846">
                <a:tc>
                  <a:txBody>
                    <a:bodyPr/>
                    <a:lstStyle/>
                    <a:p>
                      <a:pPr algn="ctr" fontAlgn="ctr"/>
                      <a:r>
                        <a:rPr lang="en-US" sz="1000" b="1" i="0" u="none" strike="noStrike" dirty="0" smtClean="0">
                          <a:solidFill>
                            <a:schemeClr val="lt1"/>
                          </a:solidFill>
                          <a:effectLst/>
                          <a:latin typeface="Calibri" panose="020F0502020204030204" pitchFamily="34" charset="0"/>
                          <a:ea typeface="Meiryo UI" panose="020B0604030504040204" pitchFamily="50" charset="-128"/>
                          <a:cs typeface="Meiryo UI" panose="020B0604030504040204" pitchFamily="50" charset="-128"/>
                        </a:rPr>
                        <a:t>5M</a:t>
                      </a:r>
                      <a:endParaRPr lang="en-US"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r>
                        <a:rPr lang="en-US" sz="1000" b="0" i="0" u="none" strike="noStrike"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1280x1280</a:t>
                      </a:r>
                      <a:endParaRPr lang="en-US" sz="1000" b="0"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r>
              <a:tr h="230846">
                <a:tc>
                  <a:txBody>
                    <a:bodyPr/>
                    <a:lstStyle/>
                    <a:p>
                      <a:pPr algn="ctr" fontAlgn="ctr"/>
                      <a:r>
                        <a:rPr lang="en-US" sz="1000" b="1" i="0" u="none" strike="noStrike" dirty="0" smtClean="0">
                          <a:solidFill>
                            <a:schemeClr val="lt1"/>
                          </a:solidFill>
                          <a:effectLst/>
                          <a:latin typeface="Calibri" panose="020F0502020204030204" pitchFamily="34" charset="0"/>
                          <a:ea typeface="Meiryo UI" panose="020B0604030504040204" pitchFamily="50" charset="-128"/>
                          <a:cs typeface="Meiryo UI" panose="020B0604030504040204" pitchFamily="50" charset="-128"/>
                        </a:rPr>
                        <a:t>4M</a:t>
                      </a:r>
                      <a:endParaRPr lang="en-US"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r>
                        <a:rPr lang="en-US" sz="100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1280x1280</a:t>
                      </a:r>
                      <a:endParaRPr lang="en-US" sz="1000" b="0"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r>
              <a:tr h="196508">
                <a:tc>
                  <a:txBody>
                    <a:bodyPr/>
                    <a:lstStyle/>
                    <a:p>
                      <a:pPr algn="ctr" fontAlgn="ctr"/>
                      <a:r>
                        <a:rPr lang="en-US" sz="1000" u="none" strike="noStrike" dirty="0" smtClean="0">
                          <a:effectLst/>
                          <a:latin typeface="Calibri" panose="020F0502020204030204" pitchFamily="34" charset="0"/>
                          <a:ea typeface="Meiryo UI" panose="020B0604030504040204" pitchFamily="50" charset="-128"/>
                          <a:cs typeface="Meiryo UI" panose="020B0604030504040204" pitchFamily="50" charset="-128"/>
                        </a:rPr>
                        <a:t>1.3M </a:t>
                      </a:r>
                      <a:r>
                        <a:rPr lang="en-US" sz="1000" u="none" strike="noStrike" dirty="0">
                          <a:effectLst/>
                          <a:latin typeface="Calibri" panose="020F0502020204030204" pitchFamily="34" charset="0"/>
                          <a:ea typeface="Meiryo UI" panose="020B0604030504040204" pitchFamily="50" charset="-128"/>
                          <a:cs typeface="Meiryo UI" panose="020B0604030504040204" pitchFamily="50" charset="-128"/>
                        </a:rPr>
                        <a:t>/3M</a:t>
                      </a:r>
                      <a:endParaRPr lang="en-US"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r>
                        <a:rPr lang="en-US" sz="100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1280x960</a:t>
                      </a:r>
                      <a:endParaRPr lang="en-US" sz="1000" b="0"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30</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30</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30</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30</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30</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r>
            </a:tbl>
          </a:graphicData>
        </a:graphic>
      </p:graphicFrame>
      <p:sp>
        <p:nvSpPr>
          <p:cNvPr id="13" name="コンテンツ プレースホルダー 7"/>
          <p:cNvSpPr>
            <a:spLocks noGrp="1"/>
          </p:cNvSpPr>
          <p:nvPr>
            <p:ph sz="quarter" idx="4294967295"/>
          </p:nvPr>
        </p:nvSpPr>
        <p:spPr>
          <a:xfrm>
            <a:off x="252148" y="4347171"/>
            <a:ext cx="8474320" cy="383097"/>
          </a:xfrm>
          <a:prstGeom prst="rect">
            <a:avLst/>
          </a:prstGeom>
          <a:ln>
            <a:noFill/>
          </a:ln>
        </p:spPr>
        <p:txBody>
          <a:bodyPr>
            <a:normAutofit lnSpcReduction="10000"/>
          </a:bodyPr>
          <a:lstStyle/>
          <a:p>
            <a:r>
              <a:rPr lang="en-US" altLang="ja-JP" sz="900" b="1" i="1" dirty="0" smtClean="0">
                <a:solidFill>
                  <a:srgbClr val="FF0000"/>
                </a:solidFill>
                <a:latin typeface="Calibri" panose="020F0502020204030204" pitchFamily="34" charset="0"/>
              </a:rPr>
              <a:t>Note: </a:t>
            </a:r>
            <a:r>
              <a:rPr lang="en-US" altLang="ja-JP" sz="900" i="1" dirty="0" smtClean="0">
                <a:solidFill>
                  <a:schemeClr val="tx1"/>
                </a:solidFill>
                <a:latin typeface="Calibri" panose="020F0502020204030204" pitchFamily="34" charset="0"/>
              </a:rPr>
              <a:t>"30 </a:t>
            </a:r>
            <a:r>
              <a:rPr lang="en-US" altLang="ja-JP" sz="900" i="1" dirty="0">
                <a:solidFill>
                  <a:schemeClr val="tx1"/>
                </a:solidFill>
                <a:latin typeface="Calibri" panose="020F0502020204030204" pitchFamily="34" charset="0"/>
              </a:rPr>
              <a:t>→ 15" means that fisheye images of 30 fps are thinned out at 15 fps and displayed. When receiving fish eye image of 15 fps, display it at 15 fps.</a:t>
            </a:r>
          </a:p>
          <a:p>
            <a:r>
              <a:rPr lang="en-US" altLang="ja-JP" sz="900" i="1" dirty="0">
                <a:solidFill>
                  <a:schemeClr val="tx1"/>
                </a:solidFill>
                <a:latin typeface="Calibri" panose="020F0502020204030204" pitchFamily="34" charset="0"/>
              </a:rPr>
              <a:t>The display of the camera browser can be displayed without thinning out. It is a performance difference due to the difference in implementation method.</a:t>
            </a:r>
            <a:endParaRPr lang="en-US" altLang="ja-JP" sz="900" i="1" dirty="0" smtClean="0">
              <a:solidFill>
                <a:schemeClr val="tx1"/>
              </a:solidFill>
              <a:latin typeface="Calibri" panose="020F0502020204030204" pitchFamily="34" charset="0"/>
            </a:endParaRPr>
          </a:p>
        </p:txBody>
      </p:sp>
      <p:sp>
        <p:nvSpPr>
          <p:cNvPr id="14" name="テキスト ボックス 13"/>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grpSp>
        <p:nvGrpSpPr>
          <p:cNvPr id="8" name="Group 708"/>
          <p:cNvGrpSpPr>
            <a:grpSpLocks noChangeAspect="1"/>
          </p:cNvGrpSpPr>
          <p:nvPr/>
        </p:nvGrpSpPr>
        <p:grpSpPr bwMode="auto">
          <a:xfrm>
            <a:off x="52889" y="95133"/>
            <a:ext cx="542834" cy="361890"/>
            <a:chOff x="132" y="2044"/>
            <a:chExt cx="462" cy="308"/>
          </a:xfrm>
        </p:grpSpPr>
        <p:pic>
          <p:nvPicPr>
            <p:cNvPr id="11" name="Picture 709" descr="名称未設定-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710"/>
            <p:cNvSpPr txBox="1">
              <a:spLocks noChangeArrowheads="1"/>
            </p:cNvSpPr>
            <p:nvPr/>
          </p:nvSpPr>
          <p:spPr bwMode="auto">
            <a:xfrm rot="20407034">
              <a:off x="158" y="2114"/>
              <a:ext cx="430" cy="165"/>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sz="800" b="1" dirty="0" smtClean="0">
                  <a:solidFill>
                    <a:schemeClr val="bg1"/>
                  </a:solidFill>
                  <a:latin typeface="Calibri" panose="020F0502020204030204" pitchFamily="34" charset="0"/>
                  <a:ea typeface="ＭＳ Ｐゴシック" pitchFamily="50" charset="-128"/>
                </a:rPr>
                <a:t>Update</a:t>
              </a:r>
              <a:endParaRPr kumimoji="1" lang="en-US" altLang="ja-JP" sz="800" b="1" dirty="0">
                <a:solidFill>
                  <a:schemeClr val="bg1"/>
                </a:solidFill>
                <a:latin typeface="Calibri" panose="020F0502020204030204" pitchFamily="34" charset="0"/>
                <a:ea typeface="ＭＳ Ｐゴシック" pitchFamily="50" charset="-128"/>
              </a:endParaRPr>
            </a:p>
          </p:txBody>
        </p:sp>
      </p:grpSp>
      <p:sp>
        <p:nvSpPr>
          <p:cNvPr id="16" name="正方形/長方形 15"/>
          <p:cNvSpPr/>
          <p:nvPr/>
        </p:nvSpPr>
        <p:spPr>
          <a:xfrm>
            <a:off x="5949950" y="552450"/>
            <a:ext cx="2732964" cy="355600"/>
          </a:xfrm>
          <a:prstGeom prst="rect">
            <a:avLst/>
          </a:prstGeom>
          <a:solidFill>
            <a:schemeClr val="accent2">
              <a:lumMod val="20000"/>
              <a:lumOff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ja-JP" sz="1200" dirty="0" smtClean="0">
                <a:solidFill>
                  <a:schemeClr val="tx2"/>
                </a:solidFill>
                <a:effectLst/>
                <a:latin typeface="Calibri" panose="020F0502020204030204" pitchFamily="34" charset="0"/>
              </a:rPr>
              <a:t>This contents </a:t>
            </a:r>
            <a:r>
              <a:rPr lang="en-US" altLang="ja-JP" sz="1200" dirty="0">
                <a:solidFill>
                  <a:schemeClr val="tx2"/>
                </a:solidFill>
                <a:effectLst/>
                <a:latin typeface="Calibri" panose="020F0502020204030204" pitchFamily="34" charset="0"/>
              </a:rPr>
              <a:t>are updated in </a:t>
            </a:r>
            <a:r>
              <a:rPr lang="en-US" altLang="ja-JP" sz="1200" dirty="0" smtClean="0">
                <a:solidFill>
                  <a:schemeClr val="tx2"/>
                </a:solidFill>
                <a:effectLst/>
                <a:latin typeface="Calibri" panose="020F0502020204030204" pitchFamily="34" charset="0"/>
              </a:rPr>
              <a:t>Ver. 1.40.</a:t>
            </a:r>
          </a:p>
          <a:p>
            <a:r>
              <a:rPr kumimoji="1" lang="en-US" altLang="ja-JP" sz="1200" dirty="0" smtClean="0">
                <a:solidFill>
                  <a:schemeClr val="tx2"/>
                </a:solidFill>
                <a:effectLst/>
                <a:latin typeface="Calibri" panose="020F0502020204030204" pitchFamily="34" charset="0"/>
              </a:rPr>
              <a:t>Please refer to Ver.1.40.</a:t>
            </a:r>
            <a:endParaRPr kumimoji="1" lang="ja-JP" altLang="en-US" sz="12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237891184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ASM300v1.3_全方位カメラ対応_170820.doc - Microsoft Word (ライセンス認証に失敗しました)"/>
          <p:cNvPicPr>
            <a:picLocks noChangeAspect="1"/>
          </p:cNvPicPr>
          <p:nvPr/>
        </p:nvPicPr>
        <p:blipFill rotWithShape="1">
          <a:blip r:embed="rId2">
            <a:extLst>
              <a:ext uri="{28A0092B-C50C-407E-A947-70E740481C1C}">
                <a14:useLocalDpi xmlns:a14="http://schemas.microsoft.com/office/drawing/2010/main" val="0"/>
              </a:ext>
            </a:extLst>
          </a:blip>
          <a:srcRect l="34167" t="37894" r="23749" b="16948"/>
          <a:stretch/>
        </p:blipFill>
        <p:spPr>
          <a:xfrm>
            <a:off x="3173702" y="1283674"/>
            <a:ext cx="5730114" cy="3333110"/>
          </a:xfrm>
          <a:prstGeom prst="rect">
            <a:avLst/>
          </a:prstGeom>
        </p:spPr>
      </p:pic>
      <p:sp>
        <p:nvSpPr>
          <p:cNvPr id="9" name="テキスト ボックス 8"/>
          <p:cNvSpPr txBox="1"/>
          <p:nvPr/>
        </p:nvSpPr>
        <p:spPr>
          <a:xfrm>
            <a:off x="470860" y="55004"/>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Improvement Pan/Tilt Movement</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3" name="コンテンツ プレースホルダー 7"/>
          <p:cNvSpPr>
            <a:spLocks noGrp="1"/>
          </p:cNvSpPr>
          <p:nvPr>
            <p:ph sz="quarter" idx="4294967295"/>
          </p:nvPr>
        </p:nvSpPr>
        <p:spPr>
          <a:xfrm>
            <a:off x="310661" y="859254"/>
            <a:ext cx="8709513" cy="2234003"/>
          </a:xfrm>
          <a:prstGeom prst="rect">
            <a:avLst/>
          </a:prstGeom>
        </p:spPr>
        <p:txBody>
          <a:bodyPr>
            <a:noAutofit/>
          </a:bodyPr>
          <a:lstStyle/>
          <a:p>
            <a:pPr marL="285750" indent="-285750">
              <a:buFont typeface="Wingdings" panose="05000000000000000000" pitchFamily="2" charset="2"/>
              <a:buChar char="n"/>
            </a:pPr>
            <a:r>
              <a:rPr lang="en-US" altLang="ja-JP" sz="1600" b="1" dirty="0" smtClean="0">
                <a:solidFill>
                  <a:schemeClr val="tx1"/>
                </a:solidFill>
                <a:latin typeface="Calibri" panose="020F0502020204030204" pitchFamily="34" charset="0"/>
              </a:rPr>
              <a:t>Pan/Tilt movement operation becomes smoother when the pointer is clicked at the specific potion to change angles.</a:t>
            </a:r>
          </a:p>
          <a:p>
            <a:pPr marL="285750" indent="-285750">
              <a:buFont typeface="Wingdings" panose="05000000000000000000" pitchFamily="2" charset="2"/>
              <a:buChar char="n"/>
            </a:pPr>
            <a:endParaRPr lang="en-US" altLang="ja-JP" sz="1600" b="1" dirty="0" smtClean="0">
              <a:solidFill>
                <a:schemeClr val="tx1"/>
              </a:solidFill>
              <a:latin typeface="Calibri" panose="020F0502020204030204" pitchFamily="34" charset="0"/>
            </a:endParaRPr>
          </a:p>
          <a:p>
            <a:pPr marL="285750" indent="-285750">
              <a:buFont typeface="Wingdings" panose="05000000000000000000" pitchFamily="2" charset="2"/>
              <a:buChar char="u"/>
            </a:pPr>
            <a:r>
              <a:rPr lang="en-US" altLang="ja-JP" sz="1400" b="1" u="sng" dirty="0" smtClean="0">
                <a:solidFill>
                  <a:schemeClr val="tx1"/>
                </a:solidFill>
                <a:effectLst>
                  <a:outerShdw blurRad="38100" dist="38100" dir="2700000" algn="tl">
                    <a:srgbClr val="000000">
                      <a:alpha val="43137"/>
                    </a:srgbClr>
                  </a:outerShdw>
                </a:effectLst>
                <a:latin typeface="Calibri" panose="020F0502020204030204" pitchFamily="34" charset="0"/>
              </a:rPr>
              <a:t>Supported Dewarp mode</a:t>
            </a:r>
          </a:p>
          <a:p>
            <a:pPr marL="640702" lvl="3" indent="-285750">
              <a:buFont typeface="Wingdings" panose="05000000000000000000" pitchFamily="2" charset="2"/>
              <a:buChar char="Ø"/>
            </a:pPr>
            <a:r>
              <a:rPr lang="en-US" altLang="ja-JP" sz="1400" b="1" dirty="0" smtClean="0">
                <a:solidFill>
                  <a:schemeClr val="tx1"/>
                </a:solidFill>
                <a:latin typeface="Calibri" panose="020F0502020204030204" pitchFamily="34" charset="0"/>
              </a:rPr>
              <a:t>Single PTZ</a:t>
            </a:r>
          </a:p>
          <a:p>
            <a:pPr marL="640702" lvl="3" indent="-285750">
              <a:buFont typeface="Wingdings" panose="05000000000000000000" pitchFamily="2" charset="2"/>
              <a:buChar char="Ø"/>
            </a:pPr>
            <a:r>
              <a:rPr lang="en-US" altLang="ja-JP" sz="1400" b="1" dirty="0" smtClean="0">
                <a:solidFill>
                  <a:schemeClr val="tx1"/>
                </a:solidFill>
                <a:latin typeface="Calibri" panose="020F0502020204030204" pitchFamily="34" charset="0"/>
              </a:rPr>
              <a:t>Quad PTZ</a:t>
            </a:r>
          </a:p>
          <a:p>
            <a:pPr marL="640702" lvl="3" indent="-285750">
              <a:buFont typeface="Wingdings" panose="05000000000000000000" pitchFamily="2" charset="2"/>
              <a:buChar char="Ø"/>
            </a:pPr>
            <a:r>
              <a:rPr lang="en-US" altLang="ja-JP" sz="1400" b="1" dirty="0" smtClean="0">
                <a:solidFill>
                  <a:schemeClr val="tx1"/>
                </a:solidFill>
                <a:latin typeface="Calibri" panose="020F0502020204030204" pitchFamily="34" charset="0"/>
              </a:rPr>
              <a:t>Panorama</a:t>
            </a:r>
          </a:p>
          <a:p>
            <a:pPr marL="640702" lvl="3" indent="-285750">
              <a:buFont typeface="Wingdings" panose="05000000000000000000" pitchFamily="2" charset="2"/>
              <a:buChar char="Ø"/>
            </a:pPr>
            <a:r>
              <a:rPr lang="en-US" altLang="ja-JP" sz="1400" b="1" dirty="0" smtClean="0">
                <a:solidFill>
                  <a:schemeClr val="tx1"/>
                </a:solidFill>
                <a:latin typeface="Calibri" panose="020F0502020204030204" pitchFamily="34" charset="0"/>
              </a:rPr>
              <a:t>Double Panorama</a:t>
            </a:r>
          </a:p>
        </p:txBody>
      </p:sp>
      <p:sp>
        <p:nvSpPr>
          <p:cNvPr id="14" name="テキスト ボックス 13"/>
          <p:cNvSpPr txBox="1"/>
          <p:nvPr/>
        </p:nvSpPr>
        <p:spPr>
          <a:xfrm>
            <a:off x="3243834" y="1277952"/>
            <a:ext cx="1509034" cy="257369"/>
          </a:xfrm>
          <a:prstGeom prst="rect">
            <a:avLst/>
          </a:prstGeom>
        </p:spPr>
        <p:style>
          <a:lnRef idx="2">
            <a:schemeClr val="dk1"/>
          </a:lnRef>
          <a:fillRef idx="1">
            <a:schemeClr val="lt1"/>
          </a:fillRef>
          <a:effectRef idx="0">
            <a:schemeClr val="dk1"/>
          </a:effectRef>
          <a:fontRef idx="minor">
            <a:schemeClr val="dk1"/>
          </a:fontRef>
        </p:style>
        <p:txBody>
          <a:bodyPr wrap="square" lIns="36000" tIns="36000" rIns="36000" bIns="36000" rtlCol="0">
            <a:spAutoFit/>
          </a:bodyPr>
          <a:lstStyle/>
          <a:p>
            <a:pPr marL="87313" indent="-87313"/>
            <a:r>
              <a:rPr kumimoji="1"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V1.21</a:t>
            </a:r>
            <a:r>
              <a:rPr kumimoji="1" lang="ja-JP" altLang="en-US" sz="1200" b="1" dirty="0" smtClean="0">
                <a:effectLst/>
                <a:latin typeface="Calibri" panose="020F0502020204030204" pitchFamily="34" charset="0"/>
                <a:ea typeface="Meiryo UI" panose="020B0604030504040204" pitchFamily="50" charset="-128"/>
                <a:cs typeface="Meiryo UI" panose="020B0604030504040204" pitchFamily="50" charset="-128"/>
              </a:rPr>
              <a:t> </a:t>
            </a:r>
            <a:r>
              <a:rPr kumimoji="1"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Before</a:t>
            </a:r>
            <a:endParaRPr kumimoji="1" lang="ja-JP" altLang="en-US" sz="1200" b="1" dirty="0" smtClean="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3246308" y="3037415"/>
            <a:ext cx="1503633" cy="257369"/>
          </a:xfrm>
          <a:prstGeom prst="rect">
            <a:avLst/>
          </a:prstGeom>
          <a:solidFill>
            <a:srgbClr val="FFCCFF"/>
          </a:solidFill>
        </p:spPr>
        <p:style>
          <a:lnRef idx="2">
            <a:schemeClr val="dk1"/>
          </a:lnRef>
          <a:fillRef idx="1">
            <a:schemeClr val="lt1"/>
          </a:fillRef>
          <a:effectRef idx="0">
            <a:schemeClr val="dk1"/>
          </a:effectRef>
          <a:fontRef idx="minor">
            <a:schemeClr val="dk1"/>
          </a:fontRef>
        </p:style>
        <p:txBody>
          <a:bodyPr wrap="square" lIns="36000" tIns="36000" rIns="36000" bIns="36000" rtlCol="0">
            <a:spAutoFit/>
          </a:bodyPr>
          <a:lstStyle/>
          <a:p>
            <a:pPr marL="87313" indent="-87313"/>
            <a:r>
              <a:rPr kumimoji="1" lang="en-US" altLang="ja-JP" sz="1200" b="1" dirty="0" smtClean="0">
                <a:solidFill>
                  <a:schemeClr val="accent2"/>
                </a:solidFill>
                <a:effectLst/>
                <a:latin typeface="Calibri" panose="020F0502020204030204" pitchFamily="34" charset="0"/>
                <a:ea typeface="Meiryo UI" panose="020B0604030504040204" pitchFamily="50" charset="-128"/>
                <a:cs typeface="Meiryo UI" panose="020B0604030504040204" pitchFamily="50" charset="-128"/>
              </a:rPr>
              <a:t>V1.30 onward</a:t>
            </a:r>
            <a:endParaRPr kumimoji="1" lang="ja-JP" altLang="en-US" sz="1200" b="1" dirty="0" smtClean="0">
              <a:solidFill>
                <a:schemeClr val="accent2"/>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6" name="角丸四角形吹き出し 15"/>
          <p:cNvSpPr/>
          <p:nvPr/>
        </p:nvSpPr>
        <p:spPr>
          <a:xfrm>
            <a:off x="7233138" y="2356342"/>
            <a:ext cx="1148862" cy="298939"/>
          </a:xfrm>
          <a:prstGeom prst="wedgeRoundRectCallout">
            <a:avLst>
              <a:gd name="adj1" fmla="val -52789"/>
              <a:gd name="adj2" fmla="val -90314"/>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r>
              <a:rPr lang="en-US" altLang="ja-JP" sz="900" b="1" dirty="0" smtClean="0">
                <a:solidFill>
                  <a:schemeClr val="tx1"/>
                </a:solidFill>
                <a:effectLst/>
                <a:latin typeface="Calibri" panose="020F0502020204030204" pitchFamily="34" charset="0"/>
              </a:rPr>
              <a:t>Move instantly</a:t>
            </a:r>
            <a:endParaRPr lang="en-US" altLang="ja-JP" sz="900" b="1" dirty="0">
              <a:solidFill>
                <a:schemeClr val="tx1"/>
              </a:solidFill>
              <a:effectLst/>
              <a:latin typeface="Calibri" panose="020F0502020204030204" pitchFamily="34" charset="0"/>
            </a:endParaRPr>
          </a:p>
        </p:txBody>
      </p:sp>
      <p:sp>
        <p:nvSpPr>
          <p:cNvPr id="17" name="角丸四角形吹き出し 16"/>
          <p:cNvSpPr/>
          <p:nvPr/>
        </p:nvSpPr>
        <p:spPr>
          <a:xfrm>
            <a:off x="3669321" y="2221527"/>
            <a:ext cx="1342293" cy="298939"/>
          </a:xfrm>
          <a:prstGeom prst="wedgeRoundRectCallout">
            <a:avLst>
              <a:gd name="adj1" fmla="val -49296"/>
              <a:gd name="adj2" fmla="val -123647"/>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r>
              <a:rPr lang="en-US" altLang="ja-JP" sz="900" b="1" dirty="0" smtClean="0">
                <a:solidFill>
                  <a:schemeClr val="tx1"/>
                </a:solidFill>
                <a:effectLst/>
                <a:latin typeface="Calibri" panose="020F0502020204030204" pitchFamily="34" charset="0"/>
              </a:rPr>
              <a:t>Click on the image</a:t>
            </a:r>
            <a:endParaRPr lang="en-US" altLang="ja-JP" sz="900" b="1" dirty="0">
              <a:solidFill>
                <a:schemeClr val="tx1"/>
              </a:solidFill>
              <a:effectLst/>
              <a:latin typeface="Calibri" panose="020F0502020204030204" pitchFamily="34" charset="0"/>
            </a:endParaRPr>
          </a:p>
        </p:txBody>
      </p:sp>
      <p:sp>
        <p:nvSpPr>
          <p:cNvPr id="18" name="角丸四角形吹き出し 17"/>
          <p:cNvSpPr/>
          <p:nvPr/>
        </p:nvSpPr>
        <p:spPr>
          <a:xfrm>
            <a:off x="3675183" y="3985850"/>
            <a:ext cx="1342293" cy="298939"/>
          </a:xfrm>
          <a:prstGeom prst="wedgeRoundRectCallout">
            <a:avLst>
              <a:gd name="adj1" fmla="val -49296"/>
              <a:gd name="adj2" fmla="val -123647"/>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r>
              <a:rPr lang="en-US" altLang="ja-JP" sz="900" b="1" dirty="0" smtClean="0">
                <a:solidFill>
                  <a:schemeClr val="tx1"/>
                </a:solidFill>
                <a:effectLst/>
                <a:latin typeface="Calibri" panose="020F0502020204030204" pitchFamily="34" charset="0"/>
              </a:rPr>
              <a:t>Click on the image</a:t>
            </a:r>
            <a:endParaRPr lang="en-US" altLang="ja-JP" sz="900" b="1" dirty="0">
              <a:solidFill>
                <a:schemeClr val="tx1"/>
              </a:solidFill>
              <a:effectLst/>
              <a:latin typeface="Calibri" panose="020F0502020204030204" pitchFamily="34" charset="0"/>
            </a:endParaRPr>
          </a:p>
        </p:txBody>
      </p:sp>
      <p:sp>
        <p:nvSpPr>
          <p:cNvPr id="19" name="角丸四角形吹き出し 18"/>
          <p:cNvSpPr/>
          <p:nvPr/>
        </p:nvSpPr>
        <p:spPr>
          <a:xfrm>
            <a:off x="7303475" y="3824661"/>
            <a:ext cx="1424355" cy="606662"/>
          </a:xfrm>
          <a:prstGeom prst="wedgeRoundRectCallout">
            <a:avLst>
              <a:gd name="adj1" fmla="val -63489"/>
              <a:gd name="adj2" fmla="val -20748"/>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r>
              <a:rPr lang="en-US" altLang="ja-JP" sz="900" b="1" dirty="0" smtClean="0">
                <a:solidFill>
                  <a:schemeClr val="tx1"/>
                </a:solidFill>
                <a:effectLst/>
                <a:latin typeface="Calibri" panose="020F0502020204030204" pitchFamily="34" charset="0"/>
              </a:rPr>
              <a:t>Move smoothly like a PTZ camera</a:t>
            </a:r>
            <a:endParaRPr lang="en-US" altLang="ja-JP" sz="900" b="1" dirty="0">
              <a:solidFill>
                <a:schemeClr val="tx1"/>
              </a:solidFill>
              <a:effectLst/>
              <a:latin typeface="Calibri" panose="020F0502020204030204" pitchFamily="34" charset="0"/>
            </a:endParaRPr>
          </a:p>
        </p:txBody>
      </p:sp>
      <p:sp>
        <p:nvSpPr>
          <p:cNvPr id="21" name="テキスト ボックス 20"/>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237891184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6722" y="55004"/>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Fisheye Control</a:t>
            </a:r>
            <a:r>
              <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Window </a:t>
            </a:r>
            <a:r>
              <a:rPr lang="en-US" altLang="ja-JP" sz="20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(Resize function)</a:t>
            </a:r>
            <a:endParaRPr lang="en-US" altLang="ja-JP" sz="20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0" name="コンテンツ プレースホルダー 7"/>
          <p:cNvSpPr>
            <a:spLocks noGrp="1"/>
          </p:cNvSpPr>
          <p:nvPr>
            <p:ph sz="quarter" idx="4294967295"/>
          </p:nvPr>
        </p:nvSpPr>
        <p:spPr>
          <a:xfrm>
            <a:off x="345830" y="865117"/>
            <a:ext cx="8620039" cy="600270"/>
          </a:xfrm>
          <a:prstGeom prst="rect">
            <a:avLst/>
          </a:prstGeom>
        </p:spPr>
        <p:txBody>
          <a:bodyPr>
            <a:noAutofit/>
          </a:bodyPr>
          <a:lstStyle/>
          <a:p>
            <a:pPr marL="285750" indent="-285750">
              <a:buFont typeface="Wingdings" panose="05000000000000000000" pitchFamily="2" charset="2"/>
              <a:buChar char="n"/>
            </a:pPr>
            <a:r>
              <a:rPr lang="en-US" altLang="ja-JP" sz="1600" b="1" dirty="0" smtClean="0">
                <a:solidFill>
                  <a:schemeClr val="tx1"/>
                </a:solidFill>
                <a:latin typeface="Calibri" panose="020F0502020204030204" pitchFamily="34" charset="0"/>
              </a:rPr>
              <a:t>Freely change the window size of the Fisheye image from 180x180 to 360x360.</a:t>
            </a:r>
          </a:p>
          <a:p>
            <a:pPr marL="285750" indent="-285750">
              <a:buFont typeface="Wingdings" panose="05000000000000000000" pitchFamily="2" charset="2"/>
              <a:buChar char="n"/>
            </a:pPr>
            <a:r>
              <a:rPr lang="en-US" altLang="ja-JP" sz="1600" b="1" dirty="0" smtClean="0">
                <a:solidFill>
                  <a:schemeClr val="tx1"/>
                </a:solidFill>
                <a:latin typeface="Calibri" panose="020F0502020204030204" pitchFamily="34" charset="0"/>
              </a:rPr>
              <a:t>Also keep </a:t>
            </a:r>
            <a:r>
              <a:rPr lang="en-US" altLang="ja-JP" sz="1600" b="1" dirty="0">
                <a:solidFill>
                  <a:schemeClr val="tx1"/>
                </a:solidFill>
                <a:latin typeface="Calibri" panose="020F0502020204030204" pitchFamily="34" charset="0"/>
              </a:rPr>
              <a:t>the position and size of the fisheye control and display it next time in the same </a:t>
            </a:r>
            <a:r>
              <a:rPr lang="en-US" altLang="ja-JP" sz="1600" b="1" dirty="0" smtClean="0">
                <a:solidFill>
                  <a:schemeClr val="tx1"/>
                </a:solidFill>
                <a:latin typeface="Calibri" panose="020F0502020204030204" pitchFamily="34" charset="0"/>
              </a:rPr>
              <a:t>place.</a:t>
            </a:r>
            <a:endParaRPr kumimoji="1" lang="en-US" altLang="ja-JP" sz="1600" b="1" dirty="0" smtClean="0">
              <a:solidFill>
                <a:schemeClr val="tx1"/>
              </a:solidFill>
              <a:latin typeface="Calibri" panose="020F0502020204030204" pitchFamily="34" charset="0"/>
            </a:endParaRPr>
          </a:p>
        </p:txBody>
      </p:sp>
      <p:pic>
        <p:nvPicPr>
          <p:cNvPr id="2" name="図 1" descr="画面の領域"/>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263" y="1600201"/>
            <a:ext cx="5694850" cy="3089036"/>
          </a:xfrm>
          <a:prstGeom prst="rect">
            <a:avLst/>
          </a:prstGeom>
        </p:spPr>
      </p:pic>
      <p:pic>
        <p:nvPicPr>
          <p:cNvPr id="4" name="図 3" descr="画面の領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1885" y="1602716"/>
            <a:ext cx="809719" cy="900144"/>
          </a:xfrm>
          <a:prstGeom prst="rect">
            <a:avLst/>
          </a:prstGeom>
        </p:spPr>
      </p:pic>
      <p:pic>
        <p:nvPicPr>
          <p:cNvPr id="28" name="図 27"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6655" y="3006972"/>
            <a:ext cx="1458550" cy="1621433"/>
          </a:xfrm>
          <a:prstGeom prst="rect">
            <a:avLst/>
          </a:prstGeom>
        </p:spPr>
      </p:pic>
      <p:cxnSp>
        <p:nvCxnSpPr>
          <p:cNvPr id="6" name="直線コネクタ 5"/>
          <p:cNvCxnSpPr/>
          <p:nvPr/>
        </p:nvCxnSpPr>
        <p:spPr>
          <a:xfrm>
            <a:off x="6297384" y="2502860"/>
            <a:ext cx="1079271" cy="2125545"/>
          </a:xfrm>
          <a:prstGeom prst="line">
            <a:avLst/>
          </a:prstGeom>
          <a:ln w="1905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7081604" y="1602716"/>
            <a:ext cx="1753601" cy="1404256"/>
          </a:xfrm>
          <a:prstGeom prst="line">
            <a:avLst/>
          </a:prstGeom>
          <a:ln w="1905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ストライプ矢印 7"/>
          <p:cNvSpPr/>
          <p:nvPr/>
        </p:nvSpPr>
        <p:spPr>
          <a:xfrm rot="3044413">
            <a:off x="6953516" y="2447416"/>
            <a:ext cx="555745" cy="586154"/>
          </a:xfrm>
          <a:prstGeom prst="stripedRightArrow">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7" name="テキスト ボックス 26"/>
          <p:cNvSpPr txBox="1"/>
          <p:nvPr/>
        </p:nvSpPr>
        <p:spPr>
          <a:xfrm>
            <a:off x="7226346" y="1608035"/>
            <a:ext cx="1069525" cy="230832"/>
          </a:xfrm>
          <a:prstGeom prst="rect">
            <a:avLst/>
          </a:prstGeom>
          <a:noFill/>
        </p:spPr>
        <p:txBody>
          <a:bodyPr wrap="none" rtlCol="0">
            <a:spAutoFit/>
          </a:bodyPr>
          <a:lstStyle/>
          <a:p>
            <a:r>
              <a:rPr kumimoji="1" lang="en-US" altLang="ja-JP" sz="900" b="1" dirty="0" smtClean="0">
                <a:effectLst/>
                <a:latin typeface="Calibri" panose="020F0502020204030204" pitchFamily="34" charset="0"/>
              </a:rPr>
              <a:t>Min. size: 180x180</a:t>
            </a:r>
            <a:endParaRPr kumimoji="1" lang="ja-JP" altLang="en-US" sz="900" b="1" dirty="0">
              <a:effectLst/>
              <a:latin typeface="Calibri" panose="020F0502020204030204" pitchFamily="34" charset="0"/>
            </a:endParaRPr>
          </a:p>
        </p:txBody>
      </p:sp>
      <p:sp>
        <p:nvSpPr>
          <p:cNvPr id="35" name="テキスト ボックス 34"/>
          <p:cNvSpPr txBox="1"/>
          <p:nvPr/>
        </p:nvSpPr>
        <p:spPr>
          <a:xfrm>
            <a:off x="6192646" y="4420905"/>
            <a:ext cx="1088760" cy="230832"/>
          </a:xfrm>
          <a:prstGeom prst="rect">
            <a:avLst/>
          </a:prstGeom>
          <a:noFill/>
        </p:spPr>
        <p:txBody>
          <a:bodyPr wrap="none" rtlCol="0">
            <a:spAutoFit/>
          </a:bodyPr>
          <a:lstStyle/>
          <a:p>
            <a:r>
              <a:rPr kumimoji="1" lang="en-US" altLang="ja-JP" sz="900" b="1" dirty="0" smtClean="0">
                <a:effectLst/>
                <a:latin typeface="Calibri" panose="020F0502020204030204" pitchFamily="34" charset="0"/>
              </a:rPr>
              <a:t>Max. size: 360x360</a:t>
            </a:r>
            <a:endParaRPr kumimoji="1" lang="ja-JP" altLang="en-US" sz="900" b="1" dirty="0">
              <a:effectLst/>
              <a:latin typeface="Calibri" panose="020F0502020204030204" pitchFamily="34" charset="0"/>
            </a:endParaRPr>
          </a:p>
        </p:txBody>
      </p:sp>
      <p:sp>
        <p:nvSpPr>
          <p:cNvPr id="18" name="テキスト ボックス 17"/>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237891184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画面の領域"/>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530" y="1406745"/>
            <a:ext cx="6150821" cy="3309599"/>
          </a:xfrm>
          <a:prstGeom prst="rect">
            <a:avLst/>
          </a:prstGeom>
        </p:spPr>
      </p:pic>
      <p:sp>
        <p:nvSpPr>
          <p:cNvPr id="9" name="テキスト ボックス 8"/>
          <p:cNvSpPr txBox="1"/>
          <p:nvPr/>
        </p:nvSpPr>
        <p:spPr>
          <a:xfrm>
            <a:off x="470860"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 Design change of ID/PW Cell</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6" name="コンテンツ プレースホルダー 7"/>
          <p:cNvSpPr>
            <a:spLocks noGrp="1"/>
          </p:cNvSpPr>
          <p:nvPr>
            <p:ph sz="quarter" idx="4294967295"/>
          </p:nvPr>
        </p:nvSpPr>
        <p:spPr>
          <a:xfrm>
            <a:off x="310661" y="859255"/>
            <a:ext cx="8709513" cy="617854"/>
          </a:xfrm>
          <a:prstGeom prst="rect">
            <a:avLst/>
          </a:prstGeom>
        </p:spPr>
        <p:txBody>
          <a:bodyPr>
            <a:noAutofit/>
          </a:bodyPr>
          <a:lstStyle/>
          <a:p>
            <a:pPr marL="285750" indent="-285750">
              <a:buFont typeface="Wingdings" panose="05000000000000000000" pitchFamily="2" charset="2"/>
              <a:buChar char="n"/>
            </a:pPr>
            <a:r>
              <a:rPr lang="en-US" altLang="ja-JP" sz="1600" b="1" dirty="0" smtClean="0">
                <a:solidFill>
                  <a:schemeClr val="tx1"/>
                </a:solidFill>
                <a:latin typeface="Calibri" panose="020F0502020204030204" pitchFamily="34" charset="0"/>
              </a:rPr>
              <a:t>To easier recognize of the brank area especially “User name” and “Password”, the background color of the cell has been changed.</a:t>
            </a:r>
            <a:endParaRPr lang="en-US" altLang="ja-JP" sz="1400" b="1" dirty="0" smtClean="0">
              <a:solidFill>
                <a:schemeClr val="tx1"/>
              </a:solidFill>
              <a:latin typeface="Calibri" panose="020F0502020204030204" pitchFamily="34" charset="0"/>
            </a:endParaRPr>
          </a:p>
        </p:txBody>
      </p:sp>
      <p:sp>
        <p:nvSpPr>
          <p:cNvPr id="17" name="角丸四角形吹き出し 16"/>
          <p:cNvSpPr/>
          <p:nvPr/>
        </p:nvSpPr>
        <p:spPr>
          <a:xfrm>
            <a:off x="6755330" y="2454883"/>
            <a:ext cx="2130762" cy="606662"/>
          </a:xfrm>
          <a:prstGeom prst="wedgeRoundRectCallout">
            <a:avLst>
              <a:gd name="adj1" fmla="val -85812"/>
              <a:gd name="adj2" fmla="val -15918"/>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r>
              <a:rPr lang="en-US" altLang="ja-JP" sz="900" b="1" dirty="0" smtClean="0">
                <a:solidFill>
                  <a:schemeClr val="tx1"/>
                </a:solidFill>
                <a:effectLst/>
                <a:latin typeface="Calibri" panose="020F0502020204030204" pitchFamily="34" charset="0"/>
              </a:rPr>
              <a:t>Easy to recognize when “User name” and “Password” are empty.</a:t>
            </a:r>
            <a:endParaRPr lang="en-US" altLang="ja-JP" sz="900" b="1" dirty="0">
              <a:solidFill>
                <a:schemeClr val="tx1"/>
              </a:solidFill>
              <a:effectLst/>
              <a:latin typeface="Calibri" panose="020F0502020204030204" pitchFamily="34" charset="0"/>
            </a:endParaRPr>
          </a:p>
        </p:txBody>
      </p:sp>
      <p:sp>
        <p:nvSpPr>
          <p:cNvPr id="12" name="テキスト ボックス 11"/>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237891184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6722"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Camera Icon Size of Map Monitor</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11" name="Picture 2" descr="Y:\30-製品\開発プロジェクト\ASM300\★開発関連\01_ver1.00開発\500_取説\70_画像\画像\取説画像\04_運用編\44_マップモニター\EN_マップモニター.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37656" y="1699846"/>
            <a:ext cx="4694064" cy="2933790"/>
          </a:xfrm>
          <a:prstGeom prst="rect">
            <a:avLst/>
          </a:prstGeom>
          <a:noFill/>
          <a:extLst>
            <a:ext uri="{909E8E84-426E-40DD-AFC4-6F175D3DCCD1}">
              <a14:hiddenFill xmlns:a14="http://schemas.microsoft.com/office/drawing/2010/main">
                <a:solidFill>
                  <a:srgbClr val="FFFFFF"/>
                </a:solidFill>
              </a14:hiddenFill>
            </a:ext>
          </a:extLst>
        </p:spPr>
      </p:pic>
      <p:sp>
        <p:nvSpPr>
          <p:cNvPr id="24" name="コンテンツ プレースホルダー 7"/>
          <p:cNvSpPr>
            <a:spLocks noGrp="1"/>
          </p:cNvSpPr>
          <p:nvPr>
            <p:ph sz="quarter" idx="4294967295"/>
          </p:nvPr>
        </p:nvSpPr>
        <p:spPr>
          <a:xfrm>
            <a:off x="310661" y="859255"/>
            <a:ext cx="8709513" cy="1060357"/>
          </a:xfrm>
          <a:prstGeom prst="rect">
            <a:avLst/>
          </a:prstGeom>
        </p:spPr>
        <p:txBody>
          <a:bodyPr>
            <a:normAutofit/>
          </a:bodyPr>
          <a:lstStyle/>
          <a:p>
            <a:pPr marL="285750" indent="-285750">
              <a:buFont typeface="Wingdings" panose="05000000000000000000" pitchFamily="2" charset="2"/>
              <a:buChar char="n"/>
            </a:pPr>
            <a:r>
              <a:rPr lang="en-US" altLang="ja-JP" sz="1600" b="1" dirty="0">
                <a:solidFill>
                  <a:schemeClr val="tx1"/>
                </a:solidFill>
                <a:latin typeface="Calibri" panose="020F0502020204030204" pitchFamily="34" charset="0"/>
              </a:rPr>
              <a:t>Selectable from 5 types of camera icon display size of </a:t>
            </a:r>
            <a:r>
              <a:rPr lang="en-US" altLang="ja-JP" sz="1600" b="1" dirty="0" smtClean="0">
                <a:solidFill>
                  <a:schemeClr val="tx1"/>
                </a:solidFill>
                <a:latin typeface="Calibri" panose="020F0502020204030204" pitchFamily="34" charset="0"/>
              </a:rPr>
              <a:t>Map Monitor.</a:t>
            </a:r>
          </a:p>
          <a:p>
            <a:pPr marL="640702" lvl="1" indent="-285750">
              <a:buFont typeface="Wingdings" panose="05000000000000000000" pitchFamily="2" charset="2"/>
              <a:buChar char="Ø"/>
            </a:pPr>
            <a:endParaRPr lang="en-US" altLang="ja-JP" sz="1400" b="1" dirty="0" smtClean="0">
              <a:solidFill>
                <a:schemeClr val="tx1"/>
              </a:solidFill>
              <a:latin typeface="Calibri" panose="020F0502020204030204" pitchFamily="34" charset="0"/>
            </a:endParaRPr>
          </a:p>
          <a:p>
            <a:pPr marL="640702" lvl="1" indent="-285750">
              <a:buFont typeface="Wingdings" panose="05000000000000000000" pitchFamily="2" charset="2"/>
              <a:buChar char="Ø"/>
            </a:pPr>
            <a:r>
              <a:rPr lang="en-US" altLang="ja-JP" sz="1400" b="1" dirty="0" smtClean="0">
                <a:solidFill>
                  <a:schemeClr val="tx1"/>
                </a:solidFill>
                <a:latin typeface="Calibri" panose="020F0502020204030204" pitchFamily="34" charset="0"/>
              </a:rPr>
              <a:t>100% (Default), 70%, 50%, 35% and 25%</a:t>
            </a:r>
          </a:p>
        </p:txBody>
      </p:sp>
      <p:sp>
        <p:nvSpPr>
          <p:cNvPr id="25" name="角丸四角形吹き出し 24"/>
          <p:cNvSpPr/>
          <p:nvPr/>
        </p:nvSpPr>
        <p:spPr>
          <a:xfrm>
            <a:off x="5720862" y="1746742"/>
            <a:ext cx="3089030" cy="437064"/>
          </a:xfrm>
          <a:prstGeom prst="wedgeRoundRectCallout">
            <a:avLst>
              <a:gd name="adj1" fmla="val -28806"/>
              <a:gd name="adj2" fmla="val 141190"/>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Right click at anywhere on the map, “icon size” is displayed, then select suitable size.</a:t>
            </a:r>
            <a:endParaRPr lang="en-US" altLang="ja-JP" sz="900" b="1" dirty="0">
              <a:solidFill>
                <a:schemeClr val="tx1"/>
              </a:solidFill>
              <a:effectLst/>
              <a:latin typeface="Calibri" panose="020F0502020204030204" pitchFamily="34" charset="0"/>
            </a:endParaRPr>
          </a:p>
        </p:txBody>
      </p:sp>
      <p:graphicFrame>
        <p:nvGraphicFramePr>
          <p:cNvPr id="4" name="表 3"/>
          <p:cNvGraphicFramePr>
            <a:graphicFrameLocks noGrp="1"/>
          </p:cNvGraphicFramePr>
          <p:nvPr>
            <p:extLst>
              <p:ext uri="{D42A27DB-BD31-4B8C-83A1-F6EECF244321}">
                <p14:modId xmlns:p14="http://schemas.microsoft.com/office/powerpoint/2010/main" val="2113928781"/>
              </p:ext>
            </p:extLst>
          </p:nvPr>
        </p:nvGraphicFramePr>
        <p:xfrm>
          <a:off x="263771" y="2550246"/>
          <a:ext cx="3888000" cy="1177200"/>
        </p:xfrm>
        <a:graphic>
          <a:graphicData uri="http://schemas.openxmlformats.org/drawingml/2006/table">
            <a:tbl>
              <a:tblPr firstRow="1" bandRow="1">
                <a:tableStyleId>{5C22544A-7EE6-4342-B048-85BDC9FD1C3A}</a:tableStyleId>
              </a:tblPr>
              <a:tblGrid>
                <a:gridCol w="864000"/>
                <a:gridCol w="864000"/>
                <a:gridCol w="720000"/>
                <a:gridCol w="720000"/>
                <a:gridCol w="720000"/>
              </a:tblGrid>
              <a:tr h="370840">
                <a:tc>
                  <a:txBody>
                    <a:bodyPr/>
                    <a:lstStyle/>
                    <a:p>
                      <a:pPr algn="ctr"/>
                      <a:r>
                        <a:rPr kumimoji="1" lang="en-US" altLang="ja-JP" sz="1200" dirty="0" smtClean="0">
                          <a:latin typeface="Calibri" panose="020F0502020204030204" pitchFamily="34" charset="0"/>
                        </a:rPr>
                        <a:t>100% (Default)</a:t>
                      </a:r>
                      <a:endParaRPr kumimoji="1" lang="ja-JP" altLang="en-US" sz="1200" dirty="0">
                        <a:latin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rPr>
                        <a:t>70%</a:t>
                      </a:r>
                      <a:endParaRPr kumimoji="1" lang="ja-JP" altLang="en-US" sz="1200" dirty="0">
                        <a:latin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rPr>
                        <a:t>50%</a:t>
                      </a:r>
                      <a:endParaRPr kumimoji="1" lang="ja-JP" altLang="en-US" sz="1200" dirty="0">
                        <a:latin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rPr>
                        <a:t>35%</a:t>
                      </a:r>
                      <a:endParaRPr kumimoji="1" lang="ja-JP" altLang="en-US" sz="1200" dirty="0">
                        <a:latin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rPr>
                        <a:t>25%</a:t>
                      </a:r>
                      <a:endParaRPr kumimoji="1" lang="ja-JP" altLang="en-US" sz="1200" dirty="0">
                        <a:latin typeface="Calibri" panose="020F0502020204030204" pitchFamily="34" charset="0"/>
                      </a:endParaRPr>
                    </a:p>
                  </a:txBody>
                  <a:tcPr anchor="ctr"/>
                </a:tc>
              </a:tr>
              <a:tr h="720000">
                <a:tc>
                  <a:txBody>
                    <a:bodyPr/>
                    <a:lstStyle/>
                    <a:p>
                      <a:pPr algn="ctr"/>
                      <a:endParaRPr kumimoji="1" lang="ja-JP" altLang="en-US" sz="1200" dirty="0">
                        <a:latin typeface="Calibri" panose="020F0502020204030204" pitchFamily="34" charset="0"/>
                      </a:endParaRPr>
                    </a:p>
                  </a:txBody>
                  <a:tcPr anchor="ctr"/>
                </a:tc>
                <a:tc>
                  <a:txBody>
                    <a:bodyPr/>
                    <a:lstStyle/>
                    <a:p>
                      <a:pPr algn="ctr"/>
                      <a:endParaRPr kumimoji="1" lang="ja-JP" altLang="en-US" sz="1200" dirty="0">
                        <a:latin typeface="Calibri" panose="020F0502020204030204" pitchFamily="34" charset="0"/>
                      </a:endParaRPr>
                    </a:p>
                  </a:txBody>
                  <a:tcPr anchor="ctr"/>
                </a:tc>
                <a:tc>
                  <a:txBody>
                    <a:bodyPr/>
                    <a:lstStyle/>
                    <a:p>
                      <a:pPr algn="ctr"/>
                      <a:endParaRPr kumimoji="1" lang="ja-JP" altLang="en-US" sz="1200" dirty="0">
                        <a:latin typeface="Calibri" panose="020F0502020204030204" pitchFamily="34" charset="0"/>
                      </a:endParaRPr>
                    </a:p>
                  </a:txBody>
                  <a:tcPr anchor="ctr"/>
                </a:tc>
                <a:tc>
                  <a:txBody>
                    <a:bodyPr/>
                    <a:lstStyle/>
                    <a:p>
                      <a:pPr algn="ctr"/>
                      <a:endParaRPr kumimoji="1" lang="ja-JP" altLang="en-US" sz="1200" dirty="0">
                        <a:latin typeface="Calibri" panose="020F0502020204030204" pitchFamily="34" charset="0"/>
                      </a:endParaRPr>
                    </a:p>
                  </a:txBody>
                  <a:tcPr anchor="ctr"/>
                </a:tc>
                <a:tc>
                  <a:txBody>
                    <a:bodyPr/>
                    <a:lstStyle/>
                    <a:p>
                      <a:pPr algn="ctr"/>
                      <a:endParaRPr kumimoji="1" lang="ja-JP" altLang="en-US" sz="1200" dirty="0">
                        <a:latin typeface="Calibri" panose="020F0502020204030204" pitchFamily="34" charset="0"/>
                      </a:endParaRPr>
                    </a:p>
                  </a:txBody>
                  <a:tcPr anchor="ctr"/>
                </a:tc>
              </a:tr>
            </a:tbl>
          </a:graphicData>
        </a:graphic>
      </p:graphicFrame>
      <p:pic>
        <p:nvPicPr>
          <p:cNvPr id="12" name="Picture 3" descr="Y:\30-製品\開発プロジェクト\ASM300\★開発関連\01_ver1.00開発\500_取説\70_画像\画像\取説画像\04_運用編\44_マップモニター\マップ上のアイコン\接続状態\固定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89" y="2827233"/>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Y:\30-製品\開発プロジェクト\ASM300\★開発関連\01_ver1.00開発\500_取説\70_画像\画像\取説画像\04_運用編\44_マップモニター\マップ上のアイコン\接続状態\固定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5039" y="2991500"/>
            <a:ext cx="763200" cy="763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Y:\30-製品\開発プロジェクト\ASM300\★開発関連\01_ver1.00開発\500_取説\70_画像\画像\取説画像\04_運用編\44_マップモニター\マップ上のアイコン\接続状態\固定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8379" y="3103095"/>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Y:\30-製品\開発プロジェクト\ASM300\★開発関連\01_ver1.00開発\500_取説\70_画像\画像\取説画像\04_運用編\44_マップモニター\マップ上のアイコン\接続状態\固定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914" y="3199881"/>
            <a:ext cx="381600" cy="381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Y:\30-製品\開発プロジェクト\ASM300\★開発関連\01_ver1.00開発\500_取説\70_画像\画像\取説画像\04_運用編\44_マップモニター\マップ上のアイコン\接続状態\固定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1755" y="3261543"/>
            <a:ext cx="270000" cy="2700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263769" y="3886204"/>
            <a:ext cx="3886200" cy="830997"/>
          </a:xfrm>
          <a:prstGeom prst="rect">
            <a:avLst/>
          </a:prstGeom>
          <a:noFill/>
        </p:spPr>
        <p:txBody>
          <a:bodyPr wrap="square" rtlCol="0">
            <a:spAutoFit/>
          </a:bodyPr>
          <a:lstStyle/>
          <a:p>
            <a:pPr algn="l"/>
            <a:r>
              <a:rPr kumimoji="1" lang="en-US" altLang="ja-JP" sz="800" b="1" dirty="0" smtClean="0">
                <a:solidFill>
                  <a:srgbClr val="FF0000"/>
                </a:solidFill>
                <a:effectLst/>
                <a:latin typeface="Arial" panose="020B0604020202020204" pitchFamily="34" charset="0"/>
                <a:cs typeface="Arial" panose="020B0604020202020204" pitchFamily="34" charset="0"/>
              </a:rPr>
              <a:t>Note:</a:t>
            </a:r>
          </a:p>
          <a:p>
            <a:pPr marL="171450" indent="-171450" algn="l">
              <a:buFont typeface="Wingdings" panose="05000000000000000000" pitchFamily="2" charset="2"/>
              <a:buChar char="l"/>
            </a:pPr>
            <a:r>
              <a:rPr kumimoji="1" lang="en-US" altLang="ja-JP" sz="800" dirty="0" smtClean="0">
                <a:effectLst/>
                <a:latin typeface="Arial" panose="020B0604020202020204" pitchFamily="34" charset="0"/>
                <a:cs typeface="Arial" panose="020B0604020202020204" pitchFamily="34" charset="0"/>
              </a:rPr>
              <a:t>The change target is common size for each map. It is not possible to change size for each camera.</a:t>
            </a:r>
          </a:p>
          <a:p>
            <a:pPr marL="171450" indent="-171450" algn="l">
              <a:buFont typeface="Wingdings" panose="05000000000000000000" pitchFamily="2" charset="2"/>
              <a:buChar char="l"/>
            </a:pPr>
            <a:r>
              <a:rPr lang="en-US" altLang="ja-JP" sz="800" dirty="0" smtClean="0">
                <a:effectLst/>
                <a:latin typeface="Arial" panose="020B0604020202020204" pitchFamily="34" charset="0"/>
                <a:cs typeface="Arial" panose="020B0604020202020204" pitchFamily="34" charset="0"/>
              </a:rPr>
              <a:t>Only the camera icon is changed. The size if the map icon is fixed.</a:t>
            </a:r>
          </a:p>
          <a:p>
            <a:pPr marL="171450" indent="-171450" algn="l">
              <a:buFont typeface="Wingdings" panose="05000000000000000000" pitchFamily="2" charset="2"/>
              <a:buChar char="l"/>
            </a:pPr>
            <a:r>
              <a:rPr kumimoji="1" lang="en-US" altLang="ja-JP" sz="800" dirty="0" smtClean="0">
                <a:effectLst/>
                <a:latin typeface="Arial" panose="020B0604020202020204" pitchFamily="34" charset="0"/>
                <a:cs typeface="Arial" panose="020B0604020202020204" pitchFamily="34" charset="0"/>
              </a:rPr>
              <a:t>The size of the camera name displayed on the map window also changes in conjunction with changing the camera icon size.</a:t>
            </a:r>
            <a:endParaRPr kumimoji="1" lang="ja-JP" altLang="en-US" sz="800" dirty="0">
              <a:effectLst/>
              <a:latin typeface="Arial" panose="020B0604020202020204" pitchFamily="34" charset="0"/>
              <a:cs typeface="Arial" panose="020B0604020202020204" pitchFamily="34" charset="0"/>
            </a:endParaRPr>
          </a:p>
        </p:txBody>
      </p:sp>
      <p:sp>
        <p:nvSpPr>
          <p:cNvPr id="19" name="テキスト ボックス 18"/>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237891184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3945" y="1180032"/>
            <a:ext cx="6495187" cy="34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476722"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GUI Design Change </a:t>
            </a:r>
            <a:r>
              <a:rPr lang="en-US" altLang="ja-JP" sz="20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(Registration Information)</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5" name="正方形/長方形 14"/>
          <p:cNvSpPr/>
          <p:nvPr/>
        </p:nvSpPr>
        <p:spPr>
          <a:xfrm>
            <a:off x="3804138" y="1705308"/>
            <a:ext cx="5012592" cy="1788168"/>
          </a:xfrm>
          <a:prstGeom prst="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コンテンツ プレースホルダー 7"/>
          <p:cNvSpPr>
            <a:spLocks noGrp="1"/>
          </p:cNvSpPr>
          <p:nvPr>
            <p:ph sz="quarter" idx="4294967295"/>
          </p:nvPr>
        </p:nvSpPr>
        <p:spPr>
          <a:xfrm>
            <a:off x="310661" y="859254"/>
            <a:ext cx="8709513" cy="2066027"/>
          </a:xfrm>
          <a:prstGeom prst="rect">
            <a:avLst/>
          </a:prstGeom>
        </p:spPr>
        <p:txBody>
          <a:bodyPr>
            <a:noAutofit/>
          </a:bodyPr>
          <a:lstStyle/>
          <a:p>
            <a:pPr marL="285750" indent="-285750">
              <a:buFont typeface="Wingdings" panose="05000000000000000000" pitchFamily="2" charset="2"/>
              <a:buChar char="n"/>
            </a:pPr>
            <a:r>
              <a:rPr lang="en-US" altLang="ja-JP" sz="1600" b="1" dirty="0" smtClean="0">
                <a:solidFill>
                  <a:schemeClr val="tx1"/>
                </a:solidFill>
                <a:latin typeface="Calibri" panose="020F0502020204030204" pitchFamily="34" charset="0"/>
              </a:rPr>
              <a:t>Recognize registered device information at glance.</a:t>
            </a:r>
          </a:p>
          <a:p>
            <a:pPr marL="285750" indent="-285750">
              <a:buFont typeface="Wingdings" panose="05000000000000000000" pitchFamily="2" charset="2"/>
              <a:buChar char="n"/>
            </a:pPr>
            <a:endParaRPr lang="en-US" altLang="ja-JP" sz="1600" b="1" dirty="0">
              <a:solidFill>
                <a:schemeClr val="tx1"/>
              </a:solidFill>
              <a:latin typeface="Calibri" panose="020F0502020204030204" pitchFamily="34" charset="0"/>
            </a:endParaRPr>
          </a:p>
          <a:p>
            <a:pPr marL="285750" indent="-285750">
              <a:buFont typeface="Wingdings" panose="05000000000000000000" pitchFamily="2" charset="2"/>
              <a:buChar char="u"/>
            </a:pPr>
            <a:r>
              <a:rPr lang="en-US" altLang="ja-JP" sz="1400" b="1" u="sng" dirty="0" smtClean="0">
                <a:solidFill>
                  <a:schemeClr val="tx1"/>
                </a:solidFill>
                <a:effectLst>
                  <a:outerShdw blurRad="38100" dist="38100" dir="2700000" algn="tl">
                    <a:srgbClr val="000000">
                      <a:alpha val="43137"/>
                    </a:srgbClr>
                  </a:outerShdw>
                </a:effectLst>
                <a:latin typeface="Calibri" panose="020F0502020204030204" pitchFamily="34" charset="0"/>
              </a:rPr>
              <a:t>Display Contents</a:t>
            </a:r>
          </a:p>
          <a:p>
            <a:pPr marL="640702" lvl="1" indent="-285750">
              <a:buFont typeface="Wingdings" panose="05000000000000000000" pitchFamily="2" charset="2"/>
              <a:buChar char="Ø"/>
            </a:pPr>
            <a:r>
              <a:rPr lang="en-US" altLang="ja-JP" sz="1400" b="1" dirty="0" smtClean="0">
                <a:solidFill>
                  <a:schemeClr val="tx1"/>
                </a:solidFill>
                <a:latin typeface="Calibri" panose="020F0502020204030204" pitchFamily="34" charset="0"/>
              </a:rPr>
              <a:t>Camera</a:t>
            </a:r>
          </a:p>
          <a:p>
            <a:pPr marL="640702" lvl="1" indent="-285750">
              <a:buFont typeface="Wingdings" panose="05000000000000000000" pitchFamily="2" charset="2"/>
              <a:buChar char="Ø"/>
            </a:pPr>
            <a:r>
              <a:rPr lang="en-US" altLang="ja-JP" sz="1400" b="1" dirty="0" smtClean="0">
                <a:solidFill>
                  <a:schemeClr val="tx1"/>
                </a:solidFill>
                <a:latin typeface="Calibri" panose="020F0502020204030204" pitchFamily="34" charset="0"/>
              </a:rPr>
              <a:t>Recorder</a:t>
            </a:r>
          </a:p>
          <a:p>
            <a:pPr marL="640702" lvl="1" indent="-285750">
              <a:buFont typeface="Wingdings" panose="05000000000000000000" pitchFamily="2" charset="2"/>
              <a:buChar char="Ø"/>
            </a:pPr>
            <a:r>
              <a:rPr lang="en-US" altLang="ja-JP" sz="1400" b="1" dirty="0" smtClean="0">
                <a:solidFill>
                  <a:schemeClr val="tx1"/>
                </a:solidFill>
                <a:latin typeface="Calibri" panose="020F0502020204030204" pitchFamily="34" charset="0"/>
              </a:rPr>
              <a:t>Encoder</a:t>
            </a:r>
          </a:p>
          <a:p>
            <a:pPr marL="640702" lvl="1" indent="-285750">
              <a:buFont typeface="Wingdings" panose="05000000000000000000" pitchFamily="2" charset="2"/>
              <a:buChar char="Ø"/>
            </a:pPr>
            <a:r>
              <a:rPr lang="en-US" altLang="ja-JP" sz="1400" b="1" dirty="0" smtClean="0">
                <a:solidFill>
                  <a:schemeClr val="tx1"/>
                </a:solidFill>
                <a:latin typeface="Calibri" panose="020F0502020204030204" pitchFamily="34" charset="0"/>
              </a:rPr>
              <a:t>Microphone</a:t>
            </a:r>
            <a:endParaRPr lang="en-US" altLang="ja-JP" sz="1050" b="1" dirty="0" smtClean="0">
              <a:solidFill>
                <a:schemeClr val="tx1"/>
              </a:solidFill>
              <a:latin typeface="Calibri" panose="020F0502020204030204" pitchFamily="34" charset="0"/>
            </a:endParaRPr>
          </a:p>
        </p:txBody>
      </p:sp>
      <p:sp>
        <p:nvSpPr>
          <p:cNvPr id="21" name="角丸四角形吹き出し 20"/>
          <p:cNvSpPr/>
          <p:nvPr/>
        </p:nvSpPr>
        <p:spPr>
          <a:xfrm>
            <a:off x="3300047" y="3657600"/>
            <a:ext cx="1811215" cy="844062"/>
          </a:xfrm>
          <a:prstGeom prst="wedgeRoundRectCallout">
            <a:avLst>
              <a:gd name="adj1" fmla="val 30248"/>
              <a:gd name="adj2" fmla="val -72673"/>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Registered number of device information will </a:t>
            </a:r>
            <a:r>
              <a:rPr lang="en-US" altLang="ja-JP" sz="900" b="1" dirty="0">
                <a:solidFill>
                  <a:schemeClr val="tx1"/>
                </a:solidFill>
                <a:effectLst/>
                <a:latin typeface="Calibri" panose="020F0502020204030204" pitchFamily="34" charset="0"/>
              </a:rPr>
              <a:t>be </a:t>
            </a:r>
            <a:r>
              <a:rPr lang="en-US" altLang="ja-JP" sz="900" b="1" dirty="0" smtClean="0">
                <a:solidFill>
                  <a:schemeClr val="tx1"/>
                </a:solidFill>
                <a:effectLst/>
                <a:latin typeface="Calibri" panose="020F0502020204030204" pitchFamily="34" charset="0"/>
              </a:rPr>
              <a:t>displayed when </a:t>
            </a:r>
            <a:r>
              <a:rPr lang="en-US" altLang="ja-JP" sz="900" b="1" dirty="0">
                <a:solidFill>
                  <a:schemeClr val="tx1"/>
                </a:solidFill>
                <a:effectLst/>
                <a:latin typeface="Calibri" panose="020F0502020204030204" pitchFamily="34" charset="0"/>
              </a:rPr>
              <a:t>holding the mouse cursor within the red </a:t>
            </a:r>
            <a:r>
              <a:rPr lang="en-US" altLang="ja-JP" sz="900" b="1" dirty="0" smtClean="0">
                <a:solidFill>
                  <a:schemeClr val="tx1"/>
                </a:solidFill>
                <a:effectLst/>
                <a:latin typeface="Calibri" panose="020F0502020204030204" pitchFamily="34" charset="0"/>
              </a:rPr>
              <a:t>frame area </a:t>
            </a:r>
            <a:endParaRPr lang="en-US" altLang="ja-JP" sz="900" b="1" dirty="0">
              <a:solidFill>
                <a:schemeClr val="tx1"/>
              </a:solidFill>
              <a:effectLst/>
              <a:latin typeface="Calibri" panose="020F0502020204030204" pitchFamily="34" charset="0"/>
            </a:endParaRPr>
          </a:p>
        </p:txBody>
      </p:sp>
      <p:sp>
        <p:nvSpPr>
          <p:cNvPr id="13" name="テキスト ボックス 12"/>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237891184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画面の領域"/>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147" y="1185794"/>
            <a:ext cx="6505287" cy="3485852"/>
          </a:xfrm>
          <a:prstGeom prst="rect">
            <a:avLst/>
          </a:prstGeom>
        </p:spPr>
      </p:pic>
      <p:sp>
        <p:nvSpPr>
          <p:cNvPr id="9" name="テキスト ボックス 8"/>
          <p:cNvSpPr txBox="1"/>
          <p:nvPr/>
        </p:nvSpPr>
        <p:spPr>
          <a:xfrm>
            <a:off x="476722"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GUI Design Change</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1" name="正方形/長方形 10"/>
          <p:cNvSpPr/>
          <p:nvPr/>
        </p:nvSpPr>
        <p:spPr>
          <a:xfrm>
            <a:off x="3534438" y="1908561"/>
            <a:ext cx="1606062" cy="2540792"/>
          </a:xfrm>
          <a:prstGeom prst="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846314" y="2052158"/>
            <a:ext cx="1628327" cy="2396575"/>
          </a:xfrm>
          <a:prstGeom prst="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コンテンツ プレースホルダー 7"/>
          <p:cNvSpPr>
            <a:spLocks noGrp="1"/>
          </p:cNvSpPr>
          <p:nvPr>
            <p:ph sz="quarter" idx="4294967295"/>
          </p:nvPr>
        </p:nvSpPr>
        <p:spPr>
          <a:xfrm>
            <a:off x="310661" y="859255"/>
            <a:ext cx="8709513" cy="406837"/>
          </a:xfrm>
          <a:prstGeom prst="rect">
            <a:avLst/>
          </a:prstGeom>
        </p:spPr>
        <p:txBody>
          <a:bodyPr>
            <a:normAutofit/>
          </a:bodyPr>
          <a:lstStyle/>
          <a:p>
            <a:pPr marL="285750" indent="-285750">
              <a:buFont typeface="Wingdings" panose="05000000000000000000" pitchFamily="2" charset="2"/>
              <a:buChar char="n"/>
            </a:pPr>
            <a:r>
              <a:rPr lang="en-US" altLang="ja-JP" sz="1600" b="1" dirty="0" smtClean="0">
                <a:solidFill>
                  <a:schemeClr val="tx1"/>
                </a:solidFill>
                <a:latin typeface="Calibri" panose="020F0502020204030204" pitchFamily="34" charset="0"/>
              </a:rPr>
              <a:t>Displayed name has been changed from “Model No.” to “Device Title”.</a:t>
            </a:r>
            <a:endParaRPr lang="en-US" altLang="ja-JP" sz="1400" b="1" dirty="0" smtClean="0">
              <a:solidFill>
                <a:schemeClr val="tx1"/>
              </a:solidFill>
              <a:latin typeface="Calibri" panose="020F0502020204030204" pitchFamily="34" charset="0"/>
            </a:endParaRPr>
          </a:p>
        </p:txBody>
      </p:sp>
      <p:pic>
        <p:nvPicPr>
          <p:cNvPr id="4" name="図 3" descr="Device registrati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8390" y="1181673"/>
            <a:ext cx="2011587" cy="2763085"/>
          </a:xfrm>
          <a:prstGeom prst="rect">
            <a:avLst/>
          </a:prstGeom>
        </p:spPr>
      </p:pic>
      <p:sp>
        <p:nvSpPr>
          <p:cNvPr id="16" name="正方形/長方形 15"/>
          <p:cNvSpPr/>
          <p:nvPr/>
        </p:nvSpPr>
        <p:spPr>
          <a:xfrm>
            <a:off x="7110046" y="3065526"/>
            <a:ext cx="1834662" cy="134817"/>
          </a:xfrm>
          <a:prstGeom prst="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右矢印 16"/>
          <p:cNvSpPr/>
          <p:nvPr/>
        </p:nvSpPr>
        <p:spPr>
          <a:xfrm rot="11614888">
            <a:off x="5425469" y="2629952"/>
            <a:ext cx="1414935"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角丸四角形吹き出し 14"/>
          <p:cNvSpPr/>
          <p:nvPr/>
        </p:nvSpPr>
        <p:spPr>
          <a:xfrm>
            <a:off x="6988111" y="4026877"/>
            <a:ext cx="2078532" cy="645779"/>
          </a:xfrm>
          <a:prstGeom prst="wedgeRoundRectCallout">
            <a:avLst>
              <a:gd name="adj1" fmla="val -22690"/>
              <a:gd name="adj2" fmla="val -174043"/>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a:solidFill>
                  <a:schemeClr val="tx1"/>
                </a:solidFill>
                <a:effectLst/>
                <a:latin typeface="Calibri" panose="020F0502020204030204" pitchFamily="34" charset="0"/>
              </a:rPr>
              <a:t>I</a:t>
            </a:r>
            <a:r>
              <a:rPr lang="en-US" altLang="ja-JP" sz="900" b="1" dirty="0" smtClean="0">
                <a:solidFill>
                  <a:schemeClr val="tx1"/>
                </a:solidFill>
                <a:effectLst/>
                <a:latin typeface="Calibri" panose="020F0502020204030204" pitchFamily="34" charset="0"/>
              </a:rPr>
              <a:t>nputted name in the “Device tile” will be displayed in the Device tree and the Device list instead of Model No.</a:t>
            </a:r>
            <a:endParaRPr lang="en-US" altLang="ja-JP" sz="900" b="1" dirty="0">
              <a:solidFill>
                <a:schemeClr val="tx1"/>
              </a:solidFill>
              <a:effectLst/>
              <a:latin typeface="Calibri" panose="020F0502020204030204" pitchFamily="34" charset="0"/>
            </a:endParaRPr>
          </a:p>
        </p:txBody>
      </p:sp>
      <p:sp>
        <p:nvSpPr>
          <p:cNvPr id="18" name="テキスト ボックス 17"/>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237891184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画面の領域"/>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1014" y="1272155"/>
            <a:ext cx="3645581" cy="2652346"/>
          </a:xfrm>
          <a:prstGeom prst="rect">
            <a:avLst/>
          </a:prstGeom>
        </p:spPr>
      </p:pic>
      <p:pic>
        <p:nvPicPr>
          <p:cNvPr id="4" name="図 3"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662" y="1272155"/>
            <a:ext cx="4700953" cy="2010440"/>
          </a:xfrm>
          <a:prstGeom prst="rect">
            <a:avLst/>
          </a:prstGeom>
        </p:spPr>
      </p:pic>
      <p:sp>
        <p:nvSpPr>
          <p:cNvPr id="9" name="テキスト ボックス 8"/>
          <p:cNvSpPr txBox="1"/>
          <p:nvPr/>
        </p:nvSpPr>
        <p:spPr>
          <a:xfrm>
            <a:off x="464998"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GUI Design Change</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1" name="正方形/長方形 10"/>
          <p:cNvSpPr/>
          <p:nvPr/>
        </p:nvSpPr>
        <p:spPr>
          <a:xfrm>
            <a:off x="488416" y="2051538"/>
            <a:ext cx="4523199" cy="140438"/>
          </a:xfrm>
          <a:prstGeom prst="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5084757" y="2853942"/>
            <a:ext cx="181745" cy="174845"/>
          </a:xfrm>
          <a:prstGeom prst="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6919565" y="3837078"/>
            <a:ext cx="181745" cy="174845"/>
          </a:xfrm>
          <a:prstGeom prst="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コンテンツ プレースホルダー 7"/>
          <p:cNvSpPr>
            <a:spLocks noGrp="1"/>
          </p:cNvSpPr>
          <p:nvPr>
            <p:ph sz="quarter" idx="4294967295"/>
          </p:nvPr>
        </p:nvSpPr>
        <p:spPr>
          <a:xfrm>
            <a:off x="310661" y="859255"/>
            <a:ext cx="8709513" cy="406837"/>
          </a:xfrm>
          <a:prstGeom prst="rect">
            <a:avLst/>
          </a:prstGeom>
        </p:spPr>
        <p:txBody>
          <a:bodyPr>
            <a:normAutofit/>
          </a:bodyPr>
          <a:lstStyle/>
          <a:p>
            <a:pPr marL="285750" indent="-285750">
              <a:buFont typeface="Wingdings" panose="05000000000000000000" pitchFamily="2" charset="2"/>
              <a:buChar char="n"/>
            </a:pPr>
            <a:r>
              <a:rPr lang="en-US" altLang="ja-JP" sz="1600" b="1" dirty="0" smtClean="0">
                <a:solidFill>
                  <a:schemeClr val="tx1"/>
                </a:solidFill>
                <a:latin typeface="Calibri" panose="020F0502020204030204" pitchFamily="34" charset="0"/>
              </a:rPr>
              <a:t>Selectable whether the arrow mark display from the GUI display setup.</a:t>
            </a:r>
            <a:endParaRPr lang="en-US" altLang="ja-JP" sz="1400" b="1" dirty="0" smtClean="0">
              <a:solidFill>
                <a:schemeClr val="tx1"/>
              </a:solidFill>
              <a:latin typeface="Calibri" panose="020F0502020204030204" pitchFamily="34" charset="0"/>
            </a:endParaRPr>
          </a:p>
        </p:txBody>
      </p:sp>
      <p:pic>
        <p:nvPicPr>
          <p:cNvPr id="31" name="図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7415" y="1834024"/>
            <a:ext cx="2673912" cy="1962270"/>
          </a:xfrm>
          <a:prstGeom prst="rect">
            <a:avLst/>
          </a:prstGeom>
        </p:spPr>
      </p:pic>
      <p:sp>
        <p:nvSpPr>
          <p:cNvPr id="23" name="角丸四角形吹き出し 22"/>
          <p:cNvSpPr/>
          <p:nvPr/>
        </p:nvSpPr>
        <p:spPr>
          <a:xfrm>
            <a:off x="6435969" y="2116774"/>
            <a:ext cx="1676399" cy="437064"/>
          </a:xfrm>
          <a:prstGeom prst="wedgeRoundRectCallout">
            <a:avLst>
              <a:gd name="adj1" fmla="val -21463"/>
              <a:gd name="adj2" fmla="val 51335"/>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Selectable whether the arrow mark</a:t>
            </a:r>
            <a:r>
              <a:rPr lang="ja-JP" altLang="en-US" sz="900" b="1" dirty="0" smtClean="0">
                <a:solidFill>
                  <a:schemeClr val="tx1"/>
                </a:solidFill>
                <a:effectLst/>
                <a:latin typeface="Calibri" panose="020F0502020204030204" pitchFamily="34" charset="0"/>
              </a:rPr>
              <a:t>       </a:t>
            </a:r>
            <a:r>
              <a:rPr lang="en-US" altLang="ja-JP" sz="900" b="1" dirty="0" smtClean="0">
                <a:solidFill>
                  <a:schemeClr val="tx1"/>
                </a:solidFill>
                <a:effectLst/>
                <a:latin typeface="Calibri" panose="020F0502020204030204" pitchFamily="34" charset="0"/>
              </a:rPr>
              <a:t>display.</a:t>
            </a:r>
            <a:endParaRPr lang="en-US" altLang="ja-JP" sz="900" b="1" dirty="0">
              <a:solidFill>
                <a:schemeClr val="tx1"/>
              </a:solidFill>
              <a:effectLst/>
              <a:latin typeface="Calibri" panose="020F0502020204030204" pitchFamily="34" charset="0"/>
            </a:endParaRPr>
          </a:p>
        </p:txBody>
      </p:sp>
      <p:cxnSp>
        <p:nvCxnSpPr>
          <p:cNvPr id="26" name="直線コネクタ 25"/>
          <p:cNvCxnSpPr>
            <a:stCxn id="23" idx="1"/>
          </p:cNvCxnSpPr>
          <p:nvPr/>
        </p:nvCxnSpPr>
        <p:spPr>
          <a:xfrm flipH="1">
            <a:off x="5266502" y="2335306"/>
            <a:ext cx="1169467" cy="606058"/>
          </a:xfrm>
          <a:prstGeom prst="line">
            <a:avLst/>
          </a:prstGeom>
          <a:ln w="19050">
            <a:solidFill>
              <a:srgbClr val="FF00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pic>
        <p:nvPicPr>
          <p:cNvPr id="27" name="図 26" descr="画面の領域"/>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6477" y="3294319"/>
            <a:ext cx="2231045" cy="1426607"/>
          </a:xfrm>
          <a:prstGeom prst="rect">
            <a:avLst/>
          </a:prstGeom>
        </p:spPr>
      </p:pic>
      <p:sp>
        <p:nvSpPr>
          <p:cNvPr id="34" name="正方形/長方形 33"/>
          <p:cNvSpPr/>
          <p:nvPr/>
        </p:nvSpPr>
        <p:spPr>
          <a:xfrm>
            <a:off x="3199446" y="4066206"/>
            <a:ext cx="181745" cy="174845"/>
          </a:xfrm>
          <a:prstGeom prst="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0" name="図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187" y="3634151"/>
            <a:ext cx="1309923" cy="961296"/>
          </a:xfrm>
          <a:prstGeom prst="rect">
            <a:avLst/>
          </a:prstGeom>
        </p:spPr>
      </p:pic>
      <p:sp>
        <p:nvSpPr>
          <p:cNvPr id="35" name="正方形/長方形 34"/>
          <p:cNvSpPr/>
          <p:nvPr/>
        </p:nvSpPr>
        <p:spPr>
          <a:xfrm>
            <a:off x="4069275" y="4508024"/>
            <a:ext cx="181745" cy="174845"/>
          </a:xfrm>
          <a:prstGeom prst="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角丸四角形吹き出し 40"/>
          <p:cNvSpPr/>
          <p:nvPr/>
        </p:nvSpPr>
        <p:spPr>
          <a:xfrm>
            <a:off x="310661" y="3736295"/>
            <a:ext cx="2139462" cy="753614"/>
          </a:xfrm>
          <a:prstGeom prst="wedgeRoundRectCallout">
            <a:avLst>
              <a:gd name="adj1" fmla="val -21463"/>
              <a:gd name="adj2" fmla="val 51335"/>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Set “Display the panel open/close button” to “OFF”, the arrow mark     will not be displayed.</a:t>
            </a:r>
            <a:endParaRPr lang="en-US" altLang="ja-JP" sz="900" b="1" dirty="0">
              <a:solidFill>
                <a:schemeClr val="tx1"/>
              </a:solidFill>
              <a:effectLst/>
              <a:latin typeface="Calibri" panose="020F0502020204030204" pitchFamily="34" charset="0"/>
            </a:endParaRPr>
          </a:p>
        </p:txBody>
      </p:sp>
      <p:sp>
        <p:nvSpPr>
          <p:cNvPr id="6" name="二等辺三角形 5"/>
          <p:cNvSpPr/>
          <p:nvPr/>
        </p:nvSpPr>
        <p:spPr>
          <a:xfrm>
            <a:off x="6819009" y="2341168"/>
            <a:ext cx="138582" cy="119467"/>
          </a:xfrm>
          <a:prstGeom prst="triangl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endParaRPr>
          </a:p>
        </p:txBody>
      </p:sp>
      <p:cxnSp>
        <p:nvCxnSpPr>
          <p:cNvPr id="25" name="直線コネクタ 24"/>
          <p:cNvCxnSpPr>
            <a:stCxn id="23" idx="2"/>
            <a:endCxn id="14" idx="0"/>
          </p:cNvCxnSpPr>
          <p:nvPr/>
        </p:nvCxnSpPr>
        <p:spPr>
          <a:xfrm flipH="1">
            <a:off x="7010438" y="2553838"/>
            <a:ext cx="263731" cy="1283240"/>
          </a:xfrm>
          <a:prstGeom prst="line">
            <a:avLst/>
          </a:prstGeom>
          <a:ln w="19050">
            <a:solidFill>
              <a:srgbClr val="FF00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2" name="二等辺三角形 41"/>
          <p:cNvSpPr/>
          <p:nvPr/>
        </p:nvSpPr>
        <p:spPr>
          <a:xfrm>
            <a:off x="2100471" y="4040719"/>
            <a:ext cx="138582" cy="119467"/>
          </a:xfrm>
          <a:prstGeom prst="triangl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endParaRPr>
          </a:p>
        </p:txBody>
      </p:sp>
      <p:cxnSp>
        <p:nvCxnSpPr>
          <p:cNvPr id="43" name="直線コネクタ 42"/>
          <p:cNvCxnSpPr/>
          <p:nvPr/>
        </p:nvCxnSpPr>
        <p:spPr>
          <a:xfrm>
            <a:off x="2450124" y="4241051"/>
            <a:ext cx="1619151" cy="354396"/>
          </a:xfrm>
          <a:prstGeom prst="line">
            <a:avLst/>
          </a:prstGeom>
          <a:ln w="19050">
            <a:solidFill>
              <a:srgbClr val="FF00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4" name="直線コネクタ 43"/>
          <p:cNvCxnSpPr>
            <a:endCxn id="34" idx="1"/>
          </p:cNvCxnSpPr>
          <p:nvPr/>
        </p:nvCxnSpPr>
        <p:spPr>
          <a:xfrm>
            <a:off x="2450124" y="4131606"/>
            <a:ext cx="749322" cy="22023"/>
          </a:xfrm>
          <a:prstGeom prst="line">
            <a:avLst/>
          </a:prstGeom>
          <a:ln w="19050">
            <a:solidFill>
              <a:srgbClr val="FF00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8" name="テキスト ボックス 27"/>
          <p:cNvSpPr txBox="1"/>
          <p:nvPr/>
        </p:nvSpPr>
        <p:spPr>
          <a:xfrm>
            <a:off x="5106718" y="3924500"/>
            <a:ext cx="1489034" cy="283304"/>
          </a:xfrm>
          <a:prstGeom prst="rect">
            <a:avLst/>
          </a:prstGeom>
          <a:noFill/>
        </p:spPr>
        <p:txBody>
          <a:bodyPr wrap="square" rtlCol="0">
            <a:spAutoFit/>
          </a:bodyPr>
          <a:lstStyle/>
          <a:p>
            <a:pPr marL="285750" indent="-285750" algn="l">
              <a:buFont typeface="Wingdings" panose="05000000000000000000" pitchFamily="2" charset="2"/>
              <a:buChar char="n"/>
            </a:pPr>
            <a:r>
              <a:rPr kumimoji="1" lang="en-US" altLang="ja-JP" sz="1200" b="1" dirty="0" smtClean="0">
                <a:effectLst/>
                <a:latin typeface="Calibri" panose="020F0502020204030204" pitchFamily="34" charset="0"/>
              </a:rPr>
              <a:t>Setting: </a:t>
            </a:r>
            <a:r>
              <a:rPr kumimoji="1" lang="en-US" altLang="ja-JP" sz="1200" b="1" u="sng" dirty="0" smtClean="0">
                <a:solidFill>
                  <a:srgbClr val="FF0000"/>
                </a:solidFill>
                <a:effectLst/>
                <a:latin typeface="Calibri" panose="020F0502020204030204" pitchFamily="34" charset="0"/>
              </a:rPr>
              <a:t>ON</a:t>
            </a:r>
            <a:endParaRPr kumimoji="1" lang="ja-JP" altLang="en-US" sz="1200" b="1" u="sng" dirty="0">
              <a:solidFill>
                <a:srgbClr val="FF0000"/>
              </a:solidFill>
              <a:effectLst/>
              <a:latin typeface="Calibri" panose="020F0502020204030204" pitchFamily="34" charset="0"/>
            </a:endParaRPr>
          </a:p>
        </p:txBody>
      </p:sp>
      <p:sp>
        <p:nvSpPr>
          <p:cNvPr id="30" name="テキスト ボックス 29"/>
          <p:cNvSpPr txBox="1"/>
          <p:nvPr/>
        </p:nvSpPr>
        <p:spPr>
          <a:xfrm>
            <a:off x="1306441" y="3294319"/>
            <a:ext cx="1489034" cy="283304"/>
          </a:xfrm>
          <a:prstGeom prst="rect">
            <a:avLst/>
          </a:prstGeom>
          <a:noFill/>
        </p:spPr>
        <p:txBody>
          <a:bodyPr wrap="square" rtlCol="0">
            <a:spAutoFit/>
          </a:bodyPr>
          <a:lstStyle/>
          <a:p>
            <a:pPr marL="285750" indent="-285750" algn="r">
              <a:buFont typeface="Wingdings" panose="05000000000000000000" pitchFamily="2" charset="2"/>
              <a:buChar char="n"/>
            </a:pPr>
            <a:r>
              <a:rPr kumimoji="1" lang="en-US" altLang="ja-JP" sz="1200" b="1" dirty="0" smtClean="0">
                <a:effectLst/>
                <a:latin typeface="Calibri" panose="020F0502020204030204" pitchFamily="34" charset="0"/>
              </a:rPr>
              <a:t>Setting: OFF</a:t>
            </a:r>
            <a:endParaRPr kumimoji="1" lang="ja-JP" altLang="en-US" sz="1200" b="1" u="sng" dirty="0">
              <a:solidFill>
                <a:srgbClr val="FF0000"/>
              </a:solidFill>
              <a:effectLst/>
              <a:latin typeface="Calibri" panose="020F0502020204030204" pitchFamily="34" charset="0"/>
            </a:endParaRPr>
          </a:p>
        </p:txBody>
      </p:sp>
      <p:sp>
        <p:nvSpPr>
          <p:cNvPr id="32" name="テキスト ボックス 31"/>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23789118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2503"/>
          <a:stretch/>
        </p:blipFill>
        <p:spPr bwMode="auto">
          <a:xfrm>
            <a:off x="146908" y="1773486"/>
            <a:ext cx="8898131" cy="2738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83214" y="41510"/>
            <a:ext cx="8111771" cy="46551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81478" tIns="40735" rIns="81478" bIns="40735" rtlCol="0" anchor="ctr"/>
          <a:lstStyle/>
          <a:p>
            <a:pPr algn="l"/>
            <a:r>
              <a:rPr lang="en-US" altLang="ja-JP" sz="2200" b="1" dirty="0">
                <a:solidFill>
                  <a:prstClr val="white"/>
                </a:solidFill>
                <a:effectLst/>
                <a:latin typeface="Calibri" panose="020F0502020204030204" pitchFamily="34" charset="0"/>
              </a:rPr>
              <a:t>Unified configuration of camera, recorder and ASM300</a:t>
            </a:r>
            <a:endParaRPr lang="ja-JP" altLang="en-US" sz="2200" b="1" dirty="0">
              <a:solidFill>
                <a:prstClr val="white"/>
              </a:solidFill>
              <a:effectLst/>
              <a:latin typeface="Calibri" panose="020F0502020204030204" pitchFamily="34" charset="0"/>
            </a:endParaRPr>
          </a:p>
        </p:txBody>
      </p:sp>
      <p:sp>
        <p:nvSpPr>
          <p:cNvPr id="5" name="テキスト ボックス 4"/>
          <p:cNvSpPr txBox="1"/>
          <p:nvPr/>
        </p:nvSpPr>
        <p:spPr>
          <a:xfrm>
            <a:off x="-1" y="730250"/>
            <a:ext cx="9143999" cy="850900"/>
          </a:xfrm>
          <a:prstGeom prst="rect">
            <a:avLst/>
          </a:prstGeom>
          <a:solidFill>
            <a:srgbClr val="3333CC">
              <a:lumMod val="20000"/>
              <a:lumOff val="80000"/>
            </a:srgbClr>
          </a:solidFill>
          <a:effectLst>
            <a:outerShdw blurRad="50800" dist="38100" dir="2700000" algn="tl" rotWithShape="0">
              <a:prstClr val="black">
                <a:alpha val="40000"/>
              </a:prstClr>
            </a:outerShdw>
          </a:effectLst>
        </p:spPr>
        <p:txBody>
          <a:bodyPr lIns="81478" tIns="40735" rIns="81478" bIns="40735" anchor="ctr"/>
          <a:lstStyle/>
          <a:p>
            <a:pPr>
              <a:defRPr/>
            </a:pPr>
            <a:r>
              <a:rPr kumimoji="0" lang="en-US" altLang="ja-JP" b="1" kern="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New ASM300 software enable a whole setting from camera configuration to recorder configuration.</a:t>
            </a:r>
          </a:p>
          <a:p>
            <a:pPr>
              <a:defRPr/>
            </a:pPr>
            <a:r>
              <a:rPr kumimoji="0" lang="en-US" altLang="ja-JP" b="1" kern="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And you don’t need to run Setup software to change the configuration of devices and setting from ASM300.</a:t>
            </a:r>
          </a:p>
          <a:p>
            <a:pPr>
              <a:defRPr/>
            </a:pPr>
            <a:r>
              <a:rPr lang="en-US" altLang="ja-JP" b="1" u="sng" dirty="0">
                <a:solidFill>
                  <a:srgbClr val="FF0000"/>
                </a:solidFill>
                <a:effectLst/>
                <a:latin typeface="Calibri" panose="020F0502020204030204" pitchFamily="34" charset="0"/>
              </a:rPr>
              <a:t>All setup can be done on </a:t>
            </a:r>
            <a:r>
              <a:rPr lang="en-US" altLang="ja-JP" b="1" u="sng" dirty="0" smtClean="0">
                <a:solidFill>
                  <a:srgbClr val="FF0000"/>
                </a:solidFill>
                <a:effectLst/>
                <a:latin typeface="Calibri" panose="020F0502020204030204" pitchFamily="34" charset="0"/>
              </a:rPr>
              <a:t>ASM300</a:t>
            </a:r>
            <a:endParaRPr lang="ja-JP" altLang="en-US" b="1" u="sng" dirty="0">
              <a:solidFill>
                <a:srgbClr val="FF0000"/>
              </a:solidFill>
              <a:effectLst/>
              <a:latin typeface="Calibri" panose="020F0502020204030204" pitchFamily="34" charset="0"/>
            </a:endParaRP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2281" y="3632043"/>
            <a:ext cx="639392" cy="495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903653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6722" y="43280"/>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Design Change </a:t>
            </a:r>
            <a:r>
              <a:rPr lang="en-US" altLang="ja-JP" sz="20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(Operation Display behavior)</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2" name="正方形/長方形 11"/>
          <p:cNvSpPr/>
          <p:nvPr/>
        </p:nvSpPr>
        <p:spPr>
          <a:xfrm>
            <a:off x="7205996" y="1600199"/>
            <a:ext cx="1632391" cy="3059723"/>
          </a:xfrm>
          <a:prstGeom prst="rect">
            <a:avLst/>
          </a:prstGeom>
          <a:solidFill>
            <a:srgbClr val="FF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3" name="グループ化 12"/>
          <p:cNvGrpSpPr/>
          <p:nvPr/>
        </p:nvGrpSpPr>
        <p:grpSpPr>
          <a:xfrm>
            <a:off x="423671" y="1673641"/>
            <a:ext cx="1339791" cy="1101664"/>
            <a:chOff x="810455" y="1721272"/>
            <a:chExt cx="1506294" cy="1238574"/>
          </a:xfrm>
        </p:grpSpPr>
        <p:pic>
          <p:nvPicPr>
            <p:cNvPr id="14" name="Picture 2" descr="C:\Users\3940622\AppData\Local\Microsoft\Windows\Temporary Internet Files\Content.IE5\5BSX2KMQ\lgi01a2013091918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455" y="1721272"/>
              <a:ext cx="1506294" cy="12385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Public\Pictures\Sample Pictures\Hydrangea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246" y="1758863"/>
              <a:ext cx="1404000" cy="9041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0027" y="1892309"/>
              <a:ext cx="933487" cy="583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グループ化 16"/>
          <p:cNvGrpSpPr/>
          <p:nvPr/>
        </p:nvGrpSpPr>
        <p:grpSpPr>
          <a:xfrm>
            <a:off x="2594523" y="1673641"/>
            <a:ext cx="1339791" cy="1101664"/>
            <a:chOff x="2710967" y="1721272"/>
            <a:chExt cx="1506294" cy="1238574"/>
          </a:xfrm>
        </p:grpSpPr>
        <p:pic>
          <p:nvPicPr>
            <p:cNvPr id="18" name="Picture 2" descr="C:\Users\3940622\AppData\Local\Microsoft\Windows\Temporary Internet Files\Content.IE5\5BSX2KMQ\lgi01a2013091918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0967" y="1721272"/>
              <a:ext cx="1506294" cy="12385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Public\Pictures\Sample Pictures\Hydrangea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4758" y="1758863"/>
              <a:ext cx="1404000" cy="9041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7863" y="1767828"/>
              <a:ext cx="1431187" cy="895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2" name="Picture 2" descr="C:\Users\3940622\AppData\Local\Microsoft\Windows\Temporary Internet Files\Content.IE5\5BSX2KMQ\lgi01a2013091918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4001" y="1673641"/>
            <a:ext cx="1339791" cy="1101664"/>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グループ化 22"/>
          <p:cNvGrpSpPr/>
          <p:nvPr/>
        </p:nvGrpSpPr>
        <p:grpSpPr>
          <a:xfrm>
            <a:off x="7358641" y="1685365"/>
            <a:ext cx="1339791" cy="1101664"/>
            <a:chOff x="810455" y="1721272"/>
            <a:chExt cx="1506294" cy="1238574"/>
          </a:xfrm>
        </p:grpSpPr>
        <p:pic>
          <p:nvPicPr>
            <p:cNvPr id="24" name="Picture 2" descr="C:\Users\3940622\AppData\Local\Microsoft\Windows\Temporary Internet Files\Content.IE5\5BSX2KMQ\lgi01a2013091918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455" y="1721272"/>
              <a:ext cx="1506294" cy="123857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Public\Pictures\Sample Pictures\Hydrangea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246" y="1758863"/>
              <a:ext cx="1404000" cy="9041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0027" y="1892309"/>
              <a:ext cx="933487" cy="583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7" name="グループ化 26"/>
          <p:cNvGrpSpPr/>
          <p:nvPr/>
        </p:nvGrpSpPr>
        <p:grpSpPr>
          <a:xfrm>
            <a:off x="1918441" y="1836632"/>
            <a:ext cx="540000" cy="540000"/>
            <a:chOff x="2303928" y="2572893"/>
            <a:chExt cx="528549" cy="527617"/>
          </a:xfrm>
        </p:grpSpPr>
        <p:sp>
          <p:nvSpPr>
            <p:cNvPr id="28" name="右矢印 27"/>
            <p:cNvSpPr/>
            <p:nvPr/>
          </p:nvSpPr>
          <p:spPr>
            <a:xfrm>
              <a:off x="2303928" y="2572893"/>
              <a:ext cx="528549" cy="527617"/>
            </a:xfrm>
            <a:prstGeom prst="rightArrow">
              <a:avLst/>
            </a:prstGeom>
            <a:solidFill>
              <a:srgbClr val="FFFFCC"/>
            </a:solidFill>
            <a:ln w="9525">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ctr" anchorCtr="0"/>
            <a:lstStyle/>
            <a:p>
              <a:pPr algn="ctr"/>
              <a:endParaRPr kumimoji="1" lang="ja-JP" altLang="en-US" sz="1000" b="1" dirty="0" smtClean="0">
                <a:solidFill>
                  <a:srgbClr val="C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2336119" y="2716300"/>
              <a:ext cx="440419" cy="293165"/>
            </a:xfrm>
            <a:prstGeom prst="rect">
              <a:avLst/>
            </a:prstGeom>
            <a:noFill/>
          </p:spPr>
          <p:txBody>
            <a:bodyPr wrap="none" lIns="36000" tIns="36000" rIns="36000" bIns="36000" rtlCol="0" anchor="ctr">
              <a:spAutoFit/>
            </a:bodyPr>
            <a:lstStyle/>
            <a:p>
              <a:pPr marL="87313" indent="-87313"/>
              <a:r>
                <a:rPr kumimoji="1"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Max.</a:t>
              </a:r>
              <a:endParaRPr kumimoji="1" lang="ja-JP" altLang="en-US" sz="1000" b="1" dirty="0" smtClean="0">
                <a:effectLst/>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31" name="グループ化 30"/>
          <p:cNvGrpSpPr/>
          <p:nvPr/>
        </p:nvGrpSpPr>
        <p:grpSpPr>
          <a:xfrm>
            <a:off x="4090992" y="1816721"/>
            <a:ext cx="593151" cy="540000"/>
            <a:chOff x="2286611" y="2572893"/>
            <a:chExt cx="545866" cy="527617"/>
          </a:xfrm>
        </p:grpSpPr>
        <p:sp>
          <p:nvSpPr>
            <p:cNvPr id="32" name="右矢印 31"/>
            <p:cNvSpPr/>
            <p:nvPr/>
          </p:nvSpPr>
          <p:spPr>
            <a:xfrm>
              <a:off x="2303928" y="2572893"/>
              <a:ext cx="528549" cy="527617"/>
            </a:xfrm>
            <a:prstGeom prst="rightArrow">
              <a:avLst/>
            </a:prstGeom>
            <a:solidFill>
              <a:srgbClr val="FFFFCC"/>
            </a:solidFill>
            <a:ln w="9525">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ctr" anchorCtr="0"/>
            <a:lstStyle/>
            <a:p>
              <a:pPr algn="ctr"/>
              <a:endParaRPr kumimoji="1" lang="ja-JP" altLang="en-US" sz="1000" b="1" dirty="0" smtClean="0">
                <a:solidFill>
                  <a:srgbClr val="C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2286611" y="2723115"/>
              <a:ext cx="385554" cy="279534"/>
            </a:xfrm>
            <a:prstGeom prst="rect">
              <a:avLst/>
            </a:prstGeom>
            <a:noFill/>
          </p:spPr>
          <p:txBody>
            <a:bodyPr wrap="none" lIns="36000" tIns="36000" rIns="36000" bIns="36000" rtlCol="0" anchor="ctr">
              <a:spAutoFit/>
            </a:bodyPr>
            <a:lstStyle/>
            <a:p>
              <a:pPr marL="87313" indent="-87313">
                <a:lnSpc>
                  <a:spcPts val="800"/>
                </a:lnSpc>
              </a:pPr>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Full</a:t>
              </a:r>
            </a:p>
            <a:p>
              <a:pPr marL="87313" indent="-87313">
                <a:lnSpc>
                  <a:spcPts val="800"/>
                </a:lnSpc>
              </a:pPr>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screen</a:t>
              </a:r>
              <a:endParaRPr kumimoji="1" lang="ja-JP" altLang="en-US" sz="1000" b="1" dirty="0" smtClean="0">
                <a:effectLst/>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34" name="グループ化 33"/>
          <p:cNvGrpSpPr/>
          <p:nvPr/>
        </p:nvGrpSpPr>
        <p:grpSpPr>
          <a:xfrm>
            <a:off x="6438922" y="1816721"/>
            <a:ext cx="540000" cy="540000"/>
            <a:chOff x="2253185" y="2572893"/>
            <a:chExt cx="579292" cy="527617"/>
          </a:xfrm>
        </p:grpSpPr>
        <p:sp>
          <p:nvSpPr>
            <p:cNvPr id="35" name="右矢印 34"/>
            <p:cNvSpPr/>
            <p:nvPr/>
          </p:nvSpPr>
          <p:spPr>
            <a:xfrm>
              <a:off x="2303928" y="2572893"/>
              <a:ext cx="528549" cy="527617"/>
            </a:xfrm>
            <a:prstGeom prst="rightArrow">
              <a:avLst/>
            </a:prstGeom>
            <a:solidFill>
              <a:srgbClr val="FFFFCC"/>
            </a:solidFill>
            <a:ln w="9525">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ctr" anchorCtr="0"/>
            <a:lstStyle/>
            <a:p>
              <a:pPr algn="ctr"/>
              <a:endParaRPr kumimoji="1" lang="ja-JP" altLang="en-US" sz="1000" b="1" dirty="0" smtClean="0">
                <a:solidFill>
                  <a:srgbClr val="C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2253185" y="2716300"/>
              <a:ext cx="415531" cy="293165"/>
            </a:xfrm>
            <a:prstGeom prst="rect">
              <a:avLst/>
            </a:prstGeom>
            <a:noFill/>
          </p:spPr>
          <p:txBody>
            <a:bodyPr wrap="none" lIns="36000" tIns="36000" rIns="36000" bIns="36000" rtlCol="0" anchor="ctr">
              <a:spAutoFit/>
            </a:bodyPr>
            <a:lstStyle/>
            <a:p>
              <a:pPr marL="87313" indent="-87313"/>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Back</a:t>
              </a:r>
              <a:endParaRPr kumimoji="1" lang="ja-JP" altLang="en-US" sz="1000" b="1" dirty="0" smtClean="0">
                <a:effectLst/>
                <a:latin typeface="Calibri" panose="020F0502020204030204" pitchFamily="34" charset="0"/>
                <a:ea typeface="Meiryo UI" panose="020B0604030504040204" pitchFamily="50" charset="-128"/>
                <a:cs typeface="Meiryo UI" panose="020B0604030504040204" pitchFamily="50" charset="-128"/>
              </a:endParaRPr>
            </a:p>
          </p:txBody>
        </p:sp>
      </p:grpSp>
      <p:sp>
        <p:nvSpPr>
          <p:cNvPr id="41" name="テキスト ボックス 40"/>
          <p:cNvSpPr txBox="1"/>
          <p:nvPr/>
        </p:nvSpPr>
        <p:spPr>
          <a:xfrm>
            <a:off x="424211" y="1301400"/>
            <a:ext cx="2329083" cy="318924"/>
          </a:xfrm>
          <a:prstGeom prst="rect">
            <a:avLst/>
          </a:prstGeom>
        </p:spPr>
        <p:style>
          <a:lnRef idx="2">
            <a:schemeClr val="dk1"/>
          </a:lnRef>
          <a:fillRef idx="1">
            <a:schemeClr val="lt1"/>
          </a:fillRef>
          <a:effectRef idx="0">
            <a:schemeClr val="dk1"/>
          </a:effectRef>
          <a:fontRef idx="minor">
            <a:schemeClr val="dk1"/>
          </a:fontRef>
        </p:style>
        <p:txBody>
          <a:bodyPr wrap="square" lIns="36000" tIns="36000" rIns="36000" bIns="36000" rtlCol="0">
            <a:spAutoFit/>
          </a:bodyPr>
          <a:lstStyle/>
          <a:p>
            <a:pPr marL="87313" indent="-87313"/>
            <a:r>
              <a:rPr kumimoji="1" lang="en-US" altLang="ja-JP" sz="1600" b="1" dirty="0" smtClean="0">
                <a:effectLst/>
                <a:latin typeface="Calibri" panose="020F0502020204030204" pitchFamily="34" charset="0"/>
                <a:ea typeface="Meiryo UI" panose="020B0604030504040204" pitchFamily="50" charset="-128"/>
                <a:cs typeface="Meiryo UI" panose="020B0604030504040204" pitchFamily="50" charset="-128"/>
              </a:rPr>
              <a:t>V1.21</a:t>
            </a:r>
            <a:r>
              <a:rPr kumimoji="1" lang="ja-JP" altLang="en-US" sz="1600" b="1" dirty="0" smtClean="0">
                <a:effectLst/>
                <a:latin typeface="Calibri" panose="020F0502020204030204" pitchFamily="34" charset="0"/>
                <a:ea typeface="Meiryo UI" panose="020B0604030504040204" pitchFamily="50" charset="-128"/>
                <a:cs typeface="Meiryo UI" panose="020B0604030504040204" pitchFamily="50" charset="-128"/>
              </a:rPr>
              <a:t> </a:t>
            </a:r>
            <a:r>
              <a:rPr kumimoji="1" lang="en-US" altLang="ja-JP" sz="1600" b="1" dirty="0" smtClean="0">
                <a:effectLst/>
                <a:latin typeface="Calibri" panose="020F0502020204030204" pitchFamily="34" charset="0"/>
                <a:ea typeface="Meiryo UI" panose="020B0604030504040204" pitchFamily="50" charset="-128"/>
                <a:cs typeface="Meiryo UI" panose="020B0604030504040204" pitchFamily="50" charset="-128"/>
              </a:rPr>
              <a:t>Before</a:t>
            </a:r>
            <a:endParaRPr kumimoji="1" lang="ja-JP" altLang="en-US" sz="1600" b="1" dirty="0" smtClean="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432548" y="3090173"/>
            <a:ext cx="2320746" cy="318924"/>
          </a:xfrm>
          <a:prstGeom prst="rect">
            <a:avLst/>
          </a:prstGeom>
          <a:solidFill>
            <a:srgbClr val="FFCCFF"/>
          </a:solidFill>
        </p:spPr>
        <p:style>
          <a:lnRef idx="2">
            <a:schemeClr val="dk1"/>
          </a:lnRef>
          <a:fillRef idx="1">
            <a:schemeClr val="lt1"/>
          </a:fillRef>
          <a:effectRef idx="0">
            <a:schemeClr val="dk1"/>
          </a:effectRef>
          <a:fontRef idx="minor">
            <a:schemeClr val="dk1"/>
          </a:fontRef>
        </p:style>
        <p:txBody>
          <a:bodyPr wrap="square" lIns="36000" tIns="36000" rIns="36000" bIns="36000" rtlCol="0">
            <a:spAutoFit/>
          </a:bodyPr>
          <a:lstStyle/>
          <a:p>
            <a:pPr marL="87313" indent="-87313"/>
            <a:r>
              <a:rPr kumimoji="1" lang="en-US" altLang="ja-JP" sz="1600" b="1" dirty="0" smtClean="0">
                <a:solidFill>
                  <a:schemeClr val="accent2"/>
                </a:solidFill>
                <a:effectLst/>
                <a:latin typeface="Calibri" panose="020F0502020204030204" pitchFamily="34" charset="0"/>
                <a:ea typeface="Meiryo UI" panose="020B0604030504040204" pitchFamily="50" charset="-128"/>
                <a:cs typeface="Meiryo UI" panose="020B0604030504040204" pitchFamily="50" charset="-128"/>
              </a:rPr>
              <a:t>V1.30 onward</a:t>
            </a:r>
            <a:endParaRPr kumimoji="1" lang="ja-JP" altLang="en-US" sz="1600" b="1" dirty="0" smtClean="0">
              <a:solidFill>
                <a:schemeClr val="accent2"/>
              </a:solidFill>
              <a:effectLst/>
              <a:latin typeface="Calibri" panose="020F0502020204030204" pitchFamily="34" charset="0"/>
              <a:ea typeface="Meiryo UI" panose="020B0604030504040204" pitchFamily="50" charset="-128"/>
              <a:cs typeface="Meiryo UI" panose="020B0604030504040204" pitchFamily="50" charset="-128"/>
            </a:endParaRPr>
          </a:p>
        </p:txBody>
      </p:sp>
      <p:grpSp>
        <p:nvGrpSpPr>
          <p:cNvPr id="43" name="グループ化 42"/>
          <p:cNvGrpSpPr/>
          <p:nvPr/>
        </p:nvGrpSpPr>
        <p:grpSpPr>
          <a:xfrm>
            <a:off x="421149" y="3482060"/>
            <a:ext cx="1339791" cy="1101664"/>
            <a:chOff x="810455" y="1721272"/>
            <a:chExt cx="1506294" cy="1238574"/>
          </a:xfrm>
        </p:grpSpPr>
        <p:pic>
          <p:nvPicPr>
            <p:cNvPr id="44" name="Picture 2" descr="C:\Users\3940622\AppData\Local\Microsoft\Windows\Temporary Internet Files\Content.IE5\5BSX2KMQ\lgi01a2013091918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455" y="1721272"/>
              <a:ext cx="1506294" cy="123857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descr="C:\Users\Public\Pictures\Sample Pictures\Hydrangea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246" y="1758863"/>
              <a:ext cx="1404000" cy="90411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0027" y="1892309"/>
              <a:ext cx="933487" cy="583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7" name="グループ化 46"/>
          <p:cNvGrpSpPr/>
          <p:nvPr/>
        </p:nvGrpSpPr>
        <p:grpSpPr>
          <a:xfrm>
            <a:off x="2592001" y="3482060"/>
            <a:ext cx="1339791" cy="1101664"/>
            <a:chOff x="2710967" y="1721272"/>
            <a:chExt cx="1506294" cy="1238574"/>
          </a:xfrm>
        </p:grpSpPr>
        <p:pic>
          <p:nvPicPr>
            <p:cNvPr id="48" name="Picture 2" descr="C:\Users\3940622\AppData\Local\Microsoft\Windows\Temporary Internet Files\Content.IE5\5BSX2KMQ\lgi01a2013091918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0967" y="1721272"/>
              <a:ext cx="1506294" cy="123857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 descr="C:\Users\Public\Pictures\Sample Pictures\Hydrangea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4758" y="1758863"/>
              <a:ext cx="1404000" cy="90411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7863" y="1767828"/>
              <a:ext cx="1431187" cy="895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1" name="Picture 2" descr="C:\Users\3940622\AppData\Local\Microsoft\Windows\Temporary Internet Files\Content.IE5\5BSX2KMQ\lgi01a2013091918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1479" y="3482060"/>
            <a:ext cx="1339791" cy="1101664"/>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グループ化 51"/>
          <p:cNvGrpSpPr/>
          <p:nvPr/>
        </p:nvGrpSpPr>
        <p:grpSpPr>
          <a:xfrm>
            <a:off x="1927644" y="3674361"/>
            <a:ext cx="540000" cy="540000"/>
            <a:chOff x="2303928" y="2572893"/>
            <a:chExt cx="528549" cy="527617"/>
          </a:xfrm>
        </p:grpSpPr>
        <p:sp>
          <p:nvSpPr>
            <p:cNvPr id="53" name="右矢印 52"/>
            <p:cNvSpPr/>
            <p:nvPr/>
          </p:nvSpPr>
          <p:spPr>
            <a:xfrm>
              <a:off x="2303928" y="2572893"/>
              <a:ext cx="528549" cy="527617"/>
            </a:xfrm>
            <a:prstGeom prst="rightArrow">
              <a:avLst/>
            </a:prstGeom>
            <a:solidFill>
              <a:srgbClr val="FFFFCC"/>
            </a:solidFill>
            <a:ln w="9525">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ctr" anchorCtr="0"/>
            <a:lstStyle/>
            <a:p>
              <a:pPr algn="ctr"/>
              <a:endParaRPr kumimoji="1" lang="ja-JP" altLang="en-US" sz="1000" b="1" dirty="0" smtClean="0">
                <a:solidFill>
                  <a:srgbClr val="C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2336119" y="2716300"/>
              <a:ext cx="440419" cy="293165"/>
            </a:xfrm>
            <a:prstGeom prst="rect">
              <a:avLst/>
            </a:prstGeom>
            <a:noFill/>
          </p:spPr>
          <p:txBody>
            <a:bodyPr wrap="none" lIns="36000" tIns="36000" rIns="36000" bIns="36000" rtlCol="0" anchor="ctr">
              <a:spAutoFit/>
            </a:bodyPr>
            <a:lstStyle/>
            <a:p>
              <a:pPr marL="87313" indent="-87313"/>
              <a:r>
                <a:rPr kumimoji="1"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Max.</a:t>
              </a:r>
              <a:endParaRPr kumimoji="1" lang="ja-JP" altLang="en-US" sz="1000" b="1" dirty="0" smtClean="0">
                <a:effectLst/>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55" name="グループ化 54"/>
          <p:cNvGrpSpPr/>
          <p:nvPr/>
        </p:nvGrpSpPr>
        <p:grpSpPr>
          <a:xfrm>
            <a:off x="4088465" y="3660312"/>
            <a:ext cx="593156" cy="540000"/>
            <a:chOff x="2286606" y="2572893"/>
            <a:chExt cx="545871" cy="527617"/>
          </a:xfrm>
        </p:grpSpPr>
        <p:sp>
          <p:nvSpPr>
            <p:cNvPr id="56" name="右矢印 55"/>
            <p:cNvSpPr/>
            <p:nvPr/>
          </p:nvSpPr>
          <p:spPr>
            <a:xfrm>
              <a:off x="2303928" y="2572893"/>
              <a:ext cx="528549" cy="527617"/>
            </a:xfrm>
            <a:prstGeom prst="rightArrow">
              <a:avLst/>
            </a:prstGeom>
            <a:solidFill>
              <a:srgbClr val="FFFFCC"/>
            </a:solidFill>
            <a:ln w="9525">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ctr" anchorCtr="0"/>
            <a:lstStyle/>
            <a:p>
              <a:pPr algn="ctr"/>
              <a:endParaRPr kumimoji="1" lang="ja-JP" altLang="en-US" sz="1000" b="1" dirty="0" smtClean="0">
                <a:solidFill>
                  <a:srgbClr val="C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57" name="テキスト ボックス 56"/>
            <p:cNvSpPr txBox="1"/>
            <p:nvPr/>
          </p:nvSpPr>
          <p:spPr>
            <a:xfrm>
              <a:off x="2286606" y="2727125"/>
              <a:ext cx="385554" cy="271516"/>
            </a:xfrm>
            <a:prstGeom prst="rect">
              <a:avLst/>
            </a:prstGeom>
            <a:noFill/>
          </p:spPr>
          <p:txBody>
            <a:bodyPr wrap="none" lIns="36000" tIns="36000" rIns="36000" bIns="36000" rtlCol="0" anchor="ctr">
              <a:spAutoFit/>
            </a:bodyPr>
            <a:lstStyle/>
            <a:p>
              <a:pPr marL="87313" indent="-87313">
                <a:lnSpc>
                  <a:spcPts val="800"/>
                </a:lnSpc>
              </a:pPr>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Full</a:t>
              </a:r>
            </a:p>
            <a:p>
              <a:pPr marL="87313" indent="-87313">
                <a:lnSpc>
                  <a:spcPts val="800"/>
                </a:lnSpc>
              </a:pPr>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screen</a:t>
              </a:r>
              <a:endParaRPr kumimoji="1" lang="ja-JP" altLang="en-US" sz="1000" b="1" dirty="0" smtClean="0">
                <a:effectLst/>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58" name="グループ化 57"/>
          <p:cNvGrpSpPr/>
          <p:nvPr/>
        </p:nvGrpSpPr>
        <p:grpSpPr>
          <a:xfrm>
            <a:off x="7373647" y="3469838"/>
            <a:ext cx="1339791" cy="1101664"/>
            <a:chOff x="2710967" y="1721272"/>
            <a:chExt cx="1506294" cy="1238574"/>
          </a:xfrm>
        </p:grpSpPr>
        <p:pic>
          <p:nvPicPr>
            <p:cNvPr id="59" name="Picture 2" descr="C:\Users\3940622\AppData\Local\Microsoft\Windows\Temporary Internet Files\Content.IE5\5BSX2KMQ\lgi01a2013091918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0967" y="1721272"/>
              <a:ext cx="1506294" cy="123857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3" descr="C:\Users\Public\Pictures\Sample Pictures\Hydrangea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4758" y="1758863"/>
              <a:ext cx="1404000" cy="90411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7863" y="1767828"/>
              <a:ext cx="1431187" cy="895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2" name="グループ化 61"/>
          <p:cNvGrpSpPr/>
          <p:nvPr/>
        </p:nvGrpSpPr>
        <p:grpSpPr>
          <a:xfrm>
            <a:off x="6412955" y="3589968"/>
            <a:ext cx="540000" cy="540000"/>
            <a:chOff x="2253185" y="2572893"/>
            <a:chExt cx="579292" cy="527617"/>
          </a:xfrm>
        </p:grpSpPr>
        <p:sp>
          <p:nvSpPr>
            <p:cNvPr id="63" name="右矢印 62"/>
            <p:cNvSpPr/>
            <p:nvPr/>
          </p:nvSpPr>
          <p:spPr>
            <a:xfrm>
              <a:off x="2303928" y="2572893"/>
              <a:ext cx="528549" cy="527617"/>
            </a:xfrm>
            <a:prstGeom prst="rightArrow">
              <a:avLst/>
            </a:prstGeom>
            <a:solidFill>
              <a:srgbClr val="FFFFCC"/>
            </a:solidFill>
            <a:ln w="9525">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ctr" anchorCtr="0"/>
            <a:lstStyle/>
            <a:p>
              <a:pPr algn="ctr"/>
              <a:endParaRPr kumimoji="1" lang="ja-JP" altLang="en-US" sz="1000" b="1" dirty="0" smtClean="0">
                <a:solidFill>
                  <a:srgbClr val="C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64" name="テキスト ボックス 63"/>
            <p:cNvSpPr txBox="1"/>
            <p:nvPr/>
          </p:nvSpPr>
          <p:spPr>
            <a:xfrm>
              <a:off x="2253185" y="2716300"/>
              <a:ext cx="415530" cy="293165"/>
            </a:xfrm>
            <a:prstGeom prst="rect">
              <a:avLst/>
            </a:prstGeom>
            <a:noFill/>
          </p:spPr>
          <p:txBody>
            <a:bodyPr wrap="none" lIns="36000" tIns="36000" rIns="36000" bIns="36000" rtlCol="0" anchor="ctr">
              <a:spAutoFit/>
            </a:bodyPr>
            <a:lstStyle/>
            <a:p>
              <a:pPr marL="87313" indent="-87313"/>
              <a:r>
                <a:rPr kumimoji="1"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Back</a:t>
              </a:r>
              <a:endParaRPr kumimoji="1" lang="ja-JP" altLang="en-US" sz="1000" b="1" dirty="0" smtClean="0">
                <a:effectLst/>
                <a:latin typeface="Calibri" panose="020F0502020204030204" pitchFamily="34" charset="0"/>
                <a:ea typeface="Meiryo UI" panose="020B0604030504040204" pitchFamily="50" charset="-128"/>
                <a:cs typeface="Meiryo UI" panose="020B0604030504040204" pitchFamily="50" charset="-128"/>
              </a:endParaRPr>
            </a:p>
          </p:txBody>
        </p:sp>
      </p:grpSp>
      <p:sp>
        <p:nvSpPr>
          <p:cNvPr id="65" name="コンテンツ プレースホルダー 7"/>
          <p:cNvSpPr>
            <a:spLocks noGrp="1"/>
          </p:cNvSpPr>
          <p:nvPr>
            <p:ph sz="quarter" idx="4294967295"/>
          </p:nvPr>
        </p:nvSpPr>
        <p:spPr>
          <a:xfrm>
            <a:off x="310661" y="859255"/>
            <a:ext cx="8709513" cy="406837"/>
          </a:xfrm>
          <a:prstGeom prst="rect">
            <a:avLst/>
          </a:prstGeom>
        </p:spPr>
        <p:txBody>
          <a:bodyPr>
            <a:normAutofit/>
          </a:bodyPr>
          <a:lstStyle/>
          <a:p>
            <a:pPr marL="285750" indent="-285750">
              <a:buFont typeface="Wingdings" panose="05000000000000000000" pitchFamily="2" charset="2"/>
              <a:buChar char="n"/>
            </a:pPr>
            <a:r>
              <a:rPr lang="en-US" altLang="ja-JP" sz="1600" b="1" dirty="0" smtClean="0">
                <a:solidFill>
                  <a:schemeClr val="tx1"/>
                </a:solidFill>
                <a:latin typeface="Calibri" panose="020F0502020204030204" pitchFamily="34" charset="0"/>
              </a:rPr>
              <a:t>Behavior of the operation display has been changed as bellow.</a:t>
            </a:r>
            <a:endParaRPr lang="en-US" altLang="ja-JP" sz="1400" b="1" dirty="0" smtClean="0">
              <a:solidFill>
                <a:schemeClr val="tx1"/>
              </a:solidFill>
              <a:latin typeface="Calibri" panose="020F0502020204030204" pitchFamily="34" charset="0"/>
            </a:endParaRPr>
          </a:p>
        </p:txBody>
      </p:sp>
      <p:pic>
        <p:nvPicPr>
          <p:cNvPr id="71" name="図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5063" y="1743825"/>
            <a:ext cx="1008684" cy="740230"/>
          </a:xfrm>
          <a:prstGeom prst="rect">
            <a:avLst/>
          </a:prstGeom>
        </p:spPr>
      </p:pic>
      <p:pic>
        <p:nvPicPr>
          <p:cNvPr id="72" name="図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25438" y="1971680"/>
            <a:ext cx="365972" cy="268571"/>
          </a:xfrm>
          <a:prstGeom prst="rect">
            <a:avLst/>
          </a:prstGeom>
        </p:spPr>
      </p:pic>
      <p:pic>
        <p:nvPicPr>
          <p:cNvPr id="73" name="図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9260" y="3640013"/>
            <a:ext cx="702045" cy="515201"/>
          </a:xfrm>
          <a:prstGeom prst="rect">
            <a:avLst/>
          </a:prstGeom>
        </p:spPr>
      </p:pic>
      <p:pic>
        <p:nvPicPr>
          <p:cNvPr id="74" name="図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4610" y="3768307"/>
            <a:ext cx="365972" cy="268571"/>
          </a:xfrm>
          <a:prstGeom prst="rect">
            <a:avLst/>
          </a:prstGeom>
        </p:spPr>
      </p:pic>
      <p:pic>
        <p:nvPicPr>
          <p:cNvPr id="75" name="図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472" y="1945093"/>
            <a:ext cx="365972" cy="268571"/>
          </a:xfrm>
          <a:prstGeom prst="rect">
            <a:avLst/>
          </a:prstGeom>
        </p:spPr>
      </p:pic>
      <p:pic>
        <p:nvPicPr>
          <p:cNvPr id="76" name="図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7032" y="3550063"/>
            <a:ext cx="1008684" cy="740230"/>
          </a:xfrm>
          <a:prstGeom prst="rect">
            <a:avLst/>
          </a:prstGeom>
        </p:spPr>
      </p:pic>
      <p:pic>
        <p:nvPicPr>
          <p:cNvPr id="77" name="図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6240" y="1829509"/>
            <a:ext cx="702045" cy="515201"/>
          </a:xfrm>
          <a:prstGeom prst="rect">
            <a:avLst/>
          </a:prstGeom>
        </p:spPr>
      </p:pic>
      <p:pic>
        <p:nvPicPr>
          <p:cNvPr id="78" name="図 7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4652" y="3634191"/>
            <a:ext cx="702045" cy="515201"/>
          </a:xfrm>
          <a:prstGeom prst="rect">
            <a:avLst/>
          </a:prstGeom>
        </p:spPr>
      </p:pic>
      <p:sp>
        <p:nvSpPr>
          <p:cNvPr id="79" name="角丸四角形吹き出し 78"/>
          <p:cNvSpPr/>
          <p:nvPr/>
        </p:nvSpPr>
        <p:spPr>
          <a:xfrm>
            <a:off x="6412955" y="1082868"/>
            <a:ext cx="1676399" cy="437064"/>
          </a:xfrm>
          <a:prstGeom prst="wedgeRoundRectCallout">
            <a:avLst>
              <a:gd name="adj1" fmla="val 29236"/>
              <a:gd name="adj2" fmla="val 100956"/>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r>
              <a:rPr lang="en-US" altLang="ja-JP" sz="900" b="1" dirty="0" smtClean="0">
                <a:solidFill>
                  <a:schemeClr val="tx1"/>
                </a:solidFill>
                <a:effectLst/>
                <a:latin typeface="Calibri" panose="020F0502020204030204" pitchFamily="34" charset="0"/>
              </a:rPr>
              <a:t>Back to the original size</a:t>
            </a:r>
            <a:endParaRPr lang="en-US" altLang="ja-JP" sz="900" b="1" dirty="0">
              <a:solidFill>
                <a:schemeClr val="tx1"/>
              </a:solidFill>
              <a:effectLst/>
              <a:latin typeface="Calibri" panose="020F0502020204030204" pitchFamily="34" charset="0"/>
            </a:endParaRPr>
          </a:p>
        </p:txBody>
      </p:sp>
      <p:sp>
        <p:nvSpPr>
          <p:cNvPr id="80" name="角丸四角形吹き出し 79"/>
          <p:cNvSpPr/>
          <p:nvPr/>
        </p:nvSpPr>
        <p:spPr>
          <a:xfrm>
            <a:off x="6412954" y="2871641"/>
            <a:ext cx="1676399" cy="437064"/>
          </a:xfrm>
          <a:prstGeom prst="wedgeRoundRectCallout">
            <a:avLst>
              <a:gd name="adj1" fmla="val 29236"/>
              <a:gd name="adj2" fmla="val 100956"/>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r>
              <a:rPr lang="en-US" altLang="ja-JP" sz="900" b="1" dirty="0" smtClean="0">
                <a:solidFill>
                  <a:schemeClr val="accent2"/>
                </a:solidFill>
                <a:effectLst/>
                <a:latin typeface="Calibri" panose="020F0502020204030204" pitchFamily="34" charset="0"/>
              </a:rPr>
              <a:t>Back to the Max. size</a:t>
            </a:r>
            <a:endParaRPr lang="en-US" altLang="ja-JP" sz="900" b="1" dirty="0">
              <a:solidFill>
                <a:schemeClr val="accent2"/>
              </a:solidFill>
              <a:effectLst/>
              <a:latin typeface="Calibri" panose="020F0502020204030204" pitchFamily="34" charset="0"/>
            </a:endParaRPr>
          </a:p>
        </p:txBody>
      </p:sp>
      <p:sp>
        <p:nvSpPr>
          <p:cNvPr id="67" name="テキスト ボックス 66"/>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237891184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82584"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Support Sleeping Mode</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 name="正方形/長方形 1"/>
          <p:cNvSpPr/>
          <p:nvPr/>
        </p:nvSpPr>
        <p:spPr>
          <a:xfrm>
            <a:off x="316523" y="848991"/>
            <a:ext cx="8505092" cy="1077218"/>
          </a:xfrm>
          <a:prstGeom prst="rect">
            <a:avLst/>
          </a:prstGeom>
        </p:spPr>
        <p:txBody>
          <a:bodyPr wrap="square">
            <a:spAutoFit/>
          </a:bodyPr>
          <a:lstStyle/>
          <a:p>
            <a:pPr marL="285750" indent="-285750" algn="l">
              <a:buFont typeface="Wingdings" panose="05000000000000000000" pitchFamily="2" charset="2"/>
              <a:buChar char="n"/>
            </a:pPr>
            <a:r>
              <a:rPr lang="en-US" altLang="ja-JP" sz="1600" b="1" dirty="0">
                <a:effectLst/>
                <a:latin typeface="Calibri" panose="020F0502020204030204" pitchFamily="34" charset="0"/>
              </a:rPr>
              <a:t>When the recorder's HDD is sleeping at the start of playback, change the recording status display icon to the sleeping </a:t>
            </a:r>
            <a:r>
              <a:rPr lang="en-US" altLang="ja-JP" sz="1600" b="1" dirty="0" smtClean="0">
                <a:effectLst/>
                <a:latin typeface="Calibri" panose="020F0502020204030204" pitchFamily="34" charset="0"/>
              </a:rPr>
              <a:t>icon       </a:t>
            </a:r>
            <a:r>
              <a:rPr lang="en-US" altLang="ja-JP" sz="1600" b="1" dirty="0">
                <a:effectLst/>
                <a:latin typeface="Calibri" panose="020F0502020204030204" pitchFamily="34" charset="0"/>
              </a:rPr>
              <a:t>until it gets up</a:t>
            </a:r>
            <a:r>
              <a:rPr lang="en-US" altLang="ja-JP" sz="1600" b="1" dirty="0" smtClean="0">
                <a:effectLst/>
                <a:latin typeface="Calibri" panose="020F0502020204030204" pitchFamily="34" charset="0"/>
              </a:rPr>
              <a:t>.</a:t>
            </a:r>
            <a:endParaRPr lang="en-US" altLang="ja-JP" sz="1600" b="1" dirty="0">
              <a:effectLst/>
              <a:latin typeface="Calibri" panose="020F0502020204030204" pitchFamily="34" charset="0"/>
            </a:endParaRPr>
          </a:p>
          <a:p>
            <a:pPr marL="285750" indent="-285750" algn="l">
              <a:buFont typeface="Wingdings" panose="05000000000000000000" pitchFamily="2" charset="2"/>
              <a:buChar char="n"/>
            </a:pPr>
            <a:r>
              <a:rPr lang="en-US" altLang="ja-JP" sz="1600" b="1" dirty="0">
                <a:effectLst/>
                <a:latin typeface="Calibri" panose="020F0502020204030204" pitchFamily="34" charset="0"/>
              </a:rPr>
              <a:t>It may take up to 30 seconds for a RAID configuration to get up</a:t>
            </a:r>
            <a:r>
              <a:rPr lang="en-US" altLang="ja-JP" sz="1600" b="1" dirty="0" smtClean="0">
                <a:effectLst/>
                <a:latin typeface="Calibri" panose="020F0502020204030204" pitchFamily="34" charset="0"/>
              </a:rPr>
              <a:t>.</a:t>
            </a:r>
            <a:endParaRPr lang="en-US" altLang="ja-JP" sz="1600" b="1" dirty="0">
              <a:effectLst/>
              <a:latin typeface="Calibri" panose="020F0502020204030204" pitchFamily="34" charset="0"/>
            </a:endParaRPr>
          </a:p>
          <a:p>
            <a:pPr marL="285750" indent="-285750" algn="l">
              <a:buFont typeface="Wingdings" panose="05000000000000000000" pitchFamily="2" charset="2"/>
              <a:buChar char="n"/>
            </a:pPr>
            <a:r>
              <a:rPr lang="en-US" altLang="ja-JP" sz="1600" b="1" dirty="0">
                <a:effectLst/>
                <a:latin typeface="Calibri" panose="020F0502020204030204" pitchFamily="34" charset="0"/>
              </a:rPr>
              <a:t>While sleeping, all operations are invalidated.</a:t>
            </a:r>
            <a:endParaRPr lang="ja-JP" altLang="en-US" sz="1600" b="1" dirty="0">
              <a:effectLst/>
              <a:latin typeface="Calibri" panose="020F0502020204030204" pitchFamily="34" charset="0"/>
            </a:endParaRPr>
          </a:p>
        </p:txBody>
      </p:sp>
      <p:pic>
        <p:nvPicPr>
          <p:cNvPr id="3" name="図 2"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0457" y="1151002"/>
            <a:ext cx="191846" cy="191846"/>
          </a:xfrm>
          <a:prstGeom prst="rect">
            <a:avLst/>
          </a:prstGeom>
          <a:ln>
            <a:solidFill>
              <a:schemeClr val="accent1"/>
            </a:solidFill>
          </a:ln>
        </p:spPr>
      </p:pic>
      <p:grpSp>
        <p:nvGrpSpPr>
          <p:cNvPr id="6" name="グループ化 5"/>
          <p:cNvGrpSpPr/>
          <p:nvPr/>
        </p:nvGrpSpPr>
        <p:grpSpPr>
          <a:xfrm>
            <a:off x="1981159" y="1922821"/>
            <a:ext cx="5117124" cy="2760554"/>
            <a:chOff x="1981159" y="1922821"/>
            <a:chExt cx="5117124" cy="2760554"/>
          </a:xfrm>
        </p:grpSpPr>
        <p:pic>
          <p:nvPicPr>
            <p:cNvPr id="4" name="図 3" descr="画面の領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159" y="1922821"/>
              <a:ext cx="5117124" cy="2760554"/>
            </a:xfrm>
            <a:prstGeom prst="rect">
              <a:avLst/>
            </a:prstGeom>
          </p:spPr>
        </p:pic>
        <p:pic>
          <p:nvPicPr>
            <p:cNvPr id="12" name="図 11"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3101" y="2475712"/>
              <a:ext cx="50013" cy="50013"/>
            </a:xfrm>
            <a:prstGeom prst="rect">
              <a:avLst/>
            </a:prstGeom>
            <a:ln>
              <a:solidFill>
                <a:schemeClr val="accent1"/>
              </a:solidFill>
            </a:ln>
          </p:spPr>
        </p:pic>
        <p:sp>
          <p:nvSpPr>
            <p:cNvPr id="5" name="正方形/長方形 4"/>
            <p:cNvSpPr/>
            <p:nvPr/>
          </p:nvSpPr>
          <p:spPr>
            <a:xfrm>
              <a:off x="3423138" y="2537449"/>
              <a:ext cx="1145931" cy="777373"/>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4" name="正方形/長方形 13"/>
            <p:cNvSpPr/>
            <p:nvPr/>
          </p:nvSpPr>
          <p:spPr>
            <a:xfrm>
              <a:off x="3845190" y="2490541"/>
              <a:ext cx="1145931" cy="777373"/>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6" name="正方形/長方形 15"/>
            <p:cNvSpPr/>
            <p:nvPr/>
          </p:nvSpPr>
          <p:spPr>
            <a:xfrm>
              <a:off x="2960634" y="3338270"/>
              <a:ext cx="2030487" cy="858592"/>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7" name="正方形/長方形 16"/>
            <p:cNvSpPr/>
            <p:nvPr/>
          </p:nvSpPr>
          <p:spPr>
            <a:xfrm>
              <a:off x="5041632" y="3344120"/>
              <a:ext cx="2030487" cy="858592"/>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sp>
        <p:nvSpPr>
          <p:cNvPr id="15" name="角丸四角形吹き出し 14"/>
          <p:cNvSpPr/>
          <p:nvPr/>
        </p:nvSpPr>
        <p:spPr>
          <a:xfrm>
            <a:off x="1194127" y="3380591"/>
            <a:ext cx="1676399" cy="437064"/>
          </a:xfrm>
          <a:prstGeom prst="wedgeRoundRectCallout">
            <a:avLst>
              <a:gd name="adj1" fmla="val 55110"/>
              <a:gd name="adj2" fmla="val -246393"/>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r>
              <a:rPr lang="en-US" altLang="ja-JP" sz="900" b="1" dirty="0" smtClean="0">
                <a:solidFill>
                  <a:schemeClr val="tx1"/>
                </a:solidFill>
                <a:effectLst/>
                <a:latin typeface="Calibri" panose="020F0502020204030204" pitchFamily="34" charset="0"/>
              </a:rPr>
              <a:t>Sleeping icon is displaying</a:t>
            </a:r>
            <a:endParaRPr lang="en-US" altLang="ja-JP" sz="900" b="1" dirty="0">
              <a:solidFill>
                <a:schemeClr val="tx1"/>
              </a:solidFill>
              <a:effectLst/>
              <a:latin typeface="Calibri" panose="020F0502020204030204" pitchFamily="34" charset="0"/>
            </a:endParaRPr>
          </a:p>
        </p:txBody>
      </p:sp>
      <p:sp>
        <p:nvSpPr>
          <p:cNvPr id="19" name="テキスト ボックス 18"/>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237891184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6722"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Support V-series camera</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 name="正方形/長方形 1"/>
          <p:cNvSpPr/>
          <p:nvPr/>
        </p:nvSpPr>
        <p:spPr>
          <a:xfrm>
            <a:off x="316523" y="737613"/>
            <a:ext cx="8505092" cy="1384995"/>
          </a:xfrm>
          <a:prstGeom prst="rect">
            <a:avLst/>
          </a:prstGeom>
        </p:spPr>
        <p:txBody>
          <a:bodyPr wrap="square">
            <a:spAutoFit/>
          </a:bodyPr>
          <a:lstStyle/>
          <a:p>
            <a:pPr marL="285750" indent="-285750" algn="l">
              <a:buFont typeface="Wingdings" panose="05000000000000000000" pitchFamily="2" charset="2"/>
              <a:buChar char="n"/>
            </a:pPr>
            <a:r>
              <a:rPr lang="en-US" altLang="ja-JP" sz="1600" b="1" dirty="0" smtClean="0">
                <a:effectLst/>
                <a:latin typeface="Calibri" panose="020F0502020204030204" pitchFamily="34" charset="0"/>
              </a:rPr>
              <a:t>The following items have been supported with Ver.1.30.</a:t>
            </a:r>
          </a:p>
          <a:p>
            <a:pPr marL="742118" lvl="1" indent="-285750" algn="l">
              <a:buFont typeface="Wingdings" panose="05000000000000000000" pitchFamily="2" charset="2"/>
              <a:buChar char="Ø"/>
            </a:pPr>
            <a:r>
              <a:rPr lang="en-US" altLang="ja-JP" dirty="0" smtClean="0">
                <a:effectLst/>
                <a:latin typeface="Calibri" panose="020F0502020204030204" pitchFamily="34" charset="0"/>
              </a:rPr>
              <a:t>Support H.265</a:t>
            </a:r>
          </a:p>
          <a:p>
            <a:pPr marL="742118" lvl="1" indent="-285750" algn="l">
              <a:buFont typeface="Wingdings" panose="05000000000000000000" pitchFamily="2" charset="2"/>
              <a:buChar char="Ø"/>
            </a:pPr>
            <a:r>
              <a:rPr lang="en-US" altLang="ja-JP" dirty="0" smtClean="0">
                <a:effectLst/>
                <a:latin typeface="Calibri" panose="020F0502020204030204" pitchFamily="34" charset="0"/>
              </a:rPr>
              <a:t>Support formal model number registration with “Initial setup”, “Advanced setup” and “Device setup”</a:t>
            </a:r>
          </a:p>
          <a:p>
            <a:pPr marL="742118" lvl="1" indent="-285750" algn="l">
              <a:buFont typeface="Wingdings" panose="05000000000000000000" pitchFamily="2" charset="2"/>
              <a:buChar char="Ø"/>
            </a:pPr>
            <a:r>
              <a:rPr lang="en-US" altLang="ja-JP" dirty="0" smtClean="0">
                <a:effectLst/>
                <a:latin typeface="Calibri" panose="020F0502020204030204" pitchFamily="34" charset="0"/>
              </a:rPr>
              <a:t>Possible to register from ASM300 to NX series NVR</a:t>
            </a:r>
          </a:p>
          <a:p>
            <a:pPr marL="1198486" lvl="2" indent="-285750" algn="l">
              <a:buFont typeface="Wingdings" panose="05000000000000000000" pitchFamily="2" charset="2"/>
              <a:buChar char="ü"/>
            </a:pPr>
            <a:r>
              <a:rPr lang="en-US" altLang="ja-JP" sz="1200" dirty="0" smtClean="0">
                <a:effectLst/>
                <a:latin typeface="Calibri" panose="020F0502020204030204" pitchFamily="34" charset="0"/>
              </a:rPr>
              <a:t>NX400: Ver.2.00 onward, NX300: Ver.1.00 onward, NX200: Ver.1.10 onward</a:t>
            </a:r>
            <a:endParaRPr lang="en-US" altLang="ja-JP" dirty="0" smtClean="0">
              <a:effectLst/>
              <a:latin typeface="Calibri" panose="020F0502020204030204" pitchFamily="34" charset="0"/>
            </a:endParaRPr>
          </a:p>
          <a:p>
            <a:pPr marL="742118" lvl="1" indent="-285750" algn="l">
              <a:buFont typeface="Wingdings" panose="05000000000000000000" pitchFamily="2" charset="2"/>
              <a:buChar char="Ø"/>
            </a:pPr>
            <a:r>
              <a:rPr lang="en-US" altLang="ja-JP" dirty="0" smtClean="0">
                <a:effectLst/>
                <a:latin typeface="Calibri" panose="020F0502020204030204" pitchFamily="34" charset="0"/>
              </a:rPr>
              <a:t>Possible direct camera registration</a:t>
            </a:r>
            <a:endParaRPr lang="ja-JP" altLang="en-US" dirty="0">
              <a:effectLst/>
              <a:latin typeface="Calibri" panose="020F0502020204030204" pitchFamily="34" charset="0"/>
            </a:endParaRPr>
          </a:p>
        </p:txBody>
      </p:sp>
      <p:graphicFrame>
        <p:nvGraphicFramePr>
          <p:cNvPr id="11" name="表 10"/>
          <p:cNvGraphicFramePr>
            <a:graphicFrameLocks noGrp="1"/>
          </p:cNvGraphicFramePr>
          <p:nvPr>
            <p:extLst>
              <p:ext uri="{D42A27DB-BD31-4B8C-83A1-F6EECF244321}">
                <p14:modId xmlns:p14="http://schemas.microsoft.com/office/powerpoint/2010/main" val="922243800"/>
              </p:ext>
            </p:extLst>
          </p:nvPr>
        </p:nvGraphicFramePr>
        <p:xfrm>
          <a:off x="372288" y="2388683"/>
          <a:ext cx="8449327" cy="2439360"/>
        </p:xfrm>
        <a:graphic>
          <a:graphicData uri="http://schemas.openxmlformats.org/drawingml/2006/table">
            <a:tbl>
              <a:tblPr firstRow="1" bandRow="1">
                <a:tableStyleId>{5940675A-B579-460E-94D1-54222C63F5DA}</a:tableStyleId>
              </a:tblPr>
              <a:tblGrid>
                <a:gridCol w="1030188"/>
                <a:gridCol w="529472"/>
                <a:gridCol w="1395331"/>
                <a:gridCol w="1373584"/>
                <a:gridCol w="1373584"/>
                <a:gridCol w="1373584"/>
                <a:gridCol w="1373584"/>
              </a:tblGrid>
              <a:tr h="274924">
                <a:tc gridSpan="3">
                  <a:txBody>
                    <a:bodyPr/>
                    <a:lstStyle/>
                    <a:p>
                      <a:pPr algn="ct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i-PRO system</a:t>
                      </a:r>
                      <a:r>
                        <a:rPr kumimoji="1" lang="en-US" altLang="ja-JP" sz="900" b="1" baseline="0" dirty="0" smtClean="0">
                          <a:latin typeface="Calibri" panose="020F0502020204030204" pitchFamily="34" charset="0"/>
                          <a:ea typeface="Meiryo UI" panose="020B0604030504040204" pitchFamily="50" charset="-128"/>
                          <a:cs typeface="Meiryo UI" panose="020B0604030504040204" pitchFamily="50" charset="-128"/>
                        </a:rPr>
                        <a:t> &amp; tool and other system</a:t>
                      </a:r>
                      <a:endPar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endParaRPr>
                    </a:p>
                    <a:p>
                      <a:pPr algn="ct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(Recorder</a:t>
                      </a:r>
                      <a:r>
                        <a:rPr kumimoji="1" lang="ja-JP" altLang="en-US" sz="900" b="1"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a:t>
                      </a:r>
                      <a:r>
                        <a:rPr kumimoji="1" lang="ja-JP" altLang="en-US" sz="900" b="1"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VMS</a:t>
                      </a:r>
                      <a:r>
                        <a:rPr kumimoji="1" lang="ja-JP" altLang="en-US" sz="900" b="1"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a:t>
                      </a:r>
                      <a:r>
                        <a:rPr kumimoji="1" lang="ja-JP" altLang="en-US" sz="900" b="1"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Video Surveillance Software)</a:t>
                      </a:r>
                      <a:endParaRPr kumimoji="1" lang="ja-JP" altLang="en-US" sz="900" b="1" dirty="0">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algn="ctr"/>
                      <a:r>
                        <a:rPr kumimoji="1" lang="en-US" altLang="ja-JP" sz="900" b="1"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End of Jan.</a:t>
                      </a:r>
                      <a:r>
                        <a:rPr kumimoji="1" lang="en-US" altLang="ja-JP" sz="900" b="1" baseline="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 2017</a:t>
                      </a:r>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900" b="1"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ASM300</a:t>
                      </a:r>
                      <a:r>
                        <a:rPr kumimoji="1" lang="en-US" altLang="ja-JP" sz="900" b="1" baseline="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 Ver. 1.00</a:t>
                      </a:r>
                      <a:r>
                        <a:rPr kumimoji="1" lang="en-US" altLang="ja-JP" sz="900" b="1"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a:t>
                      </a:r>
                      <a:endParaRPr kumimoji="1" lang="ja-JP" altLang="en-US" sz="900" b="1"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solidFill>
                      <a:schemeClr val="accent1">
                        <a:lumMod val="20000"/>
                        <a:lumOff val="80000"/>
                      </a:schemeClr>
                    </a:solidFill>
                  </a:tcPr>
                </a:tc>
                <a:tc>
                  <a:txBody>
                    <a:bodyPr/>
                    <a:lstStyle/>
                    <a:p>
                      <a:pPr algn="ctr"/>
                      <a:r>
                        <a:rPr kumimoji="1" lang="en-US" altLang="ja-JP" sz="900" b="1"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End of Mar. 2017</a:t>
                      </a:r>
                    </a:p>
                    <a:p>
                      <a:pPr algn="ctr"/>
                      <a:r>
                        <a:rPr kumimoji="1" lang="en-US" altLang="ja-JP" sz="900" b="1"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ASM300</a:t>
                      </a:r>
                      <a:r>
                        <a:rPr kumimoji="1" lang="en-US" altLang="ja-JP" sz="900" b="1" baseline="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 Ver. 1.03</a:t>
                      </a:r>
                      <a:r>
                        <a:rPr kumimoji="1" lang="en-US" altLang="ja-JP" sz="900" b="1"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a:t>
                      </a:r>
                      <a:endParaRPr kumimoji="1" lang="ja-JP" altLang="en-US" sz="900" b="1" dirty="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solidFill>
                      <a:schemeClr val="accent1">
                        <a:lumMod val="20000"/>
                        <a:lumOff val="80000"/>
                      </a:schemeClr>
                    </a:solidFill>
                  </a:tcPr>
                </a:tc>
                <a:tc>
                  <a:txBody>
                    <a:bodyPr/>
                    <a:lstStyle/>
                    <a:p>
                      <a:pPr algn="ctr"/>
                      <a:r>
                        <a:rPr kumimoji="1" lang="en-US" altLang="ja-JP" sz="900" b="1"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End</a:t>
                      </a:r>
                      <a:r>
                        <a:rPr kumimoji="1" lang="en-US" altLang="ja-JP" sz="900" b="1" baseline="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 of Jun.</a:t>
                      </a:r>
                      <a:r>
                        <a:rPr kumimoji="1" lang="en-US" altLang="ja-JP" sz="900" b="1"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 2017</a:t>
                      </a:r>
                    </a:p>
                    <a:p>
                      <a:pPr marL="0" marR="0" indent="0" algn="ctr" defTabSz="456368" rtl="0" eaLnBrk="1" fontAlgn="auto" latinLnBrk="0" hangingPunct="1">
                        <a:lnSpc>
                          <a:spcPct val="100000"/>
                        </a:lnSpc>
                        <a:spcBef>
                          <a:spcPts val="0"/>
                        </a:spcBef>
                        <a:spcAft>
                          <a:spcPts val="0"/>
                        </a:spcAft>
                        <a:buClrTx/>
                        <a:buSzTx/>
                        <a:buFontTx/>
                        <a:buNone/>
                        <a:tabLst/>
                        <a:defRPr/>
                      </a:pPr>
                      <a:r>
                        <a:rPr kumimoji="1" lang="en-US" altLang="ja-JP" sz="900" b="1"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ASM300</a:t>
                      </a:r>
                      <a:r>
                        <a:rPr kumimoji="1" lang="en-US" altLang="ja-JP" sz="900" b="1" baseline="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 Ver. 1.10</a:t>
                      </a:r>
                      <a:r>
                        <a:rPr kumimoji="1" lang="en-US" altLang="ja-JP" sz="900" b="1"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a:t>
                      </a:r>
                      <a:endParaRPr kumimoji="1" lang="ja-JP" altLang="en-US" sz="900" b="1"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900" b="1"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End of Dec. 2017</a:t>
                      </a:r>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900" b="1"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ASM300</a:t>
                      </a:r>
                      <a:r>
                        <a:rPr kumimoji="1" lang="en-US" altLang="ja-JP" sz="900" b="1" baseline="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 Ver. 1.30</a:t>
                      </a:r>
                      <a:r>
                        <a:rPr kumimoji="1" lang="en-US" altLang="ja-JP" sz="900" b="1"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a:t>
                      </a:r>
                      <a:endParaRPr kumimoji="1" lang="ja-JP" altLang="en-US" sz="900" b="1"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solidFill>
                      <a:schemeClr val="accent1">
                        <a:lumMod val="20000"/>
                        <a:lumOff val="80000"/>
                      </a:schemeClr>
                    </a:solidFill>
                  </a:tcPr>
                </a:tc>
              </a:tr>
              <a:tr h="147310">
                <a:tc rowSpan="9">
                  <a:txBody>
                    <a:bodyPr/>
                    <a:lstStyle/>
                    <a:p>
                      <a:pPr algn="l"/>
                      <a:r>
                        <a:rPr kumimoji="1" lang="en-US" altLang="ja-JP" sz="8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ASM300</a:t>
                      </a:r>
                      <a:endParaRPr kumimoji="1" lang="ja-JP" altLang="en-US" sz="800" dirty="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rowSpan="4">
                  <a:txBody>
                    <a:bodyPr/>
                    <a:lstStyle/>
                    <a:p>
                      <a:pPr algn="l"/>
                      <a:r>
                        <a:rPr kumimoji="1" lang="en-US" altLang="ja-JP" sz="8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Codec</a:t>
                      </a:r>
                      <a:endParaRPr kumimoji="1" lang="ja-JP" altLang="en-US" sz="800" dirty="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l"/>
                      <a:r>
                        <a:rPr kumimoji="1" lang="en-US" altLang="ja-JP" sz="8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MJPEG</a:t>
                      </a:r>
                      <a:endParaRPr kumimoji="1" lang="ja-JP" altLang="en-US" sz="800" dirty="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8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 </a:t>
                      </a:r>
                      <a:r>
                        <a:rPr lang="en-US" altLang="ja-JP" sz="800" b="0" i="0" u="none" strike="noStrike"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*8</a:t>
                      </a:r>
                      <a:r>
                        <a:rPr lang="en-US" altLang="ja-JP" sz="800" b="0" i="0" u="none" strike="noStrike" baseline="0"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*12</a:t>
                      </a:r>
                      <a:endParaRPr lang="en-US" altLang="ja-JP" sz="800" b="0"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 </a:t>
                      </a:r>
                      <a:r>
                        <a:rPr lang="en-US" altLang="ja-JP" sz="800" b="0" i="0" u="none" strike="noStrike"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*8</a:t>
                      </a:r>
                      <a:endParaRPr lang="en-US" altLang="ja-JP" sz="800" b="0"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 </a:t>
                      </a:r>
                      <a:r>
                        <a:rPr lang="en-US" altLang="ja-JP" sz="800" b="0" i="0" u="none" strike="noStrike"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*8</a:t>
                      </a:r>
                      <a:r>
                        <a:rPr lang="en-US" altLang="ja-JP" sz="800" b="0" i="0" u="none" strike="noStrike" baseline="0"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a:t>
                      </a:r>
                      <a:endParaRPr lang="en-US" altLang="ja-JP" sz="800" b="0"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B w="12700" cap="flat" cmpd="sng" algn="ctr">
                      <a:solidFill>
                        <a:schemeClr val="tx1"/>
                      </a:solidFill>
                      <a:prstDash val="solid"/>
                      <a:round/>
                      <a:headEnd type="none" w="med" len="med"/>
                      <a:tailEnd type="none" w="med" len="med"/>
                    </a:lnB>
                    <a:solidFill>
                      <a:schemeClr val="accent3">
                        <a:lumMod val="40000"/>
                        <a:lumOff val="60000"/>
                      </a:schemeClr>
                    </a:solidFill>
                  </a:tcPr>
                </a:tc>
              </a:tr>
              <a:tr h="147310">
                <a:tc vMerge="1">
                  <a:txBody>
                    <a:bodyPr/>
                    <a:lstStyle/>
                    <a:p>
                      <a:endParaRPr kumimoji="1" lang="ja-JP" altLang="en-US"/>
                    </a:p>
                  </a:txBody>
                  <a:tcPr/>
                </a:tc>
                <a:tc vMerge="1">
                  <a:txBody>
                    <a:bodyPr/>
                    <a:lstStyle/>
                    <a:p>
                      <a:endParaRPr kumimoji="1" lang="ja-JP" altLang="en-US"/>
                    </a:p>
                  </a:txBody>
                  <a:tcPr/>
                </a:tc>
                <a:tc>
                  <a:txBody>
                    <a:bodyPr/>
                    <a:lstStyle/>
                    <a:p>
                      <a:pPr algn="l"/>
                      <a:r>
                        <a:rPr kumimoji="1" lang="en-US" altLang="ja-JP" sz="8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H.265</a:t>
                      </a:r>
                      <a:endParaRPr kumimoji="1" lang="ja-JP" altLang="en-US" sz="800" dirty="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8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8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800" b="0"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 </a:t>
                      </a:r>
                      <a:r>
                        <a:rPr lang="en-US" altLang="ja-JP" sz="800" b="0" i="0" u="none" strike="noStrike"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*15</a:t>
                      </a:r>
                      <a:endParaRPr lang="en-US" altLang="ja-JP" sz="800" b="0"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147310">
                <a:tc vMerge="1">
                  <a:txBody>
                    <a:bodyPr/>
                    <a:lstStyle/>
                    <a:p>
                      <a:endParaRPr kumimoji="1" lang="ja-JP" altLang="en-US"/>
                    </a:p>
                  </a:txBody>
                  <a:tcPr/>
                </a:tc>
                <a:tc vMerge="1">
                  <a:txBody>
                    <a:bodyPr/>
                    <a:lstStyle/>
                    <a:p>
                      <a:endParaRPr kumimoji="1" lang="ja-JP" altLang="en-US"/>
                    </a:p>
                  </a:txBody>
                  <a:tcPr/>
                </a:tc>
                <a:tc>
                  <a:txBody>
                    <a:bodyPr/>
                    <a:lstStyle/>
                    <a:p>
                      <a:pPr algn="l"/>
                      <a:r>
                        <a:rPr kumimoji="1" lang="en-US" altLang="ja-JP" sz="8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H.264</a:t>
                      </a:r>
                      <a:endParaRPr kumimoji="1" lang="ja-JP" altLang="en-US" sz="800" dirty="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8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 </a:t>
                      </a:r>
                      <a:r>
                        <a:rPr lang="en-US" altLang="ja-JP" sz="800" b="0" i="0" u="none" strike="noStrike"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*12 </a:t>
                      </a:r>
                      <a:endParaRPr lang="en-US" altLang="ja-JP" sz="800" b="0"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 </a:t>
                      </a:r>
                      <a:endParaRPr lang="en-US" altLang="ja-JP" sz="800" b="0"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 </a:t>
                      </a:r>
                      <a:endParaRPr lang="en-US" altLang="ja-JP" sz="800" b="0"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147310">
                <a:tc vMerge="1">
                  <a:txBody>
                    <a:bodyPr/>
                    <a:lstStyle/>
                    <a:p>
                      <a:endParaRPr kumimoji="1" lang="ja-JP" altLang="en-US"/>
                    </a:p>
                  </a:txBody>
                  <a:tcPr/>
                </a:tc>
                <a:tc vMerge="1">
                  <a:txBody>
                    <a:bodyPr/>
                    <a:lstStyle/>
                    <a:p>
                      <a:endParaRPr kumimoji="1" lang="ja-JP" altLang="en-US"/>
                    </a:p>
                  </a:txBody>
                  <a:tcPr/>
                </a:tc>
                <a:tc>
                  <a:txBody>
                    <a:bodyPr/>
                    <a:lstStyle/>
                    <a:p>
                      <a:pPr algn="l"/>
                      <a:r>
                        <a:rPr kumimoji="1" lang="en-US" altLang="ja-JP" sz="8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Audio</a:t>
                      </a:r>
                      <a:endParaRPr kumimoji="1" lang="ja-JP" altLang="en-US" sz="800" dirty="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8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  </a:t>
                      </a:r>
                      <a:r>
                        <a:rPr lang="en-US" altLang="ja-JP" sz="800" b="0" i="0" u="none" strike="noStrike"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*3 *9</a:t>
                      </a: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  </a:t>
                      </a:r>
                      <a:r>
                        <a:rPr lang="en-US" altLang="ja-JP" sz="800" b="0" i="0" u="none" strike="noStrike"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*3 *9</a:t>
                      </a: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  </a:t>
                      </a:r>
                      <a:r>
                        <a:rPr lang="en-US" altLang="ja-JP" sz="800" b="0" i="0" u="none" strike="noStrike"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*3 *9</a:t>
                      </a: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147310">
                <a:tc vMerge="1">
                  <a:txBody>
                    <a:bodyPr/>
                    <a:lstStyle/>
                    <a:p>
                      <a:pPr algn="l"/>
                      <a:endParaRPr kumimoji="1" lang="ja-JP" altLang="en-US" sz="900" dirty="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a:r>
                        <a:rPr kumimoji="1" lang="en-US" altLang="ja-JP" sz="8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PTZ control</a:t>
                      </a:r>
                      <a:endParaRPr kumimoji="1" lang="ja-JP" altLang="en-US" sz="800" dirty="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8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 (IR-PTZ)</a:t>
                      </a:r>
                      <a:r>
                        <a:rPr lang="en-US" altLang="ja-JP" sz="800" b="0" i="0" u="none" strike="noStrike" baseline="0"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800" b="0" i="0" u="none" strike="noStrike" baseline="0"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*22</a:t>
                      </a:r>
                      <a:endParaRPr lang="en-US" altLang="ja-JP" sz="800" b="0"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 (IR-PTZ)</a:t>
                      </a:r>
                      <a:r>
                        <a:rPr lang="en-US" altLang="ja-JP" sz="800" b="0" i="0" u="none" strike="noStrike" baseline="0"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800" b="0" i="0" u="none" strike="noStrike" baseline="0"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*22</a:t>
                      </a:r>
                      <a:endParaRPr lang="en-US" altLang="ja-JP" sz="800" b="0"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 (IR-PTZ)</a:t>
                      </a:r>
                      <a:r>
                        <a:rPr lang="en-US" altLang="ja-JP" sz="800" b="0" i="0" u="none" strike="noStrike" baseline="0"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800" b="0" i="0" u="none" strike="noStrike" baseline="0"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*22</a:t>
                      </a:r>
                      <a:endParaRPr lang="en-US" altLang="ja-JP" sz="800" b="0"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solidFill>
                      <a:schemeClr val="accent3">
                        <a:lumMod val="40000"/>
                        <a:lumOff val="60000"/>
                      </a:schemeClr>
                    </a:solidFill>
                  </a:tcPr>
                </a:tc>
              </a:tr>
              <a:tr h="147310">
                <a:tc vMerge="1">
                  <a:txBody>
                    <a:bodyPr/>
                    <a:lstStyle/>
                    <a:p>
                      <a:pPr algn="l"/>
                      <a:endParaRPr kumimoji="1" lang="ja-JP" altLang="en-US" sz="900" dirty="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a:r>
                        <a:rPr kumimoji="1" lang="en-US" altLang="ja-JP" sz="8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VMD search</a:t>
                      </a:r>
                      <a:endParaRPr kumimoji="1" lang="ja-JP" altLang="en-US" sz="800" dirty="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8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8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8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8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B w="12700" cap="flat" cmpd="sng" algn="ctr">
                      <a:solidFill>
                        <a:schemeClr val="tx1"/>
                      </a:solidFill>
                      <a:prstDash val="solid"/>
                      <a:round/>
                      <a:headEnd type="none" w="med" len="med"/>
                      <a:tailEnd type="none" w="med" len="med"/>
                    </a:lnB>
                    <a:solidFill>
                      <a:schemeClr val="accent3">
                        <a:lumMod val="40000"/>
                        <a:lumOff val="60000"/>
                      </a:schemeClr>
                    </a:solidFill>
                  </a:tcPr>
                </a:tc>
              </a:tr>
              <a:tr h="147310">
                <a:tc vMerge="1">
                  <a:txBody>
                    <a:bodyPr/>
                    <a:lstStyle/>
                    <a:p>
                      <a:endParaRPr kumimoji="1" lang="ja-JP" altLang="en-US"/>
                    </a:p>
                  </a:txBody>
                  <a:tcPr/>
                </a:tc>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8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Camera detail setup</a:t>
                      </a:r>
                      <a:endParaRPr kumimoji="1" lang="ja-JP" altLang="en-US" sz="8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tc>
                  <a:txBody>
                    <a:bodyPr/>
                    <a:lstStyle/>
                    <a:p>
                      <a:pPr algn="ctr" fontAlgn="ctr"/>
                      <a:endParaRPr lang="en-US" altLang="ja-JP" sz="8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800" b="0"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800" b="0"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 </a:t>
                      </a:r>
                      <a:r>
                        <a:rPr lang="en-US" altLang="ja-JP" sz="800" b="0" i="0" u="none" strike="noStrike" baseline="0"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*15 *19</a:t>
                      </a:r>
                      <a:endParaRPr lang="en-US" altLang="ja-JP" sz="8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147310">
                <a:tc vMerge="1">
                  <a:txBody>
                    <a:bodyPr/>
                    <a:lstStyle/>
                    <a:p>
                      <a:endParaRPr kumimoji="1" lang="ja-JP" altLang="en-US"/>
                    </a:p>
                  </a:txBody>
                  <a:tcPr/>
                </a:tc>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8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Internet mode (over</a:t>
                      </a:r>
                      <a:r>
                        <a:rPr kumimoji="1" lang="en-US" altLang="ja-JP" sz="800" baseline="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 HTTP)</a:t>
                      </a:r>
                      <a:endParaRPr kumimoji="1" lang="ja-JP" altLang="en-US" sz="8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8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8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8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8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147310">
                <a:tc vMerge="1">
                  <a:txBody>
                    <a:bodyPr/>
                    <a:lstStyle/>
                    <a:p>
                      <a:pPr algn="l"/>
                      <a:endParaRPr kumimoji="1" lang="ja-JP" altLang="en-US" sz="900" dirty="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Video Playback of SD Card, Download</a:t>
                      </a:r>
                      <a:endParaRPr kumimoji="1" lang="ja-JP" altLang="en-US" sz="8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8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8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8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8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147310">
                <a:tc rowSpan="2">
                  <a:txBody>
                    <a:bodyPr/>
                    <a:lstStyle/>
                    <a:p>
                      <a:pPr algn="l"/>
                      <a:r>
                        <a:rPr kumimoji="1" lang="en-US" altLang="ja-JP" sz="8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ASM300</a:t>
                      </a:r>
                    </a:p>
                    <a:p>
                      <a:pPr algn="l"/>
                      <a:r>
                        <a:rPr kumimoji="1" lang="en-US" altLang="ja-JP" sz="7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(Recorder registration)</a:t>
                      </a:r>
                      <a:endParaRPr kumimoji="1" lang="ja-JP" altLang="en-US" sz="7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8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Live image</a:t>
                      </a:r>
                      <a:r>
                        <a:rPr kumimoji="1" lang="en-US" altLang="ja-JP" sz="800" baseline="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 source: Recorder</a:t>
                      </a:r>
                      <a:endParaRPr kumimoji="1" lang="ja-JP" altLang="en-US" sz="8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8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a:t>
                      </a:r>
                      <a:endParaRPr lang="en-US" altLang="ja-JP" sz="8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a:t>
                      </a:r>
                      <a:endParaRPr lang="en-US" altLang="ja-JP" sz="8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a:t>
                      </a:r>
                      <a:endParaRPr lang="en-US" altLang="ja-JP" sz="8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solidFill>
                      <a:schemeClr val="accent3">
                        <a:lumMod val="40000"/>
                        <a:lumOff val="60000"/>
                      </a:schemeClr>
                    </a:solidFill>
                  </a:tcPr>
                </a:tc>
              </a:tr>
              <a:tr h="147310">
                <a:tc vMerge="1">
                  <a:txBody>
                    <a:bodyPr/>
                    <a:lstStyle/>
                    <a:p>
                      <a:pPr algn="l"/>
                      <a:endParaRPr kumimoji="1" lang="ja-JP" altLang="en-US" sz="9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8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Live</a:t>
                      </a:r>
                      <a:r>
                        <a:rPr kumimoji="1" lang="en-US" altLang="ja-JP" sz="800" baseline="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 image source: Camera</a:t>
                      </a:r>
                      <a:endParaRPr kumimoji="1" lang="ja-JP" altLang="en-US" sz="8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8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8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a:t>
                      </a:r>
                      <a:r>
                        <a:rPr lang="en-US" altLang="ja-JP" sz="800" b="0" i="0" u="none" strike="noStrike"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7</a:t>
                      </a:r>
                      <a:endParaRPr lang="en-US" altLang="ja-JP" sz="8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a:t>
                      </a:r>
                      <a:r>
                        <a:rPr lang="en-US" altLang="ja-JP" sz="800" b="0" i="0" u="none" strike="noStrike"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7</a:t>
                      </a:r>
                      <a:endParaRPr lang="en-US" altLang="ja-JP" sz="8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B w="12700" cap="flat" cmpd="sng" algn="ctr">
                      <a:solidFill>
                        <a:schemeClr val="tx1"/>
                      </a:solidFill>
                      <a:prstDash val="solid"/>
                      <a:round/>
                      <a:headEnd type="none" w="med" len="med"/>
                      <a:tailEnd type="none" w="med" len="med"/>
                    </a:lnB>
                    <a:solidFill>
                      <a:schemeClr val="accent3">
                        <a:lumMod val="40000"/>
                        <a:lumOff val="60000"/>
                      </a:schemeClr>
                    </a:solidFill>
                  </a:tcPr>
                </a:tc>
              </a:tr>
              <a:tr h="147310">
                <a:tc gridSpan="3">
                  <a:txBody>
                    <a:bodyPr/>
                    <a:lstStyle/>
                    <a:p>
                      <a:pPr algn="l"/>
                      <a:r>
                        <a:rPr kumimoji="1" lang="en-US" altLang="ja-JP" sz="8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ASM300 (Camera  direct registration)</a:t>
                      </a:r>
                    </a:p>
                  </a:txBody>
                  <a:tcPr marL="33231" marR="33231" marT="27000" marB="27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ja-JP" altLang="en-US" sz="9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tc>
                  <a:txBody>
                    <a:bodyPr/>
                    <a:lstStyle/>
                    <a:p>
                      <a:pPr algn="ctr" fontAlgn="ctr"/>
                      <a:r>
                        <a:rPr lang="en-US" altLang="ja-JP" sz="800" b="0" i="0" u="none" strike="noStrike"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800" b="0"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800" b="0"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800" b="0"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800" b="0" i="0" u="none" strike="noStrike"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a:t>
                      </a:r>
                      <a:endParaRPr lang="ja-JP" altLang="en-US" sz="800" b="1"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bl>
          </a:graphicData>
        </a:graphic>
      </p:graphicFrame>
      <p:sp>
        <p:nvSpPr>
          <p:cNvPr id="12" name="角丸四角形 11"/>
          <p:cNvSpPr/>
          <p:nvPr/>
        </p:nvSpPr>
        <p:spPr>
          <a:xfrm>
            <a:off x="7450015" y="2379836"/>
            <a:ext cx="1371600" cy="2455934"/>
          </a:xfrm>
          <a:prstGeom prst="roundRect">
            <a:avLst>
              <a:gd name="adj" fmla="val 3133"/>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3" name="テキスト ボックス 3"/>
          <p:cNvSpPr txBox="1">
            <a:spLocks noChangeArrowheads="1"/>
          </p:cNvSpPr>
          <p:nvPr/>
        </p:nvSpPr>
        <p:spPr bwMode="auto">
          <a:xfrm>
            <a:off x="317517" y="2094886"/>
            <a:ext cx="4188482" cy="33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600" b="1" dirty="0" smtClean="0">
                <a:effectLst/>
                <a:ea typeface="Meiryo UI" pitchFamily="50" charset="-128"/>
                <a:cs typeface="Meiryo UI" pitchFamily="50" charset="-128"/>
              </a:rPr>
              <a:t>Functional Compatibility: ASM300</a:t>
            </a:r>
            <a:endParaRPr lang="en-US" altLang="ja-JP" sz="1600" b="1" dirty="0">
              <a:effectLst/>
              <a:ea typeface="Meiryo UI" pitchFamily="50" charset="-128"/>
              <a:cs typeface="Meiryo UI" pitchFamily="50" charset="-128"/>
            </a:endParaRPr>
          </a:p>
        </p:txBody>
      </p:sp>
      <p:sp>
        <p:nvSpPr>
          <p:cNvPr id="14" name="正方形/長方形 13"/>
          <p:cNvSpPr/>
          <p:nvPr/>
        </p:nvSpPr>
        <p:spPr>
          <a:xfrm>
            <a:off x="7164999" y="548442"/>
            <a:ext cx="1952779" cy="246221"/>
          </a:xfrm>
          <a:prstGeom prst="rect">
            <a:avLst/>
          </a:prstGeom>
        </p:spPr>
        <p:txBody>
          <a:bodyPr wrap="none">
            <a:spAutoFit/>
          </a:bodyPr>
          <a:lstStyle/>
          <a:p>
            <a:pPr defTabSz="456368" fontAlgn="auto">
              <a:spcBef>
                <a:spcPts val="0"/>
              </a:spcBef>
              <a:spcAft>
                <a:spcPts val="0"/>
              </a:spcAft>
              <a:defRPr/>
            </a:pPr>
            <a:r>
              <a:rPr lang="en-US" altLang="ja-JP" sz="1000" b="1" dirty="0">
                <a:solidFill>
                  <a:srgbClr val="FF0000"/>
                </a:solidFill>
                <a:effectLst/>
                <a:latin typeface="Calibri" panose="020F0502020204030204" pitchFamily="34" charset="0"/>
              </a:rPr>
              <a:t>(Certain country is not </a:t>
            </a:r>
            <a:r>
              <a:rPr lang="en-US" altLang="ja-JP" sz="1000" b="1" dirty="0" smtClean="0">
                <a:solidFill>
                  <a:srgbClr val="FF0000"/>
                </a:solidFill>
                <a:effectLst/>
                <a:latin typeface="Calibri" panose="020F0502020204030204" pitchFamily="34" charset="0"/>
              </a:rPr>
              <a:t>available)</a:t>
            </a:r>
            <a:endParaRPr lang="ja-JP" altLang="en-US" sz="1000" b="1" dirty="0">
              <a:solidFill>
                <a:srgbClr val="FF0000"/>
              </a:solidFill>
              <a:effectLst/>
              <a:latin typeface="Calibri" panose="020F0502020204030204" pitchFamily="34" charset="0"/>
            </a:endParaRPr>
          </a:p>
        </p:txBody>
      </p:sp>
      <p:sp>
        <p:nvSpPr>
          <p:cNvPr id="15" name="テキスト ボックス 14"/>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1120807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470860"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V-series Camera Support</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0" name="正方形/長方形 9"/>
          <p:cNvSpPr/>
          <p:nvPr/>
        </p:nvSpPr>
        <p:spPr>
          <a:xfrm>
            <a:off x="322384" y="699542"/>
            <a:ext cx="8481647" cy="4093428"/>
          </a:xfrm>
          <a:prstGeom prst="rect">
            <a:avLst/>
          </a:prstGeom>
          <a:noFill/>
        </p:spPr>
        <p:txBody>
          <a:bodyPr wrap="square">
            <a:spAutoFit/>
          </a:bodyPr>
          <a:lstStyle/>
          <a:p>
            <a:pPr algn="l"/>
            <a:r>
              <a:rPr lang="en-US" altLang="ja-JP" sz="1000" dirty="0">
                <a:effectLst/>
                <a:latin typeface="Calibri" panose="020F0502020204030204" pitchFamily="34" charset="0"/>
              </a:rPr>
              <a:t>*</a:t>
            </a:r>
            <a:r>
              <a:rPr lang="en-US" altLang="ja-JP" sz="1000" dirty="0" smtClean="0">
                <a:effectLst/>
                <a:latin typeface="Calibri" panose="020F0502020204030204" pitchFamily="34" charset="0"/>
              </a:rPr>
              <a:t>1</a:t>
            </a:r>
            <a:r>
              <a:rPr lang="ja-JP" altLang="en-US" sz="1000" dirty="0" smtClean="0">
                <a:effectLst/>
                <a:latin typeface="Calibri" panose="020F0502020204030204" pitchFamily="34" charset="0"/>
              </a:rPr>
              <a:t> </a:t>
            </a:r>
            <a:r>
              <a:rPr lang="en-US" altLang="ja-JP" sz="1000" dirty="0" smtClean="0">
                <a:effectLst/>
                <a:latin typeface="Calibri" panose="020F0502020204030204" pitchFamily="34" charset="0"/>
              </a:rPr>
              <a:t>: </a:t>
            </a:r>
            <a:r>
              <a:rPr lang="en-US" altLang="ja-JP" sz="1000" dirty="0">
                <a:effectLst/>
                <a:latin typeface="Calibri" panose="020F0502020204030204" pitchFamily="34" charset="0"/>
              </a:rPr>
              <a:t>Support 640x480,320x240 and 640x360.</a:t>
            </a:r>
            <a:endParaRPr lang="ja-JP" altLang="ja-JP" sz="1000" dirty="0">
              <a:effectLst/>
              <a:latin typeface="Calibri" panose="020F0502020204030204" pitchFamily="34" charset="0"/>
            </a:endParaRPr>
          </a:p>
          <a:p>
            <a:pPr algn="l"/>
            <a:r>
              <a:rPr lang="en-US" altLang="ja-JP" sz="1000" dirty="0">
                <a:effectLst/>
                <a:latin typeface="Calibri" panose="020F0502020204030204" pitchFamily="34" charset="0"/>
              </a:rPr>
              <a:t>*</a:t>
            </a:r>
            <a:r>
              <a:rPr lang="en-US" altLang="ja-JP" sz="1000" dirty="0" smtClean="0">
                <a:effectLst/>
                <a:latin typeface="Calibri" panose="020F0502020204030204" pitchFamily="34" charset="0"/>
              </a:rPr>
              <a:t>2</a:t>
            </a:r>
            <a:r>
              <a:rPr lang="ja-JP" altLang="en-US" sz="1000" dirty="0" smtClean="0">
                <a:effectLst/>
                <a:latin typeface="Calibri" panose="020F0502020204030204" pitchFamily="34" charset="0"/>
              </a:rPr>
              <a:t> </a:t>
            </a:r>
            <a:r>
              <a:rPr lang="en-US" altLang="ja-JP" sz="1000" dirty="0" smtClean="0">
                <a:effectLst/>
                <a:latin typeface="Calibri" panose="020F0502020204030204" pitchFamily="34" charset="0"/>
              </a:rPr>
              <a:t>: </a:t>
            </a:r>
            <a:r>
              <a:rPr lang="en-US" altLang="ja-JP" sz="1000" dirty="0">
                <a:effectLst/>
                <a:latin typeface="Calibri" panose="020F0502020204030204" pitchFamily="34" charset="0"/>
              </a:rPr>
              <a:t>Support 1920x1080,1280x720 and 1280x960. Supported up to 30 ips</a:t>
            </a:r>
            <a:endParaRPr lang="ja-JP" altLang="ja-JP" sz="1000" dirty="0">
              <a:effectLst/>
              <a:latin typeface="Calibri" panose="020F0502020204030204" pitchFamily="34" charset="0"/>
            </a:endParaRPr>
          </a:p>
          <a:p>
            <a:pPr algn="l"/>
            <a:r>
              <a:rPr lang="en-US" altLang="ja-JP" sz="1000" dirty="0">
                <a:effectLst/>
                <a:latin typeface="Calibri" panose="020F0502020204030204" pitchFamily="34" charset="0"/>
              </a:rPr>
              <a:t>*</a:t>
            </a:r>
            <a:r>
              <a:rPr lang="en-US" altLang="ja-JP" sz="1000" dirty="0" smtClean="0">
                <a:effectLst/>
                <a:latin typeface="Calibri" panose="020F0502020204030204" pitchFamily="34" charset="0"/>
              </a:rPr>
              <a:t>3</a:t>
            </a:r>
            <a:r>
              <a:rPr lang="ja-JP" altLang="en-US" sz="1000" dirty="0" smtClean="0">
                <a:effectLst/>
                <a:latin typeface="Calibri" panose="020F0502020204030204" pitchFamily="34" charset="0"/>
              </a:rPr>
              <a:t> </a:t>
            </a:r>
            <a:r>
              <a:rPr lang="en-US" altLang="ja-JP" sz="1000" dirty="0" smtClean="0">
                <a:effectLst/>
                <a:latin typeface="Calibri" panose="020F0502020204030204" pitchFamily="34" charset="0"/>
              </a:rPr>
              <a:t>: </a:t>
            </a:r>
            <a:r>
              <a:rPr lang="en-US" altLang="ja-JP" sz="1000" dirty="0">
                <a:effectLst/>
                <a:latin typeface="Calibri" panose="020F0502020204030204" pitchFamily="34" charset="0"/>
              </a:rPr>
              <a:t>Supported G.726.</a:t>
            </a:r>
            <a:endParaRPr lang="ja-JP" altLang="ja-JP" sz="1000" dirty="0">
              <a:effectLst/>
              <a:latin typeface="Calibri" panose="020F0502020204030204" pitchFamily="34" charset="0"/>
            </a:endParaRPr>
          </a:p>
          <a:p>
            <a:pPr algn="l"/>
            <a:r>
              <a:rPr lang="en-US" altLang="ja-JP" sz="1000" dirty="0">
                <a:effectLst/>
                <a:latin typeface="Calibri" panose="020F0502020204030204" pitchFamily="34" charset="0"/>
              </a:rPr>
              <a:t>*</a:t>
            </a:r>
            <a:r>
              <a:rPr lang="en-US" altLang="ja-JP" sz="1000" dirty="0" smtClean="0">
                <a:effectLst/>
                <a:latin typeface="Calibri" panose="020F0502020204030204" pitchFamily="34" charset="0"/>
              </a:rPr>
              <a:t>4</a:t>
            </a:r>
            <a:r>
              <a:rPr lang="ja-JP" altLang="en-US" sz="1000" dirty="0" smtClean="0">
                <a:effectLst/>
                <a:latin typeface="Calibri" panose="020F0502020204030204" pitchFamily="34" charset="0"/>
              </a:rPr>
              <a:t> </a:t>
            </a:r>
            <a:r>
              <a:rPr lang="en-US" altLang="ja-JP" sz="1000" dirty="0" smtClean="0">
                <a:effectLst/>
                <a:latin typeface="Calibri" panose="020F0502020204030204" pitchFamily="34" charset="0"/>
              </a:rPr>
              <a:t>: </a:t>
            </a:r>
            <a:r>
              <a:rPr lang="en-US" altLang="ja-JP" sz="1000" dirty="0">
                <a:effectLst/>
                <a:latin typeface="Calibri" panose="020F0502020204030204" pitchFamily="34" charset="0"/>
              </a:rPr>
              <a:t>Only zoom and focus from Main monitor.</a:t>
            </a:r>
            <a:endParaRPr lang="ja-JP" altLang="ja-JP" sz="1000" dirty="0">
              <a:effectLst/>
              <a:latin typeface="Calibri" panose="020F0502020204030204" pitchFamily="34" charset="0"/>
            </a:endParaRPr>
          </a:p>
          <a:p>
            <a:pPr algn="l"/>
            <a:r>
              <a:rPr lang="en-US" altLang="ja-JP" sz="1000" dirty="0">
                <a:effectLst/>
                <a:latin typeface="Calibri" panose="020F0502020204030204" pitchFamily="34" charset="0"/>
              </a:rPr>
              <a:t>*</a:t>
            </a:r>
            <a:r>
              <a:rPr lang="en-US" altLang="ja-JP" sz="1000" dirty="0" smtClean="0">
                <a:effectLst/>
                <a:latin typeface="Calibri" panose="020F0502020204030204" pitchFamily="34" charset="0"/>
              </a:rPr>
              <a:t>5</a:t>
            </a:r>
            <a:r>
              <a:rPr lang="ja-JP" altLang="en-US" sz="1000" dirty="0" smtClean="0">
                <a:effectLst/>
                <a:latin typeface="Calibri" panose="020F0502020204030204" pitchFamily="34" charset="0"/>
              </a:rPr>
              <a:t> </a:t>
            </a:r>
            <a:r>
              <a:rPr lang="en-US" altLang="ja-JP" sz="1000" dirty="0" smtClean="0">
                <a:effectLst/>
                <a:latin typeface="Calibri" panose="020F0502020204030204" pitchFamily="34" charset="0"/>
              </a:rPr>
              <a:t>: </a:t>
            </a:r>
            <a:r>
              <a:rPr lang="en-US" altLang="ja-JP" sz="1000" dirty="0">
                <a:effectLst/>
                <a:latin typeface="Calibri" panose="020F0502020204030204" pitchFamily="34" charset="0"/>
              </a:rPr>
              <a:t>Detail compatibility is shown </a:t>
            </a:r>
            <a:r>
              <a:rPr lang="en-US" altLang="ja-JP" sz="1000" dirty="0" smtClean="0">
                <a:effectLst/>
                <a:latin typeface="Calibri" panose="020F0502020204030204" pitchFamily="34" charset="0"/>
              </a:rPr>
              <a:t>in “</a:t>
            </a:r>
            <a:r>
              <a:rPr lang="en-US" altLang="ja-JP" sz="1000" b="1"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Functional </a:t>
            </a:r>
            <a:r>
              <a:rPr lang="en-US" altLang="ja-JP" sz="1000" b="1"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compatibility and recorder registration </a:t>
            </a:r>
            <a:r>
              <a:rPr lang="en-US" altLang="ja-JP" sz="1000" b="1"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procedure” </a:t>
            </a:r>
            <a:endParaRPr lang="en-US" altLang="ja-JP" sz="1000" dirty="0">
              <a:effectLst/>
              <a:latin typeface="Calibri" panose="020F0502020204030204" pitchFamily="34" charset="0"/>
            </a:endParaRPr>
          </a:p>
          <a:p>
            <a:pPr algn="l"/>
            <a:r>
              <a:rPr lang="en-US" altLang="ja-JP" sz="1000" b="1" dirty="0">
                <a:effectLst/>
                <a:latin typeface="Calibri" panose="020F0502020204030204" pitchFamily="34" charset="0"/>
              </a:rPr>
              <a:t>     </a:t>
            </a:r>
            <a:r>
              <a:rPr lang="ja-JP" altLang="en-US" sz="1000" b="1" dirty="0" smtClean="0">
                <a:effectLst/>
                <a:latin typeface="Calibri" panose="020F0502020204030204" pitchFamily="34" charset="0"/>
              </a:rPr>
              <a:t> </a:t>
            </a:r>
            <a:r>
              <a:rPr lang="en-US" altLang="ja-JP" sz="1000" b="1" dirty="0" smtClean="0">
                <a:effectLst/>
                <a:latin typeface="Calibri" panose="020F0502020204030204" pitchFamily="34" charset="0"/>
              </a:rPr>
              <a:t>  </a:t>
            </a:r>
            <a:r>
              <a:rPr lang="en-US" altLang="ja-JP" sz="1000" b="1" dirty="0">
                <a:effectLst/>
                <a:latin typeface="Calibri" panose="020F0502020204030204" pitchFamily="34" charset="0"/>
                <a:hlinkClick r:id="rId2"/>
              </a:rPr>
              <a:t>http://security.panasonic.com/cgi-bin/security/ipro/download/tbookmarka_m.cgi?m=%</a:t>
            </a:r>
            <a:r>
              <a:rPr lang="en-US" altLang="ja-JP" sz="1000" b="1" dirty="0" smtClean="0">
                <a:effectLst/>
                <a:latin typeface="Calibri" panose="020F0502020204030204" pitchFamily="34" charset="0"/>
                <a:hlinkClick r:id="rId2"/>
              </a:rPr>
              <a:t>20&amp;mm=2016122214473664</a:t>
            </a:r>
            <a:endParaRPr lang="ja-JP" altLang="ja-JP" sz="1000" dirty="0">
              <a:effectLst/>
              <a:latin typeface="Calibri" panose="020F0502020204030204" pitchFamily="34" charset="0"/>
            </a:endParaRPr>
          </a:p>
          <a:p>
            <a:pPr algn="l"/>
            <a:r>
              <a:rPr lang="en-US" altLang="ja-JP" sz="1000" dirty="0">
                <a:effectLst/>
                <a:latin typeface="Calibri" panose="020F0502020204030204" pitchFamily="34" charset="0"/>
              </a:rPr>
              <a:t>*</a:t>
            </a:r>
            <a:r>
              <a:rPr lang="en-US" altLang="ja-JP" sz="1000" dirty="0" smtClean="0">
                <a:effectLst/>
                <a:latin typeface="Calibri" panose="020F0502020204030204" pitchFamily="34" charset="0"/>
              </a:rPr>
              <a:t>6</a:t>
            </a:r>
            <a:r>
              <a:rPr lang="ja-JP" altLang="en-US" sz="1000" dirty="0" smtClean="0">
                <a:effectLst/>
                <a:latin typeface="Calibri" panose="020F0502020204030204" pitchFamily="34" charset="0"/>
              </a:rPr>
              <a:t> </a:t>
            </a:r>
            <a:r>
              <a:rPr lang="en-US" altLang="ja-JP" sz="1000" dirty="0" smtClean="0">
                <a:effectLst/>
                <a:latin typeface="Calibri" panose="020F0502020204030204" pitchFamily="34" charset="0"/>
              </a:rPr>
              <a:t>: </a:t>
            </a:r>
            <a:r>
              <a:rPr lang="en-US" altLang="ja-JP" sz="1000" dirty="0">
                <a:effectLst/>
                <a:latin typeface="Calibri" panose="020F0502020204030204" pitchFamily="34" charset="0"/>
              </a:rPr>
              <a:t>Support Static IP and DHCP. Auto (AutoIP) and Auto (Advanced) are not </a:t>
            </a:r>
            <a:r>
              <a:rPr lang="en-US" altLang="ja-JP" sz="1000" dirty="0" smtClean="0">
                <a:effectLst/>
                <a:latin typeface="Calibri" panose="020F0502020204030204" pitchFamily="34" charset="0"/>
              </a:rPr>
              <a:t>supported.</a:t>
            </a:r>
          </a:p>
          <a:p>
            <a:pPr algn="l"/>
            <a:r>
              <a:rPr lang="en-US" altLang="ja-JP" sz="1000" dirty="0">
                <a:effectLst/>
                <a:latin typeface="Calibri" panose="020F0502020204030204" pitchFamily="34" charset="0"/>
              </a:rPr>
              <a:t> </a:t>
            </a:r>
            <a:r>
              <a:rPr lang="en-US" altLang="ja-JP" sz="1000" dirty="0" smtClean="0">
                <a:effectLst/>
                <a:latin typeface="Calibri" panose="020F0502020204030204" pitchFamily="34" charset="0"/>
              </a:rPr>
              <a:t>    </a:t>
            </a:r>
            <a:r>
              <a:rPr lang="ja-JP" altLang="en-US" sz="1000" dirty="0" smtClean="0">
                <a:effectLst/>
                <a:latin typeface="Calibri" panose="020F0502020204030204" pitchFamily="34" charset="0"/>
              </a:rPr>
              <a:t> </a:t>
            </a:r>
            <a:r>
              <a:rPr lang="en-US" altLang="ja-JP" sz="1000" dirty="0" smtClean="0">
                <a:effectLst/>
                <a:latin typeface="Calibri" panose="020F0502020204030204" pitchFamily="34" charset="0"/>
              </a:rPr>
              <a:t> Supported </a:t>
            </a:r>
            <a:r>
              <a:rPr lang="en-US" altLang="ja-JP" sz="1000" dirty="0">
                <a:effectLst/>
                <a:latin typeface="Calibri" panose="020F0502020204030204" pitchFamily="34" charset="0"/>
              </a:rPr>
              <a:t>Port No is 80, 1025 to 65535. Port No 1 to 79 and 81 to 1024 cannot be set.</a:t>
            </a:r>
            <a:endParaRPr lang="ja-JP" altLang="ja-JP" sz="1000" dirty="0">
              <a:effectLst/>
              <a:latin typeface="Calibri" panose="020F0502020204030204" pitchFamily="34" charset="0"/>
            </a:endParaRPr>
          </a:p>
          <a:p>
            <a:pPr algn="l"/>
            <a:r>
              <a:rPr lang="en-US" altLang="ja-JP" sz="1000" dirty="0">
                <a:effectLst/>
                <a:latin typeface="Calibri" panose="020F0502020204030204" pitchFamily="34" charset="0"/>
              </a:rPr>
              <a:t>*</a:t>
            </a:r>
            <a:r>
              <a:rPr lang="en-US" altLang="ja-JP" sz="1000" dirty="0" smtClean="0">
                <a:effectLst/>
                <a:latin typeface="Calibri" panose="020F0502020204030204" pitchFamily="34" charset="0"/>
              </a:rPr>
              <a:t>7</a:t>
            </a:r>
            <a:r>
              <a:rPr lang="ja-JP" altLang="en-US" sz="1000" dirty="0" smtClean="0">
                <a:effectLst/>
                <a:latin typeface="Calibri" panose="020F0502020204030204" pitchFamily="34" charset="0"/>
              </a:rPr>
              <a:t> </a:t>
            </a:r>
            <a:r>
              <a:rPr lang="en-US" altLang="ja-JP" sz="1000" dirty="0" smtClean="0">
                <a:effectLst/>
                <a:latin typeface="Calibri" panose="020F0502020204030204" pitchFamily="34" charset="0"/>
              </a:rPr>
              <a:t>: “Time </a:t>
            </a:r>
            <a:r>
              <a:rPr lang="en-US" altLang="ja-JP" sz="1000" dirty="0">
                <a:effectLst/>
                <a:latin typeface="Calibri" panose="020F0502020204030204" pitchFamily="34" charset="0"/>
              </a:rPr>
              <a:t>&amp; date” and “REC indicator” are not shown on “</a:t>
            </a:r>
            <a:r>
              <a:rPr lang="en-US" altLang="ja-JP" sz="1000" dirty="0" smtClean="0">
                <a:effectLst/>
                <a:latin typeface="Calibri" panose="020F0502020204030204" pitchFamily="34" charset="0"/>
              </a:rPr>
              <a:t>Information display area.</a:t>
            </a:r>
            <a:r>
              <a:rPr lang="en-US" altLang="ja-JP" sz="1000" dirty="0">
                <a:effectLst/>
                <a:latin typeface="Calibri" panose="020F0502020204030204" pitchFamily="34" charset="0"/>
              </a:rPr>
              <a:t> </a:t>
            </a:r>
            <a:r>
              <a:rPr lang="ja-JP" altLang="en-US" sz="1000" dirty="0" smtClean="0">
                <a:effectLst/>
                <a:latin typeface="Calibri" panose="020F0502020204030204" pitchFamily="34" charset="0"/>
              </a:rPr>
              <a:t> </a:t>
            </a:r>
            <a:r>
              <a:rPr lang="en-US" altLang="ja-JP" sz="1000" dirty="0" smtClean="0">
                <a:effectLst/>
                <a:latin typeface="Calibri" panose="020F0502020204030204" pitchFamily="34" charset="0"/>
              </a:rPr>
              <a:t>Only </a:t>
            </a:r>
            <a:r>
              <a:rPr lang="en-US" altLang="ja-JP" sz="1000" dirty="0">
                <a:effectLst/>
                <a:latin typeface="Calibri" panose="020F0502020204030204" pitchFamily="34" charset="0"/>
              </a:rPr>
              <a:t>“Camera name” is shown.</a:t>
            </a:r>
            <a:endParaRPr lang="ja-JP" altLang="ja-JP" sz="1000" dirty="0">
              <a:effectLst/>
              <a:latin typeface="Calibri" panose="020F0502020204030204" pitchFamily="34" charset="0"/>
            </a:endParaRPr>
          </a:p>
          <a:p>
            <a:pPr algn="l"/>
            <a:r>
              <a:rPr lang="en-US" altLang="ja-JP" sz="1000" dirty="0">
                <a:effectLst/>
                <a:latin typeface="Calibri" panose="020F0502020204030204" pitchFamily="34" charset="0"/>
              </a:rPr>
              <a:t>*</a:t>
            </a:r>
            <a:r>
              <a:rPr lang="en-US" altLang="ja-JP" sz="1000" dirty="0" smtClean="0">
                <a:effectLst/>
                <a:latin typeface="Calibri" panose="020F0502020204030204" pitchFamily="34" charset="0"/>
              </a:rPr>
              <a:t>8</a:t>
            </a:r>
            <a:r>
              <a:rPr lang="ja-JP" altLang="en-US" sz="1000" dirty="0" smtClean="0">
                <a:effectLst/>
                <a:latin typeface="Calibri" panose="020F0502020204030204" pitchFamily="34" charset="0"/>
              </a:rPr>
              <a:t> </a:t>
            </a:r>
            <a:r>
              <a:rPr lang="en-US" altLang="ja-JP" sz="1000" dirty="0" smtClean="0">
                <a:effectLst/>
                <a:latin typeface="Calibri" panose="020F0502020204030204" pitchFamily="34" charset="0"/>
              </a:rPr>
              <a:t>: </a:t>
            </a:r>
            <a:r>
              <a:rPr lang="en-US" altLang="ja-JP" sz="1000" dirty="0">
                <a:effectLst/>
                <a:latin typeface="Calibri" panose="020F0502020204030204" pitchFamily="34" charset="0"/>
              </a:rPr>
              <a:t>Support “VGA/640x360 and QVGA. Auto is not supported</a:t>
            </a:r>
            <a:r>
              <a:rPr lang="en-US" altLang="ja-JP" sz="1000" dirty="0" smtClean="0">
                <a:effectLst/>
                <a:latin typeface="Calibri" panose="020F0502020204030204" pitchFamily="34" charset="0"/>
              </a:rPr>
              <a:t>.</a:t>
            </a:r>
            <a:r>
              <a:rPr lang="ja-JP" altLang="en-US" sz="1000" dirty="0" smtClean="0">
                <a:effectLst/>
                <a:latin typeface="Calibri" panose="020F0502020204030204" pitchFamily="34" charset="0"/>
              </a:rPr>
              <a:t> </a:t>
            </a:r>
            <a:r>
              <a:rPr lang="en-US" altLang="ja-JP" sz="1000" dirty="0" smtClean="0">
                <a:effectLst/>
                <a:latin typeface="Calibri" panose="020F0502020204030204" pitchFamily="34" charset="0"/>
              </a:rPr>
              <a:t>Supported </a:t>
            </a:r>
            <a:r>
              <a:rPr lang="en-US" altLang="ja-JP" sz="1000" dirty="0">
                <a:effectLst/>
                <a:latin typeface="Calibri" panose="020F0502020204030204" pitchFamily="34" charset="0"/>
              </a:rPr>
              <a:t>from 1ips to 30ips for Refresh interval(JPEG</a:t>
            </a:r>
            <a:r>
              <a:rPr lang="en-US" altLang="ja-JP" sz="1000" dirty="0" smtClean="0">
                <a:effectLst/>
                <a:latin typeface="Calibri" panose="020F0502020204030204" pitchFamily="34" charset="0"/>
              </a:rPr>
              <a:t>).</a:t>
            </a:r>
            <a:r>
              <a:rPr lang="en-US" altLang="ja-JP" sz="1000" dirty="0">
                <a:effectLst/>
                <a:latin typeface="Calibri" panose="020F0502020204030204" pitchFamily="34" charset="0"/>
              </a:rPr>
              <a:t> </a:t>
            </a:r>
            <a:r>
              <a:rPr lang="en-US" altLang="ja-JP" sz="1000" dirty="0" smtClean="0">
                <a:effectLst/>
                <a:latin typeface="Calibri" panose="020F0502020204030204" pitchFamily="34" charset="0"/>
              </a:rPr>
              <a:t>Less </a:t>
            </a:r>
            <a:r>
              <a:rPr lang="en-US" altLang="ja-JP" sz="1000" dirty="0">
                <a:effectLst/>
                <a:latin typeface="Calibri" panose="020F0502020204030204" pitchFamily="34" charset="0"/>
              </a:rPr>
              <a:t>than 1ips cannot be selected.</a:t>
            </a:r>
            <a:endParaRPr lang="ja-JP" altLang="ja-JP" sz="1000" dirty="0">
              <a:effectLst/>
              <a:latin typeface="Calibri" panose="020F0502020204030204" pitchFamily="34" charset="0"/>
            </a:endParaRPr>
          </a:p>
          <a:p>
            <a:pPr algn="l"/>
            <a:r>
              <a:rPr lang="en-US" altLang="ja-JP" sz="1000" dirty="0">
                <a:effectLst/>
                <a:latin typeface="Calibri" panose="020F0502020204030204" pitchFamily="34" charset="0"/>
              </a:rPr>
              <a:t>*</a:t>
            </a:r>
            <a:r>
              <a:rPr lang="en-US" altLang="ja-JP" sz="1000" dirty="0" smtClean="0">
                <a:effectLst/>
                <a:latin typeface="Calibri" panose="020F0502020204030204" pitchFamily="34" charset="0"/>
              </a:rPr>
              <a:t>9</a:t>
            </a:r>
            <a:r>
              <a:rPr lang="ja-JP" altLang="en-US" sz="1000" dirty="0" smtClean="0">
                <a:effectLst/>
                <a:latin typeface="Calibri" panose="020F0502020204030204" pitchFamily="34" charset="0"/>
              </a:rPr>
              <a:t> </a:t>
            </a:r>
            <a:r>
              <a:rPr lang="en-US" altLang="ja-JP" sz="1000" dirty="0" smtClean="0">
                <a:effectLst/>
                <a:latin typeface="Calibri" panose="020F0502020204030204" pitchFamily="34" charset="0"/>
              </a:rPr>
              <a:t>: </a:t>
            </a:r>
            <a:r>
              <a:rPr lang="en-US" altLang="ja-JP" sz="1000" dirty="0">
                <a:effectLst/>
                <a:latin typeface="Calibri" panose="020F0502020204030204" pitchFamily="34" charset="0"/>
              </a:rPr>
              <a:t>“Audio output” is not supported. Only “Mic input” can be used.</a:t>
            </a:r>
            <a:endParaRPr lang="ja-JP" altLang="ja-JP" sz="1000" dirty="0">
              <a:effectLst/>
              <a:latin typeface="Calibri" panose="020F0502020204030204" pitchFamily="34" charset="0"/>
            </a:endParaRPr>
          </a:p>
          <a:p>
            <a:pPr algn="l"/>
            <a:r>
              <a:rPr lang="en-US" altLang="ja-JP" sz="1000" dirty="0" smtClean="0">
                <a:effectLst/>
                <a:latin typeface="Calibri" panose="020F0502020204030204" pitchFamily="34" charset="0"/>
              </a:rPr>
              <a:t>*10: Latest camera software version as of End of Mar. 2017 :</a:t>
            </a:r>
            <a:r>
              <a:rPr lang="en-US" altLang="ja-JP" sz="1000" u="sng" dirty="0" smtClean="0">
                <a:effectLst/>
                <a:latin typeface="Calibri" panose="020F0502020204030204" pitchFamily="34" charset="0"/>
              </a:rPr>
              <a:t>V1330L1</a:t>
            </a:r>
            <a:r>
              <a:rPr lang="en-US" altLang="ja-JP" sz="1000" u="sng" dirty="0">
                <a:effectLst/>
                <a:latin typeface="Calibri" panose="020F0502020204030204" pitchFamily="34" charset="0"/>
              </a:rPr>
              <a:t>, V1330LK, V2530L1, V2530LK, V1170 :  </a:t>
            </a:r>
            <a:r>
              <a:rPr lang="en-US" altLang="ja-JP" sz="1000" u="sng" dirty="0" smtClean="0">
                <a:effectLst/>
                <a:latin typeface="Calibri" panose="020F0502020204030204" pitchFamily="34" charset="0"/>
              </a:rPr>
              <a:t>Ver2.52,  V6430L </a:t>
            </a:r>
            <a:r>
              <a:rPr lang="en-US" altLang="ja-JP" sz="1000" u="sng" dirty="0">
                <a:effectLst/>
                <a:latin typeface="Calibri" panose="020F0502020204030204" pitchFamily="34" charset="0"/>
              </a:rPr>
              <a:t>: Ver2.42(from 1st shipment</a:t>
            </a:r>
            <a:r>
              <a:rPr lang="en-US" altLang="ja-JP" sz="1000" u="sng" dirty="0" smtClean="0">
                <a:effectLst/>
                <a:latin typeface="Calibri" panose="020F0502020204030204" pitchFamily="34" charset="0"/>
              </a:rPr>
              <a:t>)</a:t>
            </a:r>
            <a:endParaRPr lang="ja-JP" altLang="ja-JP" sz="1000" u="sng" dirty="0" smtClean="0">
              <a:effectLst/>
              <a:latin typeface="Calibri" panose="020F0502020204030204" pitchFamily="34" charset="0"/>
            </a:endParaRPr>
          </a:p>
          <a:p>
            <a:pPr algn="l"/>
            <a:r>
              <a:rPr lang="en-US" altLang="ja-JP" sz="1000" dirty="0" smtClean="0">
                <a:effectLst/>
                <a:latin typeface="Calibri" panose="020F0502020204030204" pitchFamily="34" charset="0"/>
              </a:rPr>
              <a:t>*</a:t>
            </a:r>
            <a:r>
              <a:rPr lang="en-US" altLang="ja-JP" sz="1000" dirty="0">
                <a:effectLst/>
                <a:latin typeface="Calibri" panose="020F0502020204030204" pitchFamily="34" charset="0"/>
              </a:rPr>
              <a:t>11: Support only RTP. RTSP and Internet mode are not supported.</a:t>
            </a:r>
            <a:endParaRPr lang="ja-JP" altLang="ja-JP" sz="1000" dirty="0">
              <a:effectLst/>
              <a:latin typeface="Calibri" panose="020F0502020204030204" pitchFamily="34" charset="0"/>
            </a:endParaRPr>
          </a:p>
          <a:p>
            <a:pPr algn="l"/>
            <a:r>
              <a:rPr lang="en-US" altLang="ja-JP" sz="1000" dirty="0">
                <a:effectLst/>
                <a:latin typeface="Calibri" panose="020F0502020204030204" pitchFamily="34" charset="0"/>
              </a:rPr>
              <a:t>*12: Support “Live image source: Recorder</a:t>
            </a:r>
            <a:r>
              <a:rPr lang="en-US" altLang="ja-JP" sz="1000" dirty="0" smtClean="0">
                <a:effectLst/>
                <a:latin typeface="Calibri" panose="020F0502020204030204" pitchFamily="34" charset="0"/>
              </a:rPr>
              <a:t>”. </a:t>
            </a:r>
            <a:r>
              <a:rPr lang="en-US" altLang="ja-JP" sz="1000" dirty="0">
                <a:effectLst/>
                <a:latin typeface="Calibri" panose="020F0502020204030204" pitchFamily="34" charset="0"/>
              </a:rPr>
              <a:t>“Live image source: Camera” is not supported.</a:t>
            </a:r>
            <a:endParaRPr lang="ja-JP" altLang="ja-JP" sz="1000" dirty="0">
              <a:effectLst/>
              <a:latin typeface="Calibri" panose="020F0502020204030204" pitchFamily="34" charset="0"/>
            </a:endParaRPr>
          </a:p>
          <a:p>
            <a:pPr algn="l"/>
            <a:r>
              <a:rPr lang="en-US" altLang="ja-JP" sz="1000" dirty="0">
                <a:effectLst/>
                <a:latin typeface="Calibri" panose="020F0502020204030204" pitchFamily="34" charset="0"/>
              </a:rPr>
              <a:t>*13: Resolution and framerate of MJPEG cannot be changed. It depends on the setting value for Sub stream 1. Supported up to 5 </a:t>
            </a:r>
            <a:r>
              <a:rPr lang="en-US" altLang="ja-JP" sz="1000" dirty="0" smtClean="0">
                <a:effectLst/>
                <a:latin typeface="Calibri" panose="020F0502020204030204" pitchFamily="34" charset="0"/>
              </a:rPr>
              <a:t>ips</a:t>
            </a:r>
          </a:p>
          <a:p>
            <a:pPr algn="l"/>
            <a:r>
              <a:rPr lang="en-US" altLang="ja-JP" sz="1000" dirty="0" smtClean="0">
                <a:effectLst/>
                <a:latin typeface="Calibri" panose="020F0502020204030204" pitchFamily="34" charset="0"/>
              </a:rPr>
              <a:t>*14: VMD information is not shown</a:t>
            </a:r>
          </a:p>
          <a:p>
            <a:pPr algn="l"/>
            <a:r>
              <a:rPr lang="en-US" altLang="ja-JP" sz="1000" dirty="0" smtClean="0">
                <a:effectLst/>
                <a:latin typeface="Calibri" panose="020F0502020204030204" pitchFamily="34" charset="0"/>
              </a:rPr>
              <a:t>*15: Restrictions is still under study. Will be updated.</a:t>
            </a:r>
          </a:p>
          <a:p>
            <a:pPr algn="l"/>
            <a:r>
              <a:rPr lang="en-US" altLang="ja-JP" sz="1000" dirty="0" smtClean="0">
                <a:effectLst/>
                <a:latin typeface="Calibri" panose="020F0502020204030204" pitchFamily="34" charset="0"/>
              </a:rPr>
              <a:t>*16: </a:t>
            </a:r>
            <a:r>
              <a:rPr lang="en-US" altLang="ja-JP" sz="1000" dirty="0">
                <a:effectLst/>
                <a:latin typeface="Calibri" panose="020F0502020204030204" pitchFamily="34" charset="0"/>
              </a:rPr>
              <a:t>Please find a chart of alternative model </a:t>
            </a:r>
            <a:r>
              <a:rPr lang="en-US" altLang="ja-JP" sz="1000" dirty="0" smtClean="0">
                <a:effectLst/>
                <a:latin typeface="Calibri" panose="020F0502020204030204" pitchFamily="34" charset="0"/>
              </a:rPr>
              <a:t>number</a:t>
            </a:r>
          </a:p>
          <a:p>
            <a:pPr algn="l"/>
            <a:r>
              <a:rPr lang="en-US" altLang="ja-JP" sz="1000" dirty="0">
                <a:effectLst/>
                <a:latin typeface="Calibri" panose="020F0502020204030204" pitchFamily="34" charset="0"/>
              </a:rPr>
              <a:t>*17: Camera </a:t>
            </a:r>
            <a:r>
              <a:rPr lang="en-US" altLang="ja-JP" sz="1000" dirty="0" smtClean="0">
                <a:effectLst/>
                <a:latin typeface="Calibri" panose="020F0502020204030204" pitchFamily="34" charset="0"/>
              </a:rPr>
              <a:t>name will shown as SW559/SW558(V series Dome/Box camera) or SPV781L(4K camera)/SW598(IR-PTZ camera)</a:t>
            </a:r>
          </a:p>
          <a:p>
            <a:pPr algn="l"/>
            <a:r>
              <a:rPr lang="en-US" altLang="ja-JP" sz="1000" dirty="0">
                <a:effectLst/>
                <a:latin typeface="Calibri" panose="020F0502020204030204" pitchFamily="34" charset="0"/>
              </a:rPr>
              <a:t> </a:t>
            </a:r>
            <a:r>
              <a:rPr lang="en-US" altLang="ja-JP" sz="1000" dirty="0" smtClean="0">
                <a:effectLst/>
                <a:latin typeface="Calibri" panose="020F0502020204030204" pitchFamily="34" charset="0"/>
              </a:rPr>
              <a:t>         Please set live source setting “camera direct”.</a:t>
            </a:r>
          </a:p>
          <a:p>
            <a:pPr algn="l"/>
            <a:r>
              <a:rPr lang="en-US" altLang="ja-JP" sz="1000" dirty="0">
                <a:effectLst/>
                <a:latin typeface="Calibri" panose="020F0502020204030204" pitchFamily="34" charset="0"/>
              </a:rPr>
              <a:t>*18: </a:t>
            </a:r>
            <a:r>
              <a:rPr lang="en-US" altLang="ja-JP" sz="1000" dirty="0" smtClean="0">
                <a:effectLst/>
                <a:latin typeface="Calibri" panose="020F0502020204030204" pitchFamily="34" charset="0"/>
              </a:rPr>
              <a:t>Enable </a:t>
            </a:r>
            <a:r>
              <a:rPr lang="en-US" altLang="ja-JP" sz="1000" dirty="0">
                <a:effectLst/>
                <a:latin typeface="Calibri" panose="020F0502020204030204" pitchFamily="34" charset="0"/>
              </a:rPr>
              <a:t>to calculate with selecting SW559/558 or </a:t>
            </a:r>
            <a:r>
              <a:rPr lang="en-US" altLang="ja-JP" sz="1000" dirty="0" smtClean="0">
                <a:effectLst/>
                <a:latin typeface="Calibri" panose="020F0502020204030204" pitchFamily="34" charset="0"/>
              </a:rPr>
              <a:t>SPV781L/SW598 </a:t>
            </a:r>
            <a:r>
              <a:rPr lang="en-US" altLang="ja-JP" sz="1000" dirty="0">
                <a:effectLst/>
                <a:latin typeface="Calibri" panose="020F0502020204030204" pitchFamily="34" charset="0"/>
              </a:rPr>
              <a:t>and </a:t>
            </a:r>
            <a:r>
              <a:rPr lang="en-US" altLang="ja-JP" sz="1000" dirty="0" smtClean="0">
                <a:effectLst/>
                <a:latin typeface="Calibri" panose="020F0502020204030204" pitchFamily="34" charset="0"/>
              </a:rPr>
              <a:t>referring </a:t>
            </a:r>
            <a:r>
              <a:rPr lang="en-US" altLang="ja-JP" sz="1000" dirty="0">
                <a:effectLst/>
                <a:latin typeface="Calibri" panose="020F0502020204030204" pitchFamily="34" charset="0"/>
              </a:rPr>
              <a:t>bitrate </a:t>
            </a:r>
            <a:r>
              <a:rPr lang="en-US" altLang="ja-JP" sz="1000" dirty="0" smtClean="0">
                <a:effectLst/>
                <a:latin typeface="Calibri" panose="020F0502020204030204" pitchFamily="34" charset="0"/>
              </a:rPr>
              <a:t>table</a:t>
            </a:r>
          </a:p>
          <a:p>
            <a:pPr algn="l"/>
            <a:r>
              <a:rPr lang="en-US" altLang="ja-JP" sz="1000" dirty="0" smtClean="0">
                <a:effectLst/>
                <a:latin typeface="Calibri" panose="020F0502020204030204" pitchFamily="34" charset="0"/>
              </a:rPr>
              <a:t>*19</a:t>
            </a:r>
            <a:r>
              <a:rPr lang="en-US" altLang="ja-JP" sz="1000" dirty="0">
                <a:effectLst/>
                <a:latin typeface="Calibri" panose="020F0502020204030204" pitchFamily="34" charset="0"/>
              </a:rPr>
              <a:t>: </a:t>
            </a:r>
            <a:r>
              <a:rPr lang="en-US" altLang="ja-JP" sz="1000" dirty="0" smtClean="0">
                <a:effectLst/>
                <a:latin typeface="Calibri" panose="020F0502020204030204" pitchFamily="34" charset="0"/>
              </a:rPr>
              <a:t>Only function that V series camera have</a:t>
            </a:r>
          </a:p>
          <a:p>
            <a:pPr algn="l"/>
            <a:r>
              <a:rPr lang="en-US" altLang="ja-JP" sz="1000" dirty="0" smtClean="0">
                <a:effectLst/>
                <a:latin typeface="Calibri" panose="020F0502020204030204" pitchFamily="34" charset="0"/>
              </a:rPr>
              <a:t>*20: 4K box doesn’t support MJPEG recording with NV300 and NX400 at first release. So you cannot use live stream of security viewer with via recorder</a:t>
            </a:r>
          </a:p>
          <a:p>
            <a:pPr algn="l"/>
            <a:r>
              <a:rPr lang="en-US" altLang="ja-JP" sz="1000" dirty="0" smtClean="0">
                <a:effectLst/>
                <a:latin typeface="Calibri" panose="020F0502020204030204" pitchFamily="34" charset="0"/>
              </a:rPr>
              <a:t>*21: </a:t>
            </a:r>
            <a:r>
              <a:rPr lang="en-US" altLang="ja-JP" sz="1000" dirty="0">
                <a:effectLst/>
                <a:latin typeface="Calibri" panose="020F0502020204030204" pitchFamily="34" charset="0"/>
              </a:rPr>
              <a:t>Support 3840x2160</a:t>
            </a:r>
            <a:r>
              <a:rPr lang="en-US" altLang="ja-JP" sz="1000" dirty="0" smtClean="0">
                <a:effectLst/>
                <a:latin typeface="Calibri" panose="020F0502020204030204" pitchFamily="34" charset="0"/>
              </a:rPr>
              <a:t>,</a:t>
            </a:r>
            <a:r>
              <a:rPr lang="ja-JP" altLang="en-US" sz="1000" dirty="0" smtClean="0">
                <a:effectLst/>
                <a:latin typeface="Calibri" panose="020F0502020204030204" pitchFamily="34" charset="0"/>
              </a:rPr>
              <a:t> </a:t>
            </a:r>
            <a:r>
              <a:rPr lang="en-US" altLang="ja-JP" sz="1000" dirty="0" smtClean="0">
                <a:effectLst/>
                <a:latin typeface="Calibri" panose="020F0502020204030204" pitchFamily="34" charset="0"/>
              </a:rPr>
              <a:t>1920x1080,</a:t>
            </a:r>
            <a:r>
              <a:rPr lang="ja-JP" altLang="en-US" sz="1000" dirty="0" smtClean="0">
                <a:effectLst/>
                <a:latin typeface="Calibri" panose="020F0502020204030204" pitchFamily="34" charset="0"/>
              </a:rPr>
              <a:t> </a:t>
            </a:r>
            <a:r>
              <a:rPr lang="en-US" altLang="ja-JP" sz="1000" dirty="0" smtClean="0">
                <a:effectLst/>
                <a:latin typeface="Calibri" panose="020F0502020204030204" pitchFamily="34" charset="0"/>
              </a:rPr>
              <a:t>1280x720,</a:t>
            </a:r>
            <a:r>
              <a:rPr lang="ja-JP" altLang="en-US" sz="1000" dirty="0" smtClean="0">
                <a:effectLst/>
                <a:latin typeface="Calibri" panose="020F0502020204030204" pitchFamily="34" charset="0"/>
              </a:rPr>
              <a:t> </a:t>
            </a:r>
            <a:r>
              <a:rPr lang="en-US" altLang="ja-JP" sz="1000" dirty="0" smtClean="0">
                <a:effectLst/>
                <a:latin typeface="Calibri" panose="020F0502020204030204" pitchFamily="34" charset="0"/>
              </a:rPr>
              <a:t>2560x1920,</a:t>
            </a:r>
            <a:r>
              <a:rPr lang="ja-JP" altLang="en-US" sz="1000" dirty="0" smtClean="0">
                <a:effectLst/>
                <a:latin typeface="Calibri" panose="020F0502020204030204" pitchFamily="34" charset="0"/>
              </a:rPr>
              <a:t> </a:t>
            </a:r>
            <a:r>
              <a:rPr lang="en-US" altLang="ja-JP" sz="1000" dirty="0" smtClean="0">
                <a:effectLst/>
                <a:latin typeface="Calibri" panose="020F0502020204030204" pitchFamily="34" charset="0"/>
              </a:rPr>
              <a:t>2048x1536 </a:t>
            </a:r>
            <a:r>
              <a:rPr lang="en-US" altLang="ja-JP" sz="1000" dirty="0">
                <a:effectLst/>
                <a:latin typeface="Calibri" panose="020F0502020204030204" pitchFamily="34" charset="0"/>
              </a:rPr>
              <a:t>and 1280x960.</a:t>
            </a:r>
          </a:p>
          <a:p>
            <a:pPr algn="l"/>
            <a:r>
              <a:rPr lang="en-US" altLang="ja-JP" sz="1000" dirty="0" smtClean="0">
                <a:effectLst/>
                <a:latin typeface="Calibri" panose="020F0502020204030204" pitchFamily="34" charset="0"/>
              </a:rPr>
              <a:t>*22: </a:t>
            </a:r>
            <a:r>
              <a:rPr lang="en-US" altLang="ja-JP" sz="1000" dirty="0">
                <a:effectLst/>
                <a:latin typeface="Calibri" panose="020F0502020204030204" pitchFamily="34" charset="0"/>
              </a:rPr>
              <a:t>Support </a:t>
            </a:r>
            <a:r>
              <a:rPr lang="en-US" altLang="ja-JP" sz="1000" dirty="0" smtClean="0">
                <a:effectLst/>
                <a:latin typeface="Calibri" panose="020F0502020204030204" pitchFamily="34" charset="0"/>
              </a:rPr>
              <a:t>WV-CU650/WV-CU950</a:t>
            </a:r>
            <a:endParaRPr lang="en-US" altLang="ja-JP" sz="1000" dirty="0">
              <a:effectLst/>
              <a:latin typeface="Calibri" panose="020F0502020204030204" pitchFamily="34" charset="0"/>
            </a:endParaRPr>
          </a:p>
          <a:p>
            <a:pPr algn="l"/>
            <a:r>
              <a:rPr lang="en-US" altLang="ja-JP" sz="1000" dirty="0" smtClean="0">
                <a:effectLst/>
                <a:latin typeface="Calibri" panose="020F0502020204030204" pitchFamily="34" charset="0"/>
              </a:rPr>
              <a:t>*23: NV200 doesn’t support 4K camera for recording</a:t>
            </a:r>
            <a:endParaRPr lang="en-US" altLang="ja-JP" sz="1000" dirty="0">
              <a:effectLst/>
              <a:latin typeface="Calibri" panose="020F0502020204030204" pitchFamily="34" charset="0"/>
            </a:endParaRPr>
          </a:p>
        </p:txBody>
      </p:sp>
      <p:sp>
        <p:nvSpPr>
          <p:cNvPr id="8" name="正方形/長方形 7"/>
          <p:cNvSpPr/>
          <p:nvPr/>
        </p:nvSpPr>
        <p:spPr>
          <a:xfrm>
            <a:off x="7164999" y="548442"/>
            <a:ext cx="1952779" cy="246221"/>
          </a:xfrm>
          <a:prstGeom prst="rect">
            <a:avLst/>
          </a:prstGeom>
        </p:spPr>
        <p:txBody>
          <a:bodyPr wrap="none">
            <a:spAutoFit/>
          </a:bodyPr>
          <a:lstStyle/>
          <a:p>
            <a:pPr defTabSz="456368" fontAlgn="auto">
              <a:spcBef>
                <a:spcPts val="0"/>
              </a:spcBef>
              <a:spcAft>
                <a:spcPts val="0"/>
              </a:spcAft>
              <a:defRPr/>
            </a:pPr>
            <a:r>
              <a:rPr lang="en-US" altLang="ja-JP" sz="1000" b="1" dirty="0">
                <a:solidFill>
                  <a:srgbClr val="FF0000"/>
                </a:solidFill>
                <a:effectLst/>
                <a:latin typeface="Calibri" panose="020F0502020204030204" pitchFamily="34" charset="0"/>
              </a:rPr>
              <a:t>(Certain country is not </a:t>
            </a:r>
            <a:r>
              <a:rPr lang="en-US" altLang="ja-JP" sz="1000" b="1" dirty="0" smtClean="0">
                <a:solidFill>
                  <a:srgbClr val="FF0000"/>
                </a:solidFill>
                <a:effectLst/>
                <a:latin typeface="Calibri" panose="020F0502020204030204" pitchFamily="34" charset="0"/>
              </a:rPr>
              <a:t>available)</a:t>
            </a:r>
            <a:endParaRPr lang="ja-JP" altLang="en-US" sz="1000" b="1" dirty="0">
              <a:solidFill>
                <a:srgbClr val="FF0000"/>
              </a:solidFill>
              <a:effectLst/>
              <a:latin typeface="Calibri" panose="020F0502020204030204" pitchFamily="34" charset="0"/>
            </a:endParaRPr>
          </a:p>
        </p:txBody>
      </p:sp>
      <p:sp>
        <p:nvSpPr>
          <p:cNvPr id="14" name="テキスト ボックス 13"/>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206748300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en-US" altLang="ja-JP" sz="3200" b="1" dirty="0" smtClean="0">
                <a:latin typeface="Calibri" panose="020F0502020204030204" pitchFamily="34" charset="0"/>
              </a:rPr>
              <a:t>Firmware version up items (for V.1.40)</a:t>
            </a:r>
            <a:endParaRPr kumimoji="1" lang="ja-JP" altLang="en-US" sz="3200" b="1" dirty="0">
              <a:latin typeface="Calibri" panose="020F0502020204030204" pitchFamily="34" charset="0"/>
            </a:endParaRPr>
          </a:p>
        </p:txBody>
      </p:sp>
      <p:grpSp>
        <p:nvGrpSpPr>
          <p:cNvPr id="3" name="Group 708"/>
          <p:cNvGrpSpPr>
            <a:grpSpLocks noChangeAspect="1"/>
          </p:cNvGrpSpPr>
          <p:nvPr/>
        </p:nvGrpSpPr>
        <p:grpSpPr bwMode="auto">
          <a:xfrm>
            <a:off x="545296" y="1970973"/>
            <a:ext cx="627077" cy="418052"/>
            <a:chOff x="132" y="2044"/>
            <a:chExt cx="462" cy="308"/>
          </a:xfrm>
        </p:grpSpPr>
        <p:pic>
          <p:nvPicPr>
            <p:cNvPr id="4" name="Picture 709" descr="名称未設定-3"/>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10"/>
            <p:cNvSpPr txBox="1">
              <a:spLocks noChangeArrowheads="1"/>
            </p:cNvSpPr>
            <p:nvPr/>
          </p:nvSpPr>
          <p:spPr bwMode="auto">
            <a:xfrm rot="20407034">
              <a:off x="158" y="2096"/>
              <a:ext cx="430" cy="198"/>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b="1" dirty="0">
                  <a:solidFill>
                    <a:srgbClr val="FF0000"/>
                  </a:solidFill>
                  <a:latin typeface="Calibri" panose="020F0502020204030204" pitchFamily="34" charset="0"/>
                  <a:ea typeface="ＭＳ Ｐゴシック" pitchFamily="50" charset="-128"/>
                </a:rPr>
                <a:t>N</a:t>
              </a:r>
              <a:r>
                <a:rPr kumimoji="1" lang="en-US" altLang="ja-JP" b="1" dirty="0" smtClean="0">
                  <a:solidFill>
                    <a:srgbClr val="FF0000"/>
                  </a:solidFill>
                  <a:latin typeface="Calibri" panose="020F0502020204030204" pitchFamily="34" charset="0"/>
                  <a:ea typeface="ＭＳ Ｐゴシック" pitchFamily="50" charset="-128"/>
                </a:rPr>
                <a:t>ew</a:t>
              </a:r>
              <a:r>
                <a:rPr kumimoji="1" lang="en-US" altLang="ja-JP" b="1" dirty="0">
                  <a:solidFill>
                    <a:srgbClr val="FF0000"/>
                  </a:solidFill>
                  <a:latin typeface="Calibri" panose="020F0502020204030204" pitchFamily="34" charset="0"/>
                  <a:ea typeface="ＭＳ Ｐゴシック" pitchFamily="50" charset="-128"/>
                </a:rPr>
                <a:t>!</a:t>
              </a:r>
            </a:p>
          </p:txBody>
        </p:sp>
      </p:grpSp>
    </p:spTree>
    <p:extLst>
      <p:ext uri="{BB962C8B-B14F-4D97-AF65-F5344CB8AC3E}">
        <p14:creationId xmlns:p14="http://schemas.microsoft.com/office/powerpoint/2010/main" val="162960754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476722" y="60866"/>
            <a:ext cx="4041577" cy="448019"/>
          </a:xfrm>
          <a:prstGeom prst="rect">
            <a:avLst/>
          </a:prstGeom>
          <a:noFill/>
        </p:spPr>
        <p:txBody>
          <a:bodyPr wrap="non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Firmware Version Up Contents</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1218997063"/>
              </p:ext>
            </p:extLst>
          </p:nvPr>
        </p:nvGraphicFramePr>
        <p:xfrm>
          <a:off x="70182" y="908451"/>
          <a:ext cx="9038634" cy="3401609"/>
        </p:xfrm>
        <a:graphic>
          <a:graphicData uri="http://schemas.openxmlformats.org/drawingml/2006/table">
            <a:tbl>
              <a:tblPr firstRow="1" bandRow="1">
                <a:tableStyleId>{5C22544A-7EE6-4342-B048-85BDC9FD1C3A}</a:tableStyleId>
              </a:tblPr>
              <a:tblGrid>
                <a:gridCol w="460003"/>
                <a:gridCol w="3924000"/>
                <a:gridCol w="1032065"/>
                <a:gridCol w="742566"/>
                <a:gridCol w="2880000"/>
              </a:tblGrid>
              <a:tr h="582056">
                <a:tc>
                  <a:txBody>
                    <a:bodyPr/>
                    <a:lstStyle/>
                    <a:p>
                      <a:pPr algn="ctr"/>
                      <a:r>
                        <a:rPr kumimoji="1" lang="en-US" altLang="ja-JP" sz="1000" dirty="0" smtClean="0">
                          <a:latin typeface="Calibri" panose="020F0502020204030204" pitchFamily="34" charset="0"/>
                        </a:rPr>
                        <a:t>No.</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Update contents</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Release Date</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Firmware Version</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Note</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415">
                <a:tc>
                  <a:txBody>
                    <a:bodyPr/>
                    <a:lstStyle/>
                    <a:p>
                      <a:pPr algn="ctr"/>
                      <a:r>
                        <a:rPr kumimoji="1" lang="en-US" altLang="ja-JP" sz="800" dirty="0" smtClean="0">
                          <a:latin typeface="Calibri" panose="020F0502020204030204" pitchFamily="34" charset="0"/>
                        </a:rPr>
                        <a:t>1</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800" b="0" dirty="0" smtClean="0">
                          <a:latin typeface="Calibri" panose="020F0502020204030204" pitchFamily="34" charset="0"/>
                          <a:ea typeface="Meiryo UI" panose="020B0604030504040204" pitchFamily="50" charset="-128"/>
                          <a:cs typeface="Meiryo UI" panose="020B0604030504040204" pitchFamily="50" charset="-128"/>
                        </a:rPr>
                        <a:t>Support New Camera : 9MP 360 degree camera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b="0" dirty="0" smtClean="0">
                          <a:latin typeface="Calibri" panose="020F0502020204030204" pitchFamily="34" charset="0"/>
                        </a:rPr>
                        <a:t>Apr.2018</a:t>
                      </a:r>
                      <a:endParaRPr kumimoji="1" lang="ja-JP" altLang="en-US" sz="800" b="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b="0" dirty="0" smtClean="0">
                          <a:latin typeface="Calibri" panose="020F0502020204030204" pitchFamily="34" charset="0"/>
                        </a:rPr>
                        <a:t>Ver.1.40</a:t>
                      </a:r>
                      <a:endParaRPr kumimoji="1" lang="ja-JP" altLang="en-US" sz="800" b="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6368" rtl="0" eaLnBrk="1" fontAlgn="auto" latinLnBrk="0" hangingPunct="1">
                        <a:lnSpc>
                          <a:spcPct val="100000"/>
                        </a:lnSpc>
                        <a:spcBef>
                          <a:spcPts val="0"/>
                        </a:spcBef>
                        <a:spcAft>
                          <a:spcPts val="0"/>
                        </a:spcAft>
                        <a:buClrTx/>
                        <a:buSzTx/>
                        <a:buFontTx/>
                        <a:buNone/>
                        <a:tabLst/>
                        <a:defRPr/>
                      </a:pPr>
                      <a:r>
                        <a:rPr lang="en-US" altLang="ja-JP" sz="800" b="0" dirty="0" smtClean="0">
                          <a:latin typeface="Calibri" panose="020F0502020204030204" pitchFamily="34" charset="0"/>
                          <a:ea typeface="Meiryo UI" panose="020B0604030504040204" pitchFamily="50" charset="-128"/>
                          <a:cs typeface="Meiryo UI" panose="020B0604030504040204" pitchFamily="50" charset="-128"/>
                        </a:rPr>
                        <a:t>9MP: WV-X4170/X4171, X4571L,X4571LM</a:t>
                      </a:r>
                      <a:endParaRPr kumimoji="1" lang="en-US" altLang="ja-JP" sz="800" b="0" dirty="0" smtClean="0">
                        <a:latin typeface="Calibri" panose="020F0502020204030204" pitchFamily="34" charset="0"/>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0478">
                <a:tc>
                  <a:txBody>
                    <a:bodyPr/>
                    <a:lstStyle/>
                    <a:p>
                      <a:pPr algn="ctr"/>
                      <a:r>
                        <a:rPr kumimoji="1" lang="en-US" altLang="ja-JP" sz="800" dirty="0" smtClean="0">
                          <a:latin typeface="Calibri" panose="020F0502020204030204" pitchFamily="34" charset="0"/>
                        </a:rPr>
                        <a:t>2</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800" b="0" dirty="0" smtClean="0">
                          <a:latin typeface="Calibri" panose="020F0502020204030204" pitchFamily="34" charset="0"/>
                          <a:ea typeface="Meiryo UI" panose="020B0604030504040204" pitchFamily="50" charset="-128"/>
                          <a:cs typeface="Meiryo UI" panose="020B0604030504040204" pitchFamily="50" charset="-128"/>
                        </a:rPr>
                        <a:t>Support 9MP 360 degree cameras and new authentication method on NX series Recorder NX200/NX300/NX400 Ver.2.20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6368"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Calibri" panose="020F0502020204030204" pitchFamily="34" charset="0"/>
                        </a:rPr>
                        <a:t>Apr.2018</a:t>
                      </a:r>
                      <a:endParaRPr kumimoji="1" lang="ja-JP" altLang="en-US" sz="800" b="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6368"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Calibri" panose="020F0502020204030204" pitchFamily="34" charset="0"/>
                        </a:rPr>
                        <a:t>Ver.1.40</a:t>
                      </a:r>
                      <a:endParaRPr kumimoji="1" lang="ja-JP" altLang="en-US" sz="800" b="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800" b="0" dirty="0" smtClean="0">
                          <a:latin typeface="Calibri" panose="020F0502020204030204" pitchFamily="34" charset="0"/>
                          <a:ea typeface="Meiryo UI" panose="020B0604030504040204" pitchFamily="50" charset="-128"/>
                          <a:cs typeface="Meiryo UI" panose="020B0604030504040204" pitchFamily="50" charset="-128"/>
                        </a:rPr>
                        <a:t>9MP: WV-X4170,</a:t>
                      </a:r>
                      <a:r>
                        <a:rPr lang="en-US" altLang="ja-JP" sz="800" b="0" baseline="0" dirty="0" smtClean="0">
                          <a:latin typeface="Calibri" panose="020F0502020204030204" pitchFamily="34" charset="0"/>
                          <a:ea typeface="Meiryo UI" panose="020B0604030504040204" pitchFamily="50" charset="-128"/>
                          <a:cs typeface="Meiryo UI" panose="020B0604030504040204" pitchFamily="50" charset="-128"/>
                        </a:rPr>
                        <a:t> X</a:t>
                      </a:r>
                      <a:r>
                        <a:rPr lang="en-US" altLang="ja-JP" sz="800" b="0" dirty="0" smtClean="0">
                          <a:latin typeface="Calibri" panose="020F0502020204030204" pitchFamily="34" charset="0"/>
                          <a:ea typeface="Meiryo UI" panose="020B0604030504040204" pitchFamily="50" charset="-128"/>
                          <a:cs typeface="Meiryo UI" panose="020B0604030504040204" pitchFamily="50" charset="-128"/>
                        </a:rPr>
                        <a:t>4171, X4571L, X4571LM</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800" b="0" dirty="0" smtClean="0">
                          <a:solidFill>
                            <a:schemeClr val="tx1"/>
                          </a:solidFill>
                          <a:latin typeface="Calibri" panose="020F0502020204030204" pitchFamily="34" charset="0"/>
                          <a:ea typeface="Meiryo UI" pitchFamily="50" charset="-128"/>
                          <a:cs typeface="Meiryo UI" pitchFamily="50" charset="-128"/>
                        </a:rPr>
                        <a:t>support digest authentication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415">
                <a:tc>
                  <a:txBody>
                    <a:bodyPr/>
                    <a:lstStyle/>
                    <a:p>
                      <a:pPr algn="ctr"/>
                      <a:r>
                        <a:rPr kumimoji="1" lang="en-US" altLang="ja-JP" sz="800" dirty="0" smtClean="0">
                          <a:latin typeface="Calibri" panose="020F0502020204030204" pitchFamily="34" charset="0"/>
                        </a:rPr>
                        <a:t>3</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800" b="0" dirty="0" smtClean="0">
                          <a:latin typeface="Calibri" panose="020F0502020204030204" pitchFamily="34" charset="0"/>
                          <a:ea typeface="Meiryo UI" pitchFamily="50" charset="-128"/>
                          <a:cs typeface="Meiryo UI" pitchFamily="50" charset="-128"/>
                        </a:rPr>
                        <a:t>Support 5MP/9MP 360 degree cameras on NV300,NV250 and ND400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6368"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Calibri" panose="020F0502020204030204" pitchFamily="34" charset="0"/>
                        </a:rPr>
                        <a:t>Apr.2018</a:t>
                      </a:r>
                      <a:endParaRPr kumimoji="1" lang="ja-JP" altLang="en-US" sz="800" b="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6368"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Calibri" panose="020F0502020204030204" pitchFamily="34" charset="0"/>
                        </a:rPr>
                        <a:t>Ver.1.40</a:t>
                      </a:r>
                      <a:endParaRPr kumimoji="1" lang="ja-JP" altLang="en-US" sz="800" b="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800" b="0" dirty="0" smtClean="0">
                          <a:latin typeface="Calibri" panose="020F0502020204030204" pitchFamily="34" charset="0"/>
                          <a:ea typeface="Meiryo UI" panose="020B0604030504040204" pitchFamily="50" charset="-128"/>
                          <a:cs typeface="Meiryo UI" panose="020B0604030504040204" pitchFamily="50" charset="-128"/>
                        </a:rPr>
                        <a:t>9MP: WV-X4170,</a:t>
                      </a:r>
                      <a:r>
                        <a:rPr lang="en-US" altLang="ja-JP" sz="800" b="0" baseline="0" dirty="0" smtClean="0">
                          <a:latin typeface="Calibri" panose="020F0502020204030204" pitchFamily="34" charset="0"/>
                          <a:ea typeface="Meiryo UI" panose="020B0604030504040204" pitchFamily="50" charset="-128"/>
                          <a:cs typeface="Meiryo UI" panose="020B0604030504040204" pitchFamily="50" charset="-128"/>
                        </a:rPr>
                        <a:t> X</a:t>
                      </a:r>
                      <a:r>
                        <a:rPr lang="en-US" altLang="ja-JP" sz="800" b="0" dirty="0" smtClean="0">
                          <a:latin typeface="Calibri" panose="020F0502020204030204" pitchFamily="34" charset="0"/>
                          <a:ea typeface="Meiryo UI" panose="020B0604030504040204" pitchFamily="50" charset="-128"/>
                          <a:cs typeface="Meiryo UI" panose="020B0604030504040204" pitchFamily="50" charset="-128"/>
                        </a:rPr>
                        <a:t>4171, X4571L, X4571LM</a:t>
                      </a:r>
                      <a:endParaRPr lang="en-US" altLang="ja-JP" sz="800" b="0" dirty="0" smtClean="0">
                        <a:solidFill>
                          <a:schemeClr val="tx1"/>
                        </a:solidFill>
                        <a:latin typeface="Calibri" panose="020F0502020204030204" pitchFamily="34" charset="0"/>
                        <a:ea typeface="Meiryo UI" pitchFamily="50" charset="-128"/>
                        <a:cs typeface="Meiryo UI"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800" b="0" dirty="0" smtClean="0">
                          <a:latin typeface="Calibri" panose="020F0502020204030204" pitchFamily="34" charset="0"/>
                          <a:ea typeface="Meiryo UI" pitchFamily="50" charset="-128"/>
                          <a:cs typeface="Meiryo UI" pitchFamily="50" charset="-128"/>
                        </a:rPr>
                        <a:t>5MP: WV-S4150, S4550L, S4550LM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0521">
                <a:tc>
                  <a:txBody>
                    <a:bodyPr/>
                    <a:lstStyle/>
                    <a:p>
                      <a:pPr algn="ctr"/>
                      <a:r>
                        <a:rPr kumimoji="1" lang="en-US" altLang="ja-JP" sz="800" dirty="0" smtClean="0">
                          <a:latin typeface="Calibri" panose="020F0502020204030204" pitchFamily="34" charset="0"/>
                        </a:rPr>
                        <a:t>4</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800" b="0" dirty="0" smtClean="0">
                          <a:solidFill>
                            <a:schemeClr val="tx1"/>
                          </a:solidFill>
                          <a:latin typeface="Calibri" panose="020F0502020204030204" pitchFamily="34" charset="0"/>
                          <a:ea typeface="Meiryo UI" pitchFamily="50" charset="-128"/>
                          <a:cs typeface="Meiryo UI" pitchFamily="50" charset="-128"/>
                        </a:rPr>
                        <a:t>Improve ASM300 login password complexity specification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6368"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Calibri" panose="020F0502020204030204" pitchFamily="34" charset="0"/>
                        </a:rPr>
                        <a:t>Apr.2018</a:t>
                      </a:r>
                      <a:endParaRPr kumimoji="1" lang="ja-JP" altLang="en-US" sz="800" b="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6368"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Calibri" panose="020F0502020204030204" pitchFamily="34" charset="0"/>
                        </a:rPr>
                        <a:t>Ver.1.40</a:t>
                      </a:r>
                      <a:endParaRPr kumimoji="1" lang="ja-JP" altLang="en-US" sz="800" b="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800" b="0" u="none" baseline="0" dirty="0" smtClean="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257">
                <a:tc>
                  <a:txBody>
                    <a:bodyPr/>
                    <a:lstStyle/>
                    <a:p>
                      <a:pPr algn="ctr"/>
                      <a:r>
                        <a:rPr kumimoji="1" lang="en-US" altLang="ja-JP" sz="800" dirty="0" smtClean="0">
                          <a:latin typeface="Calibri" panose="020F0502020204030204" pitchFamily="34" charset="0"/>
                        </a:rPr>
                        <a:t>5</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800" b="0" dirty="0" smtClean="0">
                          <a:solidFill>
                            <a:schemeClr val="tx1"/>
                          </a:solidFill>
                          <a:latin typeface="Calibri" panose="020F0502020204030204" pitchFamily="34" charset="0"/>
                          <a:ea typeface="Meiryo UI" pitchFamily="50" charset="-128"/>
                          <a:cs typeface="Meiryo UI" pitchFamily="50" charset="-128"/>
                        </a:rPr>
                        <a:t>Supports H.265 hardware decoding for 9M 360 degree camera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6368"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Calibri" panose="020F0502020204030204" pitchFamily="34" charset="0"/>
                        </a:rPr>
                        <a:t>Apr.2018</a:t>
                      </a:r>
                      <a:endParaRPr kumimoji="1" lang="ja-JP" altLang="en-US" sz="800" b="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6368"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Calibri" panose="020F0502020204030204" pitchFamily="34" charset="0"/>
                        </a:rPr>
                        <a:t>Ver.1.40</a:t>
                      </a:r>
                      <a:endParaRPr kumimoji="1" lang="ja-JP" altLang="en-US" sz="800" b="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b="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257">
                <a:tc>
                  <a:txBody>
                    <a:bodyPr/>
                    <a:lstStyle/>
                    <a:p>
                      <a:pPr algn="ctr"/>
                      <a:r>
                        <a:rPr kumimoji="1" lang="en-US" altLang="ja-JP" sz="800" dirty="0" smtClean="0">
                          <a:latin typeface="Calibri" panose="020F0502020204030204" pitchFamily="34" charset="0"/>
                        </a:rPr>
                        <a:t>6</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800" b="0" dirty="0" smtClean="0">
                          <a:solidFill>
                            <a:schemeClr val="tx1"/>
                          </a:solidFill>
                          <a:latin typeface="Calibri" panose="020F0502020204030204" pitchFamily="34" charset="0"/>
                          <a:ea typeface="Meiryo UI" pitchFamily="50" charset="-128"/>
                          <a:cs typeface="Meiryo UI" pitchFamily="50" charset="-128"/>
                        </a:rPr>
                        <a:t>Customization of AUX and Preset names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6368"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Calibri" panose="020F0502020204030204" pitchFamily="34" charset="0"/>
                        </a:rPr>
                        <a:t>Apr.2018</a:t>
                      </a:r>
                      <a:endParaRPr kumimoji="1" lang="ja-JP" altLang="en-US" sz="800" b="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6368"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Calibri" panose="020F0502020204030204" pitchFamily="34" charset="0"/>
                        </a:rPr>
                        <a:t>Ver.1.40</a:t>
                      </a:r>
                      <a:endParaRPr kumimoji="1" lang="ja-JP" altLang="en-US" sz="800" b="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b="0" dirty="0" smtClean="0">
                          <a:latin typeface="Calibri" panose="020F0502020204030204" pitchFamily="34" charset="0"/>
                        </a:rPr>
                        <a:t>Improve</a:t>
                      </a:r>
                      <a:r>
                        <a:rPr kumimoji="1" lang="en-US" altLang="ja-JP" sz="800" b="0" baseline="0" dirty="0" smtClean="0">
                          <a:latin typeface="Calibri" panose="020F0502020204030204" pitchFamily="34" charset="0"/>
                        </a:rPr>
                        <a:t> GUI</a:t>
                      </a:r>
                      <a:endParaRPr kumimoji="1" lang="ja-JP" altLang="en-US" sz="800" b="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574">
                <a:tc>
                  <a:txBody>
                    <a:bodyPr/>
                    <a:lstStyle/>
                    <a:p>
                      <a:pPr algn="ctr"/>
                      <a:r>
                        <a:rPr kumimoji="1" lang="en-US" altLang="ja-JP" sz="800" dirty="0" smtClean="0">
                          <a:latin typeface="Calibri" panose="020F0502020204030204" pitchFamily="34" charset="0"/>
                        </a:rPr>
                        <a:t>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800" b="0" dirty="0" smtClean="0">
                          <a:solidFill>
                            <a:schemeClr val="tx1"/>
                          </a:solidFill>
                          <a:latin typeface="Calibri" panose="020F0502020204030204" pitchFamily="34" charset="0"/>
                          <a:ea typeface="Meiryo UI" pitchFamily="50" charset="-128"/>
                          <a:cs typeface="Meiryo UI" pitchFamily="50" charset="-128"/>
                        </a:rPr>
                        <a:t>Support electronic zoom of panorama / double panorama display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6368" rtl="0" eaLnBrk="1" fontAlgn="auto" latinLnBrk="0" hangingPunct="1">
                        <a:lnSpc>
                          <a:spcPct val="100000"/>
                        </a:lnSpc>
                        <a:spcBef>
                          <a:spcPts val="0"/>
                        </a:spcBef>
                        <a:spcAft>
                          <a:spcPts val="0"/>
                        </a:spcAft>
                        <a:buClrTx/>
                        <a:buSzTx/>
                        <a:buFontTx/>
                        <a:buNone/>
                        <a:tabLst/>
                        <a:defRPr/>
                      </a:pPr>
                      <a:r>
                        <a:rPr kumimoji="1" lang="en-US" altLang="ja-JP" sz="800" b="0" smtClean="0">
                          <a:latin typeface="Calibri" panose="020F0502020204030204" pitchFamily="34" charset="0"/>
                        </a:rPr>
                        <a:t>Apr.2018</a:t>
                      </a:r>
                      <a:endParaRPr kumimoji="1" lang="ja-JP" altLang="en-US" sz="800" b="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6368"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Calibri" panose="020F0502020204030204" pitchFamily="34" charset="0"/>
                        </a:rPr>
                        <a:t>Ver.1.40</a:t>
                      </a:r>
                      <a:endParaRPr kumimoji="1" lang="ja-JP" altLang="en-US" sz="800" b="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b="0" dirty="0" smtClean="0">
                          <a:latin typeface="Calibri" panose="020F0502020204030204" pitchFamily="34" charset="0"/>
                        </a:rPr>
                        <a:t>Improve</a:t>
                      </a:r>
                      <a:r>
                        <a:rPr kumimoji="1" lang="en-US" altLang="ja-JP" sz="800" b="0" baseline="0" dirty="0" smtClean="0">
                          <a:latin typeface="Calibri" panose="020F0502020204030204" pitchFamily="34" charset="0"/>
                        </a:rPr>
                        <a:t> GUI</a:t>
                      </a:r>
                      <a:endParaRPr kumimoji="1" lang="ja-JP" altLang="en-US" sz="800" b="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573">
                <a:tc>
                  <a:txBody>
                    <a:bodyPr/>
                    <a:lstStyle/>
                    <a:p>
                      <a:pPr algn="ctr"/>
                      <a:r>
                        <a:rPr kumimoji="1" lang="en-US" altLang="ja-JP" sz="800" dirty="0" smtClean="0">
                          <a:latin typeface="Calibri" panose="020F0502020204030204" pitchFamily="34" charset="0"/>
                        </a:rPr>
                        <a:t>8</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800" b="0" dirty="0" smtClean="0">
                          <a:solidFill>
                            <a:schemeClr val="tx1"/>
                          </a:solidFill>
                          <a:latin typeface="Calibri" panose="020F0502020204030204" pitchFamily="34" charset="0"/>
                          <a:ea typeface="Meiryo UI" pitchFamily="50" charset="-128"/>
                          <a:cs typeface="Meiryo UI" pitchFamily="50" charset="-128"/>
                        </a:rPr>
                        <a:t>Adding a warning dialog  at “Initial setup“ screen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6368" rtl="0" eaLnBrk="1" fontAlgn="auto" latinLnBrk="0" hangingPunct="1">
                        <a:lnSpc>
                          <a:spcPct val="100000"/>
                        </a:lnSpc>
                        <a:spcBef>
                          <a:spcPts val="0"/>
                        </a:spcBef>
                        <a:spcAft>
                          <a:spcPts val="0"/>
                        </a:spcAft>
                        <a:buClrTx/>
                        <a:buSzTx/>
                        <a:buFontTx/>
                        <a:buNone/>
                        <a:tabLst/>
                        <a:defRPr/>
                      </a:pPr>
                      <a:r>
                        <a:rPr kumimoji="1" lang="en-US" altLang="ja-JP" sz="800" b="0" smtClean="0">
                          <a:latin typeface="Calibri" panose="020F0502020204030204" pitchFamily="34" charset="0"/>
                        </a:rPr>
                        <a:t>Apr.2018</a:t>
                      </a:r>
                      <a:endParaRPr kumimoji="1" lang="ja-JP" altLang="en-US" sz="800" b="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6368" rtl="0" eaLnBrk="1" fontAlgn="auto" latinLnBrk="0" hangingPunct="1">
                        <a:lnSpc>
                          <a:spcPct val="100000"/>
                        </a:lnSpc>
                        <a:spcBef>
                          <a:spcPts val="0"/>
                        </a:spcBef>
                        <a:spcAft>
                          <a:spcPts val="0"/>
                        </a:spcAft>
                        <a:buClrTx/>
                        <a:buSzTx/>
                        <a:buFontTx/>
                        <a:buNone/>
                        <a:tabLst/>
                        <a:defRPr/>
                      </a:pPr>
                      <a:r>
                        <a:rPr kumimoji="1" lang="en-US" altLang="ja-JP" sz="800" b="0" smtClean="0">
                          <a:latin typeface="Calibri" panose="020F0502020204030204" pitchFamily="34" charset="0"/>
                        </a:rPr>
                        <a:t>Ver.1.40</a:t>
                      </a:r>
                      <a:endParaRPr kumimoji="1" lang="ja-JP" altLang="en-US" sz="800" b="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b="0" dirty="0" smtClean="0">
                          <a:latin typeface="Calibri" panose="020F0502020204030204" pitchFamily="34" charset="0"/>
                        </a:rPr>
                        <a:t>Improve</a:t>
                      </a:r>
                      <a:r>
                        <a:rPr kumimoji="1" lang="en-US" altLang="ja-JP" sz="800" b="0" baseline="0" dirty="0" smtClean="0">
                          <a:latin typeface="Calibri" panose="020F0502020204030204" pitchFamily="34" charset="0"/>
                        </a:rPr>
                        <a:t> GUI</a:t>
                      </a:r>
                      <a:endParaRPr kumimoji="1" lang="ja-JP" altLang="en-US" sz="800" b="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8941">
                <a:tc>
                  <a:txBody>
                    <a:bodyPr/>
                    <a:lstStyle/>
                    <a:p>
                      <a:pPr algn="ctr"/>
                      <a:r>
                        <a:rPr kumimoji="1" lang="en-US" altLang="ja-JP" sz="800" dirty="0" smtClean="0">
                          <a:latin typeface="Calibri" panose="020F0502020204030204" pitchFamily="34" charset="0"/>
                        </a:rPr>
                        <a:t>9</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800" b="0" dirty="0" smtClean="0">
                          <a:solidFill>
                            <a:schemeClr val="tx1"/>
                          </a:solidFill>
                          <a:latin typeface="Calibri" panose="020F0502020204030204" pitchFamily="34" charset="0"/>
                          <a:ea typeface="Meiryo UI" pitchFamily="50" charset="-128"/>
                          <a:cs typeface="Meiryo UI" pitchFamily="50" charset="-128"/>
                        </a:rPr>
                        <a:t>Change “Drawing setup" tab to “Drawing and audio setup“ tab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6368" rtl="0" eaLnBrk="1" fontAlgn="auto" latinLnBrk="0" hangingPunct="1">
                        <a:lnSpc>
                          <a:spcPct val="100000"/>
                        </a:lnSpc>
                        <a:spcBef>
                          <a:spcPts val="0"/>
                        </a:spcBef>
                        <a:spcAft>
                          <a:spcPts val="0"/>
                        </a:spcAft>
                        <a:buClrTx/>
                        <a:buSzTx/>
                        <a:buFontTx/>
                        <a:buNone/>
                        <a:tabLst/>
                        <a:defRPr/>
                      </a:pPr>
                      <a:r>
                        <a:rPr kumimoji="1" lang="en-US" altLang="ja-JP" sz="800" b="0" smtClean="0">
                          <a:latin typeface="Calibri" panose="020F0502020204030204" pitchFamily="34" charset="0"/>
                        </a:rPr>
                        <a:t>Apr.2018</a:t>
                      </a:r>
                      <a:endParaRPr kumimoji="1" lang="ja-JP" altLang="en-US" sz="800" b="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6368" rtl="0" eaLnBrk="1" fontAlgn="auto" latinLnBrk="0" hangingPunct="1">
                        <a:lnSpc>
                          <a:spcPct val="100000"/>
                        </a:lnSpc>
                        <a:spcBef>
                          <a:spcPts val="0"/>
                        </a:spcBef>
                        <a:spcAft>
                          <a:spcPts val="0"/>
                        </a:spcAft>
                        <a:buClrTx/>
                        <a:buSzTx/>
                        <a:buFontTx/>
                        <a:buNone/>
                        <a:tabLst/>
                        <a:defRPr/>
                      </a:pPr>
                      <a:r>
                        <a:rPr kumimoji="1" lang="en-US" altLang="ja-JP" sz="800" b="0" smtClean="0">
                          <a:latin typeface="Calibri" panose="020F0502020204030204" pitchFamily="34" charset="0"/>
                        </a:rPr>
                        <a:t>Ver.1.40</a:t>
                      </a:r>
                      <a:endParaRPr kumimoji="1" lang="ja-JP" altLang="en-US" sz="800" b="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b="0" dirty="0" smtClean="0">
                          <a:latin typeface="Calibri" panose="020F0502020204030204" pitchFamily="34" charset="0"/>
                        </a:rPr>
                        <a:t>Improve</a:t>
                      </a:r>
                      <a:r>
                        <a:rPr kumimoji="1" lang="en-US" altLang="ja-JP" sz="800" b="0" baseline="0" dirty="0" smtClean="0">
                          <a:latin typeface="Calibri" panose="020F0502020204030204" pitchFamily="34" charset="0"/>
                        </a:rPr>
                        <a:t> GUI</a:t>
                      </a:r>
                      <a:endParaRPr kumimoji="1" lang="ja-JP" altLang="en-US" sz="800" b="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257">
                <a:tc>
                  <a:txBody>
                    <a:bodyPr/>
                    <a:lstStyle/>
                    <a:p>
                      <a:pPr algn="ctr"/>
                      <a:r>
                        <a:rPr kumimoji="1" lang="en-US" altLang="ja-JP" sz="800" dirty="0" smtClean="0">
                          <a:latin typeface="Calibri" panose="020F0502020204030204" pitchFamily="34" charset="0"/>
                        </a:rPr>
                        <a:t>10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800" b="0" dirty="0" smtClean="0">
                          <a:solidFill>
                            <a:schemeClr val="tx1"/>
                          </a:solidFill>
                          <a:latin typeface="Calibri" panose="020F0502020204030204" pitchFamily="34" charset="0"/>
                          <a:ea typeface="Meiryo UI" pitchFamily="50" charset="-128"/>
                          <a:cs typeface="Meiryo UI" pitchFamily="50" charset="-128"/>
                        </a:rPr>
                        <a:t>Additional message at device detection failure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6368"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Calibri" panose="020F0502020204030204" pitchFamily="34" charset="0"/>
                        </a:rPr>
                        <a:t>Apr.2018</a:t>
                      </a:r>
                      <a:endParaRPr kumimoji="1" lang="ja-JP" altLang="en-US" sz="800" b="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6368"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Calibri" panose="020F0502020204030204" pitchFamily="34" charset="0"/>
                        </a:rPr>
                        <a:t>Ver.1.40</a:t>
                      </a:r>
                      <a:endParaRPr kumimoji="1" lang="ja-JP" altLang="en-US" sz="800" b="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b="0" dirty="0" smtClean="0">
                          <a:latin typeface="Calibri" panose="020F0502020204030204" pitchFamily="34" charset="0"/>
                        </a:rPr>
                        <a:t>Improve</a:t>
                      </a:r>
                      <a:r>
                        <a:rPr kumimoji="1" lang="en-US" altLang="ja-JP" sz="800" b="0" baseline="0" dirty="0" smtClean="0">
                          <a:latin typeface="Calibri" panose="020F0502020204030204" pitchFamily="34" charset="0"/>
                        </a:rPr>
                        <a:t> GUI</a:t>
                      </a:r>
                      <a:endParaRPr kumimoji="1" lang="ja-JP" altLang="en-US" sz="800" b="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8" name="テキスト ボックス 37"/>
          <p:cNvSpPr txBox="1"/>
          <p:nvPr/>
        </p:nvSpPr>
        <p:spPr>
          <a:xfrm>
            <a:off x="122940" y="551771"/>
            <a:ext cx="8929201" cy="307777"/>
          </a:xfrm>
          <a:prstGeom prst="rect">
            <a:avLst/>
          </a:prstGeom>
          <a:noFill/>
        </p:spPr>
        <p:txBody>
          <a:bodyPr wrap="square" rtlCol="0">
            <a:spAutoFit/>
          </a:bodyPr>
          <a:lstStyle/>
          <a:p>
            <a:pPr marL="285750" indent="-285750" algn="l">
              <a:buFont typeface="Wingdings" panose="05000000000000000000" pitchFamily="2" charset="2"/>
              <a:buChar char="n"/>
            </a:pPr>
            <a:r>
              <a:rPr kumimoji="1" lang="en-US" altLang="ja-JP" b="1" dirty="0" smtClean="0">
                <a:effectLst/>
                <a:latin typeface="Calibri" panose="020F0502020204030204" pitchFamily="34" charset="0"/>
              </a:rPr>
              <a:t>The following items are now </a:t>
            </a:r>
            <a:r>
              <a:rPr lang="en-US" altLang="ja-JP" b="1" dirty="0" smtClean="0">
                <a:effectLst/>
                <a:latin typeface="Calibri" panose="020F0502020204030204" pitchFamily="34" charset="0"/>
              </a:rPr>
              <a:t>available with Ver. 1.40 of WV-ASM300</a:t>
            </a:r>
            <a:endParaRPr kumimoji="1" lang="ja-JP" altLang="en-US" b="1" dirty="0">
              <a:effectLst/>
              <a:latin typeface="Calibri" panose="020F0502020204030204" pitchFamily="34" charset="0"/>
            </a:endParaRPr>
          </a:p>
        </p:txBody>
      </p:sp>
      <p:sp>
        <p:nvSpPr>
          <p:cNvPr id="11" name="テキスト ボックス 10"/>
          <p:cNvSpPr txBox="1"/>
          <p:nvPr/>
        </p:nvSpPr>
        <p:spPr>
          <a:xfrm>
            <a:off x="6596346" y="169635"/>
            <a:ext cx="1260000" cy="230832"/>
          </a:xfrm>
          <a:prstGeom prst="rect">
            <a:avLst/>
          </a:prstGeom>
          <a:solidFill>
            <a:schemeClr val="bg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1.40</a:t>
            </a:r>
            <a:endParaRPr kumimoji="1" lang="ja-JP" altLang="en-US" sz="900" dirty="0">
              <a:solidFill>
                <a:schemeClr val="tx2"/>
              </a:solidFill>
              <a:effectLst/>
              <a:latin typeface="Calibri" panose="020F0502020204030204" pitchFamily="34" charset="0"/>
            </a:endParaRPr>
          </a:p>
        </p:txBody>
      </p:sp>
      <p:grpSp>
        <p:nvGrpSpPr>
          <p:cNvPr id="9" name="Group 708"/>
          <p:cNvGrpSpPr>
            <a:grpSpLocks noChangeAspect="1"/>
          </p:cNvGrpSpPr>
          <p:nvPr/>
        </p:nvGrpSpPr>
        <p:grpSpPr bwMode="auto">
          <a:xfrm>
            <a:off x="58750" y="101353"/>
            <a:ext cx="515681" cy="343788"/>
            <a:chOff x="132" y="2044"/>
            <a:chExt cx="462" cy="308"/>
          </a:xfrm>
        </p:grpSpPr>
        <p:pic>
          <p:nvPicPr>
            <p:cNvPr id="10" name="Picture 709" descr="名称未設定-3"/>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710"/>
            <p:cNvSpPr txBox="1">
              <a:spLocks noChangeArrowheads="1"/>
            </p:cNvSpPr>
            <p:nvPr/>
          </p:nvSpPr>
          <p:spPr bwMode="auto">
            <a:xfrm rot="20407034">
              <a:off x="158" y="2105"/>
              <a:ext cx="430" cy="180"/>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sz="1000" b="1" dirty="0">
                  <a:solidFill>
                    <a:srgbClr val="FF0000"/>
                  </a:solidFill>
                  <a:latin typeface="Calibri" panose="020F0502020204030204" pitchFamily="34" charset="0"/>
                  <a:ea typeface="ＭＳ Ｐゴシック" pitchFamily="50" charset="-128"/>
                </a:rPr>
                <a:t>N</a:t>
              </a:r>
              <a:r>
                <a:rPr kumimoji="1" lang="en-US" altLang="ja-JP" sz="1000" b="1" dirty="0" smtClean="0">
                  <a:solidFill>
                    <a:srgbClr val="FF0000"/>
                  </a:solidFill>
                  <a:latin typeface="Calibri" panose="020F0502020204030204" pitchFamily="34" charset="0"/>
                  <a:ea typeface="ＭＳ Ｐゴシック" pitchFamily="50" charset="-128"/>
                </a:rPr>
                <a:t>ew</a:t>
              </a:r>
              <a:r>
                <a:rPr kumimoji="1" lang="en-US" altLang="ja-JP" sz="1000" b="1" dirty="0">
                  <a:solidFill>
                    <a:srgbClr val="FF0000"/>
                  </a:solidFill>
                  <a:latin typeface="Calibri" panose="020F0502020204030204" pitchFamily="34" charset="0"/>
                  <a:ea typeface="ＭＳ Ｐゴシック" pitchFamily="50" charset="-128"/>
                </a:rPr>
                <a:t>!</a:t>
              </a:r>
            </a:p>
          </p:txBody>
        </p:sp>
      </p:grpSp>
    </p:spTree>
    <p:extLst>
      <p:ext uri="{BB962C8B-B14F-4D97-AF65-F5344CB8AC3E}">
        <p14:creationId xmlns:p14="http://schemas.microsoft.com/office/powerpoint/2010/main" val="53106789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6596346" y="169635"/>
            <a:ext cx="1260000" cy="230832"/>
          </a:xfrm>
          <a:prstGeom prst="rect">
            <a:avLst/>
          </a:prstGeom>
          <a:solidFill>
            <a:schemeClr val="bg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1.40</a:t>
            </a:r>
            <a:endParaRPr kumimoji="1" lang="ja-JP" altLang="en-US" sz="900" dirty="0">
              <a:solidFill>
                <a:schemeClr val="tx2"/>
              </a:solidFill>
              <a:effectLst/>
              <a:latin typeface="Calibri" panose="020F0502020204030204" pitchFamily="34" charset="0"/>
            </a:endParaRPr>
          </a:p>
        </p:txBody>
      </p:sp>
      <p:grpSp>
        <p:nvGrpSpPr>
          <p:cNvPr id="9" name="Group 708"/>
          <p:cNvGrpSpPr>
            <a:grpSpLocks noChangeAspect="1"/>
          </p:cNvGrpSpPr>
          <p:nvPr/>
        </p:nvGrpSpPr>
        <p:grpSpPr bwMode="auto">
          <a:xfrm>
            <a:off x="58750" y="101353"/>
            <a:ext cx="515681" cy="343788"/>
            <a:chOff x="132" y="2044"/>
            <a:chExt cx="462" cy="308"/>
          </a:xfrm>
        </p:grpSpPr>
        <p:pic>
          <p:nvPicPr>
            <p:cNvPr id="10" name="Picture 709" descr="名称未設定-3"/>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710"/>
            <p:cNvSpPr txBox="1">
              <a:spLocks noChangeArrowheads="1"/>
            </p:cNvSpPr>
            <p:nvPr/>
          </p:nvSpPr>
          <p:spPr bwMode="auto">
            <a:xfrm rot="20407034">
              <a:off x="158" y="2105"/>
              <a:ext cx="430" cy="180"/>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sz="1000" b="1" dirty="0">
                  <a:solidFill>
                    <a:srgbClr val="FF0000"/>
                  </a:solidFill>
                  <a:latin typeface="Calibri" panose="020F0502020204030204" pitchFamily="34" charset="0"/>
                  <a:ea typeface="ＭＳ Ｐゴシック" pitchFamily="50" charset="-128"/>
                </a:rPr>
                <a:t>N</a:t>
              </a:r>
              <a:r>
                <a:rPr kumimoji="1" lang="en-US" altLang="ja-JP" sz="1000" b="1" dirty="0" smtClean="0">
                  <a:solidFill>
                    <a:srgbClr val="FF0000"/>
                  </a:solidFill>
                  <a:latin typeface="Calibri" panose="020F0502020204030204" pitchFamily="34" charset="0"/>
                  <a:ea typeface="ＭＳ Ｐゴシック" pitchFamily="50" charset="-128"/>
                </a:rPr>
                <a:t>ew</a:t>
              </a:r>
              <a:r>
                <a:rPr kumimoji="1" lang="en-US" altLang="ja-JP" sz="1000" b="1" dirty="0">
                  <a:solidFill>
                    <a:srgbClr val="FF0000"/>
                  </a:solidFill>
                  <a:latin typeface="Calibri" panose="020F0502020204030204" pitchFamily="34" charset="0"/>
                  <a:ea typeface="ＭＳ Ｐゴシック" pitchFamily="50" charset="-128"/>
                </a:rPr>
                <a:t>!</a:t>
              </a:r>
            </a:p>
          </p:txBody>
        </p:sp>
      </p:grpSp>
      <p:sp>
        <p:nvSpPr>
          <p:cNvPr id="22" name="テキスト プレースホルダー 2"/>
          <p:cNvSpPr txBox="1">
            <a:spLocks/>
          </p:cNvSpPr>
          <p:nvPr/>
        </p:nvSpPr>
        <p:spPr>
          <a:xfrm>
            <a:off x="313850" y="526056"/>
            <a:ext cx="8473846" cy="324000"/>
          </a:xfrm>
          <a:prstGeom prst="rect">
            <a:avLst/>
          </a:prstGeom>
        </p:spPr>
        <p:txBody>
          <a:bodyPr lIns="36000" tIns="36000" rIns="36000" bIns="36000" anchor="ctr" anchorCtr="0"/>
          <a:lstStyle>
            <a:lvl1pPr marL="0" indent="0" algn="l" defTabSz="457200" rtl="0" eaLnBrk="0" fontAlgn="base" hangingPunct="0">
              <a:spcBef>
                <a:spcPct val="20000"/>
              </a:spcBef>
              <a:spcAft>
                <a:spcPct val="0"/>
              </a:spcAft>
              <a:buFontTx/>
              <a:buNone/>
              <a:defRPr kumimoji="1" sz="1600" b="1" kern="1200">
                <a:solidFill>
                  <a:srgbClr val="006AB0"/>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lvl="0">
              <a:defRPr/>
            </a:pPr>
            <a:r>
              <a:rPr lang="en-US" altLang="ja-JP" sz="1800" dirty="0">
                <a:solidFill>
                  <a:schemeClr val="tx1"/>
                </a:solidFill>
                <a:effectLst/>
                <a:latin typeface="Calibri" panose="020F0502020204030204" pitchFamily="34" charset="0"/>
              </a:rPr>
              <a:t>Improve password complexity specification</a:t>
            </a:r>
            <a:endParaRPr kumimoji="1" lang="ja-JP" altLang="en-US" sz="1800" b="1" i="0" u="none" strike="noStrike" kern="1200" cap="none" spc="0" normalizeH="0" baseline="0" noProof="0" dirty="0">
              <a:ln>
                <a:noFill/>
              </a:ln>
              <a:solidFill>
                <a:schemeClr val="tx1"/>
              </a:solidFill>
              <a:effectLst/>
              <a:uLnTx/>
              <a:uFillTx/>
              <a:latin typeface="Calibri" panose="020F0502020204030204" pitchFamily="34" charset="0"/>
            </a:endParaRPr>
          </a:p>
        </p:txBody>
      </p:sp>
      <p:sp>
        <p:nvSpPr>
          <p:cNvPr id="23" name="コンテンツ プレースホルダー 7"/>
          <p:cNvSpPr txBox="1">
            <a:spLocks/>
          </p:cNvSpPr>
          <p:nvPr/>
        </p:nvSpPr>
        <p:spPr>
          <a:xfrm>
            <a:off x="232544" y="870122"/>
            <a:ext cx="8781339" cy="3671570"/>
          </a:xfrm>
          <a:prstGeom prst="rect">
            <a:avLst/>
          </a:prstGeom>
        </p:spPr>
        <p:txBody>
          <a:bodyPr lIns="72000" tIns="36000" rIns="36000" bIns="36000"/>
          <a:lstStyle>
            <a:lvl1pPr marL="0" indent="0" algn="l" defTabSz="457200" rtl="0" eaLnBrk="0" fontAlgn="base" hangingPunct="0">
              <a:spcBef>
                <a:spcPct val="20000"/>
              </a:spcBef>
              <a:spcAft>
                <a:spcPct val="0"/>
              </a:spcAft>
              <a:buFontTx/>
              <a:buNone/>
              <a:defRPr kumimoji="1"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360363" indent="0" algn="l" defTabSz="457200" rtl="0" eaLnBrk="0" fontAlgn="base" hangingPunct="0">
              <a:spcBef>
                <a:spcPct val="20000"/>
              </a:spcBef>
              <a:spcAft>
                <a:spcPct val="0"/>
              </a:spcAft>
              <a:buFontTx/>
              <a:buNone/>
              <a:defRPr kumimoji="1"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720725" indent="0" algn="l" defTabSz="457200" rtl="0" eaLnBrk="0" fontAlgn="base" hangingPunct="0">
              <a:spcBef>
                <a:spcPct val="20000"/>
              </a:spcBef>
              <a:spcAft>
                <a:spcPct val="0"/>
              </a:spcAft>
              <a:buFontTx/>
              <a:buNone/>
              <a:defRPr kumimoji="1"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073150" indent="0" algn="l" defTabSz="457200" rtl="0" eaLnBrk="0" fontAlgn="base" hangingPunct="0">
              <a:spcBef>
                <a:spcPct val="20000"/>
              </a:spcBef>
              <a:spcAft>
                <a:spcPct val="0"/>
              </a:spcAft>
              <a:buFontTx/>
              <a:buNone/>
              <a:defRPr kumimoji="1"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1344613" indent="0" algn="l" defTabSz="457200" rtl="0" eaLnBrk="0" fontAlgn="base" hangingPunct="0">
              <a:spcBef>
                <a:spcPct val="20000"/>
              </a:spcBef>
              <a:spcAft>
                <a:spcPct val="0"/>
              </a:spcAft>
              <a:buFontTx/>
              <a:buNone/>
              <a:defRPr kumimoji="1"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285750" marR="0" lvl="0" indent="-285750" algn="l" defTabSz="457200" rtl="0" eaLnBrk="0" fontAlgn="base" latinLnBrk="0" hangingPunct="0">
              <a:lnSpc>
                <a:spcPct val="100000"/>
              </a:lnSpc>
              <a:spcBef>
                <a:spcPct val="20000"/>
              </a:spcBef>
              <a:spcAft>
                <a:spcPct val="0"/>
              </a:spcAft>
              <a:buClrTx/>
              <a:buSzTx/>
              <a:buFont typeface="Wingdings" panose="05000000000000000000" pitchFamily="2" charset="2"/>
              <a:buChar char="n"/>
              <a:tabLst/>
              <a:defRPr/>
            </a:pPr>
            <a:r>
              <a:rPr kumimoji="1" lang="en-US" altLang="ja-JP" sz="1600" b="1" i="0" u="sng" strike="noStrike" kern="1200" cap="none" spc="0" normalizeH="0" baseline="0" noProof="0" dirty="0" smtClean="0">
                <a:ln>
                  <a:noFill/>
                </a:ln>
                <a:effectLst/>
                <a:uLnTx/>
                <a:uFillTx/>
                <a:latin typeface="Calibri" panose="020F0502020204030204" pitchFamily="34" charset="0"/>
              </a:rPr>
              <a:t>Purpose:</a:t>
            </a:r>
          </a:p>
          <a:p>
            <a:pPr marL="285750" lvl="0" indent="-285750">
              <a:buFont typeface="Wingdings" panose="05000000000000000000" pitchFamily="2" charset="2"/>
              <a:buChar char="Ø"/>
              <a:defRPr/>
            </a:pPr>
            <a:r>
              <a:rPr lang="en-US" altLang="ja-JP" sz="1400" dirty="0" smtClean="0">
                <a:effectLst/>
                <a:latin typeface="Calibri" panose="020F0502020204030204" pitchFamily="34" charset="0"/>
              </a:rPr>
              <a:t>Adaptation </a:t>
            </a:r>
            <a:r>
              <a:rPr lang="en-US" altLang="ja-JP" sz="1400" dirty="0">
                <a:effectLst/>
                <a:latin typeface="Calibri" panose="020F0502020204030204" pitchFamily="34" charset="0"/>
              </a:rPr>
              <a:t>to the demands of the era requiring a more secure </a:t>
            </a:r>
            <a:r>
              <a:rPr lang="en-US" altLang="ja-JP" sz="1400" dirty="0" smtClean="0">
                <a:effectLst/>
                <a:latin typeface="Calibri" panose="020F0502020204030204" pitchFamily="34" charset="0"/>
              </a:rPr>
              <a:t>environment</a:t>
            </a:r>
          </a:p>
          <a:p>
            <a:pPr marL="285750" lvl="0" indent="-285750">
              <a:buFont typeface="Wingdings" panose="05000000000000000000" pitchFamily="2" charset="2"/>
              <a:buChar char="Ø"/>
              <a:defRPr/>
            </a:pPr>
            <a:endParaRPr kumimoji="1" lang="en-US" altLang="ja-JP" sz="1400" b="0" i="0" u="none" strike="noStrike" kern="1200" cap="none" spc="0" normalizeH="0" baseline="0" noProof="0" dirty="0" smtClean="0">
              <a:ln>
                <a:noFill/>
              </a:ln>
              <a:effectLst/>
              <a:uLnTx/>
              <a:uFillTx/>
            </a:endParaRPr>
          </a:p>
          <a:p>
            <a:pPr marL="0" marR="0" lvl="0" indent="0" algn="l" defTabSz="457200" rtl="0" eaLnBrk="0" fontAlgn="base" latinLnBrk="0" hangingPunct="0">
              <a:lnSpc>
                <a:spcPct val="100000"/>
              </a:lnSpc>
              <a:spcBef>
                <a:spcPct val="20000"/>
              </a:spcBef>
              <a:spcAft>
                <a:spcPct val="0"/>
              </a:spcAft>
              <a:buClrTx/>
              <a:buSzTx/>
              <a:buFontTx/>
              <a:buNone/>
              <a:tabLst/>
              <a:defRPr/>
            </a:pPr>
            <a:endParaRPr kumimoji="1" lang="en-US" altLang="ja-JP"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0" fontAlgn="base" latinLnBrk="0" hangingPunct="0">
              <a:lnSpc>
                <a:spcPct val="100000"/>
              </a:lnSpc>
              <a:spcBef>
                <a:spcPct val="20000"/>
              </a:spcBef>
              <a:spcAft>
                <a:spcPct val="0"/>
              </a:spcAft>
              <a:buClrTx/>
              <a:buSzTx/>
              <a:buFontTx/>
              <a:buNone/>
              <a:tabLst/>
              <a:defRPr/>
            </a:pPr>
            <a:endParaRPr lang="en-US" altLang="ja-JP" sz="1600" dirty="0">
              <a:effectLst/>
            </a:endParaRPr>
          </a:p>
          <a:p>
            <a:pPr marL="0" marR="0" lvl="0" indent="0" algn="l" defTabSz="457200" rtl="0" eaLnBrk="0" fontAlgn="base" latinLnBrk="0" hangingPunct="0">
              <a:lnSpc>
                <a:spcPct val="100000"/>
              </a:lnSpc>
              <a:spcBef>
                <a:spcPct val="20000"/>
              </a:spcBef>
              <a:spcAft>
                <a:spcPct val="0"/>
              </a:spcAft>
              <a:buClrTx/>
              <a:buSzTx/>
              <a:buFontTx/>
              <a:buNone/>
              <a:tabLst/>
              <a:defRPr/>
            </a:pPr>
            <a:endParaRPr kumimoji="1" lang="en-US" altLang="ja-JP"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0" fontAlgn="base" latinLnBrk="0" hangingPunct="0">
              <a:lnSpc>
                <a:spcPct val="100000"/>
              </a:lnSpc>
              <a:spcBef>
                <a:spcPct val="20000"/>
              </a:spcBef>
              <a:spcAft>
                <a:spcPct val="0"/>
              </a:spcAft>
              <a:buClrTx/>
              <a:buSzTx/>
              <a:buFontTx/>
              <a:buNone/>
              <a:tabLst/>
              <a:defRPr/>
            </a:pPr>
            <a:endParaRPr lang="en-US" altLang="ja-JP" sz="1600" dirty="0">
              <a:effectLst/>
            </a:endParaRPr>
          </a:p>
          <a:p>
            <a:pPr marL="0" marR="0" lvl="0" indent="0" algn="l" defTabSz="457200" rtl="0" eaLnBrk="0" fontAlgn="base" latinLnBrk="0" hangingPunct="0">
              <a:lnSpc>
                <a:spcPct val="100000"/>
              </a:lnSpc>
              <a:spcBef>
                <a:spcPct val="20000"/>
              </a:spcBef>
              <a:spcAft>
                <a:spcPct val="0"/>
              </a:spcAft>
              <a:buClrTx/>
              <a:buSzTx/>
              <a:buFontTx/>
              <a:buNone/>
              <a:tabLst/>
              <a:defRPr/>
            </a:pPr>
            <a:endParaRPr kumimoji="1" lang="en-US" altLang="ja-JP"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0" fontAlgn="base" latinLnBrk="0" hangingPunct="0">
              <a:lnSpc>
                <a:spcPct val="100000"/>
              </a:lnSpc>
              <a:spcBef>
                <a:spcPct val="20000"/>
              </a:spcBef>
              <a:spcAft>
                <a:spcPct val="0"/>
              </a:spcAft>
              <a:buClrTx/>
              <a:buSzTx/>
              <a:buFontTx/>
              <a:buNone/>
              <a:tabLst/>
              <a:defRPr/>
            </a:pPr>
            <a:endParaRPr kumimoji="1" lang="en-US" altLang="ja-JP" sz="16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nSpc>
                <a:spcPts val="1800"/>
              </a:lnSpc>
              <a:buFont typeface="Wingdings" panose="05000000000000000000" pitchFamily="2" charset="2"/>
              <a:buChar char="Ø"/>
              <a:defRPr/>
            </a:pPr>
            <a:r>
              <a:rPr lang="en-US" altLang="ja-JP" sz="1400" dirty="0">
                <a:effectLst/>
                <a:latin typeface="Calibri" panose="020F0502020204030204" pitchFamily="34" charset="0"/>
              </a:rPr>
              <a:t>A function to </a:t>
            </a:r>
            <a:r>
              <a:rPr lang="en-US" altLang="ja-JP" sz="1400" dirty="0" smtClean="0">
                <a:effectLst/>
                <a:latin typeface="Calibri" panose="020F0502020204030204" pitchFamily="34" charset="0"/>
              </a:rPr>
              <a:t>change the "password </a:t>
            </a:r>
            <a:r>
              <a:rPr lang="en-US" altLang="ja-JP" sz="1400" dirty="0">
                <a:effectLst/>
                <a:latin typeface="Calibri" panose="020F0502020204030204" pitchFamily="34" charset="0"/>
              </a:rPr>
              <a:t>policy" is newly added on the user setting screen. (See next </a:t>
            </a:r>
            <a:r>
              <a:rPr lang="en-US" altLang="ja-JP" sz="1400" dirty="0" smtClean="0">
                <a:effectLst/>
                <a:latin typeface="Calibri" panose="020F0502020204030204" pitchFamily="34" charset="0"/>
              </a:rPr>
              <a:t>page)</a:t>
            </a:r>
          </a:p>
          <a:p>
            <a:pPr marL="285750" lvl="0" indent="-285750">
              <a:lnSpc>
                <a:spcPts val="1800"/>
              </a:lnSpc>
              <a:buFont typeface="Wingdings" panose="05000000000000000000" pitchFamily="2" charset="2"/>
              <a:buChar char="Ø"/>
              <a:defRPr/>
            </a:pPr>
            <a:r>
              <a:rPr lang="en-US" altLang="ja-JP" sz="1400" dirty="0" smtClean="0">
                <a:effectLst/>
                <a:latin typeface="Calibri" panose="020F0502020204030204" pitchFamily="34" charset="0"/>
              </a:rPr>
              <a:t>When </a:t>
            </a:r>
            <a:r>
              <a:rPr lang="en-US" altLang="ja-JP" sz="1400" dirty="0">
                <a:effectLst/>
                <a:latin typeface="Calibri" panose="020F0502020204030204" pitchFamily="34" charset="0"/>
              </a:rPr>
              <a:t>new installation of ASM 300 V 1.40, apply the new password policy (policy 1).</a:t>
            </a:r>
          </a:p>
          <a:p>
            <a:pPr marL="285750" lvl="0" indent="-285750">
              <a:lnSpc>
                <a:spcPts val="1800"/>
              </a:lnSpc>
              <a:buFont typeface="Wingdings" panose="05000000000000000000" pitchFamily="2" charset="2"/>
              <a:buChar char="Ø"/>
              <a:defRPr/>
            </a:pPr>
            <a:r>
              <a:rPr lang="en-US" altLang="ja-JP" sz="1400" dirty="0" smtClean="0">
                <a:effectLst/>
                <a:latin typeface="Calibri" panose="020F0502020204030204" pitchFamily="34" charset="0"/>
              </a:rPr>
              <a:t>When </a:t>
            </a:r>
            <a:r>
              <a:rPr lang="en-US" altLang="ja-JP" sz="1400" dirty="0">
                <a:effectLst/>
                <a:latin typeface="Calibri" panose="020F0502020204030204" pitchFamily="34" charset="0"/>
              </a:rPr>
              <a:t>upgrading from V 1.3x or earlier or when loading the settings, convention policy (policy 2) is applied.</a:t>
            </a:r>
          </a:p>
          <a:p>
            <a:pPr lvl="0">
              <a:lnSpc>
                <a:spcPts val="1800"/>
              </a:lnSpc>
              <a:defRPr/>
            </a:pPr>
            <a:r>
              <a:rPr lang="en-US" altLang="ja-JP" sz="1400" dirty="0">
                <a:solidFill>
                  <a:srgbClr val="FF0000"/>
                </a:solidFill>
                <a:effectLst/>
                <a:latin typeface="Calibri" panose="020F0502020204030204" pitchFamily="34" charset="0"/>
              </a:rPr>
              <a:t>The registered password can be used as it is even after policy change. New password policy after the policy change is apply from </a:t>
            </a:r>
            <a:r>
              <a:rPr lang="en-US" altLang="ja-JP" sz="1400" dirty="0" smtClean="0">
                <a:solidFill>
                  <a:srgbClr val="FF0000"/>
                </a:solidFill>
                <a:effectLst/>
                <a:latin typeface="Calibri" panose="020F0502020204030204" pitchFamily="34" charset="0"/>
              </a:rPr>
              <a:t>the new user </a:t>
            </a:r>
            <a:r>
              <a:rPr lang="en-US" altLang="ja-JP" sz="1400" dirty="0">
                <a:solidFill>
                  <a:srgbClr val="FF0000"/>
                </a:solidFill>
                <a:effectLst/>
                <a:latin typeface="Calibri" panose="020F0502020204030204" pitchFamily="34" charset="0"/>
              </a:rPr>
              <a:t>registration and password change.</a:t>
            </a:r>
            <a:endParaRPr kumimoji="1" lang="en-US" altLang="ja-JP" sz="1400" b="0" i="0" u="none" strike="noStrike" kern="1200" cap="none" spc="0" normalizeH="0" baseline="0" noProof="0" dirty="0" smtClean="0">
              <a:ln>
                <a:noFill/>
              </a:ln>
              <a:solidFill>
                <a:srgbClr val="FF0000"/>
              </a:solidFill>
              <a:effectLst/>
              <a:uLnTx/>
              <a:uFillTx/>
              <a:latin typeface="Calibri" panose="020F0502020204030204" pitchFamily="34" charset="0"/>
            </a:endParaRPr>
          </a:p>
        </p:txBody>
      </p:sp>
      <p:sp>
        <p:nvSpPr>
          <p:cNvPr id="24" name="正方形/長方形 23"/>
          <p:cNvSpPr/>
          <p:nvPr/>
        </p:nvSpPr>
        <p:spPr>
          <a:xfrm>
            <a:off x="4772247" y="1908123"/>
            <a:ext cx="4241636" cy="1351465"/>
          </a:xfrm>
          <a:prstGeom prst="rect">
            <a:avLst/>
          </a:prstGeom>
          <a:solidFill>
            <a:srgbClr val="FFFFCC"/>
          </a:solidFill>
          <a:ln w="9525" cap="flat" cmpd="sng" algn="ctr">
            <a:solidFill>
              <a:sysClr val="window" lastClr="FFFFFF">
                <a:lumMod val="65000"/>
              </a:sysClr>
            </a:solidFill>
            <a:prstDash val="solid"/>
          </a:ln>
          <a:effectLst>
            <a:outerShdw blurRad="40000" dist="23000" dir="5400000" rotWithShape="0">
              <a:srgbClr val="000000">
                <a:alpha val="35000"/>
              </a:srgbClr>
            </a:outerShdw>
          </a:effectLst>
        </p:spPr>
        <p:txBody>
          <a:bodyPr lIns="72000" tIns="36000" rIns="36000" bIns="36000" rtlCol="0" anchor="t" anchorCtr="0"/>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altLang="ja-JP" kern="0" dirty="0">
                <a:effectLst/>
                <a:latin typeface="Calibri" panose="020F0502020204030204" pitchFamily="34" charset="0"/>
                <a:ea typeface="Arial Unicode MS" panose="020B0604020202020204" pitchFamily="50" charset="-128"/>
                <a:cs typeface="Arial Unicode MS" panose="020B0604020202020204" pitchFamily="50" charset="-128"/>
              </a:rPr>
              <a:t>To include </a:t>
            </a:r>
            <a:r>
              <a:rPr kumimoji="0" lang="en-US" altLang="ja-JP" kern="0" dirty="0" smtClean="0">
                <a:solidFill>
                  <a:srgbClr val="FF0000"/>
                </a:solidFill>
                <a:effectLst/>
                <a:latin typeface="Calibri" panose="020F0502020204030204" pitchFamily="34" charset="0"/>
                <a:ea typeface="Arial Unicode MS" panose="020B0604020202020204" pitchFamily="50" charset="-128"/>
                <a:cs typeface="Arial Unicode MS" panose="020B0604020202020204" pitchFamily="50" charset="-128"/>
              </a:rPr>
              <a:t>three </a:t>
            </a:r>
            <a:r>
              <a:rPr kumimoji="0" lang="en-US" altLang="ja-JP" kern="0" dirty="0">
                <a:solidFill>
                  <a:srgbClr val="FF0000"/>
                </a:solidFill>
                <a:effectLst/>
                <a:latin typeface="Calibri" panose="020F0502020204030204" pitchFamily="34" charset="0"/>
                <a:ea typeface="Arial Unicode MS" panose="020B0604020202020204" pitchFamily="50" charset="-128"/>
                <a:cs typeface="Arial Unicode MS" panose="020B0604020202020204" pitchFamily="50" charset="-128"/>
              </a:rPr>
              <a:t>or more </a:t>
            </a:r>
            <a:r>
              <a:rPr kumimoji="0" lang="en-US" altLang="ja-JP" kern="0" dirty="0" smtClean="0">
                <a:solidFill>
                  <a:srgbClr val="FF0000"/>
                </a:solidFill>
                <a:effectLst/>
                <a:latin typeface="Calibri" panose="020F0502020204030204" pitchFamily="34" charset="0"/>
                <a:ea typeface="Arial Unicode MS" panose="020B0604020202020204" pitchFamily="50" charset="-128"/>
                <a:cs typeface="Arial Unicode MS" panose="020B0604020202020204" pitchFamily="50" charset="-128"/>
              </a:rPr>
              <a:t>characters </a:t>
            </a:r>
            <a:r>
              <a:rPr kumimoji="0" lang="en-US" altLang="ja-JP" kern="0" dirty="0" smtClean="0">
                <a:effectLst/>
                <a:latin typeface="Calibri" panose="020F0502020204030204" pitchFamily="34" charset="0"/>
                <a:ea typeface="Arial Unicode MS" panose="020B0604020202020204" pitchFamily="50" charset="-128"/>
                <a:cs typeface="Arial Unicode MS" panose="020B0604020202020204" pitchFamily="50" charset="-128"/>
              </a:rPr>
              <a:t>from </a:t>
            </a:r>
            <a:r>
              <a:rPr kumimoji="0" lang="en-US" altLang="ja-JP" kern="0" dirty="0">
                <a:effectLst/>
                <a:latin typeface="Calibri" panose="020F0502020204030204" pitchFamily="34" charset="0"/>
                <a:ea typeface="Arial Unicode MS" panose="020B0604020202020204" pitchFamily="50" charset="-128"/>
                <a:cs typeface="Arial Unicode MS" panose="020B0604020202020204" pitchFamily="50" charset="-128"/>
              </a:rPr>
              <a:t>the </a:t>
            </a:r>
            <a:r>
              <a:rPr kumimoji="0" lang="en-US" altLang="ja-JP" kern="0" dirty="0" smtClean="0">
                <a:effectLst/>
                <a:latin typeface="Calibri" panose="020F0502020204030204" pitchFamily="34" charset="0"/>
                <a:ea typeface="Arial Unicode MS" panose="020B0604020202020204" pitchFamily="50" charset="-128"/>
                <a:cs typeface="Arial Unicode MS" panose="020B0604020202020204" pitchFamily="50" charset="-128"/>
              </a:rPr>
              <a:t>followings</a:t>
            </a:r>
            <a:endParaRPr kumimoji="0" lang="en-US" altLang="ja-JP" kern="0" dirty="0">
              <a:effectLst/>
              <a:latin typeface="Calibri" panose="020F0502020204030204" pitchFamily="34" charset="0"/>
              <a:ea typeface="Arial Unicode MS" panose="020B0604020202020204" pitchFamily="50" charset="-128"/>
              <a:cs typeface="Arial Unicode MS" panose="020B0604020202020204" pitchFamily="50" charset="-128"/>
            </a:endParaRP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altLang="ja-JP" kern="0" dirty="0">
                <a:effectLst/>
                <a:latin typeface="Calibri" panose="020F0502020204030204" pitchFamily="34" charset="0"/>
                <a:ea typeface="Arial Unicode MS" panose="020B0604020202020204" pitchFamily="50" charset="-128"/>
                <a:cs typeface="Arial Unicode MS" panose="020B0604020202020204" pitchFamily="50" charset="-128"/>
              </a:rPr>
              <a:t>(1) Capital letters of the alphabet</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altLang="ja-JP" kern="0" dirty="0">
                <a:effectLst/>
                <a:latin typeface="Calibri" panose="020F0502020204030204" pitchFamily="34" charset="0"/>
                <a:ea typeface="Arial Unicode MS" panose="020B0604020202020204" pitchFamily="50" charset="-128"/>
                <a:cs typeface="Arial Unicode MS" panose="020B0604020202020204" pitchFamily="50" charset="-128"/>
              </a:rPr>
              <a:t>(2) Lowercase letters of the alphabet</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altLang="ja-JP" kern="0" dirty="0">
                <a:effectLst/>
                <a:latin typeface="Calibri" panose="020F0502020204030204" pitchFamily="34" charset="0"/>
                <a:ea typeface="Arial Unicode MS" panose="020B0604020202020204" pitchFamily="50" charset="-128"/>
                <a:cs typeface="Arial Unicode MS" panose="020B0604020202020204" pitchFamily="50" charset="-128"/>
              </a:rPr>
              <a:t>(3) Numbers</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altLang="ja-JP" kern="0" dirty="0">
                <a:effectLst/>
                <a:latin typeface="Calibri" panose="020F0502020204030204" pitchFamily="34" charset="0"/>
                <a:ea typeface="Arial Unicode MS" panose="020B0604020202020204" pitchFamily="50" charset="-128"/>
                <a:cs typeface="Arial Unicode MS" panose="020B0604020202020204" pitchFamily="50" charset="-128"/>
              </a:rPr>
              <a:t>(4) Special characters </a:t>
            </a:r>
            <a:endParaRPr kumimoji="0" lang="en-US" altLang="ja-JP" kern="0" dirty="0" smtClean="0">
              <a:effectLst/>
              <a:latin typeface="Calibri" panose="020F0502020204030204" pitchFamily="34" charset="0"/>
              <a:ea typeface="Arial Unicode MS" panose="020B0604020202020204" pitchFamily="50" charset="-128"/>
              <a:cs typeface="Arial Unicode MS" panose="020B0604020202020204" pitchFamily="50" charset="-128"/>
            </a:endParaRP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altLang="ja-JP" kern="0" dirty="0">
                <a:effectLst/>
                <a:latin typeface="Calibri" panose="020F0502020204030204" pitchFamily="34" charset="0"/>
                <a:ea typeface="Arial Unicode MS" panose="020B0604020202020204" pitchFamily="50" charset="-128"/>
                <a:cs typeface="Arial Unicode MS" panose="020B0604020202020204" pitchFamily="50" charset="-128"/>
              </a:rPr>
              <a:t> </a:t>
            </a:r>
            <a:r>
              <a:rPr kumimoji="0" lang="en-US" altLang="ja-JP" kern="0" dirty="0" smtClean="0">
                <a:effectLst/>
                <a:latin typeface="Calibri" panose="020F0502020204030204" pitchFamily="34" charset="0"/>
                <a:ea typeface="Arial Unicode MS" panose="020B0604020202020204" pitchFamily="50" charset="-128"/>
                <a:cs typeface="Arial Unicode MS" panose="020B0604020202020204" pitchFamily="50" charset="-128"/>
              </a:rPr>
              <a:t>      (~! </a:t>
            </a:r>
            <a:r>
              <a:rPr kumimoji="0" lang="en-US" altLang="ja-JP" kern="0" dirty="0">
                <a:effectLst/>
                <a:latin typeface="Calibri" panose="020F0502020204030204" pitchFamily="34" charset="0"/>
                <a:ea typeface="Arial Unicode MS" panose="020B0604020202020204" pitchFamily="50" charset="-128"/>
                <a:cs typeface="Arial Unicode MS" panose="020B0604020202020204" pitchFamily="50" charset="-128"/>
              </a:rPr>
              <a:t>@ # $% ^ &amp; * () _ + \ |} {] [&lt;&gt;., /? `)</a:t>
            </a:r>
            <a:endParaRPr kumimoji="0" lang="ja-JP" altLang="en-US" b="1" i="0" u="none" strike="noStrike" kern="0" cap="none" spc="0" normalizeH="0" baseline="0" noProof="0" dirty="0" smtClean="0">
              <a:ln>
                <a:noFill/>
              </a:ln>
              <a:effectLst/>
              <a:uLnTx/>
              <a:uFillTx/>
              <a:latin typeface="Calibri" panose="020F0502020204030204" pitchFamily="34" charset="0"/>
              <a:ea typeface="Arial Unicode MS" panose="020B0604020202020204" pitchFamily="50" charset="-128"/>
              <a:cs typeface="Arial Unicode MS" panose="020B0604020202020204" pitchFamily="50" charset="-128"/>
            </a:endParaRPr>
          </a:p>
        </p:txBody>
      </p:sp>
      <p:sp>
        <p:nvSpPr>
          <p:cNvPr id="25" name="正方形/長方形 24"/>
          <p:cNvSpPr/>
          <p:nvPr/>
        </p:nvSpPr>
        <p:spPr>
          <a:xfrm>
            <a:off x="232543" y="1902429"/>
            <a:ext cx="4275957" cy="1366981"/>
          </a:xfrm>
          <a:prstGeom prst="rect">
            <a:avLst/>
          </a:prstGeom>
          <a:solidFill>
            <a:srgbClr val="FFFFCC"/>
          </a:solidFill>
          <a:ln w="9525" cap="flat" cmpd="sng" algn="ctr">
            <a:solidFill>
              <a:sysClr val="window" lastClr="FFFFFF">
                <a:lumMod val="65000"/>
              </a:sysClr>
            </a:solidFill>
            <a:prstDash val="solid"/>
          </a:ln>
          <a:effectLst>
            <a:outerShdw blurRad="40000" dist="23000" dir="5400000" rotWithShape="0">
              <a:srgbClr val="000000">
                <a:alpha val="35000"/>
              </a:srgbClr>
            </a:outerShdw>
          </a:effectLst>
        </p:spPr>
        <p:txBody>
          <a:bodyPr lIns="72000" tIns="36000" rIns="36000" bIns="36000" rtlCol="0" anchor="t" anchorCtr="0"/>
          <a:lstStyle/>
          <a:p>
            <a:pPr algn="l" defTabSz="457200" fontAlgn="auto">
              <a:spcBef>
                <a:spcPts val="0"/>
              </a:spcBef>
              <a:spcAft>
                <a:spcPts val="0"/>
              </a:spcAft>
              <a:defRPr/>
            </a:pPr>
            <a:r>
              <a:rPr kumimoji="0" lang="en-US" altLang="ja-JP" kern="0" dirty="0">
                <a:effectLst/>
                <a:latin typeface="Calibri" panose="020F0502020204030204" pitchFamily="34" charset="0"/>
                <a:ea typeface="Arial Unicode MS" panose="020B0604020202020204" pitchFamily="50" charset="-128"/>
                <a:cs typeface="Arial Unicode MS" panose="020B0604020202020204" pitchFamily="50" charset="-128"/>
              </a:rPr>
              <a:t>To include </a:t>
            </a:r>
            <a:r>
              <a:rPr kumimoji="0" lang="en-US" altLang="ja-JP" kern="0" dirty="0">
                <a:solidFill>
                  <a:srgbClr val="FF0000"/>
                </a:solidFill>
                <a:effectLst/>
                <a:latin typeface="Calibri" panose="020F0502020204030204" pitchFamily="34" charset="0"/>
                <a:ea typeface="Arial Unicode MS" panose="020B0604020202020204" pitchFamily="50" charset="-128"/>
                <a:cs typeface="Arial Unicode MS" panose="020B0604020202020204" pitchFamily="50" charset="-128"/>
              </a:rPr>
              <a:t>two or more characters </a:t>
            </a:r>
            <a:r>
              <a:rPr kumimoji="0" lang="en-US" altLang="ja-JP" kern="0" dirty="0">
                <a:effectLst/>
                <a:latin typeface="Calibri" panose="020F0502020204030204" pitchFamily="34" charset="0"/>
                <a:ea typeface="Arial Unicode MS" panose="020B0604020202020204" pitchFamily="50" charset="-128"/>
                <a:cs typeface="Arial Unicode MS" panose="020B0604020202020204" pitchFamily="50" charset="-128"/>
              </a:rPr>
              <a:t>from the followings</a:t>
            </a:r>
            <a:endParaRPr kumimoji="0" lang="ja-JP" altLang="en-US" b="1" kern="0" dirty="0">
              <a:effectLst/>
              <a:latin typeface="Calibri" panose="020F0502020204030204" pitchFamily="34" charset="0"/>
              <a:ea typeface="Arial Unicode MS" panose="020B0604020202020204" pitchFamily="50" charset="-128"/>
              <a:cs typeface="Arial Unicode MS" panose="020B0604020202020204" pitchFamily="50" charset="-128"/>
            </a:endParaRP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altLang="ja-JP" kern="0" dirty="0" smtClean="0">
                <a:effectLst/>
                <a:latin typeface="Calibri" panose="020F0502020204030204" pitchFamily="34" charset="0"/>
                <a:ea typeface="Arial Unicode MS" panose="020B0604020202020204" pitchFamily="50" charset="-128"/>
                <a:cs typeface="Arial Unicode MS" panose="020B0604020202020204" pitchFamily="50" charset="-128"/>
              </a:rPr>
              <a:t>(</a:t>
            </a:r>
            <a:r>
              <a:rPr kumimoji="0" lang="en-US" altLang="ja-JP" kern="0" dirty="0">
                <a:effectLst/>
                <a:latin typeface="Calibri" panose="020F0502020204030204" pitchFamily="34" charset="0"/>
                <a:ea typeface="Arial Unicode MS" panose="020B0604020202020204" pitchFamily="50" charset="-128"/>
                <a:cs typeface="Arial Unicode MS" panose="020B0604020202020204" pitchFamily="50" charset="-128"/>
              </a:rPr>
              <a:t>1) Capital letters or lowercase letters of the alphabet</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altLang="ja-JP" kern="0" dirty="0">
                <a:effectLst/>
                <a:latin typeface="Calibri" panose="020F0502020204030204" pitchFamily="34" charset="0"/>
                <a:ea typeface="Arial Unicode MS" panose="020B0604020202020204" pitchFamily="50" charset="-128"/>
                <a:cs typeface="Arial Unicode MS" panose="020B0604020202020204" pitchFamily="50" charset="-128"/>
              </a:rPr>
              <a:t>(2) Numbers</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altLang="ja-JP" kern="0" dirty="0">
                <a:effectLst/>
                <a:latin typeface="Calibri" panose="020F0502020204030204" pitchFamily="34" charset="0"/>
                <a:ea typeface="Arial Unicode MS" panose="020B0604020202020204" pitchFamily="50" charset="-128"/>
                <a:cs typeface="Arial Unicode MS" panose="020B0604020202020204" pitchFamily="50" charset="-128"/>
              </a:rPr>
              <a:t>(3) Special characters </a:t>
            </a:r>
            <a:endParaRPr kumimoji="0" lang="en-US" altLang="ja-JP" kern="0" dirty="0" smtClean="0">
              <a:effectLst/>
              <a:latin typeface="Calibri" panose="020F0502020204030204" pitchFamily="34" charset="0"/>
              <a:ea typeface="Arial Unicode MS" panose="020B0604020202020204" pitchFamily="50" charset="-128"/>
              <a:cs typeface="Arial Unicode MS" panose="020B0604020202020204" pitchFamily="50" charset="-128"/>
            </a:endParaRP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altLang="ja-JP" kern="0" dirty="0">
                <a:effectLst/>
                <a:latin typeface="Calibri" panose="020F0502020204030204" pitchFamily="34" charset="0"/>
                <a:ea typeface="Arial Unicode MS" panose="020B0604020202020204" pitchFamily="50" charset="-128"/>
                <a:cs typeface="Arial Unicode MS" panose="020B0604020202020204" pitchFamily="50" charset="-128"/>
              </a:rPr>
              <a:t> </a:t>
            </a:r>
            <a:r>
              <a:rPr kumimoji="0" lang="en-US" altLang="ja-JP" kern="0" dirty="0" smtClean="0">
                <a:effectLst/>
                <a:latin typeface="Calibri" panose="020F0502020204030204" pitchFamily="34" charset="0"/>
                <a:ea typeface="Arial Unicode MS" panose="020B0604020202020204" pitchFamily="50" charset="-128"/>
                <a:cs typeface="Arial Unicode MS" panose="020B0604020202020204" pitchFamily="50" charset="-128"/>
              </a:rPr>
              <a:t>     (~! </a:t>
            </a:r>
            <a:r>
              <a:rPr kumimoji="0" lang="en-US" altLang="ja-JP" kern="0" dirty="0">
                <a:effectLst/>
                <a:latin typeface="Calibri" panose="020F0502020204030204" pitchFamily="34" charset="0"/>
                <a:ea typeface="Arial Unicode MS" panose="020B0604020202020204" pitchFamily="50" charset="-128"/>
                <a:cs typeface="Arial Unicode MS" panose="020B0604020202020204" pitchFamily="50" charset="-128"/>
              </a:rPr>
              <a:t>@ # $% ^ &amp; * () _ + \ |} {] [&lt;&gt;., /? </a:t>
            </a:r>
            <a:r>
              <a:rPr kumimoji="0" lang="en-US" altLang="ja-JP" kern="0" dirty="0" smtClean="0">
                <a:effectLst/>
                <a:latin typeface="Calibri" panose="020F0502020204030204" pitchFamily="34" charset="0"/>
                <a:ea typeface="Arial Unicode MS" panose="020B0604020202020204" pitchFamily="50" charset="-128"/>
                <a:cs typeface="Arial Unicode MS" panose="020B0604020202020204" pitchFamily="50" charset="-128"/>
              </a:rPr>
              <a:t>`)</a:t>
            </a:r>
            <a:endParaRPr kumimoji="0" lang="en-US" altLang="ja-JP" kern="0" dirty="0">
              <a:effectLst/>
              <a:latin typeface="Calibri" panose="020F0502020204030204" pitchFamily="34" charset="0"/>
              <a:ea typeface="Arial Unicode MS" panose="020B0604020202020204" pitchFamily="50" charset="-128"/>
              <a:cs typeface="Arial Unicode MS" panose="020B0604020202020204" pitchFamily="50" charset="-128"/>
            </a:endParaRPr>
          </a:p>
        </p:txBody>
      </p:sp>
      <p:sp>
        <p:nvSpPr>
          <p:cNvPr id="26" name="テキスト ボックス 25"/>
          <p:cNvSpPr txBox="1"/>
          <p:nvPr/>
        </p:nvSpPr>
        <p:spPr>
          <a:xfrm>
            <a:off x="232544" y="1513971"/>
            <a:ext cx="4275956" cy="349702"/>
          </a:xfrm>
          <a:prstGeom prst="rect">
            <a:avLst/>
          </a:prstGeom>
          <a:noFill/>
        </p:spPr>
        <p:txBody>
          <a:bodyPr wrap="square" lIns="36000" tIns="36000" rIns="36000" bIns="36000" rtlCol="0">
            <a:spAutoFit/>
          </a:bodyPr>
          <a:lstStyle/>
          <a:p>
            <a:pPr marL="87313" indent="-87313" algn="l" defTabSz="457200"/>
            <a:r>
              <a:rPr lang="en-US" altLang="ja-JP" sz="1800" b="1" dirty="0" smtClean="0">
                <a:effectLst/>
                <a:latin typeface="Calibri" panose="020F0502020204030204" pitchFamily="34" charset="0"/>
                <a:ea typeface="Meiryo UI" panose="020B0604030504040204" pitchFamily="50" charset="-128"/>
                <a:cs typeface="Meiryo UI" panose="020B0604030504040204" pitchFamily="50" charset="-128"/>
              </a:rPr>
              <a:t>ASM300 Ver. </a:t>
            </a:r>
            <a:r>
              <a:rPr lang="en-US" altLang="ja-JP" sz="1800" b="1" dirty="0">
                <a:effectLst/>
                <a:latin typeface="Calibri" panose="020F0502020204030204" pitchFamily="34" charset="0"/>
                <a:ea typeface="Meiryo UI" panose="020B0604030504040204" pitchFamily="50" charset="-128"/>
                <a:cs typeface="Meiryo UI" panose="020B0604030504040204" pitchFamily="50" charset="-128"/>
              </a:rPr>
              <a:t>1.30 or </a:t>
            </a:r>
            <a:r>
              <a:rPr lang="en-US" altLang="ja-JP" sz="1800" b="1" dirty="0" smtClean="0">
                <a:effectLst/>
                <a:latin typeface="Calibri" panose="020F0502020204030204" pitchFamily="34" charset="0"/>
                <a:ea typeface="Meiryo UI" panose="020B0604030504040204" pitchFamily="50" charset="-128"/>
                <a:cs typeface="Meiryo UI" panose="020B0604030504040204" pitchFamily="50" charset="-128"/>
              </a:rPr>
              <a:t>earlier  </a:t>
            </a:r>
            <a:r>
              <a:rPr lang="en-US" altLang="ja-JP" sz="1800" dirty="0" smtClean="0">
                <a:effectLst/>
                <a:latin typeface="Calibri" panose="020F0502020204030204" pitchFamily="34" charset="0"/>
                <a:ea typeface="Meiryo UI" panose="020B0604030504040204" pitchFamily="50" charset="-128"/>
                <a:cs typeface="Meiryo UI" panose="020B0604030504040204" pitchFamily="50" charset="-128"/>
              </a:rPr>
              <a:t>(Policy2)</a:t>
            </a:r>
            <a:endParaRPr lang="ja-JP" altLang="en-US" sz="1800" dirty="0" smtClean="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4772247" y="1513971"/>
            <a:ext cx="3520853" cy="349702"/>
          </a:xfrm>
          <a:prstGeom prst="rect">
            <a:avLst/>
          </a:prstGeom>
          <a:noFill/>
        </p:spPr>
        <p:txBody>
          <a:bodyPr wrap="square" lIns="36000" tIns="36000" rIns="36000" bIns="36000" rtlCol="0">
            <a:spAutoFit/>
          </a:bodyPr>
          <a:lstStyle/>
          <a:p>
            <a:pPr marL="87313" indent="-87313" algn="l" defTabSz="457200"/>
            <a:r>
              <a:rPr lang="en-US" altLang="ja-JP" sz="18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ASM300 Ver. </a:t>
            </a:r>
            <a:r>
              <a:rPr lang="en-US" altLang="ja-JP" sz="1800" b="1"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1.40 or </a:t>
            </a:r>
            <a:r>
              <a:rPr lang="en-US" altLang="ja-JP" sz="18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later  </a:t>
            </a:r>
            <a:r>
              <a:rPr lang="en-US" altLang="ja-JP" sz="1800"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(Pocily1)</a:t>
            </a:r>
            <a:endParaRPr lang="ja-JP" altLang="en-US" sz="1800"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8" name="二等辺三角形 27"/>
          <p:cNvSpPr/>
          <p:nvPr/>
        </p:nvSpPr>
        <p:spPr>
          <a:xfrm rot="5400000">
            <a:off x="4055401" y="2553784"/>
            <a:ext cx="1189528" cy="161839"/>
          </a:xfrm>
          <a:prstGeom prst="triangle">
            <a:avLst/>
          </a:prstGeom>
          <a:solidFill>
            <a:srgbClr val="006AB0"/>
          </a:solidFill>
          <a:ln w="9525" cap="flat" cmpd="sng" algn="ctr">
            <a:solidFill>
              <a:sysClr val="window" lastClr="FFFFFF">
                <a:lumMod val="65000"/>
              </a:sysClr>
            </a:solidFill>
            <a:prstDash val="solid"/>
          </a:ln>
          <a:effectLst>
            <a:outerShdw blurRad="40000" dist="23000" dir="5400000" rotWithShape="0">
              <a:srgbClr val="000000">
                <a:alpha val="35000"/>
              </a:srgbClr>
            </a:outerShdw>
          </a:effectLst>
        </p:spPr>
        <p:txBody>
          <a:bodyPr lIns="72000" tIns="36000" rIns="36000" bIns="36000" rtlCol="0" anchor="t" anchorCtr="0"/>
          <a:lstStyle/>
          <a:p>
            <a:pPr marL="0" marR="0" lvl="0" indent="0" defTabSz="457200" eaLnBrk="1" fontAlgn="auto" latinLnBrk="0" hangingPunct="1">
              <a:lnSpc>
                <a:spcPct val="100000"/>
              </a:lnSpc>
              <a:spcBef>
                <a:spcPts val="0"/>
              </a:spcBef>
              <a:spcAft>
                <a:spcPts val="0"/>
              </a:spcAft>
              <a:buClrTx/>
              <a:buSzTx/>
              <a:buFontTx/>
              <a:buNone/>
              <a:tabLst/>
              <a:defRPr/>
            </a:pPr>
            <a:endParaRPr kumimoji="0" lang="ja-JP" altLang="en-US" sz="1200" b="1"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タイトル 1"/>
          <p:cNvSpPr txBox="1">
            <a:spLocks/>
          </p:cNvSpPr>
          <p:nvPr/>
        </p:nvSpPr>
        <p:spPr>
          <a:xfrm>
            <a:off x="479645" y="-13846"/>
            <a:ext cx="8230618" cy="548142"/>
          </a:xfrm>
          <a:prstGeom prst="rect">
            <a:avLst/>
          </a:prstGeom>
        </p:spPr>
        <p:txBody>
          <a:bodyPr vert="horz" lIns="91440" tIns="45720" rIns="91440" bIns="45720" rtlCol="0" anchor="ctr">
            <a:noAutofit/>
          </a:bodyPr>
          <a:lstStyle>
            <a:lvl1pPr algn="ctr" defTabSz="457200" rtl="0" eaLnBrk="0" fontAlgn="base" hangingPunct="0">
              <a:spcBef>
                <a:spcPct val="0"/>
              </a:spcBef>
              <a:spcAft>
                <a:spcPct val="0"/>
              </a:spcAft>
              <a:defRPr kumimoji="1" sz="24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457200"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9pPr>
          </a:lstStyle>
          <a:p>
            <a:pPr algn="l" defTabSz="914400" eaLnBrk="1" fontAlgn="auto" hangingPunct="1">
              <a:spcBef>
                <a:spcPts val="0"/>
              </a:spcBef>
              <a:spcAft>
                <a:spcPts val="0"/>
              </a:spcAft>
              <a:defRPr/>
            </a:pPr>
            <a:r>
              <a:rPr lang="en-US" altLang="ja-JP" dirty="0" smtClean="0">
                <a:latin typeface="Calibri" panose="020F0502020204030204" pitchFamily="34" charset="0"/>
              </a:rPr>
              <a:t>ASM300 </a:t>
            </a:r>
            <a:r>
              <a:rPr lang="en-US" altLang="ja-JP" dirty="0">
                <a:latin typeface="Calibri" panose="020F0502020204030204" pitchFamily="34" charset="0"/>
              </a:rPr>
              <a:t>login password </a:t>
            </a:r>
            <a:r>
              <a:rPr lang="en-US" altLang="ja-JP" dirty="0" smtClean="0">
                <a:latin typeface="Calibri" panose="020F0502020204030204" pitchFamily="34" charset="0"/>
              </a:rPr>
              <a:t>complication</a:t>
            </a:r>
            <a:endParaRPr kumimoji="1" lang="en-US" altLang="ja-JP" b="0" i="0" u="none" strike="noStrike" kern="1200" cap="none" spc="0" normalizeH="0" baseline="0" noProof="0" dirty="0">
              <a:ln>
                <a:noFill/>
              </a:ln>
              <a:solidFill>
                <a:sysClr val="window" lastClr="FFFFFF"/>
              </a:solidFill>
              <a:effectLst/>
              <a:uLnTx/>
              <a:uFillTx/>
              <a:latin typeface="Calibri" panose="020F0502020204030204" pitchFamily="34" charset="0"/>
            </a:endParaRPr>
          </a:p>
        </p:txBody>
      </p:sp>
    </p:spTree>
    <p:extLst>
      <p:ext uri="{BB962C8B-B14F-4D97-AF65-F5344CB8AC3E}">
        <p14:creationId xmlns:p14="http://schemas.microsoft.com/office/powerpoint/2010/main" val="193866187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6596346" y="169635"/>
            <a:ext cx="1260000" cy="230832"/>
          </a:xfrm>
          <a:prstGeom prst="rect">
            <a:avLst/>
          </a:prstGeom>
          <a:solidFill>
            <a:schemeClr val="bg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1.40</a:t>
            </a:r>
            <a:endParaRPr kumimoji="1" lang="ja-JP" altLang="en-US" sz="900" dirty="0">
              <a:solidFill>
                <a:schemeClr val="tx2"/>
              </a:solidFill>
              <a:effectLst/>
              <a:latin typeface="Calibri" panose="020F0502020204030204" pitchFamily="34" charset="0"/>
            </a:endParaRPr>
          </a:p>
        </p:txBody>
      </p:sp>
      <p:grpSp>
        <p:nvGrpSpPr>
          <p:cNvPr id="9" name="Group 708"/>
          <p:cNvGrpSpPr>
            <a:grpSpLocks noChangeAspect="1"/>
          </p:cNvGrpSpPr>
          <p:nvPr/>
        </p:nvGrpSpPr>
        <p:grpSpPr bwMode="auto">
          <a:xfrm>
            <a:off x="58750" y="101353"/>
            <a:ext cx="515681" cy="343788"/>
            <a:chOff x="132" y="2044"/>
            <a:chExt cx="462" cy="308"/>
          </a:xfrm>
        </p:grpSpPr>
        <p:pic>
          <p:nvPicPr>
            <p:cNvPr id="10" name="Picture 709" descr="名称未設定-3"/>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710"/>
            <p:cNvSpPr txBox="1">
              <a:spLocks noChangeArrowheads="1"/>
            </p:cNvSpPr>
            <p:nvPr/>
          </p:nvSpPr>
          <p:spPr bwMode="auto">
            <a:xfrm rot="20407034">
              <a:off x="158" y="2105"/>
              <a:ext cx="430" cy="180"/>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sz="1000" b="1" dirty="0">
                  <a:solidFill>
                    <a:srgbClr val="FF0000"/>
                  </a:solidFill>
                  <a:latin typeface="Calibri" panose="020F0502020204030204" pitchFamily="34" charset="0"/>
                  <a:ea typeface="ＭＳ Ｐゴシック" pitchFamily="50" charset="-128"/>
                </a:rPr>
                <a:t>N</a:t>
              </a:r>
              <a:r>
                <a:rPr kumimoji="1" lang="en-US" altLang="ja-JP" sz="1000" b="1" dirty="0" smtClean="0">
                  <a:solidFill>
                    <a:srgbClr val="FF0000"/>
                  </a:solidFill>
                  <a:latin typeface="Calibri" panose="020F0502020204030204" pitchFamily="34" charset="0"/>
                  <a:ea typeface="ＭＳ Ｐゴシック" pitchFamily="50" charset="-128"/>
                </a:rPr>
                <a:t>ew</a:t>
              </a:r>
              <a:r>
                <a:rPr kumimoji="1" lang="en-US" altLang="ja-JP" sz="1000" b="1" dirty="0">
                  <a:solidFill>
                    <a:srgbClr val="FF0000"/>
                  </a:solidFill>
                  <a:latin typeface="Calibri" panose="020F0502020204030204" pitchFamily="34" charset="0"/>
                  <a:ea typeface="ＭＳ Ｐゴシック" pitchFamily="50" charset="-128"/>
                </a:rPr>
                <a:t>!</a:t>
              </a:r>
            </a:p>
          </p:txBody>
        </p:sp>
      </p:grpSp>
      <p:sp>
        <p:nvSpPr>
          <p:cNvPr id="20" name="テキスト プレースホルダー 2"/>
          <p:cNvSpPr txBox="1">
            <a:spLocks/>
          </p:cNvSpPr>
          <p:nvPr/>
        </p:nvSpPr>
        <p:spPr>
          <a:xfrm>
            <a:off x="345600" y="684840"/>
            <a:ext cx="8473846" cy="552826"/>
          </a:xfrm>
          <a:prstGeom prst="rect">
            <a:avLst/>
          </a:prstGeom>
        </p:spPr>
        <p:txBody>
          <a:bodyPr lIns="36000" tIns="36000" rIns="36000" bIns="36000" anchor="ctr" anchorCtr="0"/>
          <a:lstStyle>
            <a:lvl1pPr marL="0" indent="0" algn="l" defTabSz="457200" rtl="0" eaLnBrk="0" fontAlgn="base" hangingPunct="0">
              <a:spcBef>
                <a:spcPct val="20000"/>
              </a:spcBef>
              <a:spcAft>
                <a:spcPct val="0"/>
              </a:spcAft>
              <a:buFontTx/>
              <a:buNone/>
              <a:defRPr kumimoji="1" sz="1600" b="1" kern="1200">
                <a:solidFill>
                  <a:srgbClr val="006AB0"/>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lvl="0">
              <a:defRPr/>
            </a:pPr>
            <a:r>
              <a:rPr lang="en-US" altLang="ja-JP" sz="1800" dirty="0">
                <a:solidFill>
                  <a:schemeClr val="tx1"/>
                </a:solidFill>
                <a:effectLst/>
                <a:latin typeface="Calibri" panose="020F0502020204030204" pitchFamily="34" charset="0"/>
              </a:rPr>
              <a:t>You can change password policy in "User </a:t>
            </a:r>
            <a:r>
              <a:rPr lang="en-US" altLang="ja-JP" sz="1800" dirty="0" smtClean="0">
                <a:solidFill>
                  <a:schemeClr val="tx1"/>
                </a:solidFill>
                <a:effectLst/>
                <a:latin typeface="Calibri" panose="020F0502020204030204" pitchFamily="34" charset="0"/>
              </a:rPr>
              <a:t>management“ screen.</a:t>
            </a:r>
          </a:p>
          <a:p>
            <a:pPr marL="285750" lvl="0" indent="-285750">
              <a:buFont typeface="Wingdings" panose="05000000000000000000" pitchFamily="2" charset="2"/>
              <a:buChar char="Ø"/>
              <a:defRPr/>
            </a:pPr>
            <a:r>
              <a:rPr kumimoji="1" lang="en-US" altLang="ja-JP" sz="1800" b="1" i="0" u="none" strike="noStrike" kern="1200" cap="none" spc="0" normalizeH="0" baseline="0" noProof="0" dirty="0" smtClean="0">
                <a:ln>
                  <a:noFill/>
                </a:ln>
                <a:solidFill>
                  <a:schemeClr val="tx1"/>
                </a:solidFill>
                <a:effectLst/>
                <a:uLnTx/>
                <a:uFillTx/>
                <a:latin typeface="Calibri" panose="020F0502020204030204" pitchFamily="34" charset="0"/>
              </a:rPr>
              <a:t>Go to “Setting” -&gt; “User management” -&gt; “ Basic setup” -&gt; “Password</a:t>
            </a:r>
            <a:r>
              <a:rPr kumimoji="1" lang="en-US" altLang="ja-JP" sz="1800" b="1" i="0" u="none" strike="noStrike" kern="1200" cap="none" spc="0" normalizeH="0" noProof="0" dirty="0" smtClean="0">
                <a:ln>
                  <a:noFill/>
                </a:ln>
                <a:solidFill>
                  <a:schemeClr val="tx1"/>
                </a:solidFill>
                <a:effectLst/>
                <a:uLnTx/>
                <a:uFillTx/>
                <a:latin typeface="Calibri" panose="020F0502020204030204" pitchFamily="34" charset="0"/>
              </a:rPr>
              <a:t> policy”</a:t>
            </a:r>
            <a:endParaRPr kumimoji="1" lang="ja-JP" altLang="en-US" sz="1800" b="1" i="0" u="none" strike="noStrike" kern="1200" cap="none" spc="0" normalizeH="0" baseline="0" noProof="0" dirty="0">
              <a:ln>
                <a:noFill/>
              </a:ln>
              <a:solidFill>
                <a:schemeClr val="tx1"/>
              </a:solidFill>
              <a:effectLst/>
              <a:uLnTx/>
              <a:uFillTx/>
              <a:latin typeface="Calibri" panose="020F0502020204030204" pitchFamily="34" charset="0"/>
            </a:endParaRPr>
          </a:p>
        </p:txBody>
      </p:sp>
      <p:sp>
        <p:nvSpPr>
          <p:cNvPr id="13" name="タイトル 1"/>
          <p:cNvSpPr txBox="1">
            <a:spLocks/>
          </p:cNvSpPr>
          <p:nvPr/>
        </p:nvSpPr>
        <p:spPr>
          <a:xfrm>
            <a:off x="479645" y="-13846"/>
            <a:ext cx="8230618" cy="548142"/>
          </a:xfrm>
          <a:prstGeom prst="rect">
            <a:avLst/>
          </a:prstGeom>
        </p:spPr>
        <p:txBody>
          <a:bodyPr vert="horz" lIns="91440" tIns="45720" rIns="91440" bIns="45720" rtlCol="0" anchor="ctr">
            <a:noAutofit/>
          </a:bodyPr>
          <a:lstStyle>
            <a:lvl1pPr algn="ctr" defTabSz="457200" rtl="0" eaLnBrk="0" fontAlgn="base" hangingPunct="0">
              <a:spcBef>
                <a:spcPct val="0"/>
              </a:spcBef>
              <a:spcAft>
                <a:spcPct val="0"/>
              </a:spcAft>
              <a:defRPr kumimoji="1" sz="24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457200"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9pPr>
          </a:lstStyle>
          <a:p>
            <a:pPr algn="l" defTabSz="914400" eaLnBrk="1" fontAlgn="auto" hangingPunct="1">
              <a:spcBef>
                <a:spcPts val="0"/>
              </a:spcBef>
              <a:spcAft>
                <a:spcPts val="0"/>
              </a:spcAft>
              <a:defRPr/>
            </a:pPr>
            <a:r>
              <a:rPr lang="en-US" altLang="ja-JP" dirty="0" smtClean="0">
                <a:latin typeface="Calibri" panose="020F0502020204030204" pitchFamily="34" charset="0"/>
              </a:rPr>
              <a:t>ASM300 </a:t>
            </a:r>
            <a:r>
              <a:rPr lang="en-US" altLang="ja-JP" dirty="0">
                <a:latin typeface="Calibri" panose="020F0502020204030204" pitchFamily="34" charset="0"/>
              </a:rPr>
              <a:t>login password </a:t>
            </a:r>
            <a:r>
              <a:rPr lang="en-US" altLang="ja-JP" dirty="0" smtClean="0">
                <a:latin typeface="Calibri" panose="020F0502020204030204" pitchFamily="34" charset="0"/>
              </a:rPr>
              <a:t>complication</a:t>
            </a:r>
            <a:endParaRPr kumimoji="1" lang="en-US" altLang="ja-JP" b="0" i="0" u="none" strike="noStrike" kern="1200" cap="none" spc="0" normalizeH="0" baseline="0" noProof="0" dirty="0">
              <a:ln>
                <a:noFill/>
              </a:ln>
              <a:solidFill>
                <a:sysClr val="window" lastClr="FFFFFF"/>
              </a:solidFill>
              <a:effectLst/>
              <a:uLnTx/>
              <a:uFillTx/>
              <a:latin typeface="Calibri" panose="020F050202020403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060" y="1332916"/>
            <a:ext cx="6304286" cy="342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正方形/長方形 21"/>
          <p:cNvSpPr/>
          <p:nvPr/>
        </p:nvSpPr>
        <p:spPr>
          <a:xfrm>
            <a:off x="2414147" y="2744013"/>
            <a:ext cx="4812199" cy="322239"/>
          </a:xfrm>
          <a:prstGeom prst="rect">
            <a:avLst/>
          </a:prstGeom>
          <a:noFill/>
          <a:ln w="22225" cap="flat" cmpd="sng" algn="ctr">
            <a:solidFill>
              <a:srgbClr val="FF0000"/>
            </a:solidFill>
            <a:prstDash val="solid"/>
          </a:ln>
          <a:effectLst>
            <a:outerShdw blurRad="40000" dist="23000" dir="5400000" rotWithShape="0">
              <a:srgbClr val="000000">
                <a:alpha val="35000"/>
              </a:srgbClr>
            </a:outerShdw>
          </a:effectLst>
        </p:spPr>
        <p:txBody>
          <a:bodyPr lIns="72000" tIns="36000" rIns="36000" bIns="36000" rtlCol="0" anchor="t" anchorCtr="0"/>
          <a:lstStyle/>
          <a:p>
            <a:pPr marL="0" marR="0" lvl="0" indent="0" defTabSz="457200" eaLnBrk="1" fontAlgn="auto" latinLnBrk="0" hangingPunct="1">
              <a:lnSpc>
                <a:spcPct val="100000"/>
              </a:lnSpc>
              <a:spcBef>
                <a:spcPts val="0"/>
              </a:spcBef>
              <a:spcAft>
                <a:spcPts val="0"/>
              </a:spcAft>
              <a:buClrTx/>
              <a:buSzTx/>
              <a:buFontTx/>
              <a:buNone/>
              <a:tabLst/>
              <a:defRPr/>
            </a:pPr>
            <a:endParaRPr kumimoji="0" lang="ja-JP" altLang="en-US" sz="1200" b="1" i="0" u="none" strike="noStrike" kern="0" cap="none" spc="0" normalizeH="0" baseline="0" noProof="0" dirty="0" smtClean="0">
              <a:ln>
                <a:noFill/>
              </a:ln>
              <a:solidFill>
                <a:srgbClr val="C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角丸四角形吹き出し 16"/>
          <p:cNvSpPr/>
          <p:nvPr/>
        </p:nvSpPr>
        <p:spPr>
          <a:xfrm>
            <a:off x="6972300" y="3216747"/>
            <a:ext cx="1702578" cy="275753"/>
          </a:xfrm>
          <a:prstGeom prst="wedgeRoundRectCallout">
            <a:avLst>
              <a:gd name="adj1" fmla="val -39168"/>
              <a:gd name="adj2" fmla="val -116989"/>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a:solidFill>
                  <a:schemeClr val="tx1"/>
                </a:solidFill>
                <a:effectLst/>
                <a:latin typeface="Calibri" panose="020F0502020204030204" pitchFamily="34" charset="0"/>
              </a:rPr>
              <a:t>Select from the drop-down list.</a:t>
            </a:r>
          </a:p>
        </p:txBody>
      </p:sp>
    </p:spTree>
    <p:extLst>
      <p:ext uri="{BB962C8B-B14F-4D97-AF65-F5344CB8AC3E}">
        <p14:creationId xmlns:p14="http://schemas.microsoft.com/office/powerpoint/2010/main" val="282105244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6596346" y="169635"/>
            <a:ext cx="1260000" cy="230832"/>
          </a:xfrm>
          <a:prstGeom prst="rect">
            <a:avLst/>
          </a:prstGeom>
          <a:solidFill>
            <a:schemeClr val="bg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1.40</a:t>
            </a:r>
            <a:endParaRPr kumimoji="1" lang="ja-JP" altLang="en-US" sz="900" dirty="0">
              <a:solidFill>
                <a:schemeClr val="tx2"/>
              </a:solidFill>
              <a:effectLst/>
              <a:latin typeface="Calibri" panose="020F0502020204030204" pitchFamily="34" charset="0"/>
            </a:endParaRPr>
          </a:p>
        </p:txBody>
      </p:sp>
      <p:grpSp>
        <p:nvGrpSpPr>
          <p:cNvPr id="9" name="Group 708"/>
          <p:cNvGrpSpPr>
            <a:grpSpLocks noChangeAspect="1"/>
          </p:cNvGrpSpPr>
          <p:nvPr/>
        </p:nvGrpSpPr>
        <p:grpSpPr bwMode="auto">
          <a:xfrm>
            <a:off x="58750" y="101353"/>
            <a:ext cx="515681" cy="343788"/>
            <a:chOff x="132" y="2044"/>
            <a:chExt cx="462" cy="308"/>
          </a:xfrm>
        </p:grpSpPr>
        <p:pic>
          <p:nvPicPr>
            <p:cNvPr id="10" name="Picture 709" descr="名称未設定-3"/>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710"/>
            <p:cNvSpPr txBox="1">
              <a:spLocks noChangeArrowheads="1"/>
            </p:cNvSpPr>
            <p:nvPr/>
          </p:nvSpPr>
          <p:spPr bwMode="auto">
            <a:xfrm rot="20407034">
              <a:off x="158" y="2105"/>
              <a:ext cx="430" cy="180"/>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sz="1000" b="1" dirty="0">
                  <a:solidFill>
                    <a:srgbClr val="FF0000"/>
                  </a:solidFill>
                  <a:latin typeface="Calibri" panose="020F0502020204030204" pitchFamily="34" charset="0"/>
                  <a:ea typeface="ＭＳ Ｐゴシック" pitchFamily="50" charset="-128"/>
                </a:rPr>
                <a:t>N</a:t>
              </a:r>
              <a:r>
                <a:rPr kumimoji="1" lang="en-US" altLang="ja-JP" sz="1000" b="1" dirty="0" smtClean="0">
                  <a:solidFill>
                    <a:srgbClr val="FF0000"/>
                  </a:solidFill>
                  <a:latin typeface="Calibri" panose="020F0502020204030204" pitchFamily="34" charset="0"/>
                  <a:ea typeface="ＭＳ Ｐゴシック" pitchFamily="50" charset="-128"/>
                </a:rPr>
                <a:t>ew</a:t>
              </a:r>
              <a:r>
                <a:rPr kumimoji="1" lang="en-US" altLang="ja-JP" sz="1000" b="1" dirty="0">
                  <a:solidFill>
                    <a:srgbClr val="FF0000"/>
                  </a:solidFill>
                  <a:latin typeface="Calibri" panose="020F0502020204030204" pitchFamily="34" charset="0"/>
                  <a:ea typeface="ＭＳ Ｐゴシック" pitchFamily="50" charset="-128"/>
                </a:rPr>
                <a:t>!</a:t>
              </a:r>
            </a:p>
          </p:txBody>
        </p:sp>
      </p:grpSp>
      <p:sp>
        <p:nvSpPr>
          <p:cNvPr id="18" name="テキスト プレースホルダー 2"/>
          <p:cNvSpPr txBox="1">
            <a:spLocks/>
          </p:cNvSpPr>
          <p:nvPr/>
        </p:nvSpPr>
        <p:spPr>
          <a:xfrm>
            <a:off x="345600" y="712820"/>
            <a:ext cx="8473846" cy="868330"/>
          </a:xfrm>
          <a:prstGeom prst="rect">
            <a:avLst/>
          </a:prstGeom>
        </p:spPr>
        <p:txBody>
          <a:bodyPr lIns="36000" tIns="36000" rIns="36000" bIns="36000" anchor="ctr" anchorCtr="0"/>
          <a:lstStyle>
            <a:lvl1pPr marL="0" indent="0" algn="l" defTabSz="457200" rtl="0" eaLnBrk="0" fontAlgn="base" hangingPunct="0">
              <a:spcBef>
                <a:spcPct val="20000"/>
              </a:spcBef>
              <a:spcAft>
                <a:spcPct val="0"/>
              </a:spcAft>
              <a:buFontTx/>
              <a:buNone/>
              <a:defRPr kumimoji="1" sz="1600" b="1" kern="1200">
                <a:solidFill>
                  <a:srgbClr val="006AB0"/>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285750" lvl="0" indent="-285750">
              <a:buFont typeface="Wingdings" panose="05000000000000000000" pitchFamily="2" charset="2"/>
              <a:buChar char="n"/>
              <a:defRPr/>
            </a:pPr>
            <a:r>
              <a:rPr lang="en-US" altLang="ja-JP" sz="1800" dirty="0">
                <a:solidFill>
                  <a:schemeClr val="tx1"/>
                </a:solidFill>
                <a:effectLst/>
                <a:latin typeface="Calibri" panose="020F0502020204030204" pitchFamily="34" charset="0"/>
              </a:rPr>
              <a:t>If you change the policy with the setting on the previous page, the following confirmation dialog will be displayed.</a:t>
            </a:r>
          </a:p>
          <a:p>
            <a:pPr marL="285750" lvl="0" indent="-285750">
              <a:buFont typeface="Wingdings" panose="05000000000000000000" pitchFamily="2" charset="2"/>
              <a:buChar char="n"/>
              <a:defRPr/>
            </a:pPr>
            <a:r>
              <a:rPr lang="en-US" altLang="ja-JP" sz="1800" dirty="0">
                <a:solidFill>
                  <a:schemeClr val="tx1"/>
                </a:solidFill>
                <a:effectLst/>
                <a:latin typeface="Calibri" panose="020F0502020204030204" pitchFamily="34" charset="0"/>
              </a:rPr>
              <a:t>Press "OK" to confirm the setting.</a:t>
            </a:r>
            <a:endParaRPr kumimoji="1" lang="ja-JP" altLang="en-US" sz="1800" b="1" i="0" u="none" strike="noStrike" kern="1200" cap="none" spc="0" normalizeH="0" baseline="0" noProof="0" dirty="0">
              <a:ln>
                <a:noFill/>
              </a:ln>
              <a:solidFill>
                <a:schemeClr val="tx1"/>
              </a:solidFill>
              <a:effectLst/>
              <a:uLnTx/>
              <a:uFillTx/>
              <a:latin typeface="Calibri" panose="020F0502020204030204" pitchFamily="34" charset="0"/>
            </a:endParaRPr>
          </a:p>
        </p:txBody>
      </p:sp>
      <p:sp>
        <p:nvSpPr>
          <p:cNvPr id="12" name="タイトル 1"/>
          <p:cNvSpPr txBox="1">
            <a:spLocks/>
          </p:cNvSpPr>
          <p:nvPr/>
        </p:nvSpPr>
        <p:spPr>
          <a:xfrm>
            <a:off x="479645" y="-7496"/>
            <a:ext cx="8230618" cy="548142"/>
          </a:xfrm>
          <a:prstGeom prst="rect">
            <a:avLst/>
          </a:prstGeom>
        </p:spPr>
        <p:txBody>
          <a:bodyPr vert="horz" lIns="91440" tIns="45720" rIns="91440" bIns="45720" rtlCol="0" anchor="ctr">
            <a:noAutofit/>
          </a:bodyPr>
          <a:lstStyle>
            <a:lvl1pPr algn="ctr" defTabSz="457200" rtl="0" eaLnBrk="0" fontAlgn="base" hangingPunct="0">
              <a:spcBef>
                <a:spcPct val="0"/>
              </a:spcBef>
              <a:spcAft>
                <a:spcPct val="0"/>
              </a:spcAft>
              <a:defRPr kumimoji="1" sz="24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457200"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9pPr>
          </a:lstStyle>
          <a:p>
            <a:pPr lvl="0" algn="l" defTabSz="914400" eaLnBrk="1" fontAlgn="auto" hangingPunct="1">
              <a:spcBef>
                <a:spcPts val="0"/>
              </a:spcBef>
              <a:spcAft>
                <a:spcPts val="0"/>
              </a:spcAft>
              <a:defRPr/>
            </a:pPr>
            <a:r>
              <a:rPr lang="en-US" altLang="ja-JP" dirty="0" smtClean="0">
                <a:latin typeface="Calibri" panose="020F0502020204030204" pitchFamily="34" charset="0"/>
              </a:rPr>
              <a:t>ASM300 </a:t>
            </a:r>
            <a:r>
              <a:rPr lang="en-US" altLang="ja-JP" dirty="0">
                <a:latin typeface="Calibri" panose="020F0502020204030204" pitchFamily="34" charset="0"/>
              </a:rPr>
              <a:t>login password complication</a:t>
            </a:r>
            <a:endParaRPr kumimoji="1" lang="en-US" altLang="ja-JP" b="0" i="0" u="none" strike="noStrike" kern="1200" cap="none" spc="0" normalizeH="0" baseline="0" noProof="0" dirty="0">
              <a:ln>
                <a:noFill/>
              </a:ln>
              <a:solidFill>
                <a:sysClr val="window" lastClr="FFFFFF"/>
              </a:solidFill>
              <a:effectLst/>
              <a:uLnTx/>
              <a:uFillTx/>
              <a:latin typeface="Calibri" panose="020F050202020403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895" y="1779588"/>
            <a:ext cx="3526696" cy="219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3832" y="1779589"/>
            <a:ext cx="3752606" cy="219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正方形/長方形 12"/>
          <p:cNvSpPr/>
          <p:nvPr/>
        </p:nvSpPr>
        <p:spPr>
          <a:xfrm>
            <a:off x="1899798" y="3702863"/>
            <a:ext cx="565446" cy="208737"/>
          </a:xfrm>
          <a:prstGeom prst="rect">
            <a:avLst/>
          </a:prstGeom>
          <a:noFill/>
          <a:ln w="22225" cap="flat" cmpd="sng" algn="ctr">
            <a:solidFill>
              <a:srgbClr val="FF0000"/>
            </a:solidFill>
            <a:prstDash val="solid"/>
          </a:ln>
          <a:effectLst>
            <a:outerShdw blurRad="40000" dist="23000" dir="5400000" rotWithShape="0">
              <a:srgbClr val="000000">
                <a:alpha val="35000"/>
              </a:srgbClr>
            </a:outerShdw>
          </a:effectLst>
        </p:spPr>
        <p:txBody>
          <a:bodyPr lIns="72000" tIns="36000" rIns="36000" bIns="36000" rtlCol="0" anchor="t" anchorCtr="0"/>
          <a:lstStyle/>
          <a:p>
            <a:pPr marL="0" marR="0" lvl="0" indent="0" defTabSz="457200" eaLnBrk="1" fontAlgn="auto" latinLnBrk="0" hangingPunct="1">
              <a:lnSpc>
                <a:spcPct val="100000"/>
              </a:lnSpc>
              <a:spcBef>
                <a:spcPts val="0"/>
              </a:spcBef>
              <a:spcAft>
                <a:spcPts val="0"/>
              </a:spcAft>
              <a:buClrTx/>
              <a:buSzTx/>
              <a:buFontTx/>
              <a:buNone/>
              <a:tabLst/>
              <a:defRPr/>
            </a:pPr>
            <a:endParaRPr kumimoji="0" lang="ja-JP" altLang="en-US" sz="1200" b="1" i="0" u="none" strike="noStrike" kern="0" cap="none" spc="0" normalizeH="0" baseline="0" noProof="0" dirty="0" smtClean="0">
              <a:ln>
                <a:noFill/>
              </a:ln>
              <a:solidFill>
                <a:srgbClr val="C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吹き出し 13"/>
          <p:cNvSpPr/>
          <p:nvPr/>
        </p:nvSpPr>
        <p:spPr>
          <a:xfrm>
            <a:off x="6153768" y="4118447"/>
            <a:ext cx="851289" cy="275753"/>
          </a:xfrm>
          <a:prstGeom prst="wedgeRoundRectCallout">
            <a:avLst>
              <a:gd name="adj1" fmla="val -39168"/>
              <a:gd name="adj2" fmla="val -116989"/>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Press “OK”</a:t>
            </a:r>
            <a:endParaRPr lang="en-US" altLang="ja-JP" sz="900" b="1" dirty="0">
              <a:solidFill>
                <a:schemeClr val="tx1"/>
              </a:solidFill>
              <a:effectLst/>
              <a:latin typeface="Calibri" panose="020F0502020204030204" pitchFamily="34" charset="0"/>
            </a:endParaRPr>
          </a:p>
        </p:txBody>
      </p:sp>
      <p:sp>
        <p:nvSpPr>
          <p:cNvPr id="15" name="正方形/長方形 14"/>
          <p:cNvSpPr/>
          <p:nvPr/>
        </p:nvSpPr>
        <p:spPr>
          <a:xfrm>
            <a:off x="5841683" y="3702863"/>
            <a:ext cx="565446" cy="208737"/>
          </a:xfrm>
          <a:prstGeom prst="rect">
            <a:avLst/>
          </a:prstGeom>
          <a:noFill/>
          <a:ln w="22225" cap="flat" cmpd="sng" algn="ctr">
            <a:solidFill>
              <a:srgbClr val="FF0000"/>
            </a:solidFill>
            <a:prstDash val="solid"/>
          </a:ln>
          <a:effectLst>
            <a:outerShdw blurRad="40000" dist="23000" dir="5400000" rotWithShape="0">
              <a:srgbClr val="000000">
                <a:alpha val="35000"/>
              </a:srgbClr>
            </a:outerShdw>
          </a:effectLst>
        </p:spPr>
        <p:txBody>
          <a:bodyPr lIns="72000" tIns="36000" rIns="36000" bIns="36000" rtlCol="0" anchor="t" anchorCtr="0"/>
          <a:lstStyle/>
          <a:p>
            <a:pPr marL="0" marR="0" lvl="0" indent="0" defTabSz="457200" eaLnBrk="1" fontAlgn="auto" latinLnBrk="0" hangingPunct="1">
              <a:lnSpc>
                <a:spcPct val="100000"/>
              </a:lnSpc>
              <a:spcBef>
                <a:spcPts val="0"/>
              </a:spcBef>
              <a:spcAft>
                <a:spcPts val="0"/>
              </a:spcAft>
              <a:buClrTx/>
              <a:buSzTx/>
              <a:buFontTx/>
              <a:buNone/>
              <a:tabLst/>
              <a:defRPr/>
            </a:pPr>
            <a:endParaRPr kumimoji="0" lang="ja-JP" altLang="en-US" sz="1200" b="1" i="0" u="none" strike="noStrike" kern="0" cap="none" spc="0" normalizeH="0" baseline="0" noProof="0" dirty="0" smtClean="0">
              <a:ln>
                <a:noFill/>
              </a:ln>
              <a:solidFill>
                <a:srgbClr val="C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角丸四角形吹き出し 16"/>
          <p:cNvSpPr/>
          <p:nvPr/>
        </p:nvSpPr>
        <p:spPr>
          <a:xfrm>
            <a:off x="2280268" y="4124797"/>
            <a:ext cx="851289" cy="275753"/>
          </a:xfrm>
          <a:prstGeom prst="wedgeRoundRectCallout">
            <a:avLst>
              <a:gd name="adj1" fmla="val -39168"/>
              <a:gd name="adj2" fmla="val -116989"/>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Press “OK”</a:t>
            </a:r>
            <a:endParaRPr lang="en-US" altLang="ja-JP" sz="900" b="1" dirty="0">
              <a:solidFill>
                <a:schemeClr val="tx1"/>
              </a:solidFill>
              <a:effectLst/>
              <a:latin typeface="Calibri" panose="020F0502020204030204" pitchFamily="34" charset="0"/>
            </a:endParaRPr>
          </a:p>
        </p:txBody>
      </p:sp>
    </p:spTree>
    <p:extLst>
      <p:ext uri="{BB962C8B-B14F-4D97-AF65-F5344CB8AC3E}">
        <p14:creationId xmlns:p14="http://schemas.microsoft.com/office/powerpoint/2010/main" val="390335720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6722"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Support Hardware Decode</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648598" y="1040403"/>
            <a:ext cx="8871626" cy="1815882"/>
          </a:xfrm>
          <a:prstGeom prst="rect">
            <a:avLst/>
          </a:prstGeom>
          <a:noFill/>
        </p:spPr>
        <p:txBody>
          <a:bodyPr wrap="square" rtlCol="0">
            <a:spAutoFit/>
          </a:bodyPr>
          <a:lstStyle/>
          <a:p>
            <a:pPr algn="l"/>
            <a:r>
              <a:rPr lang="en-US" altLang="ja-JP" sz="1600" dirty="0" smtClean="0">
                <a:effectLst/>
                <a:latin typeface="Calibri" panose="020F0502020204030204" pitchFamily="34" charset="0"/>
                <a:ea typeface="Meiryo UI" panose="020B0604030504040204" pitchFamily="50" charset="-128"/>
                <a:cs typeface="Meiryo UI" panose="020B0604030504040204" pitchFamily="50" charset="-128"/>
              </a:rPr>
              <a:t>Condition 1: CPU is Intel Core </a:t>
            </a:r>
            <a:r>
              <a:rPr lang="en-US" altLang="ja-JP" sz="1600" dirty="0" err="1">
                <a:effectLst/>
                <a:latin typeface="Calibri" panose="020F0502020204030204" pitchFamily="34" charset="0"/>
                <a:ea typeface="Meiryo UI" panose="020B0604030504040204" pitchFamily="50" charset="-128"/>
                <a:cs typeface="Meiryo UI" panose="020B0604030504040204" pitchFamily="50" charset="-128"/>
              </a:rPr>
              <a:t>i</a:t>
            </a:r>
            <a:r>
              <a:rPr lang="en-US" altLang="ja-JP" sz="1600" dirty="0">
                <a:effectLst/>
                <a:latin typeface="Calibri" panose="020F0502020204030204" pitchFamily="34" charset="0"/>
                <a:ea typeface="Meiryo UI" panose="020B0604030504040204" pitchFamily="50" charset="-128"/>
                <a:cs typeface="Meiryo UI" panose="020B0604030504040204" pitchFamily="50" charset="-128"/>
              </a:rPr>
              <a:t> </a:t>
            </a:r>
            <a:r>
              <a:rPr lang="en-US" altLang="ja-JP" sz="1600" dirty="0" smtClean="0">
                <a:effectLst/>
                <a:latin typeface="Calibri" panose="020F0502020204030204" pitchFamily="34" charset="0"/>
                <a:ea typeface="Meiryo UI" panose="020B0604030504040204" pitchFamily="50" charset="-128"/>
                <a:cs typeface="Meiryo UI" panose="020B0604030504040204" pitchFamily="50" charset="-128"/>
              </a:rPr>
              <a:t>7-7700 or faster. (</a:t>
            </a:r>
            <a:r>
              <a:rPr lang="en-US" altLang="ja-JP" sz="1600" dirty="0" err="1" smtClean="0">
                <a:effectLst/>
                <a:latin typeface="Calibri" panose="020F0502020204030204" pitchFamily="34" charset="0"/>
                <a:ea typeface="Meiryo UI" panose="020B0604030504040204" pitchFamily="50" charset="-128"/>
                <a:cs typeface="Meiryo UI" panose="020B0604030504040204" pitchFamily="50" charset="-128"/>
              </a:rPr>
              <a:t>Kaby</a:t>
            </a:r>
            <a:r>
              <a:rPr lang="en-US" altLang="ja-JP" sz="1600" dirty="0" smtClean="0">
                <a:effectLst/>
                <a:latin typeface="Calibri" panose="020F0502020204030204" pitchFamily="34" charset="0"/>
                <a:ea typeface="Meiryo UI" panose="020B0604030504040204" pitchFamily="50" charset="-128"/>
                <a:cs typeface="Meiryo UI" panose="020B0604030504040204" pitchFamily="50" charset="-128"/>
              </a:rPr>
              <a:t> Lake)</a:t>
            </a:r>
            <a:endParaRPr lang="en-US" altLang="ja-JP" sz="1600" dirty="0">
              <a:effectLst/>
              <a:latin typeface="Calibri" panose="020F0502020204030204" pitchFamily="34" charset="0"/>
              <a:ea typeface="Meiryo UI" panose="020B0604030504040204" pitchFamily="50" charset="-128"/>
              <a:cs typeface="Meiryo UI" panose="020B0604030504040204" pitchFamily="50" charset="-128"/>
            </a:endParaRPr>
          </a:p>
          <a:p>
            <a:pPr algn="l"/>
            <a:endParaRPr lang="en-US" altLang="ja-JP" sz="1600" dirty="0">
              <a:effectLst/>
              <a:latin typeface="Calibri" panose="020F0502020204030204" pitchFamily="34" charset="0"/>
              <a:ea typeface="Meiryo UI" panose="020B0604030504040204" pitchFamily="50" charset="-128"/>
              <a:cs typeface="Meiryo UI" panose="020B0604030504040204" pitchFamily="50" charset="-128"/>
            </a:endParaRPr>
          </a:p>
          <a:p>
            <a:pPr algn="l"/>
            <a:endParaRPr lang="en-US" altLang="ja-JP" sz="1600" dirty="0" smtClean="0">
              <a:effectLst/>
              <a:latin typeface="Calibri" panose="020F0502020204030204" pitchFamily="34" charset="0"/>
              <a:ea typeface="Meiryo UI" panose="020B0604030504040204" pitchFamily="50" charset="-128"/>
              <a:cs typeface="Meiryo UI" panose="020B0604030504040204" pitchFamily="50" charset="-128"/>
            </a:endParaRPr>
          </a:p>
          <a:p>
            <a:pPr algn="l"/>
            <a:endParaRPr lang="en-US" altLang="ja-JP" sz="1600" dirty="0" smtClean="0">
              <a:effectLst/>
              <a:latin typeface="Calibri" panose="020F0502020204030204" pitchFamily="34" charset="0"/>
              <a:ea typeface="Meiryo UI" panose="020B0604030504040204" pitchFamily="50" charset="-128"/>
              <a:cs typeface="Meiryo UI" panose="020B0604030504040204" pitchFamily="50" charset="-128"/>
            </a:endParaRPr>
          </a:p>
          <a:p>
            <a:pPr marL="895350" indent="-895350" algn="l"/>
            <a:r>
              <a:rPr lang="en-US" altLang="ja-JP" sz="1600" dirty="0" smtClean="0">
                <a:effectLst/>
                <a:latin typeface="Calibri" panose="020F0502020204030204" pitchFamily="34" charset="0"/>
                <a:ea typeface="Meiryo UI" panose="020B0604030504040204" pitchFamily="50" charset="-128"/>
                <a:cs typeface="Meiryo UI" panose="020B0604030504040204" pitchFamily="50" charset="-128"/>
              </a:rPr>
              <a:t>Condition 2: </a:t>
            </a:r>
            <a:r>
              <a:rPr lang="en-US" altLang="ja-JP" sz="1600" dirty="0">
                <a:effectLst/>
                <a:latin typeface="Calibri" panose="020F0502020204030204" pitchFamily="34" charset="0"/>
                <a:ea typeface="Meiryo UI" panose="020B0604030504040204" pitchFamily="50" charset="-128"/>
                <a:cs typeface="Meiryo UI" panose="020B0604030504040204" pitchFamily="50" charset="-128"/>
              </a:rPr>
              <a:t>OS is Windows 10 (version 1703, build 15063, Creators Update or later)</a:t>
            </a:r>
            <a:endParaRPr lang="en-US" altLang="ja-JP" sz="1600" dirty="0" smtClean="0">
              <a:effectLst/>
              <a:latin typeface="Calibri" panose="020F0502020204030204" pitchFamily="34" charset="0"/>
              <a:ea typeface="Meiryo UI" panose="020B0604030504040204" pitchFamily="50" charset="-128"/>
              <a:cs typeface="Meiryo UI" panose="020B0604030504040204" pitchFamily="50" charset="-128"/>
            </a:endParaRPr>
          </a:p>
          <a:p>
            <a:pPr algn="l"/>
            <a:endParaRPr lang="en-US" altLang="ja-JP" sz="1600" dirty="0" smtClean="0">
              <a:effectLst/>
              <a:latin typeface="Calibri" panose="020F0502020204030204" pitchFamily="34" charset="0"/>
              <a:ea typeface="Meiryo UI" panose="020B0604030504040204" pitchFamily="50" charset="-128"/>
              <a:cs typeface="Meiryo UI" panose="020B0604030504040204" pitchFamily="50" charset="-128"/>
            </a:endParaRPr>
          </a:p>
          <a:p>
            <a:pPr algn="l"/>
            <a:r>
              <a:rPr lang="en-US" altLang="ja-JP" sz="1600" dirty="0" smtClean="0">
                <a:effectLst/>
                <a:latin typeface="Calibri" panose="020F0502020204030204" pitchFamily="34" charset="0"/>
                <a:ea typeface="Meiryo UI" panose="020B0604030504040204" pitchFamily="50" charset="-128"/>
                <a:cs typeface="Meiryo UI" panose="020B0604030504040204" pitchFamily="50" charset="-128"/>
              </a:rPr>
              <a:t>Condition 3: </a:t>
            </a:r>
            <a:r>
              <a:rPr lang="en-US" altLang="ja-JP" sz="1600" dirty="0">
                <a:effectLst/>
                <a:latin typeface="Calibri" panose="020F0502020204030204" pitchFamily="34" charset="0"/>
                <a:ea typeface="Meiryo UI" panose="020B0604030504040204" pitchFamily="50" charset="-128"/>
                <a:cs typeface="Meiryo UI" panose="020B0604030504040204" pitchFamily="50" charset="-128"/>
              </a:rPr>
              <a:t>The PC built-in display output and display are connected</a:t>
            </a:r>
          </a:p>
        </p:txBody>
      </p:sp>
      <p:sp>
        <p:nvSpPr>
          <p:cNvPr id="13" name="テキスト ボックス 12"/>
          <p:cNvSpPr txBox="1"/>
          <p:nvPr/>
        </p:nvSpPr>
        <p:spPr>
          <a:xfrm>
            <a:off x="567362" y="578863"/>
            <a:ext cx="4315797" cy="369332"/>
          </a:xfrm>
          <a:prstGeom prst="rect">
            <a:avLst/>
          </a:prstGeom>
          <a:noFill/>
        </p:spPr>
        <p:txBody>
          <a:bodyPr wrap="none" rtlCol="0">
            <a:spAutoFit/>
          </a:bodyPr>
          <a:lstStyle/>
          <a:p>
            <a:pPr algn="l"/>
            <a:r>
              <a:rPr lang="en-US" altLang="ja-JP" sz="1800" b="1" u="sng" dirty="0">
                <a:effectLst/>
                <a:latin typeface="Calibri" panose="020F0502020204030204" pitchFamily="34" charset="0"/>
              </a:rPr>
              <a:t>Conditions for use of H.265 H / W decoding</a:t>
            </a:r>
            <a:endParaRPr lang="en-US" altLang="ja-JP" sz="2000" b="1" u="sng"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1633186" y="1388254"/>
            <a:ext cx="5091464" cy="523220"/>
          </a:xfrm>
          <a:prstGeom prst="rect">
            <a:avLst/>
          </a:prstGeom>
          <a:noFill/>
        </p:spPr>
        <p:txBody>
          <a:bodyPr wrap="square" rtlCol="0">
            <a:spAutoFit/>
          </a:bodyPr>
          <a:lstStyle/>
          <a:p>
            <a:pPr algn="l"/>
            <a:r>
              <a:rPr lang="en-US" altLang="ja-JP" dirty="0">
                <a:effectLst/>
                <a:latin typeface="Calibri" panose="020F0502020204030204" pitchFamily="34" charset="0"/>
                <a:ea typeface="Meiryo UI" panose="020B0604030504040204" pitchFamily="50" charset="-128"/>
                <a:cs typeface="Meiryo UI" panose="020B0604030504040204" pitchFamily="50" charset="-128"/>
              </a:rPr>
              <a:t>* The condition that the memory 8 GB (4 GB x 2) is required is the same as the software </a:t>
            </a: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decode method.</a:t>
            </a:r>
            <a:endParaRPr kumimoji="1" lang="en-US" altLang="ja-JP"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p:txBody>
      </p:sp>
      <p:grpSp>
        <p:nvGrpSpPr>
          <p:cNvPr id="7" name="Group 708"/>
          <p:cNvGrpSpPr>
            <a:grpSpLocks noChangeAspect="1"/>
          </p:cNvGrpSpPr>
          <p:nvPr/>
        </p:nvGrpSpPr>
        <p:grpSpPr bwMode="auto">
          <a:xfrm>
            <a:off x="52889" y="95133"/>
            <a:ext cx="542834" cy="361890"/>
            <a:chOff x="132" y="2044"/>
            <a:chExt cx="462" cy="308"/>
          </a:xfrm>
        </p:grpSpPr>
        <p:pic>
          <p:nvPicPr>
            <p:cNvPr id="8" name="Picture 709" descr="名称未設定-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710"/>
            <p:cNvSpPr txBox="1">
              <a:spLocks noChangeArrowheads="1"/>
            </p:cNvSpPr>
            <p:nvPr/>
          </p:nvSpPr>
          <p:spPr bwMode="auto">
            <a:xfrm rot="20407034">
              <a:off x="158" y="2114"/>
              <a:ext cx="430" cy="165"/>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sz="800" b="1" dirty="0" smtClean="0">
                  <a:solidFill>
                    <a:schemeClr val="bg1"/>
                  </a:solidFill>
                  <a:latin typeface="Calibri" panose="020F0502020204030204" pitchFamily="34" charset="0"/>
                  <a:ea typeface="ＭＳ Ｐゴシック" pitchFamily="50" charset="-128"/>
                </a:rPr>
                <a:t>Update</a:t>
              </a:r>
              <a:endParaRPr kumimoji="1" lang="en-US" altLang="ja-JP" sz="800" b="1" dirty="0">
                <a:solidFill>
                  <a:schemeClr val="bg1"/>
                </a:solidFill>
                <a:latin typeface="Calibri" panose="020F0502020204030204" pitchFamily="34" charset="0"/>
                <a:ea typeface="ＭＳ Ｐゴシック" pitchFamily="50" charset="-128"/>
              </a:endParaRPr>
            </a:p>
          </p:txBody>
        </p:sp>
      </p:grpSp>
      <p:sp>
        <p:nvSpPr>
          <p:cNvPr id="12" name="テキスト ボックス 11"/>
          <p:cNvSpPr txBox="1"/>
          <p:nvPr/>
        </p:nvSpPr>
        <p:spPr>
          <a:xfrm>
            <a:off x="6596346" y="169635"/>
            <a:ext cx="1260000" cy="230832"/>
          </a:xfrm>
          <a:prstGeom prst="rect">
            <a:avLst/>
          </a:prstGeom>
          <a:solidFill>
            <a:schemeClr val="bg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1.40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3420456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3592745\Desktop\☆Andy's Folder\☆セキュリティ☆\Products\ASM300\ASM300 キャプチャー画像\機器設定-サブメニュー.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448" y="1281612"/>
            <a:ext cx="2438095" cy="1523810"/>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1"/>
          <p:cNvSpPr>
            <a:spLocks noGrp="1"/>
          </p:cNvSpPr>
          <p:nvPr>
            <p:ph type="title"/>
          </p:nvPr>
        </p:nvSpPr>
        <p:spPr>
          <a:xfrm>
            <a:off x="483103" y="11254"/>
            <a:ext cx="8670990" cy="525309"/>
          </a:xfrm>
        </p:spPr>
        <p:txBody>
          <a:bodyPr vert="horz" lIns="91274" tIns="45628" rIns="91274" bIns="45628" rtlCol="0" anchor="ctr">
            <a:normAutofit/>
          </a:bodyPr>
          <a:lstStyle/>
          <a:p>
            <a:pPr lvl="0"/>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Easy installation; Setting menu</a:t>
            </a:r>
            <a:r>
              <a:rPr kumimoji="1" lang="ja-JP" altLang="en-US" b="1" dirty="0">
                <a:latin typeface="Calibri" panose="020F0502020204030204" pitchFamily="34" charset="0"/>
                <a:ea typeface="Meiryo UI" panose="020B0604030504040204" pitchFamily="50" charset="-128"/>
                <a:cs typeface="Meiryo UI" panose="020B0604030504040204" pitchFamily="50" charset="-128"/>
              </a:rPr>
              <a:t> </a:t>
            </a:r>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(Initial Setup)</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28" name="テキスト ボックス 3"/>
          <p:cNvSpPr txBox="1">
            <a:spLocks noChangeArrowheads="1"/>
          </p:cNvSpPr>
          <p:nvPr/>
        </p:nvSpPr>
        <p:spPr bwMode="auto">
          <a:xfrm>
            <a:off x="165104" y="790588"/>
            <a:ext cx="4411663" cy="52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l" eaLnBrk="1" hangingPunct="1"/>
            <a:r>
              <a:rPr lang="en-US" altLang="ja-JP" b="1" dirty="0">
                <a:effectLst/>
                <a:ea typeface="Meiryo UI" pitchFamily="50" charset="-128"/>
                <a:cs typeface="Meiryo UI" pitchFamily="50" charset="-128"/>
              </a:rPr>
              <a:t>Select </a:t>
            </a:r>
            <a:r>
              <a:rPr lang="en-US" altLang="ja-JP" b="1" dirty="0" smtClean="0">
                <a:effectLst/>
                <a:ea typeface="Meiryo UI" pitchFamily="50" charset="-128"/>
                <a:cs typeface="Meiryo UI" pitchFamily="50" charset="-128"/>
              </a:rPr>
              <a:t>“Initial </a:t>
            </a:r>
            <a:r>
              <a:rPr lang="en-US" altLang="ja-JP" b="1" dirty="0">
                <a:effectLst/>
                <a:ea typeface="Meiryo UI" pitchFamily="50" charset="-128"/>
                <a:cs typeface="Meiryo UI" pitchFamily="50" charset="-128"/>
              </a:rPr>
              <a:t>setup” </a:t>
            </a:r>
          </a:p>
          <a:p>
            <a:pPr algn="l" eaLnBrk="1" hangingPunct="1"/>
            <a:r>
              <a:rPr lang="en-US" altLang="ja-JP" b="1" dirty="0">
                <a:effectLst/>
                <a:ea typeface="Meiryo UI" pitchFamily="50" charset="-128"/>
                <a:cs typeface="Meiryo UI" pitchFamily="50" charset="-128"/>
              </a:rPr>
              <a:t>from “Device manager” menu</a:t>
            </a:r>
            <a:endParaRPr lang="ja-JP" altLang="en-US" b="1" dirty="0">
              <a:effectLst/>
              <a:ea typeface="Meiryo UI" pitchFamily="50" charset="-128"/>
              <a:cs typeface="Meiryo UI" pitchFamily="50" charset="-128"/>
            </a:endParaRPr>
          </a:p>
        </p:txBody>
      </p:sp>
      <p:sp>
        <p:nvSpPr>
          <p:cNvPr id="38" name="テキスト ボックス 37"/>
          <p:cNvSpPr txBox="1"/>
          <p:nvPr/>
        </p:nvSpPr>
        <p:spPr>
          <a:xfrm>
            <a:off x="7376361" y="1204131"/>
            <a:ext cx="1696574" cy="1538883"/>
          </a:xfrm>
          <a:prstGeom prst="rect">
            <a:avLst/>
          </a:prstGeom>
          <a:noFill/>
        </p:spPr>
        <p:txBody>
          <a:bodyPr wrap="square" lIns="0" tIns="0" rIns="0" bIns="0">
            <a:spAutoFit/>
          </a:bodyPr>
          <a:lstStyle/>
          <a:p>
            <a:pPr algn="l">
              <a:defRPr/>
            </a:pPr>
            <a:r>
              <a:rPr lang="en-US" altLang="ja-JP" sz="1000" b="1" u="sng" dirty="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STEP1.</a:t>
            </a:r>
            <a:r>
              <a:rPr lang="ja-JP" altLang="en-US" sz="1000" b="1" u="sng" dirty="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　</a:t>
            </a:r>
            <a:endParaRPr lang="en-US" altLang="ja-JP" sz="1000" b="1" u="sng" dirty="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endParaRPr>
          </a:p>
          <a:p>
            <a:pPr algn="l">
              <a:defRPr/>
            </a:pPr>
            <a:r>
              <a:rPr lang="en-US" altLang="ja-JP" sz="1000" b="1" dirty="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Auto device detection</a:t>
            </a:r>
          </a:p>
          <a:p>
            <a:pPr algn="l">
              <a:defRPr/>
            </a:pPr>
            <a:r>
              <a:rPr lang="en-US" altLang="ja-JP" sz="1000" b="1" dirty="0" smtClean="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(Support </a:t>
            </a:r>
            <a:r>
              <a:rPr lang="en-US" altLang="ja-JP" sz="1000" b="1" dirty="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on-line </a:t>
            </a:r>
            <a:r>
              <a:rPr lang="en-US" altLang="ja-JP" sz="1000" b="1" dirty="0" smtClean="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devices </a:t>
            </a:r>
            <a:r>
              <a:rPr lang="en-US" altLang="ja-JP" sz="1000" b="1" dirty="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only)</a:t>
            </a:r>
            <a:endParaRPr lang="en-US" altLang="ja-JP" sz="800" b="1" dirty="0">
              <a:effectLst/>
              <a:latin typeface="Calibri" panose="020F0502020204030204" pitchFamily="34" charset="0"/>
              <a:ea typeface="Meiryo UI" panose="020B0604030504040204" pitchFamily="50" charset="-128"/>
              <a:cs typeface="Meiryo UI" panose="020B0604030504040204" pitchFamily="50" charset="-128"/>
            </a:endParaRPr>
          </a:p>
          <a:p>
            <a:pPr algn="l">
              <a:defRPr/>
            </a:pPr>
            <a:endPar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endParaRPr>
          </a:p>
          <a:p>
            <a:pPr algn="l">
              <a:defRPr/>
            </a:pPr>
            <a:r>
              <a:rPr lang="ja-JP" altLang="en-US" sz="1000" b="1"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sz="1000" dirty="0">
                <a:effectLst/>
                <a:latin typeface="Calibri" panose="020F0502020204030204" pitchFamily="34" charset="0"/>
                <a:ea typeface="Meiryo UI" panose="020B0604030504040204" pitchFamily="50" charset="-128"/>
                <a:cs typeface="Meiryo UI" panose="020B0604030504040204" pitchFamily="50" charset="-128"/>
              </a:rPr>
              <a:t>It automatically </a:t>
            </a:r>
            <a:r>
              <a:rPr lang="en-US" altLang="ja-JP" sz="1000" dirty="0">
                <a:effectLst/>
                <a:latin typeface="Calibri" panose="020F0502020204030204" pitchFamily="34" charset="0"/>
              </a:rPr>
              <a:t>detects the devices </a:t>
            </a:r>
            <a:r>
              <a:rPr lang="en-US" altLang="ja-JP" sz="1000" dirty="0" smtClean="0">
                <a:effectLst/>
                <a:latin typeface="Calibri" panose="020F0502020204030204" pitchFamily="34" charset="0"/>
              </a:rPr>
              <a:t>(Camera </a:t>
            </a:r>
            <a:r>
              <a:rPr lang="en-US" altLang="ja-JP" sz="1000" dirty="0">
                <a:effectLst/>
                <a:latin typeface="Calibri" panose="020F0502020204030204" pitchFamily="34" charset="0"/>
              </a:rPr>
              <a:t>and recorder) on the </a:t>
            </a:r>
            <a:r>
              <a:rPr lang="en-US" altLang="ja-JP" sz="1000" dirty="0" smtClean="0">
                <a:effectLst/>
                <a:latin typeface="Calibri" panose="020F0502020204030204" pitchFamily="34" charset="0"/>
              </a:rPr>
              <a:t>same NW.</a:t>
            </a:r>
            <a:endParaRPr lang="en-US" altLang="ja-JP" sz="1000" dirty="0">
              <a:effectLst/>
              <a:latin typeface="Calibri" panose="020F0502020204030204" pitchFamily="34" charset="0"/>
            </a:endParaRPr>
          </a:p>
          <a:p>
            <a:pPr algn="l">
              <a:defRPr/>
            </a:pPr>
            <a:r>
              <a:rPr lang="ja-JP" altLang="en-US" sz="1000" dirty="0">
                <a:effectLst/>
                <a:latin typeface="Calibri" panose="020F0502020204030204" pitchFamily="34" charset="0"/>
                <a:ea typeface="Meiryo UI" panose="020B0604030504040204" pitchFamily="50" charset="-128"/>
                <a:cs typeface="Meiryo UI" panose="020B0604030504040204" pitchFamily="50" charset="-128"/>
              </a:rPr>
              <a:t>・</a:t>
            </a:r>
            <a:r>
              <a:rPr lang="en-US" altLang="ja-JP" sz="1000" dirty="0">
                <a:effectLst/>
                <a:latin typeface="Calibri" panose="020F0502020204030204" pitchFamily="34" charset="0"/>
                <a:ea typeface="Meiryo UI" panose="020B0604030504040204" pitchFamily="50" charset="-128"/>
                <a:cs typeface="Meiryo UI" panose="020B0604030504040204" pitchFamily="50" charset="-128"/>
              </a:rPr>
              <a:t>If </a:t>
            </a:r>
            <a:r>
              <a:rPr lang="en-US" altLang="ja-JP" sz="1000" dirty="0" smtClean="0">
                <a:effectLst/>
                <a:latin typeface="Calibri" panose="020F0502020204030204" pitchFamily="34" charset="0"/>
                <a:ea typeface="Meiryo UI" panose="020B0604030504040204" pitchFamily="50" charset="-128"/>
                <a:cs typeface="Meiryo UI" panose="020B0604030504040204" pitchFamily="50" charset="-128"/>
              </a:rPr>
              <a:t>user </a:t>
            </a:r>
            <a:r>
              <a:rPr lang="en-US" altLang="ja-JP" sz="1000" dirty="0">
                <a:effectLst/>
                <a:latin typeface="Calibri" panose="020F0502020204030204" pitchFamily="34" charset="0"/>
                <a:ea typeface="Meiryo UI" panose="020B0604030504040204" pitchFamily="50" charset="-128"/>
                <a:cs typeface="Meiryo UI" panose="020B0604030504040204" pitchFamily="50" charset="-128"/>
              </a:rPr>
              <a:t>ID and password are registered, registration can be done.</a:t>
            </a:r>
            <a:endParaRPr lang="ja-JP" altLang="en-US" sz="1000"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7395816" y="4628309"/>
            <a:ext cx="1741059" cy="123111"/>
          </a:xfrm>
          <a:prstGeom prst="rect">
            <a:avLst/>
          </a:prstGeom>
          <a:noFill/>
        </p:spPr>
        <p:txBody>
          <a:bodyPr wrap="square" lIns="0" tIns="0" rIns="0" bIns="0" rtlCol="0">
            <a:spAutoFit/>
          </a:bodyPr>
          <a:lstStyle/>
          <a:p>
            <a:r>
              <a:rPr lang="en-US" altLang="ja-JP" sz="800" dirty="0">
                <a:effectLst/>
                <a:latin typeface="Calibri" panose="020F0502020204030204" pitchFamily="34" charset="0"/>
                <a:ea typeface="Meiryo UI" panose="020B0604030504040204" pitchFamily="50" charset="-128"/>
                <a:cs typeface="Meiryo UI" panose="020B0604030504040204" pitchFamily="50" charset="-128"/>
              </a:rPr>
              <a:t>Attached picture is an image.</a:t>
            </a:r>
            <a:endParaRPr lang="ja-JP" altLang="en-US" sz="800"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2930680" y="2987060"/>
            <a:ext cx="1615379" cy="738664"/>
          </a:xfrm>
          <a:prstGeom prst="rect">
            <a:avLst/>
          </a:prstGeom>
          <a:noFill/>
        </p:spPr>
        <p:txBody>
          <a:bodyPr wrap="square" lIns="0" tIns="0" rIns="0" bIns="0">
            <a:spAutoFit/>
          </a:bodyPr>
          <a:lstStyle/>
          <a:p>
            <a:pPr algn="l">
              <a:defRPr/>
            </a:pPr>
            <a:r>
              <a:rPr lang="en-US" altLang="ja-JP" sz="1000" b="1" u="sng" dirty="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STEP2.</a:t>
            </a:r>
          </a:p>
          <a:p>
            <a:pPr algn="l">
              <a:defRPr/>
            </a:pPr>
            <a:r>
              <a:rPr lang="en-US" altLang="ja-JP" sz="1000" b="1" dirty="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Register cameras to recorders</a:t>
            </a:r>
          </a:p>
          <a:p>
            <a:pPr algn="l">
              <a:defRPr/>
            </a:pPr>
            <a:r>
              <a:rPr lang="ja-JP" altLang="en-US" sz="800" b="1" dirty="0">
                <a:effectLst/>
                <a:latin typeface="Calibri" panose="020F0502020204030204" pitchFamily="34" charset="0"/>
                <a:ea typeface="Meiryo UI" panose="020B0604030504040204" pitchFamily="50" charset="-128"/>
                <a:cs typeface="Meiryo UI" panose="020B0604030504040204" pitchFamily="50" charset="-128"/>
              </a:rPr>
              <a:t>　</a:t>
            </a:r>
            <a:endParaRPr lang="en-US" altLang="ja-JP" sz="800" b="1" dirty="0">
              <a:effectLst/>
              <a:latin typeface="Calibri" panose="020F0502020204030204" pitchFamily="34" charset="0"/>
              <a:ea typeface="Meiryo UI" panose="020B0604030504040204" pitchFamily="50" charset="-128"/>
              <a:cs typeface="Meiryo UI" panose="020B0604030504040204" pitchFamily="50" charset="-128"/>
            </a:endParaRPr>
          </a:p>
          <a:p>
            <a:pPr algn="l">
              <a:defRPr/>
            </a:pPr>
            <a:r>
              <a:rPr lang="en-US" altLang="ja-JP" sz="1000" dirty="0">
                <a:effectLst/>
                <a:latin typeface="Calibri" panose="020F0502020204030204" pitchFamily="34" charset="0"/>
              </a:rPr>
              <a:t>Allocate detected cameras to recorders</a:t>
            </a:r>
            <a:endParaRPr lang="ja-JP" altLang="en-US" sz="10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7356264" y="2982789"/>
            <a:ext cx="1649704" cy="892552"/>
          </a:xfrm>
          <a:prstGeom prst="rect">
            <a:avLst/>
          </a:prstGeom>
          <a:noFill/>
        </p:spPr>
        <p:txBody>
          <a:bodyPr wrap="square" lIns="0" tIns="0" rIns="0" bIns="0">
            <a:spAutoFit/>
          </a:bodyPr>
          <a:lstStyle/>
          <a:p>
            <a:pPr algn="l">
              <a:defRPr/>
            </a:pPr>
            <a:r>
              <a:rPr lang="en-US" altLang="ja-JP" sz="1000" b="1" u="sng" dirty="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STEP3.</a:t>
            </a:r>
          </a:p>
          <a:p>
            <a:pPr algn="l">
              <a:defRPr/>
            </a:pPr>
            <a:r>
              <a:rPr lang="en-US" altLang="ja-JP" sz="1000" b="1" dirty="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Send configuration data to </a:t>
            </a:r>
            <a:r>
              <a:rPr lang="en-US" altLang="ja-JP" sz="1000" b="1" dirty="0" smtClean="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devices</a:t>
            </a:r>
          </a:p>
          <a:p>
            <a:pPr algn="l">
              <a:defRPr/>
            </a:pPr>
            <a:r>
              <a:rPr lang="ja-JP" altLang="en-US" sz="800" b="1" dirty="0" smtClean="0">
                <a:effectLst/>
                <a:latin typeface="Calibri" panose="020F0502020204030204" pitchFamily="34" charset="0"/>
                <a:ea typeface="Meiryo UI" panose="020B0604030504040204" pitchFamily="50" charset="-128"/>
                <a:cs typeface="Meiryo UI" panose="020B0604030504040204" pitchFamily="50" charset="-128"/>
              </a:rPr>
              <a:t>　</a:t>
            </a:r>
            <a:endParaRPr lang="en-US" altLang="ja-JP" sz="800" b="1" dirty="0" smtClean="0">
              <a:effectLst/>
              <a:latin typeface="Calibri" panose="020F0502020204030204" pitchFamily="34" charset="0"/>
              <a:ea typeface="Meiryo UI" panose="020B0604030504040204" pitchFamily="50" charset="-128"/>
              <a:cs typeface="Meiryo UI" panose="020B0604030504040204" pitchFamily="50" charset="-128"/>
            </a:endParaRPr>
          </a:p>
          <a:p>
            <a:pPr algn="l">
              <a:defRPr/>
            </a:pPr>
            <a:r>
              <a:rPr lang="en-US" altLang="ja-JP" sz="1000" dirty="0">
                <a:effectLst/>
                <a:latin typeface="Calibri" panose="020F0502020204030204" pitchFamily="34" charset="0"/>
              </a:rPr>
              <a:t>Send the setting data to the detected camera and recorder.</a:t>
            </a:r>
            <a:endParaRPr lang="ja-JP" altLang="en-US" sz="10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6" name="右矢印 25"/>
          <p:cNvSpPr/>
          <p:nvPr/>
        </p:nvSpPr>
        <p:spPr>
          <a:xfrm>
            <a:off x="4204868" y="3886619"/>
            <a:ext cx="324917" cy="279400"/>
          </a:xfrm>
          <a:prstGeom prst="rightArrow">
            <a:avLst/>
          </a:prstGeom>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latin typeface="Calibri" panose="020F0502020204030204" pitchFamily="34" charset="0"/>
            </a:endParaRPr>
          </a:p>
        </p:txBody>
      </p:sp>
      <p:pic>
        <p:nvPicPr>
          <p:cNvPr id="27" name="Picture 2" descr="C:\Users\3592745\Desktop\ASM300 画像データ\03_設定編\31_簡単設定\ステップ１\EN_検出中.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7368" y="2003795"/>
            <a:ext cx="1220773" cy="523189"/>
          </a:xfrm>
          <a:prstGeom prst="rect">
            <a:avLst/>
          </a:prstGeom>
          <a:noFill/>
          <a:extLst>
            <a:ext uri="{909E8E84-426E-40DD-AFC4-6F175D3DCCD1}">
              <a14:hiddenFill xmlns:a14="http://schemas.microsoft.com/office/drawing/2010/main">
                <a:solidFill>
                  <a:srgbClr val="FFFFFF"/>
                </a:solidFill>
              </a14:hiddenFill>
            </a:ext>
          </a:extLst>
        </p:spPr>
      </p:pic>
      <p:sp>
        <p:nvSpPr>
          <p:cNvPr id="29" name="正方形/長方形 28"/>
          <p:cNvSpPr/>
          <p:nvPr/>
        </p:nvSpPr>
        <p:spPr>
          <a:xfrm>
            <a:off x="2497934" y="1498089"/>
            <a:ext cx="2098263" cy="507831"/>
          </a:xfrm>
          <a:prstGeom prst="rect">
            <a:avLst/>
          </a:prstGeom>
        </p:spPr>
        <p:txBody>
          <a:bodyPr wrap="square">
            <a:spAutoFit/>
          </a:bodyPr>
          <a:lstStyle/>
          <a:p>
            <a:r>
              <a:rPr lang="en-US" altLang="ja-JP" sz="900" dirty="0">
                <a:effectLst/>
                <a:latin typeface="Calibri" panose="020F0502020204030204" pitchFamily="34" charset="0"/>
              </a:rPr>
              <a:t>The detection progress window will be displayed and detection of devices connected to the network will start.</a:t>
            </a:r>
            <a:endParaRPr lang="ja-JP" altLang="en-US" sz="900" dirty="0">
              <a:effectLst/>
              <a:latin typeface="Calibri" panose="020F0502020204030204" pitchFamily="34" charset="0"/>
            </a:endParaRPr>
          </a:p>
        </p:txBody>
      </p:sp>
      <p:sp>
        <p:nvSpPr>
          <p:cNvPr id="30" name="右矢印 29"/>
          <p:cNvSpPr/>
          <p:nvPr/>
        </p:nvSpPr>
        <p:spPr>
          <a:xfrm>
            <a:off x="2633806" y="2127269"/>
            <a:ext cx="324917" cy="279400"/>
          </a:xfrm>
          <a:prstGeom prst="rightArrow">
            <a:avLst/>
          </a:prstGeom>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latin typeface="Calibri" panose="020F0502020204030204" pitchFamily="34" charset="0"/>
            </a:endParaRPr>
          </a:p>
        </p:txBody>
      </p:sp>
      <p:sp>
        <p:nvSpPr>
          <p:cNvPr id="31" name="右矢印 30"/>
          <p:cNvSpPr/>
          <p:nvPr/>
        </p:nvSpPr>
        <p:spPr>
          <a:xfrm>
            <a:off x="4214927" y="2120278"/>
            <a:ext cx="324917" cy="279400"/>
          </a:xfrm>
          <a:prstGeom prst="rightArrow">
            <a:avLst/>
          </a:prstGeom>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latin typeface="Calibri" panose="020F0502020204030204" pitchFamily="34" charset="0"/>
            </a:endParaRPr>
          </a:p>
        </p:txBody>
      </p:sp>
      <p:sp>
        <p:nvSpPr>
          <p:cNvPr id="32" name="右矢印 31"/>
          <p:cNvSpPr/>
          <p:nvPr/>
        </p:nvSpPr>
        <p:spPr>
          <a:xfrm rot="8733013">
            <a:off x="4199547" y="2666961"/>
            <a:ext cx="324917" cy="279400"/>
          </a:xfrm>
          <a:prstGeom prst="rightArrow">
            <a:avLst/>
          </a:prstGeom>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latin typeface="Calibri" panose="020F0502020204030204" pitchFamily="34" charset="0"/>
            </a:endParaRPr>
          </a:p>
        </p:txBody>
      </p:sp>
      <p:sp>
        <p:nvSpPr>
          <p:cNvPr id="33" name="テキスト ボックス 32"/>
          <p:cNvSpPr txBox="1"/>
          <p:nvPr/>
        </p:nvSpPr>
        <p:spPr>
          <a:xfrm>
            <a:off x="2603326" y="745842"/>
            <a:ext cx="2584136" cy="430887"/>
          </a:xfrm>
          <a:prstGeom prst="rect">
            <a:avLst/>
          </a:prstGeom>
          <a:solidFill>
            <a:srgbClr val="FFFF00"/>
          </a:solidFill>
        </p:spPr>
        <p:txBody>
          <a:bodyPr wrap="square" rtlCol="0">
            <a:spAutoFit/>
          </a:bodyPr>
          <a:lstStyle/>
          <a:p>
            <a:pPr algn="l"/>
            <a:r>
              <a:rPr lang="en-US" altLang="ja-JP" sz="1100" i="1" dirty="0">
                <a:solidFill>
                  <a:srgbClr val="FF0000"/>
                </a:solidFill>
                <a:effectLst/>
                <a:latin typeface="Calibri" panose="020F0502020204030204" pitchFamily="34" charset="0"/>
              </a:rPr>
              <a:t>These operations are available only </a:t>
            </a:r>
            <a:r>
              <a:rPr lang="en-US" altLang="ja-JP" sz="1100" i="1" dirty="0" smtClean="0">
                <a:solidFill>
                  <a:srgbClr val="FF0000"/>
                </a:solidFill>
                <a:effectLst/>
                <a:latin typeface="Calibri" panose="020F0502020204030204" pitchFamily="34" charset="0"/>
              </a:rPr>
              <a:t>in case all devices are online (Connectable)</a:t>
            </a:r>
            <a:endParaRPr kumimoji="1" lang="ja-JP" altLang="en-US" sz="1100" i="1" dirty="0">
              <a:solidFill>
                <a:srgbClr val="FF0000"/>
              </a:solidFill>
              <a:latin typeface="Calibri" panose="020F0502020204030204" pitchFamily="34" charset="0"/>
            </a:endParaRPr>
          </a:p>
        </p:txBody>
      </p:sp>
      <p:sp>
        <p:nvSpPr>
          <p:cNvPr id="35" name="角丸四角形 34"/>
          <p:cNvSpPr/>
          <p:nvPr/>
        </p:nvSpPr>
        <p:spPr>
          <a:xfrm>
            <a:off x="781629" y="1498214"/>
            <a:ext cx="310976" cy="131229"/>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latin typeface="Calibri" panose="020F0502020204030204" pitchFamily="34" charset="0"/>
            </a:endParaRPr>
          </a:p>
        </p:txBody>
      </p:sp>
      <p:pic>
        <p:nvPicPr>
          <p:cNvPr id="1028" name="Picture 4" descr="C:\Users\3592745\Desktop\☆Andy's Folder\☆セキュリティ☆\Products\ASM300\ASM300 キャプチャー画像\初回設定-ステップ１.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6644" y="1202727"/>
            <a:ext cx="2742974" cy="171344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3592745\Desktop\☆Andy's Folder\☆セキュリティ☆\Products\ASM300\ASM300 キャプチャー画像\初回設定-ステップ２.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282" y="2975268"/>
            <a:ext cx="2742974" cy="17134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3592745\Desktop\☆Andy's Folder\☆セキュリティ☆\Products\ASM300\ASM300 キャプチャー画像\初回設定-ステップ３.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87350" y="2979380"/>
            <a:ext cx="2742974" cy="1713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33532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6722"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Support Hardware Decode</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507504" y="871747"/>
            <a:ext cx="8090396" cy="738664"/>
          </a:xfrm>
          <a:prstGeom prst="rect">
            <a:avLst/>
          </a:prstGeom>
          <a:noFill/>
        </p:spPr>
        <p:txBody>
          <a:bodyPr wrap="square" rtlCol="0">
            <a:spAutoFit/>
          </a:bodyPr>
          <a:lstStyle/>
          <a:p>
            <a:pPr algn="l"/>
            <a:r>
              <a:rPr lang="en-US" altLang="ja-JP" b="1" u="sng" dirty="0" smtClean="0">
                <a:effectLst/>
                <a:latin typeface="Calibri" panose="020F0502020204030204" pitchFamily="34" charset="0"/>
                <a:ea typeface="Meiryo UI" panose="020B0604030504040204" pitchFamily="50" charset="-128"/>
                <a:cs typeface="Meiryo UI" panose="020B0604030504040204" pitchFamily="50" charset="-128"/>
              </a:rPr>
              <a:t>When </a:t>
            </a:r>
            <a:r>
              <a:rPr lang="en-US" altLang="ja-JP" b="1" u="sng" dirty="0">
                <a:effectLst/>
                <a:latin typeface="Calibri" panose="020F0502020204030204" pitchFamily="34" charset="0"/>
                <a:ea typeface="Meiryo UI" panose="020B0604030504040204" pitchFamily="50" charset="-128"/>
                <a:cs typeface="Meiryo UI" panose="020B0604030504040204" pitchFamily="50" charset="-128"/>
              </a:rPr>
              <a:t>H.265 H / W decoding is required</a:t>
            </a:r>
          </a:p>
          <a:p>
            <a:pPr marL="285750" indent="-285750" algn="l">
              <a:buFont typeface="Wingdings" panose="05000000000000000000" pitchFamily="2" charset="2"/>
              <a:buChar char="ü"/>
            </a:pP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When </a:t>
            </a:r>
            <a:r>
              <a:rPr lang="en-US" altLang="ja-JP" dirty="0">
                <a:effectLst/>
                <a:latin typeface="Calibri" panose="020F0502020204030204" pitchFamily="34" charset="0"/>
                <a:ea typeface="Meiryo UI" panose="020B0604030504040204" pitchFamily="50" charset="-128"/>
                <a:cs typeface="Meiryo UI" panose="020B0604030504040204" pitchFamily="50" charset="-128"/>
              </a:rPr>
              <a:t>displaying fisheye images of </a:t>
            </a:r>
            <a:r>
              <a:rPr lang="en-US" altLang="ja-JP"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9M resolution</a:t>
            </a:r>
            <a:r>
              <a:rPr lang="en-US" altLang="ja-JP" dirty="0">
                <a:effectLst/>
                <a:latin typeface="Calibri" panose="020F0502020204030204" pitchFamily="34" charset="0"/>
                <a:ea typeface="Meiryo UI" panose="020B0604030504040204" pitchFamily="50" charset="-128"/>
                <a:cs typeface="Meiryo UI" panose="020B0604030504040204" pitchFamily="50" charset="-128"/>
              </a:rPr>
              <a:t> at </a:t>
            </a:r>
            <a:r>
              <a:rPr lang="en-US" altLang="ja-JP"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20 fps or </a:t>
            </a:r>
            <a:r>
              <a:rPr lang="en-US" altLang="ja-JP"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more</a:t>
            </a: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a:t>
            </a:r>
          </a:p>
          <a:p>
            <a:pPr marL="285750" indent="-285750" algn="l">
              <a:buFont typeface="Wingdings" panose="05000000000000000000" pitchFamily="2" charset="2"/>
              <a:buChar char="ü"/>
            </a:pP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In </a:t>
            </a:r>
            <a:r>
              <a:rPr lang="en-US" altLang="ja-JP" dirty="0">
                <a:effectLst/>
                <a:latin typeface="Calibri" panose="020F0502020204030204" pitchFamily="34" charset="0"/>
                <a:ea typeface="Meiryo UI" panose="020B0604030504040204" pitchFamily="50" charset="-128"/>
                <a:cs typeface="Meiryo UI" panose="020B0604030504040204" pitchFamily="50" charset="-128"/>
              </a:rPr>
              <a:t>S / W decoding, delay accumulates, and after several seconds it discards accumulated amount</a:t>
            </a: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a:t>
            </a:r>
            <a:endParaRPr lang="en-US" altLang="ja-JP" dirty="0">
              <a:effectLst/>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13" name="表 12"/>
          <p:cNvGraphicFramePr>
            <a:graphicFrameLocks noGrp="1"/>
          </p:cNvGraphicFramePr>
          <p:nvPr>
            <p:extLst>
              <p:ext uri="{D42A27DB-BD31-4B8C-83A1-F6EECF244321}">
                <p14:modId xmlns:p14="http://schemas.microsoft.com/office/powerpoint/2010/main" val="3909921885"/>
              </p:ext>
            </p:extLst>
          </p:nvPr>
        </p:nvGraphicFramePr>
        <p:xfrm>
          <a:off x="530941" y="1681659"/>
          <a:ext cx="4728163" cy="2580214"/>
        </p:xfrm>
        <a:graphic>
          <a:graphicData uri="http://schemas.openxmlformats.org/drawingml/2006/table">
            <a:tbl>
              <a:tblPr firstRow="1" bandRow="1">
                <a:tableStyleId>{5C22544A-7EE6-4342-B048-85BDC9FD1C3A}</a:tableStyleId>
              </a:tblPr>
              <a:tblGrid>
                <a:gridCol w="1874745"/>
                <a:gridCol w="1426709"/>
                <a:gridCol w="1426709"/>
              </a:tblGrid>
              <a:tr h="311894">
                <a:tc>
                  <a:txBody>
                    <a:bodyPr/>
                    <a:lstStyle/>
                    <a:p>
                      <a:pPr algn="ctr"/>
                      <a:r>
                        <a:rPr kumimoji="1" lang="en-US" altLang="ja-JP" sz="1400" dirty="0" smtClean="0">
                          <a:latin typeface="Calibri" panose="020F0502020204030204" pitchFamily="34" charset="0"/>
                          <a:ea typeface="Meiryo UI" panose="020B0604030504040204" pitchFamily="50" charset="-128"/>
                          <a:cs typeface="Meiryo UI" panose="020B0604030504040204" pitchFamily="50" charset="-128"/>
                        </a:rPr>
                        <a:t>Resolution</a:t>
                      </a:r>
                      <a:endParaRPr kumimoji="1" lang="ja-JP" altLang="en-US" sz="1400" dirty="0">
                        <a:latin typeface="Calibri" panose="020F0502020204030204" pitchFamily="34" charset="0"/>
                        <a:ea typeface="Meiryo UI" panose="020B0604030504040204" pitchFamily="50" charset="-128"/>
                        <a:cs typeface="Meiryo UI" panose="020B0604030504040204" pitchFamily="50" charset="-128"/>
                      </a:endParaRPr>
                    </a:p>
                  </a:txBody>
                  <a:tcPr/>
                </a:tc>
                <a:tc>
                  <a:txBody>
                    <a:bodyPr/>
                    <a:lstStyle/>
                    <a:p>
                      <a:pPr algn="ctr"/>
                      <a:r>
                        <a:rPr kumimoji="1" lang="en-US" altLang="ja-JP" sz="1400" dirty="0" smtClean="0">
                          <a:latin typeface="Calibri" panose="020F0502020204030204" pitchFamily="34" charset="0"/>
                          <a:ea typeface="Meiryo UI" panose="020B0604030504040204" pitchFamily="50" charset="-128"/>
                          <a:cs typeface="Meiryo UI" panose="020B0604030504040204" pitchFamily="50" charset="-128"/>
                        </a:rPr>
                        <a:t>Frame rate</a:t>
                      </a:r>
                    </a:p>
                  </a:txBody>
                  <a:tcPr/>
                </a:tc>
                <a:tc>
                  <a:txBody>
                    <a:bodyPr/>
                    <a:lstStyle/>
                    <a:p>
                      <a:pPr algn="ctr"/>
                      <a:r>
                        <a:rPr kumimoji="1" lang="en-US" altLang="ja-JP" sz="1400" dirty="0" smtClean="0">
                          <a:latin typeface="Calibri" panose="020F0502020204030204" pitchFamily="34" charset="0"/>
                          <a:ea typeface="Meiryo UI" panose="020B0604030504040204" pitchFamily="50" charset="-128"/>
                          <a:cs typeface="Meiryo UI" panose="020B0604030504040204" pitchFamily="50" charset="-128"/>
                        </a:rPr>
                        <a:t>Bit rate</a:t>
                      </a:r>
                    </a:p>
                  </a:txBody>
                  <a:tcPr/>
                </a:tc>
              </a:tr>
              <a:tr h="283540">
                <a:tc>
                  <a:txBody>
                    <a:bodyPr/>
                    <a:lstStyle/>
                    <a:p>
                      <a:pPr algn="ctr"/>
                      <a:r>
                        <a:rPr kumimoji="1" lang="en-US" altLang="ja-JP" sz="12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2992x2992</a:t>
                      </a:r>
                    </a:p>
                  </a:txBody>
                  <a:tcPr anchor="ctr"/>
                </a:tc>
                <a:tc>
                  <a:txBody>
                    <a:bodyPr/>
                    <a:lstStyle/>
                    <a:p>
                      <a:pPr algn="ctr"/>
                      <a:r>
                        <a:rPr kumimoji="1" lang="en-US" altLang="ja-JP" sz="12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30 fps</a:t>
                      </a:r>
                      <a:endParaRPr kumimoji="1" lang="ja-JP" altLang="en-US" sz="12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10 Mbps</a:t>
                      </a:r>
                      <a:endParaRPr kumimoji="1" lang="ja-JP" altLang="en-US" sz="12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r>
              <a:tr h="283540">
                <a:tc>
                  <a:txBody>
                    <a:bodyPr/>
                    <a:lstStyle/>
                    <a:p>
                      <a:pPr algn="ctr"/>
                      <a:endParaRPr kumimoji="1" lang="en-US" altLang="ja-JP" sz="1200" b="0"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20 fps</a:t>
                      </a:r>
                      <a:endParaRPr kumimoji="1" lang="ja-JP" altLang="en-US" sz="1200" b="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10 Mbps</a:t>
                      </a:r>
                      <a:endParaRPr kumimoji="1" lang="ja-JP" altLang="en-US" sz="12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r>
              <a:tr h="283540">
                <a:tc>
                  <a:txBody>
                    <a:bodyPr/>
                    <a:lstStyle/>
                    <a:p>
                      <a:pPr algn="ctr"/>
                      <a:endParaRPr kumimoji="1" lang="en-US" altLang="ja-JP" sz="1200" b="0"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15 fps</a:t>
                      </a:r>
                      <a:endParaRPr kumimoji="1" lang="ja-JP" altLang="en-US" sz="12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8 Mbps</a:t>
                      </a:r>
                      <a:endParaRPr kumimoji="1" lang="ja-JP" altLang="en-US" sz="12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r>
              <a:tr h="283540">
                <a:tc>
                  <a:txBody>
                    <a:bodyPr/>
                    <a:lstStyle/>
                    <a:p>
                      <a:pPr algn="ctr"/>
                      <a:endParaRPr kumimoji="1" lang="en-US" altLang="ja-JP" sz="1200" b="0"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a:t>
                      </a:r>
                    </a:p>
                  </a:txBody>
                  <a:tcPr anchor="ctr"/>
                </a:tc>
              </a:tr>
              <a:tr h="283540">
                <a:tc>
                  <a:txBody>
                    <a:bodyPr/>
                    <a:lstStyle/>
                    <a:p>
                      <a:pPr algn="ctr"/>
                      <a:r>
                        <a:rPr kumimoji="1" lang="en-US" altLang="ja-JP" sz="1200" b="0" dirty="0" smtClean="0">
                          <a:latin typeface="Calibri" panose="020F0502020204030204" pitchFamily="34" charset="0"/>
                          <a:ea typeface="Meiryo UI" panose="020B0604030504040204" pitchFamily="50" charset="-128"/>
                          <a:cs typeface="Meiryo UI" panose="020B0604030504040204" pitchFamily="50" charset="-128"/>
                        </a:rPr>
                        <a:t>2192x2192</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30 fps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6 Mbps</a:t>
                      </a:r>
                    </a:p>
                  </a:txBody>
                  <a:tcPr anchor="ctr"/>
                </a:tc>
              </a:tr>
              <a:tr h="283540">
                <a:tc>
                  <a:txBody>
                    <a:bodyPr/>
                    <a:lstStyle/>
                    <a:p>
                      <a:pPr algn="ctr"/>
                      <a:endParaRPr kumimoji="1" lang="en-US" altLang="ja-JP" sz="1200" b="0"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20 fps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6 Mbps</a:t>
                      </a:r>
                    </a:p>
                  </a:txBody>
                  <a:tcPr anchor="ctr"/>
                </a:tc>
              </a:tr>
              <a:tr h="283540">
                <a:tc>
                  <a:txBody>
                    <a:bodyPr/>
                    <a:lstStyle/>
                    <a:p>
                      <a:pPr algn="ctr"/>
                      <a:endParaRPr kumimoji="1" lang="en-US" altLang="ja-JP" sz="1200" b="0"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15fps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4Mbps</a:t>
                      </a:r>
                    </a:p>
                  </a:txBody>
                  <a:tcPr anchor="ctr"/>
                </a:tc>
              </a:tr>
              <a:tr h="283540">
                <a:tc>
                  <a:txBody>
                    <a:bodyPr/>
                    <a:lstStyle/>
                    <a:p>
                      <a:pPr algn="ctr"/>
                      <a:endParaRPr kumimoji="1" lang="en-US" altLang="ja-JP" sz="1200" b="0"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a:t>
                      </a:r>
                    </a:p>
                  </a:txBody>
                  <a:tcPr anchor="ctr"/>
                </a:tc>
              </a:tr>
            </a:tbl>
          </a:graphicData>
        </a:graphic>
      </p:graphicFrame>
      <p:graphicFrame>
        <p:nvGraphicFramePr>
          <p:cNvPr id="16" name="表 15"/>
          <p:cNvGraphicFramePr>
            <a:graphicFrameLocks noGrp="1"/>
          </p:cNvGraphicFramePr>
          <p:nvPr>
            <p:extLst>
              <p:ext uri="{D42A27DB-BD31-4B8C-83A1-F6EECF244321}">
                <p14:modId xmlns:p14="http://schemas.microsoft.com/office/powerpoint/2010/main" val="891086765"/>
              </p:ext>
            </p:extLst>
          </p:nvPr>
        </p:nvGraphicFramePr>
        <p:xfrm>
          <a:off x="6711949" y="1681658"/>
          <a:ext cx="1716753" cy="2500005"/>
        </p:xfrm>
        <a:graphic>
          <a:graphicData uri="http://schemas.openxmlformats.org/drawingml/2006/table">
            <a:tbl>
              <a:tblPr firstRow="1" bandRow="1">
                <a:tableStyleId>{5C22544A-7EE6-4342-B048-85BDC9FD1C3A}</a:tableStyleId>
              </a:tblPr>
              <a:tblGrid>
                <a:gridCol w="1716753"/>
              </a:tblGrid>
              <a:tr h="202858">
                <a:tc>
                  <a:txBody>
                    <a:bodyPr/>
                    <a:lstStyle/>
                    <a:p>
                      <a:pPr algn="ctr"/>
                      <a:r>
                        <a:rPr kumimoji="1" lang="en-US" altLang="ja-JP" sz="1400" dirty="0" smtClean="0">
                          <a:latin typeface="Calibri" panose="020F0502020204030204" pitchFamily="34" charset="0"/>
                          <a:ea typeface="Meiryo UI" panose="020B0604030504040204" pitchFamily="50" charset="-128"/>
                          <a:cs typeface="Meiryo UI" panose="020B0604030504040204" pitchFamily="50" charset="-128"/>
                        </a:rPr>
                        <a:t>Decode method</a:t>
                      </a:r>
                    </a:p>
                  </a:txBody>
                  <a:tcPr/>
                </a:tc>
              </a:tr>
              <a:tr h="221693">
                <a:tc>
                  <a:txBody>
                    <a:bodyPr/>
                    <a:lstStyle/>
                    <a:p>
                      <a:pPr algn="ctr"/>
                      <a:r>
                        <a:rPr kumimoji="1" lang="en-US" altLang="ja-JP" sz="12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Hardware</a:t>
                      </a:r>
                      <a:endParaRPr kumimoji="1" lang="ja-JP" altLang="en-US" sz="11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anchor="ctr"/>
                </a:tc>
              </a:tr>
              <a:tr h="1844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Hardware</a:t>
                      </a:r>
                      <a:endParaRPr kumimoji="1" lang="ja-JP" altLang="en-US" sz="1200" b="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anchor="ctr"/>
                </a:tc>
              </a:tr>
              <a:tr h="1844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Software</a:t>
                      </a:r>
                    </a:p>
                  </a:txBody>
                  <a:tcPr anchor="ctr"/>
                </a:tc>
              </a:tr>
              <a:tr h="1844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Software</a:t>
                      </a:r>
                      <a:endParaRPr kumimoji="1" lang="en-US" altLang="ja-JP" sz="12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r>
              <a:tr h="1844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Software</a:t>
                      </a:r>
                      <a:endParaRPr kumimoji="1" lang="en-US" altLang="ja-JP" sz="12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r>
              <a:tr h="1844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Software</a:t>
                      </a:r>
                      <a:endParaRPr kumimoji="1" lang="en-US" altLang="ja-JP" sz="12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r>
              <a:tr h="1844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Software</a:t>
                      </a:r>
                      <a:endParaRPr kumimoji="1" lang="en-US" altLang="ja-JP" sz="12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tc>
              </a:tr>
              <a:tr h="2749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Software</a:t>
                      </a:r>
                    </a:p>
                  </a:txBody>
                  <a:tcPr anchor="ctr"/>
                </a:tc>
              </a:tr>
            </a:tbl>
          </a:graphicData>
        </a:graphic>
      </p:graphicFrame>
      <p:sp>
        <p:nvSpPr>
          <p:cNvPr id="17" name="右矢印 16"/>
          <p:cNvSpPr/>
          <p:nvPr/>
        </p:nvSpPr>
        <p:spPr>
          <a:xfrm>
            <a:off x="5497032" y="2877621"/>
            <a:ext cx="901560" cy="686534"/>
          </a:xfrm>
          <a:prstGeom prst="rightArrow">
            <a:avLst/>
          </a:prstGeom>
          <a:solidFill>
            <a:srgbClr val="FFFFCC"/>
          </a:solidFill>
          <a:ln w="9525">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8" name="正方形/長方形 17"/>
          <p:cNvSpPr/>
          <p:nvPr/>
        </p:nvSpPr>
        <p:spPr>
          <a:xfrm>
            <a:off x="552922" y="2023359"/>
            <a:ext cx="4673128" cy="516641"/>
          </a:xfrm>
          <a:prstGeom prst="rect">
            <a:avLst/>
          </a:prstGeom>
          <a:solidFill>
            <a:srgbClr val="FF00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latin typeface="Calibri" panose="020F0502020204030204" pitchFamily="34" charset="0"/>
            </a:endParaRPr>
          </a:p>
        </p:txBody>
      </p:sp>
      <p:sp>
        <p:nvSpPr>
          <p:cNvPr id="19" name="正方形/長方形 18"/>
          <p:cNvSpPr/>
          <p:nvPr/>
        </p:nvSpPr>
        <p:spPr>
          <a:xfrm>
            <a:off x="479412" y="4330386"/>
            <a:ext cx="7593425" cy="523220"/>
          </a:xfrm>
          <a:prstGeom prst="rect">
            <a:avLst/>
          </a:prstGeom>
        </p:spPr>
        <p:txBody>
          <a:bodyPr wrap="none">
            <a:spAutoFit/>
          </a:bodyPr>
          <a:lstStyle/>
          <a:p>
            <a:pPr algn="l"/>
            <a:r>
              <a:rPr lang="en-US" altLang="ja-JP" dirty="0" smtClean="0">
                <a:effectLst/>
                <a:latin typeface="Calibri" panose="020F0502020204030204" pitchFamily="34" charset="0"/>
              </a:rPr>
              <a:t>When </a:t>
            </a:r>
            <a:r>
              <a:rPr lang="en-US" altLang="ja-JP" dirty="0">
                <a:effectLst/>
                <a:latin typeface="Calibri" panose="020F0502020204030204" pitchFamily="34" charset="0"/>
              </a:rPr>
              <a:t>the resolution is less than 9 M, H / W decoding is unnecessary if the frame rate is 15 fps or less.</a:t>
            </a:r>
            <a:br>
              <a:rPr lang="en-US" altLang="ja-JP" dirty="0">
                <a:effectLst/>
                <a:latin typeface="Calibri" panose="020F0502020204030204" pitchFamily="34" charset="0"/>
              </a:rPr>
            </a:br>
            <a:r>
              <a:rPr lang="en-US" altLang="ja-JP" dirty="0">
                <a:effectLst/>
                <a:latin typeface="Calibri" panose="020F0502020204030204" pitchFamily="34" charset="0"/>
              </a:rPr>
              <a:t>However, when setting a high bit rate such as 24 Mbps, H / W decoding is necessary.</a:t>
            </a:r>
            <a:endParaRPr lang="en-US" altLang="ja-JP" dirty="0" smtClean="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0" name="正方形/長方形 19"/>
          <p:cNvSpPr/>
          <p:nvPr/>
        </p:nvSpPr>
        <p:spPr>
          <a:xfrm>
            <a:off x="6737350" y="2004879"/>
            <a:ext cx="1661856" cy="516641"/>
          </a:xfrm>
          <a:prstGeom prst="rect">
            <a:avLst/>
          </a:prstGeom>
          <a:solidFill>
            <a:srgbClr val="FF00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latin typeface="Calibri" panose="020F0502020204030204" pitchFamily="34" charset="0"/>
            </a:endParaRPr>
          </a:p>
        </p:txBody>
      </p:sp>
      <p:sp>
        <p:nvSpPr>
          <p:cNvPr id="21" name="テキスト プレースホルダー 2"/>
          <p:cNvSpPr txBox="1">
            <a:spLocks/>
          </p:cNvSpPr>
          <p:nvPr/>
        </p:nvSpPr>
        <p:spPr>
          <a:xfrm>
            <a:off x="401047" y="357970"/>
            <a:ext cx="8472019" cy="648000"/>
          </a:xfrm>
          <a:prstGeom prst="rect">
            <a:avLst/>
          </a:prstGeom>
        </p:spPr>
        <p:txBody>
          <a:bodyPr vert="horz" lIns="91274" tIns="45628" rIns="91274" bIns="45628"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6368"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2736"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69104"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5475"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1846" algn="l" defTabSz="912736"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38211" algn="l" defTabSz="912736"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194582" algn="l" defTabSz="912736"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0953" algn="l" defTabSz="912736"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l"/>
            <a:r>
              <a:rPr lang="en-US" altLang="ja-JP" sz="1800" dirty="0" smtClean="0">
                <a:solidFill>
                  <a:schemeClr val="tx1"/>
                </a:solidFill>
                <a:effectLst/>
                <a:latin typeface="Calibri" panose="020F0502020204030204" pitchFamily="34" charset="0"/>
              </a:rPr>
              <a:t>Supports </a:t>
            </a:r>
            <a:r>
              <a:rPr lang="en-US" altLang="ja-JP" sz="1800" dirty="0">
                <a:solidFill>
                  <a:schemeClr val="tx1"/>
                </a:solidFill>
                <a:effectLst/>
                <a:latin typeface="Calibri" panose="020F0502020204030204" pitchFamily="34" charset="0"/>
              </a:rPr>
              <a:t>H.265 hardware decoding for 9M 360 degree </a:t>
            </a:r>
            <a:r>
              <a:rPr lang="en-US" altLang="ja-JP" sz="1800" dirty="0" smtClean="0">
                <a:solidFill>
                  <a:schemeClr val="tx1"/>
                </a:solidFill>
                <a:effectLst/>
                <a:latin typeface="Calibri" panose="020F0502020204030204" pitchFamily="34" charset="0"/>
              </a:rPr>
              <a:t>camera compatibility.</a:t>
            </a:r>
          </a:p>
        </p:txBody>
      </p:sp>
      <p:grpSp>
        <p:nvGrpSpPr>
          <p:cNvPr id="12" name="Group 708"/>
          <p:cNvGrpSpPr>
            <a:grpSpLocks noChangeAspect="1"/>
          </p:cNvGrpSpPr>
          <p:nvPr/>
        </p:nvGrpSpPr>
        <p:grpSpPr bwMode="auto">
          <a:xfrm>
            <a:off x="52889" y="95133"/>
            <a:ext cx="542834" cy="361890"/>
            <a:chOff x="132" y="2044"/>
            <a:chExt cx="462" cy="308"/>
          </a:xfrm>
        </p:grpSpPr>
        <p:pic>
          <p:nvPicPr>
            <p:cNvPr id="14" name="Picture 709" descr="名称未設定-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710"/>
            <p:cNvSpPr txBox="1">
              <a:spLocks noChangeArrowheads="1"/>
            </p:cNvSpPr>
            <p:nvPr/>
          </p:nvSpPr>
          <p:spPr bwMode="auto">
            <a:xfrm rot="20407034">
              <a:off x="158" y="2114"/>
              <a:ext cx="430" cy="165"/>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sz="800" b="1" dirty="0" smtClean="0">
                  <a:solidFill>
                    <a:schemeClr val="bg1"/>
                  </a:solidFill>
                  <a:latin typeface="Calibri" panose="020F0502020204030204" pitchFamily="34" charset="0"/>
                  <a:ea typeface="ＭＳ Ｐゴシック" pitchFamily="50" charset="-128"/>
                </a:rPr>
                <a:t>Update</a:t>
              </a:r>
              <a:endParaRPr kumimoji="1" lang="en-US" altLang="ja-JP" sz="800" b="1" dirty="0">
                <a:solidFill>
                  <a:schemeClr val="bg1"/>
                </a:solidFill>
                <a:latin typeface="Calibri" panose="020F0502020204030204" pitchFamily="34" charset="0"/>
                <a:ea typeface="ＭＳ Ｐゴシック" pitchFamily="50" charset="-128"/>
              </a:endParaRPr>
            </a:p>
          </p:txBody>
        </p:sp>
      </p:grpSp>
      <p:sp>
        <p:nvSpPr>
          <p:cNvPr id="23" name="テキスト ボックス 22"/>
          <p:cNvSpPr txBox="1"/>
          <p:nvPr/>
        </p:nvSpPr>
        <p:spPr>
          <a:xfrm>
            <a:off x="6596346" y="169635"/>
            <a:ext cx="1260000" cy="230832"/>
          </a:xfrm>
          <a:prstGeom prst="rect">
            <a:avLst/>
          </a:prstGeom>
          <a:solidFill>
            <a:schemeClr val="bg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1.40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100749131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6596346" y="169635"/>
            <a:ext cx="1260000" cy="230832"/>
          </a:xfrm>
          <a:prstGeom prst="rect">
            <a:avLst/>
          </a:prstGeom>
          <a:solidFill>
            <a:schemeClr val="bg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1.40</a:t>
            </a:r>
            <a:endParaRPr kumimoji="1" lang="ja-JP" altLang="en-US" sz="900" dirty="0">
              <a:solidFill>
                <a:schemeClr val="tx2"/>
              </a:solidFill>
              <a:effectLst/>
              <a:latin typeface="Calibri" panose="020F0502020204030204" pitchFamily="34" charset="0"/>
            </a:endParaRPr>
          </a:p>
        </p:txBody>
      </p:sp>
      <p:grpSp>
        <p:nvGrpSpPr>
          <p:cNvPr id="9" name="Group 708"/>
          <p:cNvGrpSpPr>
            <a:grpSpLocks noChangeAspect="1"/>
          </p:cNvGrpSpPr>
          <p:nvPr/>
        </p:nvGrpSpPr>
        <p:grpSpPr bwMode="auto">
          <a:xfrm>
            <a:off x="58750" y="101353"/>
            <a:ext cx="515681" cy="343788"/>
            <a:chOff x="132" y="2044"/>
            <a:chExt cx="462" cy="308"/>
          </a:xfrm>
        </p:grpSpPr>
        <p:pic>
          <p:nvPicPr>
            <p:cNvPr id="10" name="Picture 709" descr="名称未設定-3"/>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710"/>
            <p:cNvSpPr txBox="1">
              <a:spLocks noChangeArrowheads="1"/>
            </p:cNvSpPr>
            <p:nvPr/>
          </p:nvSpPr>
          <p:spPr bwMode="auto">
            <a:xfrm rot="20407034">
              <a:off x="158" y="2105"/>
              <a:ext cx="430" cy="180"/>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sz="1000" b="1" dirty="0">
                  <a:solidFill>
                    <a:srgbClr val="FF0000"/>
                  </a:solidFill>
                  <a:latin typeface="Calibri" panose="020F0502020204030204" pitchFamily="34" charset="0"/>
                  <a:ea typeface="ＭＳ Ｐゴシック" pitchFamily="50" charset="-128"/>
                </a:rPr>
                <a:t>N</a:t>
              </a:r>
              <a:r>
                <a:rPr kumimoji="1" lang="en-US" altLang="ja-JP" sz="1000" b="1" dirty="0" smtClean="0">
                  <a:solidFill>
                    <a:srgbClr val="FF0000"/>
                  </a:solidFill>
                  <a:latin typeface="Calibri" panose="020F0502020204030204" pitchFamily="34" charset="0"/>
                  <a:ea typeface="ＭＳ Ｐゴシック" pitchFamily="50" charset="-128"/>
                </a:rPr>
                <a:t>ew</a:t>
              </a:r>
              <a:r>
                <a:rPr kumimoji="1" lang="en-US" altLang="ja-JP" sz="1000" b="1" dirty="0">
                  <a:solidFill>
                    <a:srgbClr val="FF0000"/>
                  </a:solidFill>
                  <a:latin typeface="Calibri" panose="020F0502020204030204" pitchFamily="34" charset="0"/>
                  <a:ea typeface="ＭＳ Ｐゴシック" pitchFamily="50" charset="-128"/>
                </a:rPr>
                <a:t>!</a:t>
              </a:r>
            </a:p>
          </p:txBody>
        </p:sp>
      </p:grpSp>
      <p:sp>
        <p:nvSpPr>
          <p:cNvPr id="27" name="タイトル 1"/>
          <p:cNvSpPr txBox="1">
            <a:spLocks/>
          </p:cNvSpPr>
          <p:nvPr/>
        </p:nvSpPr>
        <p:spPr>
          <a:xfrm>
            <a:off x="482599" y="56004"/>
            <a:ext cx="8278463" cy="465592"/>
          </a:xfrm>
          <a:prstGeom prst="rect">
            <a:avLst/>
          </a:prstGeom>
        </p:spPr>
        <p:txBody>
          <a:bodyPr vert="horz" lIns="91440" tIns="45720" rIns="91440" bIns="45720" rtlCol="0" anchor="ctr">
            <a:noAutofit/>
          </a:bodyPr>
          <a:lstStyle>
            <a:lvl1pPr algn="ctr" defTabSz="457200" rtl="0" eaLnBrk="0" fontAlgn="base" hangingPunct="0">
              <a:spcBef>
                <a:spcPct val="0"/>
              </a:spcBef>
              <a:spcAft>
                <a:spcPct val="0"/>
              </a:spcAft>
              <a:defRPr kumimoji="1" sz="24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457200"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9pPr>
          </a:lstStyle>
          <a:p>
            <a:pPr lvl="0" algn="l" defTabSz="914400" eaLnBrk="1" fontAlgn="auto" hangingPunct="1">
              <a:spcBef>
                <a:spcPts val="0"/>
              </a:spcBef>
              <a:spcAft>
                <a:spcPts val="0"/>
              </a:spcAft>
              <a:defRPr/>
            </a:pPr>
            <a:r>
              <a:rPr lang="en-US" altLang="ja-JP" dirty="0">
                <a:latin typeface="Calibri" panose="020F0502020204030204" pitchFamily="34" charset="0"/>
              </a:rPr>
              <a:t>Customization of </a:t>
            </a:r>
            <a:r>
              <a:rPr lang="en-US" altLang="ja-JP" dirty="0" smtClean="0">
                <a:latin typeface="Calibri" panose="020F0502020204030204" pitchFamily="34" charset="0"/>
              </a:rPr>
              <a:t>AUX </a:t>
            </a:r>
            <a:r>
              <a:rPr lang="en-US" altLang="ja-JP" dirty="0">
                <a:latin typeface="Calibri" panose="020F0502020204030204" pitchFamily="34" charset="0"/>
              </a:rPr>
              <a:t>and </a:t>
            </a:r>
            <a:r>
              <a:rPr lang="en-US" altLang="ja-JP" dirty="0" smtClean="0">
                <a:latin typeface="Calibri" panose="020F0502020204030204" pitchFamily="34" charset="0"/>
              </a:rPr>
              <a:t>Preset </a:t>
            </a:r>
            <a:r>
              <a:rPr lang="en-US" altLang="ja-JP" dirty="0">
                <a:latin typeface="Calibri" panose="020F0502020204030204" pitchFamily="34" charset="0"/>
              </a:rPr>
              <a:t>names</a:t>
            </a:r>
            <a:endParaRPr kumimoji="1" lang="en-US" altLang="ja-JP" b="0" i="0" u="none" strike="noStrike" kern="1200" cap="none" spc="0" normalizeH="0" baseline="0" noProof="0" dirty="0">
              <a:ln>
                <a:noFill/>
              </a:ln>
              <a:solidFill>
                <a:sysClr val="window" lastClr="FFFFFF"/>
              </a:solidFill>
              <a:effectLst/>
              <a:uLnTx/>
              <a:uFillTx/>
              <a:latin typeface="Calibri" panose="020F0502020204030204" pitchFamily="34" charset="0"/>
            </a:endParaRPr>
          </a:p>
        </p:txBody>
      </p:sp>
      <p:pic>
        <p:nvPicPr>
          <p:cNvPr id="3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1315" y="1339837"/>
            <a:ext cx="2197935" cy="132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テキスト ボックス 33"/>
          <p:cNvSpPr txBox="1"/>
          <p:nvPr/>
        </p:nvSpPr>
        <p:spPr>
          <a:xfrm>
            <a:off x="5794742" y="1121170"/>
            <a:ext cx="1064962" cy="241980"/>
          </a:xfrm>
          <a:prstGeom prst="rect">
            <a:avLst/>
          </a:prstGeom>
          <a:noFill/>
        </p:spPr>
        <p:txBody>
          <a:bodyPr wrap="none" lIns="36000" tIns="36000" rIns="36000" bIns="36000" rtlCol="0">
            <a:spAutoFit/>
          </a:bodyPr>
          <a:lstStyle/>
          <a:p>
            <a:pPr marL="87313" indent="-87313" algn="l" defTabSz="457200"/>
            <a:r>
              <a:rPr lang="en-US" altLang="ja-JP" sz="1100" dirty="0">
                <a:effectLst/>
                <a:latin typeface="Calibri" panose="020F0502020204030204" pitchFamily="34" charset="0"/>
                <a:ea typeface="Meiryo UI" panose="020B0604030504040204" pitchFamily="50" charset="-128"/>
                <a:cs typeface="Meiryo UI" panose="020B0604030504040204" pitchFamily="50" charset="-128"/>
              </a:rPr>
              <a:t>(1) Select camera</a:t>
            </a:r>
            <a:endParaRPr lang="ja-JP" altLang="en-US" sz="1100" dirty="0" smtClean="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5801816" y="2635171"/>
            <a:ext cx="3241840" cy="241980"/>
          </a:xfrm>
          <a:prstGeom prst="rect">
            <a:avLst/>
          </a:prstGeom>
          <a:noFill/>
        </p:spPr>
        <p:txBody>
          <a:bodyPr wrap="none" lIns="36000" tIns="36000" rIns="36000" bIns="36000" rtlCol="0">
            <a:spAutoFit/>
          </a:bodyPr>
          <a:lstStyle/>
          <a:p>
            <a:pPr marL="87313" indent="-87313" algn="l" defTabSz="457200"/>
            <a:r>
              <a:rPr lang="en-US" altLang="ja-JP" sz="1100" dirty="0">
                <a:effectLst/>
                <a:latin typeface="Calibri" panose="020F0502020204030204" pitchFamily="34" charset="0"/>
                <a:ea typeface="Meiryo UI" panose="020B0604030504040204" pitchFamily="50" charset="-128"/>
                <a:cs typeface="Meiryo UI" panose="020B0604030504040204" pitchFamily="50" charset="-128"/>
              </a:rPr>
              <a:t>(2) Right click after selecting the item, click "Edit" menu</a:t>
            </a:r>
            <a:endParaRPr lang="ja-JP" altLang="en-US" sz="1100" dirty="0" smtClean="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5794742" y="3734418"/>
            <a:ext cx="2969330" cy="241980"/>
          </a:xfrm>
          <a:prstGeom prst="rect">
            <a:avLst/>
          </a:prstGeom>
          <a:noFill/>
        </p:spPr>
        <p:txBody>
          <a:bodyPr wrap="none" lIns="36000" tIns="36000" rIns="36000" bIns="36000" rtlCol="0">
            <a:spAutoFit/>
          </a:bodyPr>
          <a:lstStyle/>
          <a:p>
            <a:pPr marL="87313" indent="-87313" algn="l" defTabSz="457200"/>
            <a:r>
              <a:rPr lang="en-US" altLang="ja-JP" sz="1100" dirty="0">
                <a:effectLst/>
                <a:latin typeface="Calibri" panose="020F0502020204030204" pitchFamily="34" charset="0"/>
                <a:ea typeface="Meiryo UI" panose="020B0604030504040204" pitchFamily="50" charset="-128"/>
                <a:cs typeface="Meiryo UI" panose="020B0604030504040204" pitchFamily="50" charset="-128"/>
              </a:rPr>
              <a:t>(3) A dialog for character string editing is displayed</a:t>
            </a:r>
            <a:endParaRPr lang="ja-JP" altLang="en-US" sz="1100" dirty="0" smtClean="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9" name="テキスト プレースホルダー 2"/>
          <p:cNvSpPr txBox="1">
            <a:spLocks/>
          </p:cNvSpPr>
          <p:nvPr/>
        </p:nvSpPr>
        <p:spPr>
          <a:xfrm>
            <a:off x="345600" y="611219"/>
            <a:ext cx="8473846" cy="538131"/>
          </a:xfrm>
          <a:prstGeom prst="rect">
            <a:avLst/>
          </a:prstGeom>
        </p:spPr>
        <p:txBody>
          <a:bodyPr lIns="36000" tIns="36000" rIns="36000" bIns="36000" anchor="ctr" anchorCtr="0"/>
          <a:lstStyle>
            <a:lvl1pPr marL="0" indent="0" algn="l" defTabSz="457200" rtl="0" eaLnBrk="0" fontAlgn="base" hangingPunct="0">
              <a:spcBef>
                <a:spcPct val="20000"/>
              </a:spcBef>
              <a:spcAft>
                <a:spcPct val="0"/>
              </a:spcAft>
              <a:buFontTx/>
              <a:buNone/>
              <a:defRPr kumimoji="1" sz="1600" b="1" kern="1200">
                <a:solidFill>
                  <a:srgbClr val="006AB0"/>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285750" lvl="0" indent="-285750">
              <a:lnSpc>
                <a:spcPts val="1400"/>
              </a:lnSpc>
              <a:buFont typeface="Wingdings" panose="05000000000000000000" pitchFamily="2" charset="2"/>
              <a:buChar char="n"/>
              <a:defRPr/>
            </a:pPr>
            <a:r>
              <a:rPr lang="en-US" altLang="ja-JP" dirty="0" smtClean="0">
                <a:solidFill>
                  <a:schemeClr val="tx1"/>
                </a:solidFill>
                <a:effectLst/>
                <a:latin typeface="Calibri" panose="020F0502020204030204" pitchFamily="34" charset="0"/>
              </a:rPr>
              <a:t>Different </a:t>
            </a:r>
            <a:r>
              <a:rPr lang="en-US" altLang="ja-JP" dirty="0">
                <a:solidFill>
                  <a:schemeClr val="tx1"/>
                </a:solidFill>
                <a:effectLst/>
                <a:latin typeface="Calibri" panose="020F0502020204030204" pitchFamily="34" charset="0"/>
              </a:rPr>
              <a:t>settings can be made for each camera.</a:t>
            </a:r>
          </a:p>
          <a:p>
            <a:pPr marL="285750" lvl="0" indent="-285750">
              <a:lnSpc>
                <a:spcPts val="1400"/>
              </a:lnSpc>
              <a:buFont typeface="Wingdings" panose="05000000000000000000" pitchFamily="2" charset="2"/>
              <a:buChar char="n"/>
              <a:defRPr/>
            </a:pPr>
            <a:r>
              <a:rPr lang="en-US" altLang="ja-JP" dirty="0" smtClean="0">
                <a:solidFill>
                  <a:schemeClr val="tx1"/>
                </a:solidFill>
                <a:effectLst/>
                <a:latin typeface="Calibri" panose="020F0502020204030204" pitchFamily="34" charset="0"/>
              </a:rPr>
              <a:t>The </a:t>
            </a:r>
            <a:r>
              <a:rPr lang="en-US" altLang="ja-JP" dirty="0">
                <a:solidFill>
                  <a:schemeClr val="tx1"/>
                </a:solidFill>
                <a:effectLst/>
                <a:latin typeface="Calibri" panose="020F0502020204030204" pitchFamily="34" charset="0"/>
              </a:rPr>
              <a:t>set preset name is not synchronized with the camera. It is applicable only on ASM 300.</a:t>
            </a:r>
            <a:endParaRPr kumimoji="1" lang="en-US" altLang="ja-JP" sz="1600" b="1" i="0" u="none" strike="noStrike" kern="1200" cap="none" spc="0" normalizeH="0" baseline="0" noProof="0" dirty="0" smtClean="0">
              <a:ln>
                <a:noFill/>
              </a:ln>
              <a:solidFill>
                <a:schemeClr val="tx1"/>
              </a:solidFill>
              <a:effectLst/>
              <a:uLnTx/>
              <a:uFillTx/>
              <a:latin typeface="Calibri" panose="020F0502020204030204" pitchFamily="34" charset="0"/>
            </a:endParaRPr>
          </a:p>
        </p:txBody>
      </p:sp>
      <p:sp>
        <p:nvSpPr>
          <p:cNvPr id="40" name="テキスト ボックス 39"/>
          <p:cNvSpPr txBox="1"/>
          <p:nvPr/>
        </p:nvSpPr>
        <p:spPr>
          <a:xfrm>
            <a:off x="122827" y="4555321"/>
            <a:ext cx="5737715" cy="349702"/>
          </a:xfrm>
          <a:prstGeom prst="rect">
            <a:avLst/>
          </a:prstGeom>
          <a:noFill/>
        </p:spPr>
        <p:txBody>
          <a:bodyPr wrap="none" lIns="36000" tIns="36000" rIns="36000" bIns="36000" rtlCol="0">
            <a:spAutoFit/>
          </a:bodyPr>
          <a:lstStyle/>
          <a:p>
            <a:pPr marL="171450" indent="-171450" algn="l" defTabSz="457200">
              <a:buFont typeface="Arial" panose="020B0604020202020204" pitchFamily="34" charset="0"/>
              <a:buChar char="•"/>
            </a:pPr>
            <a:r>
              <a:rPr lang="en-US" altLang="ja-JP" sz="900" dirty="0" smtClean="0">
                <a:effectLst/>
                <a:latin typeface="Calibri" panose="020F0502020204030204" pitchFamily="34" charset="0"/>
                <a:ea typeface="Meiryo UI" panose="020B0604030504040204" pitchFamily="50" charset="-128"/>
                <a:cs typeface="Meiryo UI" panose="020B0604030504040204" pitchFamily="50" charset="-128"/>
              </a:rPr>
              <a:t>Number </a:t>
            </a:r>
            <a:r>
              <a:rPr lang="en-US" altLang="ja-JP" sz="900" dirty="0">
                <a:effectLst/>
                <a:latin typeface="Calibri" panose="020F0502020204030204" pitchFamily="34" charset="0"/>
                <a:ea typeface="Meiryo UI" panose="020B0604030504040204" pitchFamily="50" charset="-128"/>
                <a:cs typeface="Meiryo UI" panose="020B0604030504040204" pitchFamily="50" charset="-128"/>
              </a:rPr>
              <a:t>of characters: 1 to 20 letters</a:t>
            </a:r>
          </a:p>
          <a:p>
            <a:pPr marL="171450" indent="-171450" algn="l" defTabSz="457200">
              <a:buFont typeface="Arial" panose="020B0604020202020204" pitchFamily="34" charset="0"/>
              <a:buChar char="•"/>
            </a:pPr>
            <a:r>
              <a:rPr lang="en-US" altLang="ja-JP" sz="900" dirty="0" smtClean="0">
                <a:effectLst/>
                <a:latin typeface="Calibri" panose="020F0502020204030204" pitchFamily="34" charset="0"/>
                <a:ea typeface="Meiryo UI" panose="020B0604030504040204" pitchFamily="50" charset="-128"/>
                <a:cs typeface="Meiryo UI" panose="020B0604030504040204" pitchFamily="50" charset="-128"/>
              </a:rPr>
              <a:t>Input </a:t>
            </a:r>
            <a:r>
              <a:rPr lang="en-US" altLang="ja-JP" sz="900" dirty="0">
                <a:effectLst/>
                <a:latin typeface="Calibri" panose="020F0502020204030204" pitchFamily="34" charset="0"/>
                <a:ea typeface="Meiryo UI" panose="020B0604030504040204" pitchFamily="50" charset="-128"/>
                <a:cs typeface="Meiryo UI" panose="020B0604030504040204" pitchFamily="50" charset="-128"/>
              </a:rPr>
              <a:t>restriction: There is no restriction on character types including alphanumeric, Japanese and special characters.</a:t>
            </a:r>
            <a:endParaRPr lang="ja-JP" altLang="en-US" sz="900" dirty="0" smtClean="0">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850" y="1209383"/>
            <a:ext cx="5120000" cy="32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3937000" y="3797918"/>
            <a:ext cx="800100" cy="1080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3937000" y="4096368"/>
            <a:ext cx="800100" cy="1080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4481919" y="3323615"/>
            <a:ext cx="1031358" cy="287079"/>
          </a:xfrm>
          <a:prstGeom prst="rect">
            <a:avLst/>
          </a:prstGeom>
          <a:solidFill>
            <a:srgbClr val="FFFFCC"/>
          </a:solidFill>
          <a:ln w="9525" cap="flat" cmpd="sng" algn="ctr">
            <a:solidFill>
              <a:sysClr val="window" lastClr="FFFFFF">
                <a:lumMod val="65000"/>
              </a:sysClr>
            </a:solidFill>
            <a:prstDash val="solid"/>
          </a:ln>
          <a:effectLst>
            <a:outerShdw blurRad="40000" dist="23000" dir="5400000" rotWithShape="0">
              <a:srgbClr val="000000">
                <a:alpha val="35000"/>
              </a:srgbClr>
            </a:outerShdw>
          </a:effectLst>
        </p:spPr>
        <p:txBody>
          <a:bodyPr lIns="72000" tIns="36000" rIns="36000" bIns="36000" rtlCol="0" anchor="t" anchorCtr="0"/>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ja-JP" sz="1100" b="1" i="0" u="none" strike="noStrike" kern="0" cap="none" spc="0" normalizeH="0" baseline="0" noProof="0" dirty="0" smtClean="0">
                <a:ln>
                  <a:noFill/>
                </a:ln>
                <a:solidFill>
                  <a:srgbClr val="C00000"/>
                </a:solidFill>
                <a:effectLst/>
                <a:uLnTx/>
                <a:uFillTx/>
                <a:latin typeface="Calibri" panose="020F0502020204030204" pitchFamily="34" charset="0"/>
                <a:ea typeface="Meiryo UI" panose="020B0604030504040204" pitchFamily="50" charset="-128"/>
                <a:cs typeface="Meiryo UI" panose="020B0604030504040204" pitchFamily="50" charset="-128"/>
              </a:rPr>
              <a:t>Preset name</a:t>
            </a:r>
            <a:endParaRPr kumimoji="0" lang="ja-JP" altLang="en-US" sz="1100" b="1" i="0" u="none" strike="noStrike" kern="0" cap="none" spc="0" normalizeH="0" baseline="0" noProof="0" dirty="0" smtClean="0">
              <a:ln>
                <a:noFill/>
              </a:ln>
              <a:solidFill>
                <a:srgbClr val="C00000"/>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cxnSp>
        <p:nvCxnSpPr>
          <p:cNvPr id="32" name="直線コネクタ 31"/>
          <p:cNvCxnSpPr/>
          <p:nvPr/>
        </p:nvCxnSpPr>
        <p:spPr>
          <a:xfrm>
            <a:off x="4737100" y="4209361"/>
            <a:ext cx="260498" cy="191386"/>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cxnSp>
        <p:nvCxnSpPr>
          <p:cNvPr id="31" name="直線コネクタ 30"/>
          <p:cNvCxnSpPr>
            <a:stCxn id="29" idx="2"/>
          </p:cNvCxnSpPr>
          <p:nvPr/>
        </p:nvCxnSpPr>
        <p:spPr>
          <a:xfrm flipH="1">
            <a:off x="4737100" y="3610694"/>
            <a:ext cx="260498" cy="196703"/>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sp>
        <p:nvSpPr>
          <p:cNvPr id="30" name="正方形/長方形 29"/>
          <p:cNvSpPr/>
          <p:nvPr/>
        </p:nvSpPr>
        <p:spPr>
          <a:xfrm>
            <a:off x="4491977" y="4378236"/>
            <a:ext cx="1031358" cy="287079"/>
          </a:xfrm>
          <a:prstGeom prst="rect">
            <a:avLst/>
          </a:prstGeom>
          <a:solidFill>
            <a:srgbClr val="FFFFCC"/>
          </a:solidFill>
          <a:ln w="9525" cap="flat" cmpd="sng" algn="ctr">
            <a:solidFill>
              <a:sysClr val="window" lastClr="FFFFFF">
                <a:lumMod val="65000"/>
              </a:sysClr>
            </a:solidFill>
            <a:prstDash val="solid"/>
          </a:ln>
          <a:effectLst>
            <a:outerShdw blurRad="40000" dist="23000" dir="5400000" rotWithShape="0">
              <a:srgbClr val="000000">
                <a:alpha val="35000"/>
              </a:srgbClr>
            </a:outerShdw>
          </a:effectLst>
        </p:spPr>
        <p:txBody>
          <a:bodyPr lIns="72000" tIns="36000" rIns="36000" bIns="36000" rtlCol="0" anchor="t" anchorCtr="0"/>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srgbClr val="C00000"/>
                </a:solidFill>
                <a:effectLst/>
                <a:uLnTx/>
                <a:uFillTx/>
                <a:latin typeface="Calibri" panose="020F0502020204030204" pitchFamily="34" charset="0"/>
                <a:ea typeface="Meiryo UI" panose="020B0604030504040204" pitchFamily="50" charset="-128"/>
                <a:cs typeface="Meiryo UI" panose="020B0604030504040204" pitchFamily="50" charset="-128"/>
              </a:rPr>
              <a:t>AUX name</a:t>
            </a:r>
            <a:endParaRPr kumimoji="0" lang="ja-JP" altLang="en-US" sz="1200" b="1" i="0" u="none" strike="noStrike" kern="0" cap="none" spc="0" normalizeH="0" baseline="0" noProof="0" dirty="0" smtClean="0">
              <a:ln>
                <a:noFill/>
              </a:ln>
              <a:solidFill>
                <a:srgbClr val="C00000"/>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3367" y="2875414"/>
            <a:ext cx="1769483" cy="844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3077" y="3972792"/>
            <a:ext cx="1579273" cy="88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237295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ー 7"/>
          <p:cNvSpPr>
            <a:spLocks noGrp="1"/>
          </p:cNvSpPr>
          <p:nvPr>
            <p:ph sz="quarter" idx="4294967295"/>
          </p:nvPr>
        </p:nvSpPr>
        <p:spPr>
          <a:xfrm>
            <a:off x="272139" y="542528"/>
            <a:ext cx="8741231" cy="834931"/>
          </a:xfrm>
          <a:prstGeom prst="rect">
            <a:avLst/>
          </a:prstGeom>
          <a:ln>
            <a:noFill/>
          </a:ln>
        </p:spPr>
        <p:txBody>
          <a:bodyPr>
            <a:noAutofit/>
          </a:bodyPr>
          <a:lstStyle/>
          <a:p>
            <a:r>
              <a:rPr lang="en-US" altLang="ja-JP" sz="1600" b="1" u="sng" dirty="0" smtClean="0">
                <a:solidFill>
                  <a:schemeClr val="tx1"/>
                </a:solidFill>
                <a:effectLst>
                  <a:outerShdw blurRad="38100" dist="38100" dir="2700000" algn="tl">
                    <a:srgbClr val="000000">
                      <a:alpha val="43137"/>
                    </a:srgbClr>
                  </a:outerShdw>
                </a:effectLst>
                <a:latin typeface="Calibri" panose="020F0502020204030204" pitchFamily="34" charset="0"/>
              </a:rPr>
              <a:t>Restriction:</a:t>
            </a:r>
          </a:p>
          <a:p>
            <a:r>
              <a:rPr lang="en-US" altLang="ja-JP" sz="1600" b="1" dirty="0" smtClean="0">
                <a:solidFill>
                  <a:schemeClr val="tx1"/>
                </a:solidFill>
                <a:latin typeface="Calibri" panose="020F0502020204030204" pitchFamily="34" charset="0"/>
              </a:rPr>
              <a:t>When Panorama </a:t>
            </a:r>
            <a:r>
              <a:rPr lang="en-US" altLang="ja-JP" sz="1600" b="1" dirty="0">
                <a:solidFill>
                  <a:schemeClr val="tx1"/>
                </a:solidFill>
                <a:latin typeface="Calibri" panose="020F0502020204030204" pitchFamily="34" charset="0"/>
              </a:rPr>
              <a:t>/ </a:t>
            </a:r>
            <a:r>
              <a:rPr lang="en-US" altLang="ja-JP" sz="1600" b="1" dirty="0" smtClean="0">
                <a:solidFill>
                  <a:schemeClr val="tx1"/>
                </a:solidFill>
                <a:latin typeface="Calibri" panose="020F0502020204030204" pitchFamily="34" charset="0"/>
              </a:rPr>
              <a:t>Double Panorama is </a:t>
            </a:r>
            <a:r>
              <a:rPr lang="en-US" altLang="ja-JP" sz="1600" b="1" dirty="0">
                <a:solidFill>
                  <a:schemeClr val="tx1"/>
                </a:solidFill>
                <a:latin typeface="Calibri" panose="020F0502020204030204" pitchFamily="34" charset="0"/>
              </a:rPr>
              <a:t>displayed, </a:t>
            </a:r>
            <a:r>
              <a:rPr lang="en-US" altLang="ja-JP" sz="1600" b="1" dirty="0" smtClean="0">
                <a:solidFill>
                  <a:schemeClr val="tx1"/>
                </a:solidFill>
                <a:latin typeface="Calibri" panose="020F0502020204030204" pitchFamily="34" charset="0"/>
              </a:rPr>
              <a:t>thinning </a:t>
            </a:r>
            <a:r>
              <a:rPr lang="en-US" altLang="ja-JP" sz="1600" b="1" dirty="0">
                <a:solidFill>
                  <a:schemeClr val="tx1"/>
                </a:solidFill>
                <a:latin typeface="Calibri" panose="020F0502020204030204" pitchFamily="34" charset="0"/>
              </a:rPr>
              <a:t>display is performed at the maximum display frame rate shown </a:t>
            </a:r>
            <a:r>
              <a:rPr lang="en-US" altLang="ja-JP" sz="1600" b="1" dirty="0" smtClean="0">
                <a:solidFill>
                  <a:schemeClr val="tx1"/>
                </a:solidFill>
                <a:latin typeface="Calibri" panose="020F0502020204030204" pitchFamily="34" charset="0"/>
              </a:rPr>
              <a:t>in below</a:t>
            </a:r>
            <a:r>
              <a:rPr lang="en-US" altLang="ja-JP" sz="1600" b="1" dirty="0">
                <a:solidFill>
                  <a:schemeClr val="tx1"/>
                </a:solidFill>
                <a:latin typeface="Calibri" panose="020F0502020204030204" pitchFamily="34" charset="0"/>
              </a:rPr>
              <a:t>. </a:t>
            </a:r>
            <a:r>
              <a:rPr lang="en-US" altLang="ja-JP" sz="1200" b="1" dirty="0">
                <a:solidFill>
                  <a:srgbClr val="FF0000"/>
                </a:solidFill>
                <a:latin typeface="Calibri" panose="020F0502020204030204" pitchFamily="34" charset="0"/>
              </a:rPr>
              <a:t>(Thinning display will be done for </a:t>
            </a:r>
            <a:r>
              <a:rPr lang="en-US" altLang="ja-JP" sz="1200" b="1" dirty="0" smtClean="0">
                <a:solidFill>
                  <a:srgbClr val="FF0000"/>
                </a:solidFill>
                <a:latin typeface="Calibri" panose="020F0502020204030204" pitchFamily="34" charset="0"/>
              </a:rPr>
              <a:t>text in red.)</a:t>
            </a:r>
          </a:p>
          <a:p>
            <a:r>
              <a:rPr lang="en-US" altLang="ja-JP" sz="1200" b="1" dirty="0" smtClean="0">
                <a:solidFill>
                  <a:schemeClr val="tx2"/>
                </a:solidFill>
                <a:latin typeface="Calibri" panose="020F0502020204030204" pitchFamily="34" charset="0"/>
              </a:rPr>
              <a:t>  Table</a:t>
            </a:r>
            <a:r>
              <a:rPr lang="en-US" altLang="ja-JP" sz="1200" b="1" dirty="0">
                <a:solidFill>
                  <a:schemeClr val="tx2"/>
                </a:solidFill>
                <a:latin typeface="Calibri" panose="020F0502020204030204" pitchFamily="34" charset="0"/>
              </a:rPr>
              <a:t>: Display Conversion method and maximum display frame speed</a:t>
            </a:r>
            <a:endParaRPr lang="en-US" altLang="ja-JP" sz="1200" b="1" dirty="0" smtClean="0">
              <a:solidFill>
                <a:schemeClr val="tx2"/>
              </a:solidFill>
              <a:latin typeface="Calibri" panose="020F0502020204030204" pitchFamily="34" charset="0"/>
            </a:endParaRPr>
          </a:p>
        </p:txBody>
      </p:sp>
      <p:graphicFrame>
        <p:nvGraphicFramePr>
          <p:cNvPr id="12" name="表 11"/>
          <p:cNvGraphicFramePr>
            <a:graphicFrameLocks noGrp="1"/>
          </p:cNvGraphicFramePr>
          <p:nvPr>
            <p:extLst>
              <p:ext uri="{D42A27DB-BD31-4B8C-83A1-F6EECF244321}">
                <p14:modId xmlns:p14="http://schemas.microsoft.com/office/powerpoint/2010/main" val="1301689516"/>
              </p:ext>
            </p:extLst>
          </p:nvPr>
        </p:nvGraphicFramePr>
        <p:xfrm>
          <a:off x="300446" y="1659539"/>
          <a:ext cx="8468415" cy="2781848"/>
        </p:xfrm>
        <a:graphic>
          <a:graphicData uri="http://schemas.openxmlformats.org/drawingml/2006/table">
            <a:tbl>
              <a:tblPr firstRow="1" firstCol="1" bandRow="1">
                <a:tableStyleId>{5C22544A-7EE6-4342-B048-85BDC9FD1C3A}</a:tableStyleId>
              </a:tblPr>
              <a:tblGrid>
                <a:gridCol w="1436363"/>
                <a:gridCol w="1521517"/>
                <a:gridCol w="1102107"/>
                <a:gridCol w="1102107"/>
                <a:gridCol w="1102107"/>
                <a:gridCol w="1102107"/>
                <a:gridCol w="1102107"/>
              </a:tblGrid>
              <a:tr h="230846">
                <a:tc rowSpan="2">
                  <a:txBody>
                    <a:bodyPr/>
                    <a:lstStyle/>
                    <a:p>
                      <a:pPr algn="ctr" fontAlgn="b"/>
                      <a:r>
                        <a:rPr lang="en-US" altLang="ja-JP" sz="1000" u="none" strike="noStrike" dirty="0" smtClean="0">
                          <a:effectLst/>
                          <a:latin typeface="Calibri" panose="020F0502020204030204" pitchFamily="34" charset="0"/>
                          <a:ea typeface="Meiryo UI" panose="020B0604030504040204" pitchFamily="50" charset="-128"/>
                          <a:cs typeface="Meiryo UI" panose="020B0604030504040204" pitchFamily="50" charset="-128"/>
                        </a:rPr>
                        <a:t>Image Capture mode</a:t>
                      </a:r>
                      <a:endParaRPr lang="ja-JP" altLang="en-US"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rowSpan="2">
                  <a:txBody>
                    <a:bodyPr/>
                    <a:lstStyle/>
                    <a:p>
                      <a:pPr algn="ctr" fontAlgn="b"/>
                      <a:r>
                        <a:rPr lang="en-US" altLang="ja-JP" sz="1000" u="none" strike="noStrike" dirty="0" smtClean="0">
                          <a:effectLst/>
                          <a:latin typeface="Calibri" panose="020F0502020204030204" pitchFamily="34" charset="0"/>
                          <a:ea typeface="Meiryo UI" panose="020B0604030504040204" pitchFamily="50" charset="-128"/>
                          <a:cs typeface="Meiryo UI" panose="020B0604030504040204" pitchFamily="50" charset="-128"/>
                        </a:rPr>
                        <a:t>Resolution</a:t>
                      </a:r>
                      <a:endParaRPr lang="ja-JP" altLang="en-US"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lnR w="12700" cap="flat" cmpd="sng" algn="ctr">
                      <a:solidFill>
                        <a:schemeClr val="bg1"/>
                      </a:solidFill>
                      <a:prstDash val="solid"/>
                      <a:round/>
                      <a:headEnd type="none" w="med" len="med"/>
                      <a:tailEnd type="none" w="med" len="med"/>
                    </a:lnR>
                  </a:tcPr>
                </a:tc>
                <a:tc gridSpan="5">
                  <a:txBody>
                    <a:bodyPr/>
                    <a:lstStyle/>
                    <a:p>
                      <a:pPr algn="ctr" fontAlgn="b"/>
                      <a:r>
                        <a:rPr lang="en-US" altLang="zh-TW" sz="1000" u="none" strike="noStrike" dirty="0" smtClean="0">
                          <a:effectLst/>
                          <a:latin typeface="Calibri" panose="020F0502020204030204" pitchFamily="34" charset="0"/>
                          <a:ea typeface="Meiryo UI" panose="020B0604030504040204" pitchFamily="50" charset="-128"/>
                          <a:cs typeface="Meiryo UI" panose="020B0604030504040204" pitchFamily="50" charset="-128"/>
                        </a:rPr>
                        <a:t>Dewarp mode</a:t>
                      </a:r>
                      <a:endParaRPr lang="zh-TW" altLang="en-US"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276880">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1000" b="1" i="0" u="none" strike="noStrike"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Fisheye</a:t>
                      </a:r>
                      <a:endParaRPr lang="ja-JP" altLang="en-US" sz="1000" b="1" i="0" u="none" strike="noStrike"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1"/>
                    </a:solidFill>
                  </a:tcPr>
                </a:tc>
                <a:tc>
                  <a:txBody>
                    <a:bodyPr/>
                    <a:lstStyle/>
                    <a:p>
                      <a:pPr algn="ctr" fontAlgn="ctr"/>
                      <a:r>
                        <a:rPr lang="en-US" altLang="ja-JP" sz="1000" b="1" u="none" strike="noStrike"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Single PTZ</a:t>
                      </a:r>
                      <a:endParaRPr lang="en-US" sz="1000" b="1" i="0" u="none" strike="noStrike"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lnT w="12700" cap="flat" cmpd="sng" algn="ctr">
                      <a:solidFill>
                        <a:schemeClr val="bg1"/>
                      </a:solidFill>
                      <a:prstDash val="solid"/>
                      <a:round/>
                      <a:headEnd type="none" w="med" len="med"/>
                      <a:tailEnd type="none" w="med" len="med"/>
                    </a:lnT>
                    <a:solidFill>
                      <a:schemeClr val="accent1"/>
                    </a:solidFill>
                  </a:tcPr>
                </a:tc>
                <a:tc>
                  <a:txBody>
                    <a:bodyPr/>
                    <a:lstStyle/>
                    <a:p>
                      <a:pPr algn="ctr" fontAlgn="ctr"/>
                      <a:r>
                        <a:rPr lang="en-US" altLang="ja-JP" sz="1000" b="1" u="none" strike="noStrike"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Quad</a:t>
                      </a:r>
                      <a:r>
                        <a:rPr lang="en-US" altLang="ja-JP" sz="1000" b="1" u="none" strike="noStrike" baseline="0"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 P</a:t>
                      </a:r>
                      <a:r>
                        <a:rPr lang="en-US" sz="1000" b="1" u="none" strike="noStrike"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TZ</a:t>
                      </a:r>
                      <a:endParaRPr lang="en-US" sz="1000" b="1" i="0" u="none" strike="noStrike"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lnT w="12700" cap="flat" cmpd="sng" algn="ctr">
                      <a:solidFill>
                        <a:schemeClr val="bg1"/>
                      </a:solidFill>
                      <a:prstDash val="solid"/>
                      <a:round/>
                      <a:headEnd type="none" w="med" len="med"/>
                      <a:tailEnd type="none" w="med" len="med"/>
                    </a:lnT>
                    <a:solidFill>
                      <a:schemeClr val="accent1"/>
                    </a:solidFill>
                  </a:tcPr>
                </a:tc>
                <a:tc>
                  <a:txBody>
                    <a:bodyPr/>
                    <a:lstStyle/>
                    <a:p>
                      <a:pPr algn="ctr" fontAlgn="ctr"/>
                      <a:r>
                        <a:rPr lang="en-US" altLang="ja-JP" sz="1000" b="1" u="none" strike="noStrike"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Panorama</a:t>
                      </a:r>
                      <a:endParaRPr lang="ja-JP" altLang="en-US" sz="1000" b="1" i="0" u="none" strike="noStrike"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lnT w="12700" cap="flat" cmpd="sng" algn="ctr">
                      <a:solidFill>
                        <a:schemeClr val="bg1"/>
                      </a:solidFill>
                      <a:prstDash val="solid"/>
                      <a:round/>
                      <a:headEnd type="none" w="med" len="med"/>
                      <a:tailEnd type="none" w="med" len="med"/>
                    </a:lnT>
                    <a:solidFill>
                      <a:schemeClr val="accent1"/>
                    </a:solidFill>
                  </a:tcPr>
                </a:tc>
                <a:tc>
                  <a:txBody>
                    <a:bodyPr/>
                    <a:lstStyle/>
                    <a:p>
                      <a:pPr algn="ctr" fontAlgn="ctr"/>
                      <a:r>
                        <a:rPr lang="en-US" altLang="ja-JP" sz="1000" b="1" u="none" strike="noStrike"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Double Panorama</a:t>
                      </a:r>
                      <a:endParaRPr lang="ja-JP" altLang="en-US" sz="1000" b="1" i="0" u="none" strike="noStrike"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lnT w="12700" cap="flat" cmpd="sng" algn="ctr">
                      <a:solidFill>
                        <a:schemeClr val="bg1"/>
                      </a:solidFill>
                      <a:prstDash val="solid"/>
                      <a:round/>
                      <a:headEnd type="none" w="med" len="med"/>
                      <a:tailEnd type="none" w="med" len="med"/>
                    </a:lnT>
                    <a:solidFill>
                      <a:schemeClr val="accent1"/>
                    </a:solidFill>
                  </a:tcPr>
                </a:tc>
              </a:tr>
              <a:tr h="230846">
                <a:tc>
                  <a:txBody>
                    <a:bodyPr/>
                    <a:lstStyle/>
                    <a:p>
                      <a:pPr marL="0" marR="0" indent="0" algn="ctr" defTabSz="456368" rtl="0" eaLnBrk="1" fontAlgn="ctr" latinLnBrk="0" hangingPunct="1">
                        <a:lnSpc>
                          <a:spcPct val="100000"/>
                        </a:lnSpc>
                        <a:spcBef>
                          <a:spcPts val="0"/>
                        </a:spcBef>
                        <a:spcAft>
                          <a:spcPts val="0"/>
                        </a:spcAft>
                        <a:buClrTx/>
                        <a:buSzTx/>
                        <a:buFontTx/>
                        <a:buNone/>
                        <a:tabLst/>
                        <a:defRPr/>
                      </a:pPr>
                      <a:r>
                        <a:rPr lang="en-US" altLang="ja-JP" sz="1000" u="none" strike="noStrike" dirty="0" smtClean="0">
                          <a:effectLst/>
                          <a:latin typeface="Calibri" panose="020F0502020204030204" pitchFamily="34" charset="0"/>
                          <a:ea typeface="Meiryo UI" panose="020B0604030504040204" pitchFamily="50" charset="-128"/>
                          <a:cs typeface="Meiryo UI" panose="020B0604030504040204" pitchFamily="50" charset="-128"/>
                        </a:rPr>
                        <a:t>9M (Extreme series)</a:t>
                      </a:r>
                      <a:endParaRPr lang="en-US"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r>
                        <a:rPr lang="en-US" sz="1000" b="1"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2992x2992</a:t>
                      </a:r>
                      <a:endParaRPr lang="en-US" sz="1000" b="1"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b="1" i="0" u="none" strike="noStrike" dirty="0" smtClean="0">
                          <a:solidFill>
                            <a:schemeClr val="dk1"/>
                          </a:solidFill>
                          <a:effectLst/>
                          <a:latin typeface="Calibri" panose="020F0502020204030204" pitchFamily="34" charset="0"/>
                          <a:ea typeface="Meiryo UI" panose="020B0604030504040204" pitchFamily="50" charset="-128"/>
                          <a:cs typeface="Meiryo UI" panose="020B0604030504040204" pitchFamily="50" charset="-128"/>
                        </a:rPr>
                        <a:t>30(*1)</a:t>
                      </a:r>
                      <a:endParaRPr lang="en-US" altLang="ja-JP" sz="1000" b="1"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b="1" u="none" strike="noStrike"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30→15</a:t>
                      </a:r>
                      <a:endParaRPr lang="en-US" altLang="ja-JP" sz="1000" b="1"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b="1" u="none" strike="noStrike"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30→15</a:t>
                      </a:r>
                      <a:endParaRPr lang="en-US" altLang="ja-JP" sz="1000" b="1"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b="1" u="none" strike="noStrike"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30→</a:t>
                      </a:r>
                      <a:r>
                        <a:rPr lang="en-US" altLang="ja-JP" sz="1000" b="1"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7.5</a:t>
                      </a:r>
                      <a:endParaRPr lang="en-US" altLang="ja-JP" sz="1000" b="1"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b="1" u="none" strike="noStrike"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30→</a:t>
                      </a:r>
                      <a:r>
                        <a:rPr lang="en-US" altLang="ja-JP" sz="1000" b="1"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7.5</a:t>
                      </a:r>
                      <a:endParaRPr lang="en-US" altLang="ja-JP" sz="1000" b="1"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r>
              <a:tr h="230846">
                <a:tc>
                  <a:txBody>
                    <a:bodyPr/>
                    <a:lstStyle/>
                    <a:p>
                      <a:pPr algn="ctr" fontAlgn="ctr"/>
                      <a:r>
                        <a:rPr lang="en-US" sz="1000" u="none" strike="noStrike" dirty="0" smtClean="0">
                          <a:effectLst/>
                          <a:latin typeface="Calibri" panose="020F0502020204030204" pitchFamily="34" charset="0"/>
                          <a:ea typeface="Meiryo UI" panose="020B0604030504040204" pitchFamily="50" charset="-128"/>
                          <a:cs typeface="Meiryo UI" panose="020B0604030504040204" pitchFamily="50" charset="-128"/>
                        </a:rPr>
                        <a:t>9M</a:t>
                      </a:r>
                      <a:endParaRPr lang="en-US"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r>
                        <a:rPr lang="en-US" sz="100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2992x2992</a:t>
                      </a:r>
                      <a:endParaRPr lang="en-US" sz="1000" b="0"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15</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15</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15</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15→7.5</a:t>
                      </a:r>
                      <a:endParaRPr lang="en-US" altLang="ja-JP" sz="1000" b="1"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15→7.5</a:t>
                      </a:r>
                      <a:endParaRPr lang="en-US" altLang="ja-JP" sz="1000" b="1"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r>
              <a:tr h="230846">
                <a:tc>
                  <a:txBody>
                    <a:bodyPr/>
                    <a:lstStyle/>
                    <a:p>
                      <a:pPr algn="ctr" fontAlgn="ctr"/>
                      <a:r>
                        <a:rPr lang="en-US" sz="1000" b="1" i="0" u="none" strike="noStrike" dirty="0" smtClean="0">
                          <a:solidFill>
                            <a:schemeClr val="lt1"/>
                          </a:solidFill>
                          <a:effectLst/>
                          <a:latin typeface="Calibri" panose="020F0502020204030204" pitchFamily="34" charset="0"/>
                          <a:ea typeface="Meiryo UI" panose="020B0604030504040204" pitchFamily="50" charset="-128"/>
                          <a:cs typeface="Meiryo UI" panose="020B0604030504040204" pitchFamily="50" charset="-128"/>
                        </a:rPr>
                        <a:t>8M</a:t>
                      </a:r>
                      <a:endParaRPr lang="en-US"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r>
                        <a:rPr lang="en-US" sz="100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2816x2816</a:t>
                      </a:r>
                      <a:endParaRPr lang="en-US" sz="1000" b="0"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7.5</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7.5</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7.5</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7.5</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7.5</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r>
              <a:tr h="230846">
                <a:tc>
                  <a:txBody>
                    <a:bodyPr/>
                    <a:lstStyle/>
                    <a:p>
                      <a:pPr algn="ctr" fontAlgn="ctr"/>
                      <a:r>
                        <a:rPr lang="en-US" sz="1000" u="none" strike="noStrike" dirty="0" smtClean="0">
                          <a:effectLst/>
                          <a:latin typeface="Calibri" panose="020F0502020204030204" pitchFamily="34" charset="0"/>
                          <a:ea typeface="Meiryo UI" panose="020B0604030504040204" pitchFamily="50" charset="-128"/>
                          <a:cs typeface="Meiryo UI" panose="020B0604030504040204" pitchFamily="50" charset="-128"/>
                        </a:rPr>
                        <a:t>5M (Extreme series)</a:t>
                      </a:r>
                      <a:endParaRPr lang="en-US"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r>
                        <a:rPr lang="en-US" sz="100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2192x2192</a:t>
                      </a:r>
                      <a:endParaRPr lang="en-US" sz="1000" b="0"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30</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30</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30</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30→15</a:t>
                      </a:r>
                      <a:endParaRPr lang="en-US" altLang="ja-JP" sz="1000" b="1"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30→15</a:t>
                      </a:r>
                      <a:endParaRPr lang="en-US" altLang="ja-JP" sz="1000" b="1"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r>
              <a:tr h="230846">
                <a:tc>
                  <a:txBody>
                    <a:bodyPr/>
                    <a:lstStyle/>
                    <a:p>
                      <a:pPr algn="ctr" fontAlgn="ctr"/>
                      <a:r>
                        <a:rPr lang="en-US" sz="1000" b="1" i="0" u="none" strike="noStrike" dirty="0" smtClean="0">
                          <a:solidFill>
                            <a:schemeClr val="lt1"/>
                          </a:solidFill>
                          <a:effectLst/>
                          <a:latin typeface="Calibri" panose="020F0502020204030204" pitchFamily="34" charset="0"/>
                          <a:ea typeface="Meiryo UI" panose="020B0604030504040204" pitchFamily="50" charset="-128"/>
                          <a:cs typeface="Meiryo UI" panose="020B0604030504040204" pitchFamily="50" charset="-128"/>
                        </a:rPr>
                        <a:t>4M</a:t>
                      </a:r>
                      <a:endParaRPr lang="en-US"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r>
                        <a:rPr lang="en-US" sz="100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2048x2048</a:t>
                      </a:r>
                      <a:endParaRPr lang="en-US" sz="1000" b="0"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30</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30</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30</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30→15</a:t>
                      </a:r>
                      <a:endParaRPr lang="en-US" altLang="ja-JP" sz="1000" b="1"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30→15</a:t>
                      </a:r>
                      <a:endParaRPr lang="en-US" altLang="ja-JP" sz="1000" b="1"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r>
              <a:tr h="230846">
                <a:tc>
                  <a:txBody>
                    <a:bodyPr/>
                    <a:lstStyle/>
                    <a:p>
                      <a:pPr algn="ctr" fontAlgn="ctr"/>
                      <a:r>
                        <a:rPr lang="en-US" sz="1000" b="1" i="0" u="none" strike="noStrike" dirty="0" smtClean="0">
                          <a:solidFill>
                            <a:schemeClr val="lt1"/>
                          </a:solidFill>
                          <a:effectLst/>
                          <a:latin typeface="Calibri" panose="020F0502020204030204" pitchFamily="34" charset="0"/>
                          <a:ea typeface="Meiryo UI" panose="020B0604030504040204" pitchFamily="50" charset="-128"/>
                          <a:cs typeface="Meiryo UI" panose="020B0604030504040204" pitchFamily="50" charset="-128"/>
                        </a:rPr>
                        <a:t>9M</a:t>
                      </a:r>
                      <a:endParaRPr lang="en-US"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r>
                        <a:rPr lang="en-US" sz="100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1280x1280</a:t>
                      </a:r>
                      <a:endParaRPr lang="en-US" sz="1000" b="0"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rowSpan="4">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30</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rowSpan="4">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30</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rowSpan="4">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30</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rowSpan="4">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30</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rowSpan="4">
                  <a:txBody>
                    <a:bodyPr/>
                    <a:lstStyle/>
                    <a:p>
                      <a:pPr algn="ctr" fontAlgn="ctr"/>
                      <a:r>
                        <a:rPr lang="en-US" altLang="ja-JP" sz="1000" u="none" strike="noStrike" dirty="0" smtClean="0">
                          <a:effectLst/>
                          <a:latin typeface="Calibri" panose="020F0502020204030204" pitchFamily="34" charset="0"/>
                          <a:ea typeface="Meiryo UI" panose="020B0604030504040204" pitchFamily="50" charset="-128"/>
                          <a:cs typeface="Meiryo UI" panose="020B0604030504040204" pitchFamily="50" charset="-128"/>
                        </a:rPr>
                        <a:t>301.3</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r>
              <a:tr h="230846">
                <a:tc>
                  <a:txBody>
                    <a:bodyPr/>
                    <a:lstStyle/>
                    <a:p>
                      <a:pPr algn="ctr" fontAlgn="ctr"/>
                      <a:r>
                        <a:rPr lang="en-US" sz="1000" b="1" i="0" u="none" strike="noStrike" dirty="0" smtClean="0">
                          <a:solidFill>
                            <a:schemeClr val="lt1"/>
                          </a:solidFill>
                          <a:effectLst/>
                          <a:latin typeface="Calibri" panose="020F0502020204030204" pitchFamily="34" charset="0"/>
                          <a:ea typeface="Meiryo UI" panose="020B0604030504040204" pitchFamily="50" charset="-128"/>
                          <a:cs typeface="Meiryo UI" panose="020B0604030504040204" pitchFamily="50" charset="-128"/>
                        </a:rPr>
                        <a:t>8M</a:t>
                      </a:r>
                      <a:endParaRPr lang="en-US"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r>
                        <a:rPr lang="en-US" sz="100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1280x1280</a:t>
                      </a:r>
                      <a:endParaRPr lang="en-US" sz="1000" b="0"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r>
              <a:tr h="230846">
                <a:tc>
                  <a:txBody>
                    <a:bodyPr/>
                    <a:lstStyle/>
                    <a:p>
                      <a:pPr algn="ctr" fontAlgn="ctr"/>
                      <a:r>
                        <a:rPr lang="en-US" sz="1000" b="1" i="0" u="none" strike="noStrike" dirty="0" smtClean="0">
                          <a:solidFill>
                            <a:schemeClr val="lt1"/>
                          </a:solidFill>
                          <a:effectLst/>
                          <a:latin typeface="Calibri" panose="020F0502020204030204" pitchFamily="34" charset="0"/>
                          <a:ea typeface="Meiryo UI" panose="020B0604030504040204" pitchFamily="50" charset="-128"/>
                          <a:cs typeface="Meiryo UI" panose="020B0604030504040204" pitchFamily="50" charset="-128"/>
                        </a:rPr>
                        <a:t>5M</a:t>
                      </a:r>
                      <a:endParaRPr lang="en-US"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r>
                        <a:rPr lang="en-US" sz="1000" b="0" i="0" u="none" strike="noStrike"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1280x1280</a:t>
                      </a:r>
                      <a:endParaRPr lang="en-US" sz="1000" b="0"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r>
              <a:tr h="230846">
                <a:tc>
                  <a:txBody>
                    <a:bodyPr/>
                    <a:lstStyle/>
                    <a:p>
                      <a:pPr algn="ctr" fontAlgn="ctr"/>
                      <a:r>
                        <a:rPr lang="en-US" sz="1000" b="1" i="0" u="none" strike="noStrike" dirty="0" smtClean="0">
                          <a:solidFill>
                            <a:schemeClr val="lt1"/>
                          </a:solidFill>
                          <a:effectLst/>
                          <a:latin typeface="Calibri" panose="020F0502020204030204" pitchFamily="34" charset="0"/>
                          <a:ea typeface="Meiryo UI" panose="020B0604030504040204" pitchFamily="50" charset="-128"/>
                          <a:cs typeface="Meiryo UI" panose="020B0604030504040204" pitchFamily="50" charset="-128"/>
                        </a:rPr>
                        <a:t>4M</a:t>
                      </a:r>
                      <a:endParaRPr lang="en-US"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r>
                        <a:rPr lang="en-US" sz="100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1280x1280</a:t>
                      </a:r>
                      <a:endParaRPr lang="en-US" sz="1000" b="0"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r>
              <a:tr h="196508">
                <a:tc>
                  <a:txBody>
                    <a:bodyPr/>
                    <a:lstStyle/>
                    <a:p>
                      <a:pPr algn="ctr" fontAlgn="ctr"/>
                      <a:r>
                        <a:rPr lang="en-US" sz="1000" u="none" strike="noStrike" dirty="0" smtClean="0">
                          <a:effectLst/>
                          <a:latin typeface="Calibri" panose="020F0502020204030204" pitchFamily="34" charset="0"/>
                          <a:ea typeface="Meiryo UI" panose="020B0604030504040204" pitchFamily="50" charset="-128"/>
                          <a:cs typeface="Meiryo UI" panose="020B0604030504040204" pitchFamily="50" charset="-128"/>
                        </a:rPr>
                        <a:t>1.3M </a:t>
                      </a:r>
                      <a:r>
                        <a:rPr lang="en-US" sz="1000" u="none" strike="noStrike" dirty="0">
                          <a:effectLst/>
                          <a:latin typeface="Calibri" panose="020F0502020204030204" pitchFamily="34" charset="0"/>
                          <a:ea typeface="Meiryo UI" panose="020B0604030504040204" pitchFamily="50" charset="-128"/>
                          <a:cs typeface="Meiryo UI" panose="020B0604030504040204" pitchFamily="50" charset="-128"/>
                        </a:rPr>
                        <a:t>/3M</a:t>
                      </a:r>
                      <a:endParaRPr lang="en-US"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r>
                        <a:rPr lang="en-US" sz="100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1280x960</a:t>
                      </a:r>
                      <a:endParaRPr lang="en-US" sz="1000" b="0"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30</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30</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30</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30</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00" u="none" strike="noStrike" dirty="0">
                          <a:effectLst/>
                          <a:latin typeface="Calibri" panose="020F0502020204030204" pitchFamily="34" charset="0"/>
                          <a:ea typeface="Meiryo UI" panose="020B0604030504040204" pitchFamily="50" charset="-128"/>
                          <a:cs typeface="Meiryo UI" panose="020B0604030504040204" pitchFamily="50" charset="-128"/>
                        </a:rPr>
                        <a:t>30</a:t>
                      </a:r>
                      <a:endParaRPr lang="en-US" altLang="ja-JP" sz="1000" b="0" i="0" u="none" strike="noStrike"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9525" marR="9525" marT="9525" marB="0" anchor="ctr"/>
                </a:tc>
              </a:tr>
            </a:tbl>
          </a:graphicData>
        </a:graphic>
      </p:graphicFrame>
      <p:sp>
        <p:nvSpPr>
          <p:cNvPr id="13" name="コンテンツ プレースホルダー 7"/>
          <p:cNvSpPr>
            <a:spLocks noGrp="1"/>
          </p:cNvSpPr>
          <p:nvPr>
            <p:ph sz="quarter" idx="4294967295"/>
          </p:nvPr>
        </p:nvSpPr>
        <p:spPr>
          <a:xfrm>
            <a:off x="252148" y="4470400"/>
            <a:ext cx="8474320" cy="533399"/>
          </a:xfrm>
          <a:prstGeom prst="rect">
            <a:avLst/>
          </a:prstGeom>
          <a:ln>
            <a:noFill/>
          </a:ln>
        </p:spPr>
        <p:txBody>
          <a:bodyPr>
            <a:normAutofit lnSpcReduction="10000"/>
          </a:bodyPr>
          <a:lstStyle/>
          <a:p>
            <a:r>
              <a:rPr lang="en-US" altLang="ja-JP" sz="900" b="1" i="1" dirty="0" smtClean="0">
                <a:solidFill>
                  <a:srgbClr val="FF0000"/>
                </a:solidFill>
                <a:latin typeface="Calibri" panose="020F0502020204030204" pitchFamily="34" charset="0"/>
              </a:rPr>
              <a:t>Note: </a:t>
            </a:r>
            <a:r>
              <a:rPr lang="en-US" altLang="ja-JP" sz="900" i="1" dirty="0" smtClean="0">
                <a:solidFill>
                  <a:schemeClr val="tx1"/>
                </a:solidFill>
                <a:latin typeface="Calibri" panose="020F0502020204030204" pitchFamily="34" charset="0"/>
              </a:rPr>
              <a:t>"30 </a:t>
            </a:r>
            <a:r>
              <a:rPr lang="en-US" altLang="ja-JP" sz="900" i="1" dirty="0">
                <a:solidFill>
                  <a:schemeClr val="tx1"/>
                </a:solidFill>
                <a:latin typeface="Calibri" panose="020F0502020204030204" pitchFamily="34" charset="0"/>
              </a:rPr>
              <a:t>→ 15" means that fisheye images of 30 fps are thinned out at 15 fps and displayed. When receiving fish eye image of 15 fps, display it at 15 fps.</a:t>
            </a:r>
          </a:p>
          <a:p>
            <a:r>
              <a:rPr lang="en-US" altLang="ja-JP" sz="900" i="1" dirty="0">
                <a:solidFill>
                  <a:schemeClr val="tx1"/>
                </a:solidFill>
                <a:latin typeface="Calibri" panose="020F0502020204030204" pitchFamily="34" charset="0"/>
              </a:rPr>
              <a:t>The display of the camera browser can be displayed without thinning out. It is a performance difference due to the difference in implementation method</a:t>
            </a:r>
            <a:r>
              <a:rPr lang="en-US" altLang="ja-JP" sz="900" i="1" dirty="0" smtClean="0">
                <a:solidFill>
                  <a:schemeClr val="tx1"/>
                </a:solidFill>
                <a:latin typeface="Calibri" panose="020F0502020204030204" pitchFamily="34" charset="0"/>
              </a:rPr>
              <a:t>.</a:t>
            </a:r>
          </a:p>
          <a:p>
            <a:r>
              <a:rPr lang="en-US" altLang="ja-JP" sz="900" b="1" i="1" dirty="0">
                <a:solidFill>
                  <a:schemeClr val="tx1"/>
                </a:solidFill>
                <a:latin typeface="Calibri" panose="020F0502020204030204" pitchFamily="34" charset="0"/>
              </a:rPr>
              <a:t>(* 1) In order to display at 30 fps, the H.265 hardware decoder is required.</a:t>
            </a:r>
            <a:endParaRPr lang="en-US" altLang="ja-JP" sz="900" b="1" i="1" dirty="0" smtClean="0">
              <a:solidFill>
                <a:schemeClr val="tx1"/>
              </a:solidFill>
              <a:latin typeface="Calibri" panose="020F0502020204030204" pitchFamily="34" charset="0"/>
            </a:endParaRPr>
          </a:p>
        </p:txBody>
      </p:sp>
      <p:sp>
        <p:nvSpPr>
          <p:cNvPr id="15" name="テキスト ボックス 14"/>
          <p:cNvSpPr txBox="1"/>
          <p:nvPr/>
        </p:nvSpPr>
        <p:spPr>
          <a:xfrm>
            <a:off x="6596346" y="169635"/>
            <a:ext cx="1260000" cy="230832"/>
          </a:xfrm>
          <a:prstGeom prst="rect">
            <a:avLst/>
          </a:prstGeom>
          <a:solidFill>
            <a:schemeClr val="bg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1.40</a:t>
            </a:r>
            <a:endParaRPr kumimoji="1" lang="ja-JP" altLang="en-US" sz="900" dirty="0">
              <a:solidFill>
                <a:schemeClr val="tx2"/>
              </a:solidFill>
              <a:effectLst/>
              <a:latin typeface="Calibri" panose="020F0502020204030204" pitchFamily="34" charset="0"/>
            </a:endParaRPr>
          </a:p>
        </p:txBody>
      </p:sp>
      <p:sp>
        <p:nvSpPr>
          <p:cNvPr id="2" name="正方形/長方形 1"/>
          <p:cNvSpPr/>
          <p:nvPr/>
        </p:nvSpPr>
        <p:spPr>
          <a:xfrm>
            <a:off x="296578" y="2152650"/>
            <a:ext cx="8460071" cy="2540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Text Box 710"/>
          <p:cNvSpPr txBox="1">
            <a:spLocks noChangeArrowheads="1"/>
          </p:cNvSpPr>
          <p:nvPr/>
        </p:nvSpPr>
        <p:spPr bwMode="auto">
          <a:xfrm rot="20407034">
            <a:off x="4001" y="1955938"/>
            <a:ext cx="635956" cy="205890"/>
          </a:xfrm>
          <a:prstGeom prst="rect">
            <a:avLst/>
          </a:prstGeom>
          <a:noFill/>
          <a:ln w="9525">
            <a:noFill/>
            <a:miter lim="800000"/>
            <a:headEnd/>
            <a:tailEnd/>
          </a:ln>
          <a:effectLst>
            <a:outerShdw dist="12700" algn="ctr" rotWithShape="0">
              <a:srgbClr val="4D4D4D"/>
            </a:outerShdw>
          </a:effectLst>
        </p:spPr>
        <p:txBody>
          <a:bodyPr wrap="square">
            <a:spAutoFit/>
          </a:bodyPr>
          <a:lstStyle/>
          <a:p>
            <a:pPr algn="ctr" defTabSz="1042988">
              <a:lnSpc>
                <a:spcPct val="80000"/>
              </a:lnSpc>
              <a:defRPr/>
            </a:pPr>
            <a:r>
              <a:rPr lang="en-US" altLang="ja-JP" sz="900" b="1" dirty="0" smtClean="0">
                <a:solidFill>
                  <a:srgbClr val="FF0000"/>
                </a:solidFill>
                <a:latin typeface="Calibri" panose="020F0502020204030204" pitchFamily="34" charset="0"/>
                <a:ea typeface="ＭＳ Ｐゴシック" pitchFamily="50" charset="-128"/>
              </a:rPr>
              <a:t>Updated!</a:t>
            </a:r>
            <a:endParaRPr kumimoji="1" lang="en-US" altLang="ja-JP" sz="900" b="1" dirty="0">
              <a:solidFill>
                <a:srgbClr val="FF0000"/>
              </a:solidFill>
              <a:latin typeface="Calibri" panose="020F0502020204030204" pitchFamily="34" charset="0"/>
              <a:ea typeface="ＭＳ Ｐゴシック" pitchFamily="50" charset="-128"/>
            </a:endParaRPr>
          </a:p>
        </p:txBody>
      </p:sp>
      <p:sp>
        <p:nvSpPr>
          <p:cNvPr id="14" name="テキスト ボックス 13"/>
          <p:cNvSpPr txBox="1"/>
          <p:nvPr/>
        </p:nvSpPr>
        <p:spPr>
          <a:xfrm>
            <a:off x="476722" y="55004"/>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Support Panorama and Double Panorama</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grpSp>
        <p:nvGrpSpPr>
          <p:cNvPr id="17" name="Group 708"/>
          <p:cNvGrpSpPr>
            <a:grpSpLocks noChangeAspect="1"/>
          </p:cNvGrpSpPr>
          <p:nvPr/>
        </p:nvGrpSpPr>
        <p:grpSpPr bwMode="auto">
          <a:xfrm>
            <a:off x="52889" y="95133"/>
            <a:ext cx="542834" cy="361890"/>
            <a:chOff x="132" y="2044"/>
            <a:chExt cx="462" cy="308"/>
          </a:xfrm>
        </p:grpSpPr>
        <p:pic>
          <p:nvPicPr>
            <p:cNvPr id="18" name="Picture 709" descr="名称未設定-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710"/>
            <p:cNvSpPr txBox="1">
              <a:spLocks noChangeArrowheads="1"/>
            </p:cNvSpPr>
            <p:nvPr/>
          </p:nvSpPr>
          <p:spPr bwMode="auto">
            <a:xfrm rot="20407034">
              <a:off x="158" y="2114"/>
              <a:ext cx="430" cy="165"/>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sz="800" b="1" dirty="0" smtClean="0">
                  <a:solidFill>
                    <a:schemeClr val="bg1"/>
                  </a:solidFill>
                  <a:latin typeface="Calibri" panose="020F0502020204030204" pitchFamily="34" charset="0"/>
                  <a:ea typeface="ＭＳ Ｐゴシック" pitchFamily="50" charset="-128"/>
                </a:rPr>
                <a:t>Update</a:t>
              </a:r>
              <a:endParaRPr kumimoji="1" lang="en-US" altLang="ja-JP" sz="800" b="1" dirty="0">
                <a:solidFill>
                  <a:schemeClr val="bg1"/>
                </a:solidFill>
                <a:latin typeface="Calibri" panose="020F0502020204030204" pitchFamily="34" charset="0"/>
                <a:ea typeface="ＭＳ Ｐゴシック" pitchFamily="50" charset="-128"/>
              </a:endParaRPr>
            </a:p>
          </p:txBody>
        </p:sp>
      </p:grpSp>
    </p:spTree>
    <p:extLst>
      <p:ext uri="{BB962C8B-B14F-4D97-AF65-F5344CB8AC3E}">
        <p14:creationId xmlns:p14="http://schemas.microsoft.com/office/powerpoint/2010/main" val="219532050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5485" y="2540534"/>
            <a:ext cx="3745107" cy="236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545" y="2555368"/>
            <a:ext cx="3745107" cy="236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表 10"/>
          <p:cNvGraphicFramePr>
            <a:graphicFrameLocks noGrp="1"/>
          </p:cNvGraphicFramePr>
          <p:nvPr>
            <p:extLst>
              <p:ext uri="{D42A27DB-BD31-4B8C-83A1-F6EECF244321}">
                <p14:modId xmlns:p14="http://schemas.microsoft.com/office/powerpoint/2010/main" val="3518066681"/>
              </p:ext>
            </p:extLst>
          </p:nvPr>
        </p:nvGraphicFramePr>
        <p:xfrm>
          <a:off x="464290" y="871241"/>
          <a:ext cx="8218624" cy="1615190"/>
        </p:xfrm>
        <a:graphic>
          <a:graphicData uri="http://schemas.openxmlformats.org/drawingml/2006/table">
            <a:tbl>
              <a:tblPr firstRow="1" bandRow="1">
                <a:tableStyleId>{5C22544A-7EE6-4342-B048-85BDC9FD1C3A}</a:tableStyleId>
              </a:tblPr>
              <a:tblGrid>
                <a:gridCol w="3024725"/>
                <a:gridCol w="2446094"/>
                <a:gridCol w="2747805"/>
              </a:tblGrid>
              <a:tr h="323038">
                <a:tc>
                  <a:txBody>
                    <a:bodyPr/>
                    <a:lstStyle/>
                    <a:p>
                      <a:endParaRPr kumimoji="1" lang="ja-JP" altLang="en-US" sz="1200" b="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63465" marR="63465" marT="31733" marB="31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bg1"/>
                    </a:solidFill>
                  </a:tcPr>
                </a:tc>
                <a:tc>
                  <a:txBody>
                    <a:bodyPr/>
                    <a:lstStyle/>
                    <a:p>
                      <a:pPr algn="ctr"/>
                      <a:r>
                        <a:rPr kumimoji="1" lang="en-US" altLang="ja-JP" sz="12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Panorama</a:t>
                      </a:r>
                      <a:endParaRPr kumimoji="1" lang="ja-JP" altLang="en-US" sz="1200" b="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63465" marR="63465" marT="31733" marB="31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en-US" altLang="ja-JP" sz="12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Double Panorama</a:t>
                      </a:r>
                      <a:endParaRPr kumimoji="1" lang="ja-JP" altLang="en-US" sz="1200" b="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63465" marR="63465" marT="31733" marB="31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323038">
                <a:tc>
                  <a:txBody>
                    <a:bodyPr/>
                    <a:lstStyle/>
                    <a:p>
                      <a:r>
                        <a:rPr kumimoji="1" lang="en-US" altLang="ja-JP" sz="12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Rotation</a:t>
                      </a:r>
                      <a:endParaRPr kumimoji="1" lang="ja-JP" altLang="en-US" sz="1200" b="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63465" marR="63465" marT="31733" marB="31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en-US" altLang="ja-JP" sz="12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1200"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63465" marR="63465" marT="31733" marB="31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en-US" altLang="ja-JP" sz="12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1200"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63465" marR="63465" marT="31733" marB="31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323038">
                <a:tc>
                  <a:txBody>
                    <a:bodyPr/>
                    <a:lstStyle/>
                    <a:p>
                      <a:r>
                        <a:rPr kumimoji="1" lang="en-US" altLang="ja-JP" sz="12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Click and Centering</a:t>
                      </a:r>
                      <a:endParaRPr kumimoji="1" lang="ja-JP" altLang="en-US" sz="1200" b="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63465" marR="63465" marT="31733" marB="31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en-US" altLang="ja-JP" sz="12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1200"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63465" marR="63465" marT="31733" marB="31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2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1200"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63465" marR="63465" marT="31733" marB="31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323038">
                <a:tc>
                  <a:txBody>
                    <a:bodyPr/>
                    <a:lstStyle/>
                    <a:p>
                      <a:r>
                        <a:rPr kumimoji="1" lang="en-US" altLang="ja-JP" sz="12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Wheel Zoom</a:t>
                      </a:r>
                      <a:endParaRPr kumimoji="1" lang="ja-JP" altLang="en-US" sz="1200" b="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63465" marR="63465" marT="31733" marB="31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en-US" altLang="ja-JP" sz="1200" b="1" smtClean="0">
                          <a:solidFill>
                            <a:schemeClr val="tx1"/>
                          </a:solidFill>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1200"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63465" marR="63465" marT="31733" marB="31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en-US" altLang="ja-JP" sz="1200" b="1" smtClean="0">
                          <a:solidFill>
                            <a:schemeClr val="tx1"/>
                          </a:solidFill>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1200"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63465" marR="63465" marT="31733" marB="31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323038">
                <a:tc>
                  <a:txBody>
                    <a:bodyPr/>
                    <a:lstStyle/>
                    <a:p>
                      <a:r>
                        <a:rPr kumimoji="1" lang="en-US" altLang="ja-JP" sz="12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Drag and Zoom</a:t>
                      </a:r>
                      <a:endParaRPr kumimoji="1" lang="ja-JP" altLang="en-US" sz="1200" b="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63465" marR="63465" marT="31733" marB="31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en-US" altLang="ja-JP" sz="12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1200"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63465" marR="63465" marT="31733" marB="31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en-US" altLang="ja-JP" sz="12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1200"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63465" marR="63465" marT="31733" marB="31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bl>
          </a:graphicData>
        </a:graphic>
      </p:graphicFrame>
      <p:sp>
        <p:nvSpPr>
          <p:cNvPr id="15" name="テキスト プレースホルダー 4"/>
          <p:cNvSpPr txBox="1">
            <a:spLocks/>
          </p:cNvSpPr>
          <p:nvPr/>
        </p:nvSpPr>
        <p:spPr>
          <a:xfrm>
            <a:off x="322152" y="547238"/>
            <a:ext cx="8473846" cy="324000"/>
          </a:xfrm>
          <a:prstGeom prst="rect">
            <a:avLst/>
          </a:prstGeom>
        </p:spPr>
        <p:txBody>
          <a:bodyPr vert="horz" lIns="91274" tIns="45628" rIns="91274" bIns="45628"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6368"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2736"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69104"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5475"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1846" algn="l" defTabSz="912736"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38211" algn="l" defTabSz="912736"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194582" algn="l" defTabSz="912736"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0953" algn="l" defTabSz="912736"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marL="285750" indent="-285750" algn="l">
              <a:buFont typeface="Wingdings" panose="05000000000000000000" pitchFamily="2" charset="2"/>
              <a:buChar char="n"/>
            </a:pPr>
            <a:r>
              <a:rPr lang="en-US" altLang="ja-JP" sz="1600" b="1" dirty="0" smtClean="0">
                <a:solidFill>
                  <a:srgbClr val="0A54A0"/>
                </a:solidFill>
                <a:effectLst/>
                <a:latin typeface="Calibri" panose="020F0502020204030204" pitchFamily="34" charset="0"/>
              </a:rPr>
              <a:t>The followings are available operation for the Panorama / Double Panorama mode.</a:t>
            </a:r>
            <a:endParaRPr lang="en-US" altLang="ja-JP" sz="1600" b="1" dirty="0">
              <a:solidFill>
                <a:srgbClr val="0A54A0"/>
              </a:solidFill>
              <a:effectLst/>
              <a:latin typeface="Calibri" panose="020F0502020204030204" pitchFamily="34" charset="0"/>
            </a:endParaRPr>
          </a:p>
        </p:txBody>
      </p:sp>
      <p:sp>
        <p:nvSpPr>
          <p:cNvPr id="7" name="テキスト ボックス 6"/>
          <p:cNvSpPr txBox="1"/>
          <p:nvPr/>
        </p:nvSpPr>
        <p:spPr>
          <a:xfrm>
            <a:off x="6596346" y="169635"/>
            <a:ext cx="1260000" cy="230832"/>
          </a:xfrm>
          <a:prstGeom prst="rect">
            <a:avLst/>
          </a:prstGeom>
          <a:solidFill>
            <a:schemeClr val="bg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1.40</a:t>
            </a:r>
            <a:endParaRPr kumimoji="1" lang="ja-JP" altLang="en-US" sz="900" dirty="0">
              <a:solidFill>
                <a:schemeClr val="tx2"/>
              </a:solidFill>
              <a:effectLst/>
              <a:latin typeface="Calibri" panose="020F0502020204030204" pitchFamily="34" charset="0"/>
            </a:endParaRPr>
          </a:p>
        </p:txBody>
      </p:sp>
      <p:sp>
        <p:nvSpPr>
          <p:cNvPr id="16" name="正方形/長方形 15"/>
          <p:cNvSpPr/>
          <p:nvPr/>
        </p:nvSpPr>
        <p:spPr>
          <a:xfrm>
            <a:off x="445647" y="1829613"/>
            <a:ext cx="8260203" cy="659587"/>
          </a:xfrm>
          <a:prstGeom prst="rect">
            <a:avLst/>
          </a:prstGeom>
          <a:noFill/>
          <a:ln w="22225" cap="flat" cmpd="sng" algn="ctr">
            <a:solidFill>
              <a:srgbClr val="FF0000"/>
            </a:solidFill>
            <a:prstDash val="solid"/>
          </a:ln>
          <a:effectLst>
            <a:outerShdw blurRad="40000" dist="23000" dir="5400000" rotWithShape="0">
              <a:srgbClr val="000000">
                <a:alpha val="35000"/>
              </a:srgbClr>
            </a:outerShdw>
          </a:effectLst>
        </p:spPr>
        <p:txBody>
          <a:bodyPr lIns="72000" tIns="36000" rIns="36000" bIns="36000" rtlCol="0" anchor="t" anchorCtr="0"/>
          <a:lstStyle/>
          <a:p>
            <a:pPr marL="0" marR="0" lvl="0" indent="0" defTabSz="457200" eaLnBrk="1" fontAlgn="auto" latinLnBrk="0" hangingPunct="1">
              <a:lnSpc>
                <a:spcPct val="100000"/>
              </a:lnSpc>
              <a:spcBef>
                <a:spcPts val="0"/>
              </a:spcBef>
              <a:spcAft>
                <a:spcPts val="0"/>
              </a:spcAft>
              <a:buClrTx/>
              <a:buSzTx/>
              <a:buFontTx/>
              <a:buNone/>
              <a:tabLst/>
              <a:defRPr/>
            </a:pPr>
            <a:endParaRPr kumimoji="0" lang="ja-JP" altLang="en-US" sz="1200" b="1" i="0" u="none" strike="noStrike" kern="0" cap="none" spc="0" normalizeH="0" baseline="0" noProof="0" dirty="0" smtClean="0">
              <a:ln>
                <a:noFill/>
              </a:ln>
              <a:solidFill>
                <a:srgbClr val="C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Text Box 710"/>
          <p:cNvSpPr txBox="1">
            <a:spLocks noChangeArrowheads="1"/>
          </p:cNvSpPr>
          <p:nvPr/>
        </p:nvSpPr>
        <p:spPr bwMode="auto">
          <a:xfrm rot="20407034">
            <a:off x="30420" y="1663838"/>
            <a:ext cx="635956" cy="205890"/>
          </a:xfrm>
          <a:prstGeom prst="rect">
            <a:avLst/>
          </a:prstGeom>
          <a:noFill/>
          <a:ln w="9525">
            <a:noFill/>
            <a:miter lim="800000"/>
            <a:headEnd/>
            <a:tailEnd/>
          </a:ln>
          <a:effectLst>
            <a:outerShdw dist="12700" algn="ctr" rotWithShape="0">
              <a:srgbClr val="4D4D4D"/>
            </a:outerShdw>
          </a:effectLst>
        </p:spPr>
        <p:txBody>
          <a:bodyPr wrap="square">
            <a:spAutoFit/>
          </a:bodyPr>
          <a:lstStyle/>
          <a:p>
            <a:pPr algn="ctr" defTabSz="1042988">
              <a:lnSpc>
                <a:spcPct val="80000"/>
              </a:lnSpc>
              <a:defRPr/>
            </a:pPr>
            <a:r>
              <a:rPr lang="en-US" altLang="ja-JP" sz="900" b="1" dirty="0" smtClean="0">
                <a:solidFill>
                  <a:srgbClr val="FF0000"/>
                </a:solidFill>
                <a:latin typeface="Calibri" panose="020F0502020204030204" pitchFamily="34" charset="0"/>
                <a:ea typeface="ＭＳ Ｐゴシック" pitchFamily="50" charset="-128"/>
              </a:rPr>
              <a:t>Updated!</a:t>
            </a:r>
            <a:endParaRPr kumimoji="1" lang="en-US" altLang="ja-JP" sz="900" b="1" dirty="0">
              <a:solidFill>
                <a:srgbClr val="FF0000"/>
              </a:solidFill>
              <a:latin typeface="Calibri" panose="020F0502020204030204" pitchFamily="34" charset="0"/>
              <a:ea typeface="ＭＳ Ｐゴシック" pitchFamily="50" charset="-128"/>
            </a:endParaRPr>
          </a:p>
        </p:txBody>
      </p:sp>
      <p:pic>
        <p:nvPicPr>
          <p:cNvPr id="24" name="図 23" descr="画面の領域"/>
          <p:cNvPicPr>
            <a:picLocks noChangeAspect="1"/>
          </p:cNvPicPr>
          <p:nvPr/>
        </p:nvPicPr>
        <p:blipFill rotWithShape="1">
          <a:blip r:embed="rId3">
            <a:extLst>
              <a:ext uri="{28A0092B-C50C-407E-A947-70E740481C1C}">
                <a14:useLocalDpi xmlns:a14="http://schemas.microsoft.com/office/drawing/2010/main" val="0"/>
              </a:ext>
            </a:extLst>
          </a:blip>
          <a:srcRect l="68333" t="45602" r="11820" b="26202"/>
          <a:stretch/>
        </p:blipFill>
        <p:spPr>
          <a:xfrm>
            <a:off x="6088163" y="3106855"/>
            <a:ext cx="2240469" cy="1252368"/>
          </a:xfrm>
          <a:prstGeom prst="rect">
            <a:avLst/>
          </a:prstGeom>
        </p:spPr>
      </p:pic>
      <p:sp>
        <p:nvSpPr>
          <p:cNvPr id="25" name="正方形/長方形 24"/>
          <p:cNvSpPr/>
          <p:nvPr/>
        </p:nvSpPr>
        <p:spPr>
          <a:xfrm>
            <a:off x="6088162" y="3106854"/>
            <a:ext cx="2240469" cy="1263659"/>
          </a:xfrm>
          <a:prstGeom prst="rect">
            <a:avLst/>
          </a:prstGeom>
          <a:noFill/>
          <a:ln w="25400" cap="flat" cmpd="sng" algn="ctr">
            <a:solidFill>
              <a:srgbClr val="0033CC"/>
            </a:solidFill>
            <a:prstDash val="solid"/>
          </a:ln>
          <a:effectLst>
            <a:outerShdw blurRad="40000" dist="23000" dir="5400000" rotWithShape="0">
              <a:srgbClr val="000000">
                <a:alpha val="35000"/>
              </a:srgbClr>
            </a:outerShdw>
          </a:effectLst>
        </p:spPr>
        <p:txBody>
          <a:bodyPr lIns="72000" tIns="36000" rIns="36000" bIns="36000" rtlCol="0" anchor="t" anchorCtr="0"/>
          <a:lstStyle/>
          <a:p>
            <a:pPr marL="0" marR="0" lvl="0" indent="0" defTabSz="457200" eaLnBrk="1" fontAlgn="auto" latinLnBrk="0" hangingPunct="1">
              <a:lnSpc>
                <a:spcPct val="100000"/>
              </a:lnSpc>
              <a:spcBef>
                <a:spcPts val="0"/>
              </a:spcBef>
              <a:spcAft>
                <a:spcPts val="0"/>
              </a:spcAft>
              <a:buClrTx/>
              <a:buSzTx/>
              <a:buFontTx/>
              <a:buNone/>
              <a:tabLst/>
              <a:defRPr/>
            </a:pPr>
            <a:endParaRPr kumimoji="0" lang="ja-JP" altLang="en-US" sz="1200" b="1" i="0" u="none" strike="noStrike" kern="0" cap="none" spc="0" normalizeH="0" baseline="0" noProof="0" dirty="0" smtClean="0">
              <a:ln>
                <a:noFill/>
              </a:ln>
              <a:solidFill>
                <a:srgbClr val="C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33" name="図 32" descr="画面の領域"/>
          <p:cNvPicPr>
            <a:picLocks/>
          </p:cNvPicPr>
          <p:nvPr/>
        </p:nvPicPr>
        <p:blipFill rotWithShape="1">
          <a:blip r:embed="rId3">
            <a:extLst>
              <a:ext uri="{28A0092B-C50C-407E-A947-70E740481C1C}">
                <a14:useLocalDpi xmlns:a14="http://schemas.microsoft.com/office/drawing/2010/main" val="0"/>
              </a:ext>
            </a:extLst>
          </a:blip>
          <a:srcRect l="55294" t="27942" b="8544"/>
          <a:stretch/>
        </p:blipFill>
        <p:spPr>
          <a:xfrm>
            <a:off x="1669198" y="3117501"/>
            <a:ext cx="2220560" cy="1286408"/>
          </a:xfrm>
          <a:prstGeom prst="rect">
            <a:avLst/>
          </a:prstGeom>
        </p:spPr>
      </p:pic>
      <p:sp>
        <p:nvSpPr>
          <p:cNvPr id="26" name="正方形/長方形 25"/>
          <p:cNvSpPr/>
          <p:nvPr/>
        </p:nvSpPr>
        <p:spPr>
          <a:xfrm>
            <a:off x="2282719" y="3494725"/>
            <a:ext cx="1023991" cy="560173"/>
          </a:xfrm>
          <a:prstGeom prst="rect">
            <a:avLst/>
          </a:prstGeom>
          <a:noFill/>
          <a:ln w="19050" cap="flat" cmpd="sng" algn="ctr">
            <a:solidFill>
              <a:srgbClr val="0033CC"/>
            </a:solidFill>
            <a:prstDash val="solid"/>
          </a:ln>
          <a:effectLst>
            <a:outerShdw blurRad="40000" dist="23000" dir="5400000" rotWithShape="0">
              <a:srgbClr val="000000">
                <a:alpha val="35000"/>
              </a:srgbClr>
            </a:outerShdw>
          </a:effectLst>
        </p:spPr>
        <p:txBody>
          <a:bodyPr lIns="72000" tIns="36000" rIns="36000" bIns="36000" rtlCol="0" anchor="t" anchorCtr="0"/>
          <a:lstStyle/>
          <a:p>
            <a:pPr marL="0" marR="0" lvl="0" indent="0" defTabSz="457200" eaLnBrk="1" fontAlgn="auto" latinLnBrk="0" hangingPunct="1">
              <a:lnSpc>
                <a:spcPct val="100000"/>
              </a:lnSpc>
              <a:spcBef>
                <a:spcPts val="0"/>
              </a:spcBef>
              <a:spcAft>
                <a:spcPts val="0"/>
              </a:spcAft>
              <a:buClrTx/>
              <a:buSzTx/>
              <a:buFontTx/>
              <a:buNone/>
              <a:tabLst/>
              <a:defRPr/>
            </a:pPr>
            <a:endParaRPr kumimoji="0" lang="ja-JP" altLang="en-US" sz="1200" b="1" i="0" u="none" strike="noStrike" kern="0" cap="none" spc="0" normalizeH="0" baseline="0" noProof="0" dirty="0" smtClean="0">
              <a:ln>
                <a:noFill/>
              </a:ln>
              <a:solidFill>
                <a:srgbClr val="C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7" name="直線コネクタ 26"/>
          <p:cNvCxnSpPr/>
          <p:nvPr/>
        </p:nvCxnSpPr>
        <p:spPr>
          <a:xfrm flipV="1">
            <a:off x="2282719" y="3106855"/>
            <a:ext cx="3798467" cy="387870"/>
          </a:xfrm>
          <a:prstGeom prst="line">
            <a:avLst/>
          </a:prstGeom>
          <a:noFill/>
          <a:ln w="25400" cap="flat" cmpd="sng" algn="ctr">
            <a:solidFill>
              <a:srgbClr val="0033CC"/>
            </a:solidFill>
            <a:prstDash val="solid"/>
          </a:ln>
          <a:effectLst>
            <a:outerShdw blurRad="40000" dist="20000" dir="5400000" rotWithShape="0">
              <a:srgbClr val="000000">
                <a:alpha val="38000"/>
              </a:srgbClr>
            </a:outerShdw>
          </a:effectLst>
        </p:spPr>
      </p:cxnSp>
      <p:cxnSp>
        <p:nvCxnSpPr>
          <p:cNvPr id="28" name="直線コネクタ 27"/>
          <p:cNvCxnSpPr/>
          <p:nvPr/>
        </p:nvCxnSpPr>
        <p:spPr>
          <a:xfrm>
            <a:off x="2303098" y="4054898"/>
            <a:ext cx="3785064" cy="293339"/>
          </a:xfrm>
          <a:prstGeom prst="line">
            <a:avLst/>
          </a:prstGeom>
          <a:noFill/>
          <a:ln w="25400" cap="flat" cmpd="sng" algn="ctr">
            <a:solidFill>
              <a:srgbClr val="0033CC"/>
            </a:solidFill>
            <a:prstDash val="solid"/>
          </a:ln>
          <a:effectLst>
            <a:outerShdw blurRad="40000" dist="20000" dir="5400000" rotWithShape="0">
              <a:srgbClr val="000000">
                <a:alpha val="38000"/>
              </a:srgbClr>
            </a:outerShdw>
          </a:effectLst>
        </p:spPr>
      </p:cxnSp>
      <p:sp>
        <p:nvSpPr>
          <p:cNvPr id="29" name="下矢印 28"/>
          <p:cNvSpPr/>
          <p:nvPr/>
        </p:nvSpPr>
        <p:spPr>
          <a:xfrm rot="16200000">
            <a:off x="4204728" y="2916520"/>
            <a:ext cx="880983" cy="1555368"/>
          </a:xfrm>
          <a:prstGeom prst="downArrow">
            <a:avLst/>
          </a:prstGeom>
          <a:solidFill>
            <a:srgbClr val="FFFFCC"/>
          </a:solidFill>
          <a:ln w="9525" cap="flat" cmpd="sng" algn="ctr">
            <a:solidFill>
              <a:sysClr val="window" lastClr="FFFFFF">
                <a:lumMod val="65000"/>
              </a:sysClr>
            </a:solidFill>
            <a:prstDash val="solid"/>
          </a:ln>
          <a:effectLst>
            <a:outerShdw blurRad="40000" dist="23000" dir="5400000" rotWithShape="0">
              <a:srgbClr val="000000">
                <a:alpha val="35000"/>
              </a:srgbClr>
            </a:outerShdw>
          </a:effectLst>
        </p:spPr>
        <p:txBody>
          <a:bodyPr lIns="72000" tIns="36000" rIns="36000" bIns="36000" rtlCol="0" anchor="t" anchorCtr="0"/>
          <a:lstStyle/>
          <a:p>
            <a:pPr marL="0" marR="0" lvl="0" indent="0" defTabSz="457200" eaLnBrk="1" fontAlgn="auto" latinLnBrk="0" hangingPunct="1">
              <a:lnSpc>
                <a:spcPct val="100000"/>
              </a:lnSpc>
              <a:spcBef>
                <a:spcPts val="0"/>
              </a:spcBef>
              <a:spcAft>
                <a:spcPts val="0"/>
              </a:spcAft>
              <a:buClrTx/>
              <a:buSzTx/>
              <a:buFontTx/>
              <a:buNone/>
              <a:tabLst/>
              <a:defRPr/>
            </a:pPr>
            <a:endParaRPr kumimoji="0" lang="ja-JP" altLang="en-US" sz="1200" b="1" i="0" u="none" strike="noStrike" kern="0" cap="none" spc="0" normalizeH="0" baseline="0" noProof="0" dirty="0" smtClean="0">
              <a:ln>
                <a:noFill/>
              </a:ln>
              <a:solidFill>
                <a:srgbClr val="C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3921383" y="3503964"/>
            <a:ext cx="1275384" cy="380480"/>
          </a:xfrm>
          <a:prstGeom prst="rect">
            <a:avLst/>
          </a:prstGeom>
          <a:noFill/>
          <a:ln w="25400" cap="flat" cmpd="sng" algn="ctr">
            <a:noFill/>
            <a:prstDash val="solid"/>
          </a:ln>
          <a:effectLst/>
        </p:spPr>
        <p:txBody>
          <a:bodyPr wrap="square" lIns="36000" tIns="36000" rIns="36000" bIns="36000" rtlCol="0">
            <a:spAutoFit/>
          </a:bodyPr>
          <a:lstStyle/>
          <a:p>
            <a:pPr marL="87313" marR="0" lvl="0" indent="-87313" algn="l" defTabSz="457200" eaLnBrk="1" fontAlgn="auto" latinLnBrk="0" hangingPunct="1">
              <a:lnSpc>
                <a:spcPct val="100000"/>
              </a:lnSpc>
              <a:spcBef>
                <a:spcPts val="0"/>
              </a:spcBef>
              <a:spcAft>
                <a:spcPts val="0"/>
              </a:spcAft>
              <a:buClrTx/>
              <a:buSzTx/>
              <a:buFontTx/>
              <a:buNone/>
              <a:tabLst/>
              <a:defRPr/>
            </a:pPr>
            <a:r>
              <a:rPr lang="en-US" altLang="ja-JP" sz="1000" b="1" dirty="0">
                <a:effectLst/>
                <a:latin typeface="Calibri" panose="020F0502020204030204" pitchFamily="34" charset="0"/>
              </a:rPr>
              <a:t>Supports drag &amp; zoom and wheel zoom</a:t>
            </a:r>
            <a:endParaRPr kumimoji="0" lang="ja-JP" altLang="en-US" sz="1000" b="1" i="0" u="none" strike="noStrike" kern="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470860"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Support Panorama and Double Panorama</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grpSp>
        <p:nvGrpSpPr>
          <p:cNvPr id="22" name="Group 708"/>
          <p:cNvGrpSpPr>
            <a:grpSpLocks noChangeAspect="1"/>
          </p:cNvGrpSpPr>
          <p:nvPr/>
        </p:nvGrpSpPr>
        <p:grpSpPr bwMode="auto">
          <a:xfrm>
            <a:off x="52889" y="95133"/>
            <a:ext cx="542834" cy="361890"/>
            <a:chOff x="132" y="2044"/>
            <a:chExt cx="462" cy="308"/>
          </a:xfrm>
        </p:grpSpPr>
        <p:pic>
          <p:nvPicPr>
            <p:cNvPr id="23" name="Picture 709" descr="名称未設定-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710"/>
            <p:cNvSpPr txBox="1">
              <a:spLocks noChangeArrowheads="1"/>
            </p:cNvSpPr>
            <p:nvPr/>
          </p:nvSpPr>
          <p:spPr bwMode="auto">
            <a:xfrm rot="20407034">
              <a:off x="158" y="2114"/>
              <a:ext cx="430" cy="165"/>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sz="800" b="1" dirty="0" smtClean="0">
                  <a:solidFill>
                    <a:schemeClr val="bg1"/>
                  </a:solidFill>
                  <a:latin typeface="Calibri" panose="020F0502020204030204" pitchFamily="34" charset="0"/>
                  <a:ea typeface="ＭＳ Ｐゴシック" pitchFamily="50" charset="-128"/>
                </a:rPr>
                <a:t>Update</a:t>
              </a:r>
              <a:endParaRPr kumimoji="1" lang="en-US" altLang="ja-JP" sz="800" b="1" dirty="0">
                <a:solidFill>
                  <a:schemeClr val="bg1"/>
                </a:solidFill>
                <a:latin typeface="Calibri" panose="020F0502020204030204" pitchFamily="34" charset="0"/>
                <a:ea typeface="ＭＳ Ｐゴシック" pitchFamily="50" charset="-128"/>
              </a:endParaRPr>
            </a:p>
          </p:txBody>
        </p:sp>
      </p:grpSp>
    </p:spTree>
    <p:extLst>
      <p:ext uri="{BB962C8B-B14F-4D97-AF65-F5344CB8AC3E}">
        <p14:creationId xmlns:p14="http://schemas.microsoft.com/office/powerpoint/2010/main" val="272487264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6596346" y="169635"/>
            <a:ext cx="1260000" cy="230832"/>
          </a:xfrm>
          <a:prstGeom prst="rect">
            <a:avLst/>
          </a:prstGeom>
          <a:solidFill>
            <a:schemeClr val="bg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1.40</a:t>
            </a:r>
            <a:endParaRPr kumimoji="1" lang="ja-JP" altLang="en-US" sz="900" dirty="0">
              <a:solidFill>
                <a:schemeClr val="tx2"/>
              </a:solidFill>
              <a:effectLst/>
              <a:latin typeface="Calibri" panose="020F0502020204030204" pitchFamily="34" charset="0"/>
            </a:endParaRPr>
          </a:p>
        </p:txBody>
      </p:sp>
      <p:grpSp>
        <p:nvGrpSpPr>
          <p:cNvPr id="9" name="Group 708"/>
          <p:cNvGrpSpPr>
            <a:grpSpLocks noChangeAspect="1"/>
          </p:cNvGrpSpPr>
          <p:nvPr/>
        </p:nvGrpSpPr>
        <p:grpSpPr bwMode="auto">
          <a:xfrm>
            <a:off x="58750" y="101353"/>
            <a:ext cx="515681" cy="343788"/>
            <a:chOff x="132" y="2044"/>
            <a:chExt cx="462" cy="308"/>
          </a:xfrm>
        </p:grpSpPr>
        <p:pic>
          <p:nvPicPr>
            <p:cNvPr id="10" name="Picture 709" descr="名称未設定-3"/>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710"/>
            <p:cNvSpPr txBox="1">
              <a:spLocks noChangeArrowheads="1"/>
            </p:cNvSpPr>
            <p:nvPr/>
          </p:nvSpPr>
          <p:spPr bwMode="auto">
            <a:xfrm rot="20407034">
              <a:off x="158" y="2105"/>
              <a:ext cx="430" cy="180"/>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sz="1000" b="1" dirty="0">
                  <a:solidFill>
                    <a:srgbClr val="FF0000"/>
                  </a:solidFill>
                  <a:latin typeface="Calibri" panose="020F0502020204030204" pitchFamily="34" charset="0"/>
                  <a:ea typeface="ＭＳ Ｐゴシック" pitchFamily="50" charset="-128"/>
                </a:rPr>
                <a:t>N</a:t>
              </a:r>
              <a:r>
                <a:rPr kumimoji="1" lang="en-US" altLang="ja-JP" sz="1000" b="1" dirty="0" smtClean="0">
                  <a:solidFill>
                    <a:srgbClr val="FF0000"/>
                  </a:solidFill>
                  <a:latin typeface="Calibri" panose="020F0502020204030204" pitchFamily="34" charset="0"/>
                  <a:ea typeface="ＭＳ Ｐゴシック" pitchFamily="50" charset="-128"/>
                </a:rPr>
                <a:t>ew</a:t>
              </a:r>
              <a:r>
                <a:rPr kumimoji="1" lang="en-US" altLang="ja-JP" sz="1000" b="1" dirty="0">
                  <a:solidFill>
                    <a:srgbClr val="FF0000"/>
                  </a:solidFill>
                  <a:latin typeface="Calibri" panose="020F0502020204030204" pitchFamily="34" charset="0"/>
                  <a:ea typeface="ＭＳ Ｐゴシック" pitchFamily="50" charset="-128"/>
                </a:rPr>
                <a:t>!</a:t>
              </a:r>
            </a:p>
          </p:txBody>
        </p:sp>
      </p:grpSp>
      <p:sp>
        <p:nvSpPr>
          <p:cNvPr id="17" name="タイトル 1"/>
          <p:cNvSpPr txBox="1">
            <a:spLocks/>
          </p:cNvSpPr>
          <p:nvPr/>
        </p:nvSpPr>
        <p:spPr>
          <a:xfrm>
            <a:off x="490121" y="56004"/>
            <a:ext cx="8201092" cy="465591"/>
          </a:xfrm>
          <a:prstGeom prst="rect">
            <a:avLst/>
          </a:prstGeom>
        </p:spPr>
        <p:txBody>
          <a:bodyPr vert="horz" lIns="91440" tIns="45720" rIns="91440" bIns="45720" rtlCol="0" anchor="ctr">
            <a:noAutofit/>
          </a:bodyPr>
          <a:lstStyle>
            <a:lvl1pPr algn="ctr" defTabSz="457200" rtl="0" eaLnBrk="0" fontAlgn="base" hangingPunct="0">
              <a:spcBef>
                <a:spcPct val="0"/>
              </a:spcBef>
              <a:spcAft>
                <a:spcPct val="0"/>
              </a:spcAft>
              <a:defRPr kumimoji="1" sz="24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457200"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9pPr>
          </a:lstStyle>
          <a:p>
            <a:pPr lvl="0" algn="l" defTabSz="914400" eaLnBrk="1" fontAlgn="auto" hangingPunct="1">
              <a:spcBef>
                <a:spcPts val="0"/>
              </a:spcBef>
              <a:spcAft>
                <a:spcPts val="0"/>
              </a:spcAft>
              <a:defRPr/>
            </a:pPr>
            <a:r>
              <a:rPr lang="en-US" altLang="ja-JP" sz="2200" dirty="0" smtClean="0">
                <a:effectLst/>
                <a:latin typeface="Calibri" panose="020F0502020204030204" pitchFamily="34" charset="0"/>
              </a:rPr>
              <a:t>Adding a warning </a:t>
            </a:r>
            <a:r>
              <a:rPr lang="en-US" altLang="ja-JP" sz="2200" dirty="0">
                <a:effectLst/>
                <a:latin typeface="Calibri" panose="020F0502020204030204" pitchFamily="34" charset="0"/>
              </a:rPr>
              <a:t>dialog </a:t>
            </a:r>
            <a:r>
              <a:rPr lang="en-US" altLang="ja-JP" sz="2200" dirty="0" smtClean="0">
                <a:effectLst/>
                <a:latin typeface="Calibri" panose="020F0502020204030204" pitchFamily="34" charset="0"/>
              </a:rPr>
              <a:t> at “Initial </a:t>
            </a:r>
            <a:r>
              <a:rPr lang="en-US" altLang="ja-JP" sz="2200" dirty="0">
                <a:effectLst/>
                <a:latin typeface="Calibri" panose="020F0502020204030204" pitchFamily="34" charset="0"/>
              </a:rPr>
              <a:t>setup“ </a:t>
            </a:r>
            <a:r>
              <a:rPr lang="en-US" altLang="ja-JP" sz="2200" dirty="0" smtClean="0">
                <a:effectLst/>
                <a:latin typeface="Calibri" panose="020F0502020204030204" pitchFamily="34" charset="0"/>
              </a:rPr>
              <a:t>screen</a:t>
            </a:r>
            <a:endParaRPr kumimoji="1" lang="ja-JP" altLang="en-US" sz="2200" b="1" i="0" u="none" strike="noStrike" kern="1200" cap="none" spc="0" normalizeH="0" baseline="0" noProof="0" dirty="0">
              <a:ln>
                <a:noFill/>
              </a:ln>
              <a:solidFill>
                <a:sysClr val="window" lastClr="FFFFFF"/>
              </a:solidFill>
              <a:effectLst/>
              <a:uLnTx/>
              <a:uFillTx/>
              <a:latin typeface="Calibri" panose="020F0502020204030204" pitchFamily="34" charset="0"/>
            </a:endParaRPr>
          </a:p>
        </p:txBody>
      </p:sp>
      <p:sp>
        <p:nvSpPr>
          <p:cNvPr id="18" name="テキスト プレースホルダー 2"/>
          <p:cNvSpPr txBox="1">
            <a:spLocks/>
          </p:cNvSpPr>
          <p:nvPr/>
        </p:nvSpPr>
        <p:spPr>
          <a:xfrm>
            <a:off x="332900" y="598519"/>
            <a:ext cx="8473846" cy="1122331"/>
          </a:xfrm>
          <a:prstGeom prst="rect">
            <a:avLst/>
          </a:prstGeom>
        </p:spPr>
        <p:txBody>
          <a:bodyPr lIns="36000" tIns="36000" rIns="36000" bIns="36000" anchor="ctr" anchorCtr="0"/>
          <a:lstStyle>
            <a:lvl1pPr marL="0" indent="0" algn="l" defTabSz="457200" rtl="0" eaLnBrk="0" fontAlgn="base" hangingPunct="0">
              <a:spcBef>
                <a:spcPct val="20000"/>
              </a:spcBef>
              <a:spcAft>
                <a:spcPct val="0"/>
              </a:spcAft>
              <a:buFontTx/>
              <a:buNone/>
              <a:defRPr kumimoji="1" sz="1600" b="1" kern="1200">
                <a:solidFill>
                  <a:srgbClr val="006AB0"/>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285750" lvl="0" indent="-285750">
              <a:buFont typeface="Wingdings" panose="05000000000000000000" pitchFamily="2" charset="2"/>
              <a:buChar char="n"/>
              <a:defRPr/>
            </a:pPr>
            <a:r>
              <a:rPr lang="en-US" altLang="ja-JP" dirty="0" smtClean="0">
                <a:solidFill>
                  <a:schemeClr val="tx1"/>
                </a:solidFill>
                <a:effectLst/>
                <a:latin typeface="Calibri" panose="020F0502020204030204" pitchFamily="34" charset="0"/>
              </a:rPr>
              <a:t>“Initial setup", </a:t>
            </a:r>
            <a:r>
              <a:rPr lang="en-US" altLang="ja-JP" dirty="0">
                <a:solidFill>
                  <a:schemeClr val="tx1"/>
                </a:solidFill>
                <a:effectLst/>
                <a:latin typeface="Calibri" panose="020F0502020204030204" pitchFamily="34" charset="0"/>
              </a:rPr>
              <a:t>one of the device registration functions, always involves changing the setting of the device when executed</a:t>
            </a:r>
            <a:r>
              <a:rPr lang="en-US" altLang="ja-JP" dirty="0" smtClean="0">
                <a:solidFill>
                  <a:schemeClr val="tx1"/>
                </a:solidFill>
                <a:effectLst/>
                <a:latin typeface="Calibri" panose="020F0502020204030204" pitchFamily="34" charset="0"/>
              </a:rPr>
              <a:t>. </a:t>
            </a:r>
          </a:p>
          <a:p>
            <a:pPr marL="285750" lvl="0" indent="-285750">
              <a:buFont typeface="Wingdings" panose="05000000000000000000" pitchFamily="2" charset="2"/>
              <a:buChar char="n"/>
              <a:defRPr/>
            </a:pPr>
            <a:r>
              <a:rPr lang="en-US" altLang="ja-JP" dirty="0" smtClean="0">
                <a:solidFill>
                  <a:schemeClr val="tx1"/>
                </a:solidFill>
                <a:effectLst/>
                <a:latin typeface="Calibri" panose="020F0502020204030204" pitchFamily="34" charset="0"/>
              </a:rPr>
              <a:t>Therefore</a:t>
            </a:r>
            <a:r>
              <a:rPr lang="en-US" altLang="ja-JP" dirty="0">
                <a:solidFill>
                  <a:schemeClr val="tx1"/>
                </a:solidFill>
                <a:effectLst/>
                <a:latin typeface="Calibri" panose="020F0502020204030204" pitchFamily="34" charset="0"/>
              </a:rPr>
              <a:t>, in order to prevent unintentional change of the setting of the device, the warning dialog is displayed at the beginning of the “Initial </a:t>
            </a:r>
            <a:r>
              <a:rPr lang="en-US" altLang="ja-JP" dirty="0" smtClean="0">
                <a:solidFill>
                  <a:schemeClr val="tx1"/>
                </a:solidFill>
                <a:effectLst/>
                <a:latin typeface="Calibri" panose="020F0502020204030204" pitchFamily="34" charset="0"/>
              </a:rPr>
              <a:t>setup“ screen.</a:t>
            </a:r>
            <a:endParaRPr kumimoji="1" lang="en-US" altLang="ja-JP" sz="1600" b="1" i="0" u="none" strike="noStrike" kern="1200" cap="none" spc="0" normalizeH="0" baseline="0" noProof="0" dirty="0" smtClean="0">
              <a:ln>
                <a:noFill/>
              </a:ln>
              <a:solidFill>
                <a:schemeClr val="tx1"/>
              </a:solidFill>
              <a:effectLst/>
              <a:uLnTx/>
              <a:uFillTx/>
              <a:latin typeface="Calibri" panose="020F0502020204030204" pitchFamily="34"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1850" y="1724315"/>
            <a:ext cx="5124496" cy="3202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正方形/長方形 11"/>
          <p:cNvSpPr/>
          <p:nvPr/>
        </p:nvSpPr>
        <p:spPr>
          <a:xfrm>
            <a:off x="3698495" y="2918518"/>
            <a:ext cx="1940305" cy="808932"/>
          </a:xfrm>
          <a:prstGeom prst="rect">
            <a:avLst/>
          </a:prstGeom>
          <a:noFill/>
          <a:ln w="19050" cap="flat" cmpd="sng" algn="ctr">
            <a:solidFill>
              <a:srgbClr val="FF0000"/>
            </a:solidFill>
            <a:prstDash val="solid"/>
          </a:ln>
          <a:effectLst>
            <a:outerShdw blurRad="40000" dist="23000" dir="5400000" rotWithShape="0">
              <a:srgbClr val="000000">
                <a:alpha val="35000"/>
              </a:srgbClr>
            </a:outerShdw>
          </a:effectLst>
        </p:spPr>
        <p:txBody>
          <a:bodyPr lIns="72000" tIns="36000" rIns="36000" bIns="36000" rtlCol="0" anchor="t" anchorCtr="0"/>
          <a:lstStyle/>
          <a:p>
            <a:pPr marL="0" marR="0" lvl="0" indent="0" defTabSz="457200" eaLnBrk="1" fontAlgn="auto" latinLnBrk="0" hangingPunct="1">
              <a:lnSpc>
                <a:spcPct val="100000"/>
              </a:lnSpc>
              <a:spcBef>
                <a:spcPts val="0"/>
              </a:spcBef>
              <a:spcAft>
                <a:spcPts val="0"/>
              </a:spcAft>
              <a:buClrTx/>
              <a:buSzTx/>
              <a:buFontTx/>
              <a:buNone/>
              <a:tabLst/>
              <a:defRPr/>
            </a:pPr>
            <a:endParaRPr kumimoji="0" lang="ja-JP" altLang="en-US" sz="1200" b="1" i="0" u="none" strike="noStrike" kern="0" cap="none" spc="0" normalizeH="0" baseline="0" noProof="0" dirty="0" smtClean="0">
              <a:ln>
                <a:noFill/>
              </a:ln>
              <a:solidFill>
                <a:srgbClr val="C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11801803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399" y="1288282"/>
            <a:ext cx="5702301" cy="356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テキスト ボックス 10"/>
          <p:cNvSpPr txBox="1"/>
          <p:nvPr/>
        </p:nvSpPr>
        <p:spPr>
          <a:xfrm>
            <a:off x="6596346" y="169635"/>
            <a:ext cx="1260000" cy="230832"/>
          </a:xfrm>
          <a:prstGeom prst="rect">
            <a:avLst/>
          </a:prstGeom>
          <a:solidFill>
            <a:schemeClr val="bg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1.40</a:t>
            </a:r>
            <a:endParaRPr kumimoji="1" lang="ja-JP" altLang="en-US" sz="900" dirty="0">
              <a:solidFill>
                <a:schemeClr val="tx2"/>
              </a:solidFill>
              <a:effectLst/>
              <a:latin typeface="Calibri" panose="020F0502020204030204" pitchFamily="34" charset="0"/>
            </a:endParaRPr>
          </a:p>
        </p:txBody>
      </p:sp>
      <p:grpSp>
        <p:nvGrpSpPr>
          <p:cNvPr id="9" name="Group 708"/>
          <p:cNvGrpSpPr>
            <a:grpSpLocks noChangeAspect="1"/>
          </p:cNvGrpSpPr>
          <p:nvPr/>
        </p:nvGrpSpPr>
        <p:grpSpPr bwMode="auto">
          <a:xfrm>
            <a:off x="58750" y="101353"/>
            <a:ext cx="515681" cy="343788"/>
            <a:chOff x="132" y="2044"/>
            <a:chExt cx="462" cy="308"/>
          </a:xfrm>
        </p:grpSpPr>
        <p:pic>
          <p:nvPicPr>
            <p:cNvPr id="10" name="Picture 709" descr="名称未設定-3"/>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710"/>
            <p:cNvSpPr txBox="1">
              <a:spLocks noChangeArrowheads="1"/>
            </p:cNvSpPr>
            <p:nvPr/>
          </p:nvSpPr>
          <p:spPr bwMode="auto">
            <a:xfrm rot="20407034">
              <a:off x="158" y="2105"/>
              <a:ext cx="430" cy="180"/>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sz="1000" b="1" dirty="0">
                  <a:solidFill>
                    <a:srgbClr val="FF0000"/>
                  </a:solidFill>
                  <a:latin typeface="Calibri" panose="020F0502020204030204" pitchFamily="34" charset="0"/>
                  <a:ea typeface="ＭＳ Ｐゴシック" pitchFamily="50" charset="-128"/>
                </a:rPr>
                <a:t>N</a:t>
              </a:r>
              <a:r>
                <a:rPr kumimoji="1" lang="en-US" altLang="ja-JP" sz="1000" b="1" dirty="0" smtClean="0">
                  <a:solidFill>
                    <a:srgbClr val="FF0000"/>
                  </a:solidFill>
                  <a:latin typeface="Calibri" panose="020F0502020204030204" pitchFamily="34" charset="0"/>
                  <a:ea typeface="ＭＳ Ｐゴシック" pitchFamily="50" charset="-128"/>
                </a:rPr>
                <a:t>ew</a:t>
              </a:r>
              <a:r>
                <a:rPr kumimoji="1" lang="en-US" altLang="ja-JP" sz="1000" b="1" dirty="0">
                  <a:solidFill>
                    <a:srgbClr val="FF0000"/>
                  </a:solidFill>
                  <a:latin typeface="Calibri" panose="020F0502020204030204" pitchFamily="34" charset="0"/>
                  <a:ea typeface="ＭＳ Ｐゴシック" pitchFamily="50" charset="-128"/>
                </a:rPr>
                <a:t>!</a:t>
              </a:r>
            </a:p>
          </p:txBody>
        </p:sp>
      </p:grpSp>
      <p:sp>
        <p:nvSpPr>
          <p:cNvPr id="12" name="正方形/長方形 11"/>
          <p:cNvSpPr/>
          <p:nvPr/>
        </p:nvSpPr>
        <p:spPr>
          <a:xfrm>
            <a:off x="3683000" y="1653805"/>
            <a:ext cx="844550" cy="18134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プレースホルダー 2"/>
          <p:cNvSpPr txBox="1">
            <a:spLocks/>
          </p:cNvSpPr>
          <p:nvPr/>
        </p:nvSpPr>
        <p:spPr>
          <a:xfrm>
            <a:off x="345600" y="674719"/>
            <a:ext cx="8633300" cy="538131"/>
          </a:xfrm>
          <a:prstGeom prst="rect">
            <a:avLst/>
          </a:prstGeom>
        </p:spPr>
        <p:txBody>
          <a:bodyPr lIns="36000" tIns="36000" rIns="36000" bIns="36000" anchor="ctr" anchorCtr="0"/>
          <a:lstStyle>
            <a:lvl1pPr marL="0" indent="0" algn="l" defTabSz="457200" rtl="0" eaLnBrk="0" fontAlgn="base" hangingPunct="0">
              <a:spcBef>
                <a:spcPct val="20000"/>
              </a:spcBef>
              <a:spcAft>
                <a:spcPct val="0"/>
              </a:spcAft>
              <a:buFontTx/>
              <a:buNone/>
              <a:defRPr kumimoji="1" sz="1600" b="1" kern="1200">
                <a:solidFill>
                  <a:srgbClr val="006AB0"/>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285750" lvl="0" indent="-285750">
              <a:buFont typeface="Wingdings" panose="05000000000000000000" pitchFamily="2" charset="2"/>
              <a:buChar char="n"/>
              <a:defRPr/>
            </a:pPr>
            <a:r>
              <a:rPr lang="en-US" altLang="ja-JP" dirty="0" smtClean="0">
                <a:solidFill>
                  <a:schemeClr val="tx1"/>
                </a:solidFill>
                <a:effectLst/>
                <a:latin typeface="Calibri" panose="020F0502020204030204" pitchFamily="34" charset="0"/>
              </a:rPr>
              <a:t>Tab name has been changed from “Drawing setup" to “Drawing and audio setup" </a:t>
            </a:r>
            <a:r>
              <a:rPr lang="en-US" altLang="ja-JP" dirty="0">
                <a:solidFill>
                  <a:schemeClr val="tx1"/>
                </a:solidFill>
                <a:effectLst/>
                <a:latin typeface="Calibri" panose="020F0502020204030204" pitchFamily="34" charset="0"/>
              </a:rPr>
              <a:t>in order to make it easy to find the </a:t>
            </a:r>
            <a:r>
              <a:rPr lang="en-US" altLang="ja-JP" dirty="0" smtClean="0">
                <a:solidFill>
                  <a:schemeClr val="tx1"/>
                </a:solidFill>
                <a:effectLst/>
                <a:latin typeface="Calibri" panose="020F0502020204030204" pitchFamily="34" charset="0"/>
              </a:rPr>
              <a:t>“Audio </a:t>
            </a:r>
            <a:r>
              <a:rPr lang="en-US" altLang="ja-JP" dirty="0">
                <a:solidFill>
                  <a:schemeClr val="tx1"/>
                </a:solidFill>
                <a:effectLst/>
                <a:latin typeface="Calibri" panose="020F0502020204030204" pitchFamily="34" charset="0"/>
              </a:rPr>
              <a:t>ON / OFF" setting.</a:t>
            </a:r>
            <a:endParaRPr kumimoji="1" lang="en-US" altLang="ja-JP" sz="1600" b="1" i="0" u="none" strike="noStrike" kern="1200" cap="none" spc="0" normalizeH="0" baseline="0" noProof="0" dirty="0" smtClean="0">
              <a:ln>
                <a:noFill/>
              </a:ln>
              <a:solidFill>
                <a:schemeClr val="tx1"/>
              </a:solidFill>
              <a:effectLst/>
              <a:uLnTx/>
              <a:uFillTx/>
              <a:latin typeface="Calibri" panose="020F0502020204030204" pitchFamily="34" charset="0"/>
            </a:endParaRPr>
          </a:p>
        </p:txBody>
      </p:sp>
      <p:sp>
        <p:nvSpPr>
          <p:cNvPr id="19" name="タイトル 1"/>
          <p:cNvSpPr>
            <a:spLocks noGrp="1"/>
          </p:cNvSpPr>
          <p:nvPr>
            <p:ph type="title"/>
          </p:nvPr>
        </p:nvSpPr>
        <p:spPr>
          <a:xfrm>
            <a:off x="471071" y="56004"/>
            <a:ext cx="8201091" cy="465592"/>
          </a:xfrm>
        </p:spPr>
        <p:txBody>
          <a:bodyPr>
            <a:noAutofit/>
          </a:bodyPr>
          <a:lstStyle/>
          <a:p>
            <a:pPr defTabSz="914400">
              <a:spcBef>
                <a:spcPts val="0"/>
              </a:spcBef>
              <a:defRPr/>
            </a:pPr>
            <a:r>
              <a:rPr lang="en-US" altLang="ja-JP" sz="1800" dirty="0">
                <a:latin typeface="Calibri" panose="020F0502020204030204" pitchFamily="34" charset="0"/>
              </a:rPr>
              <a:t>“Drawing setup" </a:t>
            </a:r>
            <a:r>
              <a:rPr lang="en-US" altLang="ja-JP" sz="1800" dirty="0" smtClean="0">
                <a:latin typeface="Calibri" panose="020F0502020204030204" pitchFamily="34" charset="0"/>
              </a:rPr>
              <a:t>tab is </a:t>
            </a:r>
            <a:r>
              <a:rPr lang="en-US" altLang="ja-JP" sz="1800" dirty="0">
                <a:latin typeface="Calibri" panose="020F0502020204030204" pitchFamily="34" charset="0"/>
              </a:rPr>
              <a:t>changed to “Drawing and audio setup"</a:t>
            </a:r>
            <a:endParaRPr lang="ja-JP" altLang="en-US" sz="1800" dirty="0"/>
          </a:p>
        </p:txBody>
      </p:sp>
      <p:sp>
        <p:nvSpPr>
          <p:cNvPr id="17" name="正方形/長方形 16"/>
          <p:cNvSpPr/>
          <p:nvPr/>
        </p:nvSpPr>
        <p:spPr>
          <a:xfrm>
            <a:off x="3257551" y="2784105"/>
            <a:ext cx="4121150" cy="16864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2515861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6596346" y="169635"/>
            <a:ext cx="1260000" cy="230832"/>
          </a:xfrm>
          <a:prstGeom prst="rect">
            <a:avLst/>
          </a:prstGeom>
          <a:solidFill>
            <a:schemeClr val="bg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1.40</a:t>
            </a:r>
            <a:endParaRPr kumimoji="1" lang="ja-JP" altLang="en-US" sz="900" dirty="0">
              <a:solidFill>
                <a:schemeClr val="tx2"/>
              </a:solidFill>
              <a:effectLst/>
              <a:latin typeface="Calibri" panose="020F0502020204030204" pitchFamily="34" charset="0"/>
            </a:endParaRPr>
          </a:p>
        </p:txBody>
      </p:sp>
      <p:grpSp>
        <p:nvGrpSpPr>
          <p:cNvPr id="9" name="Group 708"/>
          <p:cNvGrpSpPr>
            <a:grpSpLocks noChangeAspect="1"/>
          </p:cNvGrpSpPr>
          <p:nvPr/>
        </p:nvGrpSpPr>
        <p:grpSpPr bwMode="auto">
          <a:xfrm>
            <a:off x="58750" y="101353"/>
            <a:ext cx="515681" cy="343788"/>
            <a:chOff x="132" y="2044"/>
            <a:chExt cx="462" cy="308"/>
          </a:xfrm>
        </p:grpSpPr>
        <p:pic>
          <p:nvPicPr>
            <p:cNvPr id="10" name="Picture 709" descr="名称未設定-3"/>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710"/>
            <p:cNvSpPr txBox="1">
              <a:spLocks noChangeArrowheads="1"/>
            </p:cNvSpPr>
            <p:nvPr/>
          </p:nvSpPr>
          <p:spPr bwMode="auto">
            <a:xfrm rot="20407034">
              <a:off x="158" y="2105"/>
              <a:ext cx="430" cy="180"/>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sz="1000" b="1" dirty="0">
                  <a:solidFill>
                    <a:srgbClr val="FF0000"/>
                  </a:solidFill>
                  <a:latin typeface="Calibri" panose="020F0502020204030204" pitchFamily="34" charset="0"/>
                  <a:ea typeface="ＭＳ Ｐゴシック" pitchFamily="50" charset="-128"/>
                </a:rPr>
                <a:t>N</a:t>
              </a:r>
              <a:r>
                <a:rPr kumimoji="1" lang="en-US" altLang="ja-JP" sz="1000" b="1" dirty="0" smtClean="0">
                  <a:solidFill>
                    <a:srgbClr val="FF0000"/>
                  </a:solidFill>
                  <a:latin typeface="Calibri" panose="020F0502020204030204" pitchFamily="34" charset="0"/>
                  <a:ea typeface="ＭＳ Ｐゴシック" pitchFamily="50" charset="-128"/>
                </a:rPr>
                <a:t>ew</a:t>
              </a:r>
              <a:r>
                <a:rPr kumimoji="1" lang="en-US" altLang="ja-JP" sz="1000" b="1" dirty="0">
                  <a:solidFill>
                    <a:srgbClr val="FF0000"/>
                  </a:solidFill>
                  <a:latin typeface="Calibri" panose="020F0502020204030204" pitchFamily="34" charset="0"/>
                  <a:ea typeface="ＭＳ Ｐゴシック" pitchFamily="50" charset="-128"/>
                </a:rPr>
                <a:t>!</a:t>
              </a:r>
            </a:p>
          </p:txBody>
        </p:sp>
      </p:grpSp>
      <p:sp>
        <p:nvSpPr>
          <p:cNvPr id="7" name="タイトル 1"/>
          <p:cNvSpPr>
            <a:spLocks noGrp="1"/>
          </p:cNvSpPr>
          <p:nvPr>
            <p:ph type="title"/>
          </p:nvPr>
        </p:nvSpPr>
        <p:spPr>
          <a:xfrm>
            <a:off x="460595" y="56003"/>
            <a:ext cx="7395751" cy="465592"/>
          </a:xfrm>
        </p:spPr>
        <p:txBody>
          <a:bodyPr>
            <a:noAutofit/>
          </a:bodyPr>
          <a:lstStyle/>
          <a:p>
            <a:pPr defTabSz="914400">
              <a:spcBef>
                <a:spcPts val="0"/>
              </a:spcBef>
              <a:defRPr/>
            </a:pPr>
            <a:r>
              <a:rPr lang="en-US" altLang="ja-JP" dirty="0" smtClean="0">
                <a:latin typeface="Calibri" panose="020F0502020204030204" pitchFamily="34" charset="0"/>
              </a:rPr>
              <a:t>Additional </a:t>
            </a:r>
            <a:r>
              <a:rPr lang="en-US" altLang="ja-JP" dirty="0">
                <a:latin typeface="Calibri" panose="020F0502020204030204" pitchFamily="34" charset="0"/>
              </a:rPr>
              <a:t>message at device </a:t>
            </a:r>
            <a:r>
              <a:rPr lang="en-US" altLang="ja-JP" dirty="0" smtClean="0">
                <a:latin typeface="Calibri" panose="020F0502020204030204" pitchFamily="34" charset="0"/>
              </a:rPr>
              <a:t>detection </a:t>
            </a:r>
            <a:r>
              <a:rPr lang="en-US" altLang="ja-JP" dirty="0">
                <a:latin typeface="Calibri" panose="020F0502020204030204" pitchFamily="34" charset="0"/>
              </a:rPr>
              <a:t>failure</a:t>
            </a:r>
            <a:endParaRPr lang="en-US" altLang="ja-JP" b="0" dirty="0">
              <a:latin typeface="Calibri" panose="020F0502020204030204" pitchFamily="34" charset="0"/>
            </a:endParaRPr>
          </a:p>
        </p:txBody>
      </p:sp>
      <p:sp>
        <p:nvSpPr>
          <p:cNvPr id="12" name="テキスト ボックス 11"/>
          <p:cNvSpPr txBox="1"/>
          <p:nvPr/>
        </p:nvSpPr>
        <p:spPr>
          <a:xfrm>
            <a:off x="2764475" y="4137843"/>
            <a:ext cx="2720864" cy="288147"/>
          </a:xfrm>
          <a:prstGeom prst="rect">
            <a:avLst/>
          </a:prstGeom>
          <a:noFill/>
        </p:spPr>
        <p:txBody>
          <a:bodyPr wrap="none" lIns="36000" tIns="36000" rIns="36000" bIns="36000" rtlCol="0">
            <a:spAutoFit/>
          </a:bodyPr>
          <a:lstStyle/>
          <a:p>
            <a:pPr marL="87313" indent="-87313"/>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図： ダイアログメッセージ（暫定案）</a:t>
            </a:r>
          </a:p>
        </p:txBody>
      </p:sp>
      <p:pic>
        <p:nvPicPr>
          <p:cNvPr id="13" name="Picture 2" descr="C:\Users\3940622\Desktop\画面キャプチャ\③機器検出メッセージ.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6870" y="1859870"/>
            <a:ext cx="4572000" cy="2181225"/>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プレースホルダー 2"/>
          <p:cNvSpPr txBox="1">
            <a:spLocks/>
          </p:cNvSpPr>
          <p:nvPr/>
        </p:nvSpPr>
        <p:spPr>
          <a:xfrm>
            <a:off x="345600" y="687419"/>
            <a:ext cx="8473846" cy="588931"/>
          </a:xfrm>
          <a:prstGeom prst="rect">
            <a:avLst/>
          </a:prstGeom>
        </p:spPr>
        <p:txBody>
          <a:bodyPr lIns="36000" tIns="36000" rIns="36000" bIns="36000" anchor="ctr" anchorCtr="0"/>
          <a:lstStyle>
            <a:lvl1pPr marL="0" indent="0" algn="l" defTabSz="457200" rtl="0" eaLnBrk="0" fontAlgn="base" hangingPunct="0">
              <a:spcBef>
                <a:spcPct val="20000"/>
              </a:spcBef>
              <a:spcAft>
                <a:spcPct val="0"/>
              </a:spcAft>
              <a:buFontTx/>
              <a:buNone/>
              <a:defRPr kumimoji="1" sz="1600" b="1" kern="1200">
                <a:solidFill>
                  <a:srgbClr val="006AB0"/>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285750" lvl="0" indent="-285750">
              <a:buFont typeface="Wingdings" panose="05000000000000000000" pitchFamily="2" charset="2"/>
              <a:buChar char="n"/>
              <a:defRPr/>
            </a:pPr>
            <a:r>
              <a:rPr lang="en-US" altLang="ja-JP" dirty="0">
                <a:solidFill>
                  <a:schemeClr val="tx1"/>
                </a:solidFill>
                <a:effectLst/>
                <a:latin typeface="Calibri" panose="020F0502020204030204" pitchFamily="34" charset="0"/>
              </a:rPr>
              <a:t>Device </a:t>
            </a:r>
            <a:r>
              <a:rPr lang="en-US" altLang="ja-JP" dirty="0" smtClean="0">
                <a:solidFill>
                  <a:schemeClr val="tx1"/>
                </a:solidFill>
                <a:effectLst/>
                <a:latin typeface="Calibri" panose="020F0502020204030204" pitchFamily="34" charset="0"/>
              </a:rPr>
              <a:t>detection </a:t>
            </a:r>
            <a:r>
              <a:rPr lang="en-US" altLang="ja-JP" dirty="0">
                <a:solidFill>
                  <a:schemeClr val="tx1"/>
                </a:solidFill>
                <a:effectLst/>
                <a:latin typeface="Calibri" panose="020F0502020204030204" pitchFamily="34" charset="0"/>
              </a:rPr>
              <a:t>fails if Easy IP </a:t>
            </a:r>
            <a:r>
              <a:rPr lang="en-US" altLang="ja-JP" dirty="0" smtClean="0">
                <a:solidFill>
                  <a:schemeClr val="tx1"/>
                </a:solidFill>
                <a:effectLst/>
                <a:latin typeface="Calibri" panose="020F0502020204030204" pitchFamily="34" charset="0"/>
              </a:rPr>
              <a:t>setup </a:t>
            </a:r>
            <a:r>
              <a:rPr lang="en-US" altLang="ja-JP" dirty="0">
                <a:solidFill>
                  <a:schemeClr val="tx1"/>
                </a:solidFill>
                <a:effectLst/>
                <a:latin typeface="Calibri" panose="020F0502020204030204" pitchFamily="34" charset="0"/>
              </a:rPr>
              <a:t>tool is activated. </a:t>
            </a:r>
            <a:r>
              <a:rPr lang="en-US" altLang="ja-JP" dirty="0" smtClean="0">
                <a:solidFill>
                  <a:schemeClr val="tx1"/>
                </a:solidFill>
                <a:effectLst/>
                <a:latin typeface="Calibri" panose="020F0502020204030204" pitchFamily="34" charset="0"/>
              </a:rPr>
              <a:t> The following message will be </a:t>
            </a:r>
            <a:r>
              <a:rPr lang="en-US" altLang="ja-JP" dirty="0">
                <a:solidFill>
                  <a:schemeClr val="tx1"/>
                </a:solidFill>
                <a:effectLst/>
                <a:latin typeface="Calibri" panose="020F0502020204030204" pitchFamily="34" charset="0"/>
              </a:rPr>
              <a:t>displayed  at the time of </a:t>
            </a:r>
            <a:r>
              <a:rPr lang="en-US" altLang="ja-JP" dirty="0" smtClean="0">
                <a:solidFill>
                  <a:schemeClr val="tx1"/>
                </a:solidFill>
                <a:effectLst/>
                <a:latin typeface="Calibri" panose="020F0502020204030204" pitchFamily="34" charset="0"/>
              </a:rPr>
              <a:t>failure to let you know</a:t>
            </a:r>
            <a:endParaRPr kumimoji="1" lang="ja-JP" altLang="en-US" sz="1600" b="1" i="0" u="none" strike="noStrike" kern="1200" cap="none" spc="0" normalizeH="0" baseline="0" noProof="0" dirty="0">
              <a:ln>
                <a:noFill/>
              </a:ln>
              <a:solidFill>
                <a:schemeClr val="tx1"/>
              </a:solidFill>
              <a:effectLst/>
              <a:uLnTx/>
              <a:uFillTx/>
              <a:latin typeface="Calibri" panose="020F0502020204030204" pitchFamily="34"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250" y="1373498"/>
            <a:ext cx="5614796" cy="3509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正方形/長方形 13"/>
          <p:cNvSpPr/>
          <p:nvPr/>
        </p:nvSpPr>
        <p:spPr>
          <a:xfrm>
            <a:off x="3486149" y="2524916"/>
            <a:ext cx="2108201" cy="1189834"/>
          </a:xfrm>
          <a:prstGeom prst="rect">
            <a:avLst/>
          </a:prstGeom>
          <a:noFill/>
          <a:ln w="22225" cap="flat" cmpd="sng" algn="ctr">
            <a:solidFill>
              <a:srgbClr val="FF0000"/>
            </a:solidFill>
            <a:prstDash val="solid"/>
          </a:ln>
          <a:effectLst>
            <a:outerShdw blurRad="40000" dist="23000" dir="5400000" rotWithShape="0">
              <a:srgbClr val="000000">
                <a:alpha val="35000"/>
              </a:srgbClr>
            </a:outerShdw>
          </a:effectLst>
        </p:spPr>
        <p:txBody>
          <a:bodyPr lIns="72000" tIns="36000" rIns="36000" bIns="36000" rtlCol="0" anchor="t" anchorCtr="0"/>
          <a:lstStyle/>
          <a:p>
            <a:pPr marL="0" marR="0" lvl="0" indent="0" defTabSz="457200" eaLnBrk="1" fontAlgn="auto" latinLnBrk="0" hangingPunct="1">
              <a:lnSpc>
                <a:spcPct val="100000"/>
              </a:lnSpc>
              <a:spcBef>
                <a:spcPts val="0"/>
              </a:spcBef>
              <a:spcAft>
                <a:spcPts val="0"/>
              </a:spcAft>
              <a:buClrTx/>
              <a:buSzTx/>
              <a:buFontTx/>
              <a:buNone/>
              <a:tabLst/>
              <a:defRPr/>
            </a:pPr>
            <a:endParaRPr kumimoji="0" lang="ja-JP" altLang="en-US" sz="1200" b="1" i="0" u="none" strike="noStrike" kern="0" cap="none" spc="0" normalizeH="0" baseline="0" noProof="0" dirty="0" smtClean="0">
              <a:ln>
                <a:noFill/>
              </a:ln>
              <a:solidFill>
                <a:srgbClr val="C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5104257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normAutofit/>
          </a:bodyPr>
          <a:lstStyle/>
          <a:p>
            <a:r>
              <a:rPr kumimoji="1" lang="en-US" altLang="ja-JP" sz="3200" b="1" dirty="0" smtClean="0">
                <a:latin typeface="Calibri" panose="020F0502020204030204" pitchFamily="34" charset="0"/>
              </a:rPr>
              <a:t>Thank you</a:t>
            </a:r>
            <a:endParaRPr kumimoji="1" lang="ja-JP" altLang="en-US" sz="3200" b="1" dirty="0">
              <a:latin typeface="Calibri" panose="020F0502020204030204" pitchFamily="34" charset="0"/>
            </a:endParaRPr>
          </a:p>
        </p:txBody>
      </p:sp>
    </p:spTree>
    <p:extLst>
      <p:ext uri="{BB962C8B-B14F-4D97-AF65-F5344CB8AC3E}">
        <p14:creationId xmlns:p14="http://schemas.microsoft.com/office/powerpoint/2010/main" val="18876568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8"/>
          <p:cNvSpPr>
            <a:spLocks noChangeArrowheads="1"/>
          </p:cNvSpPr>
          <p:nvPr/>
        </p:nvSpPr>
        <p:spPr bwMode="auto">
          <a:xfrm>
            <a:off x="466182" y="1921687"/>
            <a:ext cx="2501292" cy="404950"/>
          </a:xfrm>
          <a:prstGeom prst="ellipse">
            <a:avLst/>
          </a:prstGeom>
          <a:gradFill rotWithShape="1">
            <a:gsLst>
              <a:gs pos="0">
                <a:srgbClr val="FFFFFF"/>
              </a:gs>
              <a:gs pos="100000">
                <a:srgbClr val="FF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274" tIns="45628" rIns="91274" bIns="45628"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defRPr/>
            </a:pPr>
            <a:r>
              <a:rPr lang="en-US" altLang="ja-JP" sz="1800" b="1" kern="0" dirty="0" smtClean="0">
                <a:solidFill>
                  <a:srgbClr val="000000"/>
                </a:solidFill>
                <a:ea typeface="Meiryo UI" pitchFamily="50" charset="-128"/>
                <a:cs typeface="Meiryo UI" pitchFamily="50" charset="-128"/>
              </a:rPr>
              <a:t>(2) </a:t>
            </a:r>
            <a:r>
              <a:rPr lang="en-US" altLang="ja-JP" sz="1800" b="1" kern="0" dirty="0" smtClean="0">
                <a:solidFill>
                  <a:srgbClr val="000000"/>
                </a:solidFill>
                <a:effectLst/>
                <a:ea typeface="Meiryo UI" pitchFamily="50" charset="-128"/>
                <a:cs typeface="Meiryo UI" pitchFamily="50" charset="-128"/>
              </a:rPr>
              <a:t>Smart </a:t>
            </a:r>
            <a:r>
              <a:rPr lang="en-US" altLang="ja-JP" sz="1800" b="1" kern="0" dirty="0">
                <a:solidFill>
                  <a:srgbClr val="000000"/>
                </a:solidFill>
                <a:effectLst/>
                <a:ea typeface="Meiryo UI" pitchFamily="50" charset="-128"/>
                <a:cs typeface="Meiryo UI" pitchFamily="50" charset="-128"/>
              </a:rPr>
              <a:t>Operation</a:t>
            </a:r>
            <a:endParaRPr lang="ja-JP" altLang="en-US" sz="1800" b="1" kern="0" dirty="0">
              <a:solidFill>
                <a:srgbClr val="000000"/>
              </a:solidFill>
              <a:effectLst/>
              <a:ea typeface="Meiryo UI" pitchFamily="50" charset="-128"/>
              <a:cs typeface="Meiryo UI" pitchFamily="50" charset="-128"/>
            </a:endParaRPr>
          </a:p>
        </p:txBody>
      </p:sp>
      <p:sp>
        <p:nvSpPr>
          <p:cNvPr id="13" name="タイトル 1"/>
          <p:cNvSpPr>
            <a:spLocks noGrp="1"/>
          </p:cNvSpPr>
          <p:nvPr>
            <p:ph type="title"/>
          </p:nvPr>
        </p:nvSpPr>
        <p:spPr>
          <a:xfrm>
            <a:off x="483100" y="4904"/>
            <a:ext cx="7674860" cy="525309"/>
          </a:xfrm>
        </p:spPr>
        <p:txBody>
          <a:bodyPr vert="horz" lIns="91274" tIns="45628" rIns="91274" bIns="45628"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Features</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15" name="Oval 8"/>
          <p:cNvSpPr>
            <a:spLocks noChangeArrowheads="1"/>
          </p:cNvSpPr>
          <p:nvPr/>
        </p:nvSpPr>
        <p:spPr bwMode="auto">
          <a:xfrm>
            <a:off x="466178" y="3147686"/>
            <a:ext cx="2553681" cy="410343"/>
          </a:xfrm>
          <a:prstGeom prst="ellipse">
            <a:avLst/>
          </a:prstGeom>
          <a:solidFill>
            <a:schemeClr val="bg1">
              <a:lumMod val="75000"/>
            </a:schemeClr>
          </a:solidFill>
          <a:ln>
            <a:noFill/>
          </a:ln>
          <a:effectLst/>
          <a:extLst/>
        </p:spPr>
        <p:txBody>
          <a:bodyPr wrap="none" lIns="91274" tIns="45628" rIns="91274" bIns="45628" anchor="ct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800" b="1" dirty="0" smtClean="0">
                <a:solidFill>
                  <a:schemeClr val="bg1">
                    <a:lumMod val="85000"/>
                  </a:schemeClr>
                </a:solidFill>
                <a:ea typeface="Meiryo UI" pitchFamily="50" charset="-128"/>
                <a:cs typeface="Meiryo UI" pitchFamily="50" charset="-128"/>
              </a:rPr>
              <a:t>(3) Remote </a:t>
            </a:r>
            <a:r>
              <a:rPr lang="en-US" altLang="ja-JP" sz="1800" b="1" dirty="0">
                <a:solidFill>
                  <a:schemeClr val="bg1">
                    <a:lumMod val="85000"/>
                  </a:schemeClr>
                </a:solidFill>
                <a:ea typeface="Meiryo UI" pitchFamily="50" charset="-128"/>
                <a:cs typeface="Meiryo UI" pitchFamily="50" charset="-128"/>
              </a:rPr>
              <a:t>&amp; Secure</a:t>
            </a:r>
            <a:endParaRPr lang="ja-JP" altLang="en-US" sz="1800" b="1" dirty="0">
              <a:solidFill>
                <a:schemeClr val="bg1">
                  <a:lumMod val="85000"/>
                </a:schemeClr>
              </a:solidFill>
              <a:ea typeface="Meiryo UI" pitchFamily="50" charset="-128"/>
              <a:cs typeface="Meiryo UI" pitchFamily="50" charset="-128"/>
            </a:endParaRPr>
          </a:p>
        </p:txBody>
      </p:sp>
      <p:sp>
        <p:nvSpPr>
          <p:cNvPr id="16" name="Oval 9"/>
          <p:cNvSpPr>
            <a:spLocks noChangeArrowheads="1"/>
          </p:cNvSpPr>
          <p:nvPr/>
        </p:nvSpPr>
        <p:spPr bwMode="auto">
          <a:xfrm>
            <a:off x="424115" y="747422"/>
            <a:ext cx="2559111" cy="408197"/>
          </a:xfrm>
          <a:prstGeom prst="ellipse">
            <a:avLst/>
          </a:prstGeom>
          <a:solidFill>
            <a:schemeClr val="bg1">
              <a:lumMod val="75000"/>
            </a:schemeClr>
          </a:solidFill>
          <a:ln>
            <a:noFill/>
          </a:ln>
          <a:effectLst/>
          <a:extLst/>
        </p:spPr>
        <p:txBody>
          <a:bodyPr wrap="none" lIns="91274" tIns="45628" rIns="91274" bIns="45628" anchor="ct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800" b="1" dirty="0" smtClean="0">
                <a:solidFill>
                  <a:schemeClr val="bg1">
                    <a:lumMod val="85000"/>
                  </a:schemeClr>
                </a:solidFill>
                <a:ea typeface="Meiryo UI" pitchFamily="50" charset="-128"/>
                <a:cs typeface="Meiryo UI" pitchFamily="50" charset="-128"/>
              </a:rPr>
              <a:t>(1) Easy </a:t>
            </a:r>
            <a:r>
              <a:rPr lang="en-US" altLang="ja-JP" sz="1800" b="1" dirty="0">
                <a:solidFill>
                  <a:schemeClr val="bg1">
                    <a:lumMod val="85000"/>
                  </a:schemeClr>
                </a:solidFill>
                <a:ea typeface="Meiryo UI" pitchFamily="50" charset="-128"/>
                <a:cs typeface="Meiryo UI" pitchFamily="50" charset="-128"/>
              </a:rPr>
              <a:t>Installation</a:t>
            </a:r>
            <a:endParaRPr lang="ja-JP" altLang="en-US" sz="1800" b="1" dirty="0">
              <a:solidFill>
                <a:schemeClr val="bg1">
                  <a:lumMod val="85000"/>
                </a:schemeClr>
              </a:solidFill>
              <a:ea typeface="Meiryo UI" pitchFamily="50" charset="-128"/>
              <a:cs typeface="Meiryo UI" pitchFamily="50" charset="-128"/>
            </a:endParaRPr>
          </a:p>
        </p:txBody>
      </p:sp>
      <p:sp>
        <p:nvSpPr>
          <p:cNvPr id="21" name="Text Box 55"/>
          <p:cNvSpPr txBox="1">
            <a:spLocks noChangeArrowheads="1"/>
          </p:cNvSpPr>
          <p:nvPr/>
        </p:nvSpPr>
        <p:spPr bwMode="auto">
          <a:xfrm>
            <a:off x="263960" y="3535854"/>
            <a:ext cx="5056186" cy="1084341"/>
          </a:xfrm>
          <a:prstGeom prst="rect">
            <a:avLst/>
          </a:prstGeom>
          <a:noFill/>
          <a:ln w="9525">
            <a:no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836" tIns="46707" rIns="89836" bIns="46707">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marL="285229" indent="-285229" algn="l" eaLnBrk="1" hangingPunct="1">
              <a:buFont typeface="Wingdings" panose="05000000000000000000" pitchFamily="2" charset="2"/>
              <a:buChar char="Ø"/>
              <a:defRPr/>
            </a:pPr>
            <a:r>
              <a:rPr lang="en-US" altLang="ja-JP" sz="1600" b="1" u="sng" dirty="0">
                <a:solidFill>
                  <a:schemeClr val="bg1">
                    <a:lumMod val="85000"/>
                  </a:schemeClr>
                </a:solidFill>
                <a:ea typeface="Meiryo UI" pitchFamily="50" charset="-128"/>
                <a:cs typeface="Meiryo UI" pitchFamily="50" charset="-128"/>
              </a:rPr>
              <a:t>Multi stream recording and playback</a:t>
            </a:r>
          </a:p>
          <a:p>
            <a:pPr lvl="1" algn="l" eaLnBrk="1" hangingPunct="1">
              <a:defRPr/>
            </a:pPr>
            <a:r>
              <a:rPr lang="en-US" altLang="ja-JP" dirty="0" smtClean="0">
                <a:solidFill>
                  <a:schemeClr val="bg1">
                    <a:lumMod val="85000"/>
                  </a:schemeClr>
                </a:solidFill>
                <a:effectLst/>
                <a:ea typeface="Meiryo UI" pitchFamily="50" charset="-128"/>
                <a:cs typeface="Meiryo UI" pitchFamily="50" charset="-128"/>
              </a:rPr>
              <a:t>- Achieve narrow bandwidth by “multi-stream control”.</a:t>
            </a:r>
          </a:p>
          <a:p>
            <a:pPr marL="285229" indent="-285229" algn="l" eaLnBrk="1" hangingPunct="1">
              <a:lnSpc>
                <a:spcPts val="1600"/>
              </a:lnSpc>
              <a:spcBef>
                <a:spcPts val="600"/>
              </a:spcBef>
              <a:buFont typeface="Wingdings" panose="05000000000000000000" pitchFamily="2" charset="2"/>
              <a:buChar char="Ø"/>
              <a:defRPr/>
            </a:pPr>
            <a:r>
              <a:rPr lang="en-US" altLang="ja-JP" sz="1600" b="1" u="sng" dirty="0">
                <a:solidFill>
                  <a:schemeClr val="bg1">
                    <a:lumMod val="85000"/>
                  </a:schemeClr>
                </a:solidFill>
                <a:ea typeface="Meiryo UI" pitchFamily="50" charset="-128"/>
                <a:cs typeface="Meiryo UI" pitchFamily="50" charset="-128"/>
              </a:rPr>
              <a:t>High secure communication in remote surveillance</a:t>
            </a:r>
          </a:p>
          <a:p>
            <a:pPr lvl="1" algn="l" eaLnBrk="1" hangingPunct="1">
              <a:defRPr/>
            </a:pPr>
            <a:r>
              <a:rPr lang="en-US" altLang="ja-JP" dirty="0" smtClean="0">
                <a:solidFill>
                  <a:schemeClr val="bg1">
                    <a:lumMod val="85000"/>
                  </a:schemeClr>
                </a:solidFill>
                <a:effectLst/>
                <a:ea typeface="Meiryo UI" pitchFamily="50" charset="-128"/>
                <a:cs typeface="Meiryo UI" pitchFamily="50" charset="-128"/>
              </a:rPr>
              <a:t>- Data communication encryption, Enhanced user PW rule</a:t>
            </a:r>
          </a:p>
        </p:txBody>
      </p:sp>
      <p:sp>
        <p:nvSpPr>
          <p:cNvPr id="24" name="Text Box 56"/>
          <p:cNvSpPr txBox="1">
            <a:spLocks noChangeArrowheads="1"/>
          </p:cNvSpPr>
          <p:nvPr/>
        </p:nvSpPr>
        <p:spPr bwMode="auto">
          <a:xfrm>
            <a:off x="263960" y="1092020"/>
            <a:ext cx="5056186" cy="74835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89836" tIns="46707" rIns="89836" bIns="46707">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marL="285229" indent="-285229" algn="l" eaLnBrk="1" hangingPunct="1">
              <a:buFont typeface="Wingdings" panose="05000000000000000000" pitchFamily="2" charset="2"/>
              <a:buChar char="Ø"/>
              <a:defRPr/>
            </a:pPr>
            <a:r>
              <a:rPr lang="en-US" altLang="ja-JP" sz="1600" b="1" u="sng" dirty="0">
                <a:solidFill>
                  <a:schemeClr val="bg1">
                    <a:lumMod val="85000"/>
                  </a:schemeClr>
                </a:solidFill>
                <a:ea typeface="Meiryo UI" pitchFamily="50" charset="-128"/>
                <a:cs typeface="Meiryo UI" pitchFamily="50" charset="-128"/>
              </a:rPr>
              <a:t>Set up whole system with one operation</a:t>
            </a:r>
            <a:endParaRPr lang="en-US" altLang="ja-JP" sz="1600" dirty="0">
              <a:solidFill>
                <a:schemeClr val="bg1">
                  <a:lumMod val="85000"/>
                </a:schemeClr>
              </a:solidFill>
              <a:ea typeface="Meiryo UI" pitchFamily="50" charset="-128"/>
              <a:cs typeface="Meiryo UI" pitchFamily="50" charset="-128"/>
            </a:endParaRPr>
          </a:p>
          <a:p>
            <a:pPr lvl="1" algn="l" eaLnBrk="1" hangingPunct="1">
              <a:lnSpc>
                <a:spcPts val="1500"/>
              </a:lnSpc>
              <a:defRPr/>
            </a:pPr>
            <a:r>
              <a:rPr lang="en-US" altLang="ja-JP" spc="-100" dirty="0" smtClean="0">
                <a:solidFill>
                  <a:schemeClr val="bg1">
                    <a:lumMod val="85000"/>
                  </a:schemeClr>
                </a:solidFill>
                <a:effectLst/>
                <a:ea typeface="Meiryo UI" pitchFamily="50" charset="-128"/>
                <a:cs typeface="Meiryo UI" pitchFamily="50" charset="-128"/>
              </a:rPr>
              <a:t>-  C</a:t>
            </a:r>
            <a:r>
              <a:rPr lang="en-US" altLang="ja-JP" dirty="0" smtClean="0">
                <a:solidFill>
                  <a:schemeClr val="bg1">
                    <a:lumMod val="85000"/>
                  </a:schemeClr>
                </a:solidFill>
                <a:effectLst/>
              </a:rPr>
              <a:t>amera &amp; NVR detection, registration, recording setting</a:t>
            </a:r>
            <a:endParaRPr lang="en-US" altLang="ja-JP" dirty="0" smtClean="0">
              <a:solidFill>
                <a:schemeClr val="bg1">
                  <a:lumMod val="85000"/>
                </a:schemeClr>
              </a:solidFill>
              <a:effectLst/>
              <a:ea typeface="Meiryo UI" pitchFamily="50" charset="-128"/>
              <a:cs typeface="Meiryo UI" pitchFamily="50" charset="-128"/>
            </a:endParaRPr>
          </a:p>
          <a:p>
            <a:pPr lvl="1" algn="l" eaLnBrk="1" hangingPunct="1">
              <a:defRPr/>
            </a:pPr>
            <a:r>
              <a:rPr lang="en-US" altLang="ja-JP" dirty="0" smtClean="0">
                <a:solidFill>
                  <a:schemeClr val="bg1">
                    <a:lumMod val="85000"/>
                  </a:schemeClr>
                </a:solidFill>
                <a:effectLst/>
                <a:ea typeface="Meiryo UI" pitchFamily="50" charset="-128"/>
                <a:cs typeface="Meiryo UI" pitchFamily="50" charset="-128"/>
              </a:rPr>
              <a:t>- Enable to set-up Off-line devices</a:t>
            </a:r>
          </a:p>
        </p:txBody>
      </p:sp>
      <p:sp>
        <p:nvSpPr>
          <p:cNvPr id="26" name="Text Box 55"/>
          <p:cNvSpPr txBox="1">
            <a:spLocks noChangeArrowheads="1"/>
          </p:cNvSpPr>
          <p:nvPr/>
        </p:nvSpPr>
        <p:spPr bwMode="auto">
          <a:xfrm>
            <a:off x="263960" y="2267790"/>
            <a:ext cx="5056186" cy="77143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836" tIns="46707" rIns="89836" bIns="46707">
            <a:spAutoFit/>
          </a:bodyPr>
          <a:lstStyle>
            <a:lvl1pPr marL="285750" indent="-285750"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l" eaLnBrk="1" hangingPunct="1">
              <a:buFont typeface="Wingdings" pitchFamily="2" charset="2"/>
              <a:buChar char="Ø"/>
              <a:defRPr/>
            </a:pPr>
            <a:r>
              <a:rPr lang="en-US" altLang="ja-JP" sz="1600" b="1" u="sng" dirty="0">
                <a:solidFill>
                  <a:srgbClr val="0000FF"/>
                </a:solidFill>
                <a:ea typeface="Meiryo UI" pitchFamily="50" charset="-128"/>
                <a:cs typeface="Meiryo UI" pitchFamily="50" charset="-128"/>
              </a:rPr>
              <a:t>New GUI and efficient operation </a:t>
            </a:r>
          </a:p>
          <a:p>
            <a:pPr marL="457200" lvl="1" indent="0" algn="l" eaLnBrk="1" hangingPunct="1">
              <a:defRPr/>
            </a:pPr>
            <a:r>
              <a:rPr lang="en-US" altLang="ja-JP" dirty="0" smtClean="0">
                <a:solidFill>
                  <a:schemeClr val="tx2"/>
                </a:solidFill>
                <a:effectLst/>
                <a:ea typeface="Meiryo UI" pitchFamily="50" charset="-128"/>
                <a:cs typeface="Meiryo UI" pitchFamily="50" charset="-128"/>
              </a:rPr>
              <a:t>- Simple and smooth operation</a:t>
            </a:r>
          </a:p>
          <a:p>
            <a:pPr marL="457200" lvl="1" indent="0" algn="l" eaLnBrk="1" hangingPunct="1">
              <a:defRPr/>
            </a:pPr>
            <a:r>
              <a:rPr lang="en-US" altLang="ja-JP" dirty="0" smtClean="0">
                <a:solidFill>
                  <a:schemeClr val="tx2"/>
                </a:solidFill>
                <a:effectLst/>
                <a:ea typeface="Meiryo UI" pitchFamily="50" charset="-128"/>
                <a:cs typeface="Meiryo UI" pitchFamily="50" charset="-128"/>
              </a:rPr>
              <a:t>- Efficient search function with NX400 (Thumbnail  search)</a:t>
            </a:r>
            <a:r>
              <a:rPr lang="ja-JP" altLang="en-US" dirty="0">
                <a:solidFill>
                  <a:schemeClr val="bg1">
                    <a:lumMod val="85000"/>
                  </a:schemeClr>
                </a:solidFill>
                <a:ea typeface="Meiryo UI" pitchFamily="50" charset="-128"/>
                <a:cs typeface="Meiryo UI" pitchFamily="50" charset="-128"/>
              </a:rPr>
              <a:t>　</a:t>
            </a:r>
            <a:endParaRPr lang="en-US" altLang="ja-JP" dirty="0">
              <a:solidFill>
                <a:schemeClr val="bg1">
                  <a:lumMod val="85000"/>
                </a:schemeClr>
              </a:solidFill>
              <a:ea typeface="Meiryo UI" pitchFamily="50" charset="-128"/>
              <a:cs typeface="Meiryo UI" pitchFamily="50" charset="-128"/>
            </a:endParaRPr>
          </a:p>
        </p:txBody>
      </p:sp>
    </p:spTree>
    <p:extLst>
      <p:ext uri="{BB962C8B-B14F-4D97-AF65-F5344CB8AC3E}">
        <p14:creationId xmlns:p14="http://schemas.microsoft.com/office/powerpoint/2010/main" val="21592339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右矢印 17"/>
          <p:cNvSpPr/>
          <p:nvPr/>
        </p:nvSpPr>
        <p:spPr>
          <a:xfrm>
            <a:off x="4631446" y="2562225"/>
            <a:ext cx="207491" cy="1657349"/>
          </a:xfrm>
          <a:prstGeom prst="rightArrow">
            <a:avLst>
              <a:gd name="adj1" fmla="val 61966"/>
              <a:gd name="adj2" fmla="val 100000"/>
            </a:avLst>
          </a:prstGeom>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latin typeface="Calibri" panose="020F0502020204030204" pitchFamily="34" charset="0"/>
            </a:endParaRPr>
          </a:p>
        </p:txBody>
      </p:sp>
      <p:sp>
        <p:nvSpPr>
          <p:cNvPr id="6" name="タイトル 1"/>
          <p:cNvSpPr>
            <a:spLocks noGrp="1"/>
          </p:cNvSpPr>
          <p:nvPr>
            <p:ph type="title"/>
          </p:nvPr>
        </p:nvSpPr>
        <p:spPr>
          <a:xfrm>
            <a:off x="476750" y="5392"/>
            <a:ext cx="7674860" cy="525309"/>
          </a:xfrm>
        </p:spPr>
        <p:txBody>
          <a:bodyPr vert="horz" lIns="91274" tIns="45628" rIns="91274" bIns="45628"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Smart Operation :</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16" name="角丸四角形 15"/>
          <p:cNvSpPr/>
          <p:nvPr/>
        </p:nvSpPr>
        <p:spPr>
          <a:xfrm>
            <a:off x="139743" y="818383"/>
            <a:ext cx="8890290" cy="1189186"/>
          </a:xfrm>
          <a:prstGeom prst="roundRect">
            <a:avLst>
              <a:gd name="adj" fmla="val 4274"/>
            </a:avLst>
          </a:prstGeom>
          <a:gradFill flip="none" rotWithShape="1">
            <a:gsLst>
              <a:gs pos="0">
                <a:schemeClr val="tx1">
                  <a:lumMod val="20000"/>
                  <a:lumOff val="80000"/>
                </a:schemeClr>
              </a:gs>
              <a:gs pos="63000">
                <a:schemeClr val="tx1"/>
              </a:gs>
              <a:gs pos="100000">
                <a:schemeClr val="tx1">
                  <a:lumMod val="75000"/>
                </a:schemeClr>
              </a:gs>
            </a:gsLst>
            <a:path path="shape">
              <a:fillToRect l="50000" t="50000" r="50000" b="50000"/>
            </a:path>
            <a:tileRect/>
          </a:gra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74" tIns="45628" rIns="91274" bIns="45628" anchor="ctr"/>
          <a:lstStyle/>
          <a:p>
            <a:pPr algn="ctr">
              <a:defRPr/>
            </a:pPr>
            <a:endParaRPr lang="ja-JP" altLang="en-US" dirty="0">
              <a:solidFill>
                <a:schemeClr val="bg1"/>
              </a:solidFill>
              <a:latin typeface="Calibri" panose="020F0502020204030204" pitchFamily="34" charset="0"/>
            </a:endParaRPr>
          </a:p>
        </p:txBody>
      </p:sp>
      <p:sp>
        <p:nvSpPr>
          <p:cNvPr id="17" name="テキスト ボックス 16"/>
          <p:cNvSpPr txBox="1"/>
          <p:nvPr/>
        </p:nvSpPr>
        <p:spPr>
          <a:xfrm>
            <a:off x="139743" y="818383"/>
            <a:ext cx="1595807" cy="399924"/>
          </a:xfrm>
          <a:prstGeom prst="rect">
            <a:avLst/>
          </a:prstGeom>
          <a:noFill/>
        </p:spPr>
        <p:txBody>
          <a:bodyPr wrap="none" lIns="91274" tIns="45628" rIns="91274" bIns="45628">
            <a:spAutoFit/>
          </a:bodyPr>
          <a:lstStyle/>
          <a:p>
            <a:pPr algn="ctr">
              <a:defRPr/>
            </a:pPr>
            <a:r>
              <a:rPr lang="en-US" altLang="ja-JP" sz="20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Simple &amp; Flat</a:t>
            </a:r>
            <a:endParaRPr lang="ja-JP" altLang="en-US" sz="20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 name="正方形/長方形 2"/>
          <p:cNvSpPr/>
          <p:nvPr/>
        </p:nvSpPr>
        <p:spPr>
          <a:xfrm>
            <a:off x="1783261" y="954766"/>
            <a:ext cx="7255394" cy="953922"/>
          </a:xfrm>
          <a:prstGeom prst="rect">
            <a:avLst/>
          </a:prstGeom>
        </p:spPr>
        <p:txBody>
          <a:bodyPr wrap="square" lIns="91274" tIns="45628" rIns="91274" bIns="45628">
            <a:spAutoFit/>
          </a:bodyPr>
          <a:lstStyle/>
          <a:p>
            <a:pPr marL="285750" indent="-285750" algn="l">
              <a:buFont typeface="Wingdings" panose="05000000000000000000" pitchFamily="2" charset="2"/>
              <a:buChar char="l"/>
            </a:pPr>
            <a:r>
              <a:rPr lang="en-US" altLang="ja-JP" dirty="0" smtClean="0">
                <a:solidFill>
                  <a:schemeClr val="bg1"/>
                </a:solidFill>
                <a:effectLst/>
                <a:latin typeface="Calibri" panose="020F0502020204030204" pitchFamily="34" charset="0"/>
              </a:rPr>
              <a:t>New </a:t>
            </a:r>
            <a:r>
              <a:rPr lang="en-US" altLang="ja-JP" dirty="0">
                <a:solidFill>
                  <a:schemeClr val="bg1"/>
                </a:solidFill>
                <a:effectLst/>
                <a:latin typeface="Calibri" panose="020F0502020204030204" pitchFamily="34" charset="0"/>
              </a:rPr>
              <a:t>GUI</a:t>
            </a:r>
          </a:p>
          <a:p>
            <a:pPr marL="285750" indent="-285750" algn="l">
              <a:buFont typeface="Wingdings" panose="05000000000000000000" pitchFamily="2" charset="2"/>
              <a:buChar char="l"/>
            </a:pPr>
            <a:r>
              <a:rPr lang="en-US" altLang="ja-JP" dirty="0">
                <a:solidFill>
                  <a:schemeClr val="bg1"/>
                </a:solidFill>
                <a:effectLst/>
                <a:latin typeface="Calibri" panose="020F0502020204030204" pitchFamily="34" charset="0"/>
              </a:rPr>
              <a:t>Initial setup and advanced setup of recorder and camera </a:t>
            </a:r>
            <a:r>
              <a:rPr lang="en-US" altLang="ja-JP" sz="900" dirty="0">
                <a:solidFill>
                  <a:schemeClr val="bg1"/>
                </a:solidFill>
                <a:effectLst/>
                <a:latin typeface="Calibri" panose="020F0502020204030204" pitchFamily="34" charset="0"/>
              </a:rPr>
              <a:t>(Necessary system setting can be done by only ASM300)</a:t>
            </a:r>
            <a:endParaRPr lang="en-US" altLang="ja-JP" dirty="0">
              <a:solidFill>
                <a:schemeClr val="bg1"/>
              </a:solidFill>
              <a:effectLst/>
              <a:latin typeface="Calibri" panose="020F0502020204030204" pitchFamily="34" charset="0"/>
            </a:endParaRPr>
          </a:p>
          <a:p>
            <a:pPr marL="285750" indent="-285750" algn="l">
              <a:buFont typeface="Wingdings" panose="05000000000000000000" pitchFamily="2" charset="2"/>
              <a:buChar char="l"/>
            </a:pPr>
            <a:r>
              <a:rPr lang="en-US" altLang="ja-JP" dirty="0">
                <a:solidFill>
                  <a:schemeClr val="bg1"/>
                </a:solidFill>
                <a:effectLst/>
                <a:latin typeface="Calibri" panose="020F0502020204030204" pitchFamily="34" charset="0"/>
              </a:rPr>
              <a:t>Integrate operation and setup as one software</a:t>
            </a:r>
          </a:p>
          <a:p>
            <a:pPr marL="285750" indent="-285750" algn="l">
              <a:buFont typeface="Wingdings" panose="05000000000000000000" pitchFamily="2" charset="2"/>
              <a:buChar char="l"/>
            </a:pPr>
            <a:r>
              <a:rPr lang="en-US" altLang="ja-JP" dirty="0">
                <a:solidFill>
                  <a:schemeClr val="bg1"/>
                </a:solidFill>
                <a:effectLst/>
                <a:latin typeface="Calibri" panose="020F0502020204030204" pitchFamily="34" charset="0"/>
              </a:rPr>
              <a:t>Improve setting procedure by checking camera thumbnail </a:t>
            </a:r>
            <a:r>
              <a:rPr lang="en-US" altLang="ja-JP" sz="900" dirty="0">
                <a:solidFill>
                  <a:schemeClr val="bg1"/>
                </a:solidFill>
                <a:effectLst/>
                <a:latin typeface="Calibri" panose="020F0502020204030204" pitchFamily="34" charset="0"/>
              </a:rPr>
              <a:t>(map, group, sequence)</a:t>
            </a:r>
          </a:p>
        </p:txBody>
      </p:sp>
      <p:sp>
        <p:nvSpPr>
          <p:cNvPr id="11" name="テキスト ボックス 10"/>
          <p:cNvSpPr txBox="1"/>
          <p:nvPr/>
        </p:nvSpPr>
        <p:spPr>
          <a:xfrm>
            <a:off x="5068786" y="4733865"/>
            <a:ext cx="1741059" cy="123111"/>
          </a:xfrm>
          <a:prstGeom prst="rect">
            <a:avLst/>
          </a:prstGeom>
          <a:noFill/>
        </p:spPr>
        <p:txBody>
          <a:bodyPr wrap="square" lIns="0" tIns="0" rIns="0" bIns="0" rtlCol="0">
            <a:spAutoFit/>
          </a:bodyPr>
          <a:lstStyle/>
          <a:p>
            <a:pPr algn="l"/>
            <a:r>
              <a:rPr lang="en-US" altLang="ja-JP" sz="800"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 Attached </a:t>
            </a:r>
            <a:r>
              <a:rPr lang="en-US" altLang="ja-JP" sz="800"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picture is an image.</a:t>
            </a:r>
            <a:endParaRPr lang="ja-JP" altLang="en-US" sz="800"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2" name="角丸四角形 11"/>
          <p:cNvSpPr/>
          <p:nvPr/>
        </p:nvSpPr>
        <p:spPr>
          <a:xfrm>
            <a:off x="1479955" y="3008020"/>
            <a:ext cx="1552575" cy="400050"/>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smtClean="0">
                <a:solidFill>
                  <a:srgbClr val="FF0000"/>
                </a:solidFill>
                <a:effectLst/>
                <a:latin typeface="Calibri" panose="020F0502020204030204" pitchFamily="34" charset="0"/>
              </a:rPr>
              <a:t>キャプチャ</a:t>
            </a:r>
            <a:endParaRPr kumimoji="1" lang="ja-JP" altLang="en-US" sz="1600" b="1" dirty="0">
              <a:solidFill>
                <a:srgbClr val="FF0000"/>
              </a:solidFill>
              <a:effectLst/>
              <a:latin typeface="Calibri" panose="020F0502020204030204" pitchFamily="34" charset="0"/>
            </a:endParaRPr>
          </a:p>
        </p:txBody>
      </p:sp>
      <p:pic>
        <p:nvPicPr>
          <p:cNvPr id="14"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582" y="2096195"/>
            <a:ext cx="4104506" cy="237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220582" y="4441535"/>
            <a:ext cx="4104505" cy="307777"/>
          </a:xfrm>
          <a:prstGeom prst="rect">
            <a:avLst/>
          </a:prstGeom>
          <a:noFill/>
        </p:spPr>
        <p:txBody>
          <a:bodyPr wrap="square" rtlCol="0">
            <a:spAutoFit/>
          </a:bodyPr>
          <a:lstStyle/>
          <a:p>
            <a:r>
              <a:rPr kumimoji="1" lang="en-US" altLang="ja-JP" dirty="0" smtClean="0">
                <a:latin typeface="Calibri" panose="020F0502020204030204" pitchFamily="34" charset="0"/>
              </a:rPr>
              <a:t>WV-ASM200</a:t>
            </a:r>
            <a:endParaRPr kumimoji="1" lang="ja-JP" altLang="en-US" dirty="0">
              <a:latin typeface="Calibri" panose="020F0502020204030204" pitchFamily="34" charset="0"/>
            </a:endParaRPr>
          </a:p>
        </p:txBody>
      </p:sp>
      <p:pic>
        <p:nvPicPr>
          <p:cNvPr id="16386" name="Picture 2" descr="C:\Users\3592745\Desktop\画像データ\04_運用編\41_操作モニター\05再生\EN_再生.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2563" y="2089844"/>
            <a:ext cx="3814492" cy="2382733"/>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5122563" y="4453247"/>
            <a:ext cx="3814492" cy="307777"/>
          </a:xfrm>
          <a:prstGeom prst="rect">
            <a:avLst/>
          </a:prstGeom>
          <a:noFill/>
        </p:spPr>
        <p:txBody>
          <a:bodyPr wrap="square" rtlCol="0">
            <a:spAutoFit/>
          </a:bodyPr>
          <a:lstStyle/>
          <a:p>
            <a:r>
              <a:rPr kumimoji="1" lang="en-US" altLang="ja-JP" dirty="0" smtClean="0">
                <a:latin typeface="Calibri" panose="020F0502020204030204" pitchFamily="34" charset="0"/>
              </a:rPr>
              <a:t>WV-ASM300</a:t>
            </a:r>
            <a:endParaRPr kumimoji="1" lang="ja-JP" altLang="en-US" dirty="0">
              <a:latin typeface="Calibri" panose="020F0502020204030204" pitchFamily="34" charset="0"/>
            </a:endParaRPr>
          </a:p>
        </p:txBody>
      </p:sp>
    </p:spTree>
    <p:extLst>
      <p:ext uri="{BB962C8B-B14F-4D97-AF65-F5344CB8AC3E}">
        <p14:creationId xmlns:p14="http://schemas.microsoft.com/office/powerpoint/2010/main" val="32940841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3592745\Desktop\画像データ\04_運用編\41_操作モニター\05再生\EN_再生.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7522" y="1330479"/>
            <a:ext cx="5363020" cy="33500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119" y="1347156"/>
            <a:ext cx="1322865" cy="3334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正方形/長方形 10"/>
          <p:cNvSpPr/>
          <p:nvPr/>
        </p:nvSpPr>
        <p:spPr>
          <a:xfrm>
            <a:off x="3573710" y="1493818"/>
            <a:ext cx="1774578" cy="180000"/>
          </a:xfrm>
          <a:prstGeom prst="rect">
            <a:avLst/>
          </a:prstGeom>
          <a:noFill/>
          <a:ln w="28575"/>
        </p:spPr>
        <p:style>
          <a:lnRef idx="2">
            <a:schemeClr val="accent6"/>
          </a:lnRef>
          <a:fillRef idx="1">
            <a:schemeClr val="lt1"/>
          </a:fillRef>
          <a:effectRef idx="0">
            <a:schemeClr val="accent6"/>
          </a:effectRef>
          <a:fontRef idx="minor">
            <a:schemeClr val="dk1"/>
          </a:fontRef>
        </p:style>
        <p:txBody>
          <a:bodyPr lIns="91274" tIns="45628" rIns="91274" bIns="45628" anchor="ctr"/>
          <a:lstStyle/>
          <a:p>
            <a:pPr algn="ctr">
              <a:defRPr/>
            </a:pPr>
            <a:endParaRPr lang="ja-JP" altLang="en-US" dirty="0">
              <a:latin typeface="Calibri" panose="020F0502020204030204" pitchFamily="34" charset="0"/>
            </a:endParaRPr>
          </a:p>
        </p:txBody>
      </p:sp>
      <p:sp>
        <p:nvSpPr>
          <p:cNvPr id="12" name="線吹き出し 1 (枠付き) 11"/>
          <p:cNvSpPr/>
          <p:nvPr/>
        </p:nvSpPr>
        <p:spPr>
          <a:xfrm>
            <a:off x="5719748" y="750890"/>
            <a:ext cx="3363873" cy="534987"/>
          </a:xfrm>
          <a:prstGeom prst="borderCallout1">
            <a:avLst>
              <a:gd name="adj1" fmla="val 98258"/>
              <a:gd name="adj2" fmla="val 532"/>
              <a:gd name="adj3" fmla="val 136186"/>
              <a:gd name="adj4" fmla="val -11424"/>
            </a:avLst>
          </a:prstGeom>
          <a:solidFill>
            <a:schemeClr val="accent6">
              <a:lumMod val="75000"/>
            </a:schemeClr>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lIns="91274" tIns="45628" rIns="91274" bIns="45628" anchor="ctr"/>
          <a:lstStyle/>
          <a:p>
            <a:pPr>
              <a:defRPr/>
            </a:pPr>
            <a:r>
              <a:rPr lang="en-US" altLang="ja-JP" sz="1000" b="1" dirty="0">
                <a:solidFill>
                  <a:schemeClr val="bg1"/>
                </a:solidFill>
                <a:latin typeface="Calibri" panose="020F0502020204030204" pitchFamily="34" charset="0"/>
                <a:ea typeface="Meiryo UI" panose="020B0604030504040204" pitchFamily="50" charset="-128"/>
                <a:cs typeface="Meiryo UI" panose="020B0604030504040204" pitchFamily="50" charset="-128"/>
              </a:rPr>
              <a:t>Tab window</a:t>
            </a:r>
            <a:r>
              <a:rPr lang="ja-JP" altLang="en-US" sz="1000" b="1" dirty="0">
                <a:solidFill>
                  <a:schemeClr val="bg1"/>
                </a:solidFill>
                <a:latin typeface="Calibri" panose="020F0502020204030204" pitchFamily="34" charset="0"/>
                <a:ea typeface="Meiryo UI" panose="020B0604030504040204" pitchFamily="50" charset="-128"/>
                <a:cs typeface="Meiryo UI" panose="020B0604030504040204" pitchFamily="50" charset="-128"/>
              </a:rPr>
              <a:t>：</a:t>
            </a:r>
            <a:endParaRPr lang="en-US" altLang="ja-JP" sz="1000" b="1" dirty="0">
              <a:solidFill>
                <a:schemeClr val="bg1"/>
              </a:solidFill>
              <a:latin typeface="Calibri" panose="020F0502020204030204" pitchFamily="34" charset="0"/>
              <a:ea typeface="Meiryo UI" panose="020B0604030504040204" pitchFamily="50" charset="-128"/>
              <a:cs typeface="Meiryo UI" panose="020B0604030504040204" pitchFamily="50" charset="-128"/>
            </a:endParaRPr>
          </a:p>
          <a:p>
            <a:pPr>
              <a:defRPr/>
            </a:pPr>
            <a:r>
              <a:rPr lang="en-US" altLang="ja-JP" sz="1000" dirty="0">
                <a:effectLst/>
                <a:latin typeface="Calibri" panose="020F0502020204030204" pitchFamily="34" charset="0"/>
              </a:rPr>
              <a:t>Switching the various monitors display in the tab. </a:t>
            </a:r>
          </a:p>
          <a:p>
            <a:pPr>
              <a:defRPr/>
            </a:pPr>
            <a:r>
              <a:rPr lang="en-US" altLang="ja-JP" sz="1000" dirty="0">
                <a:effectLst/>
                <a:latin typeface="Calibri" panose="020F0502020204030204" pitchFamily="34" charset="0"/>
              </a:rPr>
              <a:t>Live, </a:t>
            </a:r>
            <a:r>
              <a:rPr lang="en-US" altLang="ja-JP" sz="1000" dirty="0" smtClean="0">
                <a:effectLst/>
                <a:latin typeface="Calibri" panose="020F0502020204030204" pitchFamily="34" charset="0"/>
              </a:rPr>
              <a:t>Map </a:t>
            </a:r>
            <a:r>
              <a:rPr lang="en-US" altLang="ja-JP" sz="1000" dirty="0">
                <a:effectLst/>
                <a:latin typeface="Calibri" panose="020F0502020204030204" pitchFamily="34" charset="0"/>
              </a:rPr>
              <a:t>and Search tab can also be a separate window.</a:t>
            </a:r>
            <a:endParaRPr lang="en-US" altLang="ja-JP" sz="1000" b="1" dirty="0">
              <a:solidFill>
                <a:schemeClr val="bg1"/>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13" name="正方形/長方形 12"/>
          <p:cNvSpPr/>
          <p:nvPr/>
        </p:nvSpPr>
        <p:spPr>
          <a:xfrm>
            <a:off x="2278835" y="1332868"/>
            <a:ext cx="180000" cy="180000"/>
          </a:xfrm>
          <a:prstGeom prst="rect">
            <a:avLst/>
          </a:prstGeom>
          <a:noFill/>
          <a:ln w="28575">
            <a:solidFill>
              <a:schemeClr val="accent3"/>
            </a:solidFill>
          </a:ln>
        </p:spPr>
        <p:style>
          <a:lnRef idx="2">
            <a:schemeClr val="accent6"/>
          </a:lnRef>
          <a:fillRef idx="1">
            <a:schemeClr val="lt1"/>
          </a:fillRef>
          <a:effectRef idx="0">
            <a:schemeClr val="accent6"/>
          </a:effectRef>
          <a:fontRef idx="minor">
            <a:schemeClr val="dk1"/>
          </a:fontRef>
        </p:style>
        <p:txBody>
          <a:bodyPr lIns="91274" tIns="45628" rIns="91274" bIns="45628" anchor="ctr"/>
          <a:lstStyle/>
          <a:p>
            <a:pPr algn="ctr">
              <a:defRPr/>
            </a:pPr>
            <a:endParaRPr lang="ja-JP" altLang="en-US" dirty="0">
              <a:latin typeface="Calibri" panose="020F0502020204030204" pitchFamily="34" charset="0"/>
            </a:endParaRPr>
          </a:p>
        </p:txBody>
      </p:sp>
      <p:sp>
        <p:nvSpPr>
          <p:cNvPr id="19" name="正方形/長方形 18"/>
          <p:cNvSpPr/>
          <p:nvPr/>
        </p:nvSpPr>
        <p:spPr>
          <a:xfrm>
            <a:off x="2589800" y="1340806"/>
            <a:ext cx="841375" cy="180000"/>
          </a:xfrm>
          <a:prstGeom prst="rect">
            <a:avLst/>
          </a:prstGeom>
          <a:noFill/>
          <a:ln w="28575"/>
        </p:spPr>
        <p:style>
          <a:lnRef idx="2">
            <a:schemeClr val="accent5"/>
          </a:lnRef>
          <a:fillRef idx="1">
            <a:schemeClr val="lt1"/>
          </a:fillRef>
          <a:effectRef idx="0">
            <a:schemeClr val="accent5"/>
          </a:effectRef>
          <a:fontRef idx="minor">
            <a:schemeClr val="dk1"/>
          </a:fontRef>
        </p:style>
        <p:txBody>
          <a:bodyPr lIns="91274" tIns="45628" rIns="91274" bIns="45628" anchor="ctr"/>
          <a:lstStyle/>
          <a:p>
            <a:pPr algn="ctr">
              <a:defRPr/>
            </a:pPr>
            <a:endParaRPr lang="ja-JP" altLang="en-US" dirty="0">
              <a:latin typeface="Calibri" panose="020F0502020204030204" pitchFamily="34" charset="0"/>
            </a:endParaRPr>
          </a:p>
        </p:txBody>
      </p:sp>
      <p:sp>
        <p:nvSpPr>
          <p:cNvPr id="20" name="線吹き出し 1 (枠付き) 19"/>
          <p:cNvSpPr/>
          <p:nvPr/>
        </p:nvSpPr>
        <p:spPr>
          <a:xfrm>
            <a:off x="2840476" y="749309"/>
            <a:ext cx="2826596" cy="517525"/>
          </a:xfrm>
          <a:prstGeom prst="borderCallout1">
            <a:avLst>
              <a:gd name="adj1" fmla="val 98154"/>
              <a:gd name="adj2" fmla="val 11665"/>
              <a:gd name="adj3" fmla="val 113260"/>
              <a:gd name="adj4" fmla="val 7665"/>
            </a:avLst>
          </a:prstGeom>
        </p:spPr>
        <p:style>
          <a:lnRef idx="2">
            <a:schemeClr val="accent5">
              <a:shade val="50000"/>
            </a:schemeClr>
          </a:lnRef>
          <a:fillRef idx="1">
            <a:schemeClr val="accent5"/>
          </a:fillRef>
          <a:effectRef idx="0">
            <a:schemeClr val="accent5"/>
          </a:effectRef>
          <a:fontRef idx="minor">
            <a:schemeClr val="lt1"/>
          </a:fontRef>
        </p:style>
        <p:txBody>
          <a:bodyPr lIns="91274" tIns="45628" rIns="91274" bIns="45628" anchor="ctr"/>
          <a:lstStyle/>
          <a:p>
            <a:pPr>
              <a:defRPr/>
            </a:pPr>
            <a:r>
              <a:rPr lang="en-US" altLang="ja-JP" sz="1000" b="1" dirty="0">
                <a:latin typeface="Calibri" panose="020F0502020204030204" pitchFamily="34" charset="0"/>
                <a:ea typeface="Meiryo UI" panose="020B0604030504040204" pitchFamily="50" charset="-128"/>
                <a:cs typeface="Meiryo UI" panose="020B0604030504040204" pitchFamily="50" charset="-128"/>
              </a:rPr>
              <a:t>Quick access button</a:t>
            </a:r>
            <a:r>
              <a:rPr lang="ja-JP" altLang="en-US" sz="1000" b="1" dirty="0">
                <a:latin typeface="Calibri" panose="020F0502020204030204" pitchFamily="34" charset="0"/>
                <a:ea typeface="Meiryo UI" panose="020B0604030504040204" pitchFamily="50" charset="-128"/>
                <a:cs typeface="Meiryo UI" panose="020B0604030504040204" pitchFamily="50" charset="-128"/>
              </a:rPr>
              <a:t>：</a:t>
            </a:r>
            <a:endParaRPr lang="en-US" altLang="ja-JP" sz="1000" b="1" dirty="0">
              <a:latin typeface="Calibri" panose="020F0502020204030204" pitchFamily="34" charset="0"/>
              <a:ea typeface="Meiryo UI" panose="020B0604030504040204" pitchFamily="50" charset="-128"/>
              <a:cs typeface="Meiryo UI" panose="020B0604030504040204" pitchFamily="50" charset="-128"/>
            </a:endParaRPr>
          </a:p>
          <a:p>
            <a:pPr>
              <a:defRPr/>
            </a:pPr>
            <a:r>
              <a:rPr lang="en-US" altLang="ja-JP" sz="1000" dirty="0">
                <a:effectLst/>
                <a:latin typeface="Calibri" panose="020F0502020204030204" pitchFamily="34" charset="0"/>
              </a:rPr>
              <a:t>Live monitor, </a:t>
            </a:r>
            <a:r>
              <a:rPr lang="en-US" altLang="ja-JP" sz="1000" dirty="0" smtClean="0">
                <a:effectLst/>
                <a:latin typeface="Calibri" panose="020F0502020204030204" pitchFamily="34" charset="0"/>
              </a:rPr>
              <a:t>Map </a:t>
            </a:r>
            <a:r>
              <a:rPr lang="en-US" altLang="ja-JP" sz="1000" dirty="0">
                <a:effectLst/>
                <a:latin typeface="Calibri" panose="020F0502020204030204" pitchFamily="34" charset="0"/>
              </a:rPr>
              <a:t>monitor, a tab start button for the main function of the setting</a:t>
            </a:r>
            <a:endParaRPr lang="en-US" altLang="ja-JP" sz="1000"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23" name="正方形/長方形 22"/>
          <p:cNvSpPr/>
          <p:nvPr/>
        </p:nvSpPr>
        <p:spPr>
          <a:xfrm>
            <a:off x="835812" y="1331285"/>
            <a:ext cx="1308100" cy="3355975"/>
          </a:xfrm>
          <a:prstGeom prst="rect">
            <a:avLst/>
          </a:prstGeom>
          <a:noFill/>
          <a:ln w="28575">
            <a:solidFill>
              <a:schemeClr val="accent3"/>
            </a:solidFill>
          </a:ln>
        </p:spPr>
        <p:style>
          <a:lnRef idx="2">
            <a:schemeClr val="accent6"/>
          </a:lnRef>
          <a:fillRef idx="1">
            <a:schemeClr val="lt1"/>
          </a:fillRef>
          <a:effectRef idx="0">
            <a:schemeClr val="accent6"/>
          </a:effectRef>
          <a:fontRef idx="minor">
            <a:schemeClr val="dk1"/>
          </a:fontRef>
        </p:style>
        <p:txBody>
          <a:bodyPr lIns="91274" tIns="45628" rIns="91274" bIns="45628" anchor="ctr"/>
          <a:lstStyle/>
          <a:p>
            <a:pPr algn="ctr">
              <a:defRPr/>
            </a:pPr>
            <a:endParaRPr lang="ja-JP" altLang="en-US" dirty="0">
              <a:latin typeface="Calibri" panose="020F0502020204030204" pitchFamily="34" charset="0"/>
            </a:endParaRPr>
          </a:p>
        </p:txBody>
      </p:sp>
      <p:sp>
        <p:nvSpPr>
          <p:cNvPr id="14" name="線吹き出し 1 (枠付き) 13"/>
          <p:cNvSpPr/>
          <p:nvPr/>
        </p:nvSpPr>
        <p:spPr>
          <a:xfrm>
            <a:off x="44466" y="750888"/>
            <a:ext cx="2737441" cy="512762"/>
          </a:xfrm>
          <a:prstGeom prst="borderCallout1">
            <a:avLst>
              <a:gd name="adj1" fmla="val 98809"/>
              <a:gd name="adj2" fmla="val 65961"/>
              <a:gd name="adj3" fmla="val 119446"/>
              <a:gd name="adj4" fmla="val 81231"/>
            </a:avLst>
          </a:prstGeom>
        </p:spPr>
        <p:style>
          <a:lnRef idx="2">
            <a:schemeClr val="accent3">
              <a:shade val="50000"/>
            </a:schemeClr>
          </a:lnRef>
          <a:fillRef idx="1">
            <a:schemeClr val="accent3"/>
          </a:fillRef>
          <a:effectRef idx="0">
            <a:schemeClr val="accent3"/>
          </a:effectRef>
          <a:fontRef idx="minor">
            <a:schemeClr val="lt1"/>
          </a:fontRef>
        </p:style>
        <p:txBody>
          <a:bodyPr lIns="91274" tIns="45628" rIns="91274" bIns="45628" anchor="ctr"/>
          <a:lstStyle/>
          <a:p>
            <a:pPr>
              <a:defRPr/>
            </a:pPr>
            <a:r>
              <a:rPr lang="en-US" altLang="ja-JP" sz="1000" b="1" dirty="0">
                <a:latin typeface="Calibri" panose="020F0502020204030204" pitchFamily="34" charset="0"/>
                <a:ea typeface="Meiryo UI" panose="020B0604030504040204" pitchFamily="50" charset="-128"/>
                <a:cs typeface="Meiryo UI" panose="020B0604030504040204" pitchFamily="50" charset="-128"/>
              </a:rPr>
              <a:t>Menu button</a:t>
            </a:r>
            <a:r>
              <a:rPr lang="ja-JP" altLang="en-US" sz="1000" b="1" dirty="0">
                <a:latin typeface="Calibri" panose="020F0502020204030204" pitchFamily="34" charset="0"/>
                <a:ea typeface="Meiryo UI" panose="020B0604030504040204" pitchFamily="50" charset="-128"/>
                <a:cs typeface="Meiryo UI" panose="020B0604030504040204" pitchFamily="50" charset="-128"/>
              </a:rPr>
              <a:t>：</a:t>
            </a:r>
            <a:endParaRPr lang="en-US" altLang="ja-JP" sz="1000" b="1" dirty="0">
              <a:latin typeface="Calibri" panose="020F0502020204030204" pitchFamily="34" charset="0"/>
              <a:ea typeface="Meiryo UI" panose="020B0604030504040204" pitchFamily="50" charset="-128"/>
              <a:cs typeface="Meiryo UI" panose="020B0604030504040204" pitchFamily="50" charset="-128"/>
            </a:endParaRPr>
          </a:p>
          <a:p>
            <a:pPr>
              <a:defRPr/>
            </a:pPr>
            <a:r>
              <a:rPr lang="en-US" altLang="ja-JP" sz="1000" dirty="0">
                <a:effectLst/>
                <a:latin typeface="Calibri" panose="020F0502020204030204" pitchFamily="34" charset="0"/>
              </a:rPr>
              <a:t>Start-up of the various tabs and access a part of the traditional menu settings, etc.</a:t>
            </a:r>
            <a:endParaRPr lang="en-US" altLang="ja-JP" sz="1000"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7772400" y="4584765"/>
            <a:ext cx="1364475" cy="123111"/>
          </a:xfrm>
          <a:prstGeom prst="rect">
            <a:avLst/>
          </a:prstGeom>
          <a:noFill/>
        </p:spPr>
        <p:txBody>
          <a:bodyPr wrap="square" lIns="0" tIns="0" rIns="0" bIns="0" rtlCol="0">
            <a:spAutoFit/>
          </a:bodyPr>
          <a:lstStyle/>
          <a:p>
            <a:r>
              <a:rPr lang="en-US" altLang="ja-JP" sz="800" dirty="0">
                <a:effectLst/>
                <a:latin typeface="Calibri" panose="020F0502020204030204" pitchFamily="34" charset="0"/>
                <a:ea typeface="Meiryo UI" panose="020B0604030504040204" pitchFamily="50" charset="-128"/>
                <a:cs typeface="Meiryo UI" panose="020B0604030504040204" pitchFamily="50" charset="-128"/>
              </a:rPr>
              <a:t>Attached picture is an image.</a:t>
            </a:r>
            <a:endParaRPr lang="ja-JP" altLang="en-US" sz="800"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1" name="タイトル 1"/>
          <p:cNvSpPr>
            <a:spLocks noGrp="1"/>
          </p:cNvSpPr>
          <p:nvPr>
            <p:ph type="title"/>
          </p:nvPr>
        </p:nvSpPr>
        <p:spPr>
          <a:xfrm>
            <a:off x="476750" y="5392"/>
            <a:ext cx="7674860" cy="525309"/>
          </a:xfrm>
        </p:spPr>
        <p:txBody>
          <a:bodyPr vert="horz" lIns="91274" tIns="45628" rIns="91274" bIns="45628"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Smart Operation</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387622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27442" y="1198978"/>
            <a:ext cx="8114600" cy="1261884"/>
          </a:xfrm>
          <a:prstGeom prst="rect">
            <a:avLst/>
          </a:prstGeom>
          <a:noFill/>
        </p:spPr>
        <p:txBody>
          <a:bodyPr wrap="square" rtlCol="0">
            <a:spAutoFit/>
          </a:bodyPr>
          <a:lstStyle/>
          <a:p>
            <a:pPr marL="285750" indent="-285750" algn="l">
              <a:buFont typeface="Wingdings" panose="05000000000000000000" pitchFamily="2" charset="2"/>
              <a:buChar char="n"/>
            </a:pPr>
            <a:r>
              <a:rPr kumimoji="1" lang="en-US" altLang="ja-JP" sz="1800" b="1" dirty="0" smtClean="0">
                <a:effectLst/>
                <a:latin typeface="Calibri" panose="020F0502020204030204" pitchFamily="34" charset="0"/>
              </a:rPr>
              <a:t>Thumbnail Search</a:t>
            </a:r>
          </a:p>
          <a:p>
            <a:pPr algn="l"/>
            <a:r>
              <a:rPr lang="en-US" altLang="ja-JP" sz="2000" dirty="0" smtClean="0">
                <a:effectLst/>
                <a:latin typeface="Calibri" panose="020F0502020204030204" pitchFamily="34" charset="0"/>
              </a:rPr>
              <a:t>      </a:t>
            </a:r>
            <a:r>
              <a:rPr lang="en-US" altLang="ja-JP" dirty="0" smtClean="0">
                <a:effectLst/>
                <a:latin typeface="Calibri" panose="020F0502020204030204" pitchFamily="34" charset="0"/>
              </a:rPr>
              <a:t>Easy search to find what happened visually</a:t>
            </a:r>
          </a:p>
          <a:p>
            <a:pPr marL="285750" indent="-285750" algn="l">
              <a:buFont typeface="Wingdings" panose="05000000000000000000" pitchFamily="2" charset="2"/>
              <a:buChar char="n"/>
            </a:pPr>
            <a:r>
              <a:rPr lang="en-US" altLang="ja-JP" sz="1800" b="1" dirty="0" smtClean="0">
                <a:effectLst/>
                <a:latin typeface="Calibri" panose="020F0502020204030204" pitchFamily="34" charset="0"/>
              </a:rPr>
              <a:t>Download improvement</a:t>
            </a:r>
          </a:p>
          <a:p>
            <a:pPr algn="l"/>
            <a:r>
              <a:rPr lang="en-US" altLang="ja-JP" sz="2000" dirty="0" smtClean="0">
                <a:effectLst/>
                <a:latin typeface="Calibri" panose="020F0502020204030204" pitchFamily="34" charset="0"/>
              </a:rPr>
              <a:t>      </a:t>
            </a:r>
            <a:r>
              <a:rPr lang="en-US" altLang="ja-JP" dirty="0" smtClean="0">
                <a:effectLst/>
                <a:latin typeface="Calibri" panose="020F0502020204030204" pitchFamily="34" charset="0"/>
              </a:rPr>
              <a:t>MP4 direct download from NX series NVR</a:t>
            </a:r>
            <a:r>
              <a:rPr lang="en-US" altLang="ja-JP" dirty="0" smtClean="0">
                <a:solidFill>
                  <a:srgbClr val="FF0000"/>
                </a:solidFill>
                <a:effectLst/>
                <a:latin typeface="Calibri" panose="020F0502020204030204" pitchFamily="34" charset="0"/>
              </a:rPr>
              <a:t> </a:t>
            </a:r>
            <a:r>
              <a:rPr lang="en-US" altLang="ja-JP" dirty="0" smtClean="0">
                <a:effectLst/>
                <a:latin typeface="Calibri" panose="020F0502020204030204" pitchFamily="34" charset="0"/>
              </a:rPr>
              <a:t>/ Queuing download </a:t>
            </a:r>
            <a:r>
              <a:rPr lang="en-US" altLang="ja-JP" sz="1200" dirty="0" smtClean="0">
                <a:solidFill>
                  <a:srgbClr val="FF0000"/>
                </a:solidFill>
                <a:effectLst/>
                <a:latin typeface="Calibri" panose="020F0502020204030204" pitchFamily="34" charset="0"/>
              </a:rPr>
              <a:t> </a:t>
            </a:r>
            <a:endParaRPr kumimoji="1" lang="ja-JP" altLang="en-US" sz="1200" dirty="0">
              <a:solidFill>
                <a:srgbClr val="FF0000"/>
              </a:solidFill>
              <a:effectLst/>
              <a:latin typeface="Calibri" panose="020F0502020204030204" pitchFamily="34" charset="0"/>
            </a:endParaRPr>
          </a:p>
        </p:txBody>
      </p:sp>
      <p:sp>
        <p:nvSpPr>
          <p:cNvPr id="46" name="正方形/長方形 45"/>
          <p:cNvSpPr/>
          <p:nvPr/>
        </p:nvSpPr>
        <p:spPr>
          <a:xfrm>
            <a:off x="4559306" y="2549812"/>
            <a:ext cx="4503732" cy="212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241" tIns="45617" rIns="91241" bIns="45617" anchor="ctr"/>
          <a:lstStyle/>
          <a:p>
            <a:pPr defTabSz="912406" fontAlgn="auto">
              <a:spcBef>
                <a:spcPts val="0"/>
              </a:spcBef>
              <a:spcAft>
                <a:spcPts val="0"/>
              </a:spcAft>
              <a:defRPr/>
            </a:pPr>
            <a:endParaRPr lang="ja-JP" altLang="en-US" sz="1800" dirty="0">
              <a:solidFill>
                <a:prstClr val="white"/>
              </a:solidFill>
              <a:effectLst/>
              <a:latin typeface="Calibri" panose="020F0502020204030204" pitchFamily="34" charset="0"/>
            </a:endParaRPr>
          </a:p>
        </p:txBody>
      </p:sp>
      <p:sp>
        <p:nvSpPr>
          <p:cNvPr id="48" name="正方形/長方形 47"/>
          <p:cNvSpPr/>
          <p:nvPr/>
        </p:nvSpPr>
        <p:spPr>
          <a:xfrm>
            <a:off x="104785" y="2562614"/>
            <a:ext cx="4352925" cy="212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241" tIns="45617" rIns="91241" bIns="45617" anchor="ctr"/>
          <a:lstStyle/>
          <a:p>
            <a:pPr defTabSz="912406" fontAlgn="auto">
              <a:spcBef>
                <a:spcPts val="0"/>
              </a:spcBef>
              <a:spcAft>
                <a:spcPts val="0"/>
              </a:spcAft>
              <a:defRPr/>
            </a:pPr>
            <a:endParaRPr lang="ja-JP" altLang="en-US" sz="1800" dirty="0">
              <a:solidFill>
                <a:prstClr val="white"/>
              </a:solidFill>
              <a:effectLst/>
              <a:latin typeface="Calibri" panose="020F0502020204030204" pitchFamily="34" charset="0"/>
            </a:endParaRPr>
          </a:p>
        </p:txBody>
      </p:sp>
      <p:pic>
        <p:nvPicPr>
          <p:cNvPr id="30725" name="Picture 8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4748" y="3618609"/>
            <a:ext cx="2039937" cy="101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7A5C"/>
                  </a:outerShdw>
                </a:effectLst>
              </a14:hiddenEffects>
            </a:ext>
          </a:extLst>
        </p:spPr>
      </p:pic>
      <p:pic>
        <p:nvPicPr>
          <p:cNvPr id="30726" name="Picture 8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891" y="3612640"/>
            <a:ext cx="1938337" cy="103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7A5C"/>
                  </a:outerShdw>
                </a:effectLst>
              </a14:hiddenEffects>
            </a:ext>
          </a:extLst>
        </p:spPr>
      </p:pic>
      <p:sp>
        <p:nvSpPr>
          <p:cNvPr id="30727" name="テキスト ボックス 9"/>
          <p:cNvSpPr txBox="1">
            <a:spLocks noChangeArrowheads="1"/>
          </p:cNvSpPr>
          <p:nvPr/>
        </p:nvSpPr>
        <p:spPr bwMode="auto">
          <a:xfrm>
            <a:off x="538176" y="3374839"/>
            <a:ext cx="1371699" cy="261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1" tIns="45617" rIns="91241" bIns="45617">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defTabSz="912406" eaLnBrk="1" fontAlgn="auto" hangingPunct="1">
              <a:spcBef>
                <a:spcPts val="0"/>
              </a:spcBef>
              <a:spcAft>
                <a:spcPts val="0"/>
              </a:spcAft>
            </a:pPr>
            <a:r>
              <a:rPr lang="en-US" altLang="ja-JP" sz="1100" b="1" dirty="0">
                <a:solidFill>
                  <a:prstClr val="black"/>
                </a:solidFill>
                <a:effectLst/>
                <a:ea typeface="Meiryo UI" pitchFamily="50" charset="-128"/>
                <a:cs typeface="Meiryo UI" pitchFamily="50" charset="-128"/>
              </a:rPr>
              <a:t>One channel</a:t>
            </a:r>
            <a:endParaRPr lang="ja-JP" altLang="en-US" sz="1100" b="1" dirty="0">
              <a:solidFill>
                <a:prstClr val="black"/>
              </a:solidFill>
              <a:effectLst/>
              <a:ea typeface="Meiryo UI" pitchFamily="50" charset="-128"/>
              <a:cs typeface="Meiryo UI" pitchFamily="50" charset="-128"/>
            </a:endParaRPr>
          </a:p>
        </p:txBody>
      </p:sp>
      <p:sp>
        <p:nvSpPr>
          <p:cNvPr id="30728" name="テキスト ボックス 92"/>
          <p:cNvSpPr txBox="1">
            <a:spLocks noChangeArrowheads="1"/>
          </p:cNvSpPr>
          <p:nvPr/>
        </p:nvSpPr>
        <p:spPr bwMode="auto">
          <a:xfrm>
            <a:off x="2514600" y="3384682"/>
            <a:ext cx="1644526" cy="261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1" tIns="45617" rIns="91241" bIns="45617">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defTabSz="912406" eaLnBrk="1" fontAlgn="auto" hangingPunct="1">
              <a:spcBef>
                <a:spcPts val="0"/>
              </a:spcBef>
              <a:spcAft>
                <a:spcPts val="0"/>
              </a:spcAft>
            </a:pPr>
            <a:r>
              <a:rPr lang="en-US" altLang="ja-JP" sz="1100" b="1" dirty="0">
                <a:solidFill>
                  <a:prstClr val="black"/>
                </a:solidFill>
                <a:effectLst/>
                <a:ea typeface="Meiryo UI" pitchFamily="50" charset="-128"/>
                <a:cs typeface="Meiryo UI" pitchFamily="50" charset="-128"/>
              </a:rPr>
              <a:t>Multi channel</a:t>
            </a:r>
            <a:endParaRPr lang="ja-JP" altLang="en-US" sz="1100" b="1" dirty="0">
              <a:solidFill>
                <a:prstClr val="black"/>
              </a:solidFill>
              <a:effectLst/>
              <a:ea typeface="Meiryo UI" pitchFamily="50" charset="-128"/>
              <a:cs typeface="Meiryo UI" pitchFamily="50" charset="-128"/>
            </a:endParaRPr>
          </a:p>
        </p:txBody>
      </p:sp>
      <p:sp>
        <p:nvSpPr>
          <p:cNvPr id="30729" name="テキスト ボックス 53"/>
          <p:cNvSpPr txBox="1">
            <a:spLocks noChangeArrowheads="1"/>
          </p:cNvSpPr>
          <p:nvPr/>
        </p:nvSpPr>
        <p:spPr bwMode="auto">
          <a:xfrm>
            <a:off x="115888" y="2523348"/>
            <a:ext cx="4341812" cy="369124"/>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41" tIns="45617" rIns="91241" bIns="45617" anchor="ctr" anchorCtr="0">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defTabSz="912406" eaLnBrk="1" fontAlgn="auto" hangingPunct="1">
              <a:spcBef>
                <a:spcPts val="0"/>
              </a:spcBef>
              <a:spcAft>
                <a:spcPts val="0"/>
              </a:spcAft>
            </a:pPr>
            <a:r>
              <a:rPr lang="en-US" altLang="ja-JP" sz="1800" b="1" dirty="0">
                <a:solidFill>
                  <a:prstClr val="white"/>
                </a:solidFill>
                <a:effectLst/>
                <a:ea typeface="Meiryo UI" pitchFamily="50" charset="-128"/>
                <a:cs typeface="Meiryo UI" pitchFamily="50" charset="-128"/>
              </a:rPr>
              <a:t>Thumbnail Search with </a:t>
            </a:r>
            <a:r>
              <a:rPr lang="en-US" altLang="ja-JP" sz="1800" b="1" dirty="0" smtClean="0">
                <a:solidFill>
                  <a:prstClr val="white"/>
                </a:solidFill>
                <a:effectLst/>
                <a:ea typeface="Meiryo UI" pitchFamily="50" charset="-128"/>
                <a:cs typeface="Meiryo UI" pitchFamily="50" charset="-128"/>
              </a:rPr>
              <a:t>NX400 </a:t>
            </a:r>
            <a:r>
              <a:rPr lang="en-US" altLang="ja-JP" sz="1800" b="1" dirty="0" smtClean="0">
                <a:solidFill>
                  <a:schemeClr val="bg1"/>
                </a:solidFill>
                <a:effectLst/>
                <a:ea typeface="Meiryo UI" pitchFamily="50" charset="-128"/>
                <a:cs typeface="Meiryo UI" pitchFamily="50" charset="-128"/>
              </a:rPr>
              <a:t>and NX200</a:t>
            </a:r>
            <a:endParaRPr lang="ja-JP" altLang="en-US" sz="1800" b="1" dirty="0">
              <a:solidFill>
                <a:schemeClr val="bg1"/>
              </a:solidFill>
              <a:effectLst/>
              <a:ea typeface="Meiryo UI" pitchFamily="50" charset="-128"/>
              <a:cs typeface="Meiryo UI" pitchFamily="50" charset="-128"/>
            </a:endParaRPr>
          </a:p>
        </p:txBody>
      </p:sp>
      <p:sp>
        <p:nvSpPr>
          <p:cNvPr id="55" name="テキスト ボックス 9"/>
          <p:cNvSpPr txBox="1">
            <a:spLocks noChangeArrowheads="1"/>
          </p:cNvSpPr>
          <p:nvPr/>
        </p:nvSpPr>
        <p:spPr bwMode="auto">
          <a:xfrm>
            <a:off x="150813" y="2899861"/>
            <a:ext cx="4254108" cy="52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1" tIns="45617" rIns="91241" bIns="45617">
            <a:spAutoFit/>
          </a:bodyPr>
          <a:lstStyle>
            <a:lvl1pPr>
              <a:defRPr kumimoji="1" sz="2000">
                <a:solidFill>
                  <a:schemeClr val="tx1"/>
                </a:solidFill>
                <a:latin typeface="Calibri" pitchFamily="34" charset="0"/>
                <a:ea typeface="ＭＳ Ｐゴシック" pitchFamily="50" charset="-128"/>
              </a:defRPr>
            </a:lvl1pPr>
            <a:lvl2pPr marL="742950" indent="-285750">
              <a:defRPr kumimoji="1" sz="2000">
                <a:solidFill>
                  <a:schemeClr val="tx1"/>
                </a:solidFill>
                <a:latin typeface="Calibri" pitchFamily="34" charset="0"/>
                <a:ea typeface="ＭＳ Ｐゴシック" pitchFamily="50" charset="-128"/>
              </a:defRPr>
            </a:lvl2pPr>
            <a:lvl3pPr marL="1143000" indent="-228600">
              <a:defRPr kumimoji="1" sz="2000">
                <a:solidFill>
                  <a:schemeClr val="tx1"/>
                </a:solidFill>
                <a:latin typeface="Calibri" pitchFamily="34" charset="0"/>
                <a:ea typeface="ＭＳ Ｐゴシック" pitchFamily="50" charset="-128"/>
              </a:defRPr>
            </a:lvl3pPr>
            <a:lvl4pPr marL="1600200" indent="-228600">
              <a:defRPr kumimoji="1" sz="2000">
                <a:solidFill>
                  <a:schemeClr val="tx1"/>
                </a:solidFill>
                <a:latin typeface="Calibri" pitchFamily="34" charset="0"/>
                <a:ea typeface="ＭＳ Ｐゴシック" pitchFamily="50" charset="-128"/>
              </a:defRPr>
            </a:lvl4pPr>
            <a:lvl5pPr marL="2057400" indent="-228600">
              <a:defRPr kumimoji="1" sz="2000">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Calibri" pitchFamily="34" charset="0"/>
                <a:ea typeface="ＭＳ Ｐゴシック" pitchFamily="50" charset="-128"/>
              </a:defRPr>
            </a:lvl9pPr>
          </a:lstStyle>
          <a:p>
            <a:pPr algn="l" defTabSz="912406" fontAlgn="auto">
              <a:spcBef>
                <a:spcPts val="0"/>
              </a:spcBef>
              <a:spcAft>
                <a:spcPts val="0"/>
              </a:spcAft>
              <a:defRPr/>
            </a:pPr>
            <a:r>
              <a:rPr lang="en-US" altLang="ja-JP" sz="1400" b="1" dirty="0">
                <a:solidFill>
                  <a:srgbClr val="1F497D">
                    <a:lumMod val="75000"/>
                  </a:srgbClr>
                </a:solidFill>
                <a:effectLst/>
                <a:ea typeface="Meiryo UI" pitchFamily="50" charset="-128"/>
                <a:cs typeface="Meiryo UI" pitchFamily="50" charset="-128"/>
              </a:rPr>
              <a:t>Thumbnails which relates with specific time are </a:t>
            </a:r>
            <a:r>
              <a:rPr lang="en-US" altLang="ja-JP" sz="1400" b="1" dirty="0" smtClean="0">
                <a:solidFill>
                  <a:srgbClr val="1F497D">
                    <a:lumMod val="75000"/>
                  </a:srgbClr>
                </a:solidFill>
                <a:effectLst/>
                <a:ea typeface="Meiryo UI" pitchFamily="50" charset="-128"/>
                <a:cs typeface="Meiryo UI" pitchFamily="50" charset="-128"/>
              </a:rPr>
              <a:t>displayed.</a:t>
            </a:r>
            <a:endParaRPr lang="ja-JP" altLang="en-US" sz="1400" b="1" dirty="0">
              <a:solidFill>
                <a:srgbClr val="1F497D">
                  <a:lumMod val="75000"/>
                </a:srgbClr>
              </a:solidFill>
              <a:effectLst/>
              <a:ea typeface="Meiryo UI" pitchFamily="50" charset="-128"/>
              <a:cs typeface="Meiryo UI" pitchFamily="50" charset="-128"/>
            </a:endParaRPr>
          </a:p>
        </p:txBody>
      </p:sp>
      <p:sp>
        <p:nvSpPr>
          <p:cNvPr id="30731" name="テキスト ボックス 56"/>
          <p:cNvSpPr txBox="1">
            <a:spLocks noChangeArrowheads="1"/>
          </p:cNvSpPr>
          <p:nvPr/>
        </p:nvSpPr>
        <p:spPr bwMode="auto">
          <a:xfrm>
            <a:off x="4559306" y="2512297"/>
            <a:ext cx="4503732" cy="369124"/>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241" tIns="45617" rIns="91241" bIns="45617" anchor="ctr" anchorCtr="0">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defTabSz="912406" eaLnBrk="1" fontAlgn="auto" hangingPunct="1">
              <a:spcBef>
                <a:spcPts val="0"/>
              </a:spcBef>
              <a:spcAft>
                <a:spcPts val="0"/>
              </a:spcAft>
            </a:pPr>
            <a:r>
              <a:rPr lang="en-US" altLang="ja-JP" sz="1800" b="1" dirty="0">
                <a:solidFill>
                  <a:prstClr val="white"/>
                </a:solidFill>
                <a:effectLst/>
                <a:ea typeface="Meiryo UI" pitchFamily="50" charset="-128"/>
                <a:cs typeface="Meiryo UI" pitchFamily="50" charset="-128"/>
              </a:rPr>
              <a:t>Download improvement</a:t>
            </a:r>
            <a:endParaRPr lang="ja-JP" altLang="en-US" sz="1800" b="1" dirty="0">
              <a:solidFill>
                <a:prstClr val="white"/>
              </a:solidFill>
              <a:effectLst/>
              <a:ea typeface="Meiryo UI" pitchFamily="50" charset="-128"/>
              <a:cs typeface="Meiryo UI" pitchFamily="50" charset="-128"/>
            </a:endParaRPr>
          </a:p>
        </p:txBody>
      </p:sp>
      <p:sp>
        <p:nvSpPr>
          <p:cNvPr id="30732" name="円/楕円 146"/>
          <p:cNvSpPr>
            <a:spLocks noChangeArrowheads="1"/>
          </p:cNvSpPr>
          <p:nvPr/>
        </p:nvSpPr>
        <p:spPr bwMode="auto">
          <a:xfrm>
            <a:off x="4997455" y="4169992"/>
            <a:ext cx="1062038" cy="357188"/>
          </a:xfrm>
          <a:prstGeom prst="ellipse">
            <a:avLst/>
          </a:prstGeom>
          <a:solidFill>
            <a:srgbClr val="FFFF99">
              <a:alpha val="96861"/>
            </a:srgbClr>
          </a:solidFill>
          <a:ln>
            <a:noFill/>
          </a:ln>
          <a:extLst>
            <a:ext uri="{91240B29-F687-4F45-9708-019B960494DF}">
              <a14:hiddenLine xmlns:a14="http://schemas.microsoft.com/office/drawing/2010/main" w="28575" algn="ctr">
                <a:solidFill>
                  <a:srgbClr val="000000"/>
                </a:solidFill>
                <a:round/>
                <a:headEnd/>
                <a:tailEnd/>
              </a14:hiddenLine>
            </a:ext>
          </a:extLst>
        </p:spPr>
        <p:txBody>
          <a:bodyPr lIns="91241" tIns="45617" rIns="91241" bIns="45617"/>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defTabSz="912406" eaLnBrk="1" fontAlgn="auto" hangingPunct="1">
              <a:spcBef>
                <a:spcPts val="0"/>
              </a:spcBef>
              <a:spcAft>
                <a:spcPts val="0"/>
              </a:spcAft>
            </a:pPr>
            <a:endParaRPr lang="ja-JP" altLang="en-US" sz="1800" dirty="0">
              <a:solidFill>
                <a:prstClr val="black"/>
              </a:solidFill>
              <a:effectLst/>
              <a:ea typeface="HGP創英角ｺﾞｼｯｸUB" pitchFamily="50" charset="-128"/>
            </a:endParaRPr>
          </a:p>
        </p:txBody>
      </p:sp>
      <p:sp>
        <p:nvSpPr>
          <p:cNvPr id="30733" name="テキスト ボックス 81"/>
          <p:cNvSpPr txBox="1">
            <a:spLocks noChangeArrowheads="1"/>
          </p:cNvSpPr>
          <p:nvPr/>
        </p:nvSpPr>
        <p:spPr bwMode="auto">
          <a:xfrm>
            <a:off x="5919788" y="3553373"/>
            <a:ext cx="563562" cy="23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1" tIns="45617" rIns="91241" bIns="45617">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defTabSz="912406" eaLnBrk="1" fontAlgn="auto" hangingPunct="1">
              <a:spcBef>
                <a:spcPts val="0"/>
              </a:spcBef>
              <a:spcAft>
                <a:spcPts val="0"/>
              </a:spcAft>
            </a:pPr>
            <a:r>
              <a:rPr lang="en-US" altLang="ja-JP" sz="900" dirty="0">
                <a:solidFill>
                  <a:prstClr val="black"/>
                </a:solidFill>
                <a:effectLst/>
                <a:ea typeface="Meiryo UI" pitchFamily="50" charset="-128"/>
                <a:cs typeface="Meiryo UI" pitchFamily="50" charset="-128"/>
              </a:rPr>
              <a:t>n3r</a:t>
            </a:r>
          </a:p>
        </p:txBody>
      </p:sp>
      <p:pic>
        <p:nvPicPr>
          <p:cNvPr id="30734" name="Picture 109" descr="WJ-ND400 stand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1388" y="3624781"/>
            <a:ext cx="65405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35" name="グループ化 24"/>
          <p:cNvGrpSpPr>
            <a:grpSpLocks/>
          </p:cNvGrpSpPr>
          <p:nvPr/>
        </p:nvGrpSpPr>
        <p:grpSpPr bwMode="auto">
          <a:xfrm>
            <a:off x="6534170" y="3499686"/>
            <a:ext cx="881063" cy="528633"/>
            <a:chOff x="5468091" y="3578877"/>
            <a:chExt cx="1146295" cy="718862"/>
          </a:xfrm>
        </p:grpSpPr>
        <p:pic>
          <p:nvPicPr>
            <p:cNvPr id="30796" name="Picture 2" descr="C:\Users\4007679.PCC-AD\Desktop\カメラ切り替え②＿いちが.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8091" y="3578877"/>
              <a:ext cx="1146295" cy="71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7" name="Picture 2" descr="Y:\30-製品\開発プロジェクト\System970\★その他\sawatari\ASM300\UI検討\画像\４画の表示エリアのみ.png"/>
            <p:cNvPicPr>
              <a:picLocks noChangeAspect="1" noChangeArrowheads="1"/>
            </p:cNvPicPr>
            <p:nvPr/>
          </p:nvPicPr>
          <p:blipFill>
            <a:blip r:embed="rId7">
              <a:extLst>
                <a:ext uri="{28A0092B-C50C-407E-A947-70E740481C1C}">
                  <a14:useLocalDpi xmlns:a14="http://schemas.microsoft.com/office/drawing/2010/main" val="0"/>
                </a:ext>
              </a:extLst>
            </a:blip>
            <a:srcRect r="50000" b="49210"/>
            <a:stretch>
              <a:fillRect/>
            </a:stretch>
          </p:blipFill>
          <p:spPr bwMode="auto">
            <a:xfrm>
              <a:off x="5863492" y="4011069"/>
              <a:ext cx="247885" cy="203014"/>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798" name="Picture 2" descr="Y:\30-製品\開発プロジェクト\System970\★その他\sawatari\ASM300\UI検討\画像\４画の表示エリアのみ.png"/>
            <p:cNvPicPr>
              <a:picLocks noChangeAspect="1" noChangeArrowheads="1"/>
            </p:cNvPicPr>
            <p:nvPr/>
          </p:nvPicPr>
          <p:blipFill>
            <a:blip r:embed="rId7">
              <a:extLst>
                <a:ext uri="{28A0092B-C50C-407E-A947-70E740481C1C}">
                  <a14:useLocalDpi xmlns:a14="http://schemas.microsoft.com/office/drawing/2010/main" val="0"/>
                </a:ext>
              </a:extLst>
            </a:blip>
            <a:srcRect r="50000" b="49210"/>
            <a:stretch>
              <a:fillRect/>
            </a:stretch>
          </p:blipFill>
          <p:spPr bwMode="auto">
            <a:xfrm>
              <a:off x="6094872" y="4011069"/>
              <a:ext cx="247885" cy="203014"/>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799" name="Picture 2" descr="Y:\30-製品\開発プロジェクト\System970\★その他\sawatari\ASM300\UI検討\画像\４画の表示エリアのみ.png"/>
            <p:cNvPicPr>
              <a:picLocks noChangeAspect="1" noChangeArrowheads="1"/>
            </p:cNvPicPr>
            <p:nvPr/>
          </p:nvPicPr>
          <p:blipFill>
            <a:blip r:embed="rId7">
              <a:extLst>
                <a:ext uri="{28A0092B-C50C-407E-A947-70E740481C1C}">
                  <a14:useLocalDpi xmlns:a14="http://schemas.microsoft.com/office/drawing/2010/main" val="0"/>
                </a:ext>
              </a:extLst>
            </a:blip>
            <a:srcRect r="50000" b="49210"/>
            <a:stretch>
              <a:fillRect/>
            </a:stretch>
          </p:blipFill>
          <p:spPr bwMode="auto">
            <a:xfrm>
              <a:off x="6342408" y="4011069"/>
              <a:ext cx="247885" cy="203014"/>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800" name="Picture 2" descr="Y:\30-製品\開発プロジェクト\System970\★その他\sawatari\ASM300\UI検討\画像\４画の表示エリアのみ.png"/>
            <p:cNvPicPr>
              <a:picLocks noChangeAspect="1" noChangeArrowheads="1"/>
            </p:cNvPicPr>
            <p:nvPr/>
          </p:nvPicPr>
          <p:blipFill>
            <a:blip r:embed="rId7">
              <a:extLst>
                <a:ext uri="{28A0092B-C50C-407E-A947-70E740481C1C}">
                  <a14:useLocalDpi xmlns:a14="http://schemas.microsoft.com/office/drawing/2010/main" val="0"/>
                </a:ext>
              </a:extLst>
            </a:blip>
            <a:srcRect r="50000" b="49210"/>
            <a:stretch>
              <a:fillRect/>
            </a:stretch>
          </p:blipFill>
          <p:spPr bwMode="auto">
            <a:xfrm>
              <a:off x="5863492" y="3744728"/>
              <a:ext cx="247885" cy="203014"/>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801" name="Picture 2" descr="Y:\30-製品\開発プロジェクト\System970\★その他\sawatari\ASM300\UI検討\画像\４画の表示エリアのみ.png"/>
            <p:cNvPicPr>
              <a:picLocks noChangeAspect="1" noChangeArrowheads="1"/>
            </p:cNvPicPr>
            <p:nvPr/>
          </p:nvPicPr>
          <p:blipFill>
            <a:blip r:embed="rId7">
              <a:extLst>
                <a:ext uri="{28A0092B-C50C-407E-A947-70E740481C1C}">
                  <a14:useLocalDpi xmlns:a14="http://schemas.microsoft.com/office/drawing/2010/main" val="0"/>
                </a:ext>
              </a:extLst>
            </a:blip>
            <a:srcRect r="50000" b="49210"/>
            <a:stretch>
              <a:fillRect/>
            </a:stretch>
          </p:blipFill>
          <p:spPr bwMode="auto">
            <a:xfrm>
              <a:off x="6094872" y="3744728"/>
              <a:ext cx="247885" cy="203014"/>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802" name="Picture 2" descr="Y:\30-製品\開発プロジェクト\System970\★その他\sawatari\ASM300\UI検討\画像\４画の表示エリアのみ.png"/>
            <p:cNvPicPr>
              <a:picLocks noChangeAspect="1" noChangeArrowheads="1"/>
            </p:cNvPicPr>
            <p:nvPr/>
          </p:nvPicPr>
          <p:blipFill>
            <a:blip r:embed="rId7">
              <a:extLst>
                <a:ext uri="{28A0092B-C50C-407E-A947-70E740481C1C}">
                  <a14:useLocalDpi xmlns:a14="http://schemas.microsoft.com/office/drawing/2010/main" val="0"/>
                </a:ext>
              </a:extLst>
            </a:blip>
            <a:srcRect r="50000" b="49210"/>
            <a:stretch>
              <a:fillRect/>
            </a:stretch>
          </p:blipFill>
          <p:spPr bwMode="auto">
            <a:xfrm>
              <a:off x="6342408" y="3744728"/>
              <a:ext cx="247885" cy="203014"/>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cxnSp>
        <p:nvCxnSpPr>
          <p:cNvPr id="30736" name="直線矢印コネクタ 2"/>
          <p:cNvCxnSpPr>
            <a:cxnSpLocks noChangeShapeType="1"/>
            <a:endCxn id="30796" idx="1"/>
          </p:cNvCxnSpPr>
          <p:nvPr/>
        </p:nvCxnSpPr>
        <p:spPr bwMode="auto">
          <a:xfrm flipV="1">
            <a:off x="6005438" y="3764003"/>
            <a:ext cx="528732" cy="6937"/>
          </a:xfrm>
          <a:prstGeom prst="straightConnector1">
            <a:avLst/>
          </a:prstGeom>
          <a:noFill/>
          <a:ln w="28575" algn="ctr">
            <a:solidFill>
              <a:srgbClr val="808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0737" name="直線矢印コネクタ 57"/>
          <p:cNvCxnSpPr>
            <a:cxnSpLocks noChangeShapeType="1"/>
          </p:cNvCxnSpPr>
          <p:nvPr/>
        </p:nvCxnSpPr>
        <p:spPr bwMode="auto">
          <a:xfrm flipV="1">
            <a:off x="7396169" y="3555050"/>
            <a:ext cx="692544" cy="6533"/>
          </a:xfrm>
          <a:prstGeom prst="straightConnector1">
            <a:avLst/>
          </a:prstGeom>
          <a:noFill/>
          <a:ln w="28575" algn="ctr">
            <a:solidFill>
              <a:srgbClr val="808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0738" name="フローチャート : 磁気ディスク 5"/>
          <p:cNvSpPr>
            <a:spLocks noChangeArrowheads="1"/>
          </p:cNvSpPr>
          <p:nvPr/>
        </p:nvSpPr>
        <p:spPr bwMode="auto">
          <a:xfrm>
            <a:off x="8066297" y="3398489"/>
            <a:ext cx="603250" cy="323850"/>
          </a:xfrm>
          <a:prstGeom prst="flowChartMagneticDisk">
            <a:avLst/>
          </a:prstGeom>
          <a:solidFill>
            <a:srgbClr val="6666FF">
              <a:alpha val="96861"/>
            </a:srgbClr>
          </a:solidFill>
          <a:ln w="28575" algn="ctr">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1241" tIns="45617" rIns="91241" bIns="45617"/>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defTabSz="912406" eaLnBrk="1" fontAlgn="auto" hangingPunct="1">
              <a:spcBef>
                <a:spcPts val="0"/>
              </a:spcBef>
              <a:spcAft>
                <a:spcPts val="0"/>
              </a:spcAft>
            </a:pPr>
            <a:r>
              <a:rPr lang="en-US" altLang="ja-JP" sz="1100" dirty="0">
                <a:solidFill>
                  <a:prstClr val="black"/>
                </a:solidFill>
                <a:effectLst/>
                <a:ea typeface="HGP創英角ｺﾞｼｯｸUB" pitchFamily="50" charset="-128"/>
              </a:rPr>
              <a:t>MP4</a:t>
            </a:r>
            <a:endParaRPr lang="ja-JP" altLang="en-US" sz="1100" dirty="0">
              <a:solidFill>
                <a:prstClr val="black"/>
              </a:solidFill>
              <a:effectLst/>
              <a:ea typeface="HGP創英角ｺﾞｼｯｸUB" pitchFamily="50" charset="-128"/>
            </a:endParaRPr>
          </a:p>
        </p:txBody>
      </p:sp>
      <p:pic>
        <p:nvPicPr>
          <p:cNvPr id="30741" name="Picture 109" descr="WJ-ND400 stand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5410" y="4250970"/>
            <a:ext cx="654050" cy="165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3" name="テキスト ボックス 81"/>
          <p:cNvSpPr txBox="1">
            <a:spLocks noChangeArrowheads="1"/>
          </p:cNvSpPr>
          <p:nvPr/>
        </p:nvSpPr>
        <p:spPr bwMode="auto">
          <a:xfrm>
            <a:off x="7177734" y="3548496"/>
            <a:ext cx="1023441" cy="23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1" tIns="45617" rIns="91241" bIns="45617">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defTabSz="912406" eaLnBrk="1" fontAlgn="auto" hangingPunct="1">
              <a:spcBef>
                <a:spcPts val="0"/>
              </a:spcBef>
              <a:spcAft>
                <a:spcPts val="0"/>
              </a:spcAft>
            </a:pPr>
            <a:r>
              <a:rPr lang="en-US" altLang="ja-JP" sz="900" dirty="0">
                <a:solidFill>
                  <a:prstClr val="black"/>
                </a:solidFill>
                <a:effectLst/>
                <a:ea typeface="Meiryo UI" pitchFamily="50" charset="-128"/>
                <a:cs typeface="Meiryo UI" pitchFamily="50" charset="-128"/>
              </a:rPr>
              <a:t>Convert</a:t>
            </a:r>
          </a:p>
        </p:txBody>
      </p:sp>
      <p:sp>
        <p:nvSpPr>
          <p:cNvPr id="30745" name="フローチャート : 磁気ディスク 74"/>
          <p:cNvSpPr>
            <a:spLocks noChangeArrowheads="1"/>
          </p:cNvSpPr>
          <p:nvPr/>
        </p:nvSpPr>
        <p:spPr bwMode="auto">
          <a:xfrm>
            <a:off x="8079976" y="4146179"/>
            <a:ext cx="603250" cy="451458"/>
          </a:xfrm>
          <a:prstGeom prst="flowChartMagneticDisk">
            <a:avLst/>
          </a:prstGeom>
          <a:solidFill>
            <a:srgbClr val="6666FF">
              <a:alpha val="96861"/>
            </a:srgbClr>
          </a:solidFill>
          <a:ln w="28575" algn="ctr">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1241" tIns="45617" rIns="91241" bIns="45617"/>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defTabSz="912406" eaLnBrk="1" fontAlgn="auto" hangingPunct="1">
              <a:spcBef>
                <a:spcPts val="0"/>
              </a:spcBef>
              <a:spcAft>
                <a:spcPts val="0"/>
              </a:spcAft>
            </a:pPr>
            <a:r>
              <a:rPr lang="en-US" altLang="ja-JP" sz="800" dirty="0" smtClean="0">
                <a:solidFill>
                  <a:prstClr val="black"/>
                </a:solidFill>
                <a:effectLst/>
                <a:ea typeface="HGP創英角ｺﾞｼｯｸUB" pitchFamily="50" charset="-128"/>
              </a:rPr>
              <a:t>MP4 (</a:t>
            </a:r>
            <a:r>
              <a:rPr lang="en-US" altLang="ja-JP" sz="800" dirty="0">
                <a:solidFill>
                  <a:prstClr val="black"/>
                </a:solidFill>
                <a:effectLst/>
                <a:ea typeface="HGP創英角ｺﾞｼｯｸUB" pitchFamily="50" charset="-128"/>
              </a:rPr>
              <a:t>1)</a:t>
            </a:r>
          </a:p>
          <a:p>
            <a:pPr defTabSz="912406" eaLnBrk="1" fontAlgn="auto" hangingPunct="1">
              <a:spcBef>
                <a:spcPts val="0"/>
              </a:spcBef>
              <a:spcAft>
                <a:spcPts val="0"/>
              </a:spcAft>
            </a:pPr>
            <a:r>
              <a:rPr lang="en-US" altLang="ja-JP" sz="800" dirty="0" smtClean="0">
                <a:solidFill>
                  <a:prstClr val="black"/>
                </a:solidFill>
                <a:effectLst/>
                <a:ea typeface="HGP創英角ｺﾞｼｯｸUB" pitchFamily="50" charset="-128"/>
              </a:rPr>
              <a:t>MP4 (</a:t>
            </a:r>
            <a:r>
              <a:rPr lang="en-US" altLang="ja-JP" sz="800" dirty="0">
                <a:solidFill>
                  <a:prstClr val="black"/>
                </a:solidFill>
                <a:effectLst/>
                <a:ea typeface="HGP創英角ｺﾞｼｯｸUB" pitchFamily="50" charset="-128"/>
              </a:rPr>
              <a:t>2)</a:t>
            </a:r>
            <a:endParaRPr lang="ja-JP" altLang="en-US" sz="800" dirty="0">
              <a:solidFill>
                <a:prstClr val="black"/>
              </a:solidFill>
              <a:effectLst/>
              <a:ea typeface="HGP創英角ｺﾞｼｯｸUB" pitchFamily="50" charset="-128"/>
            </a:endParaRPr>
          </a:p>
        </p:txBody>
      </p:sp>
      <p:sp>
        <p:nvSpPr>
          <p:cNvPr id="30746" name="テキスト ボックス 81"/>
          <p:cNvSpPr txBox="1">
            <a:spLocks noChangeArrowheads="1"/>
          </p:cNvSpPr>
          <p:nvPr/>
        </p:nvSpPr>
        <p:spPr bwMode="auto">
          <a:xfrm>
            <a:off x="5819779" y="4188257"/>
            <a:ext cx="844550" cy="23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1" tIns="45617" rIns="91241" bIns="45617">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defTabSz="912406" eaLnBrk="1" fontAlgn="auto" hangingPunct="1">
              <a:spcBef>
                <a:spcPts val="0"/>
              </a:spcBef>
              <a:spcAft>
                <a:spcPts val="0"/>
              </a:spcAft>
            </a:pPr>
            <a:r>
              <a:rPr lang="en-US" altLang="ja-JP" sz="900" dirty="0" smtClean="0">
                <a:solidFill>
                  <a:prstClr val="black"/>
                </a:solidFill>
                <a:effectLst/>
                <a:ea typeface="Meiryo UI" pitchFamily="50" charset="-128"/>
                <a:cs typeface="Meiryo UI" pitchFamily="50" charset="-128"/>
              </a:rPr>
              <a:t>(1)MP4</a:t>
            </a:r>
            <a:endParaRPr lang="en-US" altLang="ja-JP" sz="900" dirty="0">
              <a:solidFill>
                <a:prstClr val="black"/>
              </a:solidFill>
              <a:effectLst/>
              <a:ea typeface="Meiryo UI" pitchFamily="50" charset="-128"/>
              <a:cs typeface="Meiryo UI" pitchFamily="50" charset="-128"/>
            </a:endParaRPr>
          </a:p>
        </p:txBody>
      </p:sp>
      <p:sp>
        <p:nvSpPr>
          <p:cNvPr id="30748" name="テキスト ボックス 81"/>
          <p:cNvSpPr txBox="1">
            <a:spLocks noChangeArrowheads="1"/>
          </p:cNvSpPr>
          <p:nvPr/>
        </p:nvSpPr>
        <p:spPr bwMode="auto">
          <a:xfrm>
            <a:off x="4631316" y="3546107"/>
            <a:ext cx="689993" cy="4154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defTabSz="912406" eaLnBrk="1" fontAlgn="auto" hangingPunct="1">
              <a:spcBef>
                <a:spcPts val="0"/>
              </a:spcBef>
              <a:spcAft>
                <a:spcPts val="0"/>
              </a:spcAft>
            </a:pPr>
            <a:r>
              <a:rPr lang="en-US" altLang="ja-JP" sz="900" b="1" dirty="0">
                <a:solidFill>
                  <a:prstClr val="black"/>
                </a:solidFill>
                <a:effectLst/>
                <a:ea typeface="Meiryo UI" pitchFamily="50" charset="-128"/>
                <a:cs typeface="Meiryo UI" pitchFamily="50" charset="-128"/>
              </a:rPr>
              <a:t>ND400</a:t>
            </a:r>
          </a:p>
          <a:p>
            <a:pPr defTabSz="912406" eaLnBrk="1" fontAlgn="auto" hangingPunct="1">
              <a:spcBef>
                <a:spcPts val="0"/>
              </a:spcBef>
              <a:spcAft>
                <a:spcPts val="0"/>
              </a:spcAft>
            </a:pPr>
            <a:r>
              <a:rPr lang="en-US" altLang="ja-JP" sz="900" b="1" dirty="0">
                <a:solidFill>
                  <a:prstClr val="black"/>
                </a:solidFill>
                <a:effectLst/>
                <a:ea typeface="Meiryo UI" pitchFamily="50" charset="-128"/>
                <a:cs typeface="Meiryo UI" pitchFamily="50" charset="-128"/>
              </a:rPr>
              <a:t>+</a:t>
            </a:r>
          </a:p>
          <a:p>
            <a:pPr defTabSz="912406" eaLnBrk="1" fontAlgn="auto" hangingPunct="1">
              <a:spcBef>
                <a:spcPts val="0"/>
              </a:spcBef>
              <a:spcAft>
                <a:spcPts val="0"/>
              </a:spcAft>
            </a:pPr>
            <a:r>
              <a:rPr lang="en-US" altLang="ja-JP" sz="900" b="1" dirty="0">
                <a:solidFill>
                  <a:prstClr val="black"/>
                </a:solidFill>
                <a:effectLst/>
                <a:ea typeface="Meiryo UI" pitchFamily="50" charset="-128"/>
                <a:cs typeface="Meiryo UI" pitchFamily="50" charset="-128"/>
              </a:rPr>
              <a:t>ASM200</a:t>
            </a:r>
          </a:p>
        </p:txBody>
      </p:sp>
      <p:sp>
        <p:nvSpPr>
          <p:cNvPr id="30749" name="テキスト ボックス 81"/>
          <p:cNvSpPr txBox="1">
            <a:spLocks noChangeArrowheads="1"/>
          </p:cNvSpPr>
          <p:nvPr/>
        </p:nvSpPr>
        <p:spPr bwMode="auto">
          <a:xfrm>
            <a:off x="4631314" y="4141319"/>
            <a:ext cx="689995" cy="4154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defTabSz="912406" eaLnBrk="1" fontAlgn="auto" hangingPunct="1">
              <a:spcBef>
                <a:spcPts val="0"/>
              </a:spcBef>
              <a:spcAft>
                <a:spcPts val="0"/>
              </a:spcAft>
            </a:pPr>
            <a:r>
              <a:rPr lang="en-US" altLang="ja-JP" sz="900" b="1" dirty="0" smtClean="0">
                <a:solidFill>
                  <a:prstClr val="black"/>
                </a:solidFill>
                <a:effectLst/>
                <a:ea typeface="Meiryo UI" pitchFamily="50" charset="-128"/>
                <a:cs typeface="Meiryo UI" pitchFamily="50" charset="-128"/>
              </a:rPr>
              <a:t>NX series NVR</a:t>
            </a:r>
            <a:endParaRPr lang="en-US" altLang="ja-JP" sz="900" b="1" dirty="0">
              <a:solidFill>
                <a:prstClr val="black"/>
              </a:solidFill>
              <a:effectLst/>
              <a:ea typeface="Meiryo UI" pitchFamily="50" charset="-128"/>
              <a:cs typeface="Meiryo UI" pitchFamily="50" charset="-128"/>
            </a:endParaRPr>
          </a:p>
          <a:p>
            <a:pPr defTabSz="912406" eaLnBrk="1" fontAlgn="auto" hangingPunct="1">
              <a:spcBef>
                <a:spcPts val="0"/>
              </a:spcBef>
              <a:spcAft>
                <a:spcPts val="0"/>
              </a:spcAft>
            </a:pPr>
            <a:r>
              <a:rPr lang="en-US" altLang="ja-JP" sz="900" b="1" dirty="0">
                <a:solidFill>
                  <a:prstClr val="black"/>
                </a:solidFill>
                <a:effectLst/>
                <a:ea typeface="Meiryo UI" pitchFamily="50" charset="-128"/>
                <a:cs typeface="Meiryo UI" pitchFamily="50" charset="-128"/>
              </a:rPr>
              <a:t>+</a:t>
            </a:r>
          </a:p>
          <a:p>
            <a:pPr defTabSz="912406" eaLnBrk="1" fontAlgn="auto" hangingPunct="1">
              <a:spcBef>
                <a:spcPts val="0"/>
              </a:spcBef>
              <a:spcAft>
                <a:spcPts val="0"/>
              </a:spcAft>
            </a:pPr>
            <a:r>
              <a:rPr lang="en-US" altLang="ja-JP" sz="900" b="1" dirty="0">
                <a:solidFill>
                  <a:prstClr val="black"/>
                </a:solidFill>
                <a:effectLst/>
                <a:ea typeface="Meiryo UI" pitchFamily="50" charset="-128"/>
                <a:cs typeface="Meiryo UI" pitchFamily="50" charset="-128"/>
              </a:rPr>
              <a:t>ASM300</a:t>
            </a:r>
          </a:p>
        </p:txBody>
      </p:sp>
      <p:grpSp>
        <p:nvGrpSpPr>
          <p:cNvPr id="17" name="グループ化 16"/>
          <p:cNvGrpSpPr/>
          <p:nvPr/>
        </p:nvGrpSpPr>
        <p:grpSpPr>
          <a:xfrm>
            <a:off x="5907622" y="4222390"/>
            <a:ext cx="2153170" cy="215503"/>
            <a:chOff x="5945440" y="5894388"/>
            <a:chExt cx="1836737" cy="287337"/>
          </a:xfrm>
        </p:grpSpPr>
        <p:cxnSp>
          <p:nvCxnSpPr>
            <p:cNvPr id="30744" name="直線矢印コネクタ 72"/>
            <p:cNvCxnSpPr>
              <a:cxnSpLocks noChangeShapeType="1"/>
            </p:cNvCxnSpPr>
            <p:nvPr/>
          </p:nvCxnSpPr>
          <p:spPr bwMode="auto">
            <a:xfrm>
              <a:off x="5945440" y="5894388"/>
              <a:ext cx="1836737" cy="9525"/>
            </a:xfrm>
            <a:prstGeom prst="straightConnector1">
              <a:avLst/>
            </a:prstGeom>
            <a:noFill/>
            <a:ln w="28575" algn="ctr">
              <a:solidFill>
                <a:srgbClr val="808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0750" name="直線矢印コネクタ 120"/>
            <p:cNvCxnSpPr>
              <a:cxnSpLocks noChangeShapeType="1"/>
            </p:cNvCxnSpPr>
            <p:nvPr/>
          </p:nvCxnSpPr>
          <p:spPr bwMode="auto">
            <a:xfrm flipV="1">
              <a:off x="6091238" y="6178217"/>
              <a:ext cx="1685597" cy="3508"/>
            </a:xfrm>
            <a:prstGeom prst="straightConnector1">
              <a:avLst/>
            </a:prstGeom>
            <a:noFill/>
            <a:ln w="28575" algn="ctr">
              <a:solidFill>
                <a:srgbClr val="808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30751" name="テキスト ボックス 81"/>
          <p:cNvSpPr txBox="1">
            <a:spLocks noChangeArrowheads="1"/>
          </p:cNvSpPr>
          <p:nvPr/>
        </p:nvSpPr>
        <p:spPr bwMode="auto">
          <a:xfrm>
            <a:off x="5819779" y="4411695"/>
            <a:ext cx="844550" cy="23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1" tIns="45617" rIns="91241" bIns="45617">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defTabSz="912406" eaLnBrk="1" fontAlgn="auto" hangingPunct="1">
              <a:spcBef>
                <a:spcPts val="0"/>
              </a:spcBef>
              <a:spcAft>
                <a:spcPts val="0"/>
              </a:spcAft>
            </a:pPr>
            <a:r>
              <a:rPr lang="en-US" altLang="ja-JP" sz="900" dirty="0" smtClean="0">
                <a:solidFill>
                  <a:prstClr val="black"/>
                </a:solidFill>
                <a:effectLst/>
                <a:ea typeface="Meiryo UI" pitchFamily="50" charset="-128"/>
                <a:cs typeface="Meiryo UI" pitchFamily="50" charset="-128"/>
              </a:rPr>
              <a:t>(2)MP4</a:t>
            </a:r>
            <a:endParaRPr lang="en-US" altLang="ja-JP" sz="900" dirty="0">
              <a:solidFill>
                <a:prstClr val="black"/>
              </a:solidFill>
              <a:effectLst/>
              <a:ea typeface="Meiryo UI" pitchFamily="50" charset="-128"/>
              <a:cs typeface="Meiryo UI" pitchFamily="50" charset="-128"/>
            </a:endParaRPr>
          </a:p>
        </p:txBody>
      </p:sp>
      <p:sp>
        <p:nvSpPr>
          <p:cNvPr id="30753" name="テキスト ボックス 81"/>
          <p:cNvSpPr txBox="1">
            <a:spLocks noChangeArrowheads="1"/>
          </p:cNvSpPr>
          <p:nvPr/>
        </p:nvSpPr>
        <p:spPr bwMode="auto">
          <a:xfrm>
            <a:off x="5232780" y="4423751"/>
            <a:ext cx="896937" cy="23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1" tIns="45617" rIns="91241" bIns="45617">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defTabSz="912406" eaLnBrk="1" fontAlgn="auto" hangingPunct="1">
              <a:spcBef>
                <a:spcPts val="0"/>
              </a:spcBef>
              <a:spcAft>
                <a:spcPts val="0"/>
              </a:spcAft>
            </a:pPr>
            <a:r>
              <a:rPr lang="en-US" altLang="ja-JP" sz="900" b="1" dirty="0" smtClean="0">
                <a:solidFill>
                  <a:prstClr val="black"/>
                </a:solidFill>
                <a:effectLst/>
                <a:ea typeface="Meiryo UI" pitchFamily="50" charset="-128"/>
                <a:cs typeface="Meiryo UI" pitchFamily="50" charset="-128"/>
              </a:rPr>
              <a:t>NX series NVR</a:t>
            </a:r>
            <a:endParaRPr lang="en-US" altLang="ja-JP" sz="900" b="1" dirty="0">
              <a:solidFill>
                <a:prstClr val="black"/>
              </a:solidFill>
              <a:effectLst/>
              <a:ea typeface="Meiryo UI" pitchFamily="50" charset="-128"/>
              <a:cs typeface="Meiryo UI" pitchFamily="50" charset="-128"/>
            </a:endParaRPr>
          </a:p>
        </p:txBody>
      </p:sp>
      <p:sp>
        <p:nvSpPr>
          <p:cNvPr id="30754" name="テキスト ボックス 81"/>
          <p:cNvSpPr txBox="1">
            <a:spLocks noChangeArrowheads="1"/>
          </p:cNvSpPr>
          <p:nvPr/>
        </p:nvSpPr>
        <p:spPr bwMode="auto">
          <a:xfrm>
            <a:off x="5207000" y="3747028"/>
            <a:ext cx="896938" cy="23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1" tIns="45617" rIns="91241" bIns="45617">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defTabSz="912406" eaLnBrk="1" fontAlgn="auto" hangingPunct="1">
              <a:spcBef>
                <a:spcPts val="0"/>
              </a:spcBef>
              <a:spcAft>
                <a:spcPts val="0"/>
              </a:spcAft>
            </a:pPr>
            <a:r>
              <a:rPr lang="en-US" altLang="ja-JP" sz="900" b="1" dirty="0">
                <a:solidFill>
                  <a:prstClr val="black"/>
                </a:solidFill>
                <a:effectLst/>
                <a:ea typeface="Meiryo UI" pitchFamily="50" charset="-128"/>
                <a:cs typeface="Meiryo UI" pitchFamily="50" charset="-128"/>
              </a:rPr>
              <a:t>ND400</a:t>
            </a:r>
          </a:p>
        </p:txBody>
      </p:sp>
      <p:sp>
        <p:nvSpPr>
          <p:cNvPr id="30755" name="テキスト ボックス 18"/>
          <p:cNvSpPr txBox="1">
            <a:spLocks noChangeArrowheads="1"/>
          </p:cNvSpPr>
          <p:nvPr/>
        </p:nvSpPr>
        <p:spPr bwMode="auto">
          <a:xfrm>
            <a:off x="4599563" y="2925516"/>
            <a:ext cx="4320604"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l" defTabSz="912406" eaLnBrk="1" fontAlgn="auto" hangingPunct="1">
              <a:lnSpc>
                <a:spcPts val="1400"/>
              </a:lnSpc>
              <a:spcBef>
                <a:spcPts val="0"/>
              </a:spcBef>
              <a:spcAft>
                <a:spcPts val="0"/>
              </a:spcAft>
            </a:pPr>
            <a:r>
              <a:rPr lang="en-US" altLang="ja-JP" b="1" dirty="0">
                <a:solidFill>
                  <a:srgbClr val="17375E"/>
                </a:solidFill>
                <a:effectLst/>
                <a:ea typeface="Meiryo UI" pitchFamily="50" charset="-128"/>
                <a:cs typeface="Meiryo UI" pitchFamily="50" charset="-128"/>
              </a:rPr>
              <a:t>- “Quick download” download all </a:t>
            </a:r>
            <a:r>
              <a:rPr lang="en-US" altLang="ja-JP" b="1" dirty="0" smtClean="0">
                <a:solidFill>
                  <a:srgbClr val="17375E"/>
                </a:solidFill>
                <a:effectLst/>
                <a:ea typeface="Meiryo UI" pitchFamily="50" charset="-128"/>
                <a:cs typeface="Meiryo UI" pitchFamily="50" charset="-128"/>
              </a:rPr>
              <a:t>displayed </a:t>
            </a:r>
            <a:r>
              <a:rPr lang="en-US" altLang="ja-JP" b="1" dirty="0">
                <a:solidFill>
                  <a:srgbClr val="17375E"/>
                </a:solidFill>
                <a:effectLst/>
                <a:ea typeface="Meiryo UI" pitchFamily="50" charset="-128"/>
                <a:cs typeface="Meiryo UI" pitchFamily="50" charset="-128"/>
              </a:rPr>
              <a:t>channel</a:t>
            </a:r>
          </a:p>
          <a:p>
            <a:pPr algn="l" defTabSz="912406" eaLnBrk="1" fontAlgn="auto" hangingPunct="1">
              <a:lnSpc>
                <a:spcPts val="1400"/>
              </a:lnSpc>
              <a:spcBef>
                <a:spcPts val="0"/>
              </a:spcBef>
              <a:spcAft>
                <a:spcPts val="0"/>
              </a:spcAft>
            </a:pPr>
            <a:r>
              <a:rPr lang="en-US" altLang="ja-JP" b="1" dirty="0">
                <a:solidFill>
                  <a:srgbClr val="17375E"/>
                </a:solidFill>
                <a:effectLst/>
                <a:ea typeface="Meiryo UI" pitchFamily="50" charset="-128"/>
                <a:cs typeface="Meiryo UI" pitchFamily="50" charset="-128"/>
              </a:rPr>
              <a:t>- Queuing download</a:t>
            </a:r>
          </a:p>
          <a:p>
            <a:pPr algn="l" defTabSz="912406" eaLnBrk="1" fontAlgn="auto" hangingPunct="1">
              <a:lnSpc>
                <a:spcPts val="1400"/>
              </a:lnSpc>
              <a:spcBef>
                <a:spcPts val="0"/>
              </a:spcBef>
              <a:spcAft>
                <a:spcPts val="0"/>
              </a:spcAft>
            </a:pPr>
            <a:r>
              <a:rPr lang="en-US" altLang="ja-JP" b="1" dirty="0">
                <a:solidFill>
                  <a:srgbClr val="17375E"/>
                </a:solidFill>
                <a:effectLst/>
                <a:ea typeface="Meiryo UI" pitchFamily="50" charset="-128"/>
                <a:cs typeface="Meiryo UI" pitchFamily="50" charset="-128"/>
              </a:rPr>
              <a:t>- MP4 direct download from </a:t>
            </a:r>
            <a:r>
              <a:rPr lang="en-US" altLang="ja-JP" b="1" dirty="0" smtClean="0">
                <a:solidFill>
                  <a:srgbClr val="17375E"/>
                </a:solidFill>
                <a:effectLst/>
                <a:ea typeface="Meiryo UI" pitchFamily="50" charset="-128"/>
                <a:cs typeface="Meiryo UI" pitchFamily="50" charset="-128"/>
              </a:rPr>
              <a:t>NX series NVR</a:t>
            </a:r>
            <a:endParaRPr lang="en-US" altLang="ja-JP" b="1" dirty="0">
              <a:solidFill>
                <a:srgbClr val="17375E"/>
              </a:solidFill>
              <a:effectLst/>
              <a:ea typeface="Meiryo UI" pitchFamily="50" charset="-128"/>
              <a:cs typeface="Meiryo UI" pitchFamily="50" charset="-128"/>
            </a:endParaRPr>
          </a:p>
        </p:txBody>
      </p:sp>
      <p:sp>
        <p:nvSpPr>
          <p:cNvPr id="2" name="下矢印 1"/>
          <p:cNvSpPr/>
          <p:nvPr/>
        </p:nvSpPr>
        <p:spPr>
          <a:xfrm>
            <a:off x="7814859" y="3783880"/>
            <a:ext cx="1119888" cy="377428"/>
          </a:xfrm>
          <a:prstGeom prst="downArrow">
            <a:avLst>
              <a:gd name="adj1" fmla="val 47143"/>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241" tIns="45617" rIns="91241" bIns="45617" anchor="ctr"/>
          <a:lstStyle/>
          <a:p>
            <a:pPr defTabSz="912406" fontAlgn="auto">
              <a:spcBef>
                <a:spcPts val="0"/>
              </a:spcBef>
              <a:spcAft>
                <a:spcPts val="0"/>
              </a:spcAft>
              <a:defRPr/>
            </a:pPr>
            <a:endParaRPr lang="ja-JP" altLang="en-US" b="1" dirty="0">
              <a:solidFill>
                <a:prstClr val="white"/>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0757" name="テキスト ボックス 2"/>
          <p:cNvSpPr txBox="1">
            <a:spLocks noChangeArrowheads="1"/>
          </p:cNvSpPr>
          <p:nvPr/>
        </p:nvSpPr>
        <p:spPr bwMode="auto">
          <a:xfrm>
            <a:off x="7934889" y="3774409"/>
            <a:ext cx="854580" cy="36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1" tIns="45617" rIns="91241" bIns="45617">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defTabSz="912406" eaLnBrk="1" fontAlgn="auto" hangingPunct="1">
              <a:spcBef>
                <a:spcPts val="0"/>
              </a:spcBef>
              <a:spcAft>
                <a:spcPts val="0"/>
              </a:spcAft>
            </a:pPr>
            <a:r>
              <a:rPr lang="en-US" altLang="ja-JP" sz="900" b="1" dirty="0" smtClean="0">
                <a:solidFill>
                  <a:srgbClr val="FF0000"/>
                </a:solidFill>
                <a:effectLst/>
                <a:ea typeface="Meiryo UI" pitchFamily="50" charset="-128"/>
                <a:cs typeface="Meiryo UI" pitchFamily="50" charset="-128"/>
              </a:rPr>
              <a:t>Reduce</a:t>
            </a:r>
            <a:endParaRPr lang="en-US" altLang="ja-JP" sz="900" b="1" dirty="0">
              <a:solidFill>
                <a:srgbClr val="FF0000"/>
              </a:solidFill>
              <a:effectLst/>
              <a:ea typeface="Meiryo UI" pitchFamily="50" charset="-128"/>
              <a:cs typeface="Meiryo UI" pitchFamily="50" charset="-128"/>
            </a:endParaRPr>
          </a:p>
          <a:p>
            <a:pPr defTabSz="912406" eaLnBrk="1" fontAlgn="auto" hangingPunct="1">
              <a:spcBef>
                <a:spcPts val="0"/>
              </a:spcBef>
              <a:spcAft>
                <a:spcPts val="0"/>
              </a:spcAft>
            </a:pPr>
            <a:r>
              <a:rPr lang="en-US" altLang="ja-JP" sz="900" b="1" dirty="0">
                <a:solidFill>
                  <a:srgbClr val="FF0000"/>
                </a:solidFill>
                <a:effectLst/>
                <a:ea typeface="Meiryo UI" pitchFamily="50" charset="-128"/>
                <a:cs typeface="Meiryo UI" pitchFamily="50" charset="-128"/>
              </a:rPr>
              <a:t>Time</a:t>
            </a:r>
            <a:endParaRPr lang="ja-JP" altLang="en-US" sz="900" b="1" dirty="0">
              <a:solidFill>
                <a:srgbClr val="FF0000"/>
              </a:solidFill>
              <a:effectLst/>
              <a:ea typeface="Meiryo UI" pitchFamily="50" charset="-128"/>
              <a:cs typeface="Meiryo UI" pitchFamily="50" charset="-128"/>
            </a:endParaRPr>
          </a:p>
        </p:txBody>
      </p:sp>
      <p:sp>
        <p:nvSpPr>
          <p:cNvPr id="78" name="テキスト ボックス 77"/>
          <p:cNvSpPr txBox="1"/>
          <p:nvPr/>
        </p:nvSpPr>
        <p:spPr>
          <a:xfrm>
            <a:off x="0" y="714529"/>
            <a:ext cx="9144000" cy="399902"/>
          </a:xfrm>
          <a:prstGeom prst="rect">
            <a:avLst/>
          </a:prstGeom>
          <a:solidFill>
            <a:srgbClr val="3333CC">
              <a:lumMod val="60000"/>
              <a:lumOff val="40000"/>
            </a:srgbClr>
          </a:solidFill>
        </p:spPr>
        <p:txBody>
          <a:bodyPr wrap="square" lIns="91241" tIns="45617" rIns="91241" bIns="45617" anchor="ctr" anchorCtr="0">
            <a:spAutoFit/>
          </a:bodyPr>
          <a:lstStyle/>
          <a:p>
            <a:pPr defTabSz="912406" fontAlgn="auto">
              <a:spcBef>
                <a:spcPts val="0"/>
              </a:spcBef>
              <a:spcAft>
                <a:spcPts val="0"/>
              </a:spcAft>
              <a:defRPr/>
            </a:pPr>
            <a:r>
              <a:rPr kumimoji="0" lang="en-US" altLang="ja-JP" sz="2000" b="1" kern="0" dirty="0">
                <a:solidFill>
                  <a:srgbClr val="FFFFFF"/>
                </a:solidFill>
                <a:effectLst/>
                <a:latin typeface="Calibri" panose="020F0502020204030204" pitchFamily="34" charset="0"/>
                <a:ea typeface="Meiryo UI" panose="020B0604030504040204" pitchFamily="50" charset="-128"/>
                <a:cs typeface="Meiryo UI" panose="020B0604030504040204" pitchFamily="50" charset="-128"/>
              </a:rPr>
              <a:t>Easy search and effective download</a:t>
            </a:r>
            <a:endParaRPr kumimoji="0" lang="ja-JP" altLang="en-US" sz="2000" b="1" kern="0" dirty="0">
              <a:solidFill>
                <a:srgbClr val="FFFFFF"/>
              </a:solidFill>
              <a:effectLst/>
              <a:latin typeface="Calibri" panose="020F0502020204030204" pitchFamily="34" charset="0"/>
              <a:ea typeface="Meiryo UI" panose="020B0604030504040204" pitchFamily="50" charset="-128"/>
              <a:cs typeface="Meiryo UI" panose="020B0604030504040204" pitchFamily="50" charset="-128"/>
            </a:endParaRPr>
          </a:p>
        </p:txBody>
      </p:sp>
      <p:grpSp>
        <p:nvGrpSpPr>
          <p:cNvPr id="30742" name="グループ化 24"/>
          <p:cNvGrpSpPr>
            <a:grpSpLocks/>
          </p:cNvGrpSpPr>
          <p:nvPr/>
        </p:nvGrpSpPr>
        <p:grpSpPr bwMode="auto">
          <a:xfrm>
            <a:off x="6541616" y="4076129"/>
            <a:ext cx="881062" cy="527118"/>
            <a:chOff x="5468091" y="3578877"/>
            <a:chExt cx="1146295" cy="718862"/>
          </a:xfrm>
        </p:grpSpPr>
        <p:pic>
          <p:nvPicPr>
            <p:cNvPr id="30789" name="Picture 2" descr="C:\Users\4007679.PCC-AD\Desktop\カメラ切り替え②＿いちが.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8091" y="3578877"/>
              <a:ext cx="1146295" cy="71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0" name="Picture 2" descr="Y:\30-製品\開発プロジェクト\System970\★その他\sawatari\ASM300\UI検討\画像\４画の表示エリアのみ.png"/>
            <p:cNvPicPr>
              <a:picLocks noChangeAspect="1" noChangeArrowheads="1"/>
            </p:cNvPicPr>
            <p:nvPr/>
          </p:nvPicPr>
          <p:blipFill>
            <a:blip r:embed="rId7">
              <a:extLst>
                <a:ext uri="{28A0092B-C50C-407E-A947-70E740481C1C}">
                  <a14:useLocalDpi xmlns:a14="http://schemas.microsoft.com/office/drawing/2010/main" val="0"/>
                </a:ext>
              </a:extLst>
            </a:blip>
            <a:srcRect r="50000" b="49210"/>
            <a:stretch>
              <a:fillRect/>
            </a:stretch>
          </p:blipFill>
          <p:spPr bwMode="auto">
            <a:xfrm>
              <a:off x="5863492" y="4011069"/>
              <a:ext cx="247885" cy="203014"/>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791" name="Picture 2" descr="Y:\30-製品\開発プロジェクト\System970\★その他\sawatari\ASM300\UI検討\画像\４画の表示エリアのみ.png"/>
            <p:cNvPicPr>
              <a:picLocks noChangeAspect="1" noChangeArrowheads="1"/>
            </p:cNvPicPr>
            <p:nvPr/>
          </p:nvPicPr>
          <p:blipFill>
            <a:blip r:embed="rId7">
              <a:extLst>
                <a:ext uri="{28A0092B-C50C-407E-A947-70E740481C1C}">
                  <a14:useLocalDpi xmlns:a14="http://schemas.microsoft.com/office/drawing/2010/main" val="0"/>
                </a:ext>
              </a:extLst>
            </a:blip>
            <a:srcRect r="50000" b="49210"/>
            <a:stretch>
              <a:fillRect/>
            </a:stretch>
          </p:blipFill>
          <p:spPr bwMode="auto">
            <a:xfrm>
              <a:off x="6094872" y="4011069"/>
              <a:ext cx="247885" cy="203014"/>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792" name="Picture 2" descr="Y:\30-製品\開発プロジェクト\System970\★その他\sawatari\ASM300\UI検討\画像\４画の表示エリアのみ.png"/>
            <p:cNvPicPr>
              <a:picLocks noChangeAspect="1" noChangeArrowheads="1"/>
            </p:cNvPicPr>
            <p:nvPr/>
          </p:nvPicPr>
          <p:blipFill>
            <a:blip r:embed="rId7">
              <a:extLst>
                <a:ext uri="{28A0092B-C50C-407E-A947-70E740481C1C}">
                  <a14:useLocalDpi xmlns:a14="http://schemas.microsoft.com/office/drawing/2010/main" val="0"/>
                </a:ext>
              </a:extLst>
            </a:blip>
            <a:srcRect r="50000" b="49210"/>
            <a:stretch>
              <a:fillRect/>
            </a:stretch>
          </p:blipFill>
          <p:spPr bwMode="auto">
            <a:xfrm>
              <a:off x="6342408" y="4011069"/>
              <a:ext cx="247885" cy="203014"/>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793" name="Picture 2" descr="Y:\30-製品\開発プロジェクト\System970\★その他\sawatari\ASM300\UI検討\画像\４画の表示エリアのみ.png"/>
            <p:cNvPicPr>
              <a:picLocks noChangeAspect="1" noChangeArrowheads="1"/>
            </p:cNvPicPr>
            <p:nvPr/>
          </p:nvPicPr>
          <p:blipFill>
            <a:blip r:embed="rId7">
              <a:extLst>
                <a:ext uri="{28A0092B-C50C-407E-A947-70E740481C1C}">
                  <a14:useLocalDpi xmlns:a14="http://schemas.microsoft.com/office/drawing/2010/main" val="0"/>
                </a:ext>
              </a:extLst>
            </a:blip>
            <a:srcRect r="50000" b="49210"/>
            <a:stretch>
              <a:fillRect/>
            </a:stretch>
          </p:blipFill>
          <p:spPr bwMode="auto">
            <a:xfrm>
              <a:off x="5863492" y="3744728"/>
              <a:ext cx="247885" cy="203014"/>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794" name="Picture 2" descr="Y:\30-製品\開発プロジェクト\System970\★その他\sawatari\ASM300\UI検討\画像\４画の表示エリアのみ.png"/>
            <p:cNvPicPr>
              <a:picLocks noChangeAspect="1" noChangeArrowheads="1"/>
            </p:cNvPicPr>
            <p:nvPr/>
          </p:nvPicPr>
          <p:blipFill>
            <a:blip r:embed="rId7">
              <a:extLst>
                <a:ext uri="{28A0092B-C50C-407E-A947-70E740481C1C}">
                  <a14:useLocalDpi xmlns:a14="http://schemas.microsoft.com/office/drawing/2010/main" val="0"/>
                </a:ext>
              </a:extLst>
            </a:blip>
            <a:srcRect r="50000" b="49210"/>
            <a:stretch>
              <a:fillRect/>
            </a:stretch>
          </p:blipFill>
          <p:spPr bwMode="auto">
            <a:xfrm>
              <a:off x="6094872" y="3744728"/>
              <a:ext cx="247885" cy="203014"/>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795" name="Picture 2" descr="Y:\30-製品\開発プロジェクト\System970\★その他\sawatari\ASM300\UI検討\画像\４画の表示エリアのみ.png"/>
            <p:cNvPicPr>
              <a:picLocks noChangeAspect="1" noChangeArrowheads="1"/>
            </p:cNvPicPr>
            <p:nvPr/>
          </p:nvPicPr>
          <p:blipFill>
            <a:blip r:embed="rId7">
              <a:extLst>
                <a:ext uri="{28A0092B-C50C-407E-A947-70E740481C1C}">
                  <a14:useLocalDpi xmlns:a14="http://schemas.microsoft.com/office/drawing/2010/main" val="0"/>
                </a:ext>
              </a:extLst>
            </a:blip>
            <a:srcRect r="50000" b="49210"/>
            <a:stretch>
              <a:fillRect/>
            </a:stretch>
          </p:blipFill>
          <p:spPr bwMode="auto">
            <a:xfrm>
              <a:off x="6342408" y="3744728"/>
              <a:ext cx="247885" cy="203014"/>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52" name="タイトル 1"/>
          <p:cNvSpPr txBox="1">
            <a:spLocks/>
          </p:cNvSpPr>
          <p:nvPr/>
        </p:nvSpPr>
        <p:spPr>
          <a:xfrm>
            <a:off x="470888" y="5880"/>
            <a:ext cx="7674860" cy="525309"/>
          </a:xfrm>
          <a:prstGeom prst="rect">
            <a:avLst/>
          </a:prstGeom>
        </p:spPr>
        <p:txBody>
          <a:bodyPr vert="horz" lIns="91274" tIns="45628" rIns="91274" bIns="45628" rtlCol="0" anchor="ctr">
            <a:normAutofit/>
          </a:bodyPr>
          <a:lstStyle>
            <a:lvl1pPr algn="l" defTabSz="456368" rtl="0" eaLnBrk="1" latinLnBrk="0" hangingPunct="1">
              <a:spcBef>
                <a:spcPct val="0"/>
              </a:spcBef>
              <a:buNone/>
              <a:defRPr sz="2400" b="0" kern="1200">
                <a:solidFill>
                  <a:schemeClr val="bg1"/>
                </a:solidFill>
                <a:latin typeface="+mj-lt"/>
                <a:ea typeface="+mj-ea"/>
                <a:cs typeface="+mj-cs"/>
              </a:defRPr>
            </a:lvl1pPr>
          </a:lstStyle>
          <a:p>
            <a:pPr fontAlgn="auto">
              <a:spcAft>
                <a:spcPts val="0"/>
              </a:spcAft>
            </a:pPr>
            <a:r>
              <a:rPr kumimoji="1" lang="en-US" altLang="ja-JP" b="1" dirty="0" smtClean="0">
                <a:effectLst/>
                <a:latin typeface="Calibri" panose="020F0502020204030204" pitchFamily="34" charset="0"/>
                <a:ea typeface="Meiryo UI" panose="020B0604030504040204" pitchFamily="50" charset="-128"/>
                <a:cs typeface="Meiryo UI" panose="020B0604030504040204" pitchFamily="50" charset="-128"/>
              </a:rPr>
              <a:t>Smart Operation</a:t>
            </a:r>
            <a:endParaRPr kumimoji="1" lang="ja-JP" altLang="en-US" b="1" dirty="0">
              <a:effectLst/>
              <a:latin typeface="Calibri" panose="020F0502020204030204" pitchFamily="34" charset="0"/>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325668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8"/>
          <p:cNvSpPr>
            <a:spLocks noChangeArrowheads="1"/>
          </p:cNvSpPr>
          <p:nvPr/>
        </p:nvSpPr>
        <p:spPr bwMode="auto">
          <a:xfrm>
            <a:off x="466182" y="3134716"/>
            <a:ext cx="2553681" cy="410343"/>
          </a:xfrm>
          <a:prstGeom prst="ellipse">
            <a:avLst/>
          </a:prstGeom>
          <a:gradFill rotWithShape="1">
            <a:gsLst>
              <a:gs pos="0">
                <a:srgbClr val="E5FFFF">
                  <a:alpha val="60001"/>
                </a:srgbClr>
              </a:gs>
              <a:gs pos="100000">
                <a:srgbClr val="00FFFF">
                  <a:alpha val="60001"/>
                </a:srgbClr>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74" tIns="45628" rIns="91274" bIns="45628" anchor="ct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800" b="1" dirty="0" smtClean="0">
                <a:solidFill>
                  <a:srgbClr val="000000"/>
                </a:solidFill>
                <a:effectLst/>
                <a:ea typeface="Meiryo UI" pitchFamily="50" charset="-128"/>
                <a:cs typeface="Meiryo UI" pitchFamily="50" charset="-128"/>
              </a:rPr>
              <a:t>(3) Remote </a:t>
            </a:r>
            <a:r>
              <a:rPr lang="en-US" altLang="ja-JP" sz="1800" b="1" dirty="0">
                <a:solidFill>
                  <a:srgbClr val="000000"/>
                </a:solidFill>
                <a:effectLst/>
                <a:ea typeface="Meiryo UI" pitchFamily="50" charset="-128"/>
                <a:cs typeface="Meiryo UI" pitchFamily="50" charset="-128"/>
              </a:rPr>
              <a:t>&amp; Secure</a:t>
            </a:r>
            <a:endParaRPr lang="ja-JP" altLang="en-US" sz="1800" b="1" dirty="0">
              <a:solidFill>
                <a:srgbClr val="000000"/>
              </a:solidFill>
              <a:effectLst/>
              <a:ea typeface="Meiryo UI" pitchFamily="50" charset="-128"/>
              <a:cs typeface="Meiryo UI" pitchFamily="50" charset="-128"/>
            </a:endParaRPr>
          </a:p>
        </p:txBody>
      </p:sp>
      <p:sp>
        <p:nvSpPr>
          <p:cNvPr id="16" name="タイトル 1"/>
          <p:cNvSpPr>
            <a:spLocks noGrp="1"/>
          </p:cNvSpPr>
          <p:nvPr>
            <p:ph type="title"/>
          </p:nvPr>
        </p:nvSpPr>
        <p:spPr>
          <a:xfrm>
            <a:off x="476750" y="5392"/>
            <a:ext cx="7674860" cy="525309"/>
          </a:xfrm>
        </p:spPr>
        <p:txBody>
          <a:bodyPr vert="horz" lIns="91274" tIns="45628" rIns="91274" bIns="45628"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Features</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21" name="Oval 9"/>
          <p:cNvSpPr>
            <a:spLocks noChangeArrowheads="1"/>
          </p:cNvSpPr>
          <p:nvPr/>
        </p:nvSpPr>
        <p:spPr bwMode="auto">
          <a:xfrm>
            <a:off x="424115" y="747422"/>
            <a:ext cx="2559111" cy="408197"/>
          </a:xfrm>
          <a:prstGeom prst="ellipse">
            <a:avLst/>
          </a:prstGeom>
          <a:solidFill>
            <a:schemeClr val="bg1">
              <a:lumMod val="75000"/>
            </a:schemeClr>
          </a:solidFill>
          <a:ln>
            <a:noFill/>
          </a:ln>
          <a:effectLst/>
          <a:extLst/>
        </p:spPr>
        <p:txBody>
          <a:bodyPr wrap="none" lIns="91274" tIns="45628" rIns="91274" bIns="45628" anchor="ct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800" b="1" dirty="0" smtClean="0">
                <a:solidFill>
                  <a:schemeClr val="bg1">
                    <a:lumMod val="85000"/>
                  </a:schemeClr>
                </a:solidFill>
                <a:ea typeface="Meiryo UI" pitchFamily="50" charset="-128"/>
                <a:cs typeface="Meiryo UI" pitchFamily="50" charset="-128"/>
              </a:rPr>
              <a:t>(1) Easy </a:t>
            </a:r>
            <a:r>
              <a:rPr lang="en-US" altLang="ja-JP" sz="1800" b="1" dirty="0">
                <a:solidFill>
                  <a:schemeClr val="bg1">
                    <a:lumMod val="85000"/>
                  </a:schemeClr>
                </a:solidFill>
                <a:ea typeface="Meiryo UI" pitchFamily="50" charset="-128"/>
                <a:cs typeface="Meiryo UI" pitchFamily="50" charset="-128"/>
              </a:rPr>
              <a:t>Installation</a:t>
            </a:r>
            <a:endParaRPr lang="ja-JP" altLang="en-US" sz="1800" b="1" dirty="0">
              <a:solidFill>
                <a:schemeClr val="bg1">
                  <a:lumMod val="85000"/>
                </a:schemeClr>
              </a:solidFill>
              <a:ea typeface="Meiryo UI" pitchFamily="50" charset="-128"/>
              <a:cs typeface="Meiryo UI" pitchFamily="50" charset="-128"/>
            </a:endParaRPr>
          </a:p>
        </p:txBody>
      </p:sp>
      <p:sp>
        <p:nvSpPr>
          <p:cNvPr id="24" name="Text Box 55"/>
          <p:cNvSpPr txBox="1">
            <a:spLocks noChangeArrowheads="1"/>
          </p:cNvSpPr>
          <p:nvPr/>
        </p:nvSpPr>
        <p:spPr bwMode="auto">
          <a:xfrm>
            <a:off x="263960" y="3535854"/>
            <a:ext cx="5056186" cy="1084341"/>
          </a:xfrm>
          <a:prstGeom prst="rect">
            <a:avLst/>
          </a:prstGeom>
          <a:noFill/>
          <a:ln w="9525">
            <a:no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836" tIns="46707" rIns="89836" bIns="46707">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marL="285229" indent="-285229" algn="l" eaLnBrk="1" hangingPunct="1">
              <a:buFont typeface="Wingdings" panose="05000000000000000000" pitchFamily="2" charset="2"/>
              <a:buChar char="Ø"/>
              <a:defRPr/>
            </a:pPr>
            <a:r>
              <a:rPr lang="en-US" altLang="ja-JP" sz="1600" b="1" u="sng" dirty="0">
                <a:solidFill>
                  <a:srgbClr val="0000FF"/>
                </a:solidFill>
                <a:ea typeface="Meiryo UI" pitchFamily="50" charset="-128"/>
                <a:cs typeface="Meiryo UI" pitchFamily="50" charset="-128"/>
              </a:rPr>
              <a:t>Multi stream recording and playback</a:t>
            </a:r>
          </a:p>
          <a:p>
            <a:pPr lvl="1" algn="l" eaLnBrk="1" hangingPunct="1">
              <a:defRPr/>
            </a:pPr>
            <a:r>
              <a:rPr lang="en-US" altLang="ja-JP" dirty="0" smtClean="0">
                <a:solidFill>
                  <a:schemeClr val="tx2"/>
                </a:solidFill>
                <a:effectLst/>
                <a:ea typeface="Meiryo UI" pitchFamily="50" charset="-128"/>
                <a:cs typeface="Meiryo UI" pitchFamily="50" charset="-128"/>
              </a:rPr>
              <a:t>- Achieve narrow bandwidth by “multi-stream control”.</a:t>
            </a:r>
          </a:p>
          <a:p>
            <a:pPr marL="285229" indent="-285229" algn="l" eaLnBrk="1" hangingPunct="1">
              <a:lnSpc>
                <a:spcPts val="1600"/>
              </a:lnSpc>
              <a:spcBef>
                <a:spcPts val="600"/>
              </a:spcBef>
              <a:buFont typeface="Wingdings" panose="05000000000000000000" pitchFamily="2" charset="2"/>
              <a:buChar char="Ø"/>
              <a:defRPr/>
            </a:pPr>
            <a:r>
              <a:rPr lang="en-US" altLang="ja-JP" sz="1600" b="1" u="sng" dirty="0">
                <a:solidFill>
                  <a:srgbClr val="0000FF"/>
                </a:solidFill>
                <a:ea typeface="Meiryo UI" pitchFamily="50" charset="-128"/>
                <a:cs typeface="Meiryo UI" pitchFamily="50" charset="-128"/>
              </a:rPr>
              <a:t>High secure communication in remote surveillance</a:t>
            </a:r>
          </a:p>
          <a:p>
            <a:pPr lvl="1" algn="l" eaLnBrk="1" hangingPunct="1">
              <a:defRPr/>
            </a:pPr>
            <a:r>
              <a:rPr lang="en-US" altLang="ja-JP" dirty="0" smtClean="0">
                <a:solidFill>
                  <a:schemeClr val="tx2"/>
                </a:solidFill>
                <a:effectLst/>
                <a:ea typeface="Meiryo UI" pitchFamily="50" charset="-128"/>
                <a:cs typeface="Meiryo UI" pitchFamily="50" charset="-128"/>
              </a:rPr>
              <a:t>- Data communication encryption, Enhanced user PW rule</a:t>
            </a:r>
          </a:p>
        </p:txBody>
      </p:sp>
      <p:sp>
        <p:nvSpPr>
          <p:cNvPr id="25" name="Text Box 56"/>
          <p:cNvSpPr txBox="1">
            <a:spLocks noChangeArrowheads="1"/>
          </p:cNvSpPr>
          <p:nvPr/>
        </p:nvSpPr>
        <p:spPr bwMode="auto">
          <a:xfrm>
            <a:off x="263960" y="1092020"/>
            <a:ext cx="5056186" cy="74835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89836" tIns="46707" rIns="89836" bIns="46707">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marL="285229" indent="-285229" algn="l" eaLnBrk="1" hangingPunct="1">
              <a:buFont typeface="Wingdings" panose="05000000000000000000" pitchFamily="2" charset="2"/>
              <a:buChar char="Ø"/>
              <a:defRPr/>
            </a:pPr>
            <a:r>
              <a:rPr lang="en-US" altLang="ja-JP" sz="1600" b="1" u="sng" dirty="0">
                <a:solidFill>
                  <a:schemeClr val="bg1">
                    <a:lumMod val="85000"/>
                  </a:schemeClr>
                </a:solidFill>
                <a:ea typeface="Meiryo UI" pitchFamily="50" charset="-128"/>
                <a:cs typeface="Meiryo UI" pitchFamily="50" charset="-128"/>
              </a:rPr>
              <a:t>Set up whole system with one operation</a:t>
            </a:r>
            <a:endParaRPr lang="en-US" altLang="ja-JP" sz="1600" dirty="0">
              <a:solidFill>
                <a:schemeClr val="bg1">
                  <a:lumMod val="85000"/>
                </a:schemeClr>
              </a:solidFill>
              <a:ea typeface="Meiryo UI" pitchFamily="50" charset="-128"/>
              <a:cs typeface="Meiryo UI" pitchFamily="50" charset="-128"/>
            </a:endParaRPr>
          </a:p>
          <a:p>
            <a:pPr lvl="1" algn="l" eaLnBrk="1" hangingPunct="1">
              <a:lnSpc>
                <a:spcPts val="1500"/>
              </a:lnSpc>
              <a:defRPr/>
            </a:pPr>
            <a:r>
              <a:rPr lang="en-US" altLang="ja-JP" spc="-100" dirty="0" smtClean="0">
                <a:solidFill>
                  <a:schemeClr val="bg1">
                    <a:lumMod val="85000"/>
                  </a:schemeClr>
                </a:solidFill>
                <a:effectLst/>
                <a:ea typeface="Meiryo UI" pitchFamily="50" charset="-128"/>
                <a:cs typeface="Meiryo UI" pitchFamily="50" charset="-128"/>
              </a:rPr>
              <a:t>-  C</a:t>
            </a:r>
            <a:r>
              <a:rPr lang="en-US" altLang="ja-JP" dirty="0" smtClean="0">
                <a:solidFill>
                  <a:schemeClr val="bg1">
                    <a:lumMod val="85000"/>
                  </a:schemeClr>
                </a:solidFill>
                <a:effectLst/>
              </a:rPr>
              <a:t>amera &amp; NVR detection, registration, recording setting</a:t>
            </a:r>
            <a:endParaRPr lang="en-US" altLang="ja-JP" dirty="0" smtClean="0">
              <a:solidFill>
                <a:schemeClr val="bg1">
                  <a:lumMod val="85000"/>
                </a:schemeClr>
              </a:solidFill>
              <a:effectLst/>
              <a:ea typeface="Meiryo UI" pitchFamily="50" charset="-128"/>
              <a:cs typeface="Meiryo UI" pitchFamily="50" charset="-128"/>
            </a:endParaRPr>
          </a:p>
          <a:p>
            <a:pPr lvl="1" algn="l" eaLnBrk="1" hangingPunct="1">
              <a:defRPr/>
            </a:pPr>
            <a:r>
              <a:rPr lang="en-US" altLang="ja-JP" dirty="0" smtClean="0">
                <a:solidFill>
                  <a:schemeClr val="bg1">
                    <a:lumMod val="85000"/>
                  </a:schemeClr>
                </a:solidFill>
                <a:effectLst/>
                <a:ea typeface="Meiryo UI" pitchFamily="50" charset="-128"/>
                <a:cs typeface="Meiryo UI" pitchFamily="50" charset="-128"/>
              </a:rPr>
              <a:t>- Enable to set-up Off-line devices</a:t>
            </a:r>
          </a:p>
        </p:txBody>
      </p:sp>
      <p:sp>
        <p:nvSpPr>
          <p:cNvPr id="27" name="Oval 8"/>
          <p:cNvSpPr>
            <a:spLocks noChangeArrowheads="1"/>
          </p:cNvSpPr>
          <p:nvPr/>
        </p:nvSpPr>
        <p:spPr bwMode="auto">
          <a:xfrm>
            <a:off x="466182" y="1934657"/>
            <a:ext cx="2501292" cy="404950"/>
          </a:xfrm>
          <a:prstGeom prst="ellipse">
            <a:avLst/>
          </a:prstGeom>
          <a:solidFill>
            <a:schemeClr val="bg1">
              <a:lumMod val="75000"/>
            </a:schemeClr>
          </a:solidFill>
          <a:ln>
            <a:noFill/>
          </a:ln>
          <a:extLst/>
        </p:spPr>
        <p:txBody>
          <a:bodyPr wrap="none" lIns="91274" tIns="45628" rIns="91274" bIns="45628"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defRPr/>
            </a:pPr>
            <a:r>
              <a:rPr lang="en-US" altLang="ja-JP" sz="1800" b="1" kern="0" dirty="0" smtClean="0">
                <a:solidFill>
                  <a:schemeClr val="bg1">
                    <a:lumMod val="85000"/>
                  </a:schemeClr>
                </a:solidFill>
                <a:ea typeface="Meiryo UI" pitchFamily="50" charset="-128"/>
                <a:cs typeface="Meiryo UI" pitchFamily="50" charset="-128"/>
              </a:rPr>
              <a:t>(2) Smart </a:t>
            </a:r>
            <a:r>
              <a:rPr lang="en-US" altLang="ja-JP" sz="1800" b="1" kern="0" dirty="0">
                <a:solidFill>
                  <a:schemeClr val="bg1">
                    <a:lumMod val="85000"/>
                  </a:schemeClr>
                </a:solidFill>
                <a:ea typeface="Meiryo UI" pitchFamily="50" charset="-128"/>
                <a:cs typeface="Meiryo UI" pitchFamily="50" charset="-128"/>
              </a:rPr>
              <a:t>Operation</a:t>
            </a:r>
            <a:endParaRPr lang="ja-JP" altLang="en-US" sz="1800" b="1" kern="0" dirty="0">
              <a:solidFill>
                <a:schemeClr val="bg1">
                  <a:lumMod val="85000"/>
                </a:schemeClr>
              </a:solidFill>
              <a:ea typeface="Meiryo UI" pitchFamily="50" charset="-128"/>
              <a:cs typeface="Meiryo UI" pitchFamily="50" charset="-128"/>
            </a:endParaRPr>
          </a:p>
        </p:txBody>
      </p:sp>
      <p:sp>
        <p:nvSpPr>
          <p:cNvPr id="28" name="Text Box 55"/>
          <p:cNvSpPr txBox="1">
            <a:spLocks noChangeArrowheads="1"/>
          </p:cNvSpPr>
          <p:nvPr/>
        </p:nvSpPr>
        <p:spPr bwMode="auto">
          <a:xfrm>
            <a:off x="263960" y="2267790"/>
            <a:ext cx="5056186" cy="77143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836" tIns="46707" rIns="89836" bIns="46707">
            <a:spAutoFit/>
          </a:bodyPr>
          <a:lstStyle>
            <a:lvl1pPr marL="285750" indent="-285750"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l" eaLnBrk="1" hangingPunct="1">
              <a:buFont typeface="Wingdings" pitchFamily="2" charset="2"/>
              <a:buChar char="Ø"/>
              <a:defRPr/>
            </a:pPr>
            <a:r>
              <a:rPr lang="en-US" altLang="ja-JP" sz="1600" b="1" u="sng" dirty="0">
                <a:solidFill>
                  <a:schemeClr val="bg1">
                    <a:lumMod val="85000"/>
                  </a:schemeClr>
                </a:solidFill>
                <a:ea typeface="Meiryo UI" pitchFamily="50" charset="-128"/>
                <a:cs typeface="Meiryo UI" pitchFamily="50" charset="-128"/>
              </a:rPr>
              <a:t>New GUI and efficient operation </a:t>
            </a:r>
          </a:p>
          <a:p>
            <a:pPr marL="457200" lvl="1" indent="0" algn="l" eaLnBrk="1" hangingPunct="1">
              <a:defRPr/>
            </a:pPr>
            <a:r>
              <a:rPr lang="en-US" altLang="ja-JP" dirty="0" smtClean="0">
                <a:solidFill>
                  <a:schemeClr val="bg1">
                    <a:lumMod val="85000"/>
                  </a:schemeClr>
                </a:solidFill>
                <a:effectLst/>
                <a:ea typeface="Meiryo UI" pitchFamily="50" charset="-128"/>
                <a:cs typeface="Meiryo UI" pitchFamily="50" charset="-128"/>
              </a:rPr>
              <a:t>- Simple and smooth operation</a:t>
            </a:r>
          </a:p>
          <a:p>
            <a:pPr marL="457200" lvl="1" indent="0" algn="l" eaLnBrk="1" hangingPunct="1">
              <a:defRPr/>
            </a:pPr>
            <a:r>
              <a:rPr lang="en-US" altLang="ja-JP" dirty="0" smtClean="0">
                <a:solidFill>
                  <a:schemeClr val="bg1">
                    <a:lumMod val="85000"/>
                  </a:schemeClr>
                </a:solidFill>
                <a:effectLst/>
                <a:ea typeface="Meiryo UI" pitchFamily="50" charset="-128"/>
                <a:cs typeface="Meiryo UI" pitchFamily="50" charset="-128"/>
              </a:rPr>
              <a:t>- Efficient search function with NX400 (Thumbnail  search)</a:t>
            </a:r>
            <a:r>
              <a:rPr lang="ja-JP" altLang="en-US" dirty="0">
                <a:solidFill>
                  <a:schemeClr val="bg1">
                    <a:lumMod val="85000"/>
                  </a:schemeClr>
                </a:solidFill>
                <a:ea typeface="Meiryo UI" pitchFamily="50" charset="-128"/>
                <a:cs typeface="Meiryo UI" pitchFamily="50" charset="-128"/>
              </a:rPr>
              <a:t>　</a:t>
            </a:r>
            <a:endParaRPr lang="en-US" altLang="ja-JP" dirty="0">
              <a:solidFill>
                <a:schemeClr val="bg1">
                  <a:lumMod val="85000"/>
                </a:schemeClr>
              </a:solidFill>
              <a:ea typeface="Meiryo UI" pitchFamily="50" charset="-128"/>
              <a:cs typeface="Meiryo UI" pitchFamily="50" charset="-128"/>
            </a:endParaRPr>
          </a:p>
        </p:txBody>
      </p:sp>
    </p:spTree>
    <p:extLst>
      <p:ext uri="{BB962C8B-B14F-4D97-AF65-F5344CB8AC3E}">
        <p14:creationId xmlns:p14="http://schemas.microsoft.com/office/powerpoint/2010/main" val="40606166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角丸四角形 8"/>
          <p:cNvSpPr>
            <a:spLocks noChangeArrowheads="1"/>
          </p:cNvSpPr>
          <p:nvPr/>
        </p:nvSpPr>
        <p:spPr bwMode="auto">
          <a:xfrm>
            <a:off x="203218" y="954830"/>
            <a:ext cx="5172075" cy="840417"/>
          </a:xfrm>
          <a:prstGeom prst="roundRect">
            <a:avLst>
              <a:gd name="adj" fmla="val 9282"/>
            </a:avLst>
          </a:prstGeom>
          <a:solidFill>
            <a:schemeClr val="bg1"/>
          </a:solidFill>
          <a:ln w="9525">
            <a:solidFill>
              <a:schemeClr val="tx1"/>
            </a:solidFill>
            <a:round/>
            <a:headEnd/>
            <a:tailEnd/>
          </a:ln>
        </p:spPr>
        <p:txBody>
          <a:bodyPr wrap="none" lIns="71843" tIns="45617" rIns="71843" bIns="45617" anchor="ctr"/>
          <a:lstStyle>
            <a:lvl1pPr defTabSz="361950" eaLnBrk="0" hangingPunct="0">
              <a:defRPr kumimoji="1">
                <a:solidFill>
                  <a:schemeClr val="tx1"/>
                </a:solidFill>
                <a:latin typeface="Calibri" pitchFamily="34" charset="0"/>
                <a:ea typeface="ＭＳ Ｐゴシック" pitchFamily="50" charset="-128"/>
              </a:defRPr>
            </a:lvl1pPr>
            <a:lvl2pPr marL="742950" indent="-285750" defTabSz="361950" eaLnBrk="0" hangingPunct="0">
              <a:defRPr kumimoji="1">
                <a:solidFill>
                  <a:schemeClr val="tx1"/>
                </a:solidFill>
                <a:latin typeface="Calibri" pitchFamily="34" charset="0"/>
                <a:ea typeface="ＭＳ Ｐゴシック" pitchFamily="50" charset="-128"/>
              </a:defRPr>
            </a:lvl2pPr>
            <a:lvl3pPr marL="1143000" indent="-228600" defTabSz="361950" eaLnBrk="0" hangingPunct="0">
              <a:defRPr kumimoji="1">
                <a:solidFill>
                  <a:schemeClr val="tx1"/>
                </a:solidFill>
                <a:latin typeface="Calibri" pitchFamily="34" charset="0"/>
                <a:ea typeface="ＭＳ Ｐゴシック" pitchFamily="50" charset="-128"/>
              </a:defRPr>
            </a:lvl3pPr>
            <a:lvl4pPr marL="1600200" indent="-228600" defTabSz="361950" eaLnBrk="0" hangingPunct="0">
              <a:defRPr kumimoji="1">
                <a:solidFill>
                  <a:schemeClr val="tx1"/>
                </a:solidFill>
                <a:latin typeface="Calibri" pitchFamily="34" charset="0"/>
                <a:ea typeface="ＭＳ Ｐゴシック" pitchFamily="50" charset="-128"/>
              </a:defRPr>
            </a:lvl4pPr>
            <a:lvl5pPr marL="2057400" indent="-228600" defTabSz="361950" eaLnBrk="0" hangingPunct="0">
              <a:defRPr kumimoji="1">
                <a:solidFill>
                  <a:schemeClr val="tx1"/>
                </a:solidFill>
                <a:latin typeface="Calibri" pitchFamily="34" charset="0"/>
                <a:ea typeface="ＭＳ Ｐゴシック" pitchFamily="50" charset="-128"/>
              </a:defRPr>
            </a:lvl5pPr>
            <a:lvl6pPr marL="2514600" indent="-228600" defTabSz="36195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defTabSz="36195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defTabSz="36195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defTabSz="36195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fontAlgn="auto" hangingPunct="1">
              <a:spcBef>
                <a:spcPts val="0"/>
              </a:spcBef>
              <a:spcAft>
                <a:spcPts val="0"/>
              </a:spcAft>
            </a:pPr>
            <a:endParaRPr lang="ja-JP" altLang="en-US" sz="1800" dirty="0">
              <a:solidFill>
                <a:srgbClr val="000000"/>
              </a:solidFill>
              <a:effectLst/>
              <a:ea typeface="Meiryo UI" pitchFamily="50" charset="-128"/>
              <a:cs typeface="Meiryo UI" pitchFamily="50" charset="-128"/>
            </a:endParaRPr>
          </a:p>
        </p:txBody>
      </p:sp>
      <p:sp>
        <p:nvSpPr>
          <p:cNvPr id="11" name="正方形/長方形 10"/>
          <p:cNvSpPr/>
          <p:nvPr/>
        </p:nvSpPr>
        <p:spPr>
          <a:xfrm>
            <a:off x="179389" y="3617485"/>
            <a:ext cx="5262562" cy="1082276"/>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41" tIns="45617" rIns="91241" bIns="45617" anchor="ctr"/>
          <a:lstStyle/>
          <a:p>
            <a:pPr defTabSz="912406" fontAlgn="auto">
              <a:spcBef>
                <a:spcPts val="0"/>
              </a:spcBef>
              <a:spcAft>
                <a:spcPts val="0"/>
              </a:spcAft>
              <a:defRPr/>
            </a:pPr>
            <a:endParaRPr lang="ja-JP" altLang="en-US" sz="1800" dirty="0">
              <a:solidFill>
                <a:prstClr val="white"/>
              </a:solidFill>
              <a:effectLst/>
              <a:latin typeface="Calibri" panose="020F0502020204030204" pitchFamily="34" charset="0"/>
            </a:endParaRPr>
          </a:p>
        </p:txBody>
      </p:sp>
      <p:sp>
        <p:nvSpPr>
          <p:cNvPr id="31779" name="Text Box 24"/>
          <p:cNvSpPr txBox="1">
            <a:spLocks noChangeArrowheads="1"/>
          </p:cNvSpPr>
          <p:nvPr/>
        </p:nvSpPr>
        <p:spPr bwMode="auto">
          <a:xfrm>
            <a:off x="3199208" y="3649210"/>
            <a:ext cx="1125201" cy="261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8" tIns="45611" rIns="91228" bIns="45611">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l" defTabSz="912406" eaLnBrk="1" fontAlgn="auto" hangingPunct="1">
              <a:spcBef>
                <a:spcPts val="0"/>
              </a:spcBef>
              <a:spcAft>
                <a:spcPts val="0"/>
              </a:spcAft>
            </a:pPr>
            <a:r>
              <a:rPr lang="en-US" altLang="ja-JP" sz="1100" b="1" dirty="0">
                <a:solidFill>
                  <a:schemeClr val="tx2"/>
                </a:solidFill>
                <a:effectLst/>
                <a:ea typeface="Meiryo UI" pitchFamily="50" charset="-128"/>
                <a:cs typeface="Meiryo UI" pitchFamily="50" charset="-128"/>
              </a:rPr>
              <a:t>Data encryption</a:t>
            </a:r>
          </a:p>
        </p:txBody>
      </p:sp>
      <p:pic>
        <p:nvPicPr>
          <p:cNvPr id="3178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770" y="4118500"/>
            <a:ext cx="1555750" cy="510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3178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4316" y="3995300"/>
            <a:ext cx="1573213" cy="621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
        <p:nvSpPr>
          <p:cNvPr id="31784" name="Text Box 24"/>
          <p:cNvSpPr txBox="1">
            <a:spLocks noChangeArrowheads="1"/>
          </p:cNvSpPr>
          <p:nvPr/>
        </p:nvSpPr>
        <p:spPr bwMode="auto">
          <a:xfrm>
            <a:off x="798170" y="3652971"/>
            <a:ext cx="1401762" cy="261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8" tIns="45611" rIns="91228" bIns="45611">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defTabSz="912406" eaLnBrk="1" fontAlgn="auto" hangingPunct="1">
              <a:spcBef>
                <a:spcPts val="0"/>
              </a:spcBef>
              <a:spcAft>
                <a:spcPts val="0"/>
              </a:spcAft>
            </a:pPr>
            <a:r>
              <a:rPr lang="en-US" altLang="ja-JP" sz="1100" b="1" dirty="0">
                <a:solidFill>
                  <a:srgbClr val="000000"/>
                </a:solidFill>
                <a:effectLst/>
                <a:ea typeface="Meiryo UI" pitchFamily="50" charset="-128"/>
                <a:cs typeface="Meiryo UI" pitchFamily="50" charset="-128"/>
              </a:rPr>
              <a:t>Protect line by SSL</a:t>
            </a:r>
          </a:p>
        </p:txBody>
      </p:sp>
      <p:pic>
        <p:nvPicPr>
          <p:cNvPr id="31785"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6713" y="1123127"/>
            <a:ext cx="876300"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86" name="テキスト ボックス 5"/>
          <p:cNvSpPr txBox="1">
            <a:spLocks noChangeArrowheads="1"/>
          </p:cNvSpPr>
          <p:nvPr/>
        </p:nvSpPr>
        <p:spPr bwMode="auto">
          <a:xfrm>
            <a:off x="312605" y="982148"/>
            <a:ext cx="939800" cy="261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1" tIns="45617" rIns="91241" bIns="45617">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defTabSz="912406" eaLnBrk="1" fontAlgn="auto" hangingPunct="1">
              <a:spcBef>
                <a:spcPts val="0"/>
              </a:spcBef>
              <a:spcAft>
                <a:spcPts val="0"/>
              </a:spcAft>
            </a:pPr>
            <a:r>
              <a:rPr lang="en-US" altLang="ja-JP" sz="1100" b="1" dirty="0">
                <a:solidFill>
                  <a:srgbClr val="000000"/>
                </a:solidFill>
                <a:effectLst/>
                <a:ea typeface="Meiryo UI" pitchFamily="50" charset="-128"/>
                <a:cs typeface="Meiryo UI" pitchFamily="50" charset="-128"/>
              </a:rPr>
              <a:t>Center</a:t>
            </a:r>
          </a:p>
        </p:txBody>
      </p:sp>
      <p:pic>
        <p:nvPicPr>
          <p:cNvPr id="31787" name="Picture 23" descr="C:\Users\3980376.PCC-AD\Desktop\yjimageP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55851" y="1187434"/>
            <a:ext cx="757238" cy="47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88" name="Text Box 24"/>
          <p:cNvSpPr txBox="1">
            <a:spLocks noChangeArrowheads="1"/>
          </p:cNvSpPr>
          <p:nvPr/>
        </p:nvSpPr>
        <p:spPr bwMode="auto">
          <a:xfrm>
            <a:off x="2395042" y="957789"/>
            <a:ext cx="676360" cy="261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8" tIns="45611" rIns="91228" bIns="45611">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defTabSz="912406" eaLnBrk="1" fontAlgn="auto" hangingPunct="1">
              <a:spcBef>
                <a:spcPts val="0"/>
              </a:spcBef>
              <a:spcAft>
                <a:spcPts val="0"/>
              </a:spcAft>
            </a:pPr>
            <a:r>
              <a:rPr lang="en-US" altLang="ja-JP" sz="1100" b="1" dirty="0">
                <a:solidFill>
                  <a:srgbClr val="000000"/>
                </a:solidFill>
                <a:effectLst/>
                <a:ea typeface="Meiryo UI" pitchFamily="50" charset="-128"/>
                <a:cs typeface="Meiryo UI" pitchFamily="50" charset="-128"/>
              </a:rPr>
              <a:t>ASM300</a:t>
            </a:r>
          </a:p>
        </p:txBody>
      </p:sp>
      <p:sp>
        <p:nvSpPr>
          <p:cNvPr id="31789" name="角丸四角形 8"/>
          <p:cNvSpPr>
            <a:spLocks noChangeArrowheads="1"/>
          </p:cNvSpPr>
          <p:nvPr/>
        </p:nvSpPr>
        <p:spPr bwMode="auto">
          <a:xfrm>
            <a:off x="192088" y="2308987"/>
            <a:ext cx="2368550" cy="1157288"/>
          </a:xfrm>
          <a:prstGeom prst="roundRect">
            <a:avLst>
              <a:gd name="adj" fmla="val 9282"/>
            </a:avLst>
          </a:prstGeom>
          <a:solidFill>
            <a:schemeClr val="bg1"/>
          </a:solidFill>
          <a:ln w="9525">
            <a:solidFill>
              <a:schemeClr val="tx1"/>
            </a:solidFill>
            <a:round/>
            <a:headEnd/>
            <a:tailEnd/>
          </a:ln>
        </p:spPr>
        <p:txBody>
          <a:bodyPr wrap="none" lIns="71843" tIns="45617" rIns="71843" bIns="45617" anchor="ctr"/>
          <a:lstStyle>
            <a:lvl1pPr defTabSz="361950" eaLnBrk="0" hangingPunct="0">
              <a:defRPr kumimoji="1">
                <a:solidFill>
                  <a:schemeClr val="tx1"/>
                </a:solidFill>
                <a:latin typeface="Calibri" pitchFamily="34" charset="0"/>
                <a:ea typeface="ＭＳ Ｐゴシック" pitchFamily="50" charset="-128"/>
              </a:defRPr>
            </a:lvl1pPr>
            <a:lvl2pPr marL="742950" indent="-285750" defTabSz="361950" eaLnBrk="0" hangingPunct="0">
              <a:defRPr kumimoji="1">
                <a:solidFill>
                  <a:schemeClr val="tx1"/>
                </a:solidFill>
                <a:latin typeface="Calibri" pitchFamily="34" charset="0"/>
                <a:ea typeface="ＭＳ Ｐゴシック" pitchFamily="50" charset="-128"/>
              </a:defRPr>
            </a:lvl2pPr>
            <a:lvl3pPr marL="1143000" indent="-228600" defTabSz="361950" eaLnBrk="0" hangingPunct="0">
              <a:defRPr kumimoji="1">
                <a:solidFill>
                  <a:schemeClr val="tx1"/>
                </a:solidFill>
                <a:latin typeface="Calibri" pitchFamily="34" charset="0"/>
                <a:ea typeface="ＭＳ Ｐゴシック" pitchFamily="50" charset="-128"/>
              </a:defRPr>
            </a:lvl3pPr>
            <a:lvl4pPr marL="1600200" indent="-228600" defTabSz="361950" eaLnBrk="0" hangingPunct="0">
              <a:defRPr kumimoji="1">
                <a:solidFill>
                  <a:schemeClr val="tx1"/>
                </a:solidFill>
                <a:latin typeface="Calibri" pitchFamily="34" charset="0"/>
                <a:ea typeface="ＭＳ Ｐゴシック" pitchFamily="50" charset="-128"/>
              </a:defRPr>
            </a:lvl4pPr>
            <a:lvl5pPr marL="2057400" indent="-228600" defTabSz="361950" eaLnBrk="0" hangingPunct="0">
              <a:defRPr kumimoji="1">
                <a:solidFill>
                  <a:schemeClr val="tx1"/>
                </a:solidFill>
                <a:latin typeface="Calibri" pitchFamily="34" charset="0"/>
                <a:ea typeface="ＭＳ Ｐゴシック" pitchFamily="50" charset="-128"/>
              </a:defRPr>
            </a:lvl5pPr>
            <a:lvl6pPr marL="2514600" indent="-228600" defTabSz="36195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defTabSz="36195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defTabSz="36195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defTabSz="36195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fontAlgn="auto" hangingPunct="1">
              <a:spcBef>
                <a:spcPts val="0"/>
              </a:spcBef>
              <a:spcAft>
                <a:spcPts val="0"/>
              </a:spcAft>
            </a:pPr>
            <a:endParaRPr lang="ja-JP" altLang="en-US" sz="1100" dirty="0">
              <a:solidFill>
                <a:srgbClr val="000000"/>
              </a:solidFill>
              <a:effectLst/>
              <a:ea typeface="Meiryo UI" pitchFamily="50" charset="-128"/>
              <a:cs typeface="Meiryo UI" pitchFamily="50" charset="-128"/>
            </a:endParaRPr>
          </a:p>
        </p:txBody>
      </p:sp>
      <p:sp>
        <p:nvSpPr>
          <p:cNvPr id="31790" name="Text Box 24"/>
          <p:cNvSpPr txBox="1">
            <a:spLocks noChangeArrowheads="1"/>
          </p:cNvSpPr>
          <p:nvPr/>
        </p:nvSpPr>
        <p:spPr bwMode="auto">
          <a:xfrm>
            <a:off x="2501920" y="2726905"/>
            <a:ext cx="557213" cy="261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8" tIns="45611" rIns="91228" bIns="45611">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l" defTabSz="912406" eaLnBrk="1" fontAlgn="auto" hangingPunct="1">
              <a:spcBef>
                <a:spcPts val="0"/>
              </a:spcBef>
              <a:spcAft>
                <a:spcPts val="0"/>
              </a:spcAft>
            </a:pPr>
            <a:r>
              <a:rPr lang="ja-JP" altLang="en-US" sz="1100" b="1" dirty="0">
                <a:solidFill>
                  <a:srgbClr val="000000"/>
                </a:solidFill>
                <a:effectLst/>
                <a:ea typeface="Meiryo UI" pitchFamily="50" charset="-128"/>
                <a:cs typeface="Meiryo UI" pitchFamily="50" charset="-128"/>
              </a:rPr>
              <a:t>・・・</a:t>
            </a:r>
            <a:endParaRPr lang="en-US" altLang="ja-JP" sz="1100" b="1" dirty="0">
              <a:solidFill>
                <a:srgbClr val="000000"/>
              </a:solidFill>
              <a:effectLst/>
              <a:ea typeface="Meiryo UI" pitchFamily="50" charset="-128"/>
              <a:cs typeface="Meiryo UI" pitchFamily="50" charset="-128"/>
            </a:endParaRPr>
          </a:p>
        </p:txBody>
      </p:sp>
      <p:pic>
        <p:nvPicPr>
          <p:cNvPr id="31791" name="Picture 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5863" y="2425669"/>
            <a:ext cx="762000" cy="384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92" name="Picture 2" descr="https://encrypted-tbn0.gstatic.com/images?q=tbn:ANd9GcQrdk5fNqb1mhjyTOeZ9O096AeGTkLfRCzerb_IaZM8bq0j5g4jMdmNiQc">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9088" y="2838816"/>
            <a:ext cx="488950" cy="20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93" name="Picture 30" descr="WJ-ND400 standar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06557" y="2995977"/>
            <a:ext cx="8794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94" name="テキスト ボックス 5"/>
          <p:cNvSpPr txBox="1">
            <a:spLocks noChangeArrowheads="1"/>
          </p:cNvSpPr>
          <p:nvPr/>
        </p:nvSpPr>
        <p:spPr bwMode="auto">
          <a:xfrm>
            <a:off x="974702" y="2282400"/>
            <a:ext cx="613869" cy="261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41" tIns="45617" rIns="91241" bIns="45617">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l" defTabSz="912406" eaLnBrk="1" fontAlgn="auto" hangingPunct="1">
              <a:spcBef>
                <a:spcPts val="0"/>
              </a:spcBef>
              <a:spcAft>
                <a:spcPts val="0"/>
              </a:spcAft>
            </a:pPr>
            <a:r>
              <a:rPr lang="en-US" altLang="ja-JP" sz="1100" b="1" dirty="0">
                <a:solidFill>
                  <a:srgbClr val="000000"/>
                </a:solidFill>
                <a:effectLst/>
                <a:ea typeface="Meiryo UI" pitchFamily="50" charset="-128"/>
                <a:cs typeface="Meiryo UI" pitchFamily="50" charset="-128"/>
              </a:rPr>
              <a:t>Store A</a:t>
            </a:r>
          </a:p>
        </p:txBody>
      </p:sp>
      <p:sp>
        <p:nvSpPr>
          <p:cNvPr id="31795" name="テキスト ボックス 5"/>
          <p:cNvSpPr txBox="1">
            <a:spLocks noChangeArrowheads="1"/>
          </p:cNvSpPr>
          <p:nvPr/>
        </p:nvSpPr>
        <p:spPr bwMode="auto">
          <a:xfrm>
            <a:off x="682635" y="2680572"/>
            <a:ext cx="455172" cy="261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41" tIns="45617" rIns="91241" bIns="45617">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l" defTabSz="912406" eaLnBrk="1" fontAlgn="auto" hangingPunct="1">
              <a:spcBef>
                <a:spcPts val="0"/>
              </a:spcBef>
              <a:spcAft>
                <a:spcPts val="0"/>
              </a:spcAft>
            </a:pPr>
            <a:r>
              <a:rPr lang="en-US" altLang="ja-JP" sz="1100" b="1" dirty="0" smtClean="0">
                <a:solidFill>
                  <a:srgbClr val="000000"/>
                </a:solidFill>
                <a:effectLst/>
                <a:ea typeface="Meiryo UI" pitchFamily="50" charset="-128"/>
                <a:cs typeface="Meiryo UI" pitchFamily="50" charset="-128"/>
              </a:rPr>
              <a:t>x4ch</a:t>
            </a:r>
            <a:endParaRPr lang="en-US" altLang="ja-JP" sz="1100" b="1" dirty="0">
              <a:solidFill>
                <a:srgbClr val="000000"/>
              </a:solidFill>
              <a:effectLst/>
              <a:ea typeface="Meiryo UI" pitchFamily="50" charset="-128"/>
              <a:cs typeface="Meiryo UI" pitchFamily="50" charset="-128"/>
            </a:endParaRPr>
          </a:p>
        </p:txBody>
      </p:sp>
      <p:cxnSp>
        <p:nvCxnSpPr>
          <p:cNvPr id="66" name="カギ線コネクタ 65"/>
          <p:cNvCxnSpPr/>
          <p:nvPr/>
        </p:nvCxnSpPr>
        <p:spPr>
          <a:xfrm rot="16200000" flipH="1">
            <a:off x="945375" y="2615772"/>
            <a:ext cx="138113" cy="984250"/>
          </a:xfrm>
          <a:prstGeom prst="bentConnector2">
            <a:avLst/>
          </a:prstGeom>
          <a:ln w="47625">
            <a:tailEnd type="arrow"/>
          </a:ln>
        </p:spPr>
        <p:style>
          <a:lnRef idx="1">
            <a:schemeClr val="accent1"/>
          </a:lnRef>
          <a:fillRef idx="0">
            <a:schemeClr val="accent1"/>
          </a:fillRef>
          <a:effectRef idx="0">
            <a:schemeClr val="accent1"/>
          </a:effectRef>
          <a:fontRef idx="minor">
            <a:schemeClr val="tx1"/>
          </a:fontRef>
        </p:style>
      </p:cxnSp>
      <p:cxnSp>
        <p:nvCxnSpPr>
          <p:cNvPr id="67" name="カギ線コネクタ 66"/>
          <p:cNvCxnSpPr/>
          <p:nvPr/>
        </p:nvCxnSpPr>
        <p:spPr>
          <a:xfrm rot="16200000" flipH="1">
            <a:off x="1039616" y="2607634"/>
            <a:ext cx="75009" cy="858838"/>
          </a:xfrm>
          <a:prstGeom prst="bentConnector2">
            <a:avLst/>
          </a:prstGeom>
          <a:ln w="47625">
            <a:solidFill>
              <a:schemeClr val="accent6">
                <a:lumMod val="75000"/>
              </a:schemeClr>
            </a:solidFill>
            <a:prstDash val="sysDash"/>
            <a:tailEnd type="arrow" w="med" len="med"/>
          </a:ln>
        </p:spPr>
        <p:style>
          <a:lnRef idx="1">
            <a:schemeClr val="accent1"/>
          </a:lnRef>
          <a:fillRef idx="0">
            <a:schemeClr val="accent1"/>
          </a:fillRef>
          <a:effectRef idx="0">
            <a:schemeClr val="accent1"/>
          </a:effectRef>
          <a:fontRef idx="minor">
            <a:schemeClr val="tx1"/>
          </a:fontRef>
        </p:style>
      </p:cxnSp>
      <p:sp>
        <p:nvSpPr>
          <p:cNvPr id="69" name="雲 68"/>
          <p:cNvSpPr/>
          <p:nvPr/>
        </p:nvSpPr>
        <p:spPr>
          <a:xfrm>
            <a:off x="261938" y="1906555"/>
            <a:ext cx="5099050" cy="342900"/>
          </a:xfrm>
          <a:prstGeom prst="cloud">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lIns="0" tIns="35922" rIns="0" bIns="35922" anchor="ctr"/>
          <a:lstStyle/>
          <a:p>
            <a:pPr defTabSz="912406" fontAlgn="auto">
              <a:spcBef>
                <a:spcPts val="0"/>
              </a:spcBef>
              <a:spcAft>
                <a:spcPts val="0"/>
              </a:spcAft>
              <a:defRPr/>
            </a:pPr>
            <a:r>
              <a:rPr lang="en-US" altLang="ja-JP" b="1" dirty="0">
                <a:solidFill>
                  <a:srgbClr val="C00000"/>
                </a:solidFill>
                <a:effectLst/>
                <a:latin typeface="Calibri" panose="020F0502020204030204" pitchFamily="34" charset="0"/>
                <a:ea typeface="Meiryo UI" panose="020B0604030504040204" pitchFamily="50" charset="-128"/>
                <a:cs typeface="Meiryo UI" panose="020B0604030504040204" pitchFamily="50" charset="-128"/>
              </a:rPr>
              <a:t>WAN</a:t>
            </a:r>
            <a:endParaRPr lang="ja-JP" altLang="en-US" b="1" dirty="0">
              <a:solidFill>
                <a:srgbClr val="C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72" name="テキスト ボックス 71"/>
          <p:cNvSpPr txBox="1"/>
          <p:nvPr/>
        </p:nvSpPr>
        <p:spPr>
          <a:xfrm>
            <a:off x="296863" y="3264835"/>
            <a:ext cx="1626940" cy="169277"/>
          </a:xfrm>
          <a:prstGeom prst="rect">
            <a:avLst/>
          </a:prstGeom>
          <a:noFill/>
        </p:spPr>
        <p:txBody>
          <a:bodyPr wrap="square" lIns="0" tIns="0" rIns="0" bIns="0" anchor="ctr">
            <a:spAutoFit/>
          </a:bodyPr>
          <a:lstStyle/>
          <a:p>
            <a:pPr algn="l" defTabSz="912406" fontAlgn="auto">
              <a:spcBef>
                <a:spcPts val="0"/>
              </a:spcBef>
              <a:spcAft>
                <a:spcPts val="0"/>
              </a:spcAft>
              <a:defRPr/>
            </a:pPr>
            <a:r>
              <a:rPr lang="en-US" altLang="ja-JP" sz="1100" b="1" dirty="0">
                <a:solidFill>
                  <a:srgbClr val="1F497D">
                    <a:lumMod val="50000"/>
                  </a:srgbClr>
                </a:solidFill>
                <a:effectLst/>
                <a:latin typeface="Calibri" panose="020F0502020204030204" pitchFamily="34" charset="0"/>
                <a:ea typeface="Meiryo UI" panose="020B0604030504040204" pitchFamily="50" charset="-128"/>
                <a:cs typeface="Meiryo UI" panose="020B0604030504040204" pitchFamily="50" charset="-128"/>
              </a:rPr>
              <a:t>SXVGA(1.2Mbps)</a:t>
            </a:r>
          </a:p>
        </p:txBody>
      </p:sp>
      <p:sp>
        <p:nvSpPr>
          <p:cNvPr id="73" name="テキスト ボックス 72"/>
          <p:cNvSpPr txBox="1"/>
          <p:nvPr/>
        </p:nvSpPr>
        <p:spPr>
          <a:xfrm>
            <a:off x="949329" y="2907787"/>
            <a:ext cx="373063" cy="169277"/>
          </a:xfrm>
          <a:prstGeom prst="rect">
            <a:avLst/>
          </a:prstGeom>
          <a:noFill/>
        </p:spPr>
        <p:txBody>
          <a:bodyPr lIns="0" tIns="0" rIns="0" bIns="0" anchor="ctr">
            <a:spAutoFit/>
          </a:bodyPr>
          <a:lstStyle/>
          <a:p>
            <a:pPr algn="l" defTabSz="912406" fontAlgn="auto">
              <a:spcBef>
                <a:spcPts val="0"/>
              </a:spcBef>
              <a:spcAft>
                <a:spcPts val="0"/>
              </a:spcAft>
              <a:defRPr/>
            </a:pPr>
            <a:r>
              <a:rPr lang="en-US" altLang="ja-JP" sz="1100" b="1" dirty="0">
                <a:solidFill>
                  <a:srgbClr val="1F497D">
                    <a:lumMod val="50000"/>
                  </a:srgbClr>
                </a:solidFill>
                <a:effectLst/>
                <a:latin typeface="Calibri" panose="020F0502020204030204" pitchFamily="34" charset="0"/>
                <a:ea typeface="Meiryo UI" panose="020B0604030504040204" pitchFamily="50" charset="-128"/>
                <a:cs typeface="Meiryo UI" panose="020B0604030504040204" pitchFamily="50" charset="-128"/>
              </a:rPr>
              <a:t>VGA</a:t>
            </a:r>
          </a:p>
        </p:txBody>
      </p:sp>
      <p:sp>
        <p:nvSpPr>
          <p:cNvPr id="31801" name="角丸四角形 8"/>
          <p:cNvSpPr>
            <a:spLocks noChangeArrowheads="1"/>
          </p:cNvSpPr>
          <p:nvPr/>
        </p:nvSpPr>
        <p:spPr bwMode="auto">
          <a:xfrm>
            <a:off x="3006731" y="2308987"/>
            <a:ext cx="2368550" cy="1157288"/>
          </a:xfrm>
          <a:prstGeom prst="roundRect">
            <a:avLst>
              <a:gd name="adj" fmla="val 9282"/>
            </a:avLst>
          </a:prstGeom>
          <a:solidFill>
            <a:schemeClr val="bg1"/>
          </a:solidFill>
          <a:ln w="9525">
            <a:solidFill>
              <a:schemeClr val="tx1"/>
            </a:solidFill>
            <a:round/>
            <a:headEnd/>
            <a:tailEnd/>
          </a:ln>
        </p:spPr>
        <p:txBody>
          <a:bodyPr wrap="none" lIns="71843" tIns="45617" rIns="71843" bIns="45617" anchor="ctr"/>
          <a:lstStyle>
            <a:lvl1pPr defTabSz="361950" eaLnBrk="0" hangingPunct="0">
              <a:defRPr kumimoji="1">
                <a:solidFill>
                  <a:schemeClr val="tx1"/>
                </a:solidFill>
                <a:latin typeface="Calibri" pitchFamily="34" charset="0"/>
                <a:ea typeface="ＭＳ Ｐゴシック" pitchFamily="50" charset="-128"/>
              </a:defRPr>
            </a:lvl1pPr>
            <a:lvl2pPr marL="742950" indent="-285750" defTabSz="361950" eaLnBrk="0" hangingPunct="0">
              <a:defRPr kumimoji="1">
                <a:solidFill>
                  <a:schemeClr val="tx1"/>
                </a:solidFill>
                <a:latin typeface="Calibri" pitchFamily="34" charset="0"/>
                <a:ea typeface="ＭＳ Ｐゴシック" pitchFamily="50" charset="-128"/>
              </a:defRPr>
            </a:lvl2pPr>
            <a:lvl3pPr marL="1143000" indent="-228600" defTabSz="361950" eaLnBrk="0" hangingPunct="0">
              <a:defRPr kumimoji="1">
                <a:solidFill>
                  <a:schemeClr val="tx1"/>
                </a:solidFill>
                <a:latin typeface="Calibri" pitchFamily="34" charset="0"/>
                <a:ea typeface="ＭＳ Ｐゴシック" pitchFamily="50" charset="-128"/>
              </a:defRPr>
            </a:lvl3pPr>
            <a:lvl4pPr marL="1600200" indent="-228600" defTabSz="361950" eaLnBrk="0" hangingPunct="0">
              <a:defRPr kumimoji="1">
                <a:solidFill>
                  <a:schemeClr val="tx1"/>
                </a:solidFill>
                <a:latin typeface="Calibri" pitchFamily="34" charset="0"/>
                <a:ea typeface="ＭＳ Ｐゴシック" pitchFamily="50" charset="-128"/>
              </a:defRPr>
            </a:lvl4pPr>
            <a:lvl5pPr marL="2057400" indent="-228600" defTabSz="361950" eaLnBrk="0" hangingPunct="0">
              <a:defRPr kumimoji="1">
                <a:solidFill>
                  <a:schemeClr val="tx1"/>
                </a:solidFill>
                <a:latin typeface="Calibri" pitchFamily="34" charset="0"/>
                <a:ea typeface="ＭＳ Ｐゴシック" pitchFamily="50" charset="-128"/>
              </a:defRPr>
            </a:lvl5pPr>
            <a:lvl6pPr marL="2514600" indent="-228600" defTabSz="36195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defTabSz="36195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defTabSz="36195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defTabSz="36195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fontAlgn="auto" hangingPunct="1">
              <a:spcBef>
                <a:spcPts val="0"/>
              </a:spcBef>
              <a:spcAft>
                <a:spcPts val="0"/>
              </a:spcAft>
            </a:pPr>
            <a:endParaRPr lang="ja-JP" altLang="en-US" sz="1100" dirty="0">
              <a:solidFill>
                <a:srgbClr val="000000"/>
              </a:solidFill>
              <a:effectLst/>
              <a:ea typeface="Meiryo UI" pitchFamily="50" charset="-128"/>
              <a:cs typeface="Meiryo UI" pitchFamily="50" charset="-128"/>
            </a:endParaRPr>
          </a:p>
        </p:txBody>
      </p:sp>
      <p:pic>
        <p:nvPicPr>
          <p:cNvPr id="31802" name="Picture 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6900" y="2428051"/>
            <a:ext cx="762000" cy="384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03" name="Picture 2" descr="https://encrypted-tbn0.gstatic.com/images?q=tbn:ANd9GcQrdk5fNqb1mhjyTOeZ9O096AeGTkLfRCzerb_IaZM8bq0j5g4jMdmNiQc">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3725" y="2838816"/>
            <a:ext cx="488950" cy="20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04" name="Picture 30" descr="WJ-ND400 standar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21197" y="2995977"/>
            <a:ext cx="8794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05" name="テキスト ボックス 5"/>
          <p:cNvSpPr txBox="1">
            <a:spLocks noChangeArrowheads="1"/>
          </p:cNvSpPr>
          <p:nvPr/>
        </p:nvSpPr>
        <p:spPr bwMode="auto">
          <a:xfrm>
            <a:off x="2977624" y="2271812"/>
            <a:ext cx="607457" cy="261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41" tIns="45617" rIns="91241" bIns="45617">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l" defTabSz="912406" eaLnBrk="1" fontAlgn="auto" hangingPunct="1">
              <a:spcBef>
                <a:spcPts val="0"/>
              </a:spcBef>
              <a:spcAft>
                <a:spcPts val="0"/>
              </a:spcAft>
            </a:pPr>
            <a:r>
              <a:rPr lang="en-US" altLang="ja-JP" sz="1100" b="1" dirty="0">
                <a:solidFill>
                  <a:srgbClr val="000000"/>
                </a:solidFill>
                <a:effectLst/>
                <a:ea typeface="Meiryo UI" pitchFamily="50" charset="-128"/>
                <a:cs typeface="Meiryo UI" pitchFamily="50" charset="-128"/>
              </a:rPr>
              <a:t>Store B</a:t>
            </a:r>
          </a:p>
        </p:txBody>
      </p:sp>
      <p:sp>
        <p:nvSpPr>
          <p:cNvPr id="31806" name="テキスト ボックス 5"/>
          <p:cNvSpPr txBox="1">
            <a:spLocks noChangeArrowheads="1"/>
          </p:cNvSpPr>
          <p:nvPr/>
        </p:nvSpPr>
        <p:spPr bwMode="auto">
          <a:xfrm>
            <a:off x="3523212" y="2687057"/>
            <a:ext cx="455172" cy="261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41" tIns="45617" rIns="91241" bIns="45617">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l" defTabSz="912406" eaLnBrk="1" fontAlgn="auto" hangingPunct="1">
              <a:spcBef>
                <a:spcPts val="0"/>
              </a:spcBef>
              <a:spcAft>
                <a:spcPts val="0"/>
              </a:spcAft>
            </a:pPr>
            <a:r>
              <a:rPr lang="en-US" altLang="ja-JP" sz="1100" b="1" dirty="0" smtClean="0">
                <a:solidFill>
                  <a:srgbClr val="000000"/>
                </a:solidFill>
                <a:effectLst/>
                <a:ea typeface="Meiryo UI" pitchFamily="50" charset="-128"/>
                <a:cs typeface="Meiryo UI" pitchFamily="50" charset="-128"/>
              </a:rPr>
              <a:t>x4ch</a:t>
            </a:r>
            <a:endParaRPr lang="en-US" altLang="ja-JP" sz="1100" b="1" dirty="0">
              <a:solidFill>
                <a:srgbClr val="000000"/>
              </a:solidFill>
              <a:effectLst/>
              <a:ea typeface="Meiryo UI" pitchFamily="50" charset="-128"/>
              <a:cs typeface="Meiryo UI" pitchFamily="50" charset="-128"/>
            </a:endParaRPr>
          </a:p>
        </p:txBody>
      </p:sp>
      <p:cxnSp>
        <p:nvCxnSpPr>
          <p:cNvPr id="90" name="カギ線コネクタ 89"/>
          <p:cNvCxnSpPr/>
          <p:nvPr/>
        </p:nvCxnSpPr>
        <p:spPr>
          <a:xfrm rot="16200000" flipH="1">
            <a:off x="3760012" y="2615772"/>
            <a:ext cx="138113" cy="984250"/>
          </a:xfrm>
          <a:prstGeom prst="bentConnector2">
            <a:avLst/>
          </a:prstGeom>
          <a:ln w="47625">
            <a:tailEnd type="arrow"/>
          </a:ln>
        </p:spPr>
        <p:style>
          <a:lnRef idx="1">
            <a:schemeClr val="accent1"/>
          </a:lnRef>
          <a:fillRef idx="0">
            <a:schemeClr val="accent1"/>
          </a:fillRef>
          <a:effectRef idx="0">
            <a:schemeClr val="accent1"/>
          </a:effectRef>
          <a:fontRef idx="minor">
            <a:schemeClr val="tx1"/>
          </a:fontRef>
        </p:style>
      </p:cxnSp>
      <p:cxnSp>
        <p:nvCxnSpPr>
          <p:cNvPr id="91" name="カギ線コネクタ 90"/>
          <p:cNvCxnSpPr/>
          <p:nvPr/>
        </p:nvCxnSpPr>
        <p:spPr>
          <a:xfrm rot="16200000" flipH="1">
            <a:off x="3854254" y="2607653"/>
            <a:ext cx="75009" cy="858837"/>
          </a:xfrm>
          <a:prstGeom prst="bentConnector2">
            <a:avLst/>
          </a:prstGeom>
          <a:ln w="47625">
            <a:solidFill>
              <a:schemeClr val="accent6">
                <a:lumMod val="75000"/>
              </a:schemeClr>
            </a:solidFill>
            <a:prstDash val="sysDash"/>
            <a:tailEnd type="arrow" w="med" len="med"/>
          </a:ln>
        </p:spPr>
        <p:style>
          <a:lnRef idx="1">
            <a:schemeClr val="accent1"/>
          </a:lnRef>
          <a:fillRef idx="0">
            <a:schemeClr val="accent1"/>
          </a:fillRef>
          <a:effectRef idx="0">
            <a:schemeClr val="accent1"/>
          </a:effectRef>
          <a:fontRef idx="minor">
            <a:schemeClr val="tx1"/>
          </a:fontRef>
        </p:style>
      </p:cxnSp>
      <p:sp>
        <p:nvSpPr>
          <p:cNvPr id="92" name="テキスト ボックス 91"/>
          <p:cNvSpPr txBox="1"/>
          <p:nvPr/>
        </p:nvSpPr>
        <p:spPr>
          <a:xfrm>
            <a:off x="4900619" y="2539310"/>
            <a:ext cx="920750" cy="307777"/>
          </a:xfrm>
          <a:prstGeom prst="rect">
            <a:avLst/>
          </a:prstGeom>
          <a:noFill/>
        </p:spPr>
        <p:txBody>
          <a:bodyPr lIns="0" tIns="0" rIns="0" bIns="0" anchor="ctr">
            <a:spAutoFit/>
          </a:bodyPr>
          <a:lstStyle/>
          <a:p>
            <a:pPr algn="l" defTabSz="912406" fontAlgn="auto">
              <a:lnSpc>
                <a:spcPts val="1200"/>
              </a:lnSpc>
              <a:spcBef>
                <a:spcPts val="0"/>
              </a:spcBef>
              <a:spcAft>
                <a:spcPts val="0"/>
              </a:spcAft>
              <a:defRPr/>
            </a:pPr>
            <a:r>
              <a:rPr lang="en-US" altLang="ja-JP" sz="1100" b="1" dirty="0">
                <a:solidFill>
                  <a:srgbClr val="1F497D">
                    <a:lumMod val="50000"/>
                  </a:srgbClr>
                </a:solidFill>
                <a:effectLst/>
                <a:latin typeface="Calibri" panose="020F0502020204030204" pitchFamily="34" charset="0"/>
                <a:ea typeface="Meiryo UI" panose="020B0604030504040204" pitchFamily="50" charset="-128"/>
                <a:cs typeface="Meiryo UI" panose="020B0604030504040204" pitchFamily="50" charset="-128"/>
              </a:rPr>
              <a:t>SXVGA</a:t>
            </a:r>
          </a:p>
          <a:p>
            <a:pPr algn="l" defTabSz="912406" fontAlgn="auto">
              <a:lnSpc>
                <a:spcPts val="1200"/>
              </a:lnSpc>
              <a:spcBef>
                <a:spcPts val="0"/>
              </a:spcBef>
              <a:spcAft>
                <a:spcPts val="0"/>
              </a:spcAft>
              <a:defRPr/>
            </a:pPr>
            <a:r>
              <a:rPr lang="en-US" altLang="ja-JP" sz="1100" b="1" dirty="0">
                <a:solidFill>
                  <a:srgbClr val="1F497D">
                    <a:lumMod val="50000"/>
                  </a:srgbClr>
                </a:solidFill>
                <a:effectLst/>
                <a:latin typeface="Calibri" panose="020F0502020204030204" pitchFamily="34" charset="0"/>
                <a:ea typeface="Meiryo UI" panose="020B0604030504040204" pitchFamily="50" charset="-128"/>
                <a:cs typeface="Meiryo UI" panose="020B0604030504040204" pitchFamily="50" charset="-128"/>
              </a:rPr>
              <a:t>Download</a:t>
            </a:r>
            <a:endParaRPr lang="ja-JP" altLang="en-US" sz="1100" b="1" dirty="0">
              <a:solidFill>
                <a:srgbClr val="1F497D">
                  <a:lumMod val="50000"/>
                </a:srgbClr>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93" name="テキスト ボックス 92"/>
          <p:cNvSpPr txBox="1"/>
          <p:nvPr/>
        </p:nvSpPr>
        <p:spPr>
          <a:xfrm>
            <a:off x="3128604" y="3270540"/>
            <a:ext cx="1331007" cy="169277"/>
          </a:xfrm>
          <a:prstGeom prst="rect">
            <a:avLst/>
          </a:prstGeom>
          <a:noFill/>
        </p:spPr>
        <p:txBody>
          <a:bodyPr wrap="square" lIns="0" tIns="0" rIns="0" bIns="0" anchor="ctr">
            <a:spAutoFit/>
          </a:bodyPr>
          <a:lstStyle/>
          <a:p>
            <a:pPr algn="l" defTabSz="912406" fontAlgn="auto">
              <a:spcBef>
                <a:spcPts val="0"/>
              </a:spcBef>
              <a:spcAft>
                <a:spcPts val="0"/>
              </a:spcAft>
              <a:defRPr/>
            </a:pPr>
            <a:r>
              <a:rPr lang="en-US" altLang="ja-JP" sz="1100" b="1" dirty="0">
                <a:solidFill>
                  <a:srgbClr val="1F497D">
                    <a:lumMod val="50000"/>
                  </a:srgbClr>
                </a:solidFill>
                <a:effectLst/>
                <a:latin typeface="Calibri" panose="020F0502020204030204" pitchFamily="34" charset="0"/>
                <a:ea typeface="Meiryo UI" panose="020B0604030504040204" pitchFamily="50" charset="-128"/>
                <a:cs typeface="Meiryo UI" panose="020B0604030504040204" pitchFamily="50" charset="-128"/>
              </a:rPr>
              <a:t>SXVGA(1.2Mbps)</a:t>
            </a:r>
          </a:p>
        </p:txBody>
      </p:sp>
      <p:sp>
        <p:nvSpPr>
          <p:cNvPr id="94" name="テキスト ボックス 93"/>
          <p:cNvSpPr txBox="1"/>
          <p:nvPr/>
        </p:nvSpPr>
        <p:spPr>
          <a:xfrm>
            <a:off x="3763963" y="2907787"/>
            <a:ext cx="373062" cy="169277"/>
          </a:xfrm>
          <a:prstGeom prst="rect">
            <a:avLst/>
          </a:prstGeom>
          <a:noFill/>
        </p:spPr>
        <p:txBody>
          <a:bodyPr lIns="0" tIns="0" rIns="0" bIns="0" anchor="ctr">
            <a:spAutoFit/>
          </a:bodyPr>
          <a:lstStyle/>
          <a:p>
            <a:pPr algn="l" defTabSz="912406" fontAlgn="auto">
              <a:spcBef>
                <a:spcPts val="0"/>
              </a:spcBef>
              <a:spcAft>
                <a:spcPts val="0"/>
              </a:spcAft>
              <a:defRPr/>
            </a:pPr>
            <a:r>
              <a:rPr lang="en-US" altLang="ja-JP" sz="1100" b="1" dirty="0">
                <a:solidFill>
                  <a:srgbClr val="1F497D">
                    <a:lumMod val="50000"/>
                  </a:srgbClr>
                </a:solidFill>
                <a:effectLst/>
                <a:latin typeface="Calibri" panose="020F0502020204030204" pitchFamily="34" charset="0"/>
                <a:ea typeface="Meiryo UI" panose="020B0604030504040204" pitchFamily="50" charset="-128"/>
                <a:cs typeface="Meiryo UI" panose="020B0604030504040204" pitchFamily="50" charset="-128"/>
              </a:rPr>
              <a:t>VGA</a:t>
            </a:r>
          </a:p>
        </p:txBody>
      </p:sp>
      <p:sp>
        <p:nvSpPr>
          <p:cNvPr id="95" name="テキスト ボックス 94"/>
          <p:cNvSpPr txBox="1"/>
          <p:nvPr/>
        </p:nvSpPr>
        <p:spPr>
          <a:xfrm>
            <a:off x="3729038" y="2528897"/>
            <a:ext cx="844550" cy="307777"/>
          </a:xfrm>
          <a:prstGeom prst="rect">
            <a:avLst/>
          </a:prstGeom>
          <a:noFill/>
        </p:spPr>
        <p:txBody>
          <a:bodyPr lIns="0" tIns="0" rIns="0" bIns="0" anchor="ctr">
            <a:spAutoFit/>
          </a:bodyPr>
          <a:lstStyle/>
          <a:p>
            <a:pPr algn="r" defTabSz="912406" fontAlgn="auto">
              <a:lnSpc>
                <a:spcPts val="1200"/>
              </a:lnSpc>
              <a:spcBef>
                <a:spcPts val="0"/>
              </a:spcBef>
              <a:spcAft>
                <a:spcPts val="0"/>
              </a:spcAft>
              <a:defRPr/>
            </a:pPr>
            <a:r>
              <a:rPr lang="en-US" altLang="ja-JP" sz="1100" b="1"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VGA</a:t>
            </a:r>
          </a:p>
          <a:p>
            <a:pPr algn="r" defTabSz="912406" fontAlgn="auto">
              <a:lnSpc>
                <a:spcPts val="1200"/>
              </a:lnSpc>
              <a:spcBef>
                <a:spcPts val="0"/>
              </a:spcBef>
              <a:spcAft>
                <a:spcPts val="0"/>
              </a:spcAft>
              <a:defRPr/>
            </a:pPr>
            <a:r>
              <a:rPr lang="en-US" altLang="ja-JP" sz="1100" b="1" dirty="0">
                <a:solidFill>
                  <a:prstClr val="black"/>
                </a:solidFill>
                <a:effectLst/>
                <a:latin typeface="Calibri" panose="020F0502020204030204" pitchFamily="34" charset="0"/>
                <a:ea typeface="Meiryo UI" panose="020B0604030504040204" pitchFamily="50" charset="-128"/>
                <a:cs typeface="Meiryo UI" panose="020B0604030504040204" pitchFamily="50" charset="-128"/>
              </a:rPr>
              <a:t>Stream</a:t>
            </a:r>
          </a:p>
        </p:txBody>
      </p:sp>
      <p:sp>
        <p:nvSpPr>
          <p:cNvPr id="97" name="テキスト ボックス 96"/>
          <p:cNvSpPr txBox="1"/>
          <p:nvPr/>
        </p:nvSpPr>
        <p:spPr bwMode="auto">
          <a:xfrm>
            <a:off x="4259135" y="2347898"/>
            <a:ext cx="388937" cy="169277"/>
          </a:xfrm>
          <a:prstGeom prst="rect">
            <a:avLst/>
          </a:prstGeom>
          <a:noFill/>
          <a:ln>
            <a:noFill/>
          </a:ln>
          <a:extLst/>
        </p:spPr>
        <p:txBody>
          <a:bodyPr lIns="35922" tIns="0" rIns="35922" bIns="0">
            <a:spAutoFit/>
          </a:bodyPr>
          <a:lstStyle/>
          <a:p>
            <a:pPr defTabSz="912406" fontAlgn="auto">
              <a:spcBef>
                <a:spcPts val="0"/>
              </a:spcBef>
              <a:spcAft>
                <a:spcPts val="0"/>
              </a:spcAft>
              <a:defRPr/>
            </a:pPr>
            <a:r>
              <a:rPr lang="ja-JP" altLang="en-US" sz="1100" b="1" dirty="0">
                <a:solidFill>
                  <a:srgbClr val="F79646"/>
                </a:solidFill>
                <a:effectLst/>
                <a:latin typeface="Calibri" panose="020F0502020204030204" pitchFamily="34" charset="0"/>
                <a:ea typeface="HGS創英角ｺﾞｼｯｸUB" panose="020B0900000000000000" pitchFamily="50" charset="-128"/>
                <a:cs typeface="Meiryo UI" pitchFamily="50" charset="-128"/>
              </a:rPr>
              <a:t>①</a:t>
            </a:r>
          </a:p>
        </p:txBody>
      </p:sp>
      <p:sp>
        <p:nvSpPr>
          <p:cNvPr id="31814" name="テキスト ボックス 174"/>
          <p:cNvSpPr txBox="1">
            <a:spLocks noChangeArrowheads="1"/>
          </p:cNvSpPr>
          <p:nvPr/>
        </p:nvSpPr>
        <p:spPr bwMode="auto">
          <a:xfrm>
            <a:off x="4818067" y="2350280"/>
            <a:ext cx="38893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922" tIns="0" rIns="35922" bIns="0">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defTabSz="912406" eaLnBrk="1" fontAlgn="auto" hangingPunct="1">
              <a:spcBef>
                <a:spcPts val="0"/>
              </a:spcBef>
              <a:spcAft>
                <a:spcPts val="0"/>
              </a:spcAft>
            </a:pPr>
            <a:r>
              <a:rPr lang="ja-JP" altLang="en-US" sz="1100" b="1" dirty="0">
                <a:solidFill>
                  <a:srgbClr val="0070C0"/>
                </a:solidFill>
                <a:effectLst/>
                <a:ea typeface="HGS創英角ｺﾞｼｯｸUB" pitchFamily="50" charset="-128"/>
                <a:cs typeface="Meiryo UI" pitchFamily="50" charset="-128"/>
              </a:rPr>
              <a:t>②</a:t>
            </a:r>
          </a:p>
        </p:txBody>
      </p:sp>
      <p:pic>
        <p:nvPicPr>
          <p:cNvPr id="31815" name="Picture 23" descr="C:\Users\3980376.PCC-AD\Desktop\yjimageP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8250" y="1187434"/>
            <a:ext cx="757238" cy="47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テキスト ボックス 99"/>
          <p:cNvSpPr txBox="1"/>
          <p:nvPr/>
        </p:nvSpPr>
        <p:spPr>
          <a:xfrm>
            <a:off x="16" y="596293"/>
            <a:ext cx="9143999" cy="338346"/>
          </a:xfrm>
          <a:prstGeom prst="rect">
            <a:avLst/>
          </a:prstGeom>
          <a:solidFill>
            <a:srgbClr val="3333CC">
              <a:lumMod val="60000"/>
              <a:lumOff val="40000"/>
            </a:srgbClr>
          </a:solidFill>
        </p:spPr>
        <p:txBody>
          <a:bodyPr wrap="square" lIns="91241" tIns="45617" rIns="91241" bIns="45617" anchor="ctr" anchorCtr="0">
            <a:spAutoFit/>
          </a:bodyPr>
          <a:lstStyle/>
          <a:p>
            <a:pPr defTabSz="912406" fontAlgn="auto">
              <a:spcBef>
                <a:spcPts val="0"/>
              </a:spcBef>
              <a:spcAft>
                <a:spcPts val="0"/>
              </a:spcAft>
              <a:defRPr/>
            </a:pPr>
            <a:r>
              <a:rPr kumimoji="0" lang="en-US" altLang="ja-JP" sz="1600" b="1" kern="0" dirty="0">
                <a:solidFill>
                  <a:srgbClr val="FFFFFF"/>
                </a:solidFill>
                <a:effectLst/>
                <a:latin typeface="Calibri" panose="020F0502020204030204" pitchFamily="34" charset="0"/>
                <a:ea typeface="Meiryo UI" panose="020B0604030504040204" pitchFamily="50" charset="-128"/>
                <a:cs typeface="Meiryo UI" panose="020B0604030504040204" pitchFamily="50" charset="-128"/>
              </a:rPr>
              <a:t>Support remote monitoring with secured &amp; </a:t>
            </a:r>
            <a:r>
              <a:rPr kumimoji="0" lang="en-US" altLang="ja-JP" sz="1600" b="1" kern="0" dirty="0" smtClean="0">
                <a:solidFill>
                  <a:srgbClr val="FFFFFF"/>
                </a:solidFill>
                <a:effectLst/>
                <a:latin typeface="Calibri" panose="020F0502020204030204" pitchFamily="34" charset="0"/>
                <a:ea typeface="Meiryo UI" panose="020B0604030504040204" pitchFamily="50" charset="-128"/>
                <a:cs typeface="Meiryo UI" panose="020B0604030504040204" pitchFamily="50" charset="-128"/>
              </a:rPr>
              <a:t>sub-stream recording</a:t>
            </a:r>
            <a:endParaRPr kumimoji="0" lang="ja-JP" altLang="en-US" sz="1600" b="1" kern="0" dirty="0">
              <a:solidFill>
                <a:srgbClr val="FFFFFF"/>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1817" name="Text Box 24"/>
          <p:cNvSpPr txBox="1">
            <a:spLocks noChangeArrowheads="1"/>
          </p:cNvSpPr>
          <p:nvPr/>
        </p:nvSpPr>
        <p:spPr bwMode="auto">
          <a:xfrm>
            <a:off x="3802646" y="964274"/>
            <a:ext cx="676360" cy="261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8" tIns="45611" rIns="91228" bIns="45611">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defTabSz="912406" eaLnBrk="1" fontAlgn="auto" hangingPunct="1">
              <a:spcBef>
                <a:spcPts val="0"/>
              </a:spcBef>
              <a:spcAft>
                <a:spcPts val="0"/>
              </a:spcAft>
            </a:pPr>
            <a:r>
              <a:rPr lang="en-US" altLang="ja-JP" sz="1100" b="1" dirty="0">
                <a:solidFill>
                  <a:srgbClr val="000000"/>
                </a:solidFill>
                <a:effectLst/>
                <a:ea typeface="Meiryo UI" pitchFamily="50" charset="-128"/>
                <a:cs typeface="Meiryo UI" pitchFamily="50" charset="-128"/>
              </a:rPr>
              <a:t>ASM300</a:t>
            </a:r>
          </a:p>
        </p:txBody>
      </p:sp>
      <p:cxnSp>
        <p:nvCxnSpPr>
          <p:cNvPr id="65" name="直線矢印コネクタ 64"/>
          <p:cNvCxnSpPr/>
          <p:nvPr/>
        </p:nvCxnSpPr>
        <p:spPr>
          <a:xfrm flipV="1">
            <a:off x="4635100" y="1810114"/>
            <a:ext cx="4763" cy="1229916"/>
          </a:xfrm>
          <a:prstGeom prst="straightConnector1">
            <a:avLst/>
          </a:prstGeom>
          <a:ln w="57150">
            <a:solidFill>
              <a:schemeClr val="accent6">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p:nvPr/>
        </p:nvCxnSpPr>
        <p:spPr>
          <a:xfrm flipH="1" flipV="1">
            <a:off x="4825865" y="1799555"/>
            <a:ext cx="20638" cy="1245394"/>
          </a:xfrm>
          <a:prstGeom prst="straightConnector1">
            <a:avLst/>
          </a:prstGeom>
          <a:ln w="57150">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1821" name="角丸四角形 2"/>
          <p:cNvSpPr>
            <a:spLocks noChangeArrowheads="1"/>
          </p:cNvSpPr>
          <p:nvPr/>
        </p:nvSpPr>
        <p:spPr bwMode="auto">
          <a:xfrm>
            <a:off x="5581291" y="3608331"/>
            <a:ext cx="3497858" cy="929879"/>
          </a:xfrm>
          <a:prstGeom prst="roundRect">
            <a:avLst>
              <a:gd name="adj" fmla="val 8298"/>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843" tIns="45617" rIns="71843" bIns="45617" anchor="ctr"/>
          <a:lstStyle>
            <a:lvl1pPr defTabSz="361950" eaLnBrk="0" hangingPunct="0">
              <a:defRPr kumimoji="1">
                <a:solidFill>
                  <a:schemeClr val="tx1"/>
                </a:solidFill>
                <a:latin typeface="Calibri" pitchFamily="34" charset="0"/>
                <a:ea typeface="ＭＳ Ｐゴシック" pitchFamily="50" charset="-128"/>
              </a:defRPr>
            </a:lvl1pPr>
            <a:lvl2pPr marL="742950" indent="-285750" defTabSz="361950" eaLnBrk="0" hangingPunct="0">
              <a:defRPr kumimoji="1">
                <a:solidFill>
                  <a:schemeClr val="tx1"/>
                </a:solidFill>
                <a:latin typeface="Calibri" pitchFamily="34" charset="0"/>
                <a:ea typeface="ＭＳ Ｐゴシック" pitchFamily="50" charset="-128"/>
              </a:defRPr>
            </a:lvl2pPr>
            <a:lvl3pPr marL="1143000" indent="-228600" defTabSz="361950" eaLnBrk="0" hangingPunct="0">
              <a:defRPr kumimoji="1">
                <a:solidFill>
                  <a:schemeClr val="tx1"/>
                </a:solidFill>
                <a:latin typeface="Calibri" pitchFamily="34" charset="0"/>
                <a:ea typeface="ＭＳ Ｐゴシック" pitchFamily="50" charset="-128"/>
              </a:defRPr>
            </a:lvl3pPr>
            <a:lvl4pPr marL="1600200" indent="-228600" defTabSz="361950" eaLnBrk="0" hangingPunct="0">
              <a:defRPr kumimoji="1">
                <a:solidFill>
                  <a:schemeClr val="tx1"/>
                </a:solidFill>
                <a:latin typeface="Calibri" pitchFamily="34" charset="0"/>
                <a:ea typeface="ＭＳ Ｐゴシック" pitchFamily="50" charset="-128"/>
              </a:defRPr>
            </a:lvl4pPr>
            <a:lvl5pPr marL="2057400" indent="-228600" defTabSz="361950" eaLnBrk="0" hangingPunct="0">
              <a:defRPr kumimoji="1">
                <a:solidFill>
                  <a:schemeClr val="tx1"/>
                </a:solidFill>
                <a:latin typeface="Calibri" pitchFamily="34" charset="0"/>
                <a:ea typeface="ＭＳ Ｐゴシック" pitchFamily="50" charset="-128"/>
              </a:defRPr>
            </a:lvl5pPr>
            <a:lvl6pPr marL="2514600" indent="-228600" defTabSz="36195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defTabSz="36195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defTabSz="36195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defTabSz="36195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fontAlgn="auto" hangingPunct="1">
              <a:spcBef>
                <a:spcPts val="0"/>
              </a:spcBef>
              <a:spcAft>
                <a:spcPts val="0"/>
              </a:spcAft>
            </a:pPr>
            <a:endParaRPr lang="ja-JP" altLang="en-US" sz="1600" dirty="0">
              <a:solidFill>
                <a:srgbClr val="000000"/>
              </a:solidFill>
              <a:effectLst/>
              <a:ea typeface="Meiryo UI" pitchFamily="50" charset="-128"/>
              <a:cs typeface="Meiryo UI" pitchFamily="50" charset="-128"/>
            </a:endParaRPr>
          </a:p>
        </p:txBody>
      </p:sp>
      <p:sp>
        <p:nvSpPr>
          <p:cNvPr id="31822" name="角丸四角形 3"/>
          <p:cNvSpPr>
            <a:spLocks noChangeArrowheads="1"/>
          </p:cNvSpPr>
          <p:nvPr/>
        </p:nvSpPr>
        <p:spPr bwMode="auto">
          <a:xfrm>
            <a:off x="5581291" y="974299"/>
            <a:ext cx="3497858" cy="1752605"/>
          </a:xfrm>
          <a:prstGeom prst="roundRect">
            <a:avLst>
              <a:gd name="adj" fmla="val 4456"/>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843" tIns="45617" rIns="71843" bIns="45617" anchor="ctr"/>
          <a:lstStyle>
            <a:lvl1pPr defTabSz="361950" eaLnBrk="0" hangingPunct="0">
              <a:defRPr kumimoji="1">
                <a:solidFill>
                  <a:schemeClr val="tx1"/>
                </a:solidFill>
                <a:latin typeface="Calibri" pitchFamily="34" charset="0"/>
                <a:ea typeface="ＭＳ Ｐゴシック" pitchFamily="50" charset="-128"/>
              </a:defRPr>
            </a:lvl1pPr>
            <a:lvl2pPr marL="742950" indent="-285750" defTabSz="361950" eaLnBrk="0" hangingPunct="0">
              <a:defRPr kumimoji="1">
                <a:solidFill>
                  <a:schemeClr val="tx1"/>
                </a:solidFill>
                <a:latin typeface="Calibri" pitchFamily="34" charset="0"/>
                <a:ea typeface="ＭＳ Ｐゴシック" pitchFamily="50" charset="-128"/>
              </a:defRPr>
            </a:lvl2pPr>
            <a:lvl3pPr marL="1143000" indent="-228600" defTabSz="361950" eaLnBrk="0" hangingPunct="0">
              <a:defRPr kumimoji="1">
                <a:solidFill>
                  <a:schemeClr val="tx1"/>
                </a:solidFill>
                <a:latin typeface="Calibri" pitchFamily="34" charset="0"/>
                <a:ea typeface="ＭＳ Ｐゴシック" pitchFamily="50" charset="-128"/>
              </a:defRPr>
            </a:lvl3pPr>
            <a:lvl4pPr marL="1600200" indent="-228600" defTabSz="361950" eaLnBrk="0" hangingPunct="0">
              <a:defRPr kumimoji="1">
                <a:solidFill>
                  <a:schemeClr val="tx1"/>
                </a:solidFill>
                <a:latin typeface="Calibri" pitchFamily="34" charset="0"/>
                <a:ea typeface="ＭＳ Ｐゴシック" pitchFamily="50" charset="-128"/>
              </a:defRPr>
            </a:lvl4pPr>
            <a:lvl5pPr marL="2057400" indent="-228600" defTabSz="361950" eaLnBrk="0" hangingPunct="0">
              <a:defRPr kumimoji="1">
                <a:solidFill>
                  <a:schemeClr val="tx1"/>
                </a:solidFill>
                <a:latin typeface="Calibri" pitchFamily="34" charset="0"/>
                <a:ea typeface="ＭＳ Ｐゴシック" pitchFamily="50" charset="-128"/>
              </a:defRPr>
            </a:lvl5pPr>
            <a:lvl6pPr marL="2514600" indent="-228600" defTabSz="36195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defTabSz="36195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defTabSz="36195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defTabSz="36195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fontAlgn="auto" hangingPunct="1">
              <a:spcBef>
                <a:spcPts val="0"/>
              </a:spcBef>
              <a:spcAft>
                <a:spcPts val="0"/>
              </a:spcAft>
            </a:pPr>
            <a:endParaRPr lang="ja-JP" altLang="en-US" sz="1600" dirty="0">
              <a:solidFill>
                <a:srgbClr val="000000"/>
              </a:solidFill>
              <a:effectLst/>
              <a:ea typeface="Meiryo UI" pitchFamily="50" charset="-128"/>
              <a:cs typeface="Meiryo UI" pitchFamily="50" charset="-128"/>
            </a:endParaRPr>
          </a:p>
        </p:txBody>
      </p:sp>
      <p:sp>
        <p:nvSpPr>
          <p:cNvPr id="31823" name="テキスト ボックス 139"/>
          <p:cNvSpPr txBox="1">
            <a:spLocks noChangeArrowheads="1"/>
          </p:cNvSpPr>
          <p:nvPr/>
        </p:nvSpPr>
        <p:spPr bwMode="auto">
          <a:xfrm>
            <a:off x="5581291" y="1169510"/>
            <a:ext cx="3494447" cy="138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1" tIns="45617" rIns="91241" bIns="45617">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l" defTabSz="912406" eaLnBrk="1" fontAlgn="auto" hangingPunct="1">
              <a:spcBef>
                <a:spcPts val="0"/>
              </a:spcBef>
              <a:spcAft>
                <a:spcPts val="0"/>
              </a:spcAft>
            </a:pPr>
            <a:endParaRPr lang="en-US" altLang="ja-JP" b="1" dirty="0" smtClean="0">
              <a:solidFill>
                <a:srgbClr val="000000"/>
              </a:solidFill>
              <a:effectLst/>
              <a:ea typeface="Meiryo UI" pitchFamily="50" charset="-128"/>
              <a:cs typeface="Meiryo UI" pitchFamily="50" charset="-128"/>
            </a:endParaRPr>
          </a:p>
          <a:p>
            <a:pPr algn="l" defTabSz="912406" eaLnBrk="1" fontAlgn="auto" hangingPunct="1">
              <a:spcBef>
                <a:spcPts val="0"/>
              </a:spcBef>
              <a:spcAft>
                <a:spcPts val="0"/>
              </a:spcAft>
            </a:pPr>
            <a:r>
              <a:rPr lang="en-US" altLang="ja-JP" b="1" dirty="0" smtClean="0">
                <a:solidFill>
                  <a:srgbClr val="000000"/>
                </a:solidFill>
                <a:effectLst/>
                <a:ea typeface="Meiryo UI" pitchFamily="50" charset="-128"/>
                <a:cs typeface="Meiryo UI" pitchFamily="50" charset="-128"/>
              </a:rPr>
              <a:t>- Save </a:t>
            </a:r>
            <a:r>
              <a:rPr lang="en-US" altLang="ja-JP" b="1" dirty="0">
                <a:solidFill>
                  <a:srgbClr val="000000"/>
                </a:solidFill>
                <a:effectLst/>
                <a:ea typeface="Meiryo UI" pitchFamily="50" charset="-128"/>
                <a:cs typeface="Meiryo UI" pitchFamily="50" charset="-128"/>
              </a:rPr>
              <a:t>higher resolution video for recording</a:t>
            </a:r>
          </a:p>
          <a:p>
            <a:pPr algn="l" defTabSz="912406" eaLnBrk="1" fontAlgn="auto" hangingPunct="1">
              <a:spcBef>
                <a:spcPts val="0"/>
              </a:spcBef>
              <a:spcAft>
                <a:spcPts val="0"/>
              </a:spcAft>
            </a:pPr>
            <a:r>
              <a:rPr lang="en-US" altLang="ja-JP" b="1" dirty="0" smtClean="0">
                <a:solidFill>
                  <a:srgbClr val="000000"/>
                </a:solidFill>
                <a:effectLst/>
                <a:ea typeface="Meiryo UI" pitchFamily="50" charset="-128"/>
                <a:cs typeface="Meiryo UI" pitchFamily="50" charset="-128"/>
              </a:rPr>
              <a:t>- Use </a:t>
            </a:r>
            <a:r>
              <a:rPr lang="en-US" altLang="ja-JP" b="1" dirty="0">
                <a:solidFill>
                  <a:srgbClr val="000000"/>
                </a:solidFill>
                <a:effectLst/>
                <a:ea typeface="Meiryo UI" pitchFamily="50" charset="-128"/>
                <a:cs typeface="Meiryo UI" pitchFamily="50" charset="-128"/>
              </a:rPr>
              <a:t>lower resolution for monitoring or multi </a:t>
            </a:r>
            <a:r>
              <a:rPr lang="en-US" altLang="ja-JP" b="1" dirty="0" smtClean="0">
                <a:solidFill>
                  <a:srgbClr val="000000"/>
                </a:solidFill>
                <a:effectLst/>
                <a:ea typeface="Meiryo UI" pitchFamily="50" charset="-128"/>
                <a:cs typeface="Meiryo UI" pitchFamily="50" charset="-128"/>
              </a:rPr>
              <a:t>display</a:t>
            </a:r>
          </a:p>
          <a:p>
            <a:pPr algn="l" defTabSz="912406" eaLnBrk="1" fontAlgn="auto" hangingPunct="1">
              <a:spcBef>
                <a:spcPts val="0"/>
              </a:spcBef>
              <a:spcAft>
                <a:spcPts val="0"/>
              </a:spcAft>
            </a:pPr>
            <a:r>
              <a:rPr lang="en-US" altLang="ja-JP" b="1" dirty="0" smtClean="0">
                <a:solidFill>
                  <a:srgbClr val="000000"/>
                </a:solidFill>
                <a:effectLst/>
                <a:ea typeface="Meiryo UI" pitchFamily="50" charset="-128"/>
                <a:cs typeface="Meiryo UI" pitchFamily="50" charset="-128"/>
              </a:rPr>
              <a:t>- </a:t>
            </a:r>
            <a:r>
              <a:rPr lang="en-US" altLang="ja-JP" b="1" dirty="0">
                <a:solidFill>
                  <a:srgbClr val="000000"/>
                </a:solidFill>
                <a:effectLst/>
                <a:ea typeface="Meiryo UI" pitchFamily="50" charset="-128"/>
                <a:cs typeface="Meiryo UI" pitchFamily="50" charset="-128"/>
              </a:rPr>
              <a:t>Lower bandwidth by H.265 compression</a:t>
            </a:r>
          </a:p>
          <a:p>
            <a:pPr algn="l" defTabSz="912406" eaLnBrk="1" fontAlgn="auto" hangingPunct="1">
              <a:spcBef>
                <a:spcPts val="0"/>
              </a:spcBef>
              <a:spcAft>
                <a:spcPts val="0"/>
              </a:spcAft>
            </a:pPr>
            <a:r>
              <a:rPr lang="en-US" altLang="ja-JP" b="1" dirty="0">
                <a:solidFill>
                  <a:srgbClr val="000000"/>
                </a:solidFill>
                <a:effectLst/>
                <a:ea typeface="Meiryo UI" pitchFamily="50" charset="-128"/>
                <a:cs typeface="Meiryo UI" pitchFamily="50" charset="-128"/>
              </a:rPr>
              <a:t>and smart coding </a:t>
            </a:r>
            <a:r>
              <a:rPr lang="en-US" altLang="ja-JP" b="1" dirty="0" smtClean="0">
                <a:solidFill>
                  <a:srgbClr val="000000"/>
                </a:solidFill>
                <a:effectLst/>
                <a:ea typeface="Meiryo UI" pitchFamily="50" charset="-128"/>
                <a:cs typeface="Meiryo UI" pitchFamily="50" charset="-128"/>
              </a:rPr>
              <a:t>technology</a:t>
            </a:r>
            <a:endParaRPr lang="en-US" altLang="ja-JP" b="1" dirty="0">
              <a:solidFill>
                <a:srgbClr val="000000"/>
              </a:solidFill>
              <a:effectLst/>
              <a:ea typeface="Meiryo UI" pitchFamily="50" charset="-128"/>
              <a:cs typeface="Meiryo UI" pitchFamily="50" charset="-128"/>
            </a:endParaRPr>
          </a:p>
        </p:txBody>
      </p:sp>
      <p:sp>
        <p:nvSpPr>
          <p:cNvPr id="31824" name="テキスト ボックス 142"/>
          <p:cNvSpPr txBox="1">
            <a:spLocks noChangeArrowheads="1"/>
          </p:cNvSpPr>
          <p:nvPr/>
        </p:nvSpPr>
        <p:spPr bwMode="auto">
          <a:xfrm>
            <a:off x="5582175" y="3705954"/>
            <a:ext cx="3561824" cy="75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1" tIns="45617" rIns="91241" bIns="45617">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l" defTabSz="912406" eaLnBrk="1" fontAlgn="auto" hangingPunct="1">
              <a:spcBef>
                <a:spcPts val="0"/>
              </a:spcBef>
              <a:spcAft>
                <a:spcPts val="0"/>
              </a:spcAft>
            </a:pPr>
            <a:endParaRPr lang="en-US" altLang="ja-JP" sz="1500" b="1" dirty="0">
              <a:solidFill>
                <a:srgbClr val="000000"/>
              </a:solidFill>
              <a:effectLst/>
              <a:ea typeface="Meiryo UI" pitchFamily="50" charset="-128"/>
              <a:cs typeface="Meiryo UI" pitchFamily="50" charset="-128"/>
            </a:endParaRPr>
          </a:p>
          <a:p>
            <a:pPr algn="l" defTabSz="912406" eaLnBrk="1" fontAlgn="auto" hangingPunct="1">
              <a:spcBef>
                <a:spcPts val="0"/>
              </a:spcBef>
              <a:spcAft>
                <a:spcPts val="0"/>
              </a:spcAft>
            </a:pPr>
            <a:r>
              <a:rPr lang="en-US" altLang="ja-JP" b="1" dirty="0" smtClean="0">
                <a:solidFill>
                  <a:srgbClr val="000000"/>
                </a:solidFill>
                <a:effectLst/>
                <a:ea typeface="Meiryo UI" pitchFamily="50" charset="-128"/>
                <a:cs typeface="Meiryo UI" pitchFamily="50" charset="-128"/>
              </a:rPr>
              <a:t>- Secured </a:t>
            </a:r>
            <a:r>
              <a:rPr lang="en-US" altLang="ja-JP" b="1" dirty="0">
                <a:solidFill>
                  <a:srgbClr val="000000"/>
                </a:solidFill>
                <a:effectLst/>
                <a:ea typeface="Meiryo UI" pitchFamily="50" charset="-128"/>
                <a:cs typeface="Meiryo UI" pitchFamily="50" charset="-128"/>
              </a:rPr>
              <a:t>data by </a:t>
            </a:r>
            <a:r>
              <a:rPr lang="en-US" altLang="ja-JP" b="1" dirty="0" smtClean="0">
                <a:solidFill>
                  <a:srgbClr val="000000"/>
                </a:solidFill>
                <a:effectLst/>
                <a:ea typeface="Meiryo UI" pitchFamily="50" charset="-128"/>
                <a:cs typeface="Meiryo UI" pitchFamily="50" charset="-128"/>
              </a:rPr>
              <a:t>SSL. </a:t>
            </a:r>
          </a:p>
          <a:p>
            <a:pPr algn="l" defTabSz="912406" eaLnBrk="1" fontAlgn="auto" hangingPunct="1">
              <a:spcBef>
                <a:spcPts val="0"/>
              </a:spcBef>
              <a:spcAft>
                <a:spcPts val="0"/>
              </a:spcAft>
            </a:pPr>
            <a:r>
              <a:rPr lang="en-US" altLang="ja-JP" b="1" dirty="0" smtClean="0">
                <a:solidFill>
                  <a:srgbClr val="000000"/>
                </a:solidFill>
                <a:effectLst/>
                <a:ea typeface="Meiryo UI" pitchFamily="50" charset="-128"/>
                <a:cs typeface="Meiryo UI" pitchFamily="50" charset="-128"/>
              </a:rPr>
              <a:t>- Data encryption.</a:t>
            </a:r>
            <a:endParaRPr lang="en-US" altLang="ja-JP" b="1" dirty="0">
              <a:solidFill>
                <a:srgbClr val="FF0000"/>
              </a:solidFill>
              <a:effectLst/>
              <a:ea typeface="Meiryo UI" pitchFamily="50" charset="-128"/>
              <a:cs typeface="Meiryo UI" pitchFamily="50" charset="-128"/>
            </a:endParaRPr>
          </a:p>
        </p:txBody>
      </p:sp>
      <p:sp>
        <p:nvSpPr>
          <p:cNvPr id="110" name="角丸四角形 109"/>
          <p:cNvSpPr/>
          <p:nvPr/>
        </p:nvSpPr>
        <p:spPr>
          <a:xfrm>
            <a:off x="5625733" y="1016993"/>
            <a:ext cx="1800000" cy="252000"/>
          </a:xfrm>
          <a:prstGeom prst="roundRect">
            <a:avLst/>
          </a:prstGeom>
          <a:ln/>
          <a:extLst/>
        </p:spPr>
        <p:style>
          <a:lnRef idx="0">
            <a:schemeClr val="accent1"/>
          </a:lnRef>
          <a:fillRef idx="3">
            <a:schemeClr val="accent1"/>
          </a:fillRef>
          <a:effectRef idx="3">
            <a:schemeClr val="accent1"/>
          </a:effectRef>
          <a:fontRef idx="minor">
            <a:schemeClr val="lt1"/>
          </a:fontRef>
        </p:style>
        <p:txBody>
          <a:bodyPr wrap="none" lIns="71843" tIns="45617" rIns="71843" bIns="45617" anchor="ctr"/>
          <a:lstStyle/>
          <a:p>
            <a:pPr defTabSz="361163" fontAlgn="auto">
              <a:spcBef>
                <a:spcPts val="0"/>
              </a:spcBef>
              <a:spcAft>
                <a:spcPts val="0"/>
              </a:spcAft>
              <a:defRPr/>
            </a:pPr>
            <a:r>
              <a:rPr lang="en-US" altLang="ja-JP" sz="1600" b="1" dirty="0" smtClean="0">
                <a:solidFill>
                  <a:prstClr val="white"/>
                </a:solidFill>
                <a:effectLst/>
                <a:latin typeface="Calibri" panose="020F0502020204030204" pitchFamily="34" charset="0"/>
                <a:ea typeface="Meiryo UI" panose="020B0604030504040204" pitchFamily="50" charset="-128"/>
                <a:cs typeface="Meiryo UI" panose="020B0604030504040204" pitchFamily="50" charset="-128"/>
              </a:rPr>
              <a:t>Dual Recording</a:t>
            </a:r>
            <a:endParaRPr lang="ja-JP" altLang="en-US" sz="1600" b="1" dirty="0">
              <a:solidFill>
                <a:prstClr val="white"/>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13" name="角丸四角形 112"/>
          <p:cNvSpPr/>
          <p:nvPr/>
        </p:nvSpPr>
        <p:spPr>
          <a:xfrm>
            <a:off x="5620903" y="3653712"/>
            <a:ext cx="1800000" cy="252000"/>
          </a:xfrm>
          <a:prstGeom prst="roundRect">
            <a:avLst/>
          </a:prstGeom>
          <a:ln/>
          <a:extLst/>
        </p:spPr>
        <p:style>
          <a:lnRef idx="0">
            <a:schemeClr val="accent1"/>
          </a:lnRef>
          <a:fillRef idx="3">
            <a:schemeClr val="accent1"/>
          </a:fillRef>
          <a:effectRef idx="3">
            <a:schemeClr val="accent1"/>
          </a:effectRef>
          <a:fontRef idx="minor">
            <a:schemeClr val="lt1"/>
          </a:fontRef>
        </p:style>
        <p:txBody>
          <a:bodyPr wrap="none" lIns="71843" tIns="45617" rIns="71843" bIns="45617" anchor="ctr"/>
          <a:lstStyle/>
          <a:p>
            <a:pPr defTabSz="361163" fontAlgn="auto">
              <a:spcBef>
                <a:spcPts val="0"/>
              </a:spcBef>
              <a:spcAft>
                <a:spcPts val="0"/>
              </a:spcAft>
              <a:defRPr/>
            </a:pPr>
            <a:r>
              <a:rPr lang="en-US" altLang="ja-JP" sz="1600" b="1" dirty="0" smtClean="0">
                <a:solidFill>
                  <a:prstClr val="white"/>
                </a:solidFill>
                <a:effectLst/>
                <a:latin typeface="Calibri" panose="020F0502020204030204" pitchFamily="34" charset="0"/>
                <a:ea typeface="Meiryo UI" panose="020B0604030504040204" pitchFamily="50" charset="-128"/>
                <a:cs typeface="Meiryo UI" panose="020B0604030504040204" pitchFamily="50" charset="-128"/>
              </a:rPr>
              <a:t>Secured Data</a:t>
            </a:r>
            <a:endParaRPr lang="ja-JP" altLang="en-US" sz="1600" b="1" dirty="0">
              <a:solidFill>
                <a:prstClr val="white"/>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75" name="円/楕円 74"/>
          <p:cNvSpPr/>
          <p:nvPr/>
        </p:nvSpPr>
        <p:spPr>
          <a:xfrm rot="20158961">
            <a:off x="4558684" y="2916303"/>
            <a:ext cx="1582737" cy="42715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5922" rIns="0" bIns="35922" anchor="ctr"/>
          <a:lstStyle/>
          <a:p>
            <a:pPr defTabSz="912406" fontAlgn="auto">
              <a:spcBef>
                <a:spcPts val="0"/>
              </a:spcBef>
              <a:spcAft>
                <a:spcPts val="0"/>
              </a:spcAft>
              <a:defRPr/>
            </a:pPr>
            <a:r>
              <a:rPr lang="en-US" altLang="ja-JP" sz="1200" b="1" dirty="0">
                <a:solidFill>
                  <a:prstClr val="white"/>
                </a:solidFill>
                <a:effectLst/>
                <a:latin typeface="Calibri" panose="020F0502020204030204" pitchFamily="34" charset="0"/>
                <a:ea typeface="Meiryo UI" panose="020B0604030504040204" pitchFamily="50" charset="-128"/>
                <a:cs typeface="Meiryo UI" panose="020B0604030504040204" pitchFamily="50" charset="-128"/>
              </a:rPr>
              <a:t>Dual Rec/</a:t>
            </a:r>
          </a:p>
          <a:p>
            <a:pPr defTabSz="912406" fontAlgn="auto">
              <a:spcBef>
                <a:spcPts val="0"/>
              </a:spcBef>
              <a:spcAft>
                <a:spcPts val="0"/>
              </a:spcAft>
              <a:defRPr/>
            </a:pPr>
            <a:r>
              <a:rPr lang="en-US" altLang="ja-JP" sz="1200" b="1" dirty="0">
                <a:solidFill>
                  <a:prstClr val="white"/>
                </a:solidFill>
                <a:effectLst/>
                <a:latin typeface="Calibri" panose="020F0502020204030204" pitchFamily="34" charset="0"/>
                <a:ea typeface="Meiryo UI" panose="020B0604030504040204" pitchFamily="50" charset="-128"/>
                <a:cs typeface="Meiryo UI" panose="020B0604030504040204" pitchFamily="50" charset="-128"/>
              </a:rPr>
              <a:t>Streaming</a:t>
            </a:r>
            <a:endParaRPr lang="ja-JP" altLang="en-US" sz="1200" b="1" dirty="0">
              <a:solidFill>
                <a:prstClr val="white"/>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4" name="タイトル 13"/>
          <p:cNvSpPr>
            <a:spLocks noGrp="1"/>
          </p:cNvSpPr>
          <p:nvPr>
            <p:ph type="title"/>
          </p:nvPr>
        </p:nvSpPr>
        <p:spPr>
          <a:xfrm>
            <a:off x="473961" y="9790"/>
            <a:ext cx="7870122" cy="525309"/>
          </a:xfrm>
        </p:spPr>
        <p:txBody>
          <a:bodyPr>
            <a:normAutofit/>
          </a:bodyPr>
          <a:lstStyle/>
          <a:p>
            <a:r>
              <a:rPr lang="en-US" altLang="ja-JP" b="1" dirty="0">
                <a:latin typeface="Calibri" panose="020F0502020204030204" pitchFamily="34" charset="0"/>
                <a:ea typeface="Meiryo UI" pitchFamily="50" charset="-128"/>
                <a:cs typeface="Meiryo UI" pitchFamily="50" charset="-128"/>
              </a:rPr>
              <a:t>New </a:t>
            </a:r>
            <a:r>
              <a:rPr lang="en-US" altLang="ja-JP" b="1" dirty="0" smtClean="0">
                <a:latin typeface="Calibri" panose="020F0502020204030204" pitchFamily="34" charset="0"/>
                <a:ea typeface="Meiryo UI" pitchFamily="50" charset="-128"/>
                <a:cs typeface="Meiryo UI" pitchFamily="50" charset="-128"/>
              </a:rPr>
              <a:t>Features: Dual </a:t>
            </a:r>
            <a:r>
              <a:rPr lang="en-US" altLang="ja-JP" b="1" dirty="0">
                <a:latin typeface="Calibri" panose="020F0502020204030204" pitchFamily="34" charset="0"/>
                <a:ea typeface="Meiryo UI" pitchFamily="50" charset="-128"/>
                <a:cs typeface="Meiryo UI" pitchFamily="50" charset="-128"/>
              </a:rPr>
              <a:t>recording/ Secured </a:t>
            </a:r>
            <a:r>
              <a:rPr lang="en-US" altLang="ja-JP" b="1" dirty="0" smtClean="0">
                <a:latin typeface="Calibri" panose="020F0502020204030204" pitchFamily="34" charset="0"/>
                <a:ea typeface="Meiryo UI" pitchFamily="50" charset="-128"/>
                <a:cs typeface="Meiryo UI" pitchFamily="50" charset="-128"/>
              </a:rPr>
              <a:t>data</a:t>
            </a:r>
            <a:endParaRPr lang="ja-JP" altLang="en-US" sz="1200" b="1" dirty="0">
              <a:latin typeface="Calibri" panose="020F0502020204030204" pitchFamily="34" charset="0"/>
              <a:ea typeface="Meiryo UI" pitchFamily="50" charset="-128"/>
              <a:cs typeface="Meiryo UI" pitchFamily="50" charset="-128"/>
            </a:endParaRPr>
          </a:p>
        </p:txBody>
      </p:sp>
      <p:pic>
        <p:nvPicPr>
          <p:cNvPr id="63" name="Picture 30" descr="WJ-ND400 standard"/>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60207" y="4172536"/>
            <a:ext cx="395801" cy="12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72644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3"/>
          <p:cNvSpPr>
            <a:spLocks noGrp="1"/>
          </p:cNvSpPr>
          <p:nvPr>
            <p:ph idx="1"/>
          </p:nvPr>
        </p:nvSpPr>
        <p:spPr>
          <a:xfrm>
            <a:off x="457200" y="827205"/>
            <a:ext cx="8387862" cy="3715483"/>
          </a:xfrm>
        </p:spPr>
        <p:txBody>
          <a:bodyPr>
            <a:noAutofit/>
          </a:bodyPr>
          <a:lstStyle/>
          <a:p>
            <a:pPr lvl="0" defTabSz="914400" fontAlgn="base">
              <a:spcBef>
                <a:spcPct val="0"/>
              </a:spcBef>
              <a:spcAft>
                <a:spcPct val="0"/>
              </a:spcAft>
            </a:pPr>
            <a:r>
              <a:rPr kumimoji="1" lang="en-US" altLang="ja-JP" sz="1600" b="1" dirty="0" smtClean="0">
                <a:latin typeface="Calibri" panose="020F0502020204030204" pitchFamily="34" charset="0"/>
                <a:ea typeface="Meiryo UI" panose="020B0604030504040204" pitchFamily="50" charset="-128"/>
                <a:cs typeface="Meiryo UI" panose="020B0604030504040204" pitchFamily="50" charset="-128"/>
              </a:rPr>
              <a:t>This document, </a:t>
            </a:r>
            <a:r>
              <a:rPr kumimoji="1" lang="en-US" altLang="ja-JP" sz="1600" b="1" u="sng" dirty="0" smtClean="0">
                <a:latin typeface="Calibri" panose="020F0502020204030204" pitchFamily="34" charset="0"/>
                <a:ea typeface="Meiryo UI" panose="020B0604030504040204" pitchFamily="50" charset="-128"/>
                <a:cs typeface="Meiryo UI" panose="020B0604030504040204" pitchFamily="50" charset="-128"/>
              </a:rPr>
              <a:t>version 1.40</a:t>
            </a:r>
            <a:r>
              <a:rPr kumimoji="1" lang="en-US" altLang="ja-JP" sz="1600" b="1" dirty="0" smtClean="0">
                <a:latin typeface="Calibri" panose="020F0502020204030204" pitchFamily="34" charset="0"/>
                <a:ea typeface="Meiryo UI" panose="020B0604030504040204" pitchFamily="50" charset="-128"/>
                <a:cs typeface="Meiryo UI" panose="020B0604030504040204" pitchFamily="50" charset="-128"/>
              </a:rPr>
              <a:t>, is based on </a:t>
            </a:r>
            <a:r>
              <a:rPr lang="en-US" altLang="ja-JP" sz="1600" b="1" dirty="0" smtClean="0">
                <a:latin typeface="Calibri" panose="020F0502020204030204" pitchFamily="34" charset="0"/>
              </a:rPr>
              <a:t>product firmware </a:t>
            </a:r>
            <a:r>
              <a:rPr lang="en-US" altLang="ja-JP" sz="1600" b="1" u="sng" dirty="0" smtClean="0">
                <a:solidFill>
                  <a:srgbClr val="FF0000"/>
                </a:solidFill>
                <a:latin typeface="Calibri" panose="020F0502020204030204" pitchFamily="34" charset="0"/>
              </a:rPr>
              <a:t>version 1.40</a:t>
            </a:r>
            <a:r>
              <a:rPr lang="en-US" altLang="ja-JP" sz="1600" b="1" dirty="0" smtClean="0">
                <a:latin typeface="Calibri" panose="020F0502020204030204" pitchFamily="34" charset="0"/>
              </a:rPr>
              <a:t> of the i-PRO Central Management Software WV-ASM300.</a:t>
            </a:r>
            <a:r>
              <a:rPr kumimoji="1" lang="en-US" altLang="ja-JP" sz="1600" b="1" dirty="0" smtClean="0">
                <a:latin typeface="Calibri" panose="020F0502020204030204" pitchFamily="34" charset="0"/>
                <a:ea typeface="Meiryo UI" panose="020B0604030504040204" pitchFamily="50" charset="-128"/>
                <a:cs typeface="Meiryo UI" panose="020B0604030504040204" pitchFamily="50" charset="-128"/>
              </a:rPr>
              <a:t/>
            </a:r>
            <a:br>
              <a:rPr kumimoji="1" lang="en-US" altLang="ja-JP" sz="1600" b="1" dirty="0" smtClean="0">
                <a:latin typeface="Calibri" panose="020F0502020204030204" pitchFamily="34" charset="0"/>
                <a:ea typeface="Meiryo UI" panose="020B0604030504040204" pitchFamily="50" charset="-128"/>
                <a:cs typeface="Meiryo UI" panose="020B0604030504040204" pitchFamily="50" charset="-128"/>
              </a:rPr>
            </a:br>
            <a:endParaRPr kumimoji="1" lang="en-US" altLang="ja-JP" sz="1600" b="1" dirty="0" smtClean="0">
              <a:latin typeface="Calibri" panose="020F0502020204030204" pitchFamily="34" charset="0"/>
              <a:ea typeface="Meiryo UI" panose="020B0604030504040204" pitchFamily="50" charset="-128"/>
              <a:cs typeface="Meiryo UI" panose="020B0604030504040204" pitchFamily="50" charset="-128"/>
            </a:endParaRPr>
          </a:p>
          <a:p>
            <a:pPr lvl="0" defTabSz="914400" fontAlgn="base">
              <a:spcBef>
                <a:spcPct val="0"/>
              </a:spcBef>
              <a:spcAft>
                <a:spcPct val="0"/>
              </a:spcAft>
            </a:pPr>
            <a:r>
              <a:rPr kumimoji="1" lang="en-US" altLang="ja-JP" sz="1600" b="1" dirty="0" smtClean="0">
                <a:latin typeface="Calibri" panose="020F0502020204030204" pitchFamily="34" charset="0"/>
                <a:ea typeface="Meiryo UI" panose="020B0604030504040204" pitchFamily="50" charset="-128"/>
                <a:cs typeface="Meiryo UI" panose="020B0604030504040204" pitchFamily="50" charset="-128"/>
              </a:rPr>
              <a:t>Hence some of the specification &amp; function detail might be changed without announcement.</a:t>
            </a:r>
          </a:p>
          <a:p>
            <a:pPr lvl="0" defTabSz="914400" fontAlgn="base">
              <a:spcBef>
                <a:spcPct val="0"/>
              </a:spcBef>
              <a:spcAft>
                <a:spcPct val="0"/>
              </a:spcAft>
            </a:pPr>
            <a:endParaRPr kumimoji="1" lang="en-US" altLang="ja-JP" sz="1600" b="1" dirty="0">
              <a:latin typeface="Calibri" panose="020F0502020204030204" pitchFamily="34" charset="0"/>
              <a:ea typeface="Meiryo UI" panose="020B0604030504040204" pitchFamily="50" charset="-128"/>
              <a:cs typeface="Meiryo UI" panose="020B0604030504040204" pitchFamily="50" charset="-128"/>
            </a:endParaRPr>
          </a:p>
          <a:p>
            <a:pPr lvl="0" defTabSz="914400" fontAlgn="base">
              <a:spcBef>
                <a:spcPct val="0"/>
              </a:spcBef>
              <a:spcAft>
                <a:spcPct val="0"/>
              </a:spcAft>
            </a:pPr>
            <a:r>
              <a:rPr kumimoji="1" lang="en-US" altLang="ja-JP" sz="1600" b="1" dirty="0">
                <a:latin typeface="Calibri" panose="020F0502020204030204" pitchFamily="34" charset="0"/>
                <a:ea typeface="Meiryo UI" panose="020B0604030504040204" pitchFamily="50" charset="-128"/>
                <a:cs typeface="Meiryo UI" panose="020B0604030504040204" pitchFamily="50" charset="-128"/>
              </a:rPr>
              <a:t>This document is not cover </a:t>
            </a:r>
            <a:r>
              <a:rPr kumimoji="1" lang="en-US" altLang="ja-JP" sz="1600" b="1" dirty="0" smtClean="0">
                <a:latin typeface="Calibri" panose="020F0502020204030204" pitchFamily="34" charset="0"/>
                <a:ea typeface="Meiryo UI" panose="020B0604030504040204" pitchFamily="50" charset="-128"/>
                <a:cs typeface="Meiryo UI" panose="020B0604030504040204" pitchFamily="50" charset="-128"/>
              </a:rPr>
              <a:t>all over </a:t>
            </a:r>
            <a:r>
              <a:rPr kumimoji="1" lang="en-US" altLang="ja-JP" sz="1600" b="1" dirty="0">
                <a:latin typeface="Calibri" panose="020F0502020204030204" pitchFamily="34" charset="0"/>
                <a:ea typeface="Meiryo UI" panose="020B0604030504040204" pitchFamily="50" charset="-128"/>
                <a:cs typeface="Meiryo UI" panose="020B0604030504040204" pitchFamily="50" charset="-128"/>
              </a:rPr>
              <a:t>about the product. Therefore, please utilize this document together with other materials such as </a:t>
            </a:r>
            <a:r>
              <a:rPr kumimoji="1" lang="en-US" altLang="ja-JP" sz="1600" b="1" dirty="0" smtClean="0">
                <a:latin typeface="Calibri" panose="020F0502020204030204" pitchFamily="34" charset="0"/>
                <a:ea typeface="Meiryo UI" panose="020B0604030504040204" pitchFamily="50" charset="-128"/>
                <a:cs typeface="Meiryo UI" panose="020B0604030504040204" pitchFamily="50" charset="-128"/>
              </a:rPr>
              <a:t>“Release note” “Help” file </a:t>
            </a:r>
            <a:r>
              <a:rPr kumimoji="1" lang="en-US" altLang="ja-JP" sz="1600" b="1" dirty="0">
                <a:latin typeface="Calibri" panose="020F0502020204030204" pitchFamily="34" charset="0"/>
                <a:ea typeface="Meiryo UI" panose="020B0604030504040204" pitchFamily="50" charset="-128"/>
                <a:cs typeface="Meiryo UI" panose="020B0604030504040204" pitchFamily="50" charset="-128"/>
              </a:rPr>
              <a:t>“</a:t>
            </a:r>
            <a:r>
              <a:rPr kumimoji="1" lang="en-US" altLang="ja-JP" sz="1600" b="1" dirty="0" smtClean="0">
                <a:latin typeface="Calibri" panose="020F0502020204030204" pitchFamily="34" charset="0"/>
                <a:ea typeface="Meiryo UI" panose="020B0604030504040204" pitchFamily="50" charset="-128"/>
                <a:cs typeface="Meiryo UI" panose="020B0604030504040204" pitchFamily="50" charset="-128"/>
              </a:rPr>
              <a:t>Specification </a:t>
            </a:r>
            <a:r>
              <a:rPr kumimoji="1" lang="en-US" altLang="ja-JP" sz="1600" b="1" dirty="0">
                <a:latin typeface="Calibri" panose="020F0502020204030204" pitchFamily="34" charset="0"/>
                <a:ea typeface="Meiryo UI" panose="020B0604030504040204" pitchFamily="50" charset="-128"/>
                <a:cs typeface="Meiryo UI" panose="020B0604030504040204" pitchFamily="50" charset="-128"/>
              </a:rPr>
              <a:t>Sheet” and “Product Presentation Material” so on as necessary. </a:t>
            </a:r>
          </a:p>
          <a:p>
            <a:pPr lvl="0" defTabSz="914400" fontAlgn="base">
              <a:spcBef>
                <a:spcPct val="0"/>
              </a:spcBef>
              <a:spcAft>
                <a:spcPct val="0"/>
              </a:spcAft>
            </a:pPr>
            <a:endParaRPr kumimoji="1" lang="en-US" altLang="ja-JP" sz="1600" b="1" dirty="0">
              <a:latin typeface="Calibri" panose="020F0502020204030204" pitchFamily="34" charset="0"/>
              <a:ea typeface="Meiryo UI" panose="020B0604030504040204" pitchFamily="50" charset="-128"/>
              <a:cs typeface="Meiryo UI" panose="020B0604030504040204" pitchFamily="50" charset="-128"/>
            </a:endParaRPr>
          </a:p>
          <a:p>
            <a:pPr lvl="0" defTabSz="914400" fontAlgn="base">
              <a:spcBef>
                <a:spcPct val="0"/>
              </a:spcBef>
              <a:spcAft>
                <a:spcPct val="0"/>
              </a:spcAft>
            </a:pPr>
            <a:r>
              <a:rPr kumimoji="1" lang="en-US" altLang="ja-JP" sz="1600" b="1" dirty="0">
                <a:latin typeface="Calibri" panose="020F0502020204030204" pitchFamily="34" charset="0"/>
                <a:ea typeface="Meiryo UI" panose="020B0604030504040204" pitchFamily="50" charset="-128"/>
                <a:cs typeface="Meiryo UI" panose="020B0604030504040204" pitchFamily="50" charset="-128"/>
              </a:rPr>
              <a:t>These materials can be downloaded from the following website. </a:t>
            </a:r>
          </a:p>
          <a:p>
            <a:pPr lvl="0" defTabSz="914400" fontAlgn="base">
              <a:spcBef>
                <a:spcPct val="0"/>
              </a:spcBef>
              <a:spcAft>
                <a:spcPct val="0"/>
              </a:spcAft>
            </a:pPr>
            <a:r>
              <a:rPr kumimoji="1" lang="en-US" altLang="ja-JP" sz="1600" b="1" dirty="0">
                <a:solidFill>
                  <a:srgbClr val="FFFF00"/>
                </a:solidFill>
                <a:latin typeface="Calibri" panose="020F0502020204030204" pitchFamily="34" charset="0"/>
                <a:ea typeface="Meiryo UI" panose="020B0604030504040204" pitchFamily="50" charset="-128"/>
                <a:cs typeface="Meiryo UI" panose="020B0604030504040204" pitchFamily="50" charset="-128"/>
              </a:rPr>
              <a:t>http://security.panasonic.com/download</a:t>
            </a:r>
            <a:r>
              <a:rPr kumimoji="1" lang="en-US" altLang="ja-JP" sz="1600" b="1" dirty="0" smtClean="0">
                <a:solidFill>
                  <a:srgbClr val="FFFF00"/>
                </a:solidFill>
                <a:latin typeface="Calibri" panose="020F0502020204030204" pitchFamily="34" charset="0"/>
                <a:ea typeface="Meiryo UI" panose="020B0604030504040204" pitchFamily="50" charset="-128"/>
                <a:cs typeface="Meiryo UI" panose="020B0604030504040204" pitchFamily="50" charset="-128"/>
              </a:rPr>
              <a:t>/</a:t>
            </a:r>
          </a:p>
          <a:p>
            <a:pPr lvl="0" defTabSz="914400" fontAlgn="base">
              <a:spcBef>
                <a:spcPct val="0"/>
              </a:spcBef>
              <a:spcAft>
                <a:spcPct val="0"/>
              </a:spcAft>
            </a:pPr>
            <a:endParaRPr kumimoji="1" lang="en-US" altLang="ja-JP" sz="1600" b="1" dirty="0">
              <a:solidFill>
                <a:srgbClr val="FFFF00"/>
              </a:solidFill>
              <a:latin typeface="Calibri" panose="020F0502020204030204" pitchFamily="34" charset="0"/>
              <a:ea typeface="Meiryo UI" panose="020B0604030504040204" pitchFamily="50" charset="-128"/>
              <a:cs typeface="Meiryo UI" panose="020B0604030504040204" pitchFamily="50" charset="-128"/>
            </a:endParaRPr>
          </a:p>
          <a:p>
            <a:pPr lvl="0" defTabSz="914400" fontAlgn="base">
              <a:spcBef>
                <a:spcPct val="0"/>
              </a:spcBef>
              <a:spcAft>
                <a:spcPct val="0"/>
              </a:spcAft>
            </a:pPr>
            <a:r>
              <a:rPr kumimoji="1" lang="en-US" altLang="ja-JP" sz="1600" b="1" dirty="0" smtClean="0">
                <a:latin typeface="Calibri" panose="020F0502020204030204" pitchFamily="34" charset="0"/>
                <a:ea typeface="Meiryo UI" panose="020B0604030504040204" pitchFamily="50" charset="-128"/>
                <a:cs typeface="Meiryo UI" panose="020B0604030504040204" pitchFamily="50" charset="-128"/>
              </a:rPr>
              <a:t>Also, Setup Procedure Videos are available through the “SSBD wiki” and “YouTube”.</a:t>
            </a:r>
          </a:p>
          <a:p>
            <a:pPr lvl="0" defTabSz="914400" fontAlgn="base">
              <a:spcBef>
                <a:spcPct val="0"/>
              </a:spcBef>
              <a:spcAft>
                <a:spcPct val="0"/>
              </a:spcAft>
            </a:pPr>
            <a:r>
              <a:rPr kumimoji="1" lang="en-US" altLang="ja-JP" sz="1600" b="1" dirty="0" smtClean="0">
                <a:latin typeface="Calibri" panose="020F0502020204030204" pitchFamily="34" charset="0"/>
                <a:ea typeface="Meiryo UI" panose="020B0604030504040204" pitchFamily="50" charset="-128"/>
                <a:cs typeface="Meiryo UI" panose="020B0604030504040204" pitchFamily="50" charset="-128"/>
              </a:rPr>
              <a:t>SSBD Wiki</a:t>
            </a:r>
            <a:r>
              <a:rPr kumimoji="1" lang="ja-JP" altLang="en-US" sz="1600" b="1" dirty="0">
                <a:latin typeface="Calibri" panose="020F0502020204030204" pitchFamily="34" charset="0"/>
                <a:ea typeface="Meiryo UI" panose="020B0604030504040204" pitchFamily="50" charset="-128"/>
                <a:cs typeface="Meiryo UI" panose="020B0604030504040204" pitchFamily="50" charset="-128"/>
              </a:rPr>
              <a:t>：</a:t>
            </a:r>
            <a:r>
              <a:rPr kumimoji="1" lang="en-US" altLang="ja-JP" sz="1600" b="1" dirty="0">
                <a:solidFill>
                  <a:srgbClr val="FFFF00"/>
                </a:solidFill>
                <a:latin typeface="Calibri" panose="020F0502020204030204" pitchFamily="34" charset="0"/>
                <a:ea typeface="Meiryo UI" panose="020B0604030504040204" pitchFamily="50" charset="-128"/>
                <a:cs typeface="Meiryo UI" panose="020B0604030504040204" pitchFamily="50" charset="-128"/>
              </a:rPr>
              <a:t>http://10.75.24.156/en/index.php/H.265_Video_Surveillance_Software#Training_materials</a:t>
            </a:r>
          </a:p>
          <a:p>
            <a:pPr lvl="0" defTabSz="914400" fontAlgn="base">
              <a:spcBef>
                <a:spcPct val="0"/>
              </a:spcBef>
              <a:spcAft>
                <a:spcPct val="0"/>
              </a:spcAft>
            </a:pPr>
            <a:r>
              <a:rPr kumimoji="1" lang="en-US" altLang="ja-JP" sz="1600" b="1" dirty="0" smtClean="0">
                <a:latin typeface="Calibri" panose="020F0502020204030204" pitchFamily="34" charset="0"/>
                <a:ea typeface="Meiryo UI" panose="020B0604030504040204" pitchFamily="50" charset="-128"/>
                <a:cs typeface="Meiryo UI" panose="020B0604030504040204" pitchFamily="50" charset="-128"/>
              </a:rPr>
              <a:t>YouTube</a:t>
            </a:r>
            <a:r>
              <a:rPr kumimoji="1" lang="ja-JP" altLang="en-US" sz="1600" b="1" dirty="0" smtClean="0">
                <a:latin typeface="Calibri" panose="020F0502020204030204" pitchFamily="34" charset="0"/>
                <a:ea typeface="Meiryo UI" panose="020B0604030504040204" pitchFamily="50" charset="-128"/>
                <a:cs typeface="Meiryo UI" panose="020B0604030504040204" pitchFamily="50" charset="-128"/>
              </a:rPr>
              <a:t>：</a:t>
            </a:r>
            <a:r>
              <a:rPr kumimoji="1" lang="en-US" altLang="ja-JP" sz="1600" b="1" dirty="0">
                <a:solidFill>
                  <a:srgbClr val="FFFF00"/>
                </a:solidFill>
                <a:latin typeface="Calibri" panose="020F0502020204030204" pitchFamily="34" charset="0"/>
                <a:ea typeface="Meiryo UI" panose="020B0604030504040204" pitchFamily="50" charset="-128"/>
                <a:cs typeface="Meiryo UI" panose="020B0604030504040204" pitchFamily="50" charset="-128"/>
              </a:rPr>
              <a:t>https://</a:t>
            </a:r>
            <a:r>
              <a:rPr kumimoji="1" lang="en-US" altLang="ja-JP" sz="1600" b="1" dirty="0" smtClean="0">
                <a:solidFill>
                  <a:srgbClr val="FFFF00"/>
                </a:solidFill>
                <a:latin typeface="Calibri" panose="020F0502020204030204" pitchFamily="34" charset="0"/>
                <a:ea typeface="Meiryo UI" panose="020B0604030504040204" pitchFamily="50" charset="-128"/>
                <a:cs typeface="Meiryo UI" panose="020B0604030504040204" pitchFamily="50" charset="-128"/>
              </a:rPr>
              <a:t>www.youtube.com/watch?v=TUkUqGelzuU </a:t>
            </a:r>
            <a:r>
              <a:rPr kumimoji="1" lang="en-US" altLang="ja-JP" sz="1000" b="1" i="1" dirty="0" smtClean="0">
                <a:latin typeface="Calibri" panose="020F0502020204030204" pitchFamily="34" charset="0"/>
                <a:ea typeface="Meiryo UI" panose="020B0604030504040204" pitchFamily="50" charset="-128"/>
                <a:cs typeface="Meiryo UI" panose="020B0604030504040204" pitchFamily="50" charset="-128"/>
              </a:rPr>
              <a:t>(This is URL of ASM300 Initial setup for your reference)</a:t>
            </a:r>
            <a:endParaRPr kumimoji="1" lang="en-US" altLang="ja-JP" sz="1200" b="1" i="1" dirty="0" smtClean="0">
              <a:latin typeface="Calibri" panose="020F0502020204030204" pitchFamily="34" charset="0"/>
              <a:ea typeface="Meiryo UI" panose="020B0604030504040204" pitchFamily="50" charset="-128"/>
              <a:cs typeface="Meiryo UI" panose="020B0604030504040204" pitchFamily="50" charset="-128"/>
            </a:endParaRPr>
          </a:p>
        </p:txBody>
      </p:sp>
      <p:sp>
        <p:nvSpPr>
          <p:cNvPr id="7" name="タイトル 1"/>
          <p:cNvSpPr>
            <a:spLocks noGrp="1"/>
          </p:cNvSpPr>
          <p:nvPr>
            <p:ph type="title"/>
          </p:nvPr>
        </p:nvSpPr>
        <p:spPr>
          <a:xfrm>
            <a:off x="477238" y="11741"/>
            <a:ext cx="7674860" cy="525309"/>
          </a:xfrm>
        </p:spPr>
        <p:txBody>
          <a:bodyPr vert="horz" lIns="91440" tIns="45720" rIns="91440" bIns="45720" rtlCol="0" anchor="ctr">
            <a:normAutofit/>
          </a:bodyPr>
          <a:lstStyle/>
          <a:p>
            <a:r>
              <a:rPr kumimoji="1" lang="en-US" altLang="ja-JP" b="1" dirty="0">
                <a:solidFill>
                  <a:schemeClr val="tx1"/>
                </a:solidFill>
                <a:latin typeface="Calibri" panose="020F0502020204030204" pitchFamily="34" charset="0"/>
                <a:ea typeface="Meiryo UI" panose="020B0604030504040204" pitchFamily="50" charset="-128"/>
                <a:cs typeface="Meiryo UI" panose="020B0604030504040204" pitchFamily="50" charset="-128"/>
              </a:rPr>
              <a:t>Welcome &amp; Disclaimer</a:t>
            </a:r>
            <a:endParaRPr kumimoji="1" lang="ja-JP" altLang="en-US"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113043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6262" y="-958"/>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Secure Communication</a:t>
            </a:r>
            <a:endParaRPr lang="en-US"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sp>
        <p:nvSpPr>
          <p:cNvPr id="10" name="テキスト ボックス 9"/>
          <p:cNvSpPr txBox="1"/>
          <p:nvPr/>
        </p:nvSpPr>
        <p:spPr>
          <a:xfrm>
            <a:off x="4755803" y="727953"/>
            <a:ext cx="4361346" cy="4170372"/>
          </a:xfrm>
          <a:prstGeom prst="rect">
            <a:avLst/>
          </a:prstGeom>
          <a:noFill/>
        </p:spPr>
        <p:txBody>
          <a:bodyPr wrap="square" rtlCol="0">
            <a:spAutoFit/>
          </a:bodyPr>
          <a:lstStyle/>
          <a:p>
            <a:pPr marL="285750" indent="-285750" algn="l">
              <a:spcAft>
                <a:spcPts val="600"/>
              </a:spcAft>
              <a:buFont typeface="Wingdings" panose="05000000000000000000" pitchFamily="2" charset="2"/>
              <a:buChar char="ü"/>
            </a:pPr>
            <a:r>
              <a:rPr lang="en-US" altLang="ja-JP" sz="1000" dirty="0" smtClean="0">
                <a:effectLst/>
                <a:latin typeface="Calibri" panose="020F0502020204030204" pitchFamily="34" charset="0"/>
                <a:ea typeface="Meiryo UI" panose="020B0604030504040204" pitchFamily="50" charset="-128"/>
                <a:cs typeface="Meiryo UI" panose="020B0604030504040204" pitchFamily="50" charset="-128"/>
              </a:rPr>
              <a:t>Pre-installed certification of Symantec realizes high reliability for SSL communication and high secured device certification</a:t>
            </a:r>
            <a:endParaRPr lang="en-US" altLang="ja-JP" sz="1000"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p>
            <a:pPr marL="285750" indent="-285750" algn="l">
              <a:spcAft>
                <a:spcPts val="600"/>
              </a:spcAft>
              <a:buFont typeface="Wingdings" panose="05000000000000000000" pitchFamily="2" charset="2"/>
              <a:buChar char="ü"/>
            </a:pPr>
            <a:r>
              <a:rPr lang="en-US" altLang="ja-JP" sz="1000" dirty="0" smtClean="0">
                <a:effectLst/>
                <a:latin typeface="Calibri" panose="020F0502020204030204" pitchFamily="34" charset="0"/>
                <a:ea typeface="Meiryo UI" panose="020B0604030504040204" pitchFamily="50" charset="-128"/>
                <a:cs typeface="Meiryo UI" panose="020B0604030504040204" pitchFamily="50" charset="-128"/>
              </a:rPr>
              <a:t>Encryption module of SSL meets </a:t>
            </a:r>
            <a:r>
              <a:rPr lang="en-US" altLang="ja-JP" sz="1000" b="1" u="sng" dirty="0" smtClean="0">
                <a:effectLst/>
                <a:latin typeface="Calibri" panose="020F0502020204030204" pitchFamily="34" charset="0"/>
                <a:ea typeface="Meiryo UI" panose="020B0604030504040204" pitchFamily="50" charset="-128"/>
                <a:cs typeface="Meiryo UI" panose="020B0604030504040204" pitchFamily="50" charset="-128"/>
              </a:rPr>
              <a:t>FIPS 140-2 Level1</a:t>
            </a:r>
            <a:r>
              <a:rPr lang="en-US" altLang="ja-JP" sz="1000" dirty="0" smtClean="0">
                <a:effectLst/>
                <a:latin typeface="Calibri" panose="020F0502020204030204" pitchFamily="34" charset="0"/>
                <a:ea typeface="Meiryo UI" panose="020B0604030504040204" pitchFamily="50" charset="-128"/>
                <a:cs typeface="Meiryo UI" panose="020B0604030504040204" pitchFamily="50" charset="-128"/>
              </a:rPr>
              <a:t>, which is U.S. government computer security standard</a:t>
            </a:r>
          </a:p>
          <a:p>
            <a:pPr marL="285750" indent="-285750" algn="l">
              <a:spcAft>
                <a:spcPts val="600"/>
              </a:spcAft>
              <a:buFont typeface="Wingdings" panose="05000000000000000000" pitchFamily="2" charset="2"/>
              <a:buChar char="ü"/>
            </a:pPr>
            <a:r>
              <a:rPr lang="en-US" altLang="ja-JP" sz="1000" dirty="0" smtClean="0">
                <a:effectLst/>
                <a:latin typeface="Calibri" panose="020F0502020204030204" pitchFamily="34" charset="0"/>
                <a:ea typeface="Meiryo UI" panose="020B0604030504040204" pitchFamily="50" charset="-128"/>
                <a:cs typeface="Meiryo UI" panose="020B0604030504040204" pitchFamily="50" charset="-128"/>
              </a:rPr>
              <a:t>Encryption of SSL and data encryption support latest “</a:t>
            </a:r>
            <a:r>
              <a:rPr lang="en-US" altLang="ja-JP" sz="1000" b="1" u="sng" dirty="0" smtClean="0">
                <a:effectLst/>
                <a:latin typeface="Calibri" panose="020F0502020204030204" pitchFamily="34" charset="0"/>
                <a:ea typeface="Meiryo UI" panose="020B0604030504040204" pitchFamily="50" charset="-128"/>
                <a:cs typeface="Meiryo UI" panose="020B0604030504040204" pitchFamily="50" charset="-128"/>
              </a:rPr>
              <a:t>AES-256bit key</a:t>
            </a:r>
            <a:r>
              <a:rPr lang="en-US" altLang="ja-JP" sz="1000" dirty="0" smtClean="0">
                <a:effectLst/>
                <a:latin typeface="Calibri" panose="020F0502020204030204" pitchFamily="34" charset="0"/>
                <a:ea typeface="Meiryo UI" panose="020B0604030504040204" pitchFamily="50" charset="-128"/>
                <a:cs typeface="Meiryo UI" panose="020B0604030504040204" pitchFamily="50" charset="-128"/>
              </a:rPr>
              <a:t>” strong encryption (usually used 128bit long key)</a:t>
            </a:r>
          </a:p>
          <a:p>
            <a:pPr marL="285750" indent="-285750" algn="l">
              <a:spcAft>
                <a:spcPts val="600"/>
              </a:spcAft>
              <a:buFont typeface="Wingdings" panose="05000000000000000000" pitchFamily="2" charset="2"/>
              <a:buChar char="ü"/>
            </a:pPr>
            <a:r>
              <a:rPr lang="en-US" altLang="ja-JP" sz="1000" dirty="0" smtClean="0">
                <a:effectLst/>
                <a:latin typeface="Calibri" panose="020F0502020204030204" pitchFamily="34" charset="0"/>
                <a:ea typeface="Meiryo UI" panose="020B0604030504040204" pitchFamily="50" charset="-128"/>
                <a:cs typeface="Meiryo UI" panose="020B0604030504040204" pitchFamily="50" charset="-128"/>
              </a:rPr>
              <a:t>Continuous Vulnerability Test contributes to find latest security risk and take measure against risk quickly</a:t>
            </a:r>
          </a:p>
          <a:p>
            <a:pPr marL="285750" indent="-285750" algn="l">
              <a:spcAft>
                <a:spcPts val="600"/>
              </a:spcAft>
              <a:buFont typeface="Wingdings" panose="05000000000000000000" pitchFamily="2" charset="2"/>
              <a:buChar char="ü"/>
            </a:pPr>
            <a:r>
              <a:rPr lang="en-US" altLang="ja-JP" sz="1000" dirty="0" smtClean="0">
                <a:effectLst/>
                <a:latin typeface="Calibri" panose="020F0502020204030204" pitchFamily="34" charset="0"/>
                <a:ea typeface="Meiryo UI" panose="020B0604030504040204" pitchFamily="50" charset="-128"/>
                <a:cs typeface="Meiryo UI" panose="020B0604030504040204" pitchFamily="50" charset="-128"/>
              </a:rPr>
              <a:t>Panasonic applies secret sharing scheme to save resources of data encryption</a:t>
            </a:r>
          </a:p>
          <a:p>
            <a:pPr marL="285750" indent="-285750" algn="l">
              <a:spcAft>
                <a:spcPts val="600"/>
              </a:spcAft>
              <a:buFont typeface="Wingdings" panose="05000000000000000000" pitchFamily="2" charset="2"/>
              <a:buChar char="ü"/>
            </a:pPr>
            <a:r>
              <a:rPr lang="en-US" altLang="ja-JP" sz="1000" dirty="0" smtClean="0">
                <a:effectLst/>
                <a:latin typeface="Calibri" panose="020F0502020204030204" pitchFamily="34" charset="0"/>
                <a:ea typeface="Meiryo UI" panose="020B0604030504040204" pitchFamily="50" charset="-128"/>
                <a:cs typeface="Meiryo UI" panose="020B0604030504040204" pitchFamily="50" charset="-128"/>
              </a:rPr>
              <a:t>When using secure communication function with NX series NVR, optional license will be required.</a:t>
            </a:r>
          </a:p>
          <a:p>
            <a:pPr marL="285750" indent="-285750" algn="l">
              <a:spcAft>
                <a:spcPts val="600"/>
              </a:spcAft>
              <a:buFont typeface="Wingdings" panose="05000000000000000000" pitchFamily="2" charset="2"/>
              <a:buChar char="ü"/>
            </a:pPr>
            <a:r>
              <a:rPr lang="en-US" altLang="ja-JP" sz="1000"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ASM300 doesn’t have Symantec Certification with software. </a:t>
            </a:r>
            <a:r>
              <a:rPr lang="en-US" altLang="ja-JP" sz="1000"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As </a:t>
            </a:r>
            <a:r>
              <a:rPr lang="en-US" altLang="ja-JP" sz="1000"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 client, ASM300 enable to connect with camera and </a:t>
            </a:r>
            <a:r>
              <a:rPr lang="en-US" altLang="ja-JP" sz="1000"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NX series NVR </a:t>
            </a:r>
            <a:r>
              <a:rPr lang="en-US" altLang="ja-JP" sz="1000"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by SSL communication</a:t>
            </a:r>
          </a:p>
          <a:p>
            <a:pPr marL="285750" indent="-285750" algn="l">
              <a:spcAft>
                <a:spcPts val="600"/>
              </a:spcAft>
              <a:buFont typeface="Wingdings" panose="05000000000000000000" pitchFamily="2" charset="2"/>
              <a:buChar char="ü"/>
            </a:pPr>
            <a:r>
              <a:rPr lang="en-US" altLang="ja-JP" sz="1000"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As a client, ASM300 also support Data encryption (actually decrypt data from camera) but it is necessary to use </a:t>
            </a:r>
            <a:r>
              <a:rPr lang="en-US" altLang="ja-JP" sz="1000"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NX series NVR together</a:t>
            </a:r>
          </a:p>
          <a:p>
            <a:pPr marL="285750" indent="-285750" algn="l">
              <a:spcAft>
                <a:spcPts val="600"/>
              </a:spcAft>
              <a:buFont typeface="Wingdings" panose="05000000000000000000" pitchFamily="2" charset="2"/>
              <a:buChar char="ü"/>
            </a:pPr>
            <a:r>
              <a:rPr lang="en-US" altLang="ja-JP" sz="1000"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Alteration </a:t>
            </a:r>
            <a:r>
              <a:rPr lang="en-US" altLang="ja-JP" sz="1000"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detection is available </a:t>
            </a:r>
            <a:r>
              <a:rPr lang="en-US" altLang="ja-JP" sz="1000"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for footage which is saved in SD card and NX series NVR. You can download footage through camera/NX series NVR browser or ASM300. And with check tool*, you can check alteration.  </a:t>
            </a:r>
          </a:p>
          <a:p>
            <a:pPr algn="l">
              <a:spcAft>
                <a:spcPts val="600"/>
              </a:spcAft>
            </a:pPr>
            <a:r>
              <a:rPr lang="en-US" altLang="ja-JP" sz="1000"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000"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*Footage from NX series NVR: NX viewer, Footage from SD card : Free tool</a:t>
            </a:r>
          </a:p>
        </p:txBody>
      </p:sp>
      <p:graphicFrame>
        <p:nvGraphicFramePr>
          <p:cNvPr id="9" name="表 8"/>
          <p:cNvGraphicFramePr>
            <a:graphicFrameLocks noGrp="1"/>
          </p:cNvGraphicFramePr>
          <p:nvPr>
            <p:extLst>
              <p:ext uri="{D42A27DB-BD31-4B8C-83A1-F6EECF244321}">
                <p14:modId xmlns:p14="http://schemas.microsoft.com/office/powerpoint/2010/main" val="1189053527"/>
              </p:ext>
            </p:extLst>
          </p:nvPr>
        </p:nvGraphicFramePr>
        <p:xfrm>
          <a:off x="92936" y="805343"/>
          <a:ext cx="4630018" cy="3850548"/>
        </p:xfrm>
        <a:graphic>
          <a:graphicData uri="http://schemas.openxmlformats.org/drawingml/2006/table">
            <a:tbl>
              <a:tblPr firstRow="1" bandRow="1"/>
              <a:tblGrid>
                <a:gridCol w="936000"/>
                <a:gridCol w="720000"/>
                <a:gridCol w="720000"/>
                <a:gridCol w="720000"/>
                <a:gridCol w="1534018"/>
              </a:tblGrid>
              <a:tr h="209820">
                <a:tc rowSpan="2">
                  <a:txBody>
                    <a:bodyPr/>
                    <a:lstStyle>
                      <a:lvl1pPr marL="0" algn="l" defTabSz="913984" rtl="0" eaLnBrk="1" latinLnBrk="0" hangingPunct="1">
                        <a:defRPr kumimoji="1" sz="1800" b="1" kern="1200">
                          <a:solidFill>
                            <a:schemeClr val="lt1"/>
                          </a:solidFill>
                          <a:latin typeface="Times New Roman"/>
                          <a:ea typeface="ＭＳ Ｐゴシック"/>
                        </a:defRPr>
                      </a:lvl1pPr>
                      <a:lvl2pPr marL="456993" algn="l" defTabSz="913984" rtl="0" eaLnBrk="1" latinLnBrk="0" hangingPunct="1">
                        <a:defRPr kumimoji="1" sz="1800" b="1" kern="1200">
                          <a:solidFill>
                            <a:schemeClr val="lt1"/>
                          </a:solidFill>
                          <a:latin typeface="Times New Roman"/>
                          <a:ea typeface="ＭＳ Ｐゴシック"/>
                        </a:defRPr>
                      </a:lvl2pPr>
                      <a:lvl3pPr marL="913984" algn="l" defTabSz="913984" rtl="0" eaLnBrk="1" latinLnBrk="0" hangingPunct="1">
                        <a:defRPr kumimoji="1" sz="1800" b="1" kern="1200">
                          <a:solidFill>
                            <a:schemeClr val="lt1"/>
                          </a:solidFill>
                          <a:latin typeface="Times New Roman"/>
                          <a:ea typeface="ＭＳ Ｐゴシック"/>
                        </a:defRPr>
                      </a:lvl3pPr>
                      <a:lvl4pPr marL="1370976" algn="l" defTabSz="913984" rtl="0" eaLnBrk="1" latinLnBrk="0" hangingPunct="1">
                        <a:defRPr kumimoji="1" sz="1800" b="1" kern="1200">
                          <a:solidFill>
                            <a:schemeClr val="lt1"/>
                          </a:solidFill>
                          <a:latin typeface="Times New Roman"/>
                          <a:ea typeface="ＭＳ Ｐゴシック"/>
                        </a:defRPr>
                      </a:lvl4pPr>
                      <a:lvl5pPr marL="1827969" algn="l" defTabSz="913984" rtl="0" eaLnBrk="1" latinLnBrk="0" hangingPunct="1">
                        <a:defRPr kumimoji="1" sz="1800" b="1" kern="1200">
                          <a:solidFill>
                            <a:schemeClr val="lt1"/>
                          </a:solidFill>
                          <a:latin typeface="Times New Roman"/>
                          <a:ea typeface="ＭＳ Ｐゴシック"/>
                        </a:defRPr>
                      </a:lvl5pPr>
                      <a:lvl6pPr marL="2284960" algn="l" defTabSz="913984" rtl="0" eaLnBrk="1" latinLnBrk="0" hangingPunct="1">
                        <a:defRPr kumimoji="1" sz="1800" b="1" kern="1200">
                          <a:solidFill>
                            <a:schemeClr val="lt1"/>
                          </a:solidFill>
                          <a:latin typeface="Times New Roman"/>
                          <a:ea typeface="ＭＳ Ｐゴシック"/>
                        </a:defRPr>
                      </a:lvl6pPr>
                      <a:lvl7pPr marL="2741952" algn="l" defTabSz="913984" rtl="0" eaLnBrk="1" latinLnBrk="0" hangingPunct="1">
                        <a:defRPr kumimoji="1" sz="1800" b="1" kern="1200">
                          <a:solidFill>
                            <a:schemeClr val="lt1"/>
                          </a:solidFill>
                          <a:latin typeface="Times New Roman"/>
                          <a:ea typeface="ＭＳ Ｐゴシック"/>
                        </a:defRPr>
                      </a:lvl7pPr>
                      <a:lvl8pPr marL="3198944" algn="l" defTabSz="913984" rtl="0" eaLnBrk="1" latinLnBrk="0" hangingPunct="1">
                        <a:defRPr kumimoji="1" sz="1800" b="1" kern="1200">
                          <a:solidFill>
                            <a:schemeClr val="lt1"/>
                          </a:solidFill>
                          <a:latin typeface="Times New Roman"/>
                          <a:ea typeface="ＭＳ Ｐゴシック"/>
                        </a:defRPr>
                      </a:lvl8pPr>
                      <a:lvl9pPr marL="3655936" algn="l" defTabSz="913984" rtl="0" eaLnBrk="1" latinLnBrk="0" hangingPunct="1">
                        <a:defRPr kumimoji="1" sz="1800" b="1" kern="1200">
                          <a:solidFill>
                            <a:schemeClr val="lt1"/>
                          </a:solidFill>
                          <a:latin typeface="Times New Roman"/>
                          <a:ea typeface="ＭＳ Ｐゴシック"/>
                        </a:defRPr>
                      </a:lvl9pPr>
                    </a:lstStyle>
                    <a:p>
                      <a:pPr algn="ctr"/>
                      <a:endParaRPr kumimoji="1" lang="ja-JP" altLang="en-US" sz="900" b="0" dirty="0">
                        <a:latin typeface="Calibri" panose="020F0502020204030204" pitchFamily="34" charset="0"/>
                        <a:ea typeface="Meiryo UI" panose="020B0604030504040204" pitchFamily="50" charset="-128"/>
                        <a:cs typeface="Meiryo UI" panose="020B0604030504040204" pitchFamily="50" charset="-128"/>
                      </a:endParaRPr>
                    </a:p>
                  </a:txBody>
                  <a:tcPr marL="79358" marR="79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33CC"/>
                    </a:solidFill>
                  </a:tcPr>
                </a:tc>
                <a:tc rowSpan="2">
                  <a:txBody>
                    <a:bodyPr/>
                    <a:lstStyle>
                      <a:lvl1pPr marL="0" algn="l" defTabSz="913984" rtl="0" eaLnBrk="1" latinLnBrk="0" hangingPunct="1">
                        <a:defRPr kumimoji="1" sz="1800" b="1" kern="1200">
                          <a:solidFill>
                            <a:schemeClr val="lt1"/>
                          </a:solidFill>
                          <a:latin typeface="Times New Roman"/>
                          <a:ea typeface="ＭＳ Ｐゴシック"/>
                        </a:defRPr>
                      </a:lvl1pPr>
                      <a:lvl2pPr marL="456993" algn="l" defTabSz="913984" rtl="0" eaLnBrk="1" latinLnBrk="0" hangingPunct="1">
                        <a:defRPr kumimoji="1" sz="1800" b="1" kern="1200">
                          <a:solidFill>
                            <a:schemeClr val="lt1"/>
                          </a:solidFill>
                          <a:latin typeface="Times New Roman"/>
                          <a:ea typeface="ＭＳ Ｐゴシック"/>
                        </a:defRPr>
                      </a:lvl2pPr>
                      <a:lvl3pPr marL="913984" algn="l" defTabSz="913984" rtl="0" eaLnBrk="1" latinLnBrk="0" hangingPunct="1">
                        <a:defRPr kumimoji="1" sz="1800" b="1" kern="1200">
                          <a:solidFill>
                            <a:schemeClr val="lt1"/>
                          </a:solidFill>
                          <a:latin typeface="Times New Roman"/>
                          <a:ea typeface="ＭＳ Ｐゴシック"/>
                        </a:defRPr>
                      </a:lvl3pPr>
                      <a:lvl4pPr marL="1370976" algn="l" defTabSz="913984" rtl="0" eaLnBrk="1" latinLnBrk="0" hangingPunct="1">
                        <a:defRPr kumimoji="1" sz="1800" b="1" kern="1200">
                          <a:solidFill>
                            <a:schemeClr val="lt1"/>
                          </a:solidFill>
                          <a:latin typeface="Times New Roman"/>
                          <a:ea typeface="ＭＳ Ｐゴシック"/>
                        </a:defRPr>
                      </a:lvl4pPr>
                      <a:lvl5pPr marL="1827969" algn="l" defTabSz="913984" rtl="0" eaLnBrk="1" latinLnBrk="0" hangingPunct="1">
                        <a:defRPr kumimoji="1" sz="1800" b="1" kern="1200">
                          <a:solidFill>
                            <a:schemeClr val="lt1"/>
                          </a:solidFill>
                          <a:latin typeface="Times New Roman"/>
                          <a:ea typeface="ＭＳ Ｐゴシック"/>
                        </a:defRPr>
                      </a:lvl5pPr>
                      <a:lvl6pPr marL="2284960" algn="l" defTabSz="913984" rtl="0" eaLnBrk="1" latinLnBrk="0" hangingPunct="1">
                        <a:defRPr kumimoji="1" sz="1800" b="1" kern="1200">
                          <a:solidFill>
                            <a:schemeClr val="lt1"/>
                          </a:solidFill>
                          <a:latin typeface="Times New Roman"/>
                          <a:ea typeface="ＭＳ Ｐゴシック"/>
                        </a:defRPr>
                      </a:lvl6pPr>
                      <a:lvl7pPr marL="2741952" algn="l" defTabSz="913984" rtl="0" eaLnBrk="1" latinLnBrk="0" hangingPunct="1">
                        <a:defRPr kumimoji="1" sz="1800" b="1" kern="1200">
                          <a:solidFill>
                            <a:schemeClr val="lt1"/>
                          </a:solidFill>
                          <a:latin typeface="Times New Roman"/>
                          <a:ea typeface="ＭＳ Ｐゴシック"/>
                        </a:defRPr>
                      </a:lvl7pPr>
                      <a:lvl8pPr marL="3198944" algn="l" defTabSz="913984" rtl="0" eaLnBrk="1" latinLnBrk="0" hangingPunct="1">
                        <a:defRPr kumimoji="1" sz="1800" b="1" kern="1200">
                          <a:solidFill>
                            <a:schemeClr val="lt1"/>
                          </a:solidFill>
                          <a:latin typeface="Times New Roman"/>
                          <a:ea typeface="ＭＳ Ｐゴシック"/>
                        </a:defRPr>
                      </a:lvl8pPr>
                      <a:lvl9pPr marL="3655936" algn="l" defTabSz="913984" rtl="0" eaLnBrk="1" latinLnBrk="0" hangingPunct="1">
                        <a:defRPr kumimoji="1" sz="1800" b="1" kern="1200">
                          <a:solidFill>
                            <a:schemeClr val="lt1"/>
                          </a:solidFill>
                          <a:latin typeface="Times New Roman"/>
                          <a:ea typeface="ＭＳ Ｐゴシック"/>
                        </a:defRPr>
                      </a:lvl9pPr>
                    </a:lstStyle>
                    <a:p>
                      <a:pPr algn="ctr"/>
                      <a:r>
                        <a:rPr kumimoji="1" lang="en-US" altLang="ja-JP" sz="900" b="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Symantec certification</a:t>
                      </a:r>
                    </a:p>
                    <a:p>
                      <a:pPr algn="ctr"/>
                      <a:endParaRPr kumimoji="1" lang="en-US" altLang="ja-JP" sz="900" b="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endParaRPr>
                    </a:p>
                  </a:txBody>
                  <a:tcPr marL="79358" marR="79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33CC"/>
                    </a:solidFill>
                  </a:tcPr>
                </a:tc>
                <a:tc rowSpan="2">
                  <a:txBody>
                    <a:bodyPr/>
                    <a:lstStyle/>
                    <a:p>
                      <a:pPr algn="ctr"/>
                      <a:r>
                        <a:rPr kumimoji="1" lang="en-US" altLang="ja-JP" sz="900" b="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AES</a:t>
                      </a:r>
                    </a:p>
                    <a:p>
                      <a:pPr algn="ctr"/>
                      <a:r>
                        <a:rPr kumimoji="1" lang="en-US" altLang="ja-JP" sz="900" b="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256bit</a:t>
                      </a:r>
                    </a:p>
                    <a:p>
                      <a:pPr algn="ctr"/>
                      <a:r>
                        <a:rPr kumimoji="1" lang="en-US" altLang="ja-JP" sz="900" b="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Encryption</a:t>
                      </a:r>
                      <a:endParaRPr kumimoji="1" lang="ja-JP" altLang="en-US" sz="900" b="0" dirty="0">
                        <a:solidFill>
                          <a:schemeClr val="bg1"/>
                        </a:solidFill>
                        <a:latin typeface="Calibri" panose="020F0502020204030204" pitchFamily="34" charset="0"/>
                        <a:ea typeface="Meiryo UI" panose="020B0604030504040204" pitchFamily="50" charset="-128"/>
                        <a:cs typeface="Meiryo UI" panose="020B0604030504040204" pitchFamily="50" charset="-128"/>
                      </a:endParaRPr>
                    </a:p>
                  </a:txBody>
                  <a:tcPr marL="79358" marR="79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33CC"/>
                    </a:solidFill>
                  </a:tcPr>
                </a:tc>
                <a:tc rowSpan="2">
                  <a:txBody>
                    <a:bodyPr/>
                    <a:lstStyle>
                      <a:lvl1pPr marL="0" algn="l" defTabSz="913984" rtl="0" eaLnBrk="1" latinLnBrk="0" hangingPunct="1">
                        <a:defRPr kumimoji="1" sz="1800" b="1" kern="1200">
                          <a:solidFill>
                            <a:schemeClr val="lt1"/>
                          </a:solidFill>
                          <a:latin typeface="Times New Roman"/>
                          <a:ea typeface="ＭＳ Ｐゴシック"/>
                        </a:defRPr>
                      </a:lvl1pPr>
                      <a:lvl2pPr marL="456993" algn="l" defTabSz="913984" rtl="0" eaLnBrk="1" latinLnBrk="0" hangingPunct="1">
                        <a:defRPr kumimoji="1" sz="1800" b="1" kern="1200">
                          <a:solidFill>
                            <a:schemeClr val="lt1"/>
                          </a:solidFill>
                          <a:latin typeface="Times New Roman"/>
                          <a:ea typeface="ＭＳ Ｐゴシック"/>
                        </a:defRPr>
                      </a:lvl2pPr>
                      <a:lvl3pPr marL="913984" algn="l" defTabSz="913984" rtl="0" eaLnBrk="1" latinLnBrk="0" hangingPunct="1">
                        <a:defRPr kumimoji="1" sz="1800" b="1" kern="1200">
                          <a:solidFill>
                            <a:schemeClr val="lt1"/>
                          </a:solidFill>
                          <a:latin typeface="Times New Roman"/>
                          <a:ea typeface="ＭＳ Ｐゴシック"/>
                        </a:defRPr>
                      </a:lvl3pPr>
                      <a:lvl4pPr marL="1370976" algn="l" defTabSz="913984" rtl="0" eaLnBrk="1" latinLnBrk="0" hangingPunct="1">
                        <a:defRPr kumimoji="1" sz="1800" b="1" kern="1200">
                          <a:solidFill>
                            <a:schemeClr val="lt1"/>
                          </a:solidFill>
                          <a:latin typeface="Times New Roman"/>
                          <a:ea typeface="ＭＳ Ｐゴシック"/>
                        </a:defRPr>
                      </a:lvl4pPr>
                      <a:lvl5pPr marL="1827969" algn="l" defTabSz="913984" rtl="0" eaLnBrk="1" latinLnBrk="0" hangingPunct="1">
                        <a:defRPr kumimoji="1" sz="1800" b="1" kern="1200">
                          <a:solidFill>
                            <a:schemeClr val="lt1"/>
                          </a:solidFill>
                          <a:latin typeface="Times New Roman"/>
                          <a:ea typeface="ＭＳ Ｐゴシック"/>
                        </a:defRPr>
                      </a:lvl5pPr>
                      <a:lvl6pPr marL="2284960" algn="l" defTabSz="913984" rtl="0" eaLnBrk="1" latinLnBrk="0" hangingPunct="1">
                        <a:defRPr kumimoji="1" sz="1800" b="1" kern="1200">
                          <a:solidFill>
                            <a:schemeClr val="lt1"/>
                          </a:solidFill>
                          <a:latin typeface="Times New Roman"/>
                          <a:ea typeface="ＭＳ Ｐゴシック"/>
                        </a:defRPr>
                      </a:lvl6pPr>
                      <a:lvl7pPr marL="2741952" algn="l" defTabSz="913984" rtl="0" eaLnBrk="1" latinLnBrk="0" hangingPunct="1">
                        <a:defRPr kumimoji="1" sz="1800" b="1" kern="1200">
                          <a:solidFill>
                            <a:schemeClr val="lt1"/>
                          </a:solidFill>
                          <a:latin typeface="Times New Roman"/>
                          <a:ea typeface="ＭＳ Ｐゴシック"/>
                        </a:defRPr>
                      </a:lvl7pPr>
                      <a:lvl8pPr marL="3198944" algn="l" defTabSz="913984" rtl="0" eaLnBrk="1" latinLnBrk="0" hangingPunct="1">
                        <a:defRPr kumimoji="1" sz="1800" b="1" kern="1200">
                          <a:solidFill>
                            <a:schemeClr val="lt1"/>
                          </a:solidFill>
                          <a:latin typeface="Times New Roman"/>
                          <a:ea typeface="ＭＳ Ｐゴシック"/>
                        </a:defRPr>
                      </a:lvl8pPr>
                      <a:lvl9pPr marL="3655936" algn="l" defTabSz="913984" rtl="0" eaLnBrk="1" latinLnBrk="0" hangingPunct="1">
                        <a:defRPr kumimoji="1" sz="1800" b="1" kern="1200">
                          <a:solidFill>
                            <a:schemeClr val="lt1"/>
                          </a:solidFill>
                          <a:latin typeface="Times New Roman"/>
                          <a:ea typeface="ＭＳ Ｐゴシック"/>
                        </a:defRPr>
                      </a:lvl9pPr>
                    </a:lstStyle>
                    <a:p>
                      <a:pPr algn="ctr"/>
                      <a:r>
                        <a:rPr kumimoji="1" lang="en-US" altLang="ja-JP" sz="900" b="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Secret Sharing</a:t>
                      </a:r>
                    </a:p>
                    <a:p>
                      <a:pPr algn="ctr"/>
                      <a:r>
                        <a:rPr kumimoji="1" lang="en-US" altLang="ja-JP" sz="900" b="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Scheme</a:t>
                      </a:r>
                    </a:p>
                  </a:txBody>
                  <a:tcPr marL="79358" marR="79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33CC"/>
                    </a:solidFill>
                  </a:tcPr>
                </a:tc>
                <a:tc>
                  <a:txBody>
                    <a:bodyPr/>
                    <a:lstStyle/>
                    <a:p>
                      <a:pPr algn="ctr"/>
                      <a:r>
                        <a:rPr kumimoji="1" lang="en-US" altLang="ja-JP" sz="900" b="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Supported devices</a:t>
                      </a:r>
                      <a:endParaRPr kumimoji="1" lang="ja-JP" altLang="en-US" sz="900" b="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endParaRPr>
                    </a:p>
                  </a:txBody>
                  <a:tcPr marL="79358" marR="79358" marT="0" marB="0"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33CC"/>
                    </a:solidFill>
                  </a:tcPr>
                </a:tc>
              </a:tr>
              <a:tr h="565673">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en-US" altLang="ja-JP" sz="900" b="0"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i-PRO System</a:t>
                      </a:r>
                      <a:endParaRPr kumimoji="1" lang="ja-JP" altLang="en-US" sz="900" b="0" dirty="0">
                        <a:solidFill>
                          <a:schemeClr val="bg1"/>
                        </a:solidFill>
                        <a:latin typeface="Calibri" panose="020F0502020204030204" pitchFamily="34" charset="0"/>
                        <a:ea typeface="Meiryo UI" panose="020B0604030504040204" pitchFamily="50" charset="-128"/>
                        <a:cs typeface="Meiryo UI" panose="020B0604030504040204" pitchFamily="50" charset="-128"/>
                      </a:endParaRPr>
                    </a:p>
                  </a:txBody>
                  <a:tcPr marL="79358" marR="79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33CC"/>
                    </a:solidFill>
                  </a:tcPr>
                </a:tc>
              </a:tr>
              <a:tr h="658739">
                <a:tc>
                  <a:txBody>
                    <a:bodyPr/>
                    <a:lstStyle>
                      <a:lvl1pPr marL="0" algn="l" defTabSz="913984" rtl="0" eaLnBrk="1" latinLnBrk="0" hangingPunct="1">
                        <a:defRPr kumimoji="1" sz="1800" kern="1200">
                          <a:solidFill>
                            <a:schemeClr val="dk1"/>
                          </a:solidFill>
                          <a:latin typeface="Times New Roman"/>
                          <a:ea typeface="ＭＳ Ｐゴシック"/>
                        </a:defRPr>
                      </a:lvl1pPr>
                      <a:lvl2pPr marL="456993" algn="l" defTabSz="913984" rtl="0" eaLnBrk="1" latinLnBrk="0" hangingPunct="1">
                        <a:defRPr kumimoji="1" sz="1800" kern="1200">
                          <a:solidFill>
                            <a:schemeClr val="dk1"/>
                          </a:solidFill>
                          <a:latin typeface="Times New Roman"/>
                          <a:ea typeface="ＭＳ Ｐゴシック"/>
                        </a:defRPr>
                      </a:lvl2pPr>
                      <a:lvl3pPr marL="913984" algn="l" defTabSz="913984" rtl="0" eaLnBrk="1" latinLnBrk="0" hangingPunct="1">
                        <a:defRPr kumimoji="1" sz="1800" kern="1200">
                          <a:solidFill>
                            <a:schemeClr val="dk1"/>
                          </a:solidFill>
                          <a:latin typeface="Times New Roman"/>
                          <a:ea typeface="ＭＳ Ｐゴシック"/>
                        </a:defRPr>
                      </a:lvl3pPr>
                      <a:lvl4pPr marL="1370976" algn="l" defTabSz="913984" rtl="0" eaLnBrk="1" latinLnBrk="0" hangingPunct="1">
                        <a:defRPr kumimoji="1" sz="1800" kern="1200">
                          <a:solidFill>
                            <a:schemeClr val="dk1"/>
                          </a:solidFill>
                          <a:latin typeface="Times New Roman"/>
                          <a:ea typeface="ＭＳ Ｐゴシック"/>
                        </a:defRPr>
                      </a:lvl4pPr>
                      <a:lvl5pPr marL="1827969" algn="l" defTabSz="913984" rtl="0" eaLnBrk="1" latinLnBrk="0" hangingPunct="1">
                        <a:defRPr kumimoji="1" sz="1800" kern="1200">
                          <a:solidFill>
                            <a:schemeClr val="dk1"/>
                          </a:solidFill>
                          <a:latin typeface="Times New Roman"/>
                          <a:ea typeface="ＭＳ Ｐゴシック"/>
                        </a:defRPr>
                      </a:lvl5pPr>
                      <a:lvl6pPr marL="2284960" algn="l" defTabSz="913984" rtl="0" eaLnBrk="1" latinLnBrk="0" hangingPunct="1">
                        <a:defRPr kumimoji="1" sz="1800" kern="1200">
                          <a:solidFill>
                            <a:schemeClr val="dk1"/>
                          </a:solidFill>
                          <a:latin typeface="Times New Roman"/>
                          <a:ea typeface="ＭＳ Ｐゴシック"/>
                        </a:defRPr>
                      </a:lvl6pPr>
                      <a:lvl7pPr marL="2741952" algn="l" defTabSz="913984" rtl="0" eaLnBrk="1" latinLnBrk="0" hangingPunct="1">
                        <a:defRPr kumimoji="1" sz="1800" kern="1200">
                          <a:solidFill>
                            <a:schemeClr val="dk1"/>
                          </a:solidFill>
                          <a:latin typeface="Times New Roman"/>
                          <a:ea typeface="ＭＳ Ｐゴシック"/>
                        </a:defRPr>
                      </a:lvl7pPr>
                      <a:lvl8pPr marL="3198944" algn="l" defTabSz="913984" rtl="0" eaLnBrk="1" latinLnBrk="0" hangingPunct="1">
                        <a:defRPr kumimoji="1" sz="1800" kern="1200">
                          <a:solidFill>
                            <a:schemeClr val="dk1"/>
                          </a:solidFill>
                          <a:latin typeface="Times New Roman"/>
                          <a:ea typeface="ＭＳ Ｐゴシック"/>
                        </a:defRPr>
                      </a:lvl8pPr>
                      <a:lvl9pPr marL="3655936" algn="l" defTabSz="913984" rtl="0" eaLnBrk="1" latinLnBrk="0" hangingPunct="1">
                        <a:defRPr kumimoji="1" sz="1800" kern="1200">
                          <a:solidFill>
                            <a:schemeClr val="dk1"/>
                          </a:solidFill>
                          <a:latin typeface="Times New Roman"/>
                          <a:ea typeface="ＭＳ Ｐゴシック"/>
                        </a:defRPr>
                      </a:lvl9pPr>
                    </a:lstStyle>
                    <a:p>
                      <a:pPr algn="l"/>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SSL</a:t>
                      </a:r>
                      <a:r>
                        <a:rPr kumimoji="1" lang="en-US" altLang="ja-JP" sz="900" b="0" baseline="0" dirty="0" smtClean="0">
                          <a:latin typeface="Calibri" panose="020F0502020204030204" pitchFamily="34" charset="0"/>
                          <a:ea typeface="Meiryo UI" panose="020B0604030504040204" pitchFamily="50" charset="-128"/>
                          <a:cs typeface="Meiryo UI" panose="020B0604030504040204" pitchFamily="50" charset="-128"/>
                        </a:rPr>
                        <a:t> Communication</a:t>
                      </a:r>
                    </a:p>
                  </a:txBody>
                  <a:tcPr marL="79358" marR="79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33CC">
                        <a:tint val="40000"/>
                      </a:srgbClr>
                    </a:solidFill>
                  </a:tcPr>
                </a:tc>
                <a:tc>
                  <a:txBody>
                    <a:bodyPr/>
                    <a:lstStyle>
                      <a:lvl1pPr marL="0" algn="l" defTabSz="913984" rtl="0" eaLnBrk="1" latinLnBrk="0" hangingPunct="1">
                        <a:defRPr kumimoji="1" sz="1800" kern="1200">
                          <a:solidFill>
                            <a:schemeClr val="dk1"/>
                          </a:solidFill>
                          <a:latin typeface="Times New Roman"/>
                          <a:ea typeface="ＭＳ Ｐゴシック"/>
                        </a:defRPr>
                      </a:lvl1pPr>
                      <a:lvl2pPr marL="456993" algn="l" defTabSz="913984" rtl="0" eaLnBrk="1" latinLnBrk="0" hangingPunct="1">
                        <a:defRPr kumimoji="1" sz="1800" kern="1200">
                          <a:solidFill>
                            <a:schemeClr val="dk1"/>
                          </a:solidFill>
                          <a:latin typeface="Times New Roman"/>
                          <a:ea typeface="ＭＳ Ｐゴシック"/>
                        </a:defRPr>
                      </a:lvl2pPr>
                      <a:lvl3pPr marL="913984" algn="l" defTabSz="913984" rtl="0" eaLnBrk="1" latinLnBrk="0" hangingPunct="1">
                        <a:defRPr kumimoji="1" sz="1800" kern="1200">
                          <a:solidFill>
                            <a:schemeClr val="dk1"/>
                          </a:solidFill>
                          <a:latin typeface="Times New Roman"/>
                          <a:ea typeface="ＭＳ Ｐゴシック"/>
                        </a:defRPr>
                      </a:lvl3pPr>
                      <a:lvl4pPr marL="1370976" algn="l" defTabSz="913984" rtl="0" eaLnBrk="1" latinLnBrk="0" hangingPunct="1">
                        <a:defRPr kumimoji="1" sz="1800" kern="1200">
                          <a:solidFill>
                            <a:schemeClr val="dk1"/>
                          </a:solidFill>
                          <a:latin typeface="Times New Roman"/>
                          <a:ea typeface="ＭＳ Ｐゴシック"/>
                        </a:defRPr>
                      </a:lvl4pPr>
                      <a:lvl5pPr marL="1827969" algn="l" defTabSz="913984" rtl="0" eaLnBrk="1" latinLnBrk="0" hangingPunct="1">
                        <a:defRPr kumimoji="1" sz="1800" kern="1200">
                          <a:solidFill>
                            <a:schemeClr val="dk1"/>
                          </a:solidFill>
                          <a:latin typeface="Times New Roman"/>
                          <a:ea typeface="ＭＳ Ｐゴシック"/>
                        </a:defRPr>
                      </a:lvl5pPr>
                      <a:lvl6pPr marL="2284960" algn="l" defTabSz="913984" rtl="0" eaLnBrk="1" latinLnBrk="0" hangingPunct="1">
                        <a:defRPr kumimoji="1" sz="1800" kern="1200">
                          <a:solidFill>
                            <a:schemeClr val="dk1"/>
                          </a:solidFill>
                          <a:latin typeface="Times New Roman"/>
                          <a:ea typeface="ＭＳ Ｐゴシック"/>
                        </a:defRPr>
                      </a:lvl6pPr>
                      <a:lvl7pPr marL="2741952" algn="l" defTabSz="913984" rtl="0" eaLnBrk="1" latinLnBrk="0" hangingPunct="1">
                        <a:defRPr kumimoji="1" sz="1800" kern="1200">
                          <a:solidFill>
                            <a:schemeClr val="dk1"/>
                          </a:solidFill>
                          <a:latin typeface="Times New Roman"/>
                          <a:ea typeface="ＭＳ Ｐゴシック"/>
                        </a:defRPr>
                      </a:lvl7pPr>
                      <a:lvl8pPr marL="3198944" algn="l" defTabSz="913984" rtl="0" eaLnBrk="1" latinLnBrk="0" hangingPunct="1">
                        <a:defRPr kumimoji="1" sz="1800" kern="1200">
                          <a:solidFill>
                            <a:schemeClr val="dk1"/>
                          </a:solidFill>
                          <a:latin typeface="Times New Roman"/>
                          <a:ea typeface="ＭＳ Ｐゴシック"/>
                        </a:defRPr>
                      </a:lvl8pPr>
                      <a:lvl9pPr marL="3655936" algn="l" defTabSz="913984" rtl="0" eaLnBrk="1" latinLnBrk="0" hangingPunct="1">
                        <a:defRPr kumimoji="1" sz="1800" kern="1200">
                          <a:solidFill>
                            <a:schemeClr val="dk1"/>
                          </a:solidFill>
                          <a:latin typeface="Times New Roman"/>
                          <a:ea typeface="ＭＳ Ｐゴシック"/>
                        </a:defRPr>
                      </a:lvl9pPr>
                    </a:lstStyle>
                    <a:p>
                      <a:pPr marL="0" indent="0" algn="ctr">
                        <a:buFont typeface="Wingdings" panose="05000000000000000000" pitchFamily="2" charset="2"/>
                        <a:buNone/>
                      </a:pPr>
                      <a:r>
                        <a:rPr kumimoji="1" lang="en-US" altLang="ja-JP" sz="1000" b="0"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1000" b="0" dirty="0" smtClean="0">
                        <a:latin typeface="Calibri" panose="020F0502020204030204" pitchFamily="34" charset="0"/>
                        <a:ea typeface="Meiryo UI" panose="020B0604030504040204" pitchFamily="50" charset="-128"/>
                        <a:cs typeface="Meiryo UI" panose="020B0604030504040204" pitchFamily="50" charset="-128"/>
                      </a:endParaRPr>
                    </a:p>
                  </a:txBody>
                  <a:tcPr marL="79358" marR="79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33CC">
                        <a:tint val="40000"/>
                      </a:srgbClr>
                    </a:solidFill>
                  </a:tcPr>
                </a:tc>
                <a:tc>
                  <a:txBody>
                    <a:bodyPr/>
                    <a:lstStyle/>
                    <a:p>
                      <a:pPr marL="0" indent="0" algn="ctr">
                        <a:buFont typeface="Wingdings" panose="05000000000000000000" pitchFamily="2" charset="2"/>
                        <a:buNone/>
                      </a:pPr>
                      <a:r>
                        <a:rPr kumimoji="1" lang="en-US" altLang="ja-JP" sz="1000" b="0"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1000" b="0" dirty="0" smtClean="0">
                        <a:latin typeface="Calibri" panose="020F0502020204030204" pitchFamily="34" charset="0"/>
                        <a:ea typeface="Meiryo UI" panose="020B0604030504040204" pitchFamily="50" charset="-128"/>
                        <a:cs typeface="Meiryo UI" panose="020B0604030504040204" pitchFamily="50" charset="-128"/>
                      </a:endParaRPr>
                    </a:p>
                  </a:txBody>
                  <a:tcPr marL="79358" marR="79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33CC">
                        <a:tint val="40000"/>
                      </a:srgbClr>
                    </a:solidFill>
                  </a:tcPr>
                </a:tc>
                <a:tc>
                  <a:txBody>
                    <a:bodyPr/>
                    <a:lstStyle>
                      <a:lvl1pPr marL="0" algn="l" defTabSz="913984" rtl="0" eaLnBrk="1" latinLnBrk="0" hangingPunct="1">
                        <a:defRPr kumimoji="1" sz="1800" kern="1200">
                          <a:solidFill>
                            <a:schemeClr val="dk1"/>
                          </a:solidFill>
                          <a:latin typeface="Times New Roman"/>
                          <a:ea typeface="ＭＳ Ｐゴシック"/>
                        </a:defRPr>
                      </a:lvl1pPr>
                      <a:lvl2pPr marL="456993" algn="l" defTabSz="913984" rtl="0" eaLnBrk="1" latinLnBrk="0" hangingPunct="1">
                        <a:defRPr kumimoji="1" sz="1800" kern="1200">
                          <a:solidFill>
                            <a:schemeClr val="dk1"/>
                          </a:solidFill>
                          <a:latin typeface="Times New Roman"/>
                          <a:ea typeface="ＭＳ Ｐゴシック"/>
                        </a:defRPr>
                      </a:lvl2pPr>
                      <a:lvl3pPr marL="913984" algn="l" defTabSz="913984" rtl="0" eaLnBrk="1" latinLnBrk="0" hangingPunct="1">
                        <a:defRPr kumimoji="1" sz="1800" kern="1200">
                          <a:solidFill>
                            <a:schemeClr val="dk1"/>
                          </a:solidFill>
                          <a:latin typeface="Times New Roman"/>
                          <a:ea typeface="ＭＳ Ｐゴシック"/>
                        </a:defRPr>
                      </a:lvl3pPr>
                      <a:lvl4pPr marL="1370976" algn="l" defTabSz="913984" rtl="0" eaLnBrk="1" latinLnBrk="0" hangingPunct="1">
                        <a:defRPr kumimoji="1" sz="1800" kern="1200">
                          <a:solidFill>
                            <a:schemeClr val="dk1"/>
                          </a:solidFill>
                          <a:latin typeface="Times New Roman"/>
                          <a:ea typeface="ＭＳ Ｐゴシック"/>
                        </a:defRPr>
                      </a:lvl4pPr>
                      <a:lvl5pPr marL="1827969" algn="l" defTabSz="913984" rtl="0" eaLnBrk="1" latinLnBrk="0" hangingPunct="1">
                        <a:defRPr kumimoji="1" sz="1800" kern="1200">
                          <a:solidFill>
                            <a:schemeClr val="dk1"/>
                          </a:solidFill>
                          <a:latin typeface="Times New Roman"/>
                          <a:ea typeface="ＭＳ Ｐゴシック"/>
                        </a:defRPr>
                      </a:lvl5pPr>
                      <a:lvl6pPr marL="2284960" algn="l" defTabSz="913984" rtl="0" eaLnBrk="1" latinLnBrk="0" hangingPunct="1">
                        <a:defRPr kumimoji="1" sz="1800" kern="1200">
                          <a:solidFill>
                            <a:schemeClr val="dk1"/>
                          </a:solidFill>
                          <a:latin typeface="Times New Roman"/>
                          <a:ea typeface="ＭＳ Ｐゴシック"/>
                        </a:defRPr>
                      </a:lvl6pPr>
                      <a:lvl7pPr marL="2741952" algn="l" defTabSz="913984" rtl="0" eaLnBrk="1" latinLnBrk="0" hangingPunct="1">
                        <a:defRPr kumimoji="1" sz="1800" kern="1200">
                          <a:solidFill>
                            <a:schemeClr val="dk1"/>
                          </a:solidFill>
                          <a:latin typeface="Times New Roman"/>
                          <a:ea typeface="ＭＳ Ｐゴシック"/>
                        </a:defRPr>
                      </a:lvl7pPr>
                      <a:lvl8pPr marL="3198944" algn="l" defTabSz="913984" rtl="0" eaLnBrk="1" latinLnBrk="0" hangingPunct="1">
                        <a:defRPr kumimoji="1" sz="1800" kern="1200">
                          <a:solidFill>
                            <a:schemeClr val="dk1"/>
                          </a:solidFill>
                          <a:latin typeface="Times New Roman"/>
                          <a:ea typeface="ＭＳ Ｐゴシック"/>
                        </a:defRPr>
                      </a:lvl8pPr>
                      <a:lvl9pPr marL="3655936" algn="l" defTabSz="913984" rtl="0" eaLnBrk="1" latinLnBrk="0" hangingPunct="1">
                        <a:defRPr kumimoji="1" sz="1800" kern="1200">
                          <a:solidFill>
                            <a:schemeClr val="dk1"/>
                          </a:solidFill>
                          <a:latin typeface="Times New Roman"/>
                          <a:ea typeface="ＭＳ Ｐゴシック"/>
                        </a:defRPr>
                      </a:lvl9pPr>
                    </a:lstStyle>
                    <a:p>
                      <a:pPr marL="0" indent="0" algn="ctr">
                        <a:buFont typeface="Wingdings" panose="05000000000000000000" pitchFamily="2" charset="2"/>
                        <a:buNone/>
                      </a:pPr>
                      <a:endParaRPr kumimoji="1" lang="en-US" altLang="ja-JP" sz="1000" b="0" dirty="0" smtClean="0">
                        <a:latin typeface="Calibri" panose="020F0502020204030204" pitchFamily="34" charset="0"/>
                        <a:ea typeface="Meiryo UI" panose="020B0604030504040204" pitchFamily="50" charset="-128"/>
                        <a:cs typeface="Meiryo UI" panose="020B0604030504040204" pitchFamily="50" charset="-128"/>
                      </a:endParaRPr>
                    </a:p>
                  </a:txBody>
                  <a:tcPr marL="79358" marR="79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33CC">
                        <a:tint val="40000"/>
                      </a:srgb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sym typeface="Wingdings 2"/>
                        </a:rPr>
                        <a:t></a:t>
                      </a:r>
                      <a:r>
                        <a:rPr kumimoji="1" lang="en-US" altLang="ja-JP" sz="10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a:t>
                      </a:r>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(between camera, NX series NVR and ASM300)</a:t>
                      </a:r>
                    </a:p>
                  </a:txBody>
                  <a:tcPr marL="79358" marR="79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33CC">
                        <a:tint val="40000"/>
                      </a:srgbClr>
                    </a:solidFill>
                  </a:tcPr>
                </a:tc>
              </a:tr>
              <a:tr h="1049099">
                <a:tc>
                  <a:txBody>
                    <a:bodyPr/>
                    <a:lstStyle>
                      <a:lvl1pPr marL="0" algn="l" defTabSz="913984" rtl="0" eaLnBrk="1" latinLnBrk="0" hangingPunct="1">
                        <a:defRPr kumimoji="1" sz="1800" kern="1200">
                          <a:solidFill>
                            <a:schemeClr val="dk1"/>
                          </a:solidFill>
                          <a:latin typeface="Times New Roman"/>
                          <a:ea typeface="ＭＳ Ｐゴシック"/>
                        </a:defRPr>
                      </a:lvl1pPr>
                      <a:lvl2pPr marL="456993" algn="l" defTabSz="913984" rtl="0" eaLnBrk="1" latinLnBrk="0" hangingPunct="1">
                        <a:defRPr kumimoji="1" sz="1800" kern="1200">
                          <a:solidFill>
                            <a:schemeClr val="dk1"/>
                          </a:solidFill>
                          <a:latin typeface="Times New Roman"/>
                          <a:ea typeface="ＭＳ Ｐゴシック"/>
                        </a:defRPr>
                      </a:lvl2pPr>
                      <a:lvl3pPr marL="913984" algn="l" defTabSz="913984" rtl="0" eaLnBrk="1" latinLnBrk="0" hangingPunct="1">
                        <a:defRPr kumimoji="1" sz="1800" kern="1200">
                          <a:solidFill>
                            <a:schemeClr val="dk1"/>
                          </a:solidFill>
                          <a:latin typeface="Times New Roman"/>
                          <a:ea typeface="ＭＳ Ｐゴシック"/>
                        </a:defRPr>
                      </a:lvl3pPr>
                      <a:lvl4pPr marL="1370976" algn="l" defTabSz="913984" rtl="0" eaLnBrk="1" latinLnBrk="0" hangingPunct="1">
                        <a:defRPr kumimoji="1" sz="1800" kern="1200">
                          <a:solidFill>
                            <a:schemeClr val="dk1"/>
                          </a:solidFill>
                          <a:latin typeface="Times New Roman"/>
                          <a:ea typeface="ＭＳ Ｐゴシック"/>
                        </a:defRPr>
                      </a:lvl4pPr>
                      <a:lvl5pPr marL="1827969" algn="l" defTabSz="913984" rtl="0" eaLnBrk="1" latinLnBrk="0" hangingPunct="1">
                        <a:defRPr kumimoji="1" sz="1800" kern="1200">
                          <a:solidFill>
                            <a:schemeClr val="dk1"/>
                          </a:solidFill>
                          <a:latin typeface="Times New Roman"/>
                          <a:ea typeface="ＭＳ Ｐゴシック"/>
                        </a:defRPr>
                      </a:lvl5pPr>
                      <a:lvl6pPr marL="2284960" algn="l" defTabSz="913984" rtl="0" eaLnBrk="1" latinLnBrk="0" hangingPunct="1">
                        <a:defRPr kumimoji="1" sz="1800" kern="1200">
                          <a:solidFill>
                            <a:schemeClr val="dk1"/>
                          </a:solidFill>
                          <a:latin typeface="Times New Roman"/>
                          <a:ea typeface="ＭＳ Ｐゴシック"/>
                        </a:defRPr>
                      </a:lvl6pPr>
                      <a:lvl7pPr marL="2741952" algn="l" defTabSz="913984" rtl="0" eaLnBrk="1" latinLnBrk="0" hangingPunct="1">
                        <a:defRPr kumimoji="1" sz="1800" kern="1200">
                          <a:solidFill>
                            <a:schemeClr val="dk1"/>
                          </a:solidFill>
                          <a:latin typeface="Times New Roman"/>
                          <a:ea typeface="ＭＳ Ｐゴシック"/>
                        </a:defRPr>
                      </a:lvl7pPr>
                      <a:lvl8pPr marL="3198944" algn="l" defTabSz="913984" rtl="0" eaLnBrk="1" latinLnBrk="0" hangingPunct="1">
                        <a:defRPr kumimoji="1" sz="1800" kern="1200">
                          <a:solidFill>
                            <a:schemeClr val="dk1"/>
                          </a:solidFill>
                          <a:latin typeface="Times New Roman"/>
                          <a:ea typeface="ＭＳ Ｐゴシック"/>
                        </a:defRPr>
                      </a:lvl8pPr>
                      <a:lvl9pPr marL="3655936" algn="l" defTabSz="913984" rtl="0" eaLnBrk="1" latinLnBrk="0" hangingPunct="1">
                        <a:defRPr kumimoji="1" sz="1800" kern="1200">
                          <a:solidFill>
                            <a:schemeClr val="dk1"/>
                          </a:solidFill>
                          <a:latin typeface="Times New Roman"/>
                          <a:ea typeface="ＭＳ Ｐゴシック"/>
                        </a:defRPr>
                      </a:lvl9pPr>
                    </a:lstStyle>
                    <a:p>
                      <a:pPr algn="l"/>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Data</a:t>
                      </a:r>
                      <a:r>
                        <a:rPr kumimoji="1" lang="en-US" altLang="ja-JP" sz="900" b="0" baseline="0" dirty="0" smtClean="0">
                          <a:latin typeface="Calibri" panose="020F0502020204030204" pitchFamily="34" charset="0"/>
                          <a:ea typeface="Meiryo UI" panose="020B0604030504040204" pitchFamily="50" charset="-128"/>
                          <a:cs typeface="Meiryo UI" panose="020B0604030504040204" pitchFamily="50" charset="-128"/>
                        </a:rPr>
                        <a:t> encryption</a:t>
                      </a:r>
                    </a:p>
                  </a:txBody>
                  <a:tcPr marL="79358" marR="79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33CC">
                        <a:tint val="40000"/>
                      </a:srgbClr>
                    </a:solidFill>
                  </a:tcPr>
                </a:tc>
                <a:tc>
                  <a:txBody>
                    <a:bodyPr/>
                    <a:lstStyle>
                      <a:lvl1pPr marL="0" algn="l" defTabSz="913984" rtl="0" eaLnBrk="1" latinLnBrk="0" hangingPunct="1">
                        <a:defRPr kumimoji="1" sz="1800" kern="1200">
                          <a:solidFill>
                            <a:schemeClr val="dk1"/>
                          </a:solidFill>
                          <a:latin typeface="Times New Roman"/>
                          <a:ea typeface="ＭＳ Ｐゴシック"/>
                        </a:defRPr>
                      </a:lvl1pPr>
                      <a:lvl2pPr marL="456993" algn="l" defTabSz="913984" rtl="0" eaLnBrk="1" latinLnBrk="0" hangingPunct="1">
                        <a:defRPr kumimoji="1" sz="1800" kern="1200">
                          <a:solidFill>
                            <a:schemeClr val="dk1"/>
                          </a:solidFill>
                          <a:latin typeface="Times New Roman"/>
                          <a:ea typeface="ＭＳ Ｐゴシック"/>
                        </a:defRPr>
                      </a:lvl2pPr>
                      <a:lvl3pPr marL="913984" algn="l" defTabSz="913984" rtl="0" eaLnBrk="1" latinLnBrk="0" hangingPunct="1">
                        <a:defRPr kumimoji="1" sz="1800" kern="1200">
                          <a:solidFill>
                            <a:schemeClr val="dk1"/>
                          </a:solidFill>
                          <a:latin typeface="Times New Roman"/>
                          <a:ea typeface="ＭＳ Ｐゴシック"/>
                        </a:defRPr>
                      </a:lvl3pPr>
                      <a:lvl4pPr marL="1370976" algn="l" defTabSz="913984" rtl="0" eaLnBrk="1" latinLnBrk="0" hangingPunct="1">
                        <a:defRPr kumimoji="1" sz="1800" kern="1200">
                          <a:solidFill>
                            <a:schemeClr val="dk1"/>
                          </a:solidFill>
                          <a:latin typeface="Times New Roman"/>
                          <a:ea typeface="ＭＳ Ｐゴシック"/>
                        </a:defRPr>
                      </a:lvl4pPr>
                      <a:lvl5pPr marL="1827969" algn="l" defTabSz="913984" rtl="0" eaLnBrk="1" latinLnBrk="0" hangingPunct="1">
                        <a:defRPr kumimoji="1" sz="1800" kern="1200">
                          <a:solidFill>
                            <a:schemeClr val="dk1"/>
                          </a:solidFill>
                          <a:latin typeface="Times New Roman"/>
                          <a:ea typeface="ＭＳ Ｐゴシック"/>
                        </a:defRPr>
                      </a:lvl5pPr>
                      <a:lvl6pPr marL="2284960" algn="l" defTabSz="913984" rtl="0" eaLnBrk="1" latinLnBrk="0" hangingPunct="1">
                        <a:defRPr kumimoji="1" sz="1800" kern="1200">
                          <a:solidFill>
                            <a:schemeClr val="dk1"/>
                          </a:solidFill>
                          <a:latin typeface="Times New Roman"/>
                          <a:ea typeface="ＭＳ Ｐゴシック"/>
                        </a:defRPr>
                      </a:lvl6pPr>
                      <a:lvl7pPr marL="2741952" algn="l" defTabSz="913984" rtl="0" eaLnBrk="1" latinLnBrk="0" hangingPunct="1">
                        <a:defRPr kumimoji="1" sz="1800" kern="1200">
                          <a:solidFill>
                            <a:schemeClr val="dk1"/>
                          </a:solidFill>
                          <a:latin typeface="Times New Roman"/>
                          <a:ea typeface="ＭＳ Ｐゴシック"/>
                        </a:defRPr>
                      </a:lvl7pPr>
                      <a:lvl8pPr marL="3198944" algn="l" defTabSz="913984" rtl="0" eaLnBrk="1" latinLnBrk="0" hangingPunct="1">
                        <a:defRPr kumimoji="1" sz="1800" kern="1200">
                          <a:solidFill>
                            <a:schemeClr val="dk1"/>
                          </a:solidFill>
                          <a:latin typeface="Times New Roman"/>
                          <a:ea typeface="ＭＳ Ｐゴシック"/>
                        </a:defRPr>
                      </a:lvl8pPr>
                      <a:lvl9pPr marL="3655936" algn="l" defTabSz="913984" rtl="0" eaLnBrk="1" latinLnBrk="0" hangingPunct="1">
                        <a:defRPr kumimoji="1" sz="1800" kern="1200">
                          <a:solidFill>
                            <a:schemeClr val="dk1"/>
                          </a:solidFill>
                          <a:latin typeface="Times New Roman"/>
                          <a:ea typeface="ＭＳ Ｐゴシック"/>
                        </a:defRPr>
                      </a:lvl9pPr>
                    </a:lstStyle>
                    <a:p>
                      <a:pPr algn="ctr"/>
                      <a:r>
                        <a:rPr kumimoji="1" lang="en-US" altLang="ja-JP" sz="1000" b="0" dirty="0" smtClean="0">
                          <a:latin typeface="Calibri" panose="020F0502020204030204" pitchFamily="34" charset="0"/>
                          <a:ea typeface="Meiryo UI" panose="020B0604030504040204" pitchFamily="50" charset="-128"/>
                          <a:cs typeface="Meiryo UI" panose="020B0604030504040204" pitchFamily="50" charset="-128"/>
                        </a:rPr>
                        <a:t>-</a:t>
                      </a:r>
                    </a:p>
                  </a:txBody>
                  <a:tcPr marL="79358" marR="79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33CC">
                        <a:tint val="40000"/>
                      </a:srgbClr>
                    </a:solidFill>
                  </a:tcPr>
                </a:tc>
                <a:tc>
                  <a:txBody>
                    <a:bodyPr/>
                    <a:lstStyle/>
                    <a:p>
                      <a:pPr marL="0" indent="0" algn="ctr">
                        <a:buFont typeface="Wingdings" panose="05000000000000000000" pitchFamily="2" charset="2"/>
                        <a:buNone/>
                      </a:pPr>
                      <a:r>
                        <a:rPr kumimoji="1" lang="en-US" altLang="ja-JP" sz="1000" b="0"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1000" b="0" dirty="0" smtClean="0">
                        <a:latin typeface="Calibri" panose="020F0502020204030204" pitchFamily="34" charset="0"/>
                        <a:ea typeface="Meiryo UI" panose="020B0604030504040204" pitchFamily="50" charset="-128"/>
                        <a:cs typeface="Meiryo UI" panose="020B0604030504040204" pitchFamily="50" charset="-128"/>
                      </a:endParaRPr>
                    </a:p>
                  </a:txBody>
                  <a:tcPr marL="79358" marR="79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33CC">
                        <a:tint val="40000"/>
                      </a:srgbClr>
                    </a:solidFill>
                  </a:tcPr>
                </a:tc>
                <a:tc>
                  <a:txBody>
                    <a:bodyPr/>
                    <a:lstStyle>
                      <a:lvl1pPr marL="0" algn="l" defTabSz="913984" rtl="0" eaLnBrk="1" latinLnBrk="0" hangingPunct="1">
                        <a:defRPr kumimoji="1" sz="1800" kern="1200">
                          <a:solidFill>
                            <a:schemeClr val="dk1"/>
                          </a:solidFill>
                          <a:latin typeface="Times New Roman"/>
                          <a:ea typeface="ＭＳ Ｐゴシック"/>
                        </a:defRPr>
                      </a:lvl1pPr>
                      <a:lvl2pPr marL="456993" algn="l" defTabSz="913984" rtl="0" eaLnBrk="1" latinLnBrk="0" hangingPunct="1">
                        <a:defRPr kumimoji="1" sz="1800" kern="1200">
                          <a:solidFill>
                            <a:schemeClr val="dk1"/>
                          </a:solidFill>
                          <a:latin typeface="Times New Roman"/>
                          <a:ea typeface="ＭＳ Ｐゴシック"/>
                        </a:defRPr>
                      </a:lvl2pPr>
                      <a:lvl3pPr marL="913984" algn="l" defTabSz="913984" rtl="0" eaLnBrk="1" latinLnBrk="0" hangingPunct="1">
                        <a:defRPr kumimoji="1" sz="1800" kern="1200">
                          <a:solidFill>
                            <a:schemeClr val="dk1"/>
                          </a:solidFill>
                          <a:latin typeface="Times New Roman"/>
                          <a:ea typeface="ＭＳ Ｐゴシック"/>
                        </a:defRPr>
                      </a:lvl3pPr>
                      <a:lvl4pPr marL="1370976" algn="l" defTabSz="913984" rtl="0" eaLnBrk="1" latinLnBrk="0" hangingPunct="1">
                        <a:defRPr kumimoji="1" sz="1800" kern="1200">
                          <a:solidFill>
                            <a:schemeClr val="dk1"/>
                          </a:solidFill>
                          <a:latin typeface="Times New Roman"/>
                          <a:ea typeface="ＭＳ Ｐゴシック"/>
                        </a:defRPr>
                      </a:lvl4pPr>
                      <a:lvl5pPr marL="1827969" algn="l" defTabSz="913984" rtl="0" eaLnBrk="1" latinLnBrk="0" hangingPunct="1">
                        <a:defRPr kumimoji="1" sz="1800" kern="1200">
                          <a:solidFill>
                            <a:schemeClr val="dk1"/>
                          </a:solidFill>
                          <a:latin typeface="Times New Roman"/>
                          <a:ea typeface="ＭＳ Ｐゴシック"/>
                        </a:defRPr>
                      </a:lvl5pPr>
                      <a:lvl6pPr marL="2284960" algn="l" defTabSz="913984" rtl="0" eaLnBrk="1" latinLnBrk="0" hangingPunct="1">
                        <a:defRPr kumimoji="1" sz="1800" kern="1200">
                          <a:solidFill>
                            <a:schemeClr val="dk1"/>
                          </a:solidFill>
                          <a:latin typeface="Times New Roman"/>
                          <a:ea typeface="ＭＳ Ｐゴシック"/>
                        </a:defRPr>
                      </a:lvl6pPr>
                      <a:lvl7pPr marL="2741952" algn="l" defTabSz="913984" rtl="0" eaLnBrk="1" latinLnBrk="0" hangingPunct="1">
                        <a:defRPr kumimoji="1" sz="1800" kern="1200">
                          <a:solidFill>
                            <a:schemeClr val="dk1"/>
                          </a:solidFill>
                          <a:latin typeface="Times New Roman"/>
                          <a:ea typeface="ＭＳ Ｐゴシック"/>
                        </a:defRPr>
                      </a:lvl7pPr>
                      <a:lvl8pPr marL="3198944" algn="l" defTabSz="913984" rtl="0" eaLnBrk="1" latinLnBrk="0" hangingPunct="1">
                        <a:defRPr kumimoji="1" sz="1800" kern="1200">
                          <a:solidFill>
                            <a:schemeClr val="dk1"/>
                          </a:solidFill>
                          <a:latin typeface="Times New Roman"/>
                          <a:ea typeface="ＭＳ Ｐゴシック"/>
                        </a:defRPr>
                      </a:lvl8pPr>
                      <a:lvl9pPr marL="3655936" algn="l" defTabSz="913984" rtl="0" eaLnBrk="1" latinLnBrk="0" hangingPunct="1">
                        <a:defRPr kumimoji="1" sz="1800" kern="1200">
                          <a:solidFill>
                            <a:schemeClr val="dk1"/>
                          </a:solidFill>
                          <a:latin typeface="Times New Roman"/>
                          <a:ea typeface="ＭＳ Ｐゴシック"/>
                        </a:defRPr>
                      </a:lvl9pPr>
                    </a:lstStyle>
                    <a:p>
                      <a:pPr marL="0" marR="0" lvl="0" indent="0" algn="ctr"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Meiryo UI" panose="020B0604030504040204" pitchFamily="50" charset="-128"/>
                        <a:cs typeface="Meiryo UI" panose="020B0604030504040204" pitchFamily="50" charset="-128"/>
                      </a:endParaRPr>
                    </a:p>
                  </a:txBody>
                  <a:tcPr marL="79358" marR="79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33CC">
                        <a:tint val="40000"/>
                      </a:srgb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sym typeface="Wingdings 2"/>
                        </a:rPr>
                        <a:t></a:t>
                      </a:r>
                      <a:r>
                        <a:rPr kumimoji="1" lang="en-US" altLang="ja-JP" sz="10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a:t>
                      </a:r>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(between camera and</a:t>
                      </a:r>
                      <a:r>
                        <a:rPr kumimoji="1" lang="en-US" altLang="ja-JP" sz="800" b="0"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NX series NVR) </a:t>
                      </a:r>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(between camera and ASM300 *NX series NVR is necessary)</a:t>
                      </a:r>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(between NX series NVR and ASM300)</a:t>
                      </a:r>
                      <a:endParaRPr kumimoji="1" lang="en-US" altLang="ja-JP" sz="8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79358" marR="79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33CC">
                        <a:tint val="40000"/>
                      </a:srgbClr>
                    </a:solidFill>
                  </a:tcPr>
                </a:tc>
              </a:tr>
              <a:tr h="731033">
                <a:tc>
                  <a:txBody>
                    <a:bodyPr/>
                    <a:lstStyle/>
                    <a:p>
                      <a:pPr algn="l"/>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Device Certificate</a:t>
                      </a:r>
                    </a:p>
                    <a:p>
                      <a:pPr algn="l"/>
                      <a:r>
                        <a:rPr kumimoji="1" lang="en-US" altLang="ja-JP" sz="700" b="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(*future</a:t>
                      </a:r>
                      <a:r>
                        <a:rPr kumimoji="1" lang="en-US" altLang="ja-JP" sz="700" b="0" baseline="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 function)</a:t>
                      </a:r>
                      <a:endParaRPr kumimoji="1" lang="en-US" altLang="ja-JP" sz="700" b="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79358" marR="79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33CC">
                        <a:tint val="40000"/>
                      </a:srgbClr>
                    </a:solidFill>
                  </a:tcPr>
                </a:tc>
                <a:tc>
                  <a:txBody>
                    <a:bodyPr/>
                    <a:lstStyle/>
                    <a:p>
                      <a:pPr marL="0" indent="0" algn="ctr">
                        <a:buFont typeface="Wingdings" panose="05000000000000000000" pitchFamily="2" charset="2"/>
                        <a:buNone/>
                      </a:pPr>
                      <a:r>
                        <a:rPr kumimoji="1" lang="en-US" altLang="ja-JP" sz="1000" b="0"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1000" b="0" dirty="0" smtClean="0">
                        <a:latin typeface="Calibri" panose="020F0502020204030204" pitchFamily="34" charset="0"/>
                        <a:ea typeface="Meiryo UI" panose="020B0604030504040204" pitchFamily="50" charset="-128"/>
                        <a:cs typeface="Meiryo UI" panose="020B0604030504040204" pitchFamily="50" charset="-128"/>
                      </a:endParaRPr>
                    </a:p>
                  </a:txBody>
                  <a:tcPr marL="79358" marR="79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33CC">
                        <a:tint val="40000"/>
                      </a:srgbClr>
                    </a:solidFill>
                  </a:tcPr>
                </a:tc>
                <a:tc>
                  <a:txBody>
                    <a:bodyPr/>
                    <a:lstStyle/>
                    <a:p>
                      <a:pPr algn="ctr"/>
                      <a:r>
                        <a:rPr kumimoji="1" lang="en-US" altLang="ja-JP" sz="1000" b="0" dirty="0" smtClean="0">
                          <a:latin typeface="Calibri" panose="020F0502020204030204" pitchFamily="34" charset="0"/>
                          <a:ea typeface="Meiryo UI" panose="020B0604030504040204" pitchFamily="50" charset="-128"/>
                          <a:cs typeface="Meiryo UI" panose="020B0604030504040204" pitchFamily="50" charset="-128"/>
                        </a:rPr>
                        <a:t>-</a:t>
                      </a:r>
                    </a:p>
                  </a:txBody>
                  <a:tcPr marL="79358" marR="79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33CC">
                        <a:tint val="40000"/>
                      </a:srgbClr>
                    </a:solidFill>
                  </a:tcPr>
                </a:tc>
                <a:tc>
                  <a:txBody>
                    <a:bodyPr/>
                    <a:lstStyle/>
                    <a:p>
                      <a:pPr algn="ctr"/>
                      <a:r>
                        <a:rPr kumimoji="1" lang="en-US" altLang="ja-JP" sz="1000" b="0" dirty="0" smtClean="0">
                          <a:latin typeface="Calibri" panose="020F0502020204030204" pitchFamily="34" charset="0"/>
                          <a:ea typeface="Meiryo UI" panose="020B0604030504040204" pitchFamily="50" charset="-128"/>
                          <a:cs typeface="Meiryo UI" panose="020B0604030504040204" pitchFamily="50" charset="-128"/>
                        </a:rPr>
                        <a:t>-</a:t>
                      </a:r>
                    </a:p>
                  </a:txBody>
                  <a:tcPr marL="79358" marR="79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33CC">
                        <a:tint val="40000"/>
                      </a:srgb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10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p>
                      <a:pPr algn="ctr"/>
                      <a:r>
                        <a:rPr kumimoji="1" lang="en-US" altLang="ja-JP" sz="8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(only</a:t>
                      </a:r>
                      <a:r>
                        <a:rPr kumimoji="1" lang="en-US" altLang="ja-JP" sz="800" b="0"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between camera</a:t>
                      </a:r>
                      <a:r>
                        <a:rPr kumimoji="1" lang="ja-JP" altLang="en-US" sz="800" b="0"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800" b="0"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and NX series NVR)</a:t>
                      </a:r>
                      <a:endParaRPr kumimoji="1" lang="en-US" altLang="ja-JP" sz="8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79358" marR="79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33CC">
                        <a:tint val="40000"/>
                      </a:srgbClr>
                    </a:solidFill>
                  </a:tcPr>
                </a:tc>
              </a:tr>
              <a:tr h="636184">
                <a:tc>
                  <a:txBody>
                    <a:bodyPr/>
                    <a:lstStyle>
                      <a:lvl1pPr marL="0" algn="l" defTabSz="913984" rtl="0" eaLnBrk="1" latinLnBrk="0" hangingPunct="1">
                        <a:defRPr kumimoji="1" sz="1800" kern="1200">
                          <a:solidFill>
                            <a:schemeClr val="dk1"/>
                          </a:solidFill>
                          <a:latin typeface="Times New Roman"/>
                          <a:ea typeface="ＭＳ Ｐゴシック"/>
                        </a:defRPr>
                      </a:lvl1pPr>
                      <a:lvl2pPr marL="456993" algn="l" defTabSz="913984" rtl="0" eaLnBrk="1" latinLnBrk="0" hangingPunct="1">
                        <a:defRPr kumimoji="1" sz="1800" kern="1200">
                          <a:solidFill>
                            <a:schemeClr val="dk1"/>
                          </a:solidFill>
                          <a:latin typeface="Times New Roman"/>
                          <a:ea typeface="ＭＳ Ｐゴシック"/>
                        </a:defRPr>
                      </a:lvl2pPr>
                      <a:lvl3pPr marL="913984" algn="l" defTabSz="913984" rtl="0" eaLnBrk="1" latinLnBrk="0" hangingPunct="1">
                        <a:defRPr kumimoji="1" sz="1800" kern="1200">
                          <a:solidFill>
                            <a:schemeClr val="dk1"/>
                          </a:solidFill>
                          <a:latin typeface="Times New Roman"/>
                          <a:ea typeface="ＭＳ Ｐゴシック"/>
                        </a:defRPr>
                      </a:lvl3pPr>
                      <a:lvl4pPr marL="1370976" algn="l" defTabSz="913984" rtl="0" eaLnBrk="1" latinLnBrk="0" hangingPunct="1">
                        <a:defRPr kumimoji="1" sz="1800" kern="1200">
                          <a:solidFill>
                            <a:schemeClr val="dk1"/>
                          </a:solidFill>
                          <a:latin typeface="Times New Roman"/>
                          <a:ea typeface="ＭＳ Ｐゴシック"/>
                        </a:defRPr>
                      </a:lvl4pPr>
                      <a:lvl5pPr marL="1827969" algn="l" defTabSz="913984" rtl="0" eaLnBrk="1" latinLnBrk="0" hangingPunct="1">
                        <a:defRPr kumimoji="1" sz="1800" kern="1200">
                          <a:solidFill>
                            <a:schemeClr val="dk1"/>
                          </a:solidFill>
                          <a:latin typeface="Times New Roman"/>
                          <a:ea typeface="ＭＳ Ｐゴシック"/>
                        </a:defRPr>
                      </a:lvl5pPr>
                      <a:lvl6pPr marL="2284960" algn="l" defTabSz="913984" rtl="0" eaLnBrk="1" latinLnBrk="0" hangingPunct="1">
                        <a:defRPr kumimoji="1" sz="1800" kern="1200">
                          <a:solidFill>
                            <a:schemeClr val="dk1"/>
                          </a:solidFill>
                          <a:latin typeface="Times New Roman"/>
                          <a:ea typeface="ＭＳ Ｐゴシック"/>
                        </a:defRPr>
                      </a:lvl6pPr>
                      <a:lvl7pPr marL="2741952" algn="l" defTabSz="913984" rtl="0" eaLnBrk="1" latinLnBrk="0" hangingPunct="1">
                        <a:defRPr kumimoji="1" sz="1800" kern="1200">
                          <a:solidFill>
                            <a:schemeClr val="dk1"/>
                          </a:solidFill>
                          <a:latin typeface="Times New Roman"/>
                          <a:ea typeface="ＭＳ Ｐゴシック"/>
                        </a:defRPr>
                      </a:lvl7pPr>
                      <a:lvl8pPr marL="3198944" algn="l" defTabSz="913984" rtl="0" eaLnBrk="1" latinLnBrk="0" hangingPunct="1">
                        <a:defRPr kumimoji="1" sz="1800" kern="1200">
                          <a:solidFill>
                            <a:schemeClr val="dk1"/>
                          </a:solidFill>
                          <a:latin typeface="Times New Roman"/>
                          <a:ea typeface="ＭＳ Ｐゴシック"/>
                        </a:defRPr>
                      </a:lvl8pPr>
                      <a:lvl9pPr marL="3655936" algn="l" defTabSz="913984" rtl="0" eaLnBrk="1" latinLnBrk="0" hangingPunct="1">
                        <a:defRPr kumimoji="1" sz="1800" kern="1200">
                          <a:solidFill>
                            <a:schemeClr val="dk1"/>
                          </a:solidFill>
                          <a:latin typeface="Times New Roman"/>
                          <a:ea typeface="ＭＳ Ｐゴシック"/>
                        </a:defRPr>
                      </a:lvl9pPr>
                    </a:lstStyle>
                    <a:p>
                      <a:pPr algn="l"/>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Alteration</a:t>
                      </a:r>
                      <a:r>
                        <a:rPr kumimoji="1" lang="en-US" altLang="ja-JP" sz="900" b="0" baseline="0"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Detection</a:t>
                      </a:r>
                    </a:p>
                  </a:txBody>
                  <a:tcPr marL="79358" marR="79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33CC">
                        <a:tint val="40000"/>
                      </a:srgbClr>
                    </a:solidFill>
                  </a:tcPr>
                </a:tc>
                <a:tc>
                  <a:txBody>
                    <a:bodyPr/>
                    <a:lstStyle>
                      <a:lvl1pPr marL="0" algn="l" defTabSz="913984" rtl="0" eaLnBrk="1" latinLnBrk="0" hangingPunct="1">
                        <a:defRPr kumimoji="1" sz="1800" kern="1200">
                          <a:solidFill>
                            <a:schemeClr val="dk1"/>
                          </a:solidFill>
                          <a:latin typeface="Times New Roman"/>
                          <a:ea typeface="ＭＳ Ｐゴシック"/>
                        </a:defRPr>
                      </a:lvl1pPr>
                      <a:lvl2pPr marL="456993" algn="l" defTabSz="913984" rtl="0" eaLnBrk="1" latinLnBrk="0" hangingPunct="1">
                        <a:defRPr kumimoji="1" sz="1800" kern="1200">
                          <a:solidFill>
                            <a:schemeClr val="dk1"/>
                          </a:solidFill>
                          <a:latin typeface="Times New Roman"/>
                          <a:ea typeface="ＭＳ Ｐゴシック"/>
                        </a:defRPr>
                      </a:lvl2pPr>
                      <a:lvl3pPr marL="913984" algn="l" defTabSz="913984" rtl="0" eaLnBrk="1" latinLnBrk="0" hangingPunct="1">
                        <a:defRPr kumimoji="1" sz="1800" kern="1200">
                          <a:solidFill>
                            <a:schemeClr val="dk1"/>
                          </a:solidFill>
                          <a:latin typeface="Times New Roman"/>
                          <a:ea typeface="ＭＳ Ｐゴシック"/>
                        </a:defRPr>
                      </a:lvl3pPr>
                      <a:lvl4pPr marL="1370976" algn="l" defTabSz="913984" rtl="0" eaLnBrk="1" latinLnBrk="0" hangingPunct="1">
                        <a:defRPr kumimoji="1" sz="1800" kern="1200">
                          <a:solidFill>
                            <a:schemeClr val="dk1"/>
                          </a:solidFill>
                          <a:latin typeface="Times New Roman"/>
                          <a:ea typeface="ＭＳ Ｐゴシック"/>
                        </a:defRPr>
                      </a:lvl4pPr>
                      <a:lvl5pPr marL="1827969" algn="l" defTabSz="913984" rtl="0" eaLnBrk="1" latinLnBrk="0" hangingPunct="1">
                        <a:defRPr kumimoji="1" sz="1800" kern="1200">
                          <a:solidFill>
                            <a:schemeClr val="dk1"/>
                          </a:solidFill>
                          <a:latin typeface="Times New Roman"/>
                          <a:ea typeface="ＭＳ Ｐゴシック"/>
                        </a:defRPr>
                      </a:lvl5pPr>
                      <a:lvl6pPr marL="2284960" algn="l" defTabSz="913984" rtl="0" eaLnBrk="1" latinLnBrk="0" hangingPunct="1">
                        <a:defRPr kumimoji="1" sz="1800" kern="1200">
                          <a:solidFill>
                            <a:schemeClr val="dk1"/>
                          </a:solidFill>
                          <a:latin typeface="Times New Roman"/>
                          <a:ea typeface="ＭＳ Ｐゴシック"/>
                        </a:defRPr>
                      </a:lvl6pPr>
                      <a:lvl7pPr marL="2741952" algn="l" defTabSz="913984" rtl="0" eaLnBrk="1" latinLnBrk="0" hangingPunct="1">
                        <a:defRPr kumimoji="1" sz="1800" kern="1200">
                          <a:solidFill>
                            <a:schemeClr val="dk1"/>
                          </a:solidFill>
                          <a:latin typeface="Times New Roman"/>
                          <a:ea typeface="ＭＳ Ｐゴシック"/>
                        </a:defRPr>
                      </a:lvl7pPr>
                      <a:lvl8pPr marL="3198944" algn="l" defTabSz="913984" rtl="0" eaLnBrk="1" latinLnBrk="0" hangingPunct="1">
                        <a:defRPr kumimoji="1" sz="1800" kern="1200">
                          <a:solidFill>
                            <a:schemeClr val="dk1"/>
                          </a:solidFill>
                          <a:latin typeface="Times New Roman"/>
                          <a:ea typeface="ＭＳ Ｐゴシック"/>
                        </a:defRPr>
                      </a:lvl8pPr>
                      <a:lvl9pPr marL="3655936" algn="l" defTabSz="913984" rtl="0" eaLnBrk="1" latinLnBrk="0" hangingPunct="1">
                        <a:defRPr kumimoji="1" sz="1800" kern="1200">
                          <a:solidFill>
                            <a:schemeClr val="dk1"/>
                          </a:solidFill>
                          <a:latin typeface="Times New Roman"/>
                          <a:ea typeface="ＭＳ Ｐゴシック"/>
                        </a:defRPr>
                      </a:lvl9pPr>
                    </a:lstStyle>
                    <a:p>
                      <a:pPr marL="0" indent="0" algn="ctr">
                        <a:buFont typeface="Wingdings" panose="05000000000000000000" pitchFamily="2" charset="2"/>
                        <a:buNone/>
                      </a:pPr>
                      <a:r>
                        <a:rPr kumimoji="1" lang="en-US" altLang="ja-JP" sz="1000" b="0"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1000" b="0" dirty="0" smtClean="0">
                        <a:latin typeface="Calibri" panose="020F0502020204030204" pitchFamily="34" charset="0"/>
                        <a:ea typeface="Meiryo UI" panose="020B0604030504040204" pitchFamily="50" charset="-128"/>
                        <a:cs typeface="Meiryo UI" panose="020B0604030504040204" pitchFamily="50" charset="-128"/>
                      </a:endParaRPr>
                    </a:p>
                  </a:txBody>
                  <a:tcPr marL="79358" marR="79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33CC">
                        <a:tint val="40000"/>
                      </a:srgbClr>
                    </a:solidFill>
                  </a:tcPr>
                </a:tc>
                <a:tc>
                  <a:txBody>
                    <a:bodyPr/>
                    <a:lstStyle/>
                    <a:p>
                      <a:pPr algn="ctr"/>
                      <a:r>
                        <a:rPr kumimoji="1" lang="en-US" altLang="ja-JP" sz="1000" b="0" dirty="0" smtClean="0">
                          <a:latin typeface="Calibri" panose="020F0502020204030204" pitchFamily="34" charset="0"/>
                          <a:ea typeface="Meiryo UI" panose="020B0604030504040204" pitchFamily="50" charset="-128"/>
                          <a:cs typeface="Meiryo UI" panose="020B0604030504040204" pitchFamily="50" charset="-128"/>
                        </a:rPr>
                        <a:t>-</a:t>
                      </a:r>
                    </a:p>
                  </a:txBody>
                  <a:tcPr marL="79358" marR="79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33CC">
                        <a:tint val="40000"/>
                      </a:srgbClr>
                    </a:solidFill>
                  </a:tcPr>
                </a:tc>
                <a:tc>
                  <a:txBody>
                    <a:bodyPr/>
                    <a:lstStyle>
                      <a:lvl1pPr marL="0" algn="l" defTabSz="913984" rtl="0" eaLnBrk="1" latinLnBrk="0" hangingPunct="1">
                        <a:defRPr kumimoji="1" sz="1800" kern="1200">
                          <a:solidFill>
                            <a:schemeClr val="dk1"/>
                          </a:solidFill>
                          <a:latin typeface="Times New Roman"/>
                          <a:ea typeface="ＭＳ Ｐゴシック"/>
                        </a:defRPr>
                      </a:lvl1pPr>
                      <a:lvl2pPr marL="456993" algn="l" defTabSz="913984" rtl="0" eaLnBrk="1" latinLnBrk="0" hangingPunct="1">
                        <a:defRPr kumimoji="1" sz="1800" kern="1200">
                          <a:solidFill>
                            <a:schemeClr val="dk1"/>
                          </a:solidFill>
                          <a:latin typeface="Times New Roman"/>
                          <a:ea typeface="ＭＳ Ｐゴシック"/>
                        </a:defRPr>
                      </a:lvl2pPr>
                      <a:lvl3pPr marL="913984" algn="l" defTabSz="913984" rtl="0" eaLnBrk="1" latinLnBrk="0" hangingPunct="1">
                        <a:defRPr kumimoji="1" sz="1800" kern="1200">
                          <a:solidFill>
                            <a:schemeClr val="dk1"/>
                          </a:solidFill>
                          <a:latin typeface="Times New Roman"/>
                          <a:ea typeface="ＭＳ Ｐゴシック"/>
                        </a:defRPr>
                      </a:lvl3pPr>
                      <a:lvl4pPr marL="1370976" algn="l" defTabSz="913984" rtl="0" eaLnBrk="1" latinLnBrk="0" hangingPunct="1">
                        <a:defRPr kumimoji="1" sz="1800" kern="1200">
                          <a:solidFill>
                            <a:schemeClr val="dk1"/>
                          </a:solidFill>
                          <a:latin typeface="Times New Roman"/>
                          <a:ea typeface="ＭＳ Ｐゴシック"/>
                        </a:defRPr>
                      </a:lvl4pPr>
                      <a:lvl5pPr marL="1827969" algn="l" defTabSz="913984" rtl="0" eaLnBrk="1" latinLnBrk="0" hangingPunct="1">
                        <a:defRPr kumimoji="1" sz="1800" kern="1200">
                          <a:solidFill>
                            <a:schemeClr val="dk1"/>
                          </a:solidFill>
                          <a:latin typeface="Times New Roman"/>
                          <a:ea typeface="ＭＳ Ｐゴシック"/>
                        </a:defRPr>
                      </a:lvl5pPr>
                      <a:lvl6pPr marL="2284960" algn="l" defTabSz="913984" rtl="0" eaLnBrk="1" latinLnBrk="0" hangingPunct="1">
                        <a:defRPr kumimoji="1" sz="1800" kern="1200">
                          <a:solidFill>
                            <a:schemeClr val="dk1"/>
                          </a:solidFill>
                          <a:latin typeface="Times New Roman"/>
                          <a:ea typeface="ＭＳ Ｐゴシック"/>
                        </a:defRPr>
                      </a:lvl6pPr>
                      <a:lvl7pPr marL="2741952" algn="l" defTabSz="913984" rtl="0" eaLnBrk="1" latinLnBrk="0" hangingPunct="1">
                        <a:defRPr kumimoji="1" sz="1800" kern="1200">
                          <a:solidFill>
                            <a:schemeClr val="dk1"/>
                          </a:solidFill>
                          <a:latin typeface="Times New Roman"/>
                          <a:ea typeface="ＭＳ Ｐゴシック"/>
                        </a:defRPr>
                      </a:lvl7pPr>
                      <a:lvl8pPr marL="3198944" algn="l" defTabSz="913984" rtl="0" eaLnBrk="1" latinLnBrk="0" hangingPunct="1">
                        <a:defRPr kumimoji="1" sz="1800" kern="1200">
                          <a:solidFill>
                            <a:schemeClr val="dk1"/>
                          </a:solidFill>
                          <a:latin typeface="Times New Roman"/>
                          <a:ea typeface="ＭＳ Ｐゴシック"/>
                        </a:defRPr>
                      </a:lvl8pPr>
                      <a:lvl9pPr marL="3655936" algn="l" defTabSz="913984" rtl="0" eaLnBrk="1" latinLnBrk="0" hangingPunct="1">
                        <a:defRPr kumimoji="1" sz="1800" kern="1200">
                          <a:solidFill>
                            <a:schemeClr val="dk1"/>
                          </a:solidFill>
                          <a:latin typeface="Times New Roman"/>
                          <a:ea typeface="ＭＳ Ｐゴシック"/>
                        </a:defRPr>
                      </a:lvl9pPr>
                    </a:lstStyle>
                    <a:p>
                      <a:pPr algn="ctr"/>
                      <a:r>
                        <a:rPr kumimoji="1" lang="en-US" altLang="ja-JP" sz="1000" b="0" dirty="0" smtClean="0">
                          <a:latin typeface="Calibri" panose="020F0502020204030204" pitchFamily="34" charset="0"/>
                          <a:ea typeface="Meiryo UI" panose="020B0604030504040204" pitchFamily="50" charset="-128"/>
                          <a:cs typeface="Meiryo UI" panose="020B0604030504040204" pitchFamily="50" charset="-128"/>
                        </a:rPr>
                        <a:t>-</a:t>
                      </a:r>
                    </a:p>
                  </a:txBody>
                  <a:tcPr marL="79358" marR="79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33CC">
                        <a:tint val="4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10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(with tool)</a:t>
                      </a:r>
                    </a:p>
                  </a:txBody>
                  <a:tcPr marL="79358" marR="793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33CC">
                        <a:tint val="40000"/>
                      </a:srgbClr>
                    </a:solidFill>
                  </a:tcPr>
                </a:tc>
              </a:tr>
            </a:tbl>
          </a:graphicData>
        </a:graphic>
      </p:graphicFrame>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6601" y="1312214"/>
            <a:ext cx="308553" cy="218008"/>
          </a:xfrm>
          <a:prstGeom prst="rect">
            <a:avLst/>
          </a:prstGeom>
        </p:spPr>
      </p:pic>
      <p:sp>
        <p:nvSpPr>
          <p:cNvPr id="3" name="正方形/長方形 2"/>
          <p:cNvSpPr/>
          <p:nvPr/>
        </p:nvSpPr>
        <p:spPr>
          <a:xfrm>
            <a:off x="4754907" y="4679263"/>
            <a:ext cx="3094117" cy="246221"/>
          </a:xfrm>
          <a:prstGeom prst="rect">
            <a:avLst/>
          </a:prstGeom>
        </p:spPr>
        <p:txBody>
          <a:bodyPr wrap="none">
            <a:spAutoFit/>
          </a:bodyPr>
          <a:lstStyle/>
          <a:p>
            <a:pPr algn="l">
              <a:spcAft>
                <a:spcPts val="600"/>
              </a:spcAft>
            </a:pPr>
            <a:r>
              <a:rPr lang="en-US" altLang="ja-JP" sz="1000" b="1" i="1" dirty="0" smtClean="0">
                <a:solidFill>
                  <a:schemeClr val="bg1"/>
                </a:solidFill>
                <a:effectLst/>
                <a:latin typeface="Calibri" panose="020F0502020204030204" pitchFamily="34" charset="0"/>
              </a:rPr>
              <a:t>(Refer </a:t>
            </a:r>
            <a:r>
              <a:rPr lang="en-US" altLang="ja-JP" sz="1000" b="1" i="1" dirty="0">
                <a:solidFill>
                  <a:schemeClr val="bg1"/>
                </a:solidFill>
                <a:effectLst/>
                <a:latin typeface="Calibri" panose="020F0502020204030204" pitchFamily="34" charset="0"/>
              </a:rPr>
              <a:t>to the secure SE document for necessary </a:t>
            </a:r>
            <a:r>
              <a:rPr lang="en-US" altLang="ja-JP" sz="1000" b="1" i="1" dirty="0" smtClean="0">
                <a:solidFill>
                  <a:schemeClr val="bg1"/>
                </a:solidFill>
                <a:effectLst/>
                <a:latin typeface="Calibri" panose="020F0502020204030204" pitchFamily="34" charset="0"/>
              </a:rPr>
              <a:t>license)</a:t>
            </a:r>
            <a:endParaRPr lang="en-US" altLang="ja-JP" sz="1000" b="1" i="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717463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4286403976"/>
              </p:ext>
            </p:extLst>
          </p:nvPr>
        </p:nvGraphicFramePr>
        <p:xfrm>
          <a:off x="104654" y="871932"/>
          <a:ext cx="8850313" cy="3776265"/>
        </p:xfrm>
        <a:graphic>
          <a:graphicData uri="http://schemas.openxmlformats.org/drawingml/2006/table">
            <a:tbl>
              <a:tblPr firstRow="1" bandRow="1">
                <a:tableStyleId>{69012ECD-51FC-41F1-AA8D-1B2483CD663E}</a:tableStyleId>
              </a:tblPr>
              <a:tblGrid>
                <a:gridCol w="1475656"/>
                <a:gridCol w="6240703"/>
                <a:gridCol w="1133954"/>
              </a:tblGrid>
              <a:tr h="298192">
                <a:tc>
                  <a:txBody>
                    <a:bodyPr/>
                    <a:lstStyle/>
                    <a:p>
                      <a:pPr algn="ctr"/>
                      <a:r>
                        <a:rPr kumimoji="1" lang="en-US" altLang="ja-JP" sz="1200" dirty="0" smtClean="0">
                          <a:latin typeface="Calibri" panose="020F0502020204030204" pitchFamily="34" charset="0"/>
                          <a:ea typeface="Meiryo UI" panose="020B0604030504040204" pitchFamily="50" charset="-128"/>
                          <a:cs typeface="Meiryo UI" panose="020B0604030504040204" pitchFamily="50" charset="-128"/>
                        </a:rPr>
                        <a:t>Key points</a:t>
                      </a:r>
                      <a:endParaRPr kumimoji="1" lang="ja-JP" altLang="en-US" sz="1200" dirty="0">
                        <a:latin typeface="Calibri" panose="020F0502020204030204" pitchFamily="34" charset="0"/>
                        <a:ea typeface="Meiryo UI" panose="020B0604030504040204" pitchFamily="50" charset="-128"/>
                        <a:cs typeface="Meiryo UI" panose="020B0604030504040204" pitchFamily="50" charset="-128"/>
                      </a:endParaRPr>
                    </a:p>
                  </a:txBody>
                  <a:tcPr marL="91426" marR="91426" marT="34296" marB="34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dirty="0" smtClean="0">
                          <a:latin typeface="Calibri" panose="020F0502020204030204" pitchFamily="34" charset="0"/>
                          <a:ea typeface="Meiryo UI" panose="020B0604030504040204" pitchFamily="50" charset="-128"/>
                          <a:cs typeface="Meiryo UI" panose="020B0604030504040204" pitchFamily="50" charset="-128"/>
                        </a:rPr>
                        <a:t>Function</a:t>
                      </a:r>
                      <a:endParaRPr kumimoji="1" lang="ja-JP" altLang="en-US" sz="1200" dirty="0">
                        <a:latin typeface="Calibri" panose="020F0502020204030204" pitchFamily="34" charset="0"/>
                        <a:ea typeface="Meiryo UI" panose="020B0604030504040204" pitchFamily="50" charset="-128"/>
                        <a:cs typeface="Meiryo UI" panose="020B0604030504040204" pitchFamily="50" charset="-128"/>
                      </a:endParaRPr>
                    </a:p>
                  </a:txBody>
                  <a:tcPr marL="91426" marR="91426" marT="34296" marB="34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dirty="0" smtClean="0">
                          <a:latin typeface="Calibri" panose="020F0502020204030204" pitchFamily="34" charset="0"/>
                          <a:ea typeface="Meiryo UI" panose="020B0604030504040204" pitchFamily="50" charset="-128"/>
                          <a:cs typeface="Meiryo UI" panose="020B0604030504040204" pitchFamily="50" charset="-128"/>
                        </a:rPr>
                        <a:t>Version</a:t>
                      </a:r>
                      <a:endParaRPr kumimoji="1" lang="ja-JP" altLang="en-US" sz="1200" dirty="0">
                        <a:latin typeface="Calibri" panose="020F0502020204030204" pitchFamily="34" charset="0"/>
                        <a:ea typeface="Meiryo UI" panose="020B0604030504040204" pitchFamily="50" charset="-128"/>
                        <a:cs typeface="Meiryo UI" panose="020B0604030504040204" pitchFamily="50" charset="-128"/>
                      </a:endParaRPr>
                    </a:p>
                  </a:txBody>
                  <a:tcPr marL="91426" marR="91426" marT="34296" marB="34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3557">
                <a:tc rowSpan="4">
                  <a:txBody>
                    <a:bodyPr/>
                    <a:lstStyle/>
                    <a:p>
                      <a:endParaRPr kumimoji="1" lang="ja-JP" altLang="en-US" sz="1100" dirty="0">
                        <a:latin typeface="Calibri" panose="020F0502020204030204" pitchFamily="34" charset="0"/>
                        <a:ea typeface="Meiryo UI" panose="020B0604030504040204" pitchFamily="50" charset="-128"/>
                        <a:cs typeface="Meiryo UI" panose="020B0604030504040204" pitchFamily="50" charset="-128"/>
                      </a:endParaRPr>
                    </a:p>
                  </a:txBody>
                  <a:tcPr marL="91426" marR="91426" marT="34296" marB="34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100" b="1" dirty="0" smtClean="0">
                          <a:latin typeface="Calibri" panose="020F0502020204030204" pitchFamily="34" charset="0"/>
                          <a:ea typeface="Meiryo UI" panose="020B0604030504040204" pitchFamily="50" charset="-128"/>
                          <a:cs typeface="Meiryo UI" panose="020B0604030504040204" pitchFamily="50" charset="-128"/>
                        </a:rPr>
                        <a:t>One</a:t>
                      </a:r>
                      <a:r>
                        <a:rPr kumimoji="1" lang="en-US" altLang="ja-JP" sz="1100" b="1" baseline="0" dirty="0" smtClean="0">
                          <a:latin typeface="Calibri" panose="020F0502020204030204" pitchFamily="34" charset="0"/>
                          <a:ea typeface="Meiryo UI" panose="020B0604030504040204" pitchFamily="50" charset="-128"/>
                          <a:cs typeface="Meiryo UI" panose="020B0604030504040204" pitchFamily="50" charset="-128"/>
                        </a:rPr>
                        <a:t> application (Set up + Operation)</a:t>
                      </a:r>
                      <a:endParaRPr kumimoji="1" lang="ja-JP" altLang="en-US" sz="1100" b="1" dirty="0">
                        <a:latin typeface="Calibri" panose="020F0502020204030204" pitchFamily="34" charset="0"/>
                        <a:ea typeface="Meiryo UI" panose="020B0604030504040204" pitchFamily="50" charset="-128"/>
                        <a:cs typeface="Meiryo UI" panose="020B0604030504040204" pitchFamily="50" charset="-128"/>
                      </a:endParaRPr>
                    </a:p>
                  </a:txBody>
                  <a:tcPr marL="91426" marR="91426" marT="34296" marB="34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b="1" dirty="0" smtClean="0">
                          <a:latin typeface="Calibri" panose="020F0502020204030204" pitchFamily="34" charset="0"/>
                          <a:ea typeface="Meiryo UI" panose="020B0604030504040204" pitchFamily="50" charset="-128"/>
                          <a:cs typeface="Meiryo UI" panose="020B0604030504040204" pitchFamily="50" charset="-128"/>
                        </a:rPr>
                        <a:t>V1.0</a:t>
                      </a:r>
                      <a:endParaRPr kumimoji="1" lang="ja-JP" altLang="en-US" sz="1100" b="1" dirty="0">
                        <a:latin typeface="Calibri" panose="020F0502020204030204" pitchFamily="34" charset="0"/>
                        <a:ea typeface="Meiryo UI" panose="020B0604030504040204" pitchFamily="50" charset="-128"/>
                        <a:cs typeface="Meiryo UI" panose="020B0604030504040204" pitchFamily="50" charset="-128"/>
                      </a:endParaRPr>
                    </a:p>
                  </a:txBody>
                  <a:tcPr marL="91426" marR="91426" marT="34296" marB="34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3557">
                <a:tc vMerge="1">
                  <a:txBody>
                    <a:bodyPr/>
                    <a:lstStyle/>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accent1">
                          <a:lumMod val="75000"/>
                        </a:schemeClr>
                      </a:solidFill>
                      <a:prstDash val="solid"/>
                      <a:round/>
                      <a:headEnd type="none" w="med" len="med"/>
                      <a:tailEnd type="none" w="med" len="med"/>
                    </a:lnR>
                  </a:tcPr>
                </a:tc>
                <a:tc>
                  <a:txBody>
                    <a:bodyPr/>
                    <a:lstStyle/>
                    <a:p>
                      <a:r>
                        <a:rPr kumimoji="1" lang="en-US" altLang="ja-JP" sz="1100" b="1" dirty="0" smtClean="0">
                          <a:latin typeface="Calibri" panose="020F0502020204030204" pitchFamily="34" charset="0"/>
                          <a:ea typeface="Meiryo UI" panose="020B0604030504040204" pitchFamily="50" charset="-128"/>
                          <a:cs typeface="Meiryo UI" panose="020B0604030504040204" pitchFamily="50" charset="-128"/>
                        </a:rPr>
                        <a:t>Easy</a:t>
                      </a:r>
                      <a:r>
                        <a:rPr kumimoji="1" lang="en-US" altLang="ja-JP" sz="1100" b="1" baseline="0" dirty="0" smtClean="0">
                          <a:latin typeface="Calibri" panose="020F0502020204030204" pitchFamily="34" charset="0"/>
                          <a:ea typeface="Meiryo UI" panose="020B0604030504040204" pitchFamily="50" charset="-128"/>
                          <a:cs typeface="Meiryo UI" panose="020B0604030504040204" pitchFamily="50" charset="-128"/>
                        </a:rPr>
                        <a:t> system setup (Auto detection of camera*/ Recorder*)</a:t>
                      </a:r>
                      <a:endParaRPr kumimoji="1" lang="en-US" altLang="ja-JP" sz="1100" b="1" dirty="0" smtClean="0">
                        <a:latin typeface="Calibri" panose="020F0502020204030204" pitchFamily="34" charset="0"/>
                        <a:ea typeface="Meiryo UI" panose="020B0604030504040204" pitchFamily="50" charset="-128"/>
                        <a:cs typeface="Meiryo UI" panose="020B0604030504040204" pitchFamily="50" charset="-128"/>
                      </a:endParaRPr>
                    </a:p>
                  </a:txBody>
                  <a:tcPr marL="91426" marR="91426" marT="34296" marB="34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b="1" dirty="0" smtClean="0">
                          <a:latin typeface="Calibri" panose="020F0502020204030204" pitchFamily="34" charset="0"/>
                          <a:ea typeface="Meiryo UI" panose="020B0604030504040204" pitchFamily="50" charset="-128"/>
                          <a:cs typeface="Meiryo UI" panose="020B0604030504040204" pitchFamily="50" charset="-128"/>
                        </a:rPr>
                        <a:t>V1.0</a:t>
                      </a:r>
                      <a:endParaRPr kumimoji="1" lang="ja-JP" altLang="en-US" sz="1100" b="1" dirty="0">
                        <a:latin typeface="Calibri" panose="020F0502020204030204" pitchFamily="34" charset="0"/>
                        <a:ea typeface="Meiryo UI" panose="020B0604030504040204" pitchFamily="50" charset="-128"/>
                        <a:cs typeface="Meiryo UI" panose="020B0604030504040204" pitchFamily="50" charset="-128"/>
                      </a:endParaRPr>
                    </a:p>
                  </a:txBody>
                  <a:tcPr marL="91426" marR="91426" marT="34296" marB="34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3557">
                <a:tc vMerge="1">
                  <a:txBody>
                    <a:bodyPr/>
                    <a:lstStyle/>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accent1">
                          <a:lumMod val="75000"/>
                        </a:schemeClr>
                      </a:solidFill>
                      <a:prstDash val="solid"/>
                      <a:round/>
                      <a:headEnd type="none" w="med" len="med"/>
                      <a:tailEnd type="none" w="med" len="med"/>
                    </a:lnR>
                  </a:tcPr>
                </a:tc>
                <a:tc>
                  <a:txBody>
                    <a:bodyPr/>
                    <a:lstStyle/>
                    <a:p>
                      <a:r>
                        <a:rPr kumimoji="1" lang="en-US" altLang="ja-JP" sz="1100" b="1" dirty="0" smtClean="0">
                          <a:latin typeface="Calibri" panose="020F0502020204030204" pitchFamily="34" charset="0"/>
                          <a:ea typeface="Meiryo UI" panose="020B0604030504040204" pitchFamily="50" charset="-128"/>
                          <a:cs typeface="Meiryo UI" panose="020B0604030504040204" pitchFamily="50" charset="-128"/>
                        </a:rPr>
                        <a:t>Easy setup</a:t>
                      </a:r>
                      <a:r>
                        <a:rPr kumimoji="1" lang="en-US" altLang="ja-JP" sz="1100" b="1" baseline="0" dirty="0" smtClean="0">
                          <a:latin typeface="Calibri" panose="020F0502020204030204" pitchFamily="34" charset="0"/>
                          <a:ea typeface="Meiryo UI" panose="020B0604030504040204" pitchFamily="50" charset="-128"/>
                          <a:cs typeface="Meiryo UI" panose="020B0604030504040204" pitchFamily="50" charset="-128"/>
                        </a:rPr>
                        <a:t> of function (Camera*/ Recorder*)</a:t>
                      </a:r>
                      <a:endParaRPr kumimoji="1" lang="ja-JP" altLang="en-US" sz="1100" b="1" dirty="0">
                        <a:latin typeface="Calibri" panose="020F0502020204030204" pitchFamily="34" charset="0"/>
                        <a:ea typeface="Meiryo UI" panose="020B0604030504040204" pitchFamily="50" charset="-128"/>
                        <a:cs typeface="Meiryo UI" panose="020B0604030504040204" pitchFamily="50" charset="-128"/>
                      </a:endParaRPr>
                    </a:p>
                  </a:txBody>
                  <a:tcPr marL="91426" marR="91426" marT="34296" marB="34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b="1" dirty="0" smtClean="0">
                          <a:latin typeface="Calibri" panose="020F0502020204030204" pitchFamily="34" charset="0"/>
                          <a:ea typeface="Meiryo UI" panose="020B0604030504040204" pitchFamily="50" charset="-128"/>
                          <a:cs typeface="Meiryo UI" panose="020B0604030504040204" pitchFamily="50" charset="-128"/>
                        </a:rPr>
                        <a:t>V1.0</a:t>
                      </a:r>
                      <a:endParaRPr kumimoji="1" lang="ja-JP" altLang="en-US" sz="1100" b="1" dirty="0">
                        <a:latin typeface="Calibri" panose="020F0502020204030204" pitchFamily="34" charset="0"/>
                        <a:ea typeface="Meiryo UI" panose="020B0604030504040204" pitchFamily="50" charset="-128"/>
                        <a:cs typeface="Meiryo UI" panose="020B0604030504040204" pitchFamily="50" charset="-128"/>
                      </a:endParaRPr>
                    </a:p>
                  </a:txBody>
                  <a:tcPr marL="91426" marR="91426" marT="34296" marB="34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3557">
                <a:tc vMerge="1">
                  <a:txBody>
                    <a:bodyPr/>
                    <a:lstStyle/>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accent1">
                          <a:lumMod val="75000"/>
                        </a:schemeClr>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b="1" dirty="0" smtClean="0">
                          <a:latin typeface="Calibri" panose="020F0502020204030204" pitchFamily="34" charset="0"/>
                          <a:ea typeface="Meiryo UI" panose="020B0604030504040204" pitchFamily="50" charset="-128"/>
                          <a:cs typeface="Meiryo UI" panose="020B0604030504040204" pitchFamily="50" charset="-128"/>
                        </a:rPr>
                        <a:t>Setup </a:t>
                      </a:r>
                      <a:r>
                        <a:rPr kumimoji="1" lang="en-US" altLang="ja-JP" sz="1100" b="1" baseline="0" dirty="0" smtClean="0">
                          <a:latin typeface="Calibri" panose="020F0502020204030204" pitchFamily="34" charset="0"/>
                          <a:ea typeface="Meiryo UI" panose="020B0604030504040204" pitchFamily="50" charset="-128"/>
                          <a:cs typeface="Meiryo UI" panose="020B0604030504040204" pitchFamily="50" charset="-128"/>
                        </a:rPr>
                        <a:t>off-line device* (Reduce configuration work at site)</a:t>
                      </a:r>
                      <a:endParaRPr kumimoji="1" lang="en-US" altLang="ja-JP" sz="1100" b="1" dirty="0" smtClean="0">
                        <a:latin typeface="Calibri" panose="020F0502020204030204" pitchFamily="34" charset="0"/>
                        <a:ea typeface="Meiryo UI" panose="020B0604030504040204" pitchFamily="50" charset="-128"/>
                        <a:cs typeface="Meiryo UI" panose="020B0604030504040204" pitchFamily="50" charset="-128"/>
                      </a:endParaRPr>
                    </a:p>
                  </a:txBody>
                  <a:tcPr marL="91426" marR="91426" marT="34296" marB="34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b="1" dirty="0" smtClean="0">
                          <a:latin typeface="Calibri" panose="020F0502020204030204" pitchFamily="34" charset="0"/>
                          <a:ea typeface="Meiryo UI" panose="020B0604030504040204" pitchFamily="50" charset="-128"/>
                          <a:cs typeface="Meiryo UI" panose="020B0604030504040204" pitchFamily="50" charset="-128"/>
                        </a:rPr>
                        <a:t>V1.0</a:t>
                      </a:r>
                      <a:endParaRPr kumimoji="1" lang="ja-JP" altLang="en-US" sz="1100" b="1" dirty="0">
                        <a:latin typeface="Calibri" panose="020F0502020204030204" pitchFamily="34" charset="0"/>
                        <a:ea typeface="Meiryo UI" panose="020B0604030504040204" pitchFamily="50" charset="-128"/>
                        <a:cs typeface="Meiryo UI" panose="020B0604030504040204" pitchFamily="50" charset="-128"/>
                      </a:endParaRPr>
                    </a:p>
                  </a:txBody>
                  <a:tcPr marL="91426" marR="91426" marT="34296" marB="34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3557">
                <a:tc rowSpan="4">
                  <a:txBody>
                    <a:bodyPr/>
                    <a:lstStyle/>
                    <a:p>
                      <a:endParaRPr kumimoji="1" lang="ja-JP" altLang="en-US" sz="1100" dirty="0">
                        <a:latin typeface="Calibri" panose="020F0502020204030204" pitchFamily="34" charset="0"/>
                        <a:ea typeface="Meiryo UI" panose="020B0604030504040204" pitchFamily="50" charset="-128"/>
                        <a:cs typeface="Meiryo UI" panose="020B0604030504040204" pitchFamily="50" charset="-128"/>
                      </a:endParaRPr>
                    </a:p>
                  </a:txBody>
                  <a:tcPr marL="91426" marR="91426" marT="34296" marB="34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100" b="1" dirty="0" smtClean="0">
                          <a:latin typeface="Calibri" panose="020F0502020204030204" pitchFamily="34" charset="0"/>
                          <a:ea typeface="Meiryo UI" panose="020B0604030504040204" pitchFamily="50" charset="-128"/>
                          <a:cs typeface="Meiryo UI" panose="020B0604030504040204" pitchFamily="50" charset="-128"/>
                        </a:rPr>
                        <a:t>Easy</a:t>
                      </a:r>
                      <a:r>
                        <a:rPr kumimoji="1" lang="en-US" altLang="ja-JP" sz="1100" b="1" baseline="0" dirty="0" smtClean="0">
                          <a:latin typeface="Calibri" panose="020F0502020204030204" pitchFamily="34" charset="0"/>
                          <a:ea typeface="Meiryo UI" panose="020B0604030504040204" pitchFamily="50" charset="-128"/>
                          <a:cs typeface="Meiryo UI" panose="020B0604030504040204" pitchFamily="50" charset="-128"/>
                        </a:rPr>
                        <a:t> download (Quick download and queue download)</a:t>
                      </a:r>
                    </a:p>
                  </a:txBody>
                  <a:tcPr marL="91426" marR="91426" marT="34296" marB="34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b="1" dirty="0" smtClean="0">
                          <a:latin typeface="Calibri" panose="020F0502020204030204" pitchFamily="34" charset="0"/>
                          <a:ea typeface="Meiryo UI" panose="020B0604030504040204" pitchFamily="50" charset="-128"/>
                          <a:cs typeface="Meiryo UI" panose="020B0604030504040204" pitchFamily="50" charset="-128"/>
                        </a:rPr>
                        <a:t>V1.0</a:t>
                      </a:r>
                      <a:endParaRPr kumimoji="1" lang="ja-JP" altLang="en-US" sz="1100" b="1" dirty="0">
                        <a:latin typeface="Calibri" panose="020F0502020204030204" pitchFamily="34" charset="0"/>
                        <a:ea typeface="Meiryo UI" panose="020B0604030504040204" pitchFamily="50" charset="-128"/>
                        <a:cs typeface="Meiryo UI" panose="020B0604030504040204" pitchFamily="50" charset="-128"/>
                      </a:endParaRPr>
                    </a:p>
                  </a:txBody>
                  <a:tcPr marL="91426" marR="91426" marT="34296" marB="34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3557">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b="1" dirty="0" smtClean="0">
                          <a:latin typeface="Calibri" panose="020F0502020204030204" pitchFamily="34" charset="0"/>
                          <a:ea typeface="Meiryo UI" panose="020B0604030504040204" pitchFamily="50" charset="-128"/>
                          <a:cs typeface="Meiryo UI" panose="020B0604030504040204" pitchFamily="50" charset="-128"/>
                        </a:rPr>
                        <a:t>Thumbnail</a:t>
                      </a:r>
                      <a:r>
                        <a:rPr kumimoji="1" lang="en-US" altLang="ja-JP" sz="1100" b="1" baseline="0"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1100" b="1"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Se</a:t>
                      </a:r>
                      <a:r>
                        <a:rPr kumimoji="1" lang="en-US" altLang="ja-JP" sz="11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arch (Only</a:t>
                      </a:r>
                      <a:r>
                        <a:rPr kumimoji="1" lang="en-US" altLang="ja-JP" sz="1100" b="1"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used with NX400 and NX200)</a:t>
                      </a:r>
                      <a:endParaRPr kumimoji="1" lang="ja-JP" altLang="en-US" sz="11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1426" marR="91426" marT="34296" marB="34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b="1" dirty="0" smtClean="0">
                          <a:latin typeface="Calibri" panose="020F0502020204030204" pitchFamily="34" charset="0"/>
                          <a:ea typeface="Meiryo UI" panose="020B0604030504040204" pitchFamily="50" charset="-128"/>
                          <a:cs typeface="Meiryo UI" panose="020B0604030504040204" pitchFamily="50" charset="-128"/>
                        </a:rPr>
                        <a:t>V1.0</a:t>
                      </a:r>
                      <a:endParaRPr kumimoji="1" lang="ja-JP" altLang="en-US" sz="1100" b="1" dirty="0">
                        <a:latin typeface="Calibri" panose="020F0502020204030204" pitchFamily="34" charset="0"/>
                        <a:ea typeface="Meiryo UI" panose="020B0604030504040204" pitchFamily="50" charset="-128"/>
                        <a:cs typeface="Meiryo UI" panose="020B0604030504040204" pitchFamily="50" charset="-128"/>
                      </a:endParaRPr>
                    </a:p>
                  </a:txBody>
                  <a:tcPr marL="91426" marR="91426" marT="34296" marB="34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3557">
                <a:tc vMerge="1">
                  <a:txBody>
                    <a:bodyPr/>
                    <a:lstStyle/>
                    <a:p>
                      <a:endParaRPr kumimoji="1" lang="ja-JP" altLang="en-US"/>
                    </a:p>
                  </a:txBody>
                  <a:tcPr/>
                </a:tc>
                <a:tc>
                  <a:txBody>
                    <a:bodyPr/>
                    <a:lstStyle/>
                    <a:p>
                      <a:pPr marL="0" marR="0" indent="0" algn="l" defTabSz="456368" rtl="0" eaLnBrk="1" fontAlgn="auto" latinLnBrk="0" hangingPunct="1">
                        <a:lnSpc>
                          <a:spcPct val="100000"/>
                        </a:lnSpc>
                        <a:spcBef>
                          <a:spcPts val="0"/>
                        </a:spcBef>
                        <a:spcAft>
                          <a:spcPts val="0"/>
                        </a:spcAft>
                        <a:buClrTx/>
                        <a:buSzTx/>
                        <a:buFontTx/>
                        <a:buNone/>
                        <a:tabLst/>
                        <a:defRPr/>
                      </a:pPr>
                      <a:r>
                        <a:rPr kumimoji="1" lang="en-US" altLang="ja-JP" sz="1100" b="1" dirty="0" smtClean="0">
                          <a:latin typeface="Calibri" panose="020F0502020204030204" pitchFamily="34" charset="0"/>
                          <a:ea typeface="Meiryo UI" panose="020B0604030504040204" pitchFamily="50" charset="-128"/>
                          <a:cs typeface="Meiryo UI" panose="020B0604030504040204" pitchFamily="50" charset="-128"/>
                        </a:rPr>
                        <a:t>Sub-stream</a:t>
                      </a:r>
                      <a:r>
                        <a:rPr kumimoji="1" lang="en-US" altLang="ja-JP" sz="1100" b="1" baseline="0"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1100" b="1"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recording </a:t>
                      </a:r>
                      <a:r>
                        <a:rPr kumimoji="1" lang="en-US" altLang="ja-JP" sz="11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(Only</a:t>
                      </a:r>
                      <a:r>
                        <a:rPr kumimoji="1" lang="en-US" altLang="ja-JP" sz="1100" b="1"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used with NX400 and NX200)</a:t>
                      </a:r>
                      <a:endParaRPr kumimoji="1" lang="ja-JP" altLang="en-US" sz="11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1426" marR="91426" marT="34296" marB="34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b="1" dirty="0" smtClean="0">
                          <a:latin typeface="Calibri" panose="020F0502020204030204" pitchFamily="34" charset="0"/>
                          <a:ea typeface="Meiryo UI" panose="020B0604030504040204" pitchFamily="50" charset="-128"/>
                          <a:cs typeface="Meiryo UI" panose="020B0604030504040204" pitchFamily="50" charset="-128"/>
                        </a:rPr>
                        <a:t>V1.0</a:t>
                      </a:r>
                      <a:endParaRPr kumimoji="1" lang="ja-JP" altLang="en-US" sz="1100" b="1" dirty="0">
                        <a:latin typeface="Calibri" panose="020F0502020204030204" pitchFamily="34" charset="0"/>
                        <a:ea typeface="Meiryo UI" panose="020B0604030504040204" pitchFamily="50" charset="-128"/>
                        <a:cs typeface="Meiryo UI" panose="020B0604030504040204" pitchFamily="50" charset="-128"/>
                      </a:endParaRPr>
                    </a:p>
                  </a:txBody>
                  <a:tcPr marL="91426" marR="91426" marT="34296" marB="34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8946">
                <a:tc vMerge="1">
                  <a:txBody>
                    <a:bodyPr/>
                    <a:lstStyle/>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accent1">
                          <a:lumMod val="75000"/>
                        </a:schemeClr>
                      </a:solidFill>
                      <a:prstDash val="solid"/>
                      <a:round/>
                      <a:headEnd type="none" w="med" len="med"/>
                      <a:tailEnd type="none" w="med" len="med"/>
                    </a:lnR>
                  </a:tcPr>
                </a:tc>
                <a:tc>
                  <a:txBody>
                    <a:bodyPr/>
                    <a:lstStyle/>
                    <a:p>
                      <a:r>
                        <a:rPr kumimoji="1" lang="en-US" altLang="ja-JP" sz="1100" b="1" dirty="0" smtClean="0">
                          <a:latin typeface="Calibri" panose="020F0502020204030204" pitchFamily="34" charset="0"/>
                          <a:ea typeface="Meiryo UI" panose="020B0604030504040204" pitchFamily="50" charset="-128"/>
                          <a:cs typeface="Meiryo UI" panose="020B0604030504040204" pitchFamily="50" charset="-128"/>
                        </a:rPr>
                        <a:t>Map enhancement</a:t>
                      </a:r>
                      <a:r>
                        <a:rPr kumimoji="1" lang="en-US" altLang="ja-JP" sz="1100" b="1" baseline="0" dirty="0" smtClean="0">
                          <a:latin typeface="Calibri" panose="020F0502020204030204" pitchFamily="34" charset="0"/>
                          <a:ea typeface="Meiryo UI" panose="020B0604030504040204" pitchFamily="50" charset="-128"/>
                          <a:cs typeface="Meiryo UI" panose="020B0604030504040204" pitchFamily="50" charset="-128"/>
                        </a:rPr>
                        <a:t> (Map tree / Pop-up static image/ Camera name / Number of camera is as twice as ASM200)</a:t>
                      </a:r>
                      <a:endParaRPr kumimoji="1" lang="ja-JP" altLang="en-US" sz="1100" b="1" dirty="0">
                        <a:latin typeface="Calibri" panose="020F0502020204030204" pitchFamily="34" charset="0"/>
                        <a:ea typeface="Meiryo UI" panose="020B0604030504040204" pitchFamily="50" charset="-128"/>
                        <a:cs typeface="Meiryo UI" panose="020B0604030504040204" pitchFamily="50" charset="-128"/>
                      </a:endParaRPr>
                    </a:p>
                  </a:txBody>
                  <a:tcPr marL="91426" marR="91426" marT="34296" marB="34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b="1" dirty="0" smtClean="0">
                          <a:latin typeface="Calibri" panose="020F0502020204030204" pitchFamily="34" charset="0"/>
                          <a:ea typeface="Meiryo UI" panose="020B0604030504040204" pitchFamily="50" charset="-128"/>
                          <a:cs typeface="Meiryo UI" panose="020B0604030504040204" pitchFamily="50" charset="-128"/>
                        </a:rPr>
                        <a:t>V1.0</a:t>
                      </a:r>
                      <a:endParaRPr kumimoji="1" lang="ja-JP" altLang="en-US" sz="1100" b="1" dirty="0">
                        <a:latin typeface="Calibri" panose="020F0502020204030204" pitchFamily="34" charset="0"/>
                        <a:ea typeface="Meiryo UI" panose="020B0604030504040204" pitchFamily="50" charset="-128"/>
                        <a:cs typeface="Meiryo UI" panose="020B0604030504040204" pitchFamily="50" charset="-128"/>
                      </a:endParaRPr>
                    </a:p>
                  </a:txBody>
                  <a:tcPr marL="91426" marR="91426" marT="34296" marB="34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3557">
                <a:tc rowSpan="4">
                  <a:txBody>
                    <a:bodyPr/>
                    <a:lstStyle/>
                    <a:p>
                      <a:endParaRPr kumimoji="1" lang="ja-JP" altLang="en-US" sz="1100" dirty="0">
                        <a:latin typeface="Calibri" panose="020F0502020204030204" pitchFamily="34" charset="0"/>
                        <a:ea typeface="Meiryo UI" panose="020B0604030504040204" pitchFamily="50" charset="-128"/>
                        <a:cs typeface="Meiryo UI" panose="020B0604030504040204" pitchFamily="50" charset="-128"/>
                      </a:endParaRPr>
                    </a:p>
                  </a:txBody>
                  <a:tcPr marL="91426" marR="91426" marT="34296" marB="34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100" b="1" dirty="0" smtClean="0">
                          <a:latin typeface="Calibri" panose="020F0502020204030204" pitchFamily="34" charset="0"/>
                          <a:ea typeface="Meiryo UI" panose="020B0604030504040204" pitchFamily="50" charset="-128"/>
                          <a:cs typeface="Meiryo UI" panose="020B0604030504040204" pitchFamily="50" charset="-128"/>
                        </a:rPr>
                        <a:t>New GUI design</a:t>
                      </a:r>
                      <a:r>
                        <a:rPr kumimoji="1" lang="en-US" altLang="ja-JP" sz="1100" b="1" baseline="0" dirty="0" smtClean="0">
                          <a:latin typeface="Calibri" panose="020F0502020204030204" pitchFamily="34" charset="0"/>
                          <a:ea typeface="Meiryo UI" panose="020B0604030504040204" pitchFamily="50" charset="-128"/>
                          <a:cs typeface="Meiryo UI" panose="020B0604030504040204" pitchFamily="50" charset="-128"/>
                        </a:rPr>
                        <a:t> (Simple &amp; effective operation)</a:t>
                      </a:r>
                      <a:endParaRPr kumimoji="1" lang="ja-JP" altLang="en-US" sz="1100" b="1" dirty="0">
                        <a:latin typeface="Calibri" panose="020F0502020204030204" pitchFamily="34" charset="0"/>
                        <a:ea typeface="Meiryo UI" panose="020B0604030504040204" pitchFamily="50" charset="-128"/>
                        <a:cs typeface="Meiryo UI" panose="020B0604030504040204" pitchFamily="50" charset="-128"/>
                      </a:endParaRPr>
                    </a:p>
                  </a:txBody>
                  <a:tcPr marL="91426" marR="91426" marT="34296" marB="34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b="1" dirty="0" smtClean="0">
                          <a:latin typeface="Calibri" panose="020F0502020204030204" pitchFamily="34" charset="0"/>
                          <a:ea typeface="Meiryo UI" panose="020B0604030504040204" pitchFamily="50" charset="-128"/>
                          <a:cs typeface="Meiryo UI" panose="020B0604030504040204" pitchFamily="50" charset="-128"/>
                        </a:rPr>
                        <a:t>V1.0</a:t>
                      </a:r>
                      <a:endParaRPr kumimoji="1" lang="ja-JP" altLang="en-US" sz="1100" b="1" dirty="0">
                        <a:latin typeface="Calibri" panose="020F0502020204030204" pitchFamily="34" charset="0"/>
                        <a:ea typeface="Meiryo UI" panose="020B0604030504040204" pitchFamily="50" charset="-128"/>
                        <a:cs typeface="Meiryo UI" panose="020B0604030504040204" pitchFamily="50" charset="-128"/>
                      </a:endParaRPr>
                    </a:p>
                  </a:txBody>
                  <a:tcPr marL="91426" marR="91426" marT="34296" marB="34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3557">
                <a:tc vMerge="1">
                  <a:txBody>
                    <a:bodyPr/>
                    <a:lstStyle/>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91433" marR="91433" marT="45723" marB="45723" anchor="ctr">
                    <a:lnR w="12700" cap="flat" cmpd="sng" algn="ctr">
                      <a:solidFill>
                        <a:schemeClr val="accent1">
                          <a:lumMod val="75000"/>
                        </a:schemeClr>
                      </a:solidFill>
                      <a:prstDash val="solid"/>
                      <a:round/>
                      <a:headEnd type="none" w="med" len="med"/>
                      <a:tailEnd type="none" w="med" len="med"/>
                    </a:lnR>
                  </a:tcPr>
                </a:tc>
                <a:tc>
                  <a:txBody>
                    <a:bodyPr/>
                    <a:lstStyle/>
                    <a:p>
                      <a:r>
                        <a:rPr kumimoji="1" lang="en-US" altLang="ja-JP" sz="1100" b="1" dirty="0" smtClean="0">
                          <a:latin typeface="Calibri" panose="020F0502020204030204" pitchFamily="34" charset="0"/>
                          <a:ea typeface="Meiryo UI" panose="020B0604030504040204" pitchFamily="50" charset="-128"/>
                          <a:cs typeface="Meiryo UI" panose="020B0604030504040204" pitchFamily="50" charset="-128"/>
                        </a:rPr>
                        <a:t>Enhanced secure (Data encryption, SSL,</a:t>
                      </a:r>
                      <a:r>
                        <a:rPr kumimoji="1" lang="en-US" altLang="ja-JP" sz="1100" b="1" baseline="0" dirty="0" smtClean="0">
                          <a:latin typeface="Calibri" panose="020F0502020204030204" pitchFamily="34" charset="0"/>
                          <a:ea typeface="Meiryo UI" panose="020B0604030504040204" pitchFamily="50" charset="-128"/>
                          <a:cs typeface="Meiryo UI" panose="020B0604030504040204" pitchFamily="50" charset="-128"/>
                        </a:rPr>
                        <a:t> enhanced log-in PW / Auto log out)</a:t>
                      </a:r>
                      <a:endParaRPr kumimoji="1" lang="ja-JP" altLang="en-US" sz="1100" b="1" dirty="0">
                        <a:latin typeface="Calibri" panose="020F0502020204030204" pitchFamily="34" charset="0"/>
                        <a:ea typeface="Meiryo UI" panose="020B0604030504040204" pitchFamily="50" charset="-128"/>
                        <a:cs typeface="Meiryo UI" panose="020B0604030504040204" pitchFamily="50" charset="-128"/>
                      </a:endParaRPr>
                    </a:p>
                  </a:txBody>
                  <a:tcPr marL="91426" marR="91426" marT="34296" marB="34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b="1" dirty="0" smtClean="0">
                          <a:latin typeface="Calibri" panose="020F0502020204030204" pitchFamily="34" charset="0"/>
                          <a:ea typeface="Meiryo UI" panose="020B0604030504040204" pitchFamily="50" charset="-128"/>
                          <a:cs typeface="Meiryo UI" panose="020B0604030504040204" pitchFamily="50" charset="-128"/>
                        </a:rPr>
                        <a:t>V1.0</a:t>
                      </a:r>
                      <a:endParaRPr kumimoji="1" lang="ja-JP" altLang="en-US" sz="1100" b="1" dirty="0">
                        <a:latin typeface="Calibri" panose="020F0502020204030204" pitchFamily="34" charset="0"/>
                        <a:ea typeface="Meiryo UI" panose="020B0604030504040204" pitchFamily="50" charset="-128"/>
                        <a:cs typeface="Meiryo UI" panose="020B0604030504040204" pitchFamily="50" charset="-128"/>
                      </a:endParaRPr>
                    </a:p>
                  </a:txBody>
                  <a:tcPr marL="91426" marR="91426" marT="34296" marB="34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3557">
                <a:tc vMerge="1">
                  <a:txBody>
                    <a:bodyPr/>
                    <a:lstStyle/>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accent1">
                          <a:lumMod val="75000"/>
                        </a:schemeClr>
                      </a:solidFill>
                      <a:prstDash val="solid"/>
                      <a:round/>
                      <a:headEnd type="none" w="med" len="med"/>
                      <a:tailEnd type="none" w="med" len="med"/>
                    </a:lnR>
                  </a:tcPr>
                </a:tc>
                <a:tc>
                  <a:txBody>
                    <a:bodyPr/>
                    <a:lstStyle/>
                    <a:p>
                      <a:r>
                        <a:rPr kumimoji="1" lang="en-US" altLang="ja-JP" sz="1100" b="1" dirty="0" smtClean="0">
                          <a:latin typeface="Calibri" panose="020F0502020204030204" pitchFamily="34" charset="0"/>
                          <a:ea typeface="Meiryo UI" panose="020B0604030504040204" pitchFamily="50" charset="-128"/>
                          <a:cs typeface="Meiryo UI" panose="020B0604030504040204" pitchFamily="50" charset="-128"/>
                        </a:rPr>
                        <a:t>H.265 </a:t>
                      </a:r>
                      <a:r>
                        <a:rPr kumimoji="1" lang="en-US" altLang="ja-JP" sz="1100" b="1" baseline="0" dirty="0" smtClean="0">
                          <a:latin typeface="Calibri" panose="020F0502020204030204" pitchFamily="34" charset="0"/>
                          <a:ea typeface="Meiryo UI" panose="020B0604030504040204" pitchFamily="50" charset="-128"/>
                          <a:cs typeface="Meiryo UI" panose="020B0604030504040204" pitchFamily="50" charset="-128"/>
                        </a:rPr>
                        <a:t>codec support</a:t>
                      </a:r>
                      <a:endParaRPr kumimoji="1" lang="en-US" altLang="ja-JP" sz="1100" b="1" dirty="0" smtClean="0">
                        <a:latin typeface="Calibri" panose="020F0502020204030204" pitchFamily="34" charset="0"/>
                        <a:ea typeface="Meiryo UI" panose="020B0604030504040204" pitchFamily="50" charset="-128"/>
                        <a:cs typeface="Meiryo UI" panose="020B0604030504040204" pitchFamily="50" charset="-128"/>
                      </a:endParaRPr>
                    </a:p>
                  </a:txBody>
                  <a:tcPr marL="91426" marR="91426" marT="34296" marB="34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b="1" dirty="0" smtClean="0">
                          <a:latin typeface="Calibri" panose="020F0502020204030204" pitchFamily="34" charset="0"/>
                          <a:ea typeface="Meiryo UI" panose="020B0604030504040204" pitchFamily="50" charset="-128"/>
                          <a:cs typeface="Meiryo UI" panose="020B0604030504040204" pitchFamily="50" charset="-128"/>
                        </a:rPr>
                        <a:t>V1.0</a:t>
                      </a:r>
                      <a:endParaRPr kumimoji="1" lang="ja-JP" altLang="en-US" sz="1100" b="1" dirty="0">
                        <a:latin typeface="Calibri" panose="020F0502020204030204" pitchFamily="34" charset="0"/>
                        <a:ea typeface="Meiryo UI" panose="020B0604030504040204" pitchFamily="50" charset="-128"/>
                        <a:cs typeface="Meiryo UI" panose="020B0604030504040204" pitchFamily="50" charset="-128"/>
                      </a:endParaRPr>
                    </a:p>
                  </a:txBody>
                  <a:tcPr marL="91426" marR="91426" marT="34296" marB="34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3557">
                <a:tc vMerge="1">
                  <a:txBody>
                    <a:bodyPr/>
                    <a:lstStyle/>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91426" marR="91426" marT="45727" marB="45727" anchor="ctr">
                    <a:lnR w="12700" cap="flat" cmpd="sng" algn="ctr">
                      <a:solidFill>
                        <a:schemeClr val="accent1">
                          <a:lumMod val="75000"/>
                        </a:schemeClr>
                      </a:solidFill>
                      <a:prstDash val="solid"/>
                      <a:round/>
                      <a:headEnd type="none" w="med" len="med"/>
                      <a:tailEnd type="none" w="med" len="med"/>
                    </a:lnR>
                  </a:tcPr>
                </a:tc>
                <a:tc>
                  <a:txBody>
                    <a:bodyPr/>
                    <a:lstStyle/>
                    <a:p>
                      <a:r>
                        <a:rPr kumimoji="1" lang="en-US" altLang="ja-JP" sz="1100" b="1" dirty="0" smtClean="0">
                          <a:latin typeface="Calibri" panose="020F0502020204030204" pitchFamily="34" charset="0"/>
                          <a:ea typeface="Meiryo UI" panose="020B0604030504040204" pitchFamily="50" charset="-128"/>
                          <a:cs typeface="Meiryo UI" panose="020B0604030504040204" pitchFamily="50" charset="-128"/>
                        </a:rPr>
                        <a:t>Save UID</a:t>
                      </a:r>
                      <a:r>
                        <a:rPr kumimoji="1" lang="en-US" altLang="ja-JP" sz="1100" b="1" baseline="0" dirty="0" smtClean="0">
                          <a:latin typeface="Calibri" panose="020F0502020204030204" pitchFamily="34" charset="0"/>
                          <a:ea typeface="Meiryo UI" panose="020B0604030504040204" pitchFamily="50" charset="-128"/>
                          <a:cs typeface="Meiryo UI" panose="020B0604030504040204" pitchFamily="50" charset="-128"/>
                        </a:rPr>
                        <a:t> of NX400 (1 UID for 1 operation PC, camera direct via recorder)</a:t>
                      </a:r>
                      <a:endParaRPr kumimoji="1" lang="en-US" altLang="ja-JP" sz="1100" b="1" dirty="0" smtClean="0">
                        <a:latin typeface="Calibri" panose="020F0502020204030204" pitchFamily="34" charset="0"/>
                        <a:ea typeface="Meiryo UI" panose="020B0604030504040204" pitchFamily="50" charset="-128"/>
                        <a:cs typeface="Meiryo UI" panose="020B0604030504040204" pitchFamily="50" charset="-128"/>
                      </a:endParaRPr>
                    </a:p>
                  </a:txBody>
                  <a:tcPr marL="91426" marR="91426" marT="34296" marB="34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b="1" dirty="0" smtClean="0">
                          <a:latin typeface="Calibri" panose="020F0502020204030204" pitchFamily="34" charset="0"/>
                          <a:ea typeface="Meiryo UI" panose="020B0604030504040204" pitchFamily="50" charset="-128"/>
                          <a:cs typeface="Meiryo UI" panose="020B0604030504040204" pitchFamily="50" charset="-128"/>
                        </a:rPr>
                        <a:t>V1.0</a:t>
                      </a:r>
                      <a:endParaRPr kumimoji="1" lang="ja-JP" altLang="en-US" sz="1100" b="1" dirty="0">
                        <a:latin typeface="Calibri" panose="020F0502020204030204" pitchFamily="34" charset="0"/>
                        <a:ea typeface="Meiryo UI" panose="020B0604030504040204" pitchFamily="50" charset="-128"/>
                        <a:cs typeface="Meiryo UI" panose="020B0604030504040204" pitchFamily="50" charset="-128"/>
                      </a:endParaRPr>
                    </a:p>
                  </a:txBody>
                  <a:tcPr marL="91426" marR="91426" marT="34296" marB="34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角丸四角形 2"/>
          <p:cNvSpPr/>
          <p:nvPr/>
        </p:nvSpPr>
        <p:spPr>
          <a:xfrm>
            <a:off x="169799" y="2384436"/>
            <a:ext cx="1369430" cy="106361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35922" tIns="45617" rIns="35922" bIns="45617" anchor="ctr"/>
          <a:lstStyle/>
          <a:p>
            <a:pPr defTabSz="912406" fontAlgn="auto">
              <a:spcBef>
                <a:spcPts val="0"/>
              </a:spcBef>
              <a:spcAft>
                <a:spcPts val="0"/>
              </a:spcAft>
              <a:defRPr/>
            </a:pPr>
            <a:r>
              <a:rPr lang="en-US" altLang="ja-JP" sz="1600" b="1" dirty="0">
                <a:solidFill>
                  <a:prstClr val="white"/>
                </a:solidFill>
                <a:effectLst/>
                <a:latin typeface="Calibri" panose="020F0502020204030204" pitchFamily="34" charset="0"/>
                <a:ea typeface="Meiryo UI" panose="020B0604030504040204" pitchFamily="50" charset="-128"/>
                <a:cs typeface="Meiryo UI" panose="020B0604030504040204" pitchFamily="50" charset="-128"/>
              </a:rPr>
              <a:t>Function</a:t>
            </a:r>
          </a:p>
          <a:p>
            <a:pPr defTabSz="912406" fontAlgn="auto">
              <a:spcBef>
                <a:spcPts val="0"/>
              </a:spcBef>
              <a:spcAft>
                <a:spcPts val="0"/>
              </a:spcAft>
              <a:defRPr/>
            </a:pPr>
            <a:r>
              <a:rPr lang="en-US" altLang="ja-JP" sz="1600" b="1" dirty="0">
                <a:solidFill>
                  <a:prstClr val="white"/>
                </a:solidFill>
                <a:effectLst/>
                <a:latin typeface="Calibri" panose="020F0502020204030204" pitchFamily="34" charset="0"/>
                <a:ea typeface="Meiryo UI" panose="020B0604030504040204" pitchFamily="50" charset="-128"/>
                <a:cs typeface="Meiryo UI" panose="020B0604030504040204" pitchFamily="50" charset="-128"/>
              </a:rPr>
              <a:t>Enhancement</a:t>
            </a:r>
            <a:endParaRPr lang="ja-JP" altLang="en-US" sz="1600" b="1" dirty="0">
              <a:solidFill>
                <a:prstClr val="white"/>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6" name="角丸四角形 5"/>
          <p:cNvSpPr/>
          <p:nvPr/>
        </p:nvSpPr>
        <p:spPr>
          <a:xfrm>
            <a:off x="169803" y="1290180"/>
            <a:ext cx="1369429" cy="858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35922" tIns="45617" rIns="35922" bIns="45617" anchor="ctr"/>
          <a:lstStyle/>
          <a:p>
            <a:pPr defTabSz="912406" fontAlgn="auto">
              <a:spcBef>
                <a:spcPts val="0"/>
              </a:spcBef>
              <a:spcAft>
                <a:spcPts val="0"/>
              </a:spcAft>
              <a:defRPr/>
            </a:pPr>
            <a:r>
              <a:rPr lang="en-US" altLang="ja-JP" sz="1600" b="1" dirty="0">
                <a:solidFill>
                  <a:prstClr val="white"/>
                </a:solidFill>
                <a:effectLst/>
                <a:latin typeface="Calibri" panose="020F0502020204030204" pitchFamily="34" charset="0"/>
                <a:ea typeface="Meiryo UI" panose="020B0604030504040204" pitchFamily="50" charset="-128"/>
                <a:cs typeface="Meiryo UI" panose="020B0604030504040204" pitchFamily="50" charset="-128"/>
              </a:rPr>
              <a:t>Easy</a:t>
            </a:r>
          </a:p>
          <a:p>
            <a:pPr defTabSz="912406" fontAlgn="auto">
              <a:spcBef>
                <a:spcPts val="0"/>
              </a:spcBef>
              <a:spcAft>
                <a:spcPts val="0"/>
              </a:spcAft>
              <a:defRPr/>
            </a:pPr>
            <a:r>
              <a:rPr lang="en-US" altLang="ja-JP" sz="1600" b="1" dirty="0">
                <a:solidFill>
                  <a:prstClr val="white"/>
                </a:solidFill>
                <a:effectLst/>
                <a:latin typeface="Calibri" panose="020F0502020204030204" pitchFamily="34" charset="0"/>
                <a:ea typeface="Meiryo UI" panose="020B0604030504040204" pitchFamily="50" charset="-128"/>
                <a:cs typeface="Meiryo UI" panose="020B0604030504040204" pitchFamily="50" charset="-128"/>
              </a:rPr>
              <a:t>Configuration</a:t>
            </a:r>
            <a:endParaRPr lang="ja-JP" altLang="en-US" sz="1600" b="1" dirty="0">
              <a:solidFill>
                <a:prstClr val="white"/>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8" name="角丸四角形 7"/>
          <p:cNvSpPr/>
          <p:nvPr/>
        </p:nvSpPr>
        <p:spPr>
          <a:xfrm>
            <a:off x="157100" y="3682999"/>
            <a:ext cx="1369428" cy="847725"/>
          </a:xfrm>
          <a:prstGeom prst="roundRect">
            <a:avLst/>
          </a:prstGeom>
          <a:solidFill>
            <a:schemeClr val="accent2">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35922" tIns="45617" rIns="35922" bIns="45617" anchor="ctr"/>
          <a:lstStyle/>
          <a:p>
            <a:pPr defTabSz="912406" fontAlgn="auto">
              <a:spcBef>
                <a:spcPts val="0"/>
              </a:spcBef>
              <a:spcAft>
                <a:spcPts val="0"/>
              </a:spcAft>
              <a:defRPr/>
            </a:pPr>
            <a:r>
              <a:rPr lang="en-US" altLang="ja-JP" sz="1600" b="1" dirty="0">
                <a:solidFill>
                  <a:prstClr val="white"/>
                </a:solidFill>
                <a:effectLst/>
                <a:latin typeface="Calibri" panose="020F0502020204030204" pitchFamily="34" charset="0"/>
                <a:ea typeface="Meiryo UI" panose="020B0604030504040204" pitchFamily="50" charset="-128"/>
                <a:cs typeface="Meiryo UI" panose="020B0604030504040204" pitchFamily="50" charset="-128"/>
              </a:rPr>
              <a:t>Strong</a:t>
            </a:r>
          </a:p>
          <a:p>
            <a:pPr defTabSz="912406" fontAlgn="auto">
              <a:spcBef>
                <a:spcPts val="0"/>
              </a:spcBef>
              <a:spcAft>
                <a:spcPts val="0"/>
              </a:spcAft>
              <a:defRPr/>
            </a:pPr>
            <a:r>
              <a:rPr lang="en-US" altLang="ja-JP" sz="1600" b="1" dirty="0">
                <a:solidFill>
                  <a:prstClr val="white"/>
                </a:solidFill>
                <a:effectLst/>
                <a:latin typeface="Calibri" panose="020F0502020204030204" pitchFamily="34" charset="0"/>
                <a:ea typeface="Meiryo UI" panose="020B0604030504040204" pitchFamily="50" charset="-128"/>
                <a:cs typeface="Meiryo UI" panose="020B0604030504040204" pitchFamily="50" charset="-128"/>
              </a:rPr>
              <a:t>Product</a:t>
            </a:r>
            <a:endParaRPr lang="ja-JP" altLang="en-US" sz="1600" b="1" dirty="0">
              <a:solidFill>
                <a:prstClr val="white"/>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2832" name="Rectangle 2"/>
          <p:cNvSpPr txBox="1">
            <a:spLocks noChangeArrowheads="1"/>
          </p:cNvSpPr>
          <p:nvPr/>
        </p:nvSpPr>
        <p:spPr bwMode="auto">
          <a:xfrm>
            <a:off x="750907" y="3"/>
            <a:ext cx="7642225" cy="373856"/>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25400"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41" tIns="45617" rIns="91241" bIns="45617"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defTabSz="912406" fontAlgn="auto">
              <a:spcBef>
                <a:spcPts val="0"/>
              </a:spcBef>
              <a:spcAft>
                <a:spcPts val="0"/>
              </a:spcAft>
            </a:pPr>
            <a:endParaRPr lang="ja-JP" altLang="en-US" sz="2400" b="1" dirty="0">
              <a:solidFill>
                <a:srgbClr val="000000"/>
              </a:solidFill>
              <a:effectLst/>
              <a:ea typeface="Meiryo UI" pitchFamily="50" charset="-128"/>
              <a:cs typeface="Meiryo UI" pitchFamily="50" charset="-128"/>
            </a:endParaRPr>
          </a:p>
        </p:txBody>
      </p:sp>
      <p:sp>
        <p:nvSpPr>
          <p:cNvPr id="21" name="タイトル 20"/>
          <p:cNvSpPr>
            <a:spLocks noGrp="1"/>
          </p:cNvSpPr>
          <p:nvPr>
            <p:ph type="title"/>
          </p:nvPr>
        </p:nvSpPr>
        <p:spPr>
          <a:xfrm>
            <a:off x="459652" y="5392"/>
            <a:ext cx="7674860" cy="525309"/>
          </a:xfrm>
        </p:spPr>
        <p:txBody>
          <a:bodyPr/>
          <a:lstStyle/>
          <a:p>
            <a:pPr defTabSz="912406">
              <a:spcBef>
                <a:spcPts val="0"/>
              </a:spcBef>
            </a:pPr>
            <a:r>
              <a:rPr lang="en-US" altLang="ja-JP" b="1" dirty="0">
                <a:latin typeface="Calibri" panose="020F0502020204030204" pitchFamily="34" charset="0"/>
                <a:ea typeface="Meiryo UI" pitchFamily="50" charset="-128"/>
                <a:cs typeface="Meiryo UI" pitchFamily="50" charset="-128"/>
              </a:rPr>
              <a:t>New </a:t>
            </a:r>
            <a:r>
              <a:rPr lang="en-US" altLang="ja-JP" b="1" dirty="0" smtClean="0">
                <a:latin typeface="Calibri" panose="020F0502020204030204" pitchFamily="34" charset="0"/>
                <a:ea typeface="Meiryo UI" pitchFamily="50" charset="-128"/>
                <a:cs typeface="Meiryo UI" pitchFamily="50" charset="-128"/>
              </a:rPr>
              <a:t>function of ASM300</a:t>
            </a:r>
            <a:endParaRPr lang="ja-JP" altLang="en-US" b="1" dirty="0">
              <a:latin typeface="Calibri" panose="020F0502020204030204" pitchFamily="34" charset="0"/>
              <a:ea typeface="Meiryo UI" pitchFamily="50" charset="-128"/>
              <a:cs typeface="Meiryo UI" pitchFamily="50" charset="-128"/>
            </a:endParaRPr>
          </a:p>
        </p:txBody>
      </p:sp>
      <p:sp>
        <p:nvSpPr>
          <p:cNvPr id="5" name="正方形/長方形 4"/>
          <p:cNvSpPr/>
          <p:nvPr/>
        </p:nvSpPr>
        <p:spPr>
          <a:xfrm>
            <a:off x="4716340" y="307430"/>
            <a:ext cx="2770310" cy="230832"/>
          </a:xfrm>
          <a:prstGeom prst="rect">
            <a:avLst/>
          </a:prstGeom>
        </p:spPr>
        <p:txBody>
          <a:bodyPr wrap="none">
            <a:spAutoFit/>
          </a:bodyPr>
          <a:lstStyle/>
          <a:p>
            <a:r>
              <a:rPr lang="en-US" altLang="ja-JP" sz="900" b="1" dirty="0" smtClean="0">
                <a:solidFill>
                  <a:schemeClr val="bg1"/>
                </a:solidFill>
              </a:rPr>
              <a:t>*Device is limited. Please refer another slide</a:t>
            </a:r>
            <a:endParaRPr lang="ja-JP" altLang="en-US" sz="900" b="1" dirty="0">
              <a:solidFill>
                <a:schemeClr val="bg1"/>
              </a:solidFill>
            </a:endParaRPr>
          </a:p>
        </p:txBody>
      </p:sp>
    </p:spTree>
    <p:extLst>
      <p:ext uri="{BB962C8B-B14F-4D97-AF65-F5344CB8AC3E}">
        <p14:creationId xmlns:p14="http://schemas.microsoft.com/office/powerpoint/2010/main" val="29642490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txBox="1">
            <a:spLocks noChangeArrowheads="1"/>
          </p:cNvSpPr>
          <p:nvPr/>
        </p:nvSpPr>
        <p:spPr bwMode="auto">
          <a:xfrm>
            <a:off x="475055" y="98323"/>
            <a:ext cx="7642225" cy="373856"/>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25400"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l"/>
            <a:r>
              <a:rPr lang="en-US" altLang="ja-JP" sz="2400" b="1" dirty="0" smtClean="0">
                <a:solidFill>
                  <a:schemeClr val="bg1"/>
                </a:solidFill>
                <a:effectLst/>
                <a:ea typeface="Meiryo UI" pitchFamily="50" charset="-128"/>
                <a:cs typeface="Meiryo UI" pitchFamily="50" charset="-128"/>
              </a:rPr>
              <a:t>Difference from ASM200</a:t>
            </a:r>
          </a:p>
        </p:txBody>
      </p:sp>
      <p:sp>
        <p:nvSpPr>
          <p:cNvPr id="19459" name="テキスト ボックス 1"/>
          <p:cNvSpPr txBox="1">
            <a:spLocks noChangeArrowheads="1"/>
          </p:cNvSpPr>
          <p:nvPr/>
        </p:nvSpPr>
        <p:spPr bwMode="auto">
          <a:xfrm>
            <a:off x="248717" y="881023"/>
            <a:ext cx="8641283"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l">
              <a:buFont typeface="Wingdings" panose="05000000000000000000" pitchFamily="2" charset="2"/>
              <a:buChar char="ü"/>
            </a:pPr>
            <a:r>
              <a:rPr lang="en-US" altLang="ja-JP" sz="1800" b="1" dirty="0" smtClean="0">
                <a:effectLst/>
              </a:rPr>
              <a:t>Feature of extension software, WV-ASE201, such as Live </a:t>
            </a:r>
            <a:r>
              <a:rPr lang="en-US" altLang="ja-JP" sz="1800" b="1" dirty="0">
                <a:effectLst/>
              </a:rPr>
              <a:t>Monitor, Map Monitor, System </a:t>
            </a:r>
            <a:r>
              <a:rPr lang="en-US" altLang="ja-JP" sz="1800" b="1" dirty="0" smtClean="0">
                <a:effectLst/>
              </a:rPr>
              <a:t>controller CU950, are included in standard software.</a:t>
            </a:r>
            <a:endParaRPr lang="en-US" altLang="ja-JP" sz="1800" b="1" dirty="0">
              <a:effectLst/>
            </a:endParaRPr>
          </a:p>
          <a:p>
            <a:pPr algn="l" eaLnBrk="1" hangingPunct="1">
              <a:buFont typeface="Wingdings" panose="05000000000000000000" pitchFamily="2" charset="2"/>
              <a:buChar char="ü"/>
            </a:pPr>
            <a:endParaRPr lang="en-US" altLang="ja-JP" sz="1800" b="1" dirty="0">
              <a:effectLst/>
              <a:ea typeface="Meiryo UI" pitchFamily="50" charset="-128"/>
              <a:cs typeface="Meiryo UI" pitchFamily="50" charset="-128"/>
            </a:endParaRPr>
          </a:p>
          <a:p>
            <a:pPr algn="l">
              <a:buFont typeface="Wingdings" panose="05000000000000000000" pitchFamily="2" charset="2"/>
              <a:buChar char="ü"/>
            </a:pPr>
            <a:r>
              <a:rPr lang="en-US" altLang="ja-JP" sz="1800" b="1" dirty="0">
                <a:effectLst/>
              </a:rPr>
              <a:t>Operation manual is changed from </a:t>
            </a:r>
            <a:r>
              <a:rPr lang="en-US" altLang="ja-JP" sz="1800" b="1" dirty="0" smtClean="0">
                <a:effectLst/>
              </a:rPr>
              <a:t>“PDF” </a:t>
            </a:r>
            <a:r>
              <a:rPr lang="en-US" altLang="ja-JP" sz="1800" b="1" dirty="0">
                <a:effectLst/>
              </a:rPr>
              <a:t>to </a:t>
            </a:r>
            <a:r>
              <a:rPr lang="en-US" altLang="ja-JP" sz="1800" b="1" dirty="0" smtClean="0">
                <a:effectLst/>
              </a:rPr>
              <a:t>“Help file”.</a:t>
            </a:r>
            <a:endParaRPr lang="en-US" altLang="ja-JP" sz="1800" b="1" dirty="0">
              <a:effectLst/>
            </a:endParaRPr>
          </a:p>
          <a:p>
            <a:pPr algn="l" eaLnBrk="1" hangingPunct="1">
              <a:buFont typeface="Wingdings" panose="05000000000000000000" pitchFamily="2" charset="2"/>
              <a:buChar char="ü"/>
            </a:pPr>
            <a:endParaRPr lang="en-US" altLang="ja-JP" sz="1800" b="1" dirty="0">
              <a:effectLst/>
              <a:ea typeface="Meiryo UI" pitchFamily="50" charset="-128"/>
              <a:cs typeface="Meiryo UI" pitchFamily="50" charset="-128"/>
            </a:endParaRPr>
          </a:p>
          <a:p>
            <a:pPr algn="l">
              <a:buFont typeface="Wingdings" panose="05000000000000000000" pitchFamily="2" charset="2"/>
              <a:buChar char="ü"/>
            </a:pPr>
            <a:r>
              <a:rPr lang="en-US" altLang="ja-JP" sz="1800" b="1" dirty="0" smtClean="0">
                <a:effectLst/>
              </a:rPr>
              <a:t>A lot of License variation.</a:t>
            </a:r>
          </a:p>
          <a:p>
            <a:pPr lvl="1" algn="l">
              <a:buFont typeface="Wingdings" panose="05000000000000000000" pitchFamily="2" charset="2"/>
              <a:buChar char="Ø"/>
            </a:pPr>
            <a:r>
              <a:rPr lang="en-US" altLang="ja-JP" sz="1600" dirty="0" smtClean="0">
                <a:effectLst/>
              </a:rPr>
              <a:t>Free license for 1 recorder and 16 cameras</a:t>
            </a:r>
          </a:p>
          <a:p>
            <a:pPr lvl="1" algn="l">
              <a:buFont typeface="Wingdings" panose="05000000000000000000" pitchFamily="2" charset="2"/>
              <a:buChar char="Ø"/>
            </a:pPr>
            <a:r>
              <a:rPr lang="en-US" altLang="ja-JP" sz="1600" dirty="0" smtClean="0">
                <a:effectLst/>
              </a:rPr>
              <a:t>Upgrade license for ASM200 license holder</a:t>
            </a:r>
          </a:p>
          <a:p>
            <a:pPr lvl="1" algn="l">
              <a:buFont typeface="Wingdings" panose="05000000000000000000" pitchFamily="2" charset="2"/>
              <a:buChar char="Ø"/>
            </a:pPr>
            <a:r>
              <a:rPr lang="en-US" altLang="ja-JP" sz="1600" dirty="0" smtClean="0">
                <a:effectLst/>
              </a:rPr>
              <a:t>Concurrent Access license (Up to 5 client) (Ver. 2.0)</a:t>
            </a:r>
            <a:endParaRPr lang="en-US" altLang="ja-JP" sz="1600" dirty="0">
              <a:effectLst/>
            </a:endParaRPr>
          </a:p>
          <a:p>
            <a:pPr lvl="1" algn="l">
              <a:buFont typeface="Wingdings" panose="05000000000000000000" pitchFamily="2" charset="2"/>
              <a:buChar char="ü"/>
            </a:pPr>
            <a:endParaRPr lang="en-US" altLang="ja-JP" sz="1800" dirty="0" smtClean="0">
              <a:effectLst/>
              <a:ea typeface="Meiryo UI" pitchFamily="50" charset="-128"/>
              <a:cs typeface="Meiryo UI" pitchFamily="50" charset="-128"/>
            </a:endParaRPr>
          </a:p>
          <a:p>
            <a:pPr algn="l" eaLnBrk="1" hangingPunct="1">
              <a:buFont typeface="Wingdings" panose="05000000000000000000" pitchFamily="2" charset="2"/>
              <a:buChar char="ü"/>
            </a:pPr>
            <a:r>
              <a:rPr lang="en-US" altLang="ja-JP" sz="1800" b="1" dirty="0" smtClean="0">
                <a:effectLst/>
              </a:rPr>
              <a:t>ASM300 consume only 1 UID of NX series NVR</a:t>
            </a:r>
          </a:p>
          <a:p>
            <a:pPr lvl="1" algn="l" eaLnBrk="1" hangingPunct="1">
              <a:buFont typeface="Wingdings" panose="05000000000000000000" pitchFamily="2" charset="2"/>
              <a:buChar char="Ø"/>
            </a:pPr>
            <a:r>
              <a:rPr lang="en-US" altLang="ja-JP" dirty="0" smtClean="0">
                <a:effectLst/>
                <a:ea typeface="Meiryo UI" pitchFamily="50" charset="-128"/>
                <a:cs typeface="Meiryo UI" pitchFamily="50" charset="-128"/>
              </a:rPr>
              <a:t>More </a:t>
            </a:r>
            <a:r>
              <a:rPr lang="en-US" altLang="ja-JP" dirty="0">
                <a:effectLst/>
                <a:ea typeface="Meiryo UI" pitchFamily="50" charset="-128"/>
                <a:cs typeface="Meiryo UI" pitchFamily="50" charset="-128"/>
              </a:rPr>
              <a:t>number of ASM300 can connect with </a:t>
            </a:r>
            <a:r>
              <a:rPr lang="en-US" altLang="ja-JP" dirty="0" smtClean="0">
                <a:effectLst/>
                <a:ea typeface="Meiryo UI" pitchFamily="50" charset="-128"/>
                <a:cs typeface="Meiryo UI" pitchFamily="50" charset="-128"/>
              </a:rPr>
              <a:t>NX series NVR. 1 UID is applied only when live source is set as camera direct in ASM300. When live source is through recorder, consumed UID is as same as ASM200 </a:t>
            </a:r>
            <a:endParaRPr lang="en-US" altLang="ja-JP" sz="1050" dirty="0" smtClean="0">
              <a:effectLst/>
              <a:ea typeface="Meiryo UI" pitchFamily="50" charset="-128"/>
              <a:cs typeface="Meiryo UI" pitchFamily="50" charset="-128"/>
            </a:endParaRPr>
          </a:p>
        </p:txBody>
      </p:sp>
    </p:spTree>
    <p:extLst>
      <p:ext uri="{BB962C8B-B14F-4D97-AF65-F5344CB8AC3E}">
        <p14:creationId xmlns:p14="http://schemas.microsoft.com/office/powerpoint/2010/main" val="11095847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2860162609"/>
              </p:ext>
            </p:extLst>
          </p:nvPr>
        </p:nvGraphicFramePr>
        <p:xfrm>
          <a:off x="82551" y="807736"/>
          <a:ext cx="8993188" cy="3856657"/>
        </p:xfrm>
        <a:graphic>
          <a:graphicData uri="http://schemas.openxmlformats.org/drawingml/2006/table">
            <a:tbl>
              <a:tblPr firstRow="1" bandRow="1">
                <a:tableStyleId>{5940675A-B579-460E-94D1-54222C63F5DA}</a:tableStyleId>
              </a:tblPr>
              <a:tblGrid>
                <a:gridCol w="309111"/>
                <a:gridCol w="1290582"/>
                <a:gridCol w="1568692"/>
                <a:gridCol w="5824803"/>
              </a:tblGrid>
              <a:tr h="288000">
                <a:tc>
                  <a:txBody>
                    <a:bodyPr/>
                    <a:lstStyle/>
                    <a:p>
                      <a:pPr algn="ctr"/>
                      <a:r>
                        <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1000"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solidFill>
                      <a:schemeClr val="accent5">
                        <a:lumMod val="20000"/>
                        <a:lumOff val="80000"/>
                      </a:schemeClr>
                    </a:solidFill>
                  </a:tcPr>
                </a:tc>
                <a:tc>
                  <a:txBody>
                    <a:bodyPr/>
                    <a:lstStyle/>
                    <a:p>
                      <a:pPr algn="ctr"/>
                      <a:r>
                        <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Major item</a:t>
                      </a:r>
                      <a:endParaRPr kumimoji="1" lang="ja-JP" altLang="en-US" sz="1000"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solidFill>
                      <a:schemeClr val="accent5">
                        <a:lumMod val="20000"/>
                        <a:lumOff val="80000"/>
                      </a:schemeClr>
                    </a:solidFill>
                  </a:tcPr>
                </a:tc>
                <a:tc>
                  <a:txBody>
                    <a:bodyPr/>
                    <a:lstStyle/>
                    <a:p>
                      <a:pPr algn="ctr"/>
                      <a:r>
                        <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Secondary item</a:t>
                      </a:r>
                      <a:endParaRPr kumimoji="1" lang="ja-JP" altLang="en-US" sz="1000"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solidFill>
                      <a:schemeClr val="accent5">
                        <a:lumMod val="20000"/>
                        <a:lumOff val="80000"/>
                      </a:schemeClr>
                    </a:solidFill>
                  </a:tcPr>
                </a:tc>
                <a:tc>
                  <a:txBody>
                    <a:bodyPr/>
                    <a:lstStyle/>
                    <a:p>
                      <a:pPr algn="ctr"/>
                      <a:r>
                        <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Outline of the new function</a:t>
                      </a:r>
                      <a:endParaRPr kumimoji="1" lang="ja-JP" altLang="en-US" sz="1000"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solidFill>
                      <a:schemeClr val="accent5">
                        <a:lumMod val="20000"/>
                        <a:lumOff val="80000"/>
                      </a:schemeClr>
                    </a:solidFill>
                  </a:tcPr>
                </a:tc>
              </a:tr>
              <a:tr h="187824">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1</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H.265 camera support</a:t>
                      </a:r>
                      <a:endParaRPr kumimoji="1" lang="ja-JP" altLang="en-US" sz="1000" dirty="0" smtClean="0">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solidFill>
                      <a:schemeClr val="bg1"/>
                    </a:solidFill>
                  </a:tcPr>
                </a:tc>
                <a:tc>
                  <a:txBody>
                    <a:bodyPr/>
                    <a:lstStyle/>
                    <a:p>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H.265 live &amp; decode</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B w="12700" cap="flat" cmpd="sng" algn="ctr">
                      <a:solidFill>
                        <a:schemeClr val="tx1"/>
                      </a:solidFill>
                      <a:prstDash val="solid"/>
                      <a:round/>
                      <a:headEnd type="none" w="med" len="med"/>
                      <a:tailEnd type="none" w="med" len="med"/>
                    </a:lnB>
                    <a:solidFill>
                      <a:schemeClr val="bg1"/>
                    </a:solidFill>
                  </a:tcPr>
                </a:tc>
                <a:tc>
                  <a:txBody>
                    <a:bodyPr/>
                    <a:lstStyle/>
                    <a:p>
                      <a:r>
                        <a:rPr lang="en-US" altLang="ja-JP" sz="1000" dirty="0" smtClean="0">
                          <a:solidFill>
                            <a:schemeClr val="tx1"/>
                          </a:solidFill>
                          <a:effectLst/>
                          <a:latin typeface="Calibri" panose="020F0502020204030204" pitchFamily="34" charset="0"/>
                        </a:rPr>
                        <a:t>Support</a:t>
                      </a:r>
                      <a:r>
                        <a:rPr lang="en-US" altLang="ja-JP" sz="1000" baseline="0" dirty="0" smtClean="0">
                          <a:solidFill>
                            <a:schemeClr val="tx1"/>
                          </a:solidFill>
                          <a:effectLst/>
                          <a:latin typeface="Calibri" panose="020F0502020204030204" pitchFamily="34" charset="0"/>
                        </a:rPr>
                        <a:t> live of </a:t>
                      </a:r>
                      <a:r>
                        <a:rPr lang="en-US" altLang="ja-JP" sz="1000" dirty="0" smtClean="0">
                          <a:solidFill>
                            <a:schemeClr val="tx1"/>
                          </a:solidFill>
                          <a:effectLst/>
                          <a:latin typeface="Calibri" panose="020F0502020204030204" pitchFamily="34" charset="0"/>
                        </a:rPr>
                        <a:t>H.265 stream</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B w="12700" cap="flat" cmpd="sng" algn="ctr">
                      <a:solidFill>
                        <a:schemeClr val="tx1"/>
                      </a:solidFill>
                      <a:prstDash val="solid"/>
                      <a:round/>
                      <a:headEnd type="none" w="med" len="med"/>
                      <a:tailEnd type="none" w="med" len="med"/>
                    </a:lnB>
                    <a:solidFill>
                      <a:schemeClr val="bg1"/>
                    </a:solidFill>
                  </a:tcPr>
                </a:tc>
              </a:tr>
              <a:tr h="187824">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2</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vMerge="1">
                  <a:txBody>
                    <a:bodyPr/>
                    <a:lstStyle/>
                    <a:p>
                      <a:endParaRPr kumimoji="1" lang="ja-JP" altLang="en-US"/>
                    </a:p>
                  </a:txBody>
                  <a:tcPr/>
                </a:tc>
                <a:tc>
                  <a:txBody>
                    <a:bodyPr/>
                    <a:lstStyle/>
                    <a:p>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Corridor support</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ja-JP" sz="1000" dirty="0" smtClean="0">
                          <a:solidFill>
                            <a:schemeClr val="tx1"/>
                          </a:solidFill>
                          <a:effectLst/>
                          <a:latin typeface="Calibri" panose="020F0502020204030204" pitchFamily="34" charset="0"/>
                        </a:rPr>
                        <a:t>Add new corridor layout </a:t>
                      </a:r>
                      <a:r>
                        <a:rPr lang="en-US" altLang="ja-JP" sz="800" dirty="0" smtClean="0">
                          <a:solidFill>
                            <a:schemeClr val="tx1"/>
                          </a:solidFill>
                          <a:effectLst/>
                          <a:latin typeface="Calibri" panose="020F0502020204030204" pitchFamily="34" charset="0"/>
                        </a:rPr>
                        <a:t>(2, 3, 4 images) </a:t>
                      </a:r>
                      <a:endParaRPr kumimoji="1" lang="ja-JP" altLang="en-US" sz="8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87824">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3</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rowSpan="4">
                  <a:txBody>
                    <a:bodyPr/>
                    <a:lstStyle/>
                    <a:p>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H.265 recorder support</a:t>
                      </a:r>
                    </a:p>
                    <a:p>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a:t>
                      </a:r>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NX series NVR)</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solidFill>
                      <a:schemeClr val="bg1"/>
                    </a:solidFill>
                  </a:tcPr>
                </a:tc>
                <a:tc>
                  <a:txBody>
                    <a:bodyPr/>
                    <a:lstStyle/>
                    <a:p>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H.265 playback decode</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ja-JP" sz="1000" dirty="0" smtClean="0">
                          <a:solidFill>
                            <a:schemeClr val="tx1"/>
                          </a:solidFill>
                          <a:effectLst/>
                          <a:latin typeface="Calibri" panose="020F0502020204030204" pitchFamily="34" charset="0"/>
                        </a:rPr>
                        <a:t>Support</a:t>
                      </a:r>
                      <a:r>
                        <a:rPr lang="en-US" altLang="ja-JP" sz="1000" baseline="0" dirty="0" smtClean="0">
                          <a:solidFill>
                            <a:schemeClr val="tx1"/>
                          </a:solidFill>
                          <a:effectLst/>
                          <a:latin typeface="Calibri" panose="020F0502020204030204" pitchFamily="34" charset="0"/>
                        </a:rPr>
                        <a:t> live and playback of </a:t>
                      </a:r>
                      <a:r>
                        <a:rPr lang="en-US" altLang="ja-JP" sz="1000" dirty="0" smtClean="0">
                          <a:solidFill>
                            <a:schemeClr val="tx1"/>
                          </a:solidFill>
                          <a:effectLst/>
                          <a:latin typeface="Calibri" panose="020F0502020204030204" pitchFamily="34" charset="0"/>
                        </a:rPr>
                        <a:t>H.265 stream</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87824">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4</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a:p>
                  </a:txBody>
                  <a:tcPr/>
                </a:tc>
                <a:tc>
                  <a:txBody>
                    <a:bodyPr/>
                    <a:lstStyle/>
                    <a:p>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Thumbnail</a:t>
                      </a:r>
                      <a:r>
                        <a:rPr kumimoji="1" lang="en-US" altLang="ja-JP" sz="1000"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search</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ja-JP" sz="1000" dirty="0" smtClean="0">
                          <a:solidFill>
                            <a:schemeClr val="tx1"/>
                          </a:solidFill>
                          <a:effectLst/>
                          <a:latin typeface="Calibri" panose="020F0502020204030204" pitchFamily="34" charset="0"/>
                        </a:rPr>
                        <a:t>New thumbnail search function</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5649">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5</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a:p>
                  </a:txBody>
                  <a:tcPr/>
                </a:tc>
                <a:tc>
                  <a:txBody>
                    <a:bodyPr/>
                    <a:lstStyle/>
                    <a:p>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Dual stream</a:t>
                      </a:r>
                    </a:p>
                    <a:p>
                      <a:r>
                        <a:rPr kumimoji="1" lang="en-US" altLang="ja-JP" sz="1000"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Rec. / Play</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Playback  dual stream recorded on the recorder. </a:t>
                      </a:r>
                      <a:r>
                        <a:rPr lang="en-US" altLang="ja-JP" sz="800" dirty="0" smtClean="0">
                          <a:solidFill>
                            <a:schemeClr val="tx1"/>
                          </a:solidFill>
                          <a:effectLst/>
                          <a:latin typeface="Calibri" panose="020F0502020204030204" pitchFamily="34" charset="0"/>
                        </a:rPr>
                        <a:t>(When “Auto” setting, stream 1 is for single screen, stream 2 is for multi-screen.)</a:t>
                      </a:r>
                      <a:endParaRPr kumimoji="1" lang="ja-JP" altLang="en-US" sz="8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87824">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6</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a:p>
                  </a:txBody>
                  <a:tcPr/>
                </a:tc>
                <a:tc>
                  <a:txBody>
                    <a:bodyPr/>
                    <a:lstStyle/>
                    <a:p>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Extended download unit</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ja-JP" sz="1000" dirty="0" smtClean="0">
                          <a:solidFill>
                            <a:schemeClr val="tx1"/>
                          </a:solidFill>
                          <a:effectLst/>
                          <a:latin typeface="Calibri" panose="020F0502020204030204" pitchFamily="34" charset="0"/>
                        </a:rPr>
                        <a:t>Extend the duration of download data </a:t>
                      </a:r>
                      <a:r>
                        <a:rPr lang="en-US" altLang="ja-JP" sz="800" dirty="0" smtClean="0">
                          <a:solidFill>
                            <a:schemeClr val="tx1"/>
                          </a:solidFill>
                          <a:effectLst/>
                          <a:latin typeface="Calibri" panose="020F0502020204030204" pitchFamily="34" charset="0"/>
                        </a:rPr>
                        <a:t>(10 minutes → 30 minutes (NX400 is 60 minutes))</a:t>
                      </a:r>
                      <a:endParaRPr kumimoji="1" lang="ja-JP" altLang="en-US" sz="8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87824">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7</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Easy</a:t>
                      </a:r>
                      <a:r>
                        <a:rPr kumimoji="1" lang="en-US" altLang="ja-JP" sz="1000" baseline="0" dirty="0" smtClean="0">
                          <a:latin typeface="Calibri" panose="020F0502020204030204" pitchFamily="34" charset="0"/>
                          <a:ea typeface="Meiryo UI" panose="020B0604030504040204" pitchFamily="50" charset="-128"/>
                          <a:cs typeface="Meiryo UI" panose="020B0604030504040204" pitchFamily="50" charset="-128"/>
                        </a:rPr>
                        <a:t> setup</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System</a:t>
                      </a:r>
                      <a:r>
                        <a:rPr kumimoji="1" lang="en-US" altLang="ja-JP" sz="1000"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integration settings</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The settings for camera and recorder can be set from ASM300. </a:t>
                      </a:r>
                      <a:r>
                        <a:rPr kumimoji="1" lang="en-US" altLang="ja-JP" sz="8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(Equivalent to conventional tool)</a:t>
                      </a:r>
                      <a:endParaRPr kumimoji="1" lang="ja-JP" altLang="en-US" sz="8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87824">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8</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a:p>
                  </a:txBody>
                  <a:tcPr/>
                </a:tc>
                <a:tc>
                  <a:txBody>
                    <a:bodyPr/>
                    <a:lstStyle/>
                    <a:p>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One application</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Enable</a:t>
                      </a:r>
                      <a:r>
                        <a:rPr kumimoji="1" lang="en-US" altLang="ja-JP" sz="1000"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to switch setup and operation by tab without turn off application</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87824">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9</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a:p>
                  </a:txBody>
                  <a:tcPr/>
                </a:tc>
                <a:tc>
                  <a:txBody>
                    <a:bodyPr/>
                    <a:lstStyle/>
                    <a:p>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Easy setup</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Device setup by the Easy Setup </a:t>
                      </a:r>
                      <a:r>
                        <a:rPr kumimoji="1" lang="en-US" altLang="ja-JP" sz="8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(Camera detection, Allocation</a:t>
                      </a:r>
                      <a:r>
                        <a:rPr kumimoji="1" lang="en-US" altLang="ja-JP" sz="800"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of camera to recorder and recorder setting</a:t>
                      </a:r>
                      <a:r>
                        <a:rPr kumimoji="1" lang="en-US" altLang="ja-JP" sz="8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a:t>
                      </a:r>
                      <a:endParaRPr kumimoji="1" lang="ja-JP" altLang="en-US" sz="8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87824">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10</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Secure</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Communication encryption</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ja-JP" sz="1000" dirty="0" smtClean="0">
                          <a:solidFill>
                            <a:schemeClr val="tx1"/>
                          </a:solidFill>
                          <a:effectLst/>
                          <a:latin typeface="Calibri" panose="020F0502020204030204" pitchFamily="34" charset="0"/>
                        </a:rPr>
                        <a:t>Communication</a:t>
                      </a:r>
                      <a:r>
                        <a:rPr lang="en-US" altLang="ja-JP" sz="1000" baseline="0" dirty="0" smtClean="0">
                          <a:solidFill>
                            <a:schemeClr val="tx1"/>
                          </a:solidFill>
                          <a:effectLst/>
                          <a:latin typeface="Calibri" panose="020F0502020204030204" pitchFamily="34" charset="0"/>
                        </a:rPr>
                        <a:t> encryption</a:t>
                      </a:r>
                      <a:r>
                        <a:rPr lang="en-US" altLang="ja-JP" sz="1000" dirty="0" smtClean="0">
                          <a:solidFill>
                            <a:schemeClr val="tx1"/>
                          </a:solidFill>
                          <a:effectLst/>
                          <a:latin typeface="Calibri" panose="020F0502020204030204" pitchFamily="34" charset="0"/>
                        </a:rPr>
                        <a:t> by SSL between the camera and recorder.</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87824">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11</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vMerge="1">
                  <a:txBody>
                    <a:bodyPr/>
                    <a:lstStyle/>
                    <a:p>
                      <a:endParaRPr kumimoji="1" lang="ja-JP" altLang="en-US"/>
                    </a:p>
                  </a:txBody>
                  <a:tcPr/>
                </a:tc>
                <a:tc>
                  <a:txBody>
                    <a:bodyPr/>
                    <a:lstStyle/>
                    <a:p>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Enhanced</a:t>
                      </a:r>
                      <a:r>
                        <a:rPr kumimoji="1" lang="en-US" altLang="ja-JP" sz="1000"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user password</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ja-JP" sz="1000" dirty="0" smtClean="0">
                          <a:solidFill>
                            <a:schemeClr val="tx1"/>
                          </a:solidFill>
                          <a:effectLst/>
                          <a:latin typeface="Calibri" panose="020F0502020204030204" pitchFamily="34" charset="0"/>
                        </a:rPr>
                        <a:t>Enhance the strength of the user ID and password, delete the initial PW</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87824">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12</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rowSpan="2">
                  <a:txBody>
                    <a:bodyPr/>
                    <a:lstStyle/>
                    <a:p>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Improvement of the window</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Tab</a:t>
                      </a:r>
                      <a:r>
                        <a:rPr kumimoji="1" lang="en-US" altLang="ja-JP" sz="1000"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structure</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ja-JP" sz="1000" dirty="0" smtClean="0">
                          <a:solidFill>
                            <a:schemeClr val="tx1"/>
                          </a:solidFill>
                          <a:effectLst/>
                          <a:latin typeface="Calibri" panose="020F0502020204030204" pitchFamily="34" charset="0"/>
                        </a:rPr>
                        <a:t>Tab structure in each set menu of Operation, Live, MAP and Search menu</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87824">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13</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Integrate menu</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ja-JP" sz="1000" dirty="0" smtClean="0">
                          <a:solidFill>
                            <a:schemeClr val="tx1"/>
                          </a:solidFill>
                          <a:effectLst/>
                          <a:latin typeface="Calibri" panose="020F0502020204030204" pitchFamily="34" charset="0"/>
                        </a:rPr>
                        <a:t>Create new tab and integrate menu icon</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87824">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14</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Download</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Quick download</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The video image can be downloaded during playback by right-clicking the playback image.</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87824">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15</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Continuous download</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Continuous download is</a:t>
                      </a:r>
                      <a:r>
                        <a:rPr kumimoji="1" lang="en-US" altLang="ja-JP" sz="1000"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supported</a:t>
                      </a:r>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by the queue</a:t>
                      </a:r>
                      <a:r>
                        <a:rPr kumimoji="1" lang="en-US" altLang="ja-JP" sz="1000"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function</a:t>
                      </a:r>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8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(Conventional mode: Live only possible)</a:t>
                      </a:r>
                      <a:endParaRPr kumimoji="1" lang="ja-JP" altLang="en-US" sz="800"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87824">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16</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MAP function</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MAP tree structure</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ja-JP" sz="1000" dirty="0" smtClean="0">
                          <a:solidFill>
                            <a:schemeClr val="tx1"/>
                          </a:solidFill>
                          <a:effectLst/>
                          <a:latin typeface="Calibri" panose="020F0502020204030204" pitchFamily="34" charset="0"/>
                        </a:rPr>
                        <a:t>Necessary</a:t>
                      </a:r>
                      <a:r>
                        <a:rPr lang="en-US" altLang="ja-JP" sz="1000" baseline="0" dirty="0" smtClean="0">
                          <a:solidFill>
                            <a:schemeClr val="tx1"/>
                          </a:solidFill>
                          <a:effectLst/>
                          <a:latin typeface="Calibri" panose="020F0502020204030204" pitchFamily="34" charset="0"/>
                        </a:rPr>
                        <a:t> map and camera can be selected by tree type menu</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87824">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17</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Installed camera icon</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ja-JP" sz="1000" dirty="0" smtClean="0">
                          <a:solidFill>
                            <a:schemeClr val="tx1"/>
                          </a:solidFill>
                          <a:effectLst/>
                          <a:latin typeface="Calibri" panose="020F0502020204030204" pitchFamily="34" charset="0"/>
                        </a:rPr>
                        <a:t>Increase the number of the camera icon in the MAP from 64 to128</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87824">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18</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Still image display</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ja-JP" sz="1000" dirty="0" smtClean="0">
                          <a:solidFill>
                            <a:schemeClr val="tx1"/>
                          </a:solidFill>
                          <a:effectLst/>
                          <a:latin typeface="Calibri" panose="020F0502020204030204" pitchFamily="34" charset="0"/>
                        </a:rPr>
                        <a:t>Displaying a still image of the target camera by selecting the camera icon</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9" name="Rectangle 2"/>
          <p:cNvSpPr txBox="1">
            <a:spLocks noChangeArrowheads="1"/>
          </p:cNvSpPr>
          <p:nvPr/>
        </p:nvSpPr>
        <p:spPr bwMode="auto">
          <a:xfrm>
            <a:off x="766655" y="189187"/>
            <a:ext cx="7642225" cy="373856"/>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25400"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l"/>
            <a:endParaRPr lang="en-US" altLang="ja-JP" sz="2400" b="1" dirty="0" smtClean="0">
              <a:solidFill>
                <a:schemeClr val="bg1"/>
              </a:solidFill>
              <a:effectLst/>
              <a:ea typeface="Meiryo UI" pitchFamily="50" charset="-128"/>
              <a:cs typeface="Meiryo UI" pitchFamily="50" charset="-128"/>
            </a:endParaRPr>
          </a:p>
        </p:txBody>
      </p:sp>
      <p:sp>
        <p:nvSpPr>
          <p:cNvPr id="2" name="タイトル 1"/>
          <p:cNvSpPr>
            <a:spLocks noGrp="1"/>
          </p:cNvSpPr>
          <p:nvPr>
            <p:ph type="title"/>
          </p:nvPr>
        </p:nvSpPr>
        <p:spPr>
          <a:xfrm>
            <a:off x="470888" y="5392"/>
            <a:ext cx="7674860" cy="525309"/>
          </a:xfrm>
        </p:spPr>
        <p:txBody>
          <a:bodyPr>
            <a:normAutofit/>
          </a:bodyPr>
          <a:lstStyle/>
          <a:p>
            <a:r>
              <a:rPr lang="en-US" altLang="ja-JP" b="1" dirty="0">
                <a:latin typeface="Calibri" panose="020F0502020204030204" pitchFamily="34" charset="0"/>
                <a:ea typeface="Meiryo UI" pitchFamily="50" charset="-128"/>
                <a:cs typeface="Meiryo UI" pitchFamily="50" charset="-128"/>
              </a:rPr>
              <a:t>Additional feature </a:t>
            </a:r>
            <a:endParaRPr kumimoji="1" lang="ja-JP" altLang="en-US" dirty="0">
              <a:latin typeface="Calibri" panose="020F0502020204030204" pitchFamily="34" charset="0"/>
            </a:endParaRPr>
          </a:p>
        </p:txBody>
      </p:sp>
    </p:spTree>
    <p:extLst>
      <p:ext uri="{BB962C8B-B14F-4D97-AF65-F5344CB8AC3E}">
        <p14:creationId xmlns:p14="http://schemas.microsoft.com/office/powerpoint/2010/main" val="1250381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2213938224"/>
              </p:ext>
            </p:extLst>
          </p:nvPr>
        </p:nvGraphicFramePr>
        <p:xfrm>
          <a:off x="95250" y="837053"/>
          <a:ext cx="8980488" cy="2997581"/>
        </p:xfrm>
        <a:graphic>
          <a:graphicData uri="http://schemas.openxmlformats.org/drawingml/2006/table">
            <a:tbl>
              <a:tblPr firstRow="1" bandRow="1">
                <a:tableStyleId>{5940675A-B579-460E-94D1-54222C63F5DA}</a:tableStyleId>
              </a:tblPr>
              <a:tblGrid>
                <a:gridCol w="308674"/>
                <a:gridCol w="1288759"/>
                <a:gridCol w="1566477"/>
                <a:gridCol w="5816578"/>
              </a:tblGrid>
              <a:tr h="288000">
                <a:tc>
                  <a:txBody>
                    <a:bodyPr/>
                    <a:lstStyle/>
                    <a:p>
                      <a:pPr algn="ctr"/>
                      <a:r>
                        <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1000"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solidFill>
                      <a:schemeClr val="accent5">
                        <a:lumMod val="20000"/>
                        <a:lumOff val="80000"/>
                      </a:schemeClr>
                    </a:solidFill>
                  </a:tcPr>
                </a:tc>
                <a:tc>
                  <a:txBody>
                    <a:bodyPr/>
                    <a:lstStyle/>
                    <a:p>
                      <a:pPr algn="ctr"/>
                      <a:r>
                        <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Major item</a:t>
                      </a:r>
                      <a:endParaRPr kumimoji="1" lang="ja-JP" altLang="en-US" sz="1000"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solidFill>
                      <a:schemeClr val="accent5">
                        <a:lumMod val="20000"/>
                        <a:lumOff val="80000"/>
                      </a:schemeClr>
                    </a:solidFill>
                  </a:tcPr>
                </a:tc>
                <a:tc>
                  <a:txBody>
                    <a:bodyPr/>
                    <a:lstStyle/>
                    <a:p>
                      <a:pPr algn="ctr"/>
                      <a:r>
                        <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Secondary item</a:t>
                      </a:r>
                      <a:endParaRPr kumimoji="1" lang="ja-JP" altLang="en-US" sz="1000"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solidFill>
                      <a:schemeClr val="accent5">
                        <a:lumMod val="20000"/>
                        <a:lumOff val="80000"/>
                      </a:schemeClr>
                    </a:solidFill>
                  </a:tcPr>
                </a:tc>
                <a:tc>
                  <a:txBody>
                    <a:bodyPr/>
                    <a:lstStyle/>
                    <a:p>
                      <a:pPr algn="ctr"/>
                      <a:r>
                        <a:rPr kumimoji="1" lang="en-US" altLang="ja-JP" sz="10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Outline of the new function</a:t>
                      </a:r>
                      <a:endParaRPr kumimoji="1" lang="ja-JP" altLang="en-US" sz="1000"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solidFill>
                      <a:schemeClr val="accent5">
                        <a:lumMod val="20000"/>
                        <a:lumOff val="80000"/>
                      </a:schemeClr>
                    </a:solidFill>
                  </a:tcPr>
                </a:tc>
              </a:tr>
              <a:tr h="260733">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19</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0" marR="0" marT="0" marB="0" anchor="ctr">
                    <a:solidFill>
                      <a:schemeClr val="bg1"/>
                    </a:solidFill>
                  </a:tcPr>
                </a:tc>
                <a:tc gridSpan="2">
                  <a:txBody>
                    <a:bodyPr/>
                    <a:lstStyle/>
                    <a:p>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Save UID of </a:t>
                      </a:r>
                      <a:r>
                        <a:rPr kumimoji="1" lang="en-US" altLang="ja-JP" sz="10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NX series NVR</a:t>
                      </a:r>
                      <a:endParaRPr kumimoji="1" lang="ja-JP" altLang="en-US" sz="1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solidFill>
                      <a:schemeClr val="bg1"/>
                    </a:solidFill>
                  </a:tcPr>
                </a:tc>
                <a:tc hMerge="1">
                  <a:txBody>
                    <a:bodyPr/>
                    <a:lstStyle/>
                    <a:p>
                      <a:endParaRPr kumimoji="1" lang="ja-JP" altLang="en-US"/>
                    </a:p>
                  </a:txBody>
                  <a:tcPr/>
                </a:tc>
                <a:tc>
                  <a:txBody>
                    <a:bodyPr/>
                    <a:lstStyle/>
                    <a:p>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1UID for 1 operation PC</a:t>
                      </a:r>
                      <a:r>
                        <a:rPr kumimoji="1" lang="en-US" altLang="ja-JP" sz="1000" baseline="0"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800" baseline="0" dirty="0" smtClean="0">
                          <a:latin typeface="Calibri" panose="020F0502020204030204" pitchFamily="34" charset="0"/>
                          <a:ea typeface="Meiryo UI" panose="020B0604030504040204" pitchFamily="50" charset="-128"/>
                          <a:cs typeface="Meiryo UI" panose="020B0604030504040204" pitchFamily="50" charset="-128"/>
                        </a:rPr>
                        <a:t>(Available only when the live source is a camera)</a:t>
                      </a:r>
                      <a:endParaRPr kumimoji="1" lang="ja-JP" altLang="en-US" sz="800" dirty="0">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solidFill>
                      <a:schemeClr val="bg1"/>
                    </a:solidFill>
                  </a:tcPr>
                </a:tc>
              </a:tr>
              <a:tr h="260733">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20</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gridSpan="2">
                  <a:txBody>
                    <a:bodyPr/>
                    <a:lstStyle/>
                    <a:p>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Number of sequence</a:t>
                      </a:r>
                      <a:r>
                        <a:rPr kumimoji="1" lang="en-US" altLang="ja-JP" sz="1000" baseline="0" dirty="0" smtClean="0">
                          <a:latin typeface="Calibri" panose="020F0502020204030204" pitchFamily="34" charset="0"/>
                          <a:ea typeface="Meiryo UI" panose="020B0604030504040204" pitchFamily="50" charset="-128"/>
                          <a:cs typeface="Meiryo UI" panose="020B0604030504040204" pitchFamily="50" charset="-128"/>
                        </a:rPr>
                        <a:t> registration</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tc>
                  <a:txBody>
                    <a:bodyPr/>
                    <a:lstStyle/>
                    <a:p>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Increased</a:t>
                      </a:r>
                      <a:r>
                        <a:rPr kumimoji="1" lang="en-US" altLang="ja-JP" sz="1000" baseline="0" dirty="0" smtClean="0">
                          <a:latin typeface="Calibri" panose="020F0502020204030204" pitchFamily="34" charset="0"/>
                          <a:ea typeface="Meiryo UI" panose="020B0604030504040204" pitchFamily="50" charset="-128"/>
                          <a:cs typeface="Meiryo UI" panose="020B0604030504040204" pitchFamily="50" charset="-128"/>
                        </a:rPr>
                        <a:t> the number of sequence setting from </a:t>
                      </a: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10 to 20</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B w="12700" cap="flat" cmpd="sng" algn="ctr">
                      <a:solidFill>
                        <a:schemeClr val="tx1"/>
                      </a:solidFill>
                      <a:prstDash val="solid"/>
                      <a:round/>
                      <a:headEnd type="none" w="med" len="med"/>
                      <a:tailEnd type="none" w="med" len="med"/>
                    </a:lnB>
                    <a:solidFill>
                      <a:schemeClr val="bg1"/>
                    </a:solidFill>
                  </a:tcPr>
                </a:tc>
              </a:tr>
              <a:tr h="521467">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21</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r>
                        <a:rPr lang="en-US" altLang="ja-JP" sz="1000" dirty="0" smtClean="0">
                          <a:effectLst/>
                          <a:latin typeface="Calibri" panose="020F0502020204030204" pitchFamily="34" charset="0"/>
                        </a:rPr>
                        <a:t>Improvement of electronic zoom operation for fixed camera</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tc>
                  <a:txBody>
                    <a:bodyPr/>
                    <a:lstStyle/>
                    <a:p>
                      <a:r>
                        <a:rPr lang="en-US" altLang="ja-JP" sz="1000" dirty="0" smtClean="0">
                          <a:effectLst/>
                          <a:latin typeface="Calibri" panose="020F0502020204030204" pitchFamily="34" charset="0"/>
                        </a:rPr>
                        <a:t>Support</a:t>
                      </a:r>
                      <a:r>
                        <a:rPr lang="en-US" altLang="ja-JP" sz="1000" baseline="0" dirty="0" smtClean="0">
                          <a:effectLst/>
                          <a:latin typeface="Calibri" panose="020F0502020204030204" pitchFamily="34" charset="0"/>
                        </a:rPr>
                        <a:t> d</a:t>
                      </a:r>
                      <a:r>
                        <a:rPr lang="en-US" altLang="ja-JP" sz="1000" dirty="0" smtClean="0">
                          <a:effectLst/>
                          <a:latin typeface="Calibri" panose="020F0502020204030204" pitchFamily="34" charset="0"/>
                        </a:rPr>
                        <a:t>rag &amp;</a:t>
                      </a:r>
                      <a:r>
                        <a:rPr lang="en-US" altLang="ja-JP" sz="1000" baseline="0" dirty="0" smtClean="0">
                          <a:effectLst/>
                          <a:latin typeface="Calibri" panose="020F0502020204030204" pitchFamily="34" charset="0"/>
                        </a:rPr>
                        <a:t> drop and </a:t>
                      </a:r>
                      <a:r>
                        <a:rPr lang="en-US" altLang="ja-JP" sz="1000" dirty="0" smtClean="0">
                          <a:effectLst/>
                          <a:latin typeface="Calibri" panose="020F0502020204030204" pitchFamily="34" charset="0"/>
                        </a:rPr>
                        <a:t>the wheel zoom to the electronic zoom of the fixed camera</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4993">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22</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Stream</a:t>
                      </a:r>
                      <a:r>
                        <a:rPr kumimoji="1" lang="en-US" altLang="ja-JP" sz="1000" baseline="0" dirty="0" smtClean="0">
                          <a:latin typeface="Calibri" panose="020F0502020204030204" pitchFamily="34" charset="0"/>
                          <a:ea typeface="Meiryo UI" panose="020B0604030504040204" pitchFamily="50" charset="-128"/>
                          <a:cs typeface="Meiryo UI" panose="020B0604030504040204" pitchFamily="50" charset="-128"/>
                        </a:rPr>
                        <a:t> control</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Camera stream</a:t>
                      </a:r>
                      <a:r>
                        <a:rPr kumimoji="1" lang="en-US" altLang="ja-JP" sz="1000" baseline="0" dirty="0" smtClean="0">
                          <a:latin typeface="Calibri" panose="020F0502020204030204" pitchFamily="34" charset="0"/>
                          <a:ea typeface="Meiryo UI" panose="020B0604030504040204" pitchFamily="50" charset="-128"/>
                          <a:cs typeface="Meiryo UI" panose="020B0604030504040204" pitchFamily="50" charset="-128"/>
                        </a:rPr>
                        <a:t> can be selected in right click menu on the Live screen</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56536">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23</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User</a:t>
                      </a:r>
                      <a:r>
                        <a:rPr kumimoji="1" lang="en-US" altLang="ja-JP" sz="1000" baseline="0" dirty="0" smtClean="0">
                          <a:latin typeface="Calibri" panose="020F0502020204030204" pitchFamily="34" charset="0"/>
                          <a:ea typeface="Meiryo UI" panose="020B0604030504040204" pitchFamily="50" charset="-128"/>
                          <a:cs typeface="Meiryo UI" panose="020B0604030504040204" pitchFamily="50" charset="-128"/>
                        </a:rPr>
                        <a:t> management</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lnT w="12700" cap="flat" cmpd="sng" algn="ctr">
                      <a:solidFill>
                        <a:schemeClr val="tx1"/>
                      </a:solidFill>
                      <a:prstDash val="solid"/>
                      <a:round/>
                      <a:headEnd type="none" w="med" len="med"/>
                      <a:tailEnd type="none" w="med" len="med"/>
                    </a:lnT>
                    <a:solidFill>
                      <a:schemeClr val="bg1"/>
                    </a:solidFill>
                  </a:tcPr>
                </a:tc>
                <a:tc h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36004" marR="36004"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00" dirty="0" smtClean="0">
                          <a:effectLst/>
                          <a:latin typeface="Calibri" panose="020F0502020204030204" pitchFamily="34" charset="0"/>
                        </a:rPr>
                        <a:t>- Add LV0 </a:t>
                      </a:r>
                      <a:r>
                        <a:rPr lang="en-US" altLang="ja-JP" sz="800" dirty="0" smtClean="0">
                          <a:effectLst/>
                          <a:latin typeface="Calibri" panose="020F0502020204030204" pitchFamily="34" charset="0"/>
                        </a:rPr>
                        <a:t>(Administrator equivalent) </a:t>
                      </a:r>
                      <a:r>
                        <a:rPr lang="en-US" altLang="ja-JP" sz="1000" dirty="0" smtClean="0">
                          <a:effectLst/>
                          <a:latin typeface="Calibri" panose="020F0502020204030204" pitchFamily="34" charset="0"/>
                        </a:rPr>
                        <a:t>authority who</a:t>
                      </a:r>
                      <a:r>
                        <a:rPr lang="en-US" altLang="ja-JP" sz="1000" baseline="0" dirty="0" smtClean="0">
                          <a:effectLst/>
                          <a:latin typeface="Calibri" panose="020F0502020204030204" pitchFamily="34" charset="0"/>
                        </a:rPr>
                        <a:t> enables to configuration system like administrator </a:t>
                      </a:r>
                      <a:r>
                        <a:rPr lang="en-US" altLang="ja-JP" sz="800" baseline="0" dirty="0" smtClean="0">
                          <a:effectLst/>
                          <a:latin typeface="Calibri" panose="020F0502020204030204" pitchFamily="34" charset="0"/>
                        </a:rPr>
                        <a:t>(Except setting of another LV0 or administrator).</a:t>
                      </a:r>
                      <a:endParaRPr lang="en-US" altLang="ja-JP" sz="800" dirty="0" smtClean="0">
                        <a:effectLst/>
                        <a:latin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00" dirty="0" smtClean="0">
                          <a:effectLst/>
                          <a:latin typeface="Calibri" panose="020F0502020204030204" pitchFamily="34" charset="0"/>
                        </a:rPr>
                        <a:t>- Administrator</a:t>
                      </a:r>
                      <a:r>
                        <a:rPr lang="en-US" altLang="ja-JP" sz="1000" baseline="0" dirty="0" smtClean="0">
                          <a:effectLst/>
                          <a:latin typeface="Calibri" panose="020F0502020204030204" pitchFamily="34" charset="0"/>
                        </a:rPr>
                        <a:t> enables to select accessible </a:t>
                      </a:r>
                      <a:endParaRPr lang="en-US" altLang="ja-JP" sz="1000" dirty="0" smtClean="0">
                        <a:effectLst/>
                        <a:latin typeface="Calibri" panose="020F0502020204030204" pitchFamily="34" charset="0"/>
                      </a:endParaRPr>
                    </a:p>
                  </a:txBody>
                  <a:tcPr marL="36004" marR="36004" marT="0" marB="0" anchor="ctr">
                    <a:lnT w="12700" cap="flat" cmpd="sng" algn="ctr">
                      <a:solidFill>
                        <a:schemeClr val="tx1"/>
                      </a:solidFill>
                      <a:prstDash val="solid"/>
                      <a:round/>
                      <a:headEnd type="none" w="med" len="med"/>
                      <a:tailEnd type="none" w="med" len="med"/>
                    </a:lnT>
                    <a:solidFill>
                      <a:schemeClr val="bg1"/>
                    </a:solidFill>
                  </a:tcPr>
                </a:tc>
              </a:tr>
              <a:tr h="535119">
                <a:tc>
                  <a:txBody>
                    <a:bodyPr/>
                    <a:lstStyle/>
                    <a:p>
                      <a:pPr algn="ctr"/>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24</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gridSpan="2">
                  <a:txBody>
                    <a:bodyPr/>
                    <a:lstStyle/>
                    <a:p>
                      <a:r>
                        <a:rPr kumimoji="1" lang="en-US" altLang="ja-JP" sz="1000" dirty="0" smtClean="0">
                          <a:latin typeface="Calibri" panose="020F0502020204030204" pitchFamily="34" charset="0"/>
                          <a:ea typeface="Meiryo UI" panose="020B0604030504040204" pitchFamily="50" charset="-128"/>
                          <a:cs typeface="Meiryo UI" panose="020B0604030504040204" pitchFamily="50" charset="-128"/>
                        </a:rPr>
                        <a:t>GUI</a:t>
                      </a:r>
                      <a:r>
                        <a:rPr kumimoji="1" lang="en-US" altLang="ja-JP" sz="1000" baseline="0" dirty="0" smtClean="0">
                          <a:latin typeface="Calibri" panose="020F0502020204030204" pitchFamily="34" charset="0"/>
                          <a:ea typeface="Meiryo UI" panose="020B0604030504040204" pitchFamily="50" charset="-128"/>
                          <a:cs typeface="Meiryo UI" panose="020B0604030504040204" pitchFamily="50" charset="-128"/>
                        </a:rPr>
                        <a:t> design</a:t>
                      </a:r>
                      <a:endParaRPr kumimoji="1"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36004" marR="36004" marT="0" marB="0" anchor="ctr">
                    <a:solidFill>
                      <a:schemeClr val="bg1"/>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00" kern="1200" dirty="0" smtClean="0">
                          <a:solidFill>
                            <a:schemeClr val="tx1"/>
                          </a:solidFill>
                          <a:effectLst/>
                          <a:latin typeface="Calibri" panose="020F0502020204030204" pitchFamily="34" charset="0"/>
                          <a:ea typeface="+mn-ea"/>
                          <a:cs typeface="+mn-cs"/>
                        </a:rPr>
                        <a:t>Re-new of the main screen of the operation and settings. Heat map, Format conversion, Face matching monitor is as conventional.</a:t>
                      </a:r>
                      <a:endParaRPr lang="ja-JP" altLang="en-US" sz="1000" kern="1200" dirty="0" smtClean="0">
                        <a:solidFill>
                          <a:schemeClr val="tx1"/>
                        </a:solidFill>
                        <a:effectLst/>
                        <a:latin typeface="Calibri" panose="020F0502020204030204" pitchFamily="34" charset="0"/>
                        <a:ea typeface="+mn-ea"/>
                        <a:cs typeface="+mn-cs"/>
                      </a:endParaRPr>
                    </a:p>
                  </a:txBody>
                  <a:tcPr marL="36004" marR="36004" marT="0" marB="0" anchor="ctr">
                    <a:solidFill>
                      <a:schemeClr val="bg1"/>
                    </a:solidFill>
                  </a:tcPr>
                </a:tc>
              </a:tr>
            </a:tbl>
          </a:graphicData>
        </a:graphic>
      </p:graphicFrame>
      <p:sp>
        <p:nvSpPr>
          <p:cNvPr id="2" name="タイトル 1"/>
          <p:cNvSpPr>
            <a:spLocks noGrp="1"/>
          </p:cNvSpPr>
          <p:nvPr>
            <p:ph type="title"/>
          </p:nvPr>
        </p:nvSpPr>
        <p:spPr>
          <a:xfrm>
            <a:off x="470888" y="18"/>
            <a:ext cx="7674860" cy="525309"/>
          </a:xfrm>
        </p:spPr>
        <p:txBody>
          <a:bodyPr>
            <a:normAutofit/>
          </a:bodyPr>
          <a:lstStyle/>
          <a:p>
            <a:r>
              <a:rPr lang="en-US" altLang="ja-JP" b="1" dirty="0">
                <a:latin typeface="Calibri" panose="020F0502020204030204" pitchFamily="34" charset="0"/>
                <a:ea typeface="Meiryo UI" pitchFamily="50" charset="-128"/>
                <a:cs typeface="Meiryo UI" pitchFamily="50" charset="-128"/>
              </a:rPr>
              <a:t>Additional feature </a:t>
            </a:r>
            <a:endParaRPr kumimoji="1" lang="ja-JP" altLang="en-US" dirty="0">
              <a:latin typeface="Calibri" panose="020F0502020204030204" pitchFamily="34" charset="0"/>
            </a:endParaRPr>
          </a:p>
        </p:txBody>
      </p:sp>
    </p:spTree>
    <p:extLst>
      <p:ext uri="{BB962C8B-B14F-4D97-AF65-F5344CB8AC3E}">
        <p14:creationId xmlns:p14="http://schemas.microsoft.com/office/powerpoint/2010/main" val="41178247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470888" y="10766"/>
            <a:ext cx="7674860" cy="525309"/>
          </a:xfrm>
        </p:spPr>
        <p:txBody>
          <a:bodyPr vert="horz" lIns="91274" tIns="45628" rIns="91274" bIns="45628" rtlCol="0" anchor="ctr">
            <a:normAutofit/>
          </a:bodyPr>
          <a:lstStyle/>
          <a:p>
            <a:pPr defTabSz="912736" fontAlgn="base">
              <a:spcAft>
                <a:spcPct val="0"/>
              </a:spcAft>
            </a:pPr>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Specification</a:t>
            </a:r>
            <a:endParaRPr kumimoji="1" lang="en-US" altLang="ja-JP" b="1" dirty="0">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8" name="Group 2"/>
          <p:cNvGraphicFramePr>
            <a:graphicFrameLocks noGrp="1"/>
          </p:cNvGraphicFramePr>
          <p:nvPr>
            <p:extLst>
              <p:ext uri="{D42A27DB-BD31-4B8C-83A1-F6EECF244321}">
                <p14:modId xmlns:p14="http://schemas.microsoft.com/office/powerpoint/2010/main" val="2494421915"/>
              </p:ext>
            </p:extLst>
          </p:nvPr>
        </p:nvGraphicFramePr>
        <p:xfrm>
          <a:off x="62217" y="755649"/>
          <a:ext cx="8996742" cy="3945245"/>
        </p:xfrm>
        <a:graphic>
          <a:graphicData uri="http://schemas.openxmlformats.org/drawingml/2006/table">
            <a:tbl>
              <a:tblPr/>
              <a:tblGrid>
                <a:gridCol w="1547211"/>
                <a:gridCol w="2325387"/>
                <a:gridCol w="1956046"/>
                <a:gridCol w="1833730"/>
                <a:gridCol w="1334368"/>
              </a:tblGrid>
              <a:tr h="179820">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000"/>
                        </a:lnSpc>
                        <a:spcBef>
                          <a:spcPct val="20000"/>
                        </a:spcBef>
                        <a:spcAft>
                          <a:spcPct val="0"/>
                        </a:spcAft>
                        <a:buClrTx/>
                        <a:buSzTx/>
                        <a:buFontTx/>
                        <a:buNone/>
                        <a:tabLst/>
                      </a:pPr>
                      <a:r>
                        <a:rPr kumimoji="1" lang="en-US" altLang="ja-JP" sz="700" b="1" i="0" u="none" strike="noStrike" kern="1200" cap="none" normalizeH="0" baseline="0" dirty="0" smtClean="0">
                          <a:ln>
                            <a:noFill/>
                          </a:ln>
                          <a:solidFill>
                            <a:schemeClr val="tx1"/>
                          </a:solidFill>
                          <a:effectLst/>
                          <a:latin typeface="Calibri" panose="020F0502020204030204" pitchFamily="34" charset="0"/>
                          <a:ea typeface="ＭＳ Ｐゴシック" pitchFamily="50" charset="-128"/>
                          <a:cs typeface="+mn-cs"/>
                        </a:rPr>
                        <a:t>PC Monitoring Function</a:t>
                      </a:r>
                    </a:p>
                  </a:txBody>
                  <a:tcPr marT="34284" marB="3428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ts val="1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WV-ASM300</a:t>
                      </a:r>
                    </a:p>
                  </a:txBody>
                  <a:tcPr marT="34284" marB="34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WV-ASM200</a:t>
                      </a:r>
                      <a:endParaRPr kumimoji="1" lang="en-US" altLang="ja-JP" sz="700" b="1" i="0" u="none" strike="noStrike" cap="none" normalizeH="0" baseline="0" dirty="0" smtClean="0">
                        <a:ln>
                          <a:noFill/>
                        </a:ln>
                        <a:solidFill>
                          <a:srgbClr val="FF0000"/>
                        </a:solidFill>
                        <a:effectLst/>
                        <a:latin typeface="Calibri" panose="020F0502020204030204" pitchFamily="34" charset="0"/>
                        <a:ea typeface="ＭＳ Ｐゴシック" pitchFamily="50" charset="-128"/>
                      </a:endParaRPr>
                    </a:p>
                  </a:txBody>
                  <a:tcPr marT="34284" marB="34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System 970</a:t>
                      </a:r>
                    </a:p>
                  </a:txBody>
                  <a:tcPr marT="34284" marB="34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ts val="1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IE Browser (Recorder)</a:t>
                      </a:r>
                    </a:p>
                  </a:txBody>
                  <a:tcPr marT="34284" marB="34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r>
              <a:tr h="1682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Thumbnail search</a:t>
                      </a:r>
                    </a:p>
                  </a:txBody>
                  <a:tcPr marT="34284" marB="3428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rgbClr val="FF0000"/>
                          </a:solidFill>
                          <a:effectLst/>
                          <a:latin typeface="Calibri" panose="020F0502020204030204" pitchFamily="34" charset="0"/>
                          <a:ea typeface="ＭＳ Ｐゴシック" pitchFamily="50" charset="-128"/>
                        </a:rPr>
                        <a:t>Yes (with NX series NVR)</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No</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No</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rgbClr val="FF0000"/>
                          </a:solidFill>
                          <a:effectLst/>
                          <a:latin typeface="Calibri" panose="020F0502020204030204" pitchFamily="34" charset="0"/>
                          <a:ea typeface="ＭＳ Ｐゴシック" pitchFamily="50" charset="-128"/>
                        </a:rPr>
                        <a:t>No (only supported on display)</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68238">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Map Function</a:t>
                      </a:r>
                    </a:p>
                  </a:txBody>
                  <a:tcPr marT="34284" marB="3428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YES </a:t>
                      </a:r>
                      <a:r>
                        <a:rPr kumimoji="1" lang="en-US" altLang="ja-JP" sz="700" b="1" i="0" u="none" strike="noStrike" cap="none" normalizeH="0" baseline="0" dirty="0" smtClean="0">
                          <a:ln>
                            <a:noFill/>
                          </a:ln>
                          <a:solidFill>
                            <a:srgbClr val="FF0000"/>
                          </a:solidFill>
                          <a:effectLst/>
                          <a:latin typeface="Calibri" panose="020F0502020204030204" pitchFamily="34" charset="0"/>
                          <a:ea typeface="ＭＳ Ｐゴシック" pitchFamily="50" charset="-128"/>
                        </a:rPr>
                        <a:t>(No additional license is required)</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YES (with ASE201)</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YES</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N/A</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68238">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Controller (CU950)</a:t>
                      </a:r>
                    </a:p>
                  </a:txBody>
                  <a:tcPr marT="34284" marB="3428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YES </a:t>
                      </a:r>
                      <a:r>
                        <a:rPr kumimoji="1" lang="en-US" altLang="ja-JP" sz="700" b="1" i="0" u="none" strike="noStrike" cap="none" normalizeH="0" baseline="0" dirty="0" smtClean="0">
                          <a:ln>
                            <a:noFill/>
                          </a:ln>
                          <a:solidFill>
                            <a:srgbClr val="FF0000"/>
                          </a:solidFill>
                          <a:effectLst/>
                          <a:latin typeface="Calibri" panose="020F0502020204030204" pitchFamily="34" charset="0"/>
                          <a:ea typeface="ＭＳ Ｐゴシック" pitchFamily="50" charset="-128"/>
                        </a:rPr>
                        <a:t>(No additional license is required)</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YES (with ASE201)</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YES</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N/A</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68238">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75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GXD400 Control</a:t>
                      </a:r>
                    </a:p>
                  </a:txBody>
                  <a:tcPr marT="34284" marB="3428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YES (with ASE204) * only H.264 codec</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YES (with ASE204)</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YES</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N/A</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6979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Fisheye De-warping</a:t>
                      </a:r>
                    </a:p>
                  </a:txBody>
                  <a:tcPr marT="34284" marB="3428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YES</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YES</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YES</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N/A</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69793">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Timeline Search</a:t>
                      </a:r>
                    </a:p>
                  </a:txBody>
                  <a:tcPr marT="34284" marB="3428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YES</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YES</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YES</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N/A</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7220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File download</a:t>
                      </a:r>
                    </a:p>
                  </a:txBody>
                  <a:tcPr marT="34284" marB="3428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YES (n3r/</a:t>
                      </a:r>
                      <a:r>
                        <a:rPr kumimoji="1" lang="en-US" altLang="ja-JP" sz="700" b="1" i="0" u="none" strike="noStrike" cap="none" normalizeH="0" baseline="0" dirty="0" smtClean="0">
                          <a:ln>
                            <a:noFill/>
                          </a:ln>
                          <a:solidFill>
                            <a:srgbClr val="FF0000"/>
                          </a:solidFill>
                          <a:effectLst/>
                          <a:latin typeface="Calibri" panose="020F0502020204030204" pitchFamily="34" charset="0"/>
                          <a:ea typeface="ＭＳ Ｐゴシック" pitchFamily="50" charset="-128"/>
                        </a:rPr>
                        <a:t>MP4</a:t>
                      </a: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600" b="1" i="0" u="none" strike="noStrike" cap="none" normalizeH="0" baseline="0" dirty="0" smtClean="0">
                          <a:ln>
                            <a:noFill/>
                          </a:ln>
                          <a:solidFill>
                            <a:srgbClr val="FF0000"/>
                          </a:solidFill>
                          <a:effectLst/>
                          <a:latin typeface="Calibri" panose="020F0502020204030204" pitchFamily="34" charset="0"/>
                          <a:ea typeface="ＭＳ Ｐゴシック" pitchFamily="50" charset="-128"/>
                        </a:rPr>
                        <a:t>* only NX series NVR</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YES (n3r)</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YES (n3r)</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Yes (n3r/</a:t>
                      </a:r>
                      <a:r>
                        <a:rPr kumimoji="1" lang="en-US" altLang="ja-JP" sz="700" b="1" i="0" u="none" strike="noStrike" cap="none" normalizeH="0" baseline="0" dirty="0" smtClean="0">
                          <a:ln>
                            <a:noFill/>
                          </a:ln>
                          <a:solidFill>
                            <a:srgbClr val="FF0000"/>
                          </a:solidFill>
                          <a:effectLst/>
                          <a:latin typeface="Calibri" panose="020F0502020204030204" pitchFamily="34" charset="0"/>
                          <a:ea typeface="ＭＳ Ｐゴシック" pitchFamily="50" charset="-128"/>
                        </a:rPr>
                        <a:t>MP4)</a:t>
                      </a: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600" b="1" i="0" u="none" strike="noStrike" cap="none" normalizeH="0" baseline="0" dirty="0" smtClean="0">
                          <a:ln>
                            <a:noFill/>
                          </a:ln>
                          <a:solidFill>
                            <a:srgbClr val="FF0000"/>
                          </a:solidFill>
                          <a:effectLst/>
                          <a:latin typeface="Calibri" panose="020F0502020204030204" pitchFamily="34" charset="0"/>
                          <a:ea typeface="ＭＳ Ｐゴシック" pitchFamily="50" charset="-128"/>
                        </a:rPr>
                        <a:t>* only NX series NVR</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6979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File converter (n3r-&gt;mp4)</a:t>
                      </a:r>
                    </a:p>
                  </a:txBody>
                  <a:tcPr marT="34284" marB="3428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Yes</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Yes</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No</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N/A</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6979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i-VMD Display</a:t>
                      </a:r>
                    </a:p>
                  </a:txBody>
                  <a:tcPr marT="34284" marB="3428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YES (with ASE231)</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YES (with ASE231)</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YES (with ASE231)</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N/A</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6979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Face Matching/Search</a:t>
                      </a:r>
                    </a:p>
                  </a:txBody>
                  <a:tcPr marT="34284" marB="3428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 YES (with ASF900+ASE231)</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 YES (with ASF900+ASE231)</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 YES (with ASF900+ASE231)</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N/A</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6979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Heat map / People Count</a:t>
                      </a:r>
                    </a:p>
                  </a:txBody>
                  <a:tcPr marT="34284" marB="3428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YES</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YES</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N/A</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N/A</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6979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4K display</a:t>
                      </a:r>
                    </a:p>
                  </a:txBody>
                  <a:tcPr marT="34284" marB="3428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Yes (Normal view &amp; cropping view)</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Yes (Normal view &amp; cropping view)</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Yes (Normal view)</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N/A</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6979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Visibility Enhancement</a:t>
                      </a:r>
                    </a:p>
                  </a:txBody>
                  <a:tcPr marT="34284" marB="3428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YES (with ASE205)</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YES (with ASE205)</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YES (with ASE903)</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N/A</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68238">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Multiscreen pattern</a:t>
                      </a:r>
                    </a:p>
                  </a:txBody>
                  <a:tcPr marT="34284" marB="3428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1/4/9/16/25/36/49/64 (with ASE202</a:t>
                      </a:r>
                      <a:r>
                        <a:rPr kumimoji="1" lang="en-US" altLang="ja-JP" sz="700" b="1" i="0" u="none" strike="noStrike" cap="none" normalizeH="0" baseline="0" dirty="0" smtClean="0">
                          <a:ln>
                            <a:noFill/>
                          </a:ln>
                          <a:solidFill>
                            <a:schemeClr val="bg2">
                              <a:lumMod val="75000"/>
                            </a:schemeClr>
                          </a:solidFill>
                          <a:effectLst/>
                          <a:latin typeface="Calibri" panose="020F0502020204030204" pitchFamily="34" charset="0"/>
                          <a:ea typeface="ＭＳ Ｐゴシック" pitchFamily="50" charset="-128"/>
                        </a:rPr>
                        <a:t>) </a:t>
                      </a:r>
                      <a:r>
                        <a:rPr kumimoji="1" lang="en-US" altLang="ja-JP" sz="700" b="1" i="0" u="none" strike="noStrike" cap="none" normalizeH="0" baseline="0" dirty="0" smtClean="0">
                          <a:ln>
                            <a:noFill/>
                          </a:ln>
                          <a:solidFill>
                            <a:srgbClr val="FF0000"/>
                          </a:solidFill>
                          <a:effectLst/>
                          <a:latin typeface="Calibri" panose="020F0502020204030204" pitchFamily="34" charset="0"/>
                          <a:ea typeface="ＭＳ Ｐゴシック" pitchFamily="50" charset="-128"/>
                        </a:rPr>
                        <a:t>+ Corridor mode</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1/4/9/16/25/36/49/64 (with ASE202)</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1/4/7/9/10/13/16</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1/4</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86826">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Max. # of  Monitors per PC</a:t>
                      </a:r>
                    </a:p>
                  </a:txBody>
                  <a:tcPr marT="34284" marB="3428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75000"/>
                        </a:lnSpc>
                        <a:spcBef>
                          <a:spcPct val="20000"/>
                        </a:spcBef>
                        <a:spcAft>
                          <a:spcPct val="0"/>
                        </a:spcAft>
                        <a:buClrTx/>
                        <a:buSzTx/>
                        <a:buFontTx/>
                        <a:buNone/>
                        <a:tabLst/>
                        <a:defRPr/>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6 (Operation / Map / 4x Live) (with ASE202)</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75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6 (Operation / Map / 4x Live) (w/ ASE201/202)</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75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5 (Operation &amp; Map / 4x Live) (w/ ASE902)</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75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1 (Operation)</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68238">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Max. # of Live view per PC</a:t>
                      </a:r>
                    </a:p>
                  </a:txBody>
                  <a:tcPr marT="34284" marB="3428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75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68 (</a:t>
                      </a:r>
                      <a:r>
                        <a:rPr kumimoji="1" lang="en-US" altLang="ja-JP" sz="700" b="1" i="0" u="none" strike="noStrike" cap="none" normalizeH="0" baseline="0" dirty="0" smtClean="0">
                          <a:ln>
                            <a:noFill/>
                          </a:ln>
                          <a:solidFill>
                            <a:srgbClr val="FF0000"/>
                          </a:solidFill>
                          <a:effectLst/>
                          <a:latin typeface="Calibri" panose="020F0502020204030204" pitchFamily="34" charset="0"/>
                          <a:ea typeface="ＭＳ Ｐゴシック" pitchFamily="50" charset="-128"/>
                        </a:rPr>
                        <a:t>with ASE202</a:t>
                      </a: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75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68 (with ASE201 + ASE202)</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75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64 (with ASE902)</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75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4</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1133">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License for Client PC</a:t>
                      </a:r>
                    </a:p>
                  </a:txBody>
                  <a:tcPr marT="34284" marB="3428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Normal license: 1x ASM200 supports 1x PC</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 </a:t>
                      </a:r>
                      <a:r>
                        <a:rPr kumimoji="1" lang="en-US" altLang="ja-JP" sz="700" b="1" i="0" u="none" strike="noStrike" cap="none" normalizeH="0" baseline="0" dirty="0" smtClean="0">
                          <a:ln>
                            <a:noFill/>
                          </a:ln>
                          <a:solidFill>
                            <a:srgbClr val="FF0000"/>
                          </a:solidFill>
                          <a:effectLst/>
                          <a:latin typeface="Calibri" panose="020F0502020204030204" pitchFamily="34" charset="0"/>
                          <a:ea typeface="ＭＳ Ｐゴシック" pitchFamily="50" charset="-128"/>
                        </a:rPr>
                        <a:t>Access shared license:  up to 5 users (next version up)</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1x ASM200 supports 1x PC</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1x ASM970 supports</a:t>
                      </a:r>
                      <a:r>
                        <a:rPr kumimoji="1" lang="en-US" altLang="ja-JP" sz="700" b="0" i="0" u="none" strike="noStrike" cap="none" normalizeH="0" baseline="0" dirty="0" smtClean="0">
                          <a:ln>
                            <a:noFill/>
                          </a:ln>
                          <a:solidFill>
                            <a:schemeClr val="tx1"/>
                          </a:solidFill>
                          <a:effectLst/>
                          <a:latin typeface="Calibri" panose="020F0502020204030204" pitchFamily="34" charset="0"/>
                          <a:ea typeface="ＭＳ Ｐゴシック" pitchFamily="50" charset="-128"/>
                        </a:rPr>
                        <a:t> </a:t>
                      </a: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64x PC clients</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Not Required</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31311">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OS</a:t>
                      </a:r>
                    </a:p>
                  </a:txBody>
                  <a:tcPr marT="34284" marB="3428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Windows 7/8.1/10</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rgbClr val="FF0000"/>
                          </a:solidFill>
                          <a:effectLst/>
                          <a:latin typeface="Calibri" panose="020F0502020204030204" pitchFamily="34" charset="0"/>
                          <a:ea typeface="ＭＳ Ｐゴシック" pitchFamily="50" charset="-128"/>
                        </a:rPr>
                        <a:t>*Windows XP, Vista, 8 are not supported.</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Windows Vista/7/8/8.1/10</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*Windows XP is not supported.</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kern="1200" cap="none" normalizeH="0" baseline="0" dirty="0" smtClean="0">
                          <a:ln>
                            <a:noFill/>
                          </a:ln>
                          <a:solidFill>
                            <a:schemeClr val="tx1"/>
                          </a:solidFill>
                          <a:effectLst/>
                          <a:latin typeface="Calibri" panose="020F0502020204030204" pitchFamily="34" charset="0"/>
                          <a:ea typeface="ＭＳ Ｐゴシック" pitchFamily="50" charset="-128"/>
                          <a:cs typeface="+mn-cs"/>
                        </a:rPr>
                        <a:t>WV-ASC970: Red Hat Enterprise Linux</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kern="1200" cap="none" normalizeH="0" baseline="0" dirty="0" smtClean="0">
                          <a:ln>
                            <a:noFill/>
                          </a:ln>
                          <a:solidFill>
                            <a:schemeClr val="tx1"/>
                          </a:solidFill>
                          <a:effectLst/>
                          <a:latin typeface="Calibri" panose="020F0502020204030204" pitchFamily="34" charset="0"/>
                          <a:ea typeface="ＭＳ Ｐゴシック" pitchFamily="50" charset="-128"/>
                          <a:cs typeface="+mn-cs"/>
                        </a:rPr>
                        <a:t>WV-ASM970: Windows XP/Vista/7/8/8.1/10</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Windows Vista/7/8</a:t>
                      </a:r>
                    </a:p>
                  </a:txBody>
                  <a:tcPr marL="90000" marR="90000" marT="35094" marB="350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68238">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Alarm Action Programming</a:t>
                      </a:r>
                    </a:p>
                  </a:txBody>
                  <a:tcPr marT="34284" marB="3428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1 action per one alarm but several action can be selected</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1 actions per one alarm</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i="1">
                          <a:solidFill>
                            <a:schemeClr val="bg1"/>
                          </a:solidFill>
                          <a:latin typeface="Calibri" pitchFamily="34" charset="0"/>
                          <a:ea typeface="ＭＳ Ｐゴシック" pitchFamily="50" charset="-128"/>
                        </a:defRPr>
                      </a:lvl1pPr>
                      <a:lvl2pPr algn="l">
                        <a:spcBef>
                          <a:spcPct val="20000"/>
                        </a:spcBef>
                        <a:defRPr kumimoji="1" sz="2400">
                          <a:solidFill>
                            <a:schemeClr val="tx1"/>
                          </a:solidFill>
                          <a:latin typeface="Arial" pitchFamily="34" charset="0"/>
                          <a:ea typeface="ＭＳ Ｐゴシック" pitchFamily="50" charset="-128"/>
                        </a:defRPr>
                      </a:lvl2pPr>
                      <a:lvl3pPr algn="l">
                        <a:spcBef>
                          <a:spcPct val="20000"/>
                        </a:spcBef>
                        <a:defRPr kumimoji="1" sz="2000">
                          <a:solidFill>
                            <a:schemeClr val="tx1"/>
                          </a:solidFill>
                          <a:latin typeface="Arial" pitchFamily="34" charset="0"/>
                          <a:ea typeface="ＭＳ Ｐゴシック" pitchFamily="50" charset="-128"/>
                        </a:defRPr>
                      </a:lvl3pPr>
                      <a:lvl4pPr algn="l">
                        <a:spcBef>
                          <a:spcPct val="20000"/>
                        </a:spcBef>
                        <a:defRPr kumimoji="1">
                          <a:solidFill>
                            <a:schemeClr val="tx1"/>
                          </a:solidFill>
                          <a:latin typeface="Arial" pitchFamily="34" charset="0"/>
                          <a:ea typeface="ＭＳ Ｐゴシック" pitchFamily="50" charset="-128"/>
                        </a:defRPr>
                      </a:lvl4pPr>
                      <a:lvl5pPr algn="l">
                        <a:spcBef>
                          <a:spcPct val="20000"/>
                        </a:spcBef>
                        <a:defRPr kumimoji="1">
                          <a:solidFill>
                            <a:schemeClr val="tx1"/>
                          </a:solidFill>
                          <a:latin typeface="Arial" pitchFamily="34" charset="0"/>
                          <a:ea typeface="ＭＳ Ｐゴシック" pitchFamily="50" charset="-128"/>
                        </a:defRPr>
                      </a:lvl5pPr>
                      <a:lvl6pPr fontAlgn="base">
                        <a:spcBef>
                          <a:spcPct val="20000"/>
                        </a:spcBef>
                        <a:spcAft>
                          <a:spcPct val="0"/>
                        </a:spcAft>
                        <a:defRPr kumimoji="1">
                          <a:solidFill>
                            <a:schemeClr val="tx1"/>
                          </a:solidFill>
                          <a:latin typeface="Arial" pitchFamily="34" charset="0"/>
                          <a:ea typeface="ＭＳ Ｐゴシック" pitchFamily="50" charset="-128"/>
                        </a:defRPr>
                      </a:lvl6pPr>
                      <a:lvl7pPr fontAlgn="base">
                        <a:spcBef>
                          <a:spcPct val="20000"/>
                        </a:spcBef>
                        <a:spcAft>
                          <a:spcPct val="0"/>
                        </a:spcAft>
                        <a:defRPr kumimoji="1">
                          <a:solidFill>
                            <a:schemeClr val="tx1"/>
                          </a:solidFill>
                          <a:latin typeface="Arial" pitchFamily="34" charset="0"/>
                          <a:ea typeface="ＭＳ Ｐゴシック" pitchFamily="50" charset="-128"/>
                        </a:defRPr>
                      </a:lvl7pPr>
                      <a:lvl8pPr fontAlgn="base">
                        <a:spcBef>
                          <a:spcPct val="20000"/>
                        </a:spcBef>
                        <a:spcAft>
                          <a:spcPct val="0"/>
                        </a:spcAft>
                        <a:defRPr kumimoji="1">
                          <a:solidFill>
                            <a:schemeClr val="tx1"/>
                          </a:solidFill>
                          <a:latin typeface="Arial" pitchFamily="34" charset="0"/>
                          <a:ea typeface="ＭＳ Ｐゴシック" pitchFamily="50" charset="-128"/>
                        </a:defRPr>
                      </a:lvl8pPr>
                      <a:lvl9pPr fontAlgn="base">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10 actions per one alarm</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700" b="1" i="0" u="none" strike="noStrike" cap="none" normalizeH="0" baseline="0" dirty="0" smtClean="0">
                          <a:ln>
                            <a:noFill/>
                          </a:ln>
                          <a:solidFill>
                            <a:schemeClr val="tx1"/>
                          </a:solidFill>
                          <a:effectLst/>
                          <a:latin typeface="Calibri" panose="020F0502020204030204" pitchFamily="34" charset="0"/>
                          <a:ea typeface="ＭＳ Ｐゴシック" pitchFamily="50" charset="-128"/>
                        </a:rPr>
                        <a:t>Fixed action</a:t>
                      </a:r>
                    </a:p>
                  </a:txBody>
                  <a:tcPr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17665957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476750" y="5391"/>
            <a:ext cx="8273332" cy="525309"/>
          </a:xfrm>
        </p:spPr>
        <p:txBody>
          <a:bodyPr vert="horz" lIns="91440" tIns="45720" rIns="91440" bIns="45720"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PC Specification</a:t>
            </a:r>
            <a:r>
              <a:rPr kumimoji="1" lang="ja-JP" altLang="en-US" b="1" dirty="0" smtClean="0">
                <a:latin typeface="Calibri" panose="020F0502020204030204" pitchFamily="34" charset="0"/>
                <a:ea typeface="Meiryo UI" panose="020B0604030504040204" pitchFamily="50" charset="-128"/>
                <a:cs typeface="Meiryo UI" panose="020B0604030504040204" pitchFamily="50" charset="-128"/>
              </a:rPr>
              <a:t>　    </a:t>
            </a:r>
            <a:endParaRPr kumimoji="1" lang="ja-JP" altLang="en-US" sz="1200" b="1"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4088570575"/>
              </p:ext>
            </p:extLst>
          </p:nvPr>
        </p:nvGraphicFramePr>
        <p:xfrm>
          <a:off x="64477" y="722942"/>
          <a:ext cx="9026769" cy="2090241"/>
        </p:xfrm>
        <a:graphic>
          <a:graphicData uri="http://schemas.openxmlformats.org/drawingml/2006/table">
            <a:tbl>
              <a:tblPr firstRow="1" bandRow="1">
                <a:tableStyleId>{5940675A-B579-460E-94D1-54222C63F5DA}</a:tableStyleId>
              </a:tblPr>
              <a:tblGrid>
                <a:gridCol w="1018158"/>
                <a:gridCol w="2669537"/>
                <a:gridCol w="2669537"/>
                <a:gridCol w="2669537"/>
              </a:tblGrid>
              <a:tr h="211725">
                <a:tc>
                  <a:txBody>
                    <a:bodyPr/>
                    <a:lstStyle/>
                    <a:p>
                      <a:pPr algn="ctr"/>
                      <a:endParaRPr kumimoji="1" lang="ja-JP" altLang="en-US" sz="900" b="1" baseline="300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solidFill>
                      <a:schemeClr val="accent5">
                        <a:lumMod val="20000"/>
                        <a:lumOff val="80000"/>
                      </a:schemeClr>
                    </a:solidFill>
                  </a:tcPr>
                </a:tc>
                <a:tc>
                  <a:txBody>
                    <a:bodyPr/>
                    <a:lstStyle/>
                    <a:p>
                      <a:pPr algn="ctr">
                        <a:lnSpc>
                          <a:spcPts val="1000"/>
                        </a:lnSpc>
                      </a:pPr>
                      <a:r>
                        <a:rPr kumimoji="1" lang="en-US" altLang="ja-JP" sz="9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H.264 Camera</a:t>
                      </a:r>
                      <a:endParaRPr kumimoji="1" lang="ja-JP" altLang="en-US" sz="900"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accent5">
                        <a:lumMod val="20000"/>
                        <a:lumOff val="80000"/>
                      </a:schemeClr>
                    </a:solidFill>
                  </a:tcPr>
                </a:tc>
                <a:tc>
                  <a:txBody>
                    <a:bodyPr/>
                    <a:lstStyle/>
                    <a:p>
                      <a:pPr algn="ctr">
                        <a:lnSpc>
                          <a:spcPts val="1000"/>
                        </a:lnSpc>
                      </a:pPr>
                      <a:r>
                        <a:rPr kumimoji="1" lang="en-US" altLang="ja-JP" sz="9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H.265 Camera</a:t>
                      </a:r>
                      <a:endParaRPr kumimoji="1" lang="ja-JP" altLang="en-US" sz="900"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accent5">
                        <a:lumMod val="20000"/>
                        <a:lumOff val="80000"/>
                      </a:schemeClr>
                    </a:solidFill>
                  </a:tcPr>
                </a:tc>
                <a:tc>
                  <a:txBody>
                    <a:bodyPr/>
                    <a:lstStyle/>
                    <a:p>
                      <a:pPr algn="ctr">
                        <a:lnSpc>
                          <a:spcPts val="1000"/>
                        </a:lnSpc>
                      </a:pPr>
                      <a:r>
                        <a:rPr kumimoji="1" lang="en-US" altLang="ja-JP" sz="9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4K Camera</a:t>
                      </a:r>
                      <a:endParaRPr kumimoji="1" lang="ja-JP" altLang="en-US" sz="900"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accent5">
                        <a:lumMod val="20000"/>
                        <a:lumOff val="80000"/>
                      </a:schemeClr>
                    </a:solidFill>
                  </a:tcPr>
                </a:tc>
              </a:tr>
              <a:tr h="555186">
                <a:tc>
                  <a:txBody>
                    <a:bodyPr/>
                    <a:lstStyle/>
                    <a:p>
                      <a:pPr algn="l"/>
                      <a:r>
                        <a:rPr kumimoji="1" lang="en-US" altLang="ja-JP" sz="80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Supported OS</a:t>
                      </a:r>
                      <a:r>
                        <a:rPr kumimoji="1" lang="ja-JP" altLang="en-US" sz="80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a:t>
                      </a:r>
                      <a:endParaRPr kumimoji="1" lang="ja-JP" altLang="en-US" sz="800" b="1" baseline="30000"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tc>
                <a:tc gridSpan="2">
                  <a:txBody>
                    <a:bodyPr/>
                    <a:lstStyle/>
                    <a:p>
                      <a:pPr algn="ctr">
                        <a:lnSpc>
                          <a:spcPts val="1000"/>
                        </a:lnSpc>
                      </a:pPr>
                      <a:r>
                        <a:rPr kumimoji="1" lang="en-US" altLang="ja-JP" sz="80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Microsoft Windows 10 Pro 32 bit/64bit</a:t>
                      </a:r>
                    </a:p>
                    <a:p>
                      <a:pPr algn="ctr">
                        <a:lnSpc>
                          <a:spcPts val="1000"/>
                        </a:lnSpc>
                      </a:pPr>
                      <a:r>
                        <a:rPr kumimoji="1" lang="en-US" altLang="ja-JP" sz="80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Microsoft Windows 8.1 Pro 32 bit/64bit </a:t>
                      </a:r>
                    </a:p>
                    <a:p>
                      <a:pPr algn="ctr">
                        <a:lnSpc>
                          <a:spcPts val="1000"/>
                        </a:lnSpc>
                      </a:pPr>
                      <a:r>
                        <a:rPr kumimoji="1" lang="en-US" altLang="ja-JP" sz="80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Microsoft Windows 7 Professional SP1 32 bit/64bit </a:t>
                      </a:r>
                    </a:p>
                    <a:p>
                      <a:pPr algn="ctr">
                        <a:lnSpc>
                          <a:spcPts val="1000"/>
                        </a:lnSpc>
                      </a:pPr>
                      <a:r>
                        <a:rPr kumimoji="1" lang="ja-JP" altLang="en-US" sz="800" b="1" i="0" u="none" strike="noStrike" kern="1200" baseline="0" dirty="0" smtClean="0">
                          <a:solidFill>
                            <a:schemeClr val="accent2">
                              <a:lumMod val="60000"/>
                              <a:lumOff val="40000"/>
                            </a:schemeClr>
                          </a:solidFill>
                          <a:latin typeface="Calibri" panose="020F0502020204030204" pitchFamily="34" charset="0"/>
                          <a:ea typeface="Meiryo UI" panose="020B0604030504040204" pitchFamily="50" charset="-128"/>
                          <a:cs typeface="Meiryo UI" panose="020B0604030504040204" pitchFamily="50" charset="-128"/>
                        </a:rPr>
                        <a:t>＊</a:t>
                      </a:r>
                      <a:r>
                        <a:rPr kumimoji="1" lang="en-US" altLang="ja-JP" sz="800" b="1" i="0" u="none" strike="noStrike" kern="1200" baseline="0" dirty="0" smtClean="0">
                          <a:solidFill>
                            <a:schemeClr val="accent2">
                              <a:lumMod val="60000"/>
                              <a:lumOff val="40000"/>
                            </a:schemeClr>
                          </a:solidFill>
                          <a:latin typeface="Calibri" panose="020F0502020204030204" pitchFamily="34" charset="0"/>
                          <a:ea typeface="Meiryo UI" panose="020B0604030504040204" pitchFamily="50" charset="-128"/>
                          <a:cs typeface="Meiryo UI" panose="020B0604030504040204" pitchFamily="50" charset="-128"/>
                        </a:rPr>
                        <a:t>Windows Vista and Windows 8 are not supported.</a:t>
                      </a:r>
                      <a:endParaRPr kumimoji="1" lang="ja-JP" altLang="en-US" sz="800" b="1" dirty="0">
                        <a:solidFill>
                          <a:schemeClr val="accent2">
                            <a:lumMod val="60000"/>
                            <a:lumOff val="40000"/>
                          </a:schemeClr>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lnR w="12700" cap="flat" cmpd="sng" algn="ctr">
                      <a:solidFill>
                        <a:schemeClr val="tx1"/>
                      </a:solidFill>
                      <a:prstDash val="solid"/>
                      <a:round/>
                      <a:headEnd type="none" w="med" len="med"/>
                      <a:tailEnd type="none" w="med" len="med"/>
                    </a:lnR>
                  </a:tcPr>
                </a:tc>
                <a:tc hMerge="1">
                  <a:txBody>
                    <a:bodyPr/>
                    <a:lstStyle/>
                    <a:p>
                      <a:pPr>
                        <a:lnSpc>
                          <a:spcPts val="1000"/>
                        </a:lnSpc>
                      </a:pPr>
                      <a:endParaRPr kumimoji="1" lang="ja-JP" altLang="en-US" sz="900" b="1" dirty="0">
                        <a:solidFill>
                          <a:schemeClr val="accent2">
                            <a:lumMod val="60000"/>
                            <a:lumOff val="40000"/>
                          </a:schemeClr>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tc>
                <a:tc>
                  <a:txBody>
                    <a:bodyPr/>
                    <a:lstStyle/>
                    <a:p>
                      <a:pPr algn="ctr">
                        <a:lnSpc>
                          <a:spcPts val="1000"/>
                        </a:lnSpc>
                      </a:pPr>
                      <a:r>
                        <a:rPr kumimoji="1" lang="en-US" altLang="ja-JP" sz="80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Microsoft Windows 10 Pro 32 bit/64bit</a:t>
                      </a:r>
                    </a:p>
                    <a:p>
                      <a:pPr algn="ctr">
                        <a:lnSpc>
                          <a:spcPts val="1000"/>
                        </a:lnSpc>
                      </a:pPr>
                      <a:r>
                        <a:rPr kumimoji="1" lang="en-US" altLang="ja-JP" sz="80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Microsoft Windows 8.1 Pro 32 bit/64bit</a:t>
                      </a:r>
                      <a:endParaRPr kumimoji="1" lang="ja-JP" altLang="en-US" sz="800" b="1" dirty="0">
                        <a:solidFill>
                          <a:schemeClr val="accent2">
                            <a:lumMod val="60000"/>
                            <a:lumOff val="40000"/>
                          </a:schemeClr>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lnL w="12700" cap="flat" cmpd="sng" algn="ctr">
                      <a:solidFill>
                        <a:schemeClr val="tx1"/>
                      </a:solidFill>
                      <a:prstDash val="solid"/>
                      <a:round/>
                      <a:headEnd type="none" w="med" len="med"/>
                      <a:tailEnd type="none" w="med" len="med"/>
                    </a:lnL>
                  </a:tcPr>
                </a:tc>
              </a:tr>
              <a:tr h="164675">
                <a:tc>
                  <a:txBody>
                    <a:bodyPr/>
                    <a:lstStyle/>
                    <a:p>
                      <a:pPr algn="l"/>
                      <a:r>
                        <a:rPr kumimoji="1" lang="en-US" altLang="ja-JP" sz="80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Computer</a:t>
                      </a:r>
                      <a:endParaRPr kumimoji="1" lang="ja-JP" altLang="en-US" sz="80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tc>
                <a:tc gridSpan="3">
                  <a:txBody>
                    <a:bodyPr/>
                    <a:lstStyle/>
                    <a:p>
                      <a:pPr algn="ctr"/>
                      <a:r>
                        <a:rPr kumimoji="1" lang="en-US" altLang="ja-JP" sz="80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IBM PC/AT compatible</a:t>
                      </a:r>
                      <a:endParaRPr kumimoji="1" lang="ja-JP" altLang="en-US" sz="80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tc>
                <a:tc hMerge="1">
                  <a:txBody>
                    <a:bodyPr/>
                    <a:lstStyle/>
                    <a:p>
                      <a:endParaRPr kumimoji="1" lang="ja-JP" altLang="en-US" sz="90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tc>
                <a:tc hMerge="1">
                  <a:txBody>
                    <a:bodyPr/>
                    <a:lstStyle/>
                    <a:p>
                      <a:endParaRPr kumimoji="1" lang="ja-JP" altLang="en-US" sz="90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tc>
              </a:tr>
              <a:tr h="164675">
                <a:tc>
                  <a:txBody>
                    <a:bodyPr/>
                    <a:lstStyle/>
                    <a:p>
                      <a:pPr algn="l"/>
                      <a:r>
                        <a:rPr kumimoji="1" lang="en-US" altLang="ja-JP" sz="80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CPU</a:t>
                      </a:r>
                      <a:endParaRPr kumimoji="1" lang="ja-JP" altLang="en-US" sz="80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tc>
                <a:tc>
                  <a:txBody>
                    <a:bodyPr/>
                    <a:lstStyle/>
                    <a:p>
                      <a:pPr algn="ctr"/>
                      <a:r>
                        <a:rPr kumimoji="1" lang="en-US" altLang="ja-JP" sz="80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Intel Core </a:t>
                      </a:r>
                      <a:r>
                        <a:rPr kumimoji="1" lang="en-US" altLang="ja-JP" sz="800" b="1" i="0" u="none" strike="noStrike" kern="1200" baseline="0" dirty="0" smtClean="0">
                          <a:solidFill>
                            <a:schemeClr val="accent2">
                              <a:lumMod val="60000"/>
                              <a:lumOff val="40000"/>
                            </a:schemeClr>
                          </a:solidFill>
                          <a:latin typeface="Calibri" panose="020F0502020204030204" pitchFamily="34" charset="0"/>
                          <a:ea typeface="Meiryo UI" panose="020B0604030504040204" pitchFamily="50" charset="-128"/>
                          <a:cs typeface="Meiryo UI" panose="020B0604030504040204" pitchFamily="50" charset="-128"/>
                        </a:rPr>
                        <a:t>i5-6500</a:t>
                      </a:r>
                      <a:r>
                        <a:rPr kumimoji="1" lang="en-US" altLang="ja-JP" sz="80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 or faster, Intel Core </a:t>
                      </a:r>
                      <a:r>
                        <a:rPr kumimoji="1" lang="en-US" altLang="ja-JP" sz="800" b="1" i="0" u="none" strike="noStrike" kern="1200" baseline="0" dirty="0" smtClean="0">
                          <a:solidFill>
                            <a:schemeClr val="accent2">
                              <a:lumMod val="60000"/>
                              <a:lumOff val="40000"/>
                            </a:schemeClr>
                          </a:solidFill>
                          <a:latin typeface="Calibri" panose="020F0502020204030204" pitchFamily="34" charset="0"/>
                          <a:ea typeface="Meiryo UI" panose="020B0604030504040204" pitchFamily="50" charset="-128"/>
                          <a:cs typeface="Meiryo UI" panose="020B0604030504040204" pitchFamily="50" charset="-128"/>
                        </a:rPr>
                        <a:t>i7-6700 </a:t>
                      </a:r>
                      <a:r>
                        <a:rPr kumimoji="1" lang="en-US" altLang="ja-JP" sz="80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or faster   </a:t>
                      </a:r>
                      <a:endParaRPr kumimoji="1" lang="ja-JP" altLang="en-US" sz="80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lnR w="12700" cap="flat" cmpd="sng" algn="ctr">
                      <a:solidFill>
                        <a:schemeClr val="tx1"/>
                      </a:solidFill>
                      <a:prstDash val="solid"/>
                      <a:round/>
                      <a:headEnd type="none" w="med" len="med"/>
                      <a:tailEnd type="none" w="med" len="med"/>
                    </a:lnR>
                  </a:tcPr>
                </a:tc>
                <a:tc gridSpan="2">
                  <a:txBody>
                    <a:bodyPr/>
                    <a:lstStyle/>
                    <a:p>
                      <a:pPr marL="0" marR="0" indent="0" algn="ctr" defTabSz="456368" rtl="0" eaLnBrk="1" fontAlgn="auto" latinLnBrk="0" hangingPunct="1">
                        <a:lnSpc>
                          <a:spcPct val="100000"/>
                        </a:lnSpc>
                        <a:spcBef>
                          <a:spcPts val="0"/>
                        </a:spcBef>
                        <a:spcAft>
                          <a:spcPts val="0"/>
                        </a:spcAft>
                        <a:buClrTx/>
                        <a:buSzTx/>
                        <a:buFontTx/>
                        <a:buNone/>
                        <a:tabLst/>
                        <a:defRPr/>
                      </a:pPr>
                      <a:r>
                        <a:rPr kumimoji="1" lang="en-US" altLang="ja-JP" sz="80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Intel® Core </a:t>
                      </a:r>
                      <a:r>
                        <a:rPr kumimoji="1" lang="en-US" altLang="ja-JP" sz="800" b="1" dirty="0" smtClean="0">
                          <a:solidFill>
                            <a:schemeClr val="accent2">
                              <a:lumMod val="60000"/>
                              <a:lumOff val="40000"/>
                            </a:schemeClr>
                          </a:solidFill>
                          <a:latin typeface="Calibri" panose="020F0502020204030204" pitchFamily="34" charset="0"/>
                          <a:ea typeface="Meiryo UI" panose="020B0604030504040204" pitchFamily="50" charset="-128"/>
                          <a:cs typeface="Meiryo UI" panose="020B0604030504040204" pitchFamily="50" charset="-128"/>
                        </a:rPr>
                        <a:t>i7-6700</a:t>
                      </a:r>
                      <a:r>
                        <a:rPr kumimoji="1" lang="en-US" altLang="ja-JP" sz="80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 or more </a:t>
                      </a:r>
                      <a:endParaRPr kumimoji="1" lang="ja-JP" altLang="en-US" sz="80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lnL w="12700" cap="flat" cmpd="sng" algn="ctr">
                      <a:solidFill>
                        <a:schemeClr val="tx1"/>
                      </a:solidFill>
                      <a:prstDash val="solid"/>
                      <a:round/>
                      <a:headEnd type="none" w="med" len="med"/>
                      <a:tailEnd type="none" w="med" len="med"/>
                    </a:lnL>
                  </a:tcPr>
                </a:tc>
                <a:tc hMerge="1">
                  <a:txBody>
                    <a:bodyPr/>
                    <a:lstStyle/>
                    <a:p>
                      <a:pPr marL="0" marR="0" indent="0" algn="ctr" defTabSz="456368" rtl="0" eaLnBrk="1" fontAlgn="auto" latinLnBrk="0" hangingPunct="1">
                        <a:lnSpc>
                          <a:spcPct val="100000"/>
                        </a:lnSpc>
                        <a:spcBef>
                          <a:spcPts val="0"/>
                        </a:spcBef>
                        <a:spcAft>
                          <a:spcPts val="0"/>
                        </a:spcAft>
                        <a:buClrTx/>
                        <a:buSzTx/>
                        <a:buFontTx/>
                        <a:buNone/>
                        <a:tabLst/>
                        <a:defRPr/>
                      </a:pPr>
                      <a:endParaRPr kumimoji="1" lang="ja-JP" altLang="en-US" sz="80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tc>
              </a:tr>
              <a:tr h="164675">
                <a:tc>
                  <a:txBody>
                    <a:bodyPr/>
                    <a:lstStyle/>
                    <a:p>
                      <a:pPr algn="l"/>
                      <a:r>
                        <a:rPr kumimoji="1" lang="en-US" altLang="ja-JP" sz="80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Memory</a:t>
                      </a:r>
                      <a:r>
                        <a:rPr kumimoji="1" lang="ja-JP" altLang="en-US" sz="80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a:t>
                      </a:r>
                      <a:endParaRPr kumimoji="1" lang="ja-JP" altLang="en-US" sz="80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tc>
                <a:tc>
                  <a:txBody>
                    <a:bodyPr/>
                    <a:lstStyle/>
                    <a:p>
                      <a:pPr algn="ctr"/>
                      <a:r>
                        <a:rPr kumimoji="1" lang="en-US" altLang="ja-JP" sz="800" b="1" i="0" u="none" strike="noStrike" kern="1200" baseline="0" dirty="0" smtClean="0">
                          <a:solidFill>
                            <a:schemeClr val="accent2">
                              <a:lumMod val="60000"/>
                              <a:lumOff val="40000"/>
                            </a:schemeClr>
                          </a:solidFill>
                          <a:latin typeface="Calibri" panose="020F0502020204030204" pitchFamily="34" charset="0"/>
                          <a:ea typeface="Meiryo UI" panose="020B0604030504040204" pitchFamily="50" charset="-128"/>
                          <a:cs typeface="Meiryo UI" panose="020B0604030504040204" pitchFamily="50" charset="-128"/>
                        </a:rPr>
                        <a:t>4 GB or more</a:t>
                      </a:r>
                      <a:endParaRPr kumimoji="1" lang="ja-JP" altLang="en-US" sz="800" b="1" dirty="0">
                        <a:solidFill>
                          <a:schemeClr val="accent2">
                            <a:lumMod val="60000"/>
                            <a:lumOff val="40000"/>
                          </a:schemeClr>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lnR w="12700" cap="flat" cmpd="sng" algn="ctr">
                      <a:solidFill>
                        <a:schemeClr val="tx1"/>
                      </a:solidFill>
                      <a:prstDash val="solid"/>
                      <a:round/>
                      <a:headEnd type="none" w="med" len="med"/>
                      <a:tailEnd type="none" w="med" len="med"/>
                    </a:lnR>
                  </a:tcPr>
                </a:tc>
                <a:tc gridSpan="2">
                  <a:txBody>
                    <a:bodyPr/>
                    <a:lstStyle/>
                    <a:p>
                      <a:pPr algn="ctr"/>
                      <a:r>
                        <a:rPr kumimoji="1" lang="en-US" altLang="ja-JP" sz="800" b="1" dirty="0" smtClean="0">
                          <a:solidFill>
                            <a:schemeClr val="accent2">
                              <a:lumMod val="60000"/>
                              <a:lumOff val="40000"/>
                            </a:schemeClr>
                          </a:solidFill>
                          <a:latin typeface="Calibri" panose="020F0502020204030204" pitchFamily="34" charset="0"/>
                          <a:ea typeface="Meiryo UI" panose="020B0604030504040204" pitchFamily="50" charset="-128"/>
                          <a:cs typeface="Meiryo UI" panose="020B0604030504040204" pitchFamily="50" charset="-128"/>
                        </a:rPr>
                        <a:t>8GB or more</a:t>
                      </a:r>
                      <a:r>
                        <a:rPr kumimoji="1" lang="ja-JP" altLang="en-US" sz="800" b="1" dirty="0" smtClean="0">
                          <a:solidFill>
                            <a:schemeClr val="accent2">
                              <a:lumMod val="60000"/>
                              <a:lumOff val="40000"/>
                            </a:schemeClr>
                          </a:solidFill>
                          <a:latin typeface="Calibri" panose="020F0502020204030204" pitchFamily="34" charset="0"/>
                          <a:ea typeface="Meiryo UI" panose="020B0604030504040204" pitchFamily="50" charset="-128"/>
                          <a:cs typeface="Meiryo UI" panose="020B0604030504040204" pitchFamily="50" charset="-128"/>
                        </a:rPr>
                        <a:t> </a:t>
                      </a:r>
                      <a:endParaRPr kumimoji="1" lang="en-US" altLang="ja-JP" sz="800" b="1" dirty="0" smtClean="0">
                        <a:solidFill>
                          <a:schemeClr val="accent2">
                            <a:lumMod val="60000"/>
                            <a:lumOff val="40000"/>
                          </a:schemeClr>
                        </a:solidFill>
                        <a:latin typeface="Calibri" panose="020F0502020204030204" pitchFamily="34" charset="0"/>
                        <a:ea typeface="Meiryo UI" panose="020B0604030504040204" pitchFamily="50" charset="-128"/>
                        <a:cs typeface="Meiryo UI" panose="020B0604030504040204" pitchFamily="50" charset="-128"/>
                      </a:endParaRPr>
                    </a:p>
                    <a:p>
                      <a:pPr algn="ctr"/>
                      <a:r>
                        <a:rPr kumimoji="1" lang="en-US" altLang="ja-JP" sz="700" b="1" i="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a:t>
                      </a:r>
                      <a:r>
                        <a:rPr kumimoji="1" lang="ja-JP" altLang="en-US" sz="700" b="1" i="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700" b="1" i="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Using the dual channel corresponding memory, it is the memory of the same performance and requires the use of in pairs.</a:t>
                      </a:r>
                      <a:r>
                        <a:rPr kumimoji="1" lang="ja-JP" altLang="en-US" sz="700" b="1" i="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 </a:t>
                      </a:r>
                      <a:endParaRPr kumimoji="1" lang="en-US" altLang="ja-JP" sz="700" b="1" i="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p>
                      <a:pPr algn="ctr"/>
                      <a:r>
                        <a:rPr kumimoji="1" lang="en-US" altLang="ja-JP" sz="700" b="1" i="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(Example : In the case of 8 GB, use 2pcs of 4 GB memory)</a:t>
                      </a:r>
                      <a:endParaRPr kumimoji="1" lang="ja-JP" altLang="en-US" sz="700" b="1" i="1"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lnL w="12700" cap="flat" cmpd="sng" algn="ctr">
                      <a:solidFill>
                        <a:schemeClr val="tx1"/>
                      </a:solidFill>
                      <a:prstDash val="solid"/>
                      <a:round/>
                      <a:headEnd type="none" w="med" len="med"/>
                      <a:tailEnd type="none" w="med" len="med"/>
                    </a:lnL>
                  </a:tcPr>
                </a:tc>
                <a:tc hMerge="1">
                  <a:txBody>
                    <a:bodyPr/>
                    <a:lstStyle/>
                    <a:p>
                      <a:pPr algn="ctr"/>
                      <a:endParaRPr kumimoji="1" lang="ja-JP" altLang="en-US" sz="700" b="1" dirty="0">
                        <a:solidFill>
                          <a:schemeClr val="accent2">
                            <a:lumMod val="60000"/>
                            <a:lumOff val="40000"/>
                          </a:schemeClr>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tc>
              </a:tr>
              <a:tr h="164675">
                <a:tc>
                  <a:txBody>
                    <a:bodyPr/>
                    <a:lstStyle/>
                    <a:p>
                      <a:pPr algn="l"/>
                      <a:r>
                        <a:rPr kumimoji="1" lang="en-US" altLang="ja-JP" sz="80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Required HDD space</a:t>
                      </a:r>
                      <a:endParaRPr kumimoji="1" lang="ja-JP" altLang="en-US" sz="80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tc>
                <a:tc gridSpan="3">
                  <a:txBody>
                    <a:bodyPr/>
                    <a:lstStyle/>
                    <a:p>
                      <a:pPr algn="ctr"/>
                      <a:r>
                        <a:rPr kumimoji="1" lang="en-US" altLang="ja-JP" sz="80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3 GB</a:t>
                      </a:r>
                      <a:r>
                        <a:rPr kumimoji="1" lang="ja-JP" altLang="en-US" sz="80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80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or more</a:t>
                      </a:r>
                      <a:endParaRPr kumimoji="1" lang="ja-JP" altLang="en-US" sz="80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tc>
                <a:tc hMerge="1">
                  <a:txBody>
                    <a:bodyPr/>
                    <a:lstStyle/>
                    <a:p>
                      <a:endParaRPr kumimoji="1" lang="ja-JP" altLang="en-US" sz="90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tc>
                <a:tc hMerge="1">
                  <a:txBody>
                    <a:bodyPr/>
                    <a:lstStyle/>
                    <a:p>
                      <a:endParaRPr kumimoji="1" lang="ja-JP" altLang="en-US" sz="90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tc>
              </a:tr>
              <a:tr h="164675">
                <a:tc>
                  <a:txBody>
                    <a:bodyPr/>
                    <a:lstStyle/>
                    <a:p>
                      <a:pPr algn="l"/>
                      <a:r>
                        <a:rPr kumimoji="1" lang="en-US" altLang="ja-JP" sz="80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Monitor</a:t>
                      </a:r>
                      <a:endParaRPr kumimoji="1" lang="ja-JP" altLang="en-US" sz="80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tc>
                <a:tc gridSpan="3">
                  <a:txBody>
                    <a:bodyPr/>
                    <a:lstStyle/>
                    <a:p>
                      <a:pPr algn="ctr"/>
                      <a:r>
                        <a:rPr kumimoji="1" lang="en-US" altLang="ja-JP" sz="80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1280x800 pixels or more (1920x1080 pixels or more recommended for Live monitor), 24bit True color or more (Full color recommended)</a:t>
                      </a:r>
                      <a:endParaRPr kumimoji="1" lang="ja-JP" altLang="en-US" sz="80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tc>
                <a:tc hMerge="1">
                  <a:txBody>
                    <a:bodyPr/>
                    <a:lstStyle/>
                    <a:p>
                      <a:pPr algn="ctr"/>
                      <a:endParaRPr kumimoji="1" lang="ja-JP" altLang="en-US" sz="90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tc>
                <a:tc hMerge="1">
                  <a:txBody>
                    <a:bodyPr/>
                    <a:lstStyle/>
                    <a:p>
                      <a:pPr algn="ctr"/>
                      <a:endParaRPr kumimoji="1" lang="ja-JP" altLang="en-US" sz="70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lnL w="12700" cap="flat" cmpd="sng" algn="ctr">
                      <a:solidFill>
                        <a:schemeClr val="tx1"/>
                      </a:solidFill>
                      <a:prstDash val="solid"/>
                      <a:round/>
                      <a:headEnd type="none" w="med" len="med"/>
                      <a:tailEnd type="none" w="med" len="med"/>
                    </a:lnL>
                  </a:tcPr>
                </a:tc>
              </a:tr>
              <a:tr h="164675">
                <a:tc>
                  <a:txBody>
                    <a:bodyPr/>
                    <a:lstStyle/>
                    <a:p>
                      <a:pPr algn="l"/>
                      <a:r>
                        <a:rPr kumimoji="1" lang="en-US" altLang="ja-JP" sz="80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Graphic accelerator</a:t>
                      </a:r>
                      <a:endParaRPr kumimoji="1" lang="ja-JP" altLang="en-US" sz="80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tc>
                <a:tc gridSpan="2">
                  <a:txBody>
                    <a:bodyPr/>
                    <a:lstStyle/>
                    <a:p>
                      <a:pPr algn="ctr"/>
                      <a:r>
                        <a:rPr kumimoji="1" lang="en-US" altLang="ja-JP" sz="800" b="1" dirty="0" smtClean="0">
                          <a:solidFill>
                            <a:schemeClr val="accent2">
                              <a:lumMod val="60000"/>
                              <a:lumOff val="40000"/>
                            </a:schemeClr>
                          </a:solidFill>
                          <a:latin typeface="Calibri" panose="020F0502020204030204" pitchFamily="34" charset="0"/>
                          <a:ea typeface="Meiryo UI" panose="020B0604030504040204" pitchFamily="50" charset="-128"/>
                          <a:cs typeface="Meiryo UI" panose="020B0604030504040204" pitchFamily="50" charset="-128"/>
                        </a:rPr>
                        <a:t>VRAM512MB or more,</a:t>
                      </a:r>
                      <a:r>
                        <a:rPr kumimoji="1" lang="en-US" altLang="ja-JP" sz="800" b="1" baseline="0" dirty="0" smtClean="0">
                          <a:solidFill>
                            <a:schemeClr val="accent2">
                              <a:lumMod val="60000"/>
                              <a:lumOff val="40000"/>
                            </a:schemeClr>
                          </a:solidFill>
                          <a:latin typeface="Calibri" panose="020F0502020204030204" pitchFamily="34" charset="0"/>
                          <a:ea typeface="Meiryo UI" panose="020B0604030504040204" pitchFamily="50" charset="-128"/>
                          <a:cs typeface="Meiryo UI" panose="020B0604030504040204" pitchFamily="50" charset="-128"/>
                        </a:rPr>
                        <a:t> compatible with </a:t>
                      </a:r>
                      <a:r>
                        <a:rPr kumimoji="1" lang="en-US" altLang="ja-JP" sz="800" b="1" dirty="0" smtClean="0">
                          <a:solidFill>
                            <a:schemeClr val="accent2">
                              <a:lumMod val="60000"/>
                              <a:lumOff val="40000"/>
                            </a:schemeClr>
                          </a:solidFill>
                          <a:latin typeface="Calibri" panose="020F0502020204030204" pitchFamily="34" charset="0"/>
                          <a:ea typeface="Meiryo UI" panose="020B0604030504040204" pitchFamily="50" charset="-128"/>
                          <a:cs typeface="Meiryo UI" panose="020B0604030504040204" pitchFamily="50" charset="-128"/>
                        </a:rPr>
                        <a:t>DirectX9.0c or later</a:t>
                      </a:r>
                      <a:endParaRPr kumimoji="1" lang="ja-JP" altLang="en-US" sz="800" b="1" dirty="0">
                        <a:solidFill>
                          <a:schemeClr val="accent2">
                            <a:lumMod val="60000"/>
                            <a:lumOff val="40000"/>
                          </a:schemeClr>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tc>
                <a:tc hMerge="1">
                  <a:txBody>
                    <a:bodyPr/>
                    <a:lstStyle/>
                    <a:p>
                      <a:pPr algn="ctr"/>
                      <a:endParaRPr kumimoji="1" lang="ja-JP" altLang="en-US" sz="70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tc>
                <a:tc>
                  <a:txBody>
                    <a:bodyPr/>
                    <a:lstStyle/>
                    <a:p>
                      <a:pPr algn="ctr"/>
                      <a:r>
                        <a:rPr kumimoji="1" lang="en-US" altLang="ja-JP" sz="800" b="1" dirty="0" smtClean="0">
                          <a:solidFill>
                            <a:schemeClr val="accent2">
                              <a:lumMod val="60000"/>
                              <a:lumOff val="40000"/>
                            </a:schemeClr>
                          </a:solidFill>
                          <a:latin typeface="Calibri" panose="020F0502020204030204" pitchFamily="34" charset="0"/>
                          <a:ea typeface="Meiryo UI" panose="020B0604030504040204" pitchFamily="50" charset="-128"/>
                          <a:cs typeface="Meiryo UI" panose="020B0604030504040204" pitchFamily="50" charset="-128"/>
                        </a:rPr>
                        <a:t>NVS510</a:t>
                      </a:r>
                      <a:r>
                        <a:rPr kumimoji="1" lang="en-US" altLang="ja-JP" sz="80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 (using a display port cable)</a:t>
                      </a:r>
                      <a:endParaRPr kumimoji="1" lang="ja-JP" altLang="en-US" sz="80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tc>
              </a:tr>
              <a:tr h="164675">
                <a:tc>
                  <a:txBody>
                    <a:bodyPr/>
                    <a:lstStyle/>
                    <a:p>
                      <a:pPr algn="l"/>
                      <a:r>
                        <a:rPr kumimoji="1" lang="en-US" altLang="ja-JP" sz="80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Network Interface</a:t>
                      </a:r>
                      <a:r>
                        <a:rPr kumimoji="1" lang="ja-JP" altLang="en-US" sz="80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a:t>
                      </a:r>
                      <a:endParaRPr kumimoji="1" lang="ja-JP" altLang="en-US" sz="80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tc>
                <a:tc gridSpan="3">
                  <a:txBody>
                    <a:bodyPr/>
                    <a:lstStyle/>
                    <a:p>
                      <a:pPr algn="ctr"/>
                      <a:r>
                        <a:rPr kumimoji="1" lang="en-US" altLang="ja-JP" sz="80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100/1000 Mbps</a:t>
                      </a:r>
                      <a:r>
                        <a:rPr kumimoji="1" lang="ja-JP" altLang="en-US" sz="80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80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Network interface card must be installed.</a:t>
                      </a:r>
                      <a:endParaRPr kumimoji="1" lang="ja-JP" altLang="en-US" sz="80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tc>
                <a:tc hMerge="1">
                  <a:txBody>
                    <a:bodyPr/>
                    <a:lstStyle/>
                    <a:p>
                      <a:pPr algn="ctr"/>
                      <a:endParaRPr kumimoji="1" lang="ja-JP" altLang="en-US" sz="90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tc>
                <a:tc hMerge="1">
                  <a:txBody>
                    <a:bodyPr/>
                    <a:lstStyle/>
                    <a:p>
                      <a:pPr algn="ctr"/>
                      <a:endParaRPr kumimoji="1" lang="ja-JP" altLang="en-US" sz="90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tc>
              </a:tr>
            </a:tbl>
          </a:graphicData>
        </a:graphic>
      </p:graphicFrame>
      <p:graphicFrame>
        <p:nvGraphicFramePr>
          <p:cNvPr id="12" name="表 11"/>
          <p:cNvGraphicFramePr>
            <a:graphicFrameLocks noGrp="1"/>
          </p:cNvGraphicFramePr>
          <p:nvPr>
            <p:extLst>
              <p:ext uri="{D42A27DB-BD31-4B8C-83A1-F6EECF244321}">
                <p14:modId xmlns:p14="http://schemas.microsoft.com/office/powerpoint/2010/main" val="3589645928"/>
              </p:ext>
            </p:extLst>
          </p:nvPr>
        </p:nvGraphicFramePr>
        <p:xfrm>
          <a:off x="58614" y="2831248"/>
          <a:ext cx="9038493" cy="1976319"/>
        </p:xfrm>
        <a:graphic>
          <a:graphicData uri="http://schemas.openxmlformats.org/drawingml/2006/table">
            <a:tbl>
              <a:tblPr firstRow="1" bandRow="1">
                <a:tableStyleId>{5940675A-B579-460E-94D1-54222C63F5DA}</a:tableStyleId>
              </a:tblPr>
              <a:tblGrid>
                <a:gridCol w="1026154"/>
                <a:gridCol w="520710"/>
                <a:gridCol w="629994"/>
                <a:gridCol w="6861635"/>
              </a:tblGrid>
              <a:tr h="83007">
                <a:tc rowSpan="6">
                  <a:txBody>
                    <a:bodyPr/>
                    <a:lstStyle/>
                    <a:p>
                      <a:r>
                        <a:rPr kumimoji="1" lang="en-US" altLang="ja-JP" sz="75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Supported</a:t>
                      </a:r>
                    </a:p>
                    <a:p>
                      <a:r>
                        <a:rPr kumimoji="1" lang="en-US" altLang="ja-JP" sz="75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Devices</a:t>
                      </a:r>
                    </a:p>
                  </a:txBody>
                  <a:tcPr marL="35998" marR="35998" marT="0" marB="0" anchor="ctr">
                    <a:solidFill>
                      <a:schemeClr val="bg1"/>
                    </a:solidFill>
                  </a:tcPr>
                </a:tc>
                <a:tc rowSpan="2">
                  <a:txBody>
                    <a:bodyPr/>
                    <a:lstStyle/>
                    <a:p>
                      <a:r>
                        <a:rPr kumimoji="1" lang="en-US" altLang="ja-JP" sz="75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Camera</a:t>
                      </a:r>
                      <a:r>
                        <a:rPr kumimoji="1" lang="ja-JP" altLang="en-US" sz="75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a:t>
                      </a:r>
                      <a:endParaRPr kumimoji="1" lang="ja-JP" altLang="en-US" sz="75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c>
                  <a:txBody>
                    <a:bodyPr/>
                    <a:lstStyle/>
                    <a:p>
                      <a:pPr algn="l"/>
                      <a:r>
                        <a:rPr kumimoji="1" lang="en-US" altLang="ja-JP" sz="70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Direct</a:t>
                      </a:r>
                      <a:endParaRPr kumimoji="1" lang="ja-JP" altLang="en-US" sz="70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c>
                  <a:txBody>
                    <a:bodyPr/>
                    <a:lstStyle/>
                    <a:p>
                      <a:pPr algn="ctr"/>
                      <a:r>
                        <a:rPr kumimoji="1" lang="en-US" altLang="ja-JP" sz="70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i-PRO</a:t>
                      </a:r>
                      <a:r>
                        <a:rPr kumimoji="1" lang="ja-JP" altLang="en-US" sz="70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70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series</a:t>
                      </a:r>
                      <a:endParaRPr kumimoji="1" lang="ja-JP" altLang="en-US" sz="70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r>
              <a:tr h="166013">
                <a:tc vMerge="1">
                  <a:txBody>
                    <a:bodyPr/>
                    <a:lstStyle/>
                    <a:p>
                      <a:endParaRPr kumimoji="1" lang="ja-JP" altLang="en-US"/>
                    </a:p>
                  </a:txBody>
                  <a:tcPr/>
                </a:tc>
                <a:tc vMerge="1">
                  <a:txBody>
                    <a:bodyPr/>
                    <a:lstStyle/>
                    <a:p>
                      <a:endParaRPr kumimoji="1" lang="ja-JP" altLang="en-US"/>
                    </a:p>
                  </a:txBody>
                  <a:tcPr/>
                </a:tc>
                <a:tc>
                  <a:txBody>
                    <a:bodyPr/>
                    <a:lstStyle/>
                    <a:p>
                      <a:pPr algn="l"/>
                      <a:r>
                        <a:rPr kumimoji="1" lang="en-US" altLang="ja-JP" sz="75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via</a:t>
                      </a:r>
                      <a:r>
                        <a:rPr kumimoji="1" lang="en-US" altLang="ja-JP" sz="750" b="1"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 Recorder</a:t>
                      </a:r>
                      <a:endParaRPr kumimoji="1" lang="ja-JP" altLang="en-US" sz="75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c>
                  <a:txBody>
                    <a:bodyPr/>
                    <a:lstStyle/>
                    <a:p>
                      <a:pPr algn="ctr"/>
                      <a:r>
                        <a:rPr kumimoji="1" lang="en-US" altLang="ja-JP" sz="75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i-PRO</a:t>
                      </a:r>
                      <a:r>
                        <a:rPr kumimoji="1" lang="ja-JP" altLang="en-US" sz="75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75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series</a:t>
                      </a:r>
                      <a:endParaRPr kumimoji="1" lang="ja-JP" altLang="en-US" sz="75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r>
              <a:tr h="194832">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rowSpan="2">
                  <a:txBody>
                    <a:bodyPr/>
                    <a:lstStyle/>
                    <a:p>
                      <a:r>
                        <a:rPr kumimoji="1" lang="en-US" altLang="ja-JP" sz="75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Recorder</a:t>
                      </a:r>
                      <a:r>
                        <a:rPr kumimoji="1" lang="ja-JP" altLang="en-US" sz="75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a:t>
                      </a:r>
                      <a:endParaRPr kumimoji="1" lang="ja-JP" altLang="en-US" sz="75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c>
                  <a:txBody>
                    <a:bodyPr/>
                    <a:lstStyle/>
                    <a:p>
                      <a:r>
                        <a:rPr kumimoji="1" lang="en-US" altLang="ja-JP" sz="75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NVR</a:t>
                      </a:r>
                      <a:endParaRPr kumimoji="1" lang="ja-JP" altLang="en-US" sz="75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c>
                  <a:txBody>
                    <a:bodyPr/>
                    <a:lstStyle/>
                    <a:p>
                      <a:pPr algn="ctr"/>
                      <a:r>
                        <a:rPr kumimoji="1" lang="en-US" altLang="ja-JP" sz="750" b="1" i="0" u="none" strike="noStrike" kern="1200" baseline="0" dirty="0" smtClean="0">
                          <a:solidFill>
                            <a:schemeClr val="accent2">
                              <a:lumMod val="60000"/>
                              <a:lumOff val="40000"/>
                            </a:schemeClr>
                          </a:solidFill>
                          <a:latin typeface="Calibri" panose="020F0502020204030204" pitchFamily="34" charset="0"/>
                          <a:ea typeface="Meiryo UI" panose="020B0604030504040204" pitchFamily="50" charset="-128"/>
                          <a:cs typeface="Meiryo UI" panose="020B0604030504040204" pitchFamily="50" charset="-128"/>
                        </a:rPr>
                        <a:t>WJ-NX400 series, </a:t>
                      </a:r>
                      <a:r>
                        <a:rPr kumimoji="1" lang="en-US" altLang="ja-JP" sz="750" b="1" i="0" u="none" strike="noStrike" kern="1200" baseline="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WJ-NX200 series, </a:t>
                      </a:r>
                      <a:r>
                        <a:rPr kumimoji="1" lang="en-US" altLang="ja-JP" sz="75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NV300 series, NV200 series, ND400 series, ND300 series, ND200 series, Video Insight Server</a:t>
                      </a:r>
                      <a:r>
                        <a:rPr kumimoji="1" lang="ja-JP" altLang="en-US" sz="75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　　</a:t>
                      </a:r>
                      <a:endParaRPr kumimoji="1" lang="en-US" altLang="ja-JP" sz="75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p>
                      <a:pPr algn="ctr"/>
                      <a:r>
                        <a:rPr kumimoji="1" lang="ja-JP" altLang="en-US" sz="75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a:t>
                      </a:r>
                      <a:r>
                        <a:rPr kumimoji="1" lang="en-US" altLang="ja-JP" sz="75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ASR500 is not supported</a:t>
                      </a:r>
                      <a:endParaRPr kumimoji="1" lang="ja-JP" altLang="en-US" sz="75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r>
              <a:tr h="83007">
                <a:tc vMerge="1">
                  <a:txBody>
                    <a:bodyPr/>
                    <a:lstStyle/>
                    <a:p>
                      <a:endParaRPr kumimoji="1" lang="ja-JP" altLang="en-US"/>
                    </a:p>
                  </a:txBody>
                  <a:tcPr/>
                </a:tc>
                <a:tc vMerge="1">
                  <a:txBody>
                    <a:bodyPr/>
                    <a:lstStyle/>
                    <a:p>
                      <a:endParaRPr kumimoji="1" lang="ja-JP" altLang="en-US"/>
                    </a:p>
                  </a:txBody>
                  <a:tcPr/>
                </a:tc>
                <a:tc>
                  <a:txBody>
                    <a:bodyPr/>
                    <a:lstStyle/>
                    <a:p>
                      <a:r>
                        <a:rPr kumimoji="1" lang="en-US" altLang="ja-JP" sz="75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DVR</a:t>
                      </a:r>
                      <a:endParaRPr kumimoji="1" lang="ja-JP" altLang="en-US" sz="75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c>
                  <a:txBody>
                    <a:bodyPr/>
                    <a:lstStyle/>
                    <a:p>
                      <a:pPr algn="ctr"/>
                      <a:r>
                        <a:rPr kumimoji="1" lang="en-US" altLang="ja-JP" sz="75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WJ-HD716/616, WJ-HD300A series</a:t>
                      </a:r>
                      <a:endParaRPr kumimoji="1" lang="ja-JP" altLang="en-US" sz="75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r>
              <a:tr h="83007">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gridSpan="2">
                  <a:txBody>
                    <a:bodyPr/>
                    <a:lstStyle/>
                    <a:p>
                      <a:r>
                        <a:rPr kumimoji="1" lang="en-US" altLang="ja-JP" sz="75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Encoder</a:t>
                      </a:r>
                      <a:endParaRPr kumimoji="1" lang="ja-JP" altLang="en-US" sz="75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c hMerge="1">
                  <a:txBody>
                    <a:bodyPr/>
                    <a:lstStyle/>
                    <a:p>
                      <a:endParaRPr kumimoji="1" lang="ja-JP" altLang="en-US"/>
                    </a:p>
                  </a:txBody>
                  <a:tcPr/>
                </a:tc>
                <a:tc>
                  <a:txBody>
                    <a:bodyPr/>
                    <a:lstStyle/>
                    <a:p>
                      <a:pPr algn="ctr"/>
                      <a:r>
                        <a:rPr kumimoji="1" lang="en-US" altLang="ja-JP" sz="75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WJ-GXE500,GXE100</a:t>
                      </a:r>
                      <a:endParaRPr kumimoji="1" lang="ja-JP" altLang="en-US" sz="75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r>
              <a:tr h="83007">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gridSpan="2">
                  <a:txBody>
                    <a:bodyPr/>
                    <a:lstStyle/>
                    <a:p>
                      <a:r>
                        <a:rPr kumimoji="1" lang="en-US" altLang="ja-JP" sz="75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Controller</a:t>
                      </a:r>
                      <a:endParaRPr kumimoji="1" lang="ja-JP" altLang="en-US" sz="75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c hMerge="1">
                  <a:txBody>
                    <a:bodyPr/>
                    <a:lstStyle/>
                    <a:p>
                      <a:endParaRPr kumimoji="1" lang="ja-JP" altLang="en-US"/>
                    </a:p>
                  </a:txBody>
                  <a:tcPr/>
                </a:tc>
                <a:tc>
                  <a:txBody>
                    <a:bodyPr/>
                    <a:lstStyle/>
                    <a:p>
                      <a:pPr algn="ctr"/>
                      <a:r>
                        <a:rPr kumimoji="1" lang="en-US" altLang="ja-JP" sz="75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WV-CU950</a:t>
                      </a:r>
                      <a:endParaRPr kumimoji="1" lang="ja-JP" altLang="en-US" sz="75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r>
              <a:tr h="83007">
                <a:tc rowSpan="7">
                  <a:txBody>
                    <a:bodyPr/>
                    <a:lstStyle/>
                    <a:p>
                      <a:r>
                        <a:rPr kumimoji="1" lang="en-US" altLang="ja-JP" sz="75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Max.Devices</a:t>
                      </a:r>
                      <a:endParaRPr kumimoji="1" lang="ja-JP" altLang="en-US" sz="75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c rowSpan="3">
                  <a:txBody>
                    <a:bodyPr/>
                    <a:lstStyle/>
                    <a:p>
                      <a:r>
                        <a:rPr kumimoji="1" lang="en-US" altLang="ja-JP" sz="75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Camera</a:t>
                      </a:r>
                      <a:endParaRPr kumimoji="1" lang="ja-JP" altLang="en-US" sz="75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c>
                  <a:txBody>
                    <a:bodyPr/>
                    <a:lstStyle/>
                    <a:p>
                      <a:r>
                        <a:rPr kumimoji="1" lang="en-US" altLang="ja-JP" sz="75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Direct</a:t>
                      </a:r>
                      <a:endParaRPr kumimoji="1" lang="ja-JP" altLang="en-US" sz="75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c>
                  <a:txBody>
                    <a:bodyPr/>
                    <a:lstStyle/>
                    <a:p>
                      <a:pPr algn="ctr"/>
                      <a:r>
                        <a:rPr kumimoji="1" lang="en-US" altLang="ja-JP" sz="75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256</a:t>
                      </a:r>
                      <a:endParaRPr kumimoji="1" lang="ja-JP" altLang="en-US" sz="75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r>
              <a:tr h="166013">
                <a:tc vMerge="1">
                  <a:txBody>
                    <a:bodyPr/>
                    <a:lstStyle/>
                    <a:p>
                      <a:endParaRPr kumimoji="1" lang="ja-JP" altLang="en-US"/>
                    </a:p>
                  </a:txBody>
                  <a:tcPr/>
                </a:tc>
                <a:tc vMerge="1">
                  <a:txBody>
                    <a:bodyPr/>
                    <a:lstStyle/>
                    <a:p>
                      <a:endParaRPr kumimoji="1" lang="ja-JP" altLang="en-US"/>
                    </a:p>
                  </a:txBody>
                  <a:tcPr/>
                </a:tc>
                <a:tc>
                  <a:txBody>
                    <a:bodyPr/>
                    <a:lstStyle/>
                    <a:p>
                      <a:r>
                        <a:rPr kumimoji="1" lang="en-US" altLang="ja-JP" sz="75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via</a:t>
                      </a:r>
                      <a:r>
                        <a:rPr kumimoji="1" lang="en-US" altLang="ja-JP" sz="750" b="1"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 Recorder</a:t>
                      </a:r>
                      <a:endParaRPr kumimoji="1" lang="ja-JP" altLang="en-US" sz="75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c>
                  <a:txBody>
                    <a:bodyPr/>
                    <a:lstStyle/>
                    <a:p>
                      <a:pPr algn="ctr"/>
                      <a:r>
                        <a:rPr kumimoji="1" lang="en-US" altLang="ja-JP" sz="75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32,000 (ASE203</a:t>
                      </a:r>
                      <a:r>
                        <a:rPr kumimoji="1" lang="en-US" altLang="ja-JP" sz="750" b="1"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 x 4</a:t>
                      </a:r>
                      <a:r>
                        <a:rPr kumimoji="1" lang="en-US" altLang="ja-JP" sz="75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a:t>
                      </a:r>
                      <a:endParaRPr kumimoji="1" lang="ja-JP" altLang="en-US" sz="75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r>
              <a:tr h="166013">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r>
                        <a:rPr kumimoji="1" lang="en-US" altLang="ja-JP" sz="75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Via</a:t>
                      </a:r>
                      <a:r>
                        <a:rPr kumimoji="1" lang="en-US" altLang="ja-JP" sz="750" b="1"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 Encoder</a:t>
                      </a:r>
                      <a:endParaRPr kumimoji="1" lang="ja-JP" altLang="en-US" sz="75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c>
                  <a:txBody>
                    <a:bodyPr/>
                    <a:lstStyle/>
                    <a:p>
                      <a:pPr algn="ctr"/>
                      <a:r>
                        <a:rPr kumimoji="1" lang="en-US" altLang="ja-JP" sz="75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1280 (ASE203 x 4)</a:t>
                      </a:r>
                      <a:endParaRPr kumimoji="1" lang="ja-JP" altLang="en-US" sz="75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r>
              <a:tr h="83007">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gridSpan="2">
                  <a:txBody>
                    <a:bodyPr/>
                    <a:lstStyle/>
                    <a:p>
                      <a:r>
                        <a:rPr kumimoji="1" lang="en-US" altLang="ja-JP" sz="75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Recorder</a:t>
                      </a:r>
                      <a:endParaRPr kumimoji="1" lang="ja-JP" altLang="en-US" sz="75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c hMerge="1">
                  <a:txBody>
                    <a:bodyPr/>
                    <a:lstStyle/>
                    <a:p>
                      <a:endParaRPr kumimoji="1" lang="ja-JP" altLang="en-US"/>
                    </a:p>
                  </a:txBody>
                  <a:tcPr/>
                </a:tc>
                <a:tc>
                  <a:txBody>
                    <a:bodyPr/>
                    <a:lstStyle/>
                    <a:p>
                      <a:pPr algn="ctr"/>
                      <a:r>
                        <a:rPr kumimoji="1" lang="en-US" altLang="ja-JP" sz="75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500 (ASE203 x 4) </a:t>
                      </a:r>
                      <a:endParaRPr kumimoji="1" lang="ja-JP" altLang="en-US" sz="75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r>
              <a:tr h="83007">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gridSpan="2">
                  <a:txBody>
                    <a:bodyPr/>
                    <a:lstStyle/>
                    <a:p>
                      <a:r>
                        <a:rPr kumimoji="1" lang="en-US" altLang="ja-JP" sz="75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Encoder</a:t>
                      </a:r>
                      <a:endParaRPr kumimoji="1" lang="ja-JP" altLang="en-US" sz="75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c hMerge="1">
                  <a:txBody>
                    <a:bodyPr/>
                    <a:lstStyle/>
                    <a:p>
                      <a:endParaRPr kumimoji="1" lang="ja-JP" altLang="en-US"/>
                    </a:p>
                  </a:txBody>
                  <a:tcPr/>
                </a:tc>
                <a:tc>
                  <a:txBody>
                    <a:bodyPr/>
                    <a:lstStyle/>
                    <a:p>
                      <a:pPr algn="ctr"/>
                      <a:r>
                        <a:rPr kumimoji="1" lang="en-US" altLang="ja-JP" sz="75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320 (ASE203</a:t>
                      </a:r>
                      <a:r>
                        <a:rPr kumimoji="1" lang="en-US" altLang="ja-JP" sz="750" b="1"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 x 4)</a:t>
                      </a:r>
                      <a:endParaRPr kumimoji="1" lang="ja-JP" altLang="en-US" sz="75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r>
              <a:tr h="83007">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gridSpan="2">
                  <a:txBody>
                    <a:bodyPr/>
                    <a:lstStyle/>
                    <a:p>
                      <a:r>
                        <a:rPr kumimoji="1" lang="en-US" altLang="ja-JP" sz="75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Decoder</a:t>
                      </a:r>
                      <a:endParaRPr kumimoji="1" lang="ja-JP" altLang="en-US" sz="75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c hMerge="1">
                  <a:txBody>
                    <a:bodyPr/>
                    <a:lstStyle/>
                    <a:p>
                      <a:endParaRPr kumimoji="1" lang="ja-JP" altLang="en-US"/>
                    </a:p>
                  </a:txBody>
                  <a:tcPr/>
                </a:tc>
                <a:tc>
                  <a:txBody>
                    <a:bodyPr/>
                    <a:lstStyle/>
                    <a:p>
                      <a:pPr algn="ctr"/>
                      <a:r>
                        <a:rPr kumimoji="1" lang="en-US" altLang="ja-JP" sz="75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10 (ASE204)</a:t>
                      </a:r>
                      <a:endParaRPr kumimoji="1" lang="ja-JP" altLang="en-US" sz="75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r>
              <a:tr h="83007">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gridSpan="2">
                  <a:txBody>
                    <a:bodyPr/>
                    <a:lstStyle/>
                    <a:p>
                      <a:r>
                        <a:rPr kumimoji="1" lang="en-US" altLang="ja-JP" sz="75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Controller</a:t>
                      </a:r>
                      <a:endParaRPr kumimoji="1" lang="ja-JP" altLang="en-US" sz="75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c hMerge="1">
                  <a:txBody>
                    <a:bodyPr/>
                    <a:lstStyle/>
                    <a:p>
                      <a:endParaRPr kumimoji="1" lang="ja-JP" altLang="en-US"/>
                    </a:p>
                  </a:txBody>
                  <a:tcPr/>
                </a:tc>
                <a:tc>
                  <a:txBody>
                    <a:bodyPr/>
                    <a:lstStyle/>
                    <a:p>
                      <a:pPr algn="ctr"/>
                      <a:r>
                        <a:rPr kumimoji="1" lang="en-US" altLang="ja-JP" sz="75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1</a:t>
                      </a:r>
                      <a:endParaRPr kumimoji="1" lang="ja-JP" altLang="en-US" sz="75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r>
              <a:tr h="83007">
                <a:tc gridSpan="3">
                  <a:txBody>
                    <a:bodyPr/>
                    <a:lstStyle/>
                    <a:p>
                      <a:r>
                        <a:rPr kumimoji="1" lang="en-US" altLang="ja-JP" sz="75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Supported</a:t>
                      </a:r>
                      <a:r>
                        <a:rPr kumimoji="1" lang="en-US" altLang="ja-JP" sz="750" b="1"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 image format</a:t>
                      </a:r>
                      <a:endParaRPr kumimoji="1" lang="ja-JP" altLang="en-US" sz="75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c hMerge="1">
                  <a:txBody>
                    <a:bodyPr/>
                    <a:lstStyle/>
                    <a:p>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hMerge="1">
                  <a:txBody>
                    <a:bodyPr/>
                    <a:lstStyle/>
                    <a:p>
                      <a:endParaRPr kumimoji="1" lang="ja-JP" altLang="en-US"/>
                    </a:p>
                  </a:txBody>
                  <a:tcPr/>
                </a:tc>
                <a:tc>
                  <a:txBody>
                    <a:bodyPr/>
                    <a:lstStyle/>
                    <a:p>
                      <a:pPr algn="ctr"/>
                      <a:r>
                        <a:rPr kumimoji="1" lang="it-IT" altLang="ja-JP" sz="750" b="1" i="0" u="none" strike="noStrike" kern="1200" baseline="0" dirty="0" smtClean="0">
                          <a:solidFill>
                            <a:schemeClr val="accent2">
                              <a:lumMod val="60000"/>
                              <a:lumOff val="40000"/>
                            </a:schemeClr>
                          </a:solidFill>
                          <a:latin typeface="Calibri" panose="020F0502020204030204" pitchFamily="34" charset="0"/>
                          <a:ea typeface="Meiryo UI" panose="020B0604030504040204" pitchFamily="50" charset="-128"/>
                          <a:cs typeface="Meiryo UI" panose="020B0604030504040204" pitchFamily="50" charset="-128"/>
                        </a:rPr>
                        <a:t>H.265</a:t>
                      </a:r>
                      <a:r>
                        <a:rPr kumimoji="1" lang="it-IT" altLang="ja-JP" sz="75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 H.264, MPEG-4 (i-PRO series), M-JPEG</a:t>
                      </a:r>
                      <a:endParaRPr kumimoji="1" lang="ja-JP" altLang="en-US" sz="75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r>
              <a:tr h="83007">
                <a:tc gridSpan="3">
                  <a:txBody>
                    <a:bodyPr/>
                    <a:lstStyle/>
                    <a:p>
                      <a:r>
                        <a:rPr kumimoji="1" lang="en-US" altLang="ja-JP" sz="750" b="1" i="0" u="none" strike="noStrike" kern="1200" baseline="0"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Max.Screen </a:t>
                      </a:r>
                      <a:endParaRPr kumimoji="1" lang="ja-JP" altLang="en-US" sz="75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c hMerge="1">
                  <a:txBody>
                    <a:bodyPr/>
                    <a:lstStyle/>
                    <a:p>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hMerge="1">
                  <a:txBody>
                    <a:bodyPr/>
                    <a:lstStyle/>
                    <a:p>
                      <a:endParaRPr kumimoji="1" lang="ja-JP" altLang="en-US"/>
                    </a:p>
                  </a:txBody>
                  <a:tcPr/>
                </a:tc>
                <a:tc>
                  <a:txBody>
                    <a:bodyPr/>
                    <a:lstStyle/>
                    <a:p>
                      <a:pPr algn="ctr"/>
                      <a:r>
                        <a:rPr kumimoji="1" lang="en-US" altLang="ja-JP" sz="750" b="1" dirty="0" smtClean="0">
                          <a:solidFill>
                            <a:srgbClr val="000099"/>
                          </a:solidFill>
                          <a:latin typeface="Calibri" panose="020F0502020204030204" pitchFamily="34" charset="0"/>
                          <a:ea typeface="Meiryo UI" panose="020B0604030504040204" pitchFamily="50" charset="-128"/>
                          <a:cs typeface="Meiryo UI" panose="020B0604030504040204" pitchFamily="50" charset="-128"/>
                        </a:rPr>
                        <a:t>68 (ASE202)</a:t>
                      </a:r>
                      <a:endParaRPr kumimoji="1" lang="ja-JP" altLang="en-US" sz="750" b="1" dirty="0">
                        <a:solidFill>
                          <a:srgbClr val="000099"/>
                        </a:solidFill>
                        <a:latin typeface="Calibri" panose="020F0502020204030204" pitchFamily="34" charset="0"/>
                        <a:ea typeface="Meiryo UI" panose="020B0604030504040204" pitchFamily="50" charset="-128"/>
                        <a:cs typeface="Meiryo UI" panose="020B0604030504040204" pitchFamily="50" charset="-128"/>
                      </a:endParaRPr>
                    </a:p>
                  </a:txBody>
                  <a:tcPr marL="35998" marR="35998" marT="0" marB="0" anchor="ctr">
                    <a:solidFill>
                      <a:schemeClr val="bg1"/>
                    </a:solidFill>
                  </a:tcPr>
                </a:tc>
              </a:tr>
            </a:tbl>
          </a:graphicData>
        </a:graphic>
      </p:graphicFrame>
      <p:sp>
        <p:nvSpPr>
          <p:cNvPr id="13" name="テキスト ボックス 12"/>
          <p:cNvSpPr txBox="1"/>
          <p:nvPr/>
        </p:nvSpPr>
        <p:spPr>
          <a:xfrm>
            <a:off x="7169150" y="4128582"/>
            <a:ext cx="1808730" cy="584775"/>
          </a:xfrm>
          <a:prstGeom prst="rect">
            <a:avLst/>
          </a:prstGeom>
          <a:solidFill>
            <a:schemeClr val="bg1"/>
          </a:solidFill>
          <a:ln>
            <a:solidFill>
              <a:schemeClr val="bg2">
                <a:lumMod val="60000"/>
                <a:lumOff val="40000"/>
              </a:schemeClr>
            </a:solidFill>
          </a:ln>
        </p:spPr>
        <p:txBody>
          <a:bodyPr wrap="square">
            <a:spAutoFit/>
          </a:bodyPr>
          <a:lstStyle/>
          <a:p>
            <a:pPr algn="l" fontAlgn="auto">
              <a:spcBef>
                <a:spcPts val="0"/>
              </a:spcBef>
              <a:spcAft>
                <a:spcPts val="0"/>
              </a:spcAft>
              <a:defRPr/>
            </a:pPr>
            <a:r>
              <a:rPr lang="en-US" altLang="ja-JP" sz="800" dirty="0">
                <a:solidFill>
                  <a:srgbClr val="0033CC"/>
                </a:solidFill>
                <a:effectLst/>
                <a:latin typeface="Calibri" panose="020F0502020204030204" pitchFamily="34" charset="0"/>
              </a:rPr>
              <a:t>There are separate restrictions in H.265 format of the use environment.</a:t>
            </a:r>
            <a:br>
              <a:rPr lang="en-US" altLang="ja-JP" sz="800" dirty="0">
                <a:solidFill>
                  <a:srgbClr val="0033CC"/>
                </a:solidFill>
                <a:effectLst/>
                <a:latin typeface="Calibri" panose="020F0502020204030204" pitchFamily="34" charset="0"/>
              </a:rPr>
            </a:br>
            <a:r>
              <a:rPr lang="en-US" altLang="ja-JP" sz="800" dirty="0">
                <a:solidFill>
                  <a:srgbClr val="0033CC"/>
                </a:solidFill>
                <a:effectLst/>
                <a:latin typeface="Calibri" panose="020F0502020204030204" pitchFamily="34" charset="0"/>
              </a:rPr>
              <a:t>For restrictions in a variety of other conditions it is equivalent to ASM200</a:t>
            </a:r>
            <a:r>
              <a:rPr lang="en-US" altLang="ja-JP" sz="800" dirty="0" smtClean="0">
                <a:solidFill>
                  <a:srgbClr val="0033CC"/>
                </a:solidFill>
                <a:effectLst/>
                <a:latin typeface="Calibri" panose="020F0502020204030204" pitchFamily="34" charset="0"/>
              </a:rPr>
              <a:t>.</a:t>
            </a:r>
            <a:endParaRPr lang="ja-JP" altLang="ja-JP" sz="800" dirty="0">
              <a:effectLst/>
              <a:latin typeface="Arial"/>
            </a:endParaRPr>
          </a:p>
        </p:txBody>
      </p:sp>
    </p:spTree>
    <p:extLst>
      <p:ext uri="{BB962C8B-B14F-4D97-AF65-F5344CB8AC3E}">
        <p14:creationId xmlns:p14="http://schemas.microsoft.com/office/powerpoint/2010/main" val="37842638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477238" y="11742"/>
            <a:ext cx="7674860" cy="525309"/>
          </a:xfrm>
        </p:spPr>
        <p:txBody>
          <a:bodyPr vert="horz" lIns="91274" tIns="45628" rIns="91274" bIns="45628" rtlCol="0" anchor="ctr">
            <a:normAutofit/>
          </a:bodyPr>
          <a:lstStyle/>
          <a:p>
            <a:pPr defTabSz="912736" fontAlgn="base">
              <a:spcAft>
                <a:spcPct val="0"/>
              </a:spcAft>
            </a:pPr>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GUI design</a:t>
            </a:r>
            <a:endParaRPr kumimoji="1" lang="en-US" altLang="ja-JP"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15" name="テキスト ボックス 1"/>
          <p:cNvSpPr txBox="1">
            <a:spLocks noChangeArrowheads="1"/>
          </p:cNvSpPr>
          <p:nvPr/>
        </p:nvSpPr>
        <p:spPr bwMode="auto">
          <a:xfrm>
            <a:off x="398396" y="903887"/>
            <a:ext cx="7686675" cy="36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l" eaLnBrk="1" hangingPunct="1">
              <a:lnSpc>
                <a:spcPct val="150000"/>
              </a:lnSpc>
            </a:pPr>
            <a:r>
              <a:rPr lang="en-US" altLang="ja-JP" sz="3200" b="1" dirty="0" smtClean="0">
                <a:ea typeface="Meiryo UI" pitchFamily="50" charset="-128"/>
                <a:cs typeface="Meiryo UI" pitchFamily="50" charset="-128"/>
              </a:rPr>
              <a:t>GUI design: Setup </a:t>
            </a:r>
            <a:r>
              <a:rPr lang="en-US" altLang="ja-JP" sz="3200" b="1" dirty="0">
                <a:ea typeface="Meiryo UI" pitchFamily="50" charset="-128"/>
                <a:cs typeface="Meiryo UI" pitchFamily="50" charset="-128"/>
              </a:rPr>
              <a:t>screen</a:t>
            </a:r>
          </a:p>
          <a:p>
            <a:pPr algn="l" eaLnBrk="1" hangingPunct="1">
              <a:lnSpc>
                <a:spcPct val="150000"/>
              </a:lnSpc>
            </a:pPr>
            <a:r>
              <a:rPr lang="ja-JP" altLang="en-US" sz="2400" dirty="0">
                <a:ea typeface="Meiryo UI" pitchFamily="50" charset="-128"/>
                <a:cs typeface="Meiryo UI" pitchFamily="50" charset="-128"/>
              </a:rPr>
              <a:t>  </a:t>
            </a:r>
            <a:r>
              <a:rPr lang="en-US" altLang="ja-JP" sz="2400" dirty="0">
                <a:ea typeface="Meiryo UI" pitchFamily="50" charset="-128"/>
                <a:cs typeface="Meiryo UI" pitchFamily="50" charset="-128"/>
              </a:rPr>
              <a:t>- Device setting</a:t>
            </a:r>
            <a:r>
              <a:rPr lang="ja-JP" altLang="en-US" sz="2400" dirty="0">
                <a:ea typeface="Meiryo UI" pitchFamily="50" charset="-128"/>
                <a:cs typeface="Meiryo UI" pitchFamily="50" charset="-128"/>
              </a:rPr>
              <a:t> </a:t>
            </a:r>
            <a:r>
              <a:rPr lang="en-US" altLang="ja-JP" sz="2400" dirty="0" smtClean="0">
                <a:ea typeface="Meiryo UI" pitchFamily="50" charset="-128"/>
                <a:cs typeface="Meiryo UI" pitchFamily="50" charset="-128"/>
              </a:rPr>
              <a:t>(Initial </a:t>
            </a:r>
            <a:r>
              <a:rPr lang="en-US" altLang="ja-JP" sz="2400" dirty="0">
                <a:ea typeface="Meiryo UI" pitchFamily="50" charset="-128"/>
                <a:cs typeface="Meiryo UI" pitchFamily="50" charset="-128"/>
              </a:rPr>
              <a:t>setup/Advanced setup)</a:t>
            </a:r>
          </a:p>
          <a:p>
            <a:pPr algn="l" eaLnBrk="1" hangingPunct="1">
              <a:lnSpc>
                <a:spcPct val="150000"/>
              </a:lnSpc>
            </a:pPr>
            <a:r>
              <a:rPr lang="en-US" altLang="ja-JP" sz="2400" dirty="0">
                <a:ea typeface="Meiryo UI" pitchFamily="50" charset="-128"/>
                <a:cs typeface="Meiryo UI" pitchFamily="50" charset="-128"/>
              </a:rPr>
              <a:t>  - Group setting</a:t>
            </a:r>
          </a:p>
          <a:p>
            <a:pPr algn="l" eaLnBrk="1" hangingPunct="1">
              <a:lnSpc>
                <a:spcPct val="150000"/>
              </a:lnSpc>
            </a:pPr>
            <a:r>
              <a:rPr lang="en-US" altLang="ja-JP" sz="2400" dirty="0">
                <a:ea typeface="Meiryo UI" pitchFamily="50" charset="-128"/>
                <a:cs typeface="Meiryo UI" pitchFamily="50" charset="-128"/>
              </a:rPr>
              <a:t>  - Sequence setting</a:t>
            </a:r>
          </a:p>
          <a:p>
            <a:pPr algn="l" eaLnBrk="1" hangingPunct="1">
              <a:lnSpc>
                <a:spcPct val="150000"/>
              </a:lnSpc>
            </a:pPr>
            <a:r>
              <a:rPr lang="ja-JP" altLang="en-US" sz="2400" dirty="0">
                <a:ea typeface="Meiryo UI" pitchFamily="50" charset="-128"/>
                <a:cs typeface="Meiryo UI" pitchFamily="50" charset="-128"/>
              </a:rPr>
              <a:t>  </a:t>
            </a:r>
            <a:r>
              <a:rPr lang="en-US" altLang="ja-JP" sz="2400" dirty="0">
                <a:ea typeface="Meiryo UI" pitchFamily="50" charset="-128"/>
                <a:cs typeface="Meiryo UI" pitchFamily="50" charset="-128"/>
              </a:rPr>
              <a:t>- MAP setting</a:t>
            </a:r>
          </a:p>
          <a:p>
            <a:pPr algn="l" eaLnBrk="1" hangingPunct="1">
              <a:lnSpc>
                <a:spcPct val="150000"/>
              </a:lnSpc>
            </a:pPr>
            <a:r>
              <a:rPr lang="en-US" altLang="ja-JP" sz="2400" dirty="0">
                <a:ea typeface="Meiryo UI" pitchFamily="50" charset="-128"/>
                <a:cs typeface="Meiryo UI" pitchFamily="50" charset="-128"/>
              </a:rPr>
              <a:t>  - User management, others</a:t>
            </a:r>
            <a:endParaRPr lang="ja-JP" altLang="en-US" sz="2400" dirty="0">
              <a:ea typeface="Meiryo UI" pitchFamily="50" charset="-128"/>
              <a:cs typeface="Meiryo UI" pitchFamily="50" charset="-128"/>
            </a:endParaRPr>
          </a:p>
        </p:txBody>
      </p:sp>
    </p:spTree>
    <p:extLst>
      <p:ext uri="{BB962C8B-B14F-4D97-AF65-F5344CB8AC3E}">
        <p14:creationId xmlns:p14="http://schemas.microsoft.com/office/powerpoint/2010/main" val="29200313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3592745\Desktop\画像データ\03_設定編\EN_設定画面.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5949" y="904891"/>
            <a:ext cx="5894140" cy="3679874"/>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1"/>
          <p:cNvSpPr>
            <a:spLocks noGrp="1"/>
          </p:cNvSpPr>
          <p:nvPr>
            <p:ph type="title"/>
          </p:nvPr>
        </p:nvSpPr>
        <p:spPr>
          <a:xfrm>
            <a:off x="477238" y="12230"/>
            <a:ext cx="7674860" cy="525309"/>
          </a:xfrm>
        </p:spPr>
        <p:txBody>
          <a:bodyPr vert="horz" lIns="91274" tIns="45628" rIns="91274" bIns="45628" rtlCol="0" anchor="ctr">
            <a:normAutofit/>
          </a:bodyPr>
          <a:lstStyle/>
          <a:p>
            <a:pPr lvl="0"/>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GUI</a:t>
            </a:r>
            <a:r>
              <a:rPr kumimoji="1" lang="ja-JP" altLang="en-US" b="1"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 Setting menu -</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5" name="正方形/長方形 4"/>
          <p:cNvSpPr/>
          <p:nvPr/>
        </p:nvSpPr>
        <p:spPr>
          <a:xfrm>
            <a:off x="3889375" y="904891"/>
            <a:ext cx="220662" cy="201613"/>
          </a:xfrm>
          <a:prstGeom prst="rect">
            <a:avLst/>
          </a:prstGeom>
          <a:noFill/>
          <a:ln w="28575">
            <a:solidFill>
              <a:srgbClr val="FFC000"/>
            </a:solidFill>
          </a:ln>
        </p:spPr>
        <p:style>
          <a:lnRef idx="2">
            <a:schemeClr val="accent6"/>
          </a:lnRef>
          <a:fillRef idx="1">
            <a:schemeClr val="lt1"/>
          </a:fillRef>
          <a:effectRef idx="0">
            <a:schemeClr val="accent6"/>
          </a:effectRef>
          <a:fontRef idx="minor">
            <a:schemeClr val="dk1"/>
          </a:fontRef>
        </p:style>
        <p:txBody>
          <a:bodyPr lIns="91274" tIns="45628" rIns="91274" bIns="45628" anchor="ctr"/>
          <a:lstStyle/>
          <a:p>
            <a:pPr algn="ctr">
              <a:defRPr/>
            </a:pPr>
            <a:endParaRPr lang="ja-JP" altLang="en-US" dirty="0">
              <a:latin typeface="Calibri" panose="020F0502020204030204" pitchFamily="34" charset="0"/>
            </a:endParaRPr>
          </a:p>
        </p:txBody>
      </p:sp>
      <p:sp>
        <p:nvSpPr>
          <p:cNvPr id="3" name="線吹き出し 1 (枠付き) 2"/>
          <p:cNvSpPr/>
          <p:nvPr/>
        </p:nvSpPr>
        <p:spPr>
          <a:xfrm>
            <a:off x="228603" y="914400"/>
            <a:ext cx="2502873" cy="1221828"/>
          </a:xfrm>
          <a:prstGeom prst="borderCallout1">
            <a:avLst>
              <a:gd name="adj1" fmla="val 12577"/>
              <a:gd name="adj2" fmla="val 101880"/>
              <a:gd name="adj3" fmla="val 12183"/>
              <a:gd name="adj4" fmla="val 146330"/>
            </a:avLst>
          </a:prstGeom>
          <a:gradFill>
            <a:gsLst>
              <a:gs pos="0">
                <a:srgbClr val="F79B4F"/>
              </a:gs>
              <a:gs pos="100000">
                <a:schemeClr val="accent3">
                  <a:lumMod val="20000"/>
                  <a:lumOff val="80000"/>
                </a:schemeClr>
              </a:gs>
            </a:gsLst>
          </a:gradFill>
          <a:ln w="28575">
            <a:solidFill>
              <a:srgbClr val="FFC000"/>
            </a:solidFill>
          </a:ln>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lvl="0" algn="l"/>
            <a:r>
              <a:rPr lang="en-US" altLang="ja-JP" dirty="0">
                <a:solidFill>
                  <a:srgbClr val="000099"/>
                </a:solidFill>
                <a:effectLst/>
                <a:latin typeface="Calibri" panose="020F0502020204030204" pitchFamily="34" charset="0"/>
              </a:rPr>
              <a:t>Launch the </a:t>
            </a:r>
            <a:r>
              <a:rPr lang="en-US" altLang="ja-JP" dirty="0" smtClean="0">
                <a:solidFill>
                  <a:srgbClr val="000099"/>
                </a:solidFill>
                <a:effectLst/>
                <a:latin typeface="Calibri" panose="020F0502020204030204" pitchFamily="34" charset="0"/>
              </a:rPr>
              <a:t>“Setting Tab” </a:t>
            </a:r>
          </a:p>
          <a:p>
            <a:pPr lvl="0" algn="l"/>
            <a:r>
              <a:rPr lang="en-US" altLang="ja-JP" dirty="0" smtClean="0">
                <a:solidFill>
                  <a:srgbClr val="000099"/>
                </a:solidFill>
                <a:effectLst/>
                <a:latin typeface="Calibri" panose="020F0502020204030204" pitchFamily="34" charset="0"/>
              </a:rPr>
              <a:t>by </a:t>
            </a:r>
            <a:r>
              <a:rPr lang="en-US" altLang="ja-JP" dirty="0">
                <a:solidFill>
                  <a:srgbClr val="000099"/>
                </a:solidFill>
                <a:effectLst/>
                <a:latin typeface="Calibri" panose="020F0502020204030204" pitchFamily="34" charset="0"/>
              </a:rPr>
              <a:t>pressing the "</a:t>
            </a:r>
            <a:r>
              <a:rPr lang="en-US" altLang="ja-JP" dirty="0" smtClean="0">
                <a:solidFill>
                  <a:srgbClr val="000099"/>
                </a:solidFill>
                <a:effectLst/>
                <a:latin typeface="Calibri" panose="020F0502020204030204" pitchFamily="34" charset="0"/>
              </a:rPr>
              <a:t>Setting" </a:t>
            </a:r>
            <a:r>
              <a:rPr lang="en-US" altLang="ja-JP" dirty="0">
                <a:solidFill>
                  <a:srgbClr val="000099"/>
                </a:solidFill>
                <a:effectLst/>
                <a:latin typeface="Calibri" panose="020F0502020204030204" pitchFamily="34" charset="0"/>
              </a:rPr>
              <a:t>button from </a:t>
            </a:r>
            <a:r>
              <a:rPr lang="en-US" altLang="ja-JP" dirty="0" smtClean="0">
                <a:solidFill>
                  <a:srgbClr val="000099"/>
                </a:solidFill>
                <a:effectLst/>
                <a:latin typeface="Calibri" panose="020F0502020204030204" pitchFamily="34" charset="0"/>
              </a:rPr>
              <a:t>“quick access menu”.</a:t>
            </a:r>
          </a:p>
        </p:txBody>
      </p:sp>
      <p:sp>
        <p:nvSpPr>
          <p:cNvPr id="10" name="テキスト ボックス 9"/>
          <p:cNvSpPr txBox="1"/>
          <p:nvPr/>
        </p:nvSpPr>
        <p:spPr>
          <a:xfrm>
            <a:off x="7395816" y="4584765"/>
            <a:ext cx="1741059" cy="123111"/>
          </a:xfrm>
          <a:prstGeom prst="rect">
            <a:avLst/>
          </a:prstGeom>
          <a:noFill/>
        </p:spPr>
        <p:txBody>
          <a:bodyPr wrap="square" lIns="0" tIns="0" rIns="0" bIns="0" rtlCol="0">
            <a:spAutoFit/>
          </a:bodyPr>
          <a:lstStyle/>
          <a:p>
            <a:r>
              <a:rPr lang="en-US" altLang="ja-JP" sz="800" dirty="0">
                <a:effectLst/>
                <a:latin typeface="Calibri" panose="020F0502020204030204" pitchFamily="34" charset="0"/>
                <a:ea typeface="Meiryo UI" panose="020B0604030504040204" pitchFamily="50" charset="-128"/>
                <a:cs typeface="Meiryo UI" panose="020B0604030504040204" pitchFamily="50" charset="-128"/>
              </a:rPr>
              <a:t>Attached picture is an image.</a:t>
            </a:r>
            <a:endParaRPr lang="ja-JP" altLang="en-US" sz="800" dirty="0">
              <a:effectLst/>
              <a:latin typeface="Calibri" panose="020F0502020204030204" pitchFamily="34" charset="0"/>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44471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476753" y="11254"/>
            <a:ext cx="8670990" cy="525309"/>
          </a:xfrm>
        </p:spPr>
        <p:txBody>
          <a:bodyPr vert="horz" lIns="91274" tIns="45628" rIns="91274" bIns="45628" rtlCol="0" anchor="ctr">
            <a:normAutofit/>
          </a:bodyPr>
          <a:lstStyle/>
          <a:p>
            <a:pPr lvl="0"/>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GUI: Easy installation; Setting menu</a:t>
            </a:r>
            <a:r>
              <a:rPr kumimoji="1" lang="ja-JP" altLang="en-US" b="1" dirty="0">
                <a:latin typeface="Calibri" panose="020F0502020204030204" pitchFamily="34" charset="0"/>
                <a:ea typeface="Meiryo UI" panose="020B0604030504040204" pitchFamily="50" charset="-128"/>
                <a:cs typeface="Meiryo UI" panose="020B0604030504040204" pitchFamily="50" charset="-128"/>
              </a:rPr>
              <a:t> </a:t>
            </a:r>
            <a:r>
              <a:rPr kumimoji="1" lang="en-US" altLang="ja-JP" sz="2000" b="1" dirty="0" smtClean="0">
                <a:latin typeface="Calibri" panose="020F0502020204030204" pitchFamily="34" charset="0"/>
                <a:ea typeface="Meiryo UI" panose="020B0604030504040204" pitchFamily="50" charset="-128"/>
                <a:cs typeface="Meiryo UI" panose="020B0604030504040204" pitchFamily="50" charset="-128"/>
              </a:rPr>
              <a:t>(Initial Setup)</a:t>
            </a:r>
            <a:endParaRPr kumimoji="1" lang="ja-JP" altLang="en-US" sz="2000"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28" name="テキスト ボックス 3"/>
          <p:cNvSpPr txBox="1">
            <a:spLocks noChangeArrowheads="1"/>
          </p:cNvSpPr>
          <p:nvPr/>
        </p:nvSpPr>
        <p:spPr bwMode="auto">
          <a:xfrm>
            <a:off x="165104" y="752488"/>
            <a:ext cx="4411663" cy="52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l" eaLnBrk="1" hangingPunct="1"/>
            <a:r>
              <a:rPr lang="en-US" altLang="ja-JP" b="1" dirty="0">
                <a:effectLst/>
                <a:ea typeface="Meiryo UI" pitchFamily="50" charset="-128"/>
                <a:cs typeface="Meiryo UI" pitchFamily="50" charset="-128"/>
              </a:rPr>
              <a:t>Select </a:t>
            </a:r>
            <a:r>
              <a:rPr lang="en-US" altLang="ja-JP" b="1" dirty="0" smtClean="0">
                <a:effectLst/>
                <a:ea typeface="Meiryo UI" pitchFamily="50" charset="-128"/>
                <a:cs typeface="Meiryo UI" pitchFamily="50" charset="-128"/>
              </a:rPr>
              <a:t>“Initial </a:t>
            </a:r>
            <a:r>
              <a:rPr lang="en-US" altLang="ja-JP" b="1" dirty="0">
                <a:effectLst/>
                <a:ea typeface="Meiryo UI" pitchFamily="50" charset="-128"/>
                <a:cs typeface="Meiryo UI" pitchFamily="50" charset="-128"/>
              </a:rPr>
              <a:t>setup” </a:t>
            </a:r>
          </a:p>
          <a:p>
            <a:pPr algn="l" eaLnBrk="1" hangingPunct="1"/>
            <a:r>
              <a:rPr lang="en-US" altLang="ja-JP" b="1" dirty="0">
                <a:effectLst/>
                <a:ea typeface="Meiryo UI" pitchFamily="50" charset="-128"/>
                <a:cs typeface="Meiryo UI" pitchFamily="50" charset="-128"/>
              </a:rPr>
              <a:t>from “Device manager” menu</a:t>
            </a:r>
            <a:endParaRPr lang="ja-JP" altLang="en-US" b="1" dirty="0">
              <a:effectLst/>
              <a:ea typeface="Meiryo UI" pitchFamily="50" charset="-128"/>
              <a:cs typeface="Meiryo UI" pitchFamily="50" charset="-128"/>
            </a:endParaRPr>
          </a:p>
        </p:txBody>
      </p:sp>
      <p:sp>
        <p:nvSpPr>
          <p:cNvPr id="24" name="テキスト ボックス 23"/>
          <p:cNvSpPr txBox="1"/>
          <p:nvPr/>
        </p:nvSpPr>
        <p:spPr>
          <a:xfrm>
            <a:off x="7395816" y="4596559"/>
            <a:ext cx="1741059" cy="123111"/>
          </a:xfrm>
          <a:prstGeom prst="rect">
            <a:avLst/>
          </a:prstGeom>
          <a:noFill/>
        </p:spPr>
        <p:txBody>
          <a:bodyPr wrap="square" lIns="0" tIns="0" rIns="0" bIns="0" rtlCol="0">
            <a:spAutoFit/>
          </a:bodyPr>
          <a:lstStyle/>
          <a:p>
            <a:r>
              <a:rPr lang="en-US" altLang="ja-JP" sz="800" dirty="0">
                <a:effectLst/>
                <a:latin typeface="Calibri" panose="020F0502020204030204" pitchFamily="34" charset="0"/>
                <a:ea typeface="Meiryo UI" panose="020B0604030504040204" pitchFamily="50" charset="-128"/>
                <a:cs typeface="Meiryo UI" panose="020B0604030504040204" pitchFamily="50" charset="-128"/>
              </a:rPr>
              <a:t>Attached picture is an image.</a:t>
            </a:r>
            <a:endParaRPr lang="ja-JP" altLang="en-US" sz="800" dirty="0">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45" name="Picture 3" descr="C:\Users\3592745\Desktop\☆Andy's Folder\☆セキュリティ☆\Products\ASM300\ASM300 キャプチャー画像\機器設定-サブメニュー.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448" y="1281612"/>
            <a:ext cx="2438095" cy="1523810"/>
          </a:xfrm>
          <a:prstGeom prst="rect">
            <a:avLst/>
          </a:prstGeom>
          <a:noFill/>
          <a:extLst>
            <a:ext uri="{909E8E84-426E-40DD-AFC4-6F175D3DCCD1}">
              <a14:hiddenFill xmlns:a14="http://schemas.microsoft.com/office/drawing/2010/main">
                <a:solidFill>
                  <a:srgbClr val="FFFFFF"/>
                </a:solidFill>
              </a14:hiddenFill>
            </a:ext>
          </a:extLst>
        </p:spPr>
      </p:pic>
      <p:sp>
        <p:nvSpPr>
          <p:cNvPr id="46" name="テキスト ボックス 45"/>
          <p:cNvSpPr txBox="1"/>
          <p:nvPr/>
        </p:nvSpPr>
        <p:spPr>
          <a:xfrm>
            <a:off x="2930680" y="2987060"/>
            <a:ext cx="1615379" cy="738664"/>
          </a:xfrm>
          <a:prstGeom prst="rect">
            <a:avLst/>
          </a:prstGeom>
          <a:noFill/>
        </p:spPr>
        <p:txBody>
          <a:bodyPr wrap="square" lIns="0" tIns="0" rIns="0" bIns="0">
            <a:spAutoFit/>
          </a:bodyPr>
          <a:lstStyle/>
          <a:p>
            <a:pPr algn="l">
              <a:defRPr/>
            </a:pPr>
            <a:r>
              <a:rPr lang="en-US" altLang="ja-JP" sz="1000" b="1" u="sng" dirty="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STEP2.</a:t>
            </a:r>
          </a:p>
          <a:p>
            <a:pPr algn="l">
              <a:defRPr/>
            </a:pPr>
            <a:r>
              <a:rPr lang="en-US" altLang="ja-JP" sz="1000" b="1" dirty="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Register cameras to recorders</a:t>
            </a:r>
          </a:p>
          <a:p>
            <a:pPr algn="l">
              <a:defRPr/>
            </a:pPr>
            <a:r>
              <a:rPr lang="ja-JP" altLang="en-US" sz="800" b="1" dirty="0">
                <a:effectLst/>
                <a:latin typeface="Calibri" panose="020F0502020204030204" pitchFamily="34" charset="0"/>
                <a:ea typeface="Meiryo UI" panose="020B0604030504040204" pitchFamily="50" charset="-128"/>
                <a:cs typeface="Meiryo UI" panose="020B0604030504040204" pitchFamily="50" charset="-128"/>
              </a:rPr>
              <a:t>　</a:t>
            </a:r>
            <a:endParaRPr lang="en-US" altLang="ja-JP" sz="800" b="1" dirty="0">
              <a:effectLst/>
              <a:latin typeface="Calibri" panose="020F0502020204030204" pitchFamily="34" charset="0"/>
              <a:ea typeface="Meiryo UI" panose="020B0604030504040204" pitchFamily="50" charset="-128"/>
              <a:cs typeface="Meiryo UI" panose="020B0604030504040204" pitchFamily="50" charset="-128"/>
            </a:endParaRPr>
          </a:p>
          <a:p>
            <a:pPr algn="l">
              <a:defRPr/>
            </a:pPr>
            <a:r>
              <a:rPr lang="en-US" altLang="ja-JP" sz="1000" dirty="0">
                <a:effectLst/>
                <a:latin typeface="Calibri" panose="020F0502020204030204" pitchFamily="34" charset="0"/>
              </a:rPr>
              <a:t>Allocate detected cameras to recorders</a:t>
            </a:r>
            <a:endParaRPr lang="ja-JP" altLang="en-US" sz="10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47" name="右矢印 46"/>
          <p:cNvSpPr/>
          <p:nvPr/>
        </p:nvSpPr>
        <p:spPr>
          <a:xfrm>
            <a:off x="4204868" y="3886619"/>
            <a:ext cx="324917" cy="279400"/>
          </a:xfrm>
          <a:prstGeom prst="rightArrow">
            <a:avLst/>
          </a:prstGeom>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latin typeface="Calibri" panose="020F0502020204030204" pitchFamily="34" charset="0"/>
            </a:endParaRPr>
          </a:p>
        </p:txBody>
      </p:sp>
      <p:pic>
        <p:nvPicPr>
          <p:cNvPr id="48" name="Picture 2" descr="C:\Users\3592745\Desktop\ASM300 画像データ\03_設定編\31_簡単設定\ステップ１\EN_検出中.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7368" y="2003795"/>
            <a:ext cx="1220773" cy="523189"/>
          </a:xfrm>
          <a:prstGeom prst="rect">
            <a:avLst/>
          </a:prstGeom>
          <a:noFill/>
          <a:extLst>
            <a:ext uri="{909E8E84-426E-40DD-AFC4-6F175D3DCCD1}">
              <a14:hiddenFill xmlns:a14="http://schemas.microsoft.com/office/drawing/2010/main">
                <a:solidFill>
                  <a:srgbClr val="FFFFFF"/>
                </a:solidFill>
              </a14:hiddenFill>
            </a:ext>
          </a:extLst>
        </p:spPr>
      </p:pic>
      <p:sp>
        <p:nvSpPr>
          <p:cNvPr id="49" name="正方形/長方形 48"/>
          <p:cNvSpPr/>
          <p:nvPr/>
        </p:nvSpPr>
        <p:spPr>
          <a:xfrm>
            <a:off x="2497934" y="1498089"/>
            <a:ext cx="2098263" cy="507831"/>
          </a:xfrm>
          <a:prstGeom prst="rect">
            <a:avLst/>
          </a:prstGeom>
        </p:spPr>
        <p:txBody>
          <a:bodyPr wrap="square">
            <a:spAutoFit/>
          </a:bodyPr>
          <a:lstStyle/>
          <a:p>
            <a:r>
              <a:rPr lang="en-US" altLang="ja-JP" sz="900" dirty="0">
                <a:effectLst/>
                <a:latin typeface="Calibri" panose="020F0502020204030204" pitchFamily="34" charset="0"/>
              </a:rPr>
              <a:t>The detection progress window will be displayed and detection of devices connected to the network will start.</a:t>
            </a:r>
            <a:endParaRPr lang="ja-JP" altLang="en-US" sz="900" dirty="0">
              <a:effectLst/>
              <a:latin typeface="Calibri" panose="020F0502020204030204" pitchFamily="34" charset="0"/>
            </a:endParaRPr>
          </a:p>
        </p:txBody>
      </p:sp>
      <p:sp>
        <p:nvSpPr>
          <p:cNvPr id="50" name="右矢印 49"/>
          <p:cNvSpPr/>
          <p:nvPr/>
        </p:nvSpPr>
        <p:spPr>
          <a:xfrm>
            <a:off x="2633806" y="2127269"/>
            <a:ext cx="324917" cy="279400"/>
          </a:xfrm>
          <a:prstGeom prst="rightArrow">
            <a:avLst/>
          </a:prstGeom>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latin typeface="Calibri" panose="020F0502020204030204" pitchFamily="34" charset="0"/>
            </a:endParaRPr>
          </a:p>
        </p:txBody>
      </p:sp>
      <p:sp>
        <p:nvSpPr>
          <p:cNvPr id="51" name="右矢印 50"/>
          <p:cNvSpPr/>
          <p:nvPr/>
        </p:nvSpPr>
        <p:spPr>
          <a:xfrm>
            <a:off x="4214927" y="2120278"/>
            <a:ext cx="324917" cy="279400"/>
          </a:xfrm>
          <a:prstGeom prst="rightArrow">
            <a:avLst/>
          </a:prstGeom>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latin typeface="Calibri" panose="020F0502020204030204" pitchFamily="34" charset="0"/>
            </a:endParaRPr>
          </a:p>
        </p:txBody>
      </p:sp>
      <p:sp>
        <p:nvSpPr>
          <p:cNvPr id="52" name="右矢印 51"/>
          <p:cNvSpPr/>
          <p:nvPr/>
        </p:nvSpPr>
        <p:spPr>
          <a:xfrm rot="8733013">
            <a:off x="4199547" y="2666961"/>
            <a:ext cx="324917" cy="279400"/>
          </a:xfrm>
          <a:prstGeom prst="rightArrow">
            <a:avLst/>
          </a:prstGeom>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latin typeface="Calibri" panose="020F0502020204030204" pitchFamily="34" charset="0"/>
            </a:endParaRPr>
          </a:p>
        </p:txBody>
      </p:sp>
      <p:sp>
        <p:nvSpPr>
          <p:cNvPr id="53" name="角丸四角形 52"/>
          <p:cNvSpPr/>
          <p:nvPr/>
        </p:nvSpPr>
        <p:spPr>
          <a:xfrm>
            <a:off x="781629" y="1498214"/>
            <a:ext cx="310976" cy="131229"/>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latin typeface="Calibri" panose="020F0502020204030204" pitchFamily="34" charset="0"/>
            </a:endParaRPr>
          </a:p>
        </p:txBody>
      </p:sp>
      <p:pic>
        <p:nvPicPr>
          <p:cNvPr id="54" name="Picture 5" descr="C:\Users\3592745\Desktop\☆Andy's Folder\☆セキュリティ☆\Products\ASM300\ASM300 キャプチャー画像\初回設定-ステップ２.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282" y="2975268"/>
            <a:ext cx="2742974" cy="1713444"/>
          </a:xfrm>
          <a:prstGeom prst="rect">
            <a:avLst/>
          </a:prstGeom>
          <a:noFill/>
          <a:extLst>
            <a:ext uri="{909E8E84-426E-40DD-AFC4-6F175D3DCCD1}">
              <a14:hiddenFill xmlns:a14="http://schemas.microsoft.com/office/drawing/2010/main">
                <a:solidFill>
                  <a:srgbClr val="FFFFFF"/>
                </a:solidFill>
              </a14:hiddenFill>
            </a:ext>
          </a:extLst>
        </p:spPr>
      </p:pic>
      <p:sp>
        <p:nvSpPr>
          <p:cNvPr id="55" name="テキスト ボックス 54"/>
          <p:cNvSpPr txBox="1"/>
          <p:nvPr/>
        </p:nvSpPr>
        <p:spPr>
          <a:xfrm>
            <a:off x="7376361" y="1204131"/>
            <a:ext cx="1696574" cy="1538883"/>
          </a:xfrm>
          <a:prstGeom prst="rect">
            <a:avLst/>
          </a:prstGeom>
          <a:noFill/>
        </p:spPr>
        <p:txBody>
          <a:bodyPr wrap="square" lIns="0" tIns="0" rIns="0" bIns="0">
            <a:spAutoFit/>
          </a:bodyPr>
          <a:lstStyle/>
          <a:p>
            <a:pPr algn="l">
              <a:defRPr/>
            </a:pPr>
            <a:r>
              <a:rPr lang="en-US" altLang="ja-JP" sz="1000" b="1" u="sng" dirty="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STEP1.</a:t>
            </a:r>
            <a:r>
              <a:rPr lang="ja-JP" altLang="en-US" sz="1000" b="1" u="sng" dirty="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　</a:t>
            </a:r>
            <a:endParaRPr lang="en-US" altLang="ja-JP" sz="1000" b="1" u="sng" dirty="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endParaRPr>
          </a:p>
          <a:p>
            <a:pPr algn="l">
              <a:defRPr/>
            </a:pPr>
            <a:r>
              <a:rPr lang="en-US" altLang="ja-JP" sz="1000" b="1" dirty="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Auto device detection</a:t>
            </a:r>
          </a:p>
          <a:p>
            <a:pPr algn="l">
              <a:defRPr/>
            </a:pPr>
            <a:r>
              <a:rPr lang="en-US" altLang="ja-JP" sz="1000" b="1" dirty="0" smtClean="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(Support </a:t>
            </a:r>
            <a:r>
              <a:rPr lang="en-US" altLang="ja-JP" sz="1000" b="1" dirty="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on-line </a:t>
            </a:r>
            <a:r>
              <a:rPr lang="en-US" altLang="ja-JP" sz="1000" b="1" dirty="0" smtClean="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devices </a:t>
            </a:r>
            <a:r>
              <a:rPr lang="en-US" altLang="ja-JP" sz="1000" b="1" dirty="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only)</a:t>
            </a:r>
            <a:endParaRPr lang="en-US" altLang="ja-JP" sz="800" b="1" dirty="0">
              <a:effectLst/>
              <a:latin typeface="Calibri" panose="020F0502020204030204" pitchFamily="34" charset="0"/>
              <a:ea typeface="Meiryo UI" panose="020B0604030504040204" pitchFamily="50" charset="-128"/>
              <a:cs typeface="Meiryo UI" panose="020B0604030504040204" pitchFamily="50" charset="-128"/>
            </a:endParaRPr>
          </a:p>
          <a:p>
            <a:pPr algn="l">
              <a:defRPr/>
            </a:pPr>
            <a:endPar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endParaRPr>
          </a:p>
          <a:p>
            <a:pPr algn="l">
              <a:defRPr/>
            </a:pPr>
            <a:r>
              <a:rPr lang="ja-JP" altLang="en-US" sz="1000" b="1"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sz="1000" dirty="0">
                <a:effectLst/>
                <a:latin typeface="Calibri" panose="020F0502020204030204" pitchFamily="34" charset="0"/>
                <a:ea typeface="Meiryo UI" panose="020B0604030504040204" pitchFamily="50" charset="-128"/>
                <a:cs typeface="Meiryo UI" panose="020B0604030504040204" pitchFamily="50" charset="-128"/>
              </a:rPr>
              <a:t>It automatically </a:t>
            </a:r>
            <a:r>
              <a:rPr lang="en-US" altLang="ja-JP" sz="1000" dirty="0">
                <a:effectLst/>
                <a:latin typeface="Calibri" panose="020F0502020204030204" pitchFamily="34" charset="0"/>
              </a:rPr>
              <a:t>detects the devices </a:t>
            </a:r>
            <a:r>
              <a:rPr lang="en-US" altLang="ja-JP" sz="1000" dirty="0" smtClean="0">
                <a:effectLst/>
                <a:latin typeface="Calibri" panose="020F0502020204030204" pitchFamily="34" charset="0"/>
              </a:rPr>
              <a:t>(Camera </a:t>
            </a:r>
            <a:r>
              <a:rPr lang="en-US" altLang="ja-JP" sz="1000" dirty="0">
                <a:effectLst/>
                <a:latin typeface="Calibri" panose="020F0502020204030204" pitchFamily="34" charset="0"/>
              </a:rPr>
              <a:t>and recorder) on the </a:t>
            </a:r>
            <a:r>
              <a:rPr lang="en-US" altLang="ja-JP" sz="1000" dirty="0" smtClean="0">
                <a:effectLst/>
                <a:latin typeface="Calibri" panose="020F0502020204030204" pitchFamily="34" charset="0"/>
              </a:rPr>
              <a:t>same NW.</a:t>
            </a:r>
            <a:endParaRPr lang="en-US" altLang="ja-JP" sz="1000" dirty="0">
              <a:effectLst/>
              <a:latin typeface="Calibri" panose="020F0502020204030204" pitchFamily="34" charset="0"/>
            </a:endParaRPr>
          </a:p>
          <a:p>
            <a:pPr algn="l">
              <a:defRPr/>
            </a:pPr>
            <a:r>
              <a:rPr lang="ja-JP" altLang="en-US" sz="1000" dirty="0">
                <a:effectLst/>
                <a:latin typeface="Calibri" panose="020F0502020204030204" pitchFamily="34" charset="0"/>
                <a:ea typeface="Meiryo UI" panose="020B0604030504040204" pitchFamily="50" charset="-128"/>
                <a:cs typeface="Meiryo UI" panose="020B0604030504040204" pitchFamily="50" charset="-128"/>
              </a:rPr>
              <a:t>・</a:t>
            </a:r>
            <a:r>
              <a:rPr lang="en-US" altLang="ja-JP" sz="1000" dirty="0">
                <a:effectLst/>
                <a:latin typeface="Calibri" panose="020F0502020204030204" pitchFamily="34" charset="0"/>
                <a:ea typeface="Meiryo UI" panose="020B0604030504040204" pitchFamily="50" charset="-128"/>
                <a:cs typeface="Meiryo UI" panose="020B0604030504040204" pitchFamily="50" charset="-128"/>
              </a:rPr>
              <a:t>If </a:t>
            </a:r>
            <a:r>
              <a:rPr lang="en-US" altLang="ja-JP" sz="1000" dirty="0" smtClean="0">
                <a:effectLst/>
                <a:latin typeface="Calibri" panose="020F0502020204030204" pitchFamily="34" charset="0"/>
                <a:ea typeface="Meiryo UI" panose="020B0604030504040204" pitchFamily="50" charset="-128"/>
                <a:cs typeface="Meiryo UI" panose="020B0604030504040204" pitchFamily="50" charset="-128"/>
              </a:rPr>
              <a:t>user </a:t>
            </a:r>
            <a:r>
              <a:rPr lang="en-US" altLang="ja-JP" sz="1000" dirty="0">
                <a:effectLst/>
                <a:latin typeface="Calibri" panose="020F0502020204030204" pitchFamily="34" charset="0"/>
                <a:ea typeface="Meiryo UI" panose="020B0604030504040204" pitchFamily="50" charset="-128"/>
                <a:cs typeface="Meiryo UI" panose="020B0604030504040204" pitchFamily="50" charset="-128"/>
              </a:rPr>
              <a:t>ID and password are registered, registration can be done.</a:t>
            </a:r>
            <a:endParaRPr lang="ja-JP" altLang="en-US" sz="1000"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56" name="テキスト ボックス 55"/>
          <p:cNvSpPr txBox="1"/>
          <p:nvPr/>
        </p:nvSpPr>
        <p:spPr>
          <a:xfrm>
            <a:off x="7356264" y="2982789"/>
            <a:ext cx="1649704" cy="892552"/>
          </a:xfrm>
          <a:prstGeom prst="rect">
            <a:avLst/>
          </a:prstGeom>
          <a:noFill/>
        </p:spPr>
        <p:txBody>
          <a:bodyPr wrap="square" lIns="0" tIns="0" rIns="0" bIns="0">
            <a:spAutoFit/>
          </a:bodyPr>
          <a:lstStyle/>
          <a:p>
            <a:pPr algn="l">
              <a:defRPr/>
            </a:pPr>
            <a:r>
              <a:rPr lang="en-US" altLang="ja-JP" sz="1000" b="1" u="sng" dirty="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STEP3.</a:t>
            </a:r>
          </a:p>
          <a:p>
            <a:pPr algn="l">
              <a:defRPr/>
            </a:pPr>
            <a:r>
              <a:rPr lang="en-US" altLang="ja-JP" sz="1000" b="1" dirty="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Send configuration data to </a:t>
            </a:r>
            <a:r>
              <a:rPr lang="en-US" altLang="ja-JP" sz="1000" b="1" dirty="0" smtClean="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devices</a:t>
            </a:r>
          </a:p>
          <a:p>
            <a:pPr algn="l">
              <a:defRPr/>
            </a:pPr>
            <a:r>
              <a:rPr lang="ja-JP" altLang="en-US" sz="800" b="1" dirty="0" smtClean="0">
                <a:effectLst/>
                <a:latin typeface="Calibri" panose="020F0502020204030204" pitchFamily="34" charset="0"/>
                <a:ea typeface="Meiryo UI" panose="020B0604030504040204" pitchFamily="50" charset="-128"/>
                <a:cs typeface="Meiryo UI" panose="020B0604030504040204" pitchFamily="50" charset="-128"/>
              </a:rPr>
              <a:t>　</a:t>
            </a:r>
            <a:endParaRPr lang="en-US" altLang="ja-JP" sz="800" b="1" dirty="0" smtClean="0">
              <a:effectLst/>
              <a:latin typeface="Calibri" panose="020F0502020204030204" pitchFamily="34" charset="0"/>
              <a:ea typeface="Meiryo UI" panose="020B0604030504040204" pitchFamily="50" charset="-128"/>
              <a:cs typeface="Meiryo UI" panose="020B0604030504040204" pitchFamily="50" charset="-128"/>
            </a:endParaRPr>
          </a:p>
          <a:p>
            <a:pPr algn="l">
              <a:defRPr/>
            </a:pPr>
            <a:r>
              <a:rPr lang="en-US" altLang="ja-JP" sz="1000" dirty="0">
                <a:effectLst/>
                <a:latin typeface="Calibri" panose="020F0502020204030204" pitchFamily="34" charset="0"/>
              </a:rPr>
              <a:t>Send the setting data to the detected camera and recorder.</a:t>
            </a:r>
            <a:endParaRPr lang="ja-JP" altLang="en-US" sz="1000" b="1" dirty="0">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57" name="Picture 4" descr="C:\Users\3592745\Desktop\☆Andy's Folder\☆セキュリティ☆\Products\ASM300\ASM300 キャプチャー画像\初回設定-ステップ１.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6644" y="1202727"/>
            <a:ext cx="2742974" cy="171344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C:\Users\3592745\Desktop\☆Andy's Folder\☆セキュリティ☆\Products\ASM300\ASM300 キャプチャー画像\初回設定-ステップ３.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87350" y="2979380"/>
            <a:ext cx="2742974" cy="171344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3592745\Desktop\☆Andy's Folder\☆セキュリティ☆\Products\ASM300\ASM300 画像データ\03_設定編\31_簡単設定\ステップ１\EN_IP簡単設定.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92533" y="1641587"/>
            <a:ext cx="1645018" cy="1233443"/>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2" name="角丸四角形吹き出し 1"/>
          <p:cNvSpPr/>
          <p:nvPr/>
        </p:nvSpPr>
        <p:spPr>
          <a:xfrm>
            <a:off x="6500465" y="581038"/>
            <a:ext cx="2065685" cy="529341"/>
          </a:xfrm>
          <a:prstGeom prst="wedgeRoundRectCallout">
            <a:avLst>
              <a:gd name="adj1" fmla="val -28787"/>
              <a:gd name="adj2" fmla="val 145148"/>
              <a:gd name="adj3" fmla="val 16667"/>
            </a:avLst>
          </a:prstGeom>
          <a:solidFill>
            <a:srgbClr val="FFFFCC"/>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dirty="0">
                <a:solidFill>
                  <a:schemeClr val="tx1"/>
                </a:solidFill>
                <a:effectLst/>
                <a:latin typeface="Calibri" panose="020F0502020204030204" pitchFamily="34" charset="0"/>
              </a:rPr>
              <a:t>Easy IP Setup window will be displayed </a:t>
            </a:r>
            <a:r>
              <a:rPr lang="en-US" altLang="ja-JP" sz="900" dirty="0" smtClean="0">
                <a:solidFill>
                  <a:schemeClr val="tx1"/>
                </a:solidFill>
                <a:effectLst/>
                <a:latin typeface="Calibri" panose="020F0502020204030204" pitchFamily="34" charset="0"/>
              </a:rPr>
              <a:t>if </a:t>
            </a:r>
            <a:r>
              <a:rPr lang="en-US" altLang="ja-JP" sz="900" dirty="0">
                <a:solidFill>
                  <a:schemeClr val="tx1"/>
                </a:solidFill>
                <a:effectLst/>
                <a:latin typeface="Calibri" panose="020F0502020204030204" pitchFamily="34" charset="0"/>
              </a:rPr>
              <a:t>there is a camera for which the initial settings are not yet configured </a:t>
            </a:r>
            <a:r>
              <a:rPr lang="en-US" altLang="ja-JP" sz="900" dirty="0" smtClean="0">
                <a:solidFill>
                  <a:schemeClr val="tx1"/>
                </a:solidFill>
                <a:effectLst/>
                <a:latin typeface="Calibri" panose="020F0502020204030204" pitchFamily="34" charset="0"/>
              </a:rPr>
              <a:t>.</a:t>
            </a:r>
            <a:endParaRPr kumimoji="1" lang="ja-JP" altLang="en-US" sz="9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24741237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6750" y="5880"/>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Meiryo UI" panose="020B0604030504040204" pitchFamily="50" charset="-128"/>
                <a:cs typeface="Meiryo UI" panose="020B0604030504040204" pitchFamily="50" charset="-128"/>
              </a:rPr>
              <a:t>Version History</a:t>
            </a:r>
            <a:endParaRPr lang="en-US" b="1" dirty="0">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4191895899"/>
              </p:ext>
            </p:extLst>
          </p:nvPr>
        </p:nvGraphicFramePr>
        <p:xfrm>
          <a:off x="82210" y="708050"/>
          <a:ext cx="8997454" cy="4096660"/>
        </p:xfrm>
        <a:graphic>
          <a:graphicData uri="http://schemas.openxmlformats.org/drawingml/2006/table">
            <a:tbl>
              <a:tblPr firstRow="1" bandRow="1">
                <a:tableStyleId>{5C22544A-7EE6-4342-B048-85BDC9FD1C3A}</a:tableStyleId>
              </a:tblPr>
              <a:tblGrid>
                <a:gridCol w="421338"/>
                <a:gridCol w="4608000"/>
                <a:gridCol w="1620180"/>
                <a:gridCol w="684076"/>
                <a:gridCol w="720000"/>
                <a:gridCol w="943860"/>
              </a:tblGrid>
              <a:tr h="304190">
                <a:tc>
                  <a:txBody>
                    <a:bodyPr/>
                    <a:lstStyle/>
                    <a:p>
                      <a:pPr algn="ctr"/>
                      <a:r>
                        <a:rPr kumimoji="1" lang="en-US" altLang="ja-JP" sz="1100" dirty="0" smtClean="0">
                          <a:latin typeface="Calibri" panose="020F0502020204030204" pitchFamily="34" charset="0"/>
                        </a:rPr>
                        <a:t>No</a:t>
                      </a:r>
                      <a:endParaRPr kumimoji="1" lang="ja-JP" altLang="en-US" sz="1100" dirty="0">
                        <a:latin typeface="Calibri" panose="020F0502020204030204" pitchFamily="34" charset="0"/>
                      </a:endParaRPr>
                    </a:p>
                  </a:txBody>
                  <a:tcPr/>
                </a:tc>
                <a:tc>
                  <a:txBody>
                    <a:bodyPr/>
                    <a:lstStyle/>
                    <a:p>
                      <a:pPr algn="ctr"/>
                      <a:r>
                        <a:rPr kumimoji="1" lang="en-US" altLang="ja-JP" sz="1200" dirty="0" smtClean="0">
                          <a:latin typeface="Calibri" panose="020F0502020204030204" pitchFamily="34" charset="0"/>
                        </a:rPr>
                        <a:t>Update contents</a:t>
                      </a:r>
                      <a:endParaRPr kumimoji="1" lang="ja-JP" altLang="en-US" sz="1200" dirty="0">
                        <a:latin typeface="Calibri" panose="020F0502020204030204" pitchFamily="34" charset="0"/>
                      </a:endParaRPr>
                    </a:p>
                  </a:txBody>
                  <a:tcPr/>
                </a:tc>
                <a:tc>
                  <a:txBody>
                    <a:bodyPr/>
                    <a:lstStyle/>
                    <a:p>
                      <a:pPr algn="ctr"/>
                      <a:r>
                        <a:rPr kumimoji="1" lang="en-US" altLang="ja-JP" sz="1200" dirty="0" smtClean="0">
                          <a:latin typeface="Calibri" panose="020F0502020204030204" pitchFamily="34" charset="0"/>
                        </a:rPr>
                        <a:t>Page No.</a:t>
                      </a:r>
                      <a:endParaRPr kumimoji="1" lang="ja-JP" altLang="en-US" sz="1200" dirty="0">
                        <a:latin typeface="Calibri" panose="020F0502020204030204" pitchFamily="34" charset="0"/>
                      </a:endParaRPr>
                    </a:p>
                  </a:txBody>
                  <a:tcPr/>
                </a:tc>
                <a:tc>
                  <a:txBody>
                    <a:bodyPr/>
                    <a:lstStyle/>
                    <a:p>
                      <a:pPr algn="ctr"/>
                      <a:r>
                        <a:rPr kumimoji="1" lang="en-US" altLang="ja-JP" sz="1200" dirty="0" smtClean="0">
                          <a:latin typeface="Calibri" panose="020F0502020204030204" pitchFamily="34" charset="0"/>
                        </a:rPr>
                        <a:t>Version</a:t>
                      </a:r>
                      <a:endParaRPr kumimoji="1" lang="ja-JP" altLang="en-US" sz="1200" dirty="0">
                        <a:latin typeface="Calibri" panose="020F0502020204030204" pitchFamily="34" charset="0"/>
                      </a:endParaRPr>
                    </a:p>
                  </a:txBody>
                  <a:tcPr/>
                </a:tc>
                <a:tc>
                  <a:txBody>
                    <a:bodyPr/>
                    <a:lstStyle/>
                    <a:p>
                      <a:pPr algn="ctr"/>
                      <a:r>
                        <a:rPr kumimoji="1" lang="en-US" altLang="ja-JP" sz="1200" dirty="0" smtClean="0">
                          <a:latin typeface="Calibri" panose="020F0502020204030204" pitchFamily="34" charset="0"/>
                        </a:rPr>
                        <a:t>Editor</a:t>
                      </a:r>
                      <a:endParaRPr kumimoji="1" lang="ja-JP" altLang="en-US" sz="1200" dirty="0">
                        <a:latin typeface="Calibri" panose="020F0502020204030204" pitchFamily="34" charset="0"/>
                      </a:endParaRPr>
                    </a:p>
                  </a:txBody>
                  <a:tcPr/>
                </a:tc>
                <a:tc>
                  <a:txBody>
                    <a:bodyPr/>
                    <a:lstStyle/>
                    <a:p>
                      <a:pPr algn="ctr"/>
                      <a:r>
                        <a:rPr kumimoji="1" lang="en-US" altLang="ja-JP" sz="1200" dirty="0" smtClean="0">
                          <a:latin typeface="Calibri" panose="020F0502020204030204" pitchFamily="34" charset="0"/>
                        </a:rPr>
                        <a:t>Update</a:t>
                      </a:r>
                      <a:endParaRPr kumimoji="1" lang="ja-JP" altLang="en-US" sz="1200" dirty="0">
                        <a:latin typeface="Calibri" panose="020F0502020204030204" pitchFamily="34" charset="0"/>
                      </a:endParaRPr>
                    </a:p>
                  </a:txBody>
                  <a:tcPr/>
                </a:tc>
              </a:tr>
              <a:tr h="329364">
                <a:tc>
                  <a:txBody>
                    <a:bodyPr/>
                    <a:lstStyle/>
                    <a:p>
                      <a:pPr algn="ctr"/>
                      <a:r>
                        <a:rPr kumimoji="1" lang="en-US" altLang="ja-JP" sz="1000" dirty="0" smtClean="0">
                          <a:latin typeface="Calibri" panose="020F0502020204030204" pitchFamily="34" charset="0"/>
                        </a:rPr>
                        <a:t>-</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r>
                        <a:rPr kumimoji="1" lang="en-US" altLang="ja-JP" sz="1000" dirty="0" smtClean="0">
                          <a:latin typeface="Calibri" panose="020F0502020204030204" pitchFamily="34" charset="0"/>
                        </a:rPr>
                        <a:t>1</a:t>
                      </a:r>
                      <a:r>
                        <a:rPr kumimoji="1" lang="en-US" altLang="ja-JP" sz="1000" baseline="30000" dirty="0" smtClean="0">
                          <a:latin typeface="Calibri" panose="020F0502020204030204" pitchFamily="34" charset="0"/>
                        </a:rPr>
                        <a:t>st</a:t>
                      </a:r>
                      <a:r>
                        <a:rPr kumimoji="1" lang="en-US" altLang="ja-JP" sz="1000" dirty="0" smtClean="0">
                          <a:latin typeface="Calibri" panose="020F0502020204030204" pitchFamily="34" charset="0"/>
                        </a:rPr>
                        <a:t> Version</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All</a:t>
                      </a:r>
                      <a:endParaRPr kumimoji="1" lang="ja-JP" altLang="en-US" sz="1000" dirty="0" smtClean="0">
                        <a:latin typeface="Calibri" panose="020F0502020204030204" pitchFamily="34" charset="0"/>
                      </a:endParaRPr>
                    </a:p>
                  </a:txBody>
                  <a:tcPr anchor="ctr">
                    <a:solidFill>
                      <a:schemeClr val="bg1">
                        <a:lumMod val="85000"/>
                      </a:schemeClr>
                    </a:solidFill>
                  </a:tcPr>
                </a:tc>
                <a:tc>
                  <a:txBody>
                    <a:bodyPr/>
                    <a:lstStyle/>
                    <a:p>
                      <a:pPr algn="ctr"/>
                      <a:r>
                        <a:rPr kumimoji="1" lang="en-US" altLang="ja-JP" sz="1000" dirty="0" smtClean="0">
                          <a:latin typeface="Calibri" panose="020F0502020204030204" pitchFamily="34" charset="0"/>
                        </a:rPr>
                        <a:t>1.0</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pPr algn="ctr"/>
                      <a:r>
                        <a:rPr kumimoji="1" lang="en-US" altLang="ja-JP" sz="1000" dirty="0" smtClean="0">
                          <a:latin typeface="Calibri" panose="020F0502020204030204" pitchFamily="34" charset="0"/>
                        </a:rPr>
                        <a:t>-</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pPr algn="ctr"/>
                      <a:r>
                        <a:rPr kumimoji="1" lang="en-US" altLang="ja-JP" sz="1000" dirty="0" smtClean="0">
                          <a:latin typeface="Calibri" panose="020F0502020204030204" pitchFamily="34" charset="0"/>
                        </a:rPr>
                        <a:t>25.Nov.2016</a:t>
                      </a:r>
                      <a:endParaRPr kumimoji="1" lang="ja-JP" altLang="en-US" sz="1000" dirty="0">
                        <a:latin typeface="Calibri" panose="020F0502020204030204" pitchFamily="34" charset="0"/>
                      </a:endParaRPr>
                    </a:p>
                  </a:txBody>
                  <a:tcPr anchor="ctr">
                    <a:solidFill>
                      <a:schemeClr val="bg1">
                        <a:lumMod val="85000"/>
                      </a:schemeClr>
                    </a:solidFill>
                  </a:tcPr>
                </a:tc>
              </a:tr>
              <a:tr h="288032">
                <a:tc>
                  <a:txBody>
                    <a:bodyPr/>
                    <a:lstStyle/>
                    <a:p>
                      <a:pPr algn="ctr"/>
                      <a:r>
                        <a:rPr kumimoji="1" lang="en-US" altLang="ja-JP" sz="1000" dirty="0" smtClean="0">
                          <a:latin typeface="Calibri" panose="020F0502020204030204" pitchFamily="34" charset="0"/>
                        </a:rPr>
                        <a:t>1</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Updated  New</a:t>
                      </a:r>
                      <a:r>
                        <a:rPr kumimoji="1" lang="en-US" altLang="ja-JP" sz="1000" baseline="0" dirty="0" smtClean="0">
                          <a:latin typeface="Calibri" panose="020F0502020204030204" pitchFamily="34" charset="0"/>
                        </a:rPr>
                        <a:t> function of ASM300</a:t>
                      </a:r>
                      <a:endParaRPr kumimoji="1" lang="ja-JP" altLang="en-US" sz="1000" dirty="0" smtClean="0">
                        <a:latin typeface="Calibri" panose="020F0502020204030204" pitchFamily="34" charset="0"/>
                      </a:endParaRPr>
                    </a:p>
                  </a:txBody>
                  <a:tcPr anchor="ct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21</a:t>
                      </a:r>
                      <a:endParaRPr kumimoji="1" lang="ja-JP" altLang="en-US" sz="1000" dirty="0" smtClean="0">
                        <a:latin typeface="Calibri" panose="020F0502020204030204" pitchFamily="34" charset="0"/>
                      </a:endParaRPr>
                    </a:p>
                  </a:txBody>
                  <a:tcPr anchor="ctr">
                    <a:solidFill>
                      <a:schemeClr val="bg1">
                        <a:lumMod val="85000"/>
                      </a:schemeClr>
                    </a:solidFill>
                  </a:tcPr>
                </a:tc>
                <a:tc>
                  <a:txBody>
                    <a:bodyPr/>
                    <a:lstStyle/>
                    <a:p>
                      <a:pPr algn="ctr"/>
                      <a:r>
                        <a:rPr kumimoji="1" lang="en-US" altLang="ja-JP" sz="1000" dirty="0" smtClean="0">
                          <a:latin typeface="Calibri" panose="020F0502020204030204" pitchFamily="34" charset="0"/>
                        </a:rPr>
                        <a:t>1.1</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pPr algn="ctr"/>
                      <a:r>
                        <a:rPr kumimoji="1" lang="en-US" altLang="ja-JP" sz="1000" dirty="0" smtClean="0">
                          <a:latin typeface="Calibri" panose="020F0502020204030204" pitchFamily="34" charset="0"/>
                        </a:rPr>
                        <a:t>Onuki</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pPr algn="ctr"/>
                      <a:r>
                        <a:rPr kumimoji="1" lang="en-US" altLang="ja-JP" sz="1000" dirty="0" smtClean="0">
                          <a:latin typeface="Calibri" panose="020F0502020204030204" pitchFamily="34" charset="0"/>
                        </a:rPr>
                        <a:t>28.Dec.2016</a:t>
                      </a:r>
                      <a:endParaRPr kumimoji="1" lang="ja-JP" altLang="en-US" sz="1000" dirty="0">
                        <a:latin typeface="Calibri" panose="020F0502020204030204" pitchFamily="34" charset="0"/>
                      </a:endParaRPr>
                    </a:p>
                  </a:txBody>
                  <a:tcPr anchor="ctr">
                    <a:solidFill>
                      <a:schemeClr val="bg1">
                        <a:lumMod val="85000"/>
                      </a:schemeClr>
                    </a:solidFill>
                  </a:tcPr>
                </a:tc>
              </a:tr>
              <a:tr h="288032">
                <a:tc>
                  <a:txBody>
                    <a:bodyPr/>
                    <a:lstStyle/>
                    <a:p>
                      <a:pPr algn="ctr"/>
                      <a:r>
                        <a:rPr kumimoji="1" lang="en-US" altLang="ja-JP" sz="1000" dirty="0" smtClean="0">
                          <a:latin typeface="Calibri" panose="020F0502020204030204" pitchFamily="34" charset="0"/>
                        </a:rPr>
                        <a:t>2</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r>
                        <a:rPr kumimoji="1" lang="en-US" altLang="ja-JP" sz="1000" dirty="0" smtClean="0">
                          <a:latin typeface="Calibri" panose="020F0502020204030204" pitchFamily="34" charset="0"/>
                        </a:rPr>
                        <a:t>Update Additional</a:t>
                      </a:r>
                      <a:r>
                        <a:rPr kumimoji="1" lang="en-US" altLang="ja-JP" sz="1000" baseline="0" dirty="0" smtClean="0">
                          <a:latin typeface="Calibri" panose="020F0502020204030204" pitchFamily="34" charset="0"/>
                        </a:rPr>
                        <a:t> feature</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pPr algn="ctr"/>
                      <a:r>
                        <a:rPr kumimoji="1" lang="en-US" altLang="ja-JP" sz="1000" dirty="0" smtClean="0">
                          <a:latin typeface="Calibri" panose="020F0502020204030204" pitchFamily="34" charset="0"/>
                        </a:rPr>
                        <a:t>23, 24</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pPr algn="ctr"/>
                      <a:r>
                        <a:rPr kumimoji="1" lang="en-US" altLang="ja-JP" sz="1000" dirty="0" smtClean="0">
                          <a:latin typeface="Calibri" panose="020F0502020204030204" pitchFamily="34" charset="0"/>
                        </a:rPr>
                        <a:t>1.1</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pPr algn="ctr"/>
                      <a:r>
                        <a:rPr kumimoji="1" lang="en-US" altLang="ja-JP" sz="1000" dirty="0" smtClean="0">
                          <a:latin typeface="Calibri" panose="020F0502020204030204" pitchFamily="34" charset="0"/>
                        </a:rPr>
                        <a:t>Onuki</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pPr marL="0" marR="0" indent="0" algn="ctr" defTabSz="456368"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28.Dec.2016</a:t>
                      </a:r>
                      <a:endParaRPr kumimoji="1" lang="ja-JP" altLang="en-US" sz="1000" dirty="0" smtClean="0">
                        <a:latin typeface="Calibri" panose="020F0502020204030204" pitchFamily="34" charset="0"/>
                      </a:endParaRPr>
                    </a:p>
                  </a:txBody>
                  <a:tcPr anchor="ctr">
                    <a:solidFill>
                      <a:schemeClr val="bg1">
                        <a:lumMod val="85000"/>
                      </a:schemeClr>
                    </a:solidFill>
                  </a:tcPr>
                </a:tc>
              </a:tr>
              <a:tr h="288032">
                <a:tc>
                  <a:txBody>
                    <a:bodyPr/>
                    <a:lstStyle/>
                    <a:p>
                      <a:pPr algn="ctr"/>
                      <a:r>
                        <a:rPr kumimoji="1" lang="en-US" altLang="ja-JP" sz="1000" dirty="0" smtClean="0">
                          <a:latin typeface="Calibri" panose="020F0502020204030204" pitchFamily="34" charset="0"/>
                        </a:rPr>
                        <a:t>3</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r>
                        <a:rPr kumimoji="1" lang="en-US" altLang="ja-JP" sz="1000" dirty="0" smtClean="0">
                          <a:latin typeface="Calibri" panose="020F0502020204030204" pitchFamily="34" charset="0"/>
                        </a:rPr>
                        <a:t>Add “How to convert setting data from ASM200 to ASM300”</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pPr algn="ctr"/>
                      <a:r>
                        <a:rPr kumimoji="1" lang="en-US" altLang="ja-JP" sz="1000" dirty="0" smtClean="0">
                          <a:latin typeface="Calibri" panose="020F0502020204030204" pitchFamily="34" charset="0"/>
                        </a:rPr>
                        <a:t>47 - 51</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pPr algn="ctr"/>
                      <a:r>
                        <a:rPr kumimoji="1" lang="en-US" altLang="ja-JP" sz="1000" dirty="0" smtClean="0">
                          <a:latin typeface="Calibri" panose="020F0502020204030204" pitchFamily="34" charset="0"/>
                        </a:rPr>
                        <a:t>2.0</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pPr algn="ctr">
                        <a:buAutoNum type="alphaUcPeriod"/>
                      </a:pPr>
                      <a:r>
                        <a:rPr kumimoji="1" lang="en-US" altLang="ja-JP" sz="1000" dirty="0" smtClean="0">
                          <a:latin typeface="Calibri" panose="020F0502020204030204" pitchFamily="34" charset="0"/>
                        </a:rPr>
                        <a:t> Yamani</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pPr algn="ctr"/>
                      <a:r>
                        <a:rPr kumimoji="1" lang="en-US" altLang="ja-JP" sz="1000" dirty="0" smtClean="0">
                          <a:latin typeface="Calibri" panose="020F0502020204030204" pitchFamily="34" charset="0"/>
                        </a:rPr>
                        <a:t>10. Feb. 2017</a:t>
                      </a:r>
                      <a:endParaRPr kumimoji="1" lang="ja-JP" altLang="en-US" sz="1000" dirty="0">
                        <a:latin typeface="Calibri" panose="020F0502020204030204" pitchFamily="34" charset="0"/>
                      </a:endParaRPr>
                    </a:p>
                  </a:txBody>
                  <a:tcPr anchor="ctr">
                    <a:solidFill>
                      <a:schemeClr val="bg1">
                        <a:lumMod val="85000"/>
                      </a:schemeClr>
                    </a:solidFill>
                  </a:tcPr>
                </a:tc>
              </a:tr>
              <a:tr h="288032">
                <a:tc>
                  <a:txBody>
                    <a:bodyPr/>
                    <a:lstStyle/>
                    <a:p>
                      <a:pPr algn="ctr"/>
                      <a:r>
                        <a:rPr kumimoji="1" lang="en-US" altLang="ja-JP" sz="1000" dirty="0" smtClean="0">
                          <a:latin typeface="Calibri" panose="020F0502020204030204" pitchFamily="34" charset="0"/>
                        </a:rPr>
                        <a:t>4</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r>
                        <a:rPr kumimoji="1" lang="en-US" altLang="ja-JP" sz="1000" dirty="0" smtClean="0">
                          <a:latin typeface="Calibri" panose="020F0502020204030204" pitchFamily="34" charset="0"/>
                        </a:rPr>
                        <a:t>Add “Note” regarding operation with Video Insight</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pPr algn="ctr"/>
                      <a:r>
                        <a:rPr kumimoji="1" lang="en-US" altLang="ja-JP" sz="1000" dirty="0" smtClean="0">
                          <a:latin typeface="Calibri" panose="020F0502020204030204" pitchFamily="34" charset="0"/>
                        </a:rPr>
                        <a:t>6</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pPr algn="ctr"/>
                      <a:r>
                        <a:rPr kumimoji="1" lang="en-US" altLang="ja-JP" sz="1000" dirty="0" smtClean="0">
                          <a:latin typeface="Calibri" panose="020F0502020204030204" pitchFamily="34" charset="0"/>
                        </a:rPr>
                        <a:t>2.0</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pPr algn="ctr">
                        <a:buAutoNum type="alphaUcPeriod"/>
                      </a:pPr>
                      <a:r>
                        <a:rPr kumimoji="1" lang="en-US" altLang="ja-JP" sz="1000" dirty="0" smtClean="0">
                          <a:latin typeface="Calibri" panose="020F0502020204030204" pitchFamily="34" charset="0"/>
                        </a:rPr>
                        <a:t> Yamani</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pPr algn="ctr"/>
                      <a:r>
                        <a:rPr kumimoji="1" lang="en-US" altLang="ja-JP" sz="1000" dirty="0" smtClean="0">
                          <a:latin typeface="Calibri" panose="020F0502020204030204" pitchFamily="34" charset="0"/>
                        </a:rPr>
                        <a:t>13. Mar. 2017</a:t>
                      </a:r>
                      <a:endParaRPr kumimoji="1" lang="ja-JP" altLang="en-US" sz="1000" dirty="0">
                        <a:latin typeface="Calibri" panose="020F0502020204030204" pitchFamily="34" charset="0"/>
                      </a:endParaRPr>
                    </a:p>
                  </a:txBody>
                  <a:tcPr anchor="ctr">
                    <a:solidFill>
                      <a:schemeClr val="bg1">
                        <a:lumMod val="85000"/>
                      </a:schemeClr>
                    </a:solidFill>
                  </a:tcPr>
                </a:tc>
              </a:tr>
              <a:tr h="288032">
                <a:tc>
                  <a:txBody>
                    <a:bodyPr/>
                    <a:lstStyle/>
                    <a:p>
                      <a:pPr algn="ctr"/>
                      <a:r>
                        <a:rPr kumimoji="1" lang="en-US" altLang="ja-JP" sz="1000" dirty="0" smtClean="0">
                          <a:latin typeface="Calibri" panose="020F0502020204030204" pitchFamily="34" charset="0"/>
                        </a:rPr>
                        <a:t>5</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r>
                        <a:rPr kumimoji="1" lang="en-US" altLang="ja-JP" sz="1000" dirty="0" smtClean="0">
                          <a:latin typeface="Calibri" panose="020F0502020204030204" pitchFamily="34" charset="0"/>
                        </a:rPr>
                        <a:t>Change Company</a:t>
                      </a:r>
                      <a:r>
                        <a:rPr kumimoji="1" lang="en-US" altLang="ja-JP" sz="1000" baseline="0" dirty="0" smtClean="0">
                          <a:latin typeface="Calibri" panose="020F0502020204030204" pitchFamily="34" charset="0"/>
                        </a:rPr>
                        <a:t> name</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pPr algn="ctr"/>
                      <a:r>
                        <a:rPr kumimoji="1" lang="en-US" altLang="ja-JP" sz="1000" dirty="0" smtClean="0">
                          <a:latin typeface="Calibri" panose="020F0502020204030204" pitchFamily="34" charset="0"/>
                        </a:rPr>
                        <a:t>Cover</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pPr algn="ctr"/>
                      <a:r>
                        <a:rPr kumimoji="1" lang="en-US" altLang="ja-JP" sz="1000" dirty="0" smtClean="0">
                          <a:latin typeface="Calibri" panose="020F0502020204030204" pitchFamily="34" charset="0"/>
                        </a:rPr>
                        <a:t>2.01</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pPr algn="ctr"/>
                      <a:r>
                        <a:rPr kumimoji="1" lang="en-US" altLang="ja-JP" sz="1000" dirty="0" smtClean="0">
                          <a:latin typeface="Calibri" panose="020F0502020204030204" pitchFamily="34" charset="0"/>
                        </a:rPr>
                        <a:t>A. Yamani</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pPr algn="ctr"/>
                      <a:r>
                        <a:rPr kumimoji="1" lang="en-US" altLang="ja-JP" sz="1000" dirty="0" smtClean="0">
                          <a:latin typeface="Calibri" panose="020F0502020204030204" pitchFamily="34" charset="0"/>
                        </a:rPr>
                        <a:t>7. Apr. 2017</a:t>
                      </a:r>
                      <a:endParaRPr kumimoji="1" lang="ja-JP" altLang="en-US" sz="1000" dirty="0">
                        <a:latin typeface="Calibri" panose="020F0502020204030204" pitchFamily="34" charset="0"/>
                      </a:endParaRPr>
                    </a:p>
                  </a:txBody>
                  <a:tcPr anchor="ctr">
                    <a:solidFill>
                      <a:schemeClr val="bg1">
                        <a:lumMod val="85000"/>
                      </a:schemeClr>
                    </a:solidFill>
                  </a:tcPr>
                </a:tc>
              </a:tr>
              <a:tr h="288032">
                <a:tc>
                  <a:txBody>
                    <a:bodyPr/>
                    <a:lstStyle/>
                    <a:p>
                      <a:pPr algn="ctr"/>
                      <a:r>
                        <a:rPr kumimoji="1" lang="en-US" altLang="ja-JP" sz="1000" dirty="0" smtClean="0">
                          <a:latin typeface="Calibri" panose="020F0502020204030204" pitchFamily="34" charset="0"/>
                        </a:rPr>
                        <a:t>6</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r>
                        <a:rPr kumimoji="1" lang="en-US" altLang="ja-JP" sz="1000" dirty="0" smtClean="0">
                          <a:latin typeface="Calibri" panose="020F0502020204030204" pitchFamily="34" charset="0"/>
                        </a:rPr>
                        <a:t>Delete restriction regarding 90 days demo license </a:t>
                      </a:r>
                      <a:r>
                        <a:rPr kumimoji="1" lang="en-US" altLang="ja-JP" sz="900" dirty="0" smtClean="0">
                          <a:latin typeface="Calibri" panose="020F0502020204030204" pitchFamily="34" charset="0"/>
                        </a:rPr>
                        <a:t>(No restriction</a:t>
                      </a:r>
                      <a:r>
                        <a:rPr kumimoji="1" lang="en-US" altLang="ja-JP" sz="900" baseline="0" dirty="0" smtClean="0">
                          <a:latin typeface="Calibri" panose="020F0502020204030204" pitchFamily="34" charset="0"/>
                        </a:rPr>
                        <a:t> with Ver.1.01 onward)</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pPr algn="ctr"/>
                      <a:r>
                        <a:rPr kumimoji="1" lang="en-US" altLang="ja-JP" sz="1000" dirty="0" smtClean="0">
                          <a:latin typeface="Calibri" panose="020F0502020204030204" pitchFamily="34" charset="0"/>
                        </a:rPr>
                        <a:t>53</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pPr algn="ctr"/>
                      <a:r>
                        <a:rPr kumimoji="1" lang="en-US" altLang="ja-JP" sz="1000" dirty="0" smtClean="0">
                          <a:latin typeface="Calibri" panose="020F0502020204030204" pitchFamily="34" charset="0"/>
                        </a:rPr>
                        <a:t>2.01</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pPr algn="ctr"/>
                      <a:r>
                        <a:rPr kumimoji="1" lang="en-US" altLang="ja-JP" sz="1000" dirty="0" smtClean="0">
                          <a:latin typeface="Calibri" panose="020F0502020204030204" pitchFamily="34" charset="0"/>
                        </a:rPr>
                        <a:t>A. Yamani</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pPr marL="0" marR="0" indent="0" algn="ctr" defTabSz="456368"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7. Apr. 2017</a:t>
                      </a:r>
                      <a:endParaRPr kumimoji="1" lang="ja-JP" altLang="en-US" sz="1000" dirty="0" smtClean="0">
                        <a:latin typeface="Calibri" panose="020F0502020204030204" pitchFamily="34" charset="0"/>
                      </a:endParaRPr>
                    </a:p>
                  </a:txBody>
                  <a:tcPr anchor="ctr">
                    <a:solidFill>
                      <a:schemeClr val="bg1">
                        <a:lumMod val="85000"/>
                      </a:schemeClr>
                    </a:solidFill>
                  </a:tcPr>
                </a:tc>
              </a:tr>
              <a:tr h="271874">
                <a:tc>
                  <a:txBody>
                    <a:bodyPr/>
                    <a:lstStyle/>
                    <a:p>
                      <a:pPr algn="ctr"/>
                      <a:r>
                        <a:rPr kumimoji="1" lang="en-US" altLang="ja-JP" sz="1000" dirty="0" smtClean="0">
                          <a:latin typeface="Calibri" panose="020F0502020204030204" pitchFamily="34" charset="0"/>
                        </a:rPr>
                        <a:t>7</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r>
                        <a:rPr kumimoji="1" lang="en-US" altLang="ja-JP" sz="1000" dirty="0" smtClean="0">
                          <a:latin typeface="Calibri" panose="020F0502020204030204" pitchFamily="34" charset="0"/>
                        </a:rPr>
                        <a:t>Update Model No. (Delete ASE233 and Z-ASE250)</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pPr algn="ctr"/>
                      <a:r>
                        <a:rPr kumimoji="1" lang="en-US" altLang="ja-JP" sz="1000" dirty="0" smtClean="0">
                          <a:latin typeface="Calibri" panose="020F0502020204030204" pitchFamily="34" charset="0"/>
                        </a:rPr>
                        <a:t>54</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pPr algn="ctr"/>
                      <a:r>
                        <a:rPr kumimoji="1" lang="en-US" altLang="ja-JP" sz="1000" dirty="0" smtClean="0">
                          <a:latin typeface="Calibri" panose="020F0502020204030204" pitchFamily="34" charset="0"/>
                        </a:rPr>
                        <a:t>2.01</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pPr algn="ctr"/>
                      <a:r>
                        <a:rPr kumimoji="1" lang="en-US" altLang="ja-JP" sz="1000" dirty="0" smtClean="0">
                          <a:latin typeface="Calibri" panose="020F0502020204030204" pitchFamily="34" charset="0"/>
                        </a:rPr>
                        <a:t>A. Yamani</a:t>
                      </a:r>
                      <a:endParaRPr kumimoji="1" lang="ja-JP" altLang="en-US" sz="1000" dirty="0">
                        <a:latin typeface="Calibri" panose="020F0502020204030204" pitchFamily="34" charset="0"/>
                      </a:endParaRPr>
                    </a:p>
                  </a:txBody>
                  <a:tcPr anchor="ctr">
                    <a:solidFill>
                      <a:schemeClr val="bg1">
                        <a:lumMod val="85000"/>
                      </a:schemeClr>
                    </a:solidFill>
                  </a:tcPr>
                </a:tc>
                <a:tc>
                  <a:txBody>
                    <a:bodyPr/>
                    <a:lstStyle/>
                    <a:p>
                      <a:pPr marL="0" marR="0" indent="0" algn="ctr" defTabSz="456368"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7. Apr. 2017</a:t>
                      </a:r>
                      <a:endParaRPr kumimoji="1" lang="ja-JP" altLang="en-US" sz="1000" dirty="0" smtClean="0">
                        <a:latin typeface="Calibri" panose="020F0502020204030204" pitchFamily="34" charset="0"/>
                      </a:endParaRPr>
                    </a:p>
                  </a:txBody>
                  <a:tcPr anchor="ctr">
                    <a:solidFill>
                      <a:schemeClr val="bg1">
                        <a:lumMod val="85000"/>
                      </a:schemeClr>
                    </a:solidFill>
                  </a:tcPr>
                </a:tc>
              </a:tr>
              <a:tr h="0">
                <a:tc>
                  <a:txBody>
                    <a:bodyPr/>
                    <a:lstStyle/>
                    <a:p>
                      <a:pPr algn="ctr"/>
                      <a:r>
                        <a:rPr kumimoji="1" lang="en-US" altLang="ja-JP" sz="1000" dirty="0" smtClean="0">
                          <a:solidFill>
                            <a:schemeClr val="tx1"/>
                          </a:solidFill>
                          <a:latin typeface="Calibri" panose="020F0502020204030204" pitchFamily="34" charset="0"/>
                        </a:rPr>
                        <a:t>9</a:t>
                      </a:r>
                      <a:endParaRPr kumimoji="1" lang="ja-JP" altLang="en-US" sz="1000" dirty="0">
                        <a:solidFill>
                          <a:schemeClr val="tx1"/>
                        </a:solidFill>
                        <a:latin typeface="Calibri" panose="020F0502020204030204" pitchFamily="34" charset="0"/>
                      </a:endParaRPr>
                    </a:p>
                  </a:txBody>
                  <a:tcPr>
                    <a:solidFill>
                      <a:schemeClr val="bg1">
                        <a:lumMod val="85000"/>
                      </a:schemeClr>
                    </a:solidFill>
                  </a:tcPr>
                </a:tc>
                <a:tc>
                  <a:txBody>
                    <a:bodyPr/>
                    <a:lstStyle/>
                    <a:p>
                      <a:r>
                        <a:rPr kumimoji="1" lang="en-US" altLang="ja-JP" sz="1000" dirty="0" smtClean="0">
                          <a:solidFill>
                            <a:schemeClr val="tx1"/>
                          </a:solidFill>
                          <a:latin typeface="Calibri" panose="020F0502020204030204" pitchFamily="34" charset="0"/>
                        </a:rPr>
                        <a:t>Added Firmware version up contents (For  Ver.1.10) on June 2017</a:t>
                      </a:r>
                    </a:p>
                  </a:txBody>
                  <a:tcPr>
                    <a:solidFill>
                      <a:schemeClr val="bg1">
                        <a:lumMod val="85000"/>
                      </a:schemeClr>
                    </a:solidFill>
                  </a:tcPr>
                </a:tc>
                <a:tc>
                  <a:txBody>
                    <a:bodyPr/>
                    <a:lstStyle/>
                    <a:p>
                      <a:pPr algn="ctr"/>
                      <a:r>
                        <a:rPr kumimoji="1" lang="en-US" altLang="ja-JP" sz="1000" dirty="0" smtClean="0">
                          <a:solidFill>
                            <a:schemeClr val="tx1"/>
                          </a:solidFill>
                          <a:latin typeface="Calibri" panose="020F0502020204030204" pitchFamily="34" charset="0"/>
                        </a:rPr>
                        <a:t>56 to 79</a:t>
                      </a:r>
                      <a:endParaRPr kumimoji="1" lang="ja-JP" altLang="en-US" sz="1000" dirty="0">
                        <a:solidFill>
                          <a:schemeClr val="tx1"/>
                        </a:solidFill>
                        <a:latin typeface="Calibri" panose="020F0502020204030204" pitchFamily="34" charset="0"/>
                      </a:endParaRPr>
                    </a:p>
                  </a:txBody>
                  <a:tcPr>
                    <a:solidFill>
                      <a:schemeClr val="bg1">
                        <a:lumMod val="85000"/>
                      </a:schemeClr>
                    </a:solidFill>
                  </a:tcPr>
                </a:tc>
                <a:tc>
                  <a:txBody>
                    <a:bodyPr/>
                    <a:lstStyle/>
                    <a:p>
                      <a:pPr algn="ctr"/>
                      <a:r>
                        <a:rPr kumimoji="1" lang="en-US" altLang="ja-JP" sz="1000" dirty="0" smtClean="0">
                          <a:solidFill>
                            <a:schemeClr val="tx1"/>
                          </a:solidFill>
                          <a:latin typeface="Calibri" panose="020F0502020204030204" pitchFamily="34" charset="0"/>
                        </a:rPr>
                        <a:t>2.10</a:t>
                      </a:r>
                      <a:endParaRPr kumimoji="1" lang="ja-JP" altLang="en-US" sz="1000" dirty="0">
                        <a:solidFill>
                          <a:schemeClr val="tx1"/>
                        </a:solidFill>
                        <a:latin typeface="Calibri" panose="020F0502020204030204" pitchFamily="34" charset="0"/>
                      </a:endParaRPr>
                    </a:p>
                  </a:txBody>
                  <a:tcPr>
                    <a:solidFill>
                      <a:schemeClr val="bg1">
                        <a:lumMod val="85000"/>
                      </a:schemeClr>
                    </a:solidFill>
                  </a:tcPr>
                </a:tc>
                <a:tc>
                  <a:txBody>
                    <a:bodyPr/>
                    <a:lstStyle/>
                    <a:p>
                      <a:pPr algn="ctr"/>
                      <a:r>
                        <a:rPr kumimoji="1" lang="en-US" altLang="ja-JP" sz="1000" dirty="0" smtClean="0">
                          <a:solidFill>
                            <a:schemeClr val="tx1"/>
                          </a:solidFill>
                          <a:latin typeface="Calibri" panose="020F0502020204030204" pitchFamily="34" charset="0"/>
                        </a:rPr>
                        <a:t>A. Yamani</a:t>
                      </a:r>
                      <a:endParaRPr kumimoji="1" lang="ja-JP" altLang="en-US" sz="1000" dirty="0">
                        <a:solidFill>
                          <a:schemeClr val="tx1"/>
                        </a:solidFill>
                        <a:latin typeface="Calibri" panose="020F0502020204030204" pitchFamily="34" charset="0"/>
                      </a:endParaRPr>
                    </a:p>
                  </a:txBody>
                  <a:tcP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Calibri" panose="020F0502020204030204" pitchFamily="34" charset="0"/>
                        </a:rPr>
                        <a:t>7.Jul.2017</a:t>
                      </a:r>
                      <a:endParaRPr kumimoji="1" lang="ja-JP" altLang="en-US" sz="1000" dirty="0" smtClean="0">
                        <a:solidFill>
                          <a:schemeClr val="tx1"/>
                        </a:solidFill>
                        <a:latin typeface="Calibri" panose="020F0502020204030204" pitchFamily="34" charset="0"/>
                      </a:endParaRPr>
                    </a:p>
                  </a:txBody>
                  <a:tcPr>
                    <a:solidFill>
                      <a:schemeClr val="bg1">
                        <a:lumMod val="85000"/>
                      </a:schemeClr>
                    </a:solidFill>
                  </a:tcPr>
                </a:tc>
              </a:tr>
              <a:tr h="0">
                <a:tc>
                  <a:txBody>
                    <a:bodyPr/>
                    <a:lstStyle/>
                    <a:p>
                      <a:pPr algn="ctr"/>
                      <a:r>
                        <a:rPr kumimoji="1" lang="en-US" altLang="ja-JP" sz="1000" dirty="0" smtClean="0">
                          <a:solidFill>
                            <a:schemeClr val="tx1"/>
                          </a:solidFill>
                          <a:latin typeface="Calibri" panose="020F0502020204030204" pitchFamily="34" charset="0"/>
                        </a:rPr>
                        <a:t>10</a:t>
                      </a:r>
                      <a:endParaRPr kumimoji="1" lang="ja-JP" altLang="en-US" sz="1000" dirty="0">
                        <a:solidFill>
                          <a:schemeClr val="tx1"/>
                        </a:solidFill>
                        <a:latin typeface="Calibri" panose="020F0502020204030204" pitchFamily="34" charset="0"/>
                      </a:endParaRPr>
                    </a:p>
                  </a:txBody>
                  <a:tcPr>
                    <a:solidFill>
                      <a:schemeClr val="bg1">
                        <a:lumMod val="85000"/>
                      </a:schemeClr>
                    </a:solidFill>
                  </a:tcPr>
                </a:tc>
                <a:tc>
                  <a:txBody>
                    <a:bodyPr/>
                    <a:lstStyle/>
                    <a:p>
                      <a:r>
                        <a:rPr kumimoji="1" lang="en-US" altLang="ja-JP" sz="1000" dirty="0" smtClean="0">
                          <a:solidFill>
                            <a:schemeClr val="tx1"/>
                          </a:solidFill>
                          <a:latin typeface="Calibri" panose="020F0502020204030204" pitchFamily="34" charset="0"/>
                        </a:rPr>
                        <a:t>Add WV-NX200 as an applicable model</a:t>
                      </a:r>
                      <a:endParaRPr kumimoji="1" lang="ja-JP" altLang="en-US" sz="1000" dirty="0">
                        <a:solidFill>
                          <a:schemeClr val="tx1"/>
                        </a:solidFill>
                        <a:latin typeface="Calibri" panose="020F0502020204030204" pitchFamily="34" charset="0"/>
                      </a:endParaRPr>
                    </a:p>
                  </a:txBody>
                  <a:tcPr>
                    <a:solidFill>
                      <a:schemeClr val="bg1">
                        <a:lumMod val="85000"/>
                      </a:schemeClr>
                    </a:solidFill>
                  </a:tcPr>
                </a:tc>
                <a:tc>
                  <a:txBody>
                    <a:bodyPr/>
                    <a:lstStyle/>
                    <a:p>
                      <a:pPr algn="ctr"/>
                      <a:r>
                        <a:rPr kumimoji="1" lang="en-US" altLang="ja-JP" sz="1000" dirty="0" smtClean="0">
                          <a:solidFill>
                            <a:schemeClr val="tx1"/>
                          </a:solidFill>
                          <a:latin typeface="Calibri" panose="020F0502020204030204" pitchFamily="34" charset="0"/>
                        </a:rPr>
                        <a:t>17, 20, 21, 22, 23, 24, 26</a:t>
                      </a:r>
                      <a:endParaRPr kumimoji="1" lang="ja-JP" altLang="en-US" sz="1000" dirty="0">
                        <a:solidFill>
                          <a:schemeClr val="tx1"/>
                        </a:solidFill>
                        <a:latin typeface="Calibri" panose="020F0502020204030204" pitchFamily="34" charset="0"/>
                      </a:endParaRPr>
                    </a:p>
                  </a:txBody>
                  <a:tcPr>
                    <a:solidFill>
                      <a:schemeClr val="bg1">
                        <a:lumMod val="85000"/>
                      </a:schemeClr>
                    </a:solidFill>
                  </a:tcPr>
                </a:tc>
                <a:tc>
                  <a:txBody>
                    <a:bodyPr/>
                    <a:lstStyle/>
                    <a:p>
                      <a:pPr algn="ctr"/>
                      <a:r>
                        <a:rPr kumimoji="1" lang="en-US" altLang="ja-JP" sz="1000" dirty="0" smtClean="0">
                          <a:solidFill>
                            <a:schemeClr val="tx1"/>
                          </a:solidFill>
                          <a:latin typeface="Calibri" panose="020F0502020204030204" pitchFamily="34" charset="0"/>
                        </a:rPr>
                        <a:t>2.10</a:t>
                      </a:r>
                      <a:endParaRPr kumimoji="1" lang="ja-JP" altLang="en-US" sz="1000" dirty="0">
                        <a:solidFill>
                          <a:schemeClr val="tx1"/>
                        </a:solidFill>
                        <a:latin typeface="Calibri" panose="020F0502020204030204" pitchFamily="34" charset="0"/>
                      </a:endParaRPr>
                    </a:p>
                  </a:txBody>
                  <a:tcPr>
                    <a:solidFill>
                      <a:schemeClr val="bg1">
                        <a:lumMod val="85000"/>
                      </a:schemeClr>
                    </a:solidFill>
                  </a:tcPr>
                </a:tc>
                <a:tc>
                  <a:txBody>
                    <a:bodyPr/>
                    <a:lstStyle/>
                    <a:p>
                      <a:pPr algn="ctr"/>
                      <a:r>
                        <a:rPr kumimoji="1" lang="en-US" altLang="ja-JP" sz="1000" dirty="0" smtClean="0">
                          <a:solidFill>
                            <a:schemeClr val="tx1"/>
                          </a:solidFill>
                          <a:latin typeface="Calibri" panose="020F0502020204030204" pitchFamily="34" charset="0"/>
                        </a:rPr>
                        <a:t>A. Yamani</a:t>
                      </a:r>
                      <a:endParaRPr kumimoji="1" lang="ja-JP" altLang="en-US" sz="1000" dirty="0">
                        <a:solidFill>
                          <a:schemeClr val="tx1"/>
                        </a:solidFill>
                        <a:latin typeface="Calibri" panose="020F0502020204030204" pitchFamily="34" charset="0"/>
                      </a:endParaRPr>
                    </a:p>
                  </a:txBody>
                  <a:tcP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Calibri" panose="020F0502020204030204" pitchFamily="34" charset="0"/>
                        </a:rPr>
                        <a:t>7.Jul.2017</a:t>
                      </a:r>
                      <a:endParaRPr kumimoji="1" lang="ja-JP" altLang="en-US" sz="1000" dirty="0" smtClean="0">
                        <a:solidFill>
                          <a:schemeClr val="tx1"/>
                        </a:solidFill>
                        <a:latin typeface="Calibri" panose="020F0502020204030204" pitchFamily="34" charset="0"/>
                      </a:endParaRPr>
                    </a:p>
                  </a:txBody>
                  <a:tcPr>
                    <a:solidFill>
                      <a:schemeClr val="bg1">
                        <a:lumMod val="85000"/>
                      </a:schemeClr>
                    </a:solidFill>
                  </a:tcPr>
                </a:tc>
              </a:tr>
              <a:tr h="0">
                <a:tc>
                  <a:txBody>
                    <a:bodyPr/>
                    <a:lstStyle/>
                    <a:p>
                      <a:pPr algn="ctr"/>
                      <a:r>
                        <a:rPr kumimoji="1" lang="en-US" altLang="ja-JP" sz="1000" dirty="0" smtClean="0">
                          <a:solidFill>
                            <a:schemeClr val="tx1"/>
                          </a:solidFill>
                          <a:latin typeface="Calibri" panose="020F0502020204030204" pitchFamily="34" charset="0"/>
                        </a:rPr>
                        <a:t>11</a:t>
                      </a:r>
                      <a:endParaRPr kumimoji="1" lang="ja-JP" altLang="en-US" sz="1000" dirty="0">
                        <a:solidFill>
                          <a:schemeClr val="tx1"/>
                        </a:solidFill>
                        <a:latin typeface="Calibri" panose="020F0502020204030204" pitchFamily="34" charset="0"/>
                      </a:endParaRPr>
                    </a:p>
                  </a:txBody>
                  <a:tcPr>
                    <a:solidFill>
                      <a:schemeClr val="bg1">
                        <a:lumMod val="85000"/>
                      </a:schemeClr>
                    </a:solidFill>
                  </a:tcPr>
                </a:tc>
                <a:tc>
                  <a:txBody>
                    <a:bodyPr/>
                    <a:lstStyle/>
                    <a:p>
                      <a:r>
                        <a:rPr kumimoji="1" lang="en-US" altLang="ja-JP" sz="1000" dirty="0" smtClean="0">
                          <a:solidFill>
                            <a:schemeClr val="tx1"/>
                          </a:solidFill>
                          <a:latin typeface="Calibri" panose="020F0502020204030204" pitchFamily="34" charset="0"/>
                        </a:rPr>
                        <a:t>Improvement: Possible to switch from 90 days demo to Free demo version</a:t>
                      </a:r>
                      <a:endParaRPr kumimoji="1" lang="ja-JP" altLang="en-US" sz="1000" dirty="0">
                        <a:solidFill>
                          <a:schemeClr val="tx1"/>
                        </a:solidFill>
                        <a:latin typeface="Calibri" panose="020F0502020204030204" pitchFamily="34" charset="0"/>
                      </a:endParaRPr>
                    </a:p>
                  </a:txBody>
                  <a:tcPr>
                    <a:solidFill>
                      <a:schemeClr val="bg1">
                        <a:lumMod val="85000"/>
                      </a:schemeClr>
                    </a:solidFill>
                  </a:tcPr>
                </a:tc>
                <a:tc>
                  <a:txBody>
                    <a:bodyPr/>
                    <a:lstStyle/>
                    <a:p>
                      <a:pPr algn="ctr"/>
                      <a:r>
                        <a:rPr kumimoji="1" lang="en-US" altLang="ja-JP" sz="1000" dirty="0" smtClean="0">
                          <a:solidFill>
                            <a:schemeClr val="tx1"/>
                          </a:solidFill>
                          <a:latin typeface="Calibri" panose="020F0502020204030204" pitchFamily="34" charset="0"/>
                        </a:rPr>
                        <a:t>53</a:t>
                      </a:r>
                      <a:endParaRPr kumimoji="1" lang="ja-JP" altLang="en-US" sz="1000" dirty="0">
                        <a:solidFill>
                          <a:schemeClr val="tx1"/>
                        </a:solidFill>
                        <a:latin typeface="Calibri" panose="020F0502020204030204" pitchFamily="34" charset="0"/>
                      </a:endParaRPr>
                    </a:p>
                  </a:txBody>
                  <a:tcPr>
                    <a:solidFill>
                      <a:schemeClr val="bg1">
                        <a:lumMod val="85000"/>
                      </a:schemeClr>
                    </a:solidFill>
                  </a:tcPr>
                </a:tc>
                <a:tc>
                  <a:txBody>
                    <a:bodyPr/>
                    <a:lstStyle/>
                    <a:p>
                      <a:pPr algn="ctr"/>
                      <a:r>
                        <a:rPr kumimoji="1" lang="en-US" altLang="ja-JP" sz="1000" dirty="0" smtClean="0">
                          <a:solidFill>
                            <a:schemeClr val="tx1"/>
                          </a:solidFill>
                          <a:latin typeface="Calibri" panose="020F0502020204030204" pitchFamily="34" charset="0"/>
                        </a:rPr>
                        <a:t>2.10</a:t>
                      </a:r>
                      <a:endParaRPr kumimoji="1" lang="ja-JP" altLang="en-US" sz="1000" dirty="0">
                        <a:solidFill>
                          <a:schemeClr val="tx1"/>
                        </a:solidFill>
                        <a:latin typeface="Calibri" panose="020F0502020204030204" pitchFamily="34" charset="0"/>
                      </a:endParaRPr>
                    </a:p>
                  </a:txBody>
                  <a:tcPr>
                    <a:solidFill>
                      <a:schemeClr val="bg1">
                        <a:lumMod val="85000"/>
                      </a:schemeClr>
                    </a:solidFill>
                  </a:tcPr>
                </a:tc>
                <a:tc>
                  <a:txBody>
                    <a:bodyPr/>
                    <a:lstStyle/>
                    <a:p>
                      <a:pPr algn="ctr"/>
                      <a:r>
                        <a:rPr kumimoji="1" lang="en-US" altLang="ja-JP" sz="1000" dirty="0" smtClean="0">
                          <a:solidFill>
                            <a:schemeClr val="tx1"/>
                          </a:solidFill>
                          <a:latin typeface="Calibri" panose="020F0502020204030204" pitchFamily="34" charset="0"/>
                        </a:rPr>
                        <a:t>A. Yamani</a:t>
                      </a:r>
                      <a:endParaRPr kumimoji="1" lang="ja-JP" altLang="en-US" sz="1000" dirty="0">
                        <a:solidFill>
                          <a:schemeClr val="tx1"/>
                        </a:solidFill>
                        <a:latin typeface="Calibri" panose="020F0502020204030204" pitchFamily="34" charset="0"/>
                      </a:endParaRPr>
                    </a:p>
                  </a:txBody>
                  <a:tcP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Calibri" panose="020F0502020204030204" pitchFamily="34" charset="0"/>
                        </a:rPr>
                        <a:t>7.Jul.2017</a:t>
                      </a:r>
                      <a:endParaRPr kumimoji="1" lang="ja-JP" altLang="en-US" sz="1000" dirty="0" smtClean="0">
                        <a:solidFill>
                          <a:schemeClr val="tx1"/>
                        </a:solidFill>
                        <a:latin typeface="Calibri" panose="020F0502020204030204" pitchFamily="34" charset="0"/>
                      </a:endParaRPr>
                    </a:p>
                  </a:txBody>
                  <a:tcPr>
                    <a:solidFill>
                      <a:schemeClr val="bg1">
                        <a:lumMod val="85000"/>
                      </a:schemeClr>
                    </a:solidFill>
                  </a:tcPr>
                </a:tc>
              </a:tr>
              <a:tr h="0">
                <a:tc>
                  <a:txBody>
                    <a:bodyPr/>
                    <a:lstStyle/>
                    <a:p>
                      <a:pPr algn="ctr"/>
                      <a:r>
                        <a:rPr kumimoji="1" lang="en-US" altLang="ja-JP" sz="1000" dirty="0" smtClean="0">
                          <a:latin typeface="Calibri" panose="020F0502020204030204" pitchFamily="34" charset="0"/>
                        </a:rPr>
                        <a:t>12</a:t>
                      </a:r>
                      <a:endParaRPr kumimoji="1" lang="ja-JP" altLang="en-US" sz="1000" dirty="0">
                        <a:latin typeface="Calibri" panose="020F0502020204030204" pitchFamily="34" charset="0"/>
                      </a:endParaRPr>
                    </a:p>
                  </a:txBody>
                  <a:tcPr>
                    <a:solidFill>
                      <a:schemeClr val="bg1">
                        <a:lumMod val="85000"/>
                      </a:schemeClr>
                    </a:solidFill>
                  </a:tcPr>
                </a:tc>
                <a:tc>
                  <a:txBody>
                    <a:bodyPr/>
                    <a:lstStyle/>
                    <a:p>
                      <a:r>
                        <a:rPr kumimoji="1" lang="en-US" altLang="ja-JP" sz="1000" dirty="0" smtClean="0">
                          <a:solidFill>
                            <a:schemeClr val="tx1"/>
                          </a:solidFill>
                          <a:latin typeface="Calibri" panose="020F0502020204030204" pitchFamily="34" charset="0"/>
                        </a:rPr>
                        <a:t>Added Firmware version up contents (For  Ver.1.20) on Aug. 2017</a:t>
                      </a:r>
                    </a:p>
                  </a:txBody>
                  <a:tcPr>
                    <a:solidFill>
                      <a:schemeClr val="bg1">
                        <a:lumMod val="85000"/>
                      </a:schemeClr>
                    </a:solidFill>
                  </a:tcPr>
                </a:tc>
                <a:tc>
                  <a:txBody>
                    <a:bodyPr/>
                    <a:lstStyle/>
                    <a:p>
                      <a:pPr algn="ctr"/>
                      <a:r>
                        <a:rPr kumimoji="1" lang="en-US" altLang="ja-JP" sz="1000" dirty="0" smtClean="0">
                          <a:solidFill>
                            <a:schemeClr val="tx1"/>
                          </a:solidFill>
                          <a:latin typeface="Calibri" panose="020F0502020204030204" pitchFamily="34" charset="0"/>
                        </a:rPr>
                        <a:t>81 to 90</a:t>
                      </a:r>
                      <a:endParaRPr kumimoji="1" lang="ja-JP" altLang="en-US" sz="1000" dirty="0">
                        <a:solidFill>
                          <a:schemeClr val="tx1"/>
                        </a:solidFill>
                        <a:latin typeface="Calibri" panose="020F0502020204030204" pitchFamily="34" charset="0"/>
                      </a:endParaRPr>
                    </a:p>
                  </a:txBody>
                  <a:tcPr>
                    <a:solidFill>
                      <a:schemeClr val="bg1">
                        <a:lumMod val="85000"/>
                      </a:schemeClr>
                    </a:solidFill>
                  </a:tcPr>
                </a:tc>
                <a:tc>
                  <a:txBody>
                    <a:bodyPr/>
                    <a:lstStyle/>
                    <a:p>
                      <a:pPr algn="ctr"/>
                      <a:r>
                        <a:rPr kumimoji="1" lang="en-US" altLang="ja-JP" sz="1000" dirty="0" smtClean="0">
                          <a:solidFill>
                            <a:schemeClr val="tx1"/>
                          </a:solidFill>
                          <a:latin typeface="Calibri" panose="020F0502020204030204" pitchFamily="34" charset="0"/>
                        </a:rPr>
                        <a:t>2.20</a:t>
                      </a:r>
                      <a:endParaRPr kumimoji="1" lang="ja-JP" altLang="en-US" sz="1000" dirty="0">
                        <a:solidFill>
                          <a:schemeClr val="tx1"/>
                        </a:solidFill>
                        <a:latin typeface="Calibri" panose="020F0502020204030204" pitchFamily="34" charset="0"/>
                      </a:endParaRPr>
                    </a:p>
                  </a:txBody>
                  <a:tcPr>
                    <a:solidFill>
                      <a:schemeClr val="bg1">
                        <a:lumMod val="85000"/>
                      </a:schemeClr>
                    </a:solidFill>
                  </a:tcPr>
                </a:tc>
                <a:tc>
                  <a:txBody>
                    <a:bodyPr/>
                    <a:lstStyle/>
                    <a:p>
                      <a:pPr algn="ctr"/>
                      <a:r>
                        <a:rPr kumimoji="1" lang="en-US" altLang="ja-JP" sz="1000" dirty="0" smtClean="0">
                          <a:solidFill>
                            <a:schemeClr val="tx1"/>
                          </a:solidFill>
                          <a:latin typeface="Calibri" panose="020F0502020204030204" pitchFamily="34" charset="0"/>
                        </a:rPr>
                        <a:t>A. Yamani</a:t>
                      </a:r>
                      <a:endParaRPr kumimoji="1" lang="ja-JP" altLang="en-US" sz="1000" dirty="0">
                        <a:solidFill>
                          <a:schemeClr val="tx1"/>
                        </a:solidFill>
                        <a:latin typeface="Calibri" panose="020F0502020204030204" pitchFamily="34" charset="0"/>
                      </a:endParaRPr>
                    </a:p>
                  </a:txBody>
                  <a:tcP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Calibri" panose="020F0502020204030204" pitchFamily="34" charset="0"/>
                        </a:rPr>
                        <a:t>8.Sep.2017</a:t>
                      </a:r>
                      <a:endParaRPr kumimoji="1" lang="ja-JP" altLang="en-US" sz="1000" dirty="0" smtClean="0">
                        <a:solidFill>
                          <a:schemeClr val="tx1"/>
                        </a:solidFill>
                        <a:latin typeface="Calibri" panose="020F0502020204030204" pitchFamily="34" charset="0"/>
                      </a:endParaRPr>
                    </a:p>
                  </a:txBody>
                  <a:tcPr>
                    <a:solidFill>
                      <a:schemeClr val="bg1">
                        <a:lumMod val="85000"/>
                      </a:schemeClr>
                    </a:solidFill>
                  </a:tcPr>
                </a:tc>
              </a:tr>
              <a:tr h="0">
                <a:tc>
                  <a:txBody>
                    <a:bodyPr/>
                    <a:lstStyle/>
                    <a:p>
                      <a:pPr algn="ctr"/>
                      <a:r>
                        <a:rPr kumimoji="1" lang="en-US" altLang="ja-JP" sz="1000" dirty="0" smtClean="0">
                          <a:solidFill>
                            <a:schemeClr val="tx1"/>
                          </a:solidFill>
                          <a:latin typeface="Calibri" panose="020F0502020204030204" pitchFamily="34" charset="0"/>
                        </a:rPr>
                        <a:t>13</a:t>
                      </a:r>
                      <a:endParaRPr kumimoji="1" lang="ja-JP" altLang="en-US" sz="1000" dirty="0">
                        <a:solidFill>
                          <a:schemeClr val="tx1"/>
                        </a:solidFill>
                        <a:latin typeface="Calibri" panose="020F0502020204030204" pitchFamily="34" charset="0"/>
                      </a:endParaRPr>
                    </a:p>
                  </a:txBody>
                  <a:tcPr>
                    <a:solidFill>
                      <a:schemeClr val="bg1">
                        <a:lumMod val="85000"/>
                      </a:schemeClr>
                    </a:solidFill>
                  </a:tcPr>
                </a:tc>
                <a:tc>
                  <a:txBody>
                    <a:bodyPr/>
                    <a:lstStyle/>
                    <a:p>
                      <a:r>
                        <a:rPr kumimoji="1" lang="en-US" altLang="ja-JP" sz="1000" dirty="0" smtClean="0">
                          <a:solidFill>
                            <a:schemeClr val="tx1"/>
                          </a:solidFill>
                          <a:latin typeface="Calibri" panose="020F0502020204030204" pitchFamily="34" charset="0"/>
                        </a:rPr>
                        <a:t>Added Firmware version up contents (For  Ver.1.30) on Dec. 2017</a:t>
                      </a:r>
                    </a:p>
                  </a:txBody>
                  <a:tcPr>
                    <a:solidFill>
                      <a:schemeClr val="bg1">
                        <a:lumMod val="85000"/>
                      </a:schemeClr>
                    </a:solidFill>
                  </a:tcPr>
                </a:tc>
                <a:tc>
                  <a:txBody>
                    <a:bodyPr/>
                    <a:lstStyle/>
                    <a:p>
                      <a:pPr algn="ctr"/>
                      <a:r>
                        <a:rPr kumimoji="1" lang="en-US" altLang="ja-JP" sz="1000" dirty="0" smtClean="0">
                          <a:solidFill>
                            <a:schemeClr val="tx1"/>
                          </a:solidFill>
                          <a:latin typeface="Calibri" panose="020F0502020204030204" pitchFamily="34" charset="0"/>
                        </a:rPr>
                        <a:t>90 to 123</a:t>
                      </a:r>
                      <a:endParaRPr kumimoji="1" lang="ja-JP" altLang="en-US" sz="1000" dirty="0">
                        <a:solidFill>
                          <a:schemeClr val="tx1"/>
                        </a:solidFill>
                        <a:latin typeface="Calibri" panose="020F0502020204030204" pitchFamily="34" charset="0"/>
                      </a:endParaRPr>
                    </a:p>
                  </a:txBody>
                  <a:tcPr>
                    <a:solidFill>
                      <a:schemeClr val="bg1">
                        <a:lumMod val="85000"/>
                      </a:schemeClr>
                    </a:solidFill>
                  </a:tcPr>
                </a:tc>
                <a:tc>
                  <a:txBody>
                    <a:bodyPr/>
                    <a:lstStyle/>
                    <a:p>
                      <a:pPr algn="ctr"/>
                      <a:r>
                        <a:rPr kumimoji="1" lang="en-US" altLang="ja-JP" sz="1000" dirty="0" smtClean="0">
                          <a:solidFill>
                            <a:schemeClr val="tx1"/>
                          </a:solidFill>
                          <a:latin typeface="Calibri" panose="020F0502020204030204" pitchFamily="34" charset="0"/>
                        </a:rPr>
                        <a:t>2.30</a:t>
                      </a:r>
                      <a:endParaRPr kumimoji="1" lang="ja-JP" altLang="en-US" sz="1000" dirty="0">
                        <a:solidFill>
                          <a:schemeClr val="tx1"/>
                        </a:solidFill>
                        <a:latin typeface="Calibri" panose="020F0502020204030204" pitchFamily="34" charset="0"/>
                      </a:endParaRPr>
                    </a:p>
                  </a:txBody>
                  <a:tcPr>
                    <a:solidFill>
                      <a:schemeClr val="bg1">
                        <a:lumMod val="85000"/>
                      </a:schemeClr>
                    </a:solidFill>
                  </a:tcPr>
                </a:tc>
                <a:tc>
                  <a:txBody>
                    <a:bodyPr/>
                    <a:lstStyle/>
                    <a:p>
                      <a:pPr algn="ctr"/>
                      <a:r>
                        <a:rPr kumimoji="1" lang="en-US" altLang="ja-JP" sz="1000" dirty="0" smtClean="0">
                          <a:solidFill>
                            <a:schemeClr val="tx1"/>
                          </a:solidFill>
                          <a:latin typeface="Calibri" panose="020F0502020204030204" pitchFamily="34" charset="0"/>
                        </a:rPr>
                        <a:t>A. Yamani</a:t>
                      </a:r>
                      <a:endParaRPr kumimoji="1" lang="ja-JP" altLang="en-US" sz="1000" dirty="0">
                        <a:solidFill>
                          <a:schemeClr val="tx1"/>
                        </a:solidFill>
                        <a:latin typeface="Calibri" panose="020F0502020204030204" pitchFamily="34" charset="0"/>
                      </a:endParaRPr>
                    </a:p>
                  </a:txBody>
                  <a:tcP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Calibri" panose="020F0502020204030204" pitchFamily="34" charset="0"/>
                        </a:rPr>
                        <a:t>9.Feb.2018</a:t>
                      </a:r>
                      <a:endParaRPr kumimoji="1" lang="ja-JP" altLang="en-US" sz="1000" dirty="0" smtClean="0">
                        <a:solidFill>
                          <a:schemeClr val="tx1"/>
                        </a:solidFill>
                        <a:latin typeface="Calibri" panose="020F0502020204030204" pitchFamily="34" charset="0"/>
                      </a:endParaRPr>
                    </a:p>
                  </a:txBody>
                  <a:tcPr>
                    <a:solidFill>
                      <a:schemeClr val="bg1">
                        <a:lumMod val="85000"/>
                      </a:schemeClr>
                    </a:solidFill>
                  </a:tcPr>
                </a:tc>
              </a:tr>
              <a:tr h="0">
                <a:tc>
                  <a:txBody>
                    <a:bodyPr/>
                    <a:lstStyle/>
                    <a:p>
                      <a:pPr algn="ctr"/>
                      <a:r>
                        <a:rPr kumimoji="1" lang="en-US" altLang="ja-JP" sz="1000" dirty="0" smtClean="0">
                          <a:latin typeface="Calibri" panose="020F0502020204030204" pitchFamily="34" charset="0"/>
                        </a:rPr>
                        <a:t>14</a:t>
                      </a:r>
                      <a:endParaRPr kumimoji="1" lang="ja-JP" altLang="en-US" sz="1000" dirty="0">
                        <a:latin typeface="Calibri" panose="020F0502020204030204" pitchFamily="34" charset="0"/>
                      </a:endParaRPr>
                    </a:p>
                  </a:txBody>
                  <a:tcPr/>
                </a:tc>
                <a:tc>
                  <a:txBody>
                    <a:bodyPr/>
                    <a:lstStyle/>
                    <a:p>
                      <a:r>
                        <a:rPr kumimoji="1" lang="en-US" altLang="ja-JP" sz="1000" dirty="0" smtClean="0">
                          <a:solidFill>
                            <a:srgbClr val="FF0000"/>
                          </a:solidFill>
                          <a:latin typeface="Calibri" panose="020F0502020204030204" pitchFamily="34" charset="0"/>
                        </a:rPr>
                        <a:t>Added Firmware version up contents (For  Ver.1.40) on May. 2018</a:t>
                      </a:r>
                    </a:p>
                  </a:txBody>
                  <a:tcPr/>
                </a:tc>
                <a:tc>
                  <a:txBody>
                    <a:bodyPr/>
                    <a:lstStyle/>
                    <a:p>
                      <a:pPr algn="ctr"/>
                      <a:r>
                        <a:rPr kumimoji="1" lang="en-US" altLang="ja-JP" sz="1000" dirty="0" smtClean="0">
                          <a:solidFill>
                            <a:srgbClr val="FF0000"/>
                          </a:solidFill>
                          <a:latin typeface="Calibri" panose="020F0502020204030204" pitchFamily="34" charset="0"/>
                        </a:rPr>
                        <a:t>124 to 137</a:t>
                      </a:r>
                      <a:endParaRPr kumimoji="1" lang="ja-JP" altLang="en-US" sz="1000" dirty="0">
                        <a:solidFill>
                          <a:srgbClr val="FF0000"/>
                        </a:solidFill>
                        <a:latin typeface="Calibri" panose="020F0502020204030204" pitchFamily="34" charset="0"/>
                      </a:endParaRPr>
                    </a:p>
                  </a:txBody>
                  <a:tcPr/>
                </a:tc>
                <a:tc>
                  <a:txBody>
                    <a:bodyPr/>
                    <a:lstStyle/>
                    <a:p>
                      <a:pPr algn="ctr"/>
                      <a:r>
                        <a:rPr kumimoji="1" lang="en-US" altLang="ja-JP" sz="1000" dirty="0" smtClean="0">
                          <a:solidFill>
                            <a:srgbClr val="FF0000"/>
                          </a:solidFill>
                          <a:latin typeface="Calibri" panose="020F0502020204030204" pitchFamily="34" charset="0"/>
                        </a:rPr>
                        <a:t>1.40</a:t>
                      </a:r>
                      <a:endParaRPr kumimoji="1" lang="ja-JP" altLang="en-US" sz="1000" dirty="0">
                        <a:solidFill>
                          <a:srgbClr val="FF0000"/>
                        </a:solidFill>
                        <a:latin typeface="Calibri" panose="020F0502020204030204" pitchFamily="34" charset="0"/>
                      </a:endParaRPr>
                    </a:p>
                  </a:txBody>
                  <a:tcPr/>
                </a:tc>
                <a:tc>
                  <a:txBody>
                    <a:bodyPr/>
                    <a:lstStyle/>
                    <a:p>
                      <a:pPr algn="ctr"/>
                      <a:r>
                        <a:rPr kumimoji="1" lang="en-US" altLang="ja-JP" sz="1000" dirty="0" smtClean="0">
                          <a:solidFill>
                            <a:srgbClr val="FF0000"/>
                          </a:solidFill>
                          <a:latin typeface="Calibri" panose="020F0502020204030204" pitchFamily="34" charset="0"/>
                        </a:rPr>
                        <a:t>K. Minoda</a:t>
                      </a:r>
                      <a:endParaRPr kumimoji="1" lang="ja-JP" altLang="en-US" sz="1000" dirty="0">
                        <a:solidFill>
                          <a:srgbClr val="FF0000"/>
                        </a:solidFill>
                        <a:latin typeface="Calibri" panose="020F0502020204030204" pitchFamily="34" charset="0"/>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solidFill>
                            <a:srgbClr val="FF0000"/>
                          </a:solidFill>
                          <a:latin typeface="Calibri" panose="020F0502020204030204" pitchFamily="34" charset="0"/>
                        </a:rPr>
                        <a:t>15.May.2018</a:t>
                      </a:r>
                      <a:endParaRPr kumimoji="1" lang="ja-JP" altLang="en-US" sz="1000" dirty="0" smtClean="0">
                        <a:solidFill>
                          <a:srgbClr val="FF0000"/>
                        </a:solidFill>
                        <a:latin typeface="Calibri" panose="020F0502020204030204" pitchFamily="34" charset="0"/>
                      </a:endParaRPr>
                    </a:p>
                  </a:txBody>
                  <a:tcPr/>
                </a:tc>
              </a:tr>
            </a:tbl>
          </a:graphicData>
        </a:graphic>
      </p:graphicFrame>
      <p:grpSp>
        <p:nvGrpSpPr>
          <p:cNvPr id="11" name="Group 708"/>
          <p:cNvGrpSpPr>
            <a:grpSpLocks noChangeAspect="1"/>
          </p:cNvGrpSpPr>
          <p:nvPr/>
        </p:nvGrpSpPr>
        <p:grpSpPr bwMode="auto">
          <a:xfrm>
            <a:off x="52889" y="95133"/>
            <a:ext cx="542834" cy="361890"/>
            <a:chOff x="132" y="2044"/>
            <a:chExt cx="462" cy="308"/>
          </a:xfrm>
        </p:grpSpPr>
        <p:pic>
          <p:nvPicPr>
            <p:cNvPr id="12" name="Picture 709" descr="名称未設定-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710"/>
            <p:cNvSpPr txBox="1">
              <a:spLocks noChangeArrowheads="1"/>
            </p:cNvSpPr>
            <p:nvPr/>
          </p:nvSpPr>
          <p:spPr bwMode="auto">
            <a:xfrm rot="20407034">
              <a:off x="158" y="2114"/>
              <a:ext cx="430" cy="165"/>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sz="800" b="1" dirty="0" smtClean="0">
                  <a:solidFill>
                    <a:schemeClr val="bg1"/>
                  </a:solidFill>
                  <a:latin typeface="Calibri" panose="020F0502020204030204" pitchFamily="34" charset="0"/>
                  <a:ea typeface="ＭＳ Ｐゴシック" pitchFamily="50" charset="-128"/>
                </a:rPr>
                <a:t>Update</a:t>
              </a:r>
              <a:endParaRPr kumimoji="1" lang="en-US" altLang="ja-JP" sz="800" b="1" dirty="0">
                <a:solidFill>
                  <a:schemeClr val="bg1"/>
                </a:solidFill>
                <a:latin typeface="Calibri" panose="020F0502020204030204" pitchFamily="34" charset="0"/>
                <a:ea typeface="ＭＳ Ｐゴシック" pitchFamily="50" charset="-128"/>
              </a:endParaRPr>
            </a:p>
          </p:txBody>
        </p:sp>
      </p:grpSp>
    </p:spTree>
    <p:extLst>
      <p:ext uri="{BB962C8B-B14F-4D97-AF65-F5344CB8AC3E}">
        <p14:creationId xmlns:p14="http://schemas.microsoft.com/office/powerpoint/2010/main" val="28587705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474795" y="9790"/>
            <a:ext cx="7213007" cy="525309"/>
          </a:xfrm>
        </p:spPr>
        <p:txBody>
          <a:bodyPr vert="horz" lIns="91274" tIns="45628" rIns="91274" bIns="45628" rtlCol="0" anchor="ctr">
            <a:normAutofit/>
          </a:bodyPr>
          <a:lstStyle/>
          <a:p>
            <a:pPr lvl="0"/>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GUI: Setting menu (Advanced setting)</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7" name="テキスト ボックス 3"/>
          <p:cNvSpPr txBox="1">
            <a:spLocks noChangeArrowheads="1"/>
          </p:cNvSpPr>
          <p:nvPr/>
        </p:nvSpPr>
        <p:spPr bwMode="auto">
          <a:xfrm>
            <a:off x="313564" y="879649"/>
            <a:ext cx="2871513" cy="52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dirty="0">
                <a:effectLst/>
              </a:rPr>
              <a:t>Select the "Advanced" from the device </a:t>
            </a:r>
            <a:r>
              <a:rPr lang="en-US" altLang="ja-JP" dirty="0" smtClean="0">
                <a:effectLst/>
              </a:rPr>
              <a:t>management menu.</a:t>
            </a:r>
            <a:endParaRPr lang="ja-JP" altLang="en-US" b="1" dirty="0">
              <a:effectLst/>
              <a:ea typeface="Meiryo UI" pitchFamily="50" charset="-128"/>
              <a:cs typeface="Meiryo UI" pitchFamily="50" charset="-128"/>
            </a:endParaRPr>
          </a:p>
        </p:txBody>
      </p:sp>
      <p:sp>
        <p:nvSpPr>
          <p:cNvPr id="19" name="テキスト ボックス 18"/>
          <p:cNvSpPr txBox="1"/>
          <p:nvPr/>
        </p:nvSpPr>
        <p:spPr>
          <a:xfrm>
            <a:off x="3548986" y="2852016"/>
            <a:ext cx="3025053" cy="261424"/>
          </a:xfrm>
          <a:prstGeom prst="rect">
            <a:avLst/>
          </a:prstGeom>
          <a:noFill/>
        </p:spPr>
        <p:txBody>
          <a:bodyPr wrap="square" lIns="0" tIns="45628" rIns="0" bIns="45628">
            <a:spAutoFit/>
          </a:bodyPr>
          <a:lstStyle/>
          <a:p>
            <a:pPr algn="l">
              <a:defRPr/>
            </a:pPr>
            <a:r>
              <a:rPr lang="en-US" altLang="ja-JP" sz="1100" b="1" u="sng" dirty="0" smtClean="0">
                <a:effectLst/>
                <a:latin typeface="Calibri" panose="020F0502020204030204" pitchFamily="34" charset="0"/>
                <a:ea typeface="Meiryo UI" panose="020B0604030504040204" pitchFamily="50" charset="-128"/>
                <a:cs typeface="Meiryo UI" panose="020B0604030504040204" pitchFamily="50" charset="-128"/>
              </a:rPr>
              <a:t>Off-line devices can be registered manually.</a:t>
            </a:r>
            <a:endParaRPr lang="en-US" altLang="ja-JP" sz="1100" b="1" u="sng"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5983835" y="893217"/>
            <a:ext cx="3069504" cy="1477328"/>
          </a:xfrm>
          <a:prstGeom prst="rect">
            <a:avLst/>
          </a:prstGeom>
          <a:noFill/>
        </p:spPr>
        <p:txBody>
          <a:bodyPr wrap="square" lIns="0" tIns="0" rIns="0" bIns="0">
            <a:spAutoFit/>
          </a:bodyPr>
          <a:lstStyle/>
          <a:p>
            <a:pPr algn="l">
              <a:defRPr/>
            </a:pPr>
            <a:r>
              <a:rPr lang="en-US" altLang="ja-JP" sz="1200" b="1" u="sng" dirty="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STEP1.</a:t>
            </a:r>
            <a:r>
              <a:rPr lang="ja-JP" altLang="en-US" sz="1200" b="1" u="sng" dirty="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　</a:t>
            </a:r>
            <a:endParaRPr lang="en-US" altLang="ja-JP" sz="1200" b="1" u="sng" dirty="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endParaRPr>
          </a:p>
          <a:p>
            <a:pPr algn="l">
              <a:defRPr/>
            </a:pPr>
            <a:r>
              <a:rPr lang="en-US" altLang="ja-JP" sz="1200" b="1" dirty="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Setting for on-line devices</a:t>
            </a:r>
          </a:p>
          <a:p>
            <a:pPr algn="l">
              <a:defRPr/>
            </a:pPr>
            <a:r>
              <a:rPr lang="en-US" altLang="ja-JP" sz="1200" b="1" dirty="0" smtClean="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(Auto </a:t>
            </a:r>
            <a:r>
              <a:rPr lang="en-US" altLang="ja-JP" sz="1200" b="1" dirty="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device detection)</a:t>
            </a:r>
          </a:p>
          <a:p>
            <a:pPr algn="l">
              <a:defRPr/>
            </a:pPr>
            <a:endParaRPr lang="en-US" altLang="ja-JP" sz="1200" b="1" dirty="0">
              <a:effectLst/>
              <a:latin typeface="Calibri" panose="020F0502020204030204" pitchFamily="34" charset="0"/>
              <a:ea typeface="Meiryo UI" panose="020B0604030504040204" pitchFamily="50" charset="-128"/>
              <a:cs typeface="Meiryo UI" panose="020B0604030504040204" pitchFamily="50" charset="-128"/>
            </a:endParaRPr>
          </a:p>
          <a:p>
            <a:pPr algn="l">
              <a:defRPr/>
            </a:pPr>
            <a:r>
              <a:rPr lang="ja-JP" altLang="en-US" sz="1200" b="1" dirty="0">
                <a:effectLst/>
                <a:latin typeface="Calibri" panose="020F0502020204030204" pitchFamily="34" charset="0"/>
                <a:ea typeface="Meiryo UI" panose="020B0604030504040204" pitchFamily="50" charset="-128"/>
                <a:cs typeface="Meiryo UI" panose="020B0604030504040204" pitchFamily="50" charset="-128"/>
              </a:rPr>
              <a:t>・</a:t>
            </a:r>
            <a:r>
              <a:rPr lang="en-US" altLang="ja-JP" sz="1200" b="1" dirty="0">
                <a:effectLst/>
                <a:latin typeface="Calibri" panose="020F0502020204030204" pitchFamily="34" charset="0"/>
              </a:rPr>
              <a:t> </a:t>
            </a:r>
            <a:r>
              <a:rPr lang="en-US" altLang="ja-JP" sz="1200" dirty="0">
                <a:effectLst/>
                <a:latin typeface="Calibri" panose="020F0502020204030204" pitchFamily="34" charset="0"/>
              </a:rPr>
              <a:t>Auto-detect the devices </a:t>
            </a:r>
            <a:r>
              <a:rPr lang="en-US" altLang="ja-JP" sz="1200" dirty="0" smtClean="0">
                <a:effectLst/>
                <a:latin typeface="Calibri" panose="020F0502020204030204" pitchFamily="34" charset="0"/>
              </a:rPr>
              <a:t>(Camera </a:t>
            </a:r>
            <a:r>
              <a:rPr lang="en-US" altLang="ja-JP" sz="1200" dirty="0">
                <a:effectLst/>
                <a:latin typeface="Calibri" panose="020F0502020204030204" pitchFamily="34" charset="0"/>
              </a:rPr>
              <a:t>and </a:t>
            </a:r>
            <a:r>
              <a:rPr lang="en-US" altLang="ja-JP" sz="1200" dirty="0" smtClean="0">
                <a:effectLst/>
                <a:latin typeface="Calibri" panose="020F0502020204030204" pitchFamily="34" charset="0"/>
              </a:rPr>
              <a:t>Recorder</a:t>
            </a:r>
            <a:r>
              <a:rPr lang="en-US" altLang="ja-JP" sz="1200" dirty="0">
                <a:effectLst/>
                <a:latin typeface="Calibri" panose="020F0502020204030204" pitchFamily="34" charset="0"/>
              </a:rPr>
              <a:t>) on the same NW.</a:t>
            </a:r>
          </a:p>
          <a:p>
            <a:pPr algn="l">
              <a:defRPr/>
            </a:pPr>
            <a:r>
              <a:rPr lang="ja-JP" altLang="en-US" sz="1200" dirty="0" smtClean="0">
                <a:effectLst/>
                <a:latin typeface="Calibri" panose="020F0502020204030204" pitchFamily="34" charset="0"/>
                <a:ea typeface="Meiryo UI" panose="020B0604030504040204" pitchFamily="50" charset="-128"/>
                <a:cs typeface="Meiryo UI" panose="020B0604030504040204" pitchFamily="50" charset="-128"/>
              </a:rPr>
              <a:t>・ </a:t>
            </a:r>
            <a:r>
              <a:rPr lang="en-US" altLang="ja-JP" sz="1200" dirty="0" smtClean="0">
                <a:effectLst/>
                <a:latin typeface="Calibri" panose="020F0502020204030204" pitchFamily="34" charset="0"/>
                <a:ea typeface="Meiryo UI" panose="020B0604030504040204" pitchFamily="50" charset="-128"/>
                <a:cs typeface="Meiryo UI" panose="020B0604030504040204" pitchFamily="50" charset="-128"/>
              </a:rPr>
              <a:t>If user </a:t>
            </a:r>
            <a:r>
              <a:rPr lang="en-US" altLang="ja-JP" sz="1200" dirty="0">
                <a:effectLst/>
                <a:latin typeface="Calibri" panose="020F0502020204030204" pitchFamily="34" charset="0"/>
                <a:ea typeface="Meiryo UI" panose="020B0604030504040204" pitchFamily="50" charset="-128"/>
                <a:cs typeface="Meiryo UI" panose="020B0604030504040204" pitchFamily="50" charset="-128"/>
              </a:rPr>
              <a:t>ID and password are registered, registration can be done.</a:t>
            </a:r>
            <a:endParaRPr lang="ja-JP" altLang="en-US" sz="1200"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7395816" y="4584765"/>
            <a:ext cx="1741059" cy="123111"/>
          </a:xfrm>
          <a:prstGeom prst="rect">
            <a:avLst/>
          </a:prstGeom>
          <a:noFill/>
        </p:spPr>
        <p:txBody>
          <a:bodyPr wrap="square" lIns="0" tIns="0" rIns="0" bIns="0" rtlCol="0">
            <a:spAutoFit/>
          </a:bodyPr>
          <a:lstStyle/>
          <a:p>
            <a:r>
              <a:rPr lang="en-US" altLang="ja-JP" sz="800" dirty="0">
                <a:effectLst/>
                <a:latin typeface="Calibri" panose="020F0502020204030204" pitchFamily="34" charset="0"/>
                <a:ea typeface="Meiryo UI" panose="020B0604030504040204" pitchFamily="50" charset="-128"/>
                <a:cs typeface="Meiryo UI" panose="020B0604030504040204" pitchFamily="50" charset="-128"/>
              </a:rPr>
              <a:t>Attached picture is an image.</a:t>
            </a:r>
            <a:endParaRPr lang="ja-JP" altLang="en-US" sz="800"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 name="右矢印 2"/>
          <p:cNvSpPr/>
          <p:nvPr/>
        </p:nvSpPr>
        <p:spPr>
          <a:xfrm>
            <a:off x="2936147" y="1762986"/>
            <a:ext cx="549433" cy="279400"/>
          </a:xfrm>
          <a:prstGeom prst="rightArrow">
            <a:avLst/>
          </a:prstGeom>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latin typeface="Calibri" panose="020F0502020204030204" pitchFamily="34" charset="0"/>
            </a:endParaRPr>
          </a:p>
        </p:txBody>
      </p:sp>
      <p:sp>
        <p:nvSpPr>
          <p:cNvPr id="2" name="テキスト ボックス 1"/>
          <p:cNvSpPr txBox="1"/>
          <p:nvPr/>
        </p:nvSpPr>
        <p:spPr>
          <a:xfrm>
            <a:off x="407137" y="3170489"/>
            <a:ext cx="2917178" cy="1015663"/>
          </a:xfrm>
          <a:prstGeom prst="rect">
            <a:avLst/>
          </a:prstGeom>
          <a:solidFill>
            <a:schemeClr val="bg1"/>
          </a:solidFill>
        </p:spPr>
        <p:txBody>
          <a:bodyPr wrap="square" rtlCol="0">
            <a:spAutoFit/>
          </a:bodyPr>
          <a:lstStyle/>
          <a:p>
            <a:pPr algn="l"/>
            <a:r>
              <a:rPr lang="en-US" altLang="ja-JP" sz="1200" dirty="0" smtClean="0">
                <a:solidFill>
                  <a:srgbClr val="FF0000"/>
                </a:solidFill>
                <a:effectLst/>
                <a:latin typeface="Calibri" panose="020F0502020204030204" pitchFamily="34" charset="0"/>
              </a:rPr>
              <a:t>If user name and password has not been registered yet, registration window will open. This registration is available for only online (This means, connected in same network) device. </a:t>
            </a:r>
            <a:endParaRPr kumimoji="1" lang="ja-JP" altLang="en-US" sz="1200" dirty="0">
              <a:solidFill>
                <a:srgbClr val="FF0000"/>
              </a:solidFill>
              <a:latin typeface="Calibri" panose="020F0502020204030204" pitchFamily="34" charset="0"/>
            </a:endParaRPr>
          </a:p>
        </p:txBody>
      </p:sp>
      <p:pic>
        <p:nvPicPr>
          <p:cNvPr id="28" name="Picture 2" descr="C:\Users\3592745\Desktop\画像データ\03_設定編\32_詳細設定\ステップ１\EN_オフライン追加.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3864" y="2781725"/>
            <a:ext cx="1485271" cy="173808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3592745\Desktop\ASM300 画像データ\03_設定編\32_詳細設定\ステップ１\EN_詳細ステップ１.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1673" y="879649"/>
            <a:ext cx="2372831" cy="183461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3592745\Desktop\☆Andy's Folder\☆セキュリティ☆\Products\ASM300\ASM300 画像データ\03_設定編\32_詳細設定\ステップ１\EN_プルダウン.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5039" y="3143539"/>
            <a:ext cx="1185862" cy="728662"/>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p:cNvSpPr txBox="1"/>
          <p:nvPr/>
        </p:nvSpPr>
        <p:spPr>
          <a:xfrm>
            <a:off x="3560812" y="3877338"/>
            <a:ext cx="3485940" cy="830811"/>
          </a:xfrm>
          <a:prstGeom prst="rect">
            <a:avLst/>
          </a:prstGeom>
          <a:noFill/>
        </p:spPr>
        <p:txBody>
          <a:bodyPr wrap="square" lIns="0" tIns="45628" rIns="0" bIns="45628">
            <a:spAutoFit/>
          </a:bodyPr>
          <a:lstStyle/>
          <a:p>
            <a:pPr algn="l">
              <a:defRPr/>
            </a:pPr>
            <a:r>
              <a:rPr lang="ja-JP" altLang="en-US" sz="1200" b="1" dirty="0">
                <a:effectLst/>
                <a:latin typeface="Calibri" panose="020F0502020204030204" pitchFamily="34" charset="0"/>
                <a:ea typeface="Meiryo UI" panose="020B0604030504040204" pitchFamily="50" charset="-128"/>
                <a:cs typeface="Meiryo UI" panose="020B0604030504040204" pitchFamily="50" charset="-128"/>
              </a:rPr>
              <a:t>・</a:t>
            </a:r>
            <a:r>
              <a:rPr lang="en-US" altLang="ja-JP" sz="1200" b="1" dirty="0">
                <a:effectLst/>
                <a:latin typeface="Calibri" panose="020F0502020204030204" pitchFamily="34" charset="0"/>
              </a:rPr>
              <a:t> </a:t>
            </a:r>
            <a:r>
              <a:rPr lang="en-US" altLang="ja-JP" sz="1200" dirty="0">
                <a:effectLst/>
                <a:latin typeface="Calibri" panose="020F0502020204030204" pitchFamily="34" charset="0"/>
              </a:rPr>
              <a:t>Click and select [Off-line addition] from the pull-down menu at the lower right of the window</a:t>
            </a:r>
            <a:r>
              <a:rPr lang="en-US" altLang="ja-JP" sz="1200" dirty="0" smtClean="0">
                <a:effectLst/>
                <a:latin typeface="Calibri" panose="020F0502020204030204" pitchFamily="34" charset="0"/>
              </a:rPr>
              <a:t>.</a:t>
            </a:r>
          </a:p>
          <a:p>
            <a:pPr algn="l">
              <a:defRPr/>
            </a:pPr>
            <a:r>
              <a:rPr lang="ja-JP" altLang="en-US" sz="1200" dirty="0" smtClean="0">
                <a:effectLst/>
                <a:latin typeface="Calibri" panose="020F0502020204030204" pitchFamily="34" charset="0"/>
                <a:ea typeface="Meiryo UI" panose="020B0604030504040204" pitchFamily="50" charset="-128"/>
                <a:cs typeface="Meiryo UI" panose="020B0604030504040204" pitchFamily="50" charset="-128"/>
              </a:rPr>
              <a:t>・ </a:t>
            </a:r>
            <a:r>
              <a:rPr lang="en-US" altLang="ja-JP" sz="1200" dirty="0" smtClean="0">
                <a:effectLst/>
                <a:latin typeface="Calibri" panose="020F0502020204030204" pitchFamily="34" charset="0"/>
                <a:ea typeface="Meiryo UI" panose="020B0604030504040204" pitchFamily="50" charset="-128"/>
                <a:cs typeface="Meiryo UI" panose="020B0604030504040204" pitchFamily="50" charset="-128"/>
              </a:rPr>
              <a:t>Enter the IP address, Title, user ID and password to the devices (Camera and Recorder)</a:t>
            </a:r>
            <a:endParaRPr lang="ja-JP" altLang="en-US" sz="1200"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6" name="右矢印 25"/>
          <p:cNvSpPr/>
          <p:nvPr/>
        </p:nvSpPr>
        <p:spPr>
          <a:xfrm>
            <a:off x="5965448" y="3398920"/>
            <a:ext cx="649835" cy="279400"/>
          </a:xfrm>
          <a:prstGeom prst="rightArrow">
            <a:avLst/>
          </a:prstGeom>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latin typeface="Calibri" panose="020F0502020204030204" pitchFamily="34" charset="0"/>
            </a:endParaRPr>
          </a:p>
        </p:txBody>
      </p:sp>
      <p:cxnSp>
        <p:nvCxnSpPr>
          <p:cNvPr id="5" name="直線コネクタ 4"/>
          <p:cNvCxnSpPr/>
          <p:nvPr/>
        </p:nvCxnSpPr>
        <p:spPr>
          <a:xfrm>
            <a:off x="3324315" y="2781300"/>
            <a:ext cx="3647985" cy="0"/>
          </a:xfrm>
          <a:prstGeom prst="line">
            <a:avLst/>
          </a:prstGeom>
          <a:ln w="6350">
            <a:solidFill>
              <a:schemeClr val="tx2"/>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050" name="Picture 2" descr="C:\Users\3592745\Desktop\☆Andy's Folder\☆セキュリティ☆\Products\ASM300\ASM300 キャプチャー画像\機器設定-サブメニュー.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0760" y="1367946"/>
            <a:ext cx="2438095" cy="1523810"/>
          </a:xfrm>
          <a:prstGeom prst="rect">
            <a:avLst/>
          </a:prstGeom>
          <a:noFill/>
          <a:extLst>
            <a:ext uri="{909E8E84-426E-40DD-AFC4-6F175D3DCCD1}">
              <a14:hiddenFill xmlns:a14="http://schemas.microsoft.com/office/drawing/2010/main">
                <a:solidFill>
                  <a:srgbClr val="FFFFFF"/>
                </a:solidFill>
              </a14:hiddenFill>
            </a:ext>
          </a:extLst>
        </p:spPr>
      </p:pic>
      <p:sp>
        <p:nvSpPr>
          <p:cNvPr id="24" name="角丸四角形 23"/>
          <p:cNvSpPr/>
          <p:nvPr/>
        </p:nvSpPr>
        <p:spPr>
          <a:xfrm>
            <a:off x="1067122" y="1702924"/>
            <a:ext cx="279905" cy="102424"/>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latin typeface="Calibri" panose="020F0502020204030204" pitchFamily="34" charset="0"/>
            </a:endParaRPr>
          </a:p>
        </p:txBody>
      </p:sp>
    </p:spTree>
    <p:extLst>
      <p:ext uri="{BB962C8B-B14F-4D97-AF65-F5344CB8AC3E}">
        <p14:creationId xmlns:p14="http://schemas.microsoft.com/office/powerpoint/2010/main" val="26175378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3592745\Desktop\ASM300 画像データ\03_設定編\32_詳細設定\ステップ２\EN_詳細ステップ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453" y="802706"/>
            <a:ext cx="2334206" cy="17833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3592745\Desktop\画像データ\03_設定編\32_詳細設定\ステップ２\EN_カメラ詳細設定.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6173" y="1176030"/>
            <a:ext cx="2711587" cy="1068158"/>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1"/>
          <p:cNvSpPr>
            <a:spLocks noGrp="1"/>
          </p:cNvSpPr>
          <p:nvPr>
            <p:ph type="title"/>
          </p:nvPr>
        </p:nvSpPr>
        <p:spPr>
          <a:xfrm>
            <a:off x="483103" y="-470"/>
            <a:ext cx="7241612" cy="525309"/>
          </a:xfrm>
        </p:spPr>
        <p:txBody>
          <a:bodyPr vert="horz" lIns="91274" tIns="45628" rIns="91274" bIns="45628" rtlCol="0" anchor="ctr">
            <a:normAutofit/>
          </a:bodyPr>
          <a:lstStyle/>
          <a:p>
            <a:pPr lvl="0"/>
            <a:r>
              <a:rPr kumimoji="1" lang="en-US" altLang="ja-JP" sz="2200" b="1" dirty="0" smtClean="0">
                <a:latin typeface="Calibri" panose="020F0502020204030204" pitchFamily="34" charset="0"/>
                <a:ea typeface="Meiryo UI" panose="020B0604030504040204" pitchFamily="50" charset="-128"/>
                <a:cs typeface="Meiryo UI" panose="020B0604030504040204" pitchFamily="50" charset="-128"/>
              </a:rPr>
              <a:t>GUI: Setting menu</a:t>
            </a:r>
            <a:r>
              <a:rPr kumimoji="1" lang="ja-JP" altLang="en-US" sz="2200" b="1" dirty="0">
                <a:latin typeface="Calibri" panose="020F0502020204030204" pitchFamily="34" charset="0"/>
                <a:ea typeface="Meiryo UI" panose="020B0604030504040204" pitchFamily="50" charset="-128"/>
                <a:cs typeface="Meiryo UI" panose="020B0604030504040204" pitchFamily="50" charset="-128"/>
              </a:rPr>
              <a:t> </a:t>
            </a:r>
            <a:r>
              <a:rPr kumimoji="1" lang="en-US" altLang="ja-JP" sz="2200" b="1" dirty="0" smtClean="0">
                <a:latin typeface="Calibri" panose="020F0502020204030204" pitchFamily="34" charset="0"/>
                <a:ea typeface="Meiryo UI" panose="020B0604030504040204" pitchFamily="50" charset="-128"/>
                <a:cs typeface="Meiryo UI" panose="020B0604030504040204" pitchFamily="50" charset="-128"/>
              </a:rPr>
              <a:t>(Advanced setting)</a:t>
            </a:r>
            <a:endParaRPr kumimoji="1" lang="ja-JP" altLang="en-US" sz="2200"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9" name="テキスト ボックス 8"/>
          <p:cNvSpPr txBox="1"/>
          <p:nvPr/>
        </p:nvSpPr>
        <p:spPr>
          <a:xfrm>
            <a:off x="2635250" y="839243"/>
            <a:ext cx="3308350" cy="1292662"/>
          </a:xfrm>
          <a:prstGeom prst="rect">
            <a:avLst/>
          </a:prstGeom>
          <a:noFill/>
        </p:spPr>
        <p:txBody>
          <a:bodyPr wrap="square" lIns="0" tIns="0" rIns="0" bIns="0">
            <a:spAutoFit/>
          </a:bodyPr>
          <a:lstStyle/>
          <a:p>
            <a:pPr algn="l">
              <a:defRPr/>
            </a:pPr>
            <a:r>
              <a:rPr lang="en-US" altLang="ja-JP" sz="1200" b="1" u="sng" dirty="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STEP2.</a:t>
            </a:r>
          </a:p>
          <a:p>
            <a:pPr algn="l">
              <a:defRPr/>
            </a:pPr>
            <a:r>
              <a:rPr lang="en-US" altLang="ja-JP" sz="1200" b="1" dirty="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Register cameras to the recorders.</a:t>
            </a:r>
          </a:p>
          <a:p>
            <a:pPr algn="l">
              <a:defRPr/>
            </a:pPr>
            <a:endParaRPr lang="en-US" altLang="ja-JP" sz="1200" dirty="0">
              <a:solidFill>
                <a:schemeClr val="accent6">
                  <a:lumMod val="50000"/>
                </a:schemeClr>
              </a:solidFill>
              <a:effectLst/>
              <a:latin typeface="Calibri" panose="020F0502020204030204" pitchFamily="34" charset="0"/>
            </a:endParaRPr>
          </a:p>
          <a:p>
            <a:pPr algn="l">
              <a:defRPr/>
            </a:pPr>
            <a:r>
              <a:rPr lang="ja-JP" altLang="en-US" sz="1200" dirty="0">
                <a:effectLst/>
                <a:latin typeface="Calibri" panose="020F0502020204030204" pitchFamily="34" charset="0"/>
                <a:ea typeface="Meiryo UI" panose="020B0604030504040204" pitchFamily="50" charset="-128"/>
                <a:cs typeface="Meiryo UI" panose="020B0604030504040204" pitchFamily="50" charset="-128"/>
              </a:rPr>
              <a:t>・</a:t>
            </a:r>
            <a:r>
              <a:rPr lang="en-US" altLang="ja-JP" sz="1200" dirty="0">
                <a:effectLst/>
                <a:latin typeface="Calibri" panose="020F0502020204030204" pitchFamily="34" charset="0"/>
                <a:ea typeface="Meiryo UI" panose="020B0604030504040204" pitchFamily="50" charset="-128"/>
                <a:cs typeface="Meiryo UI" panose="020B0604030504040204" pitchFamily="50" charset="-128"/>
              </a:rPr>
              <a:t>For the detail setting of cameras, advanced setting is also available in different window.</a:t>
            </a:r>
          </a:p>
          <a:p>
            <a:pPr algn="l">
              <a:defRPr/>
            </a:pPr>
            <a:r>
              <a:rPr lang="ja-JP" altLang="en-US" sz="1200" dirty="0">
                <a:effectLst/>
                <a:latin typeface="Calibri" panose="020F0502020204030204" pitchFamily="34" charset="0"/>
                <a:ea typeface="Meiryo UI" panose="020B0604030504040204" pitchFamily="50" charset="-128"/>
                <a:cs typeface="Meiryo UI" panose="020B0604030504040204" pitchFamily="50" charset="-128"/>
              </a:rPr>
              <a:t>・</a:t>
            </a:r>
            <a:r>
              <a:rPr lang="en-US" altLang="ja-JP" sz="1200" dirty="0">
                <a:effectLst/>
                <a:latin typeface="Calibri" panose="020F0502020204030204" pitchFamily="34" charset="0"/>
                <a:ea typeface="Meiryo UI" panose="020B0604030504040204" pitchFamily="50" charset="-128"/>
                <a:cs typeface="Meiryo UI" panose="020B0604030504040204" pitchFamily="50" charset="-128"/>
              </a:rPr>
              <a:t>In addition, on-line cameras can be </a:t>
            </a:r>
            <a:r>
              <a:rPr lang="en-US" altLang="ja-JP" sz="1200" dirty="0" smtClean="0">
                <a:effectLst/>
                <a:latin typeface="Calibri" panose="020F0502020204030204" pitchFamily="34" charset="0"/>
                <a:ea typeface="Meiryo UI" panose="020B0604030504040204" pitchFamily="50" charset="-128"/>
                <a:cs typeface="Meiryo UI" panose="020B0604030504040204" pitchFamily="50" charset="-128"/>
              </a:rPr>
              <a:t>checked </a:t>
            </a:r>
            <a:r>
              <a:rPr lang="en-US" altLang="ja-JP" sz="1200" dirty="0">
                <a:effectLst/>
                <a:latin typeface="Calibri" panose="020F0502020204030204" pitchFamily="34" charset="0"/>
                <a:ea typeface="Meiryo UI" panose="020B0604030504040204" pitchFamily="50" charset="-128"/>
                <a:cs typeface="Meiryo UI" panose="020B0604030504040204" pitchFamily="50" charset="-128"/>
              </a:rPr>
              <a:t>with the live image on setting window.</a:t>
            </a:r>
            <a:endParaRPr lang="ja-JP" altLang="en-US" sz="1200"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0" name="テキスト ボックス 30"/>
          <p:cNvSpPr txBox="1">
            <a:spLocks noChangeArrowheads="1"/>
          </p:cNvSpPr>
          <p:nvPr/>
        </p:nvSpPr>
        <p:spPr bwMode="auto">
          <a:xfrm>
            <a:off x="6078658" y="761265"/>
            <a:ext cx="28996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l" eaLnBrk="1" hangingPunct="1"/>
            <a:r>
              <a:rPr lang="en-US" altLang="ja-JP" sz="1100" b="1" u="sng" dirty="0">
                <a:effectLst/>
                <a:ea typeface="Meiryo UI" pitchFamily="50" charset="-128"/>
                <a:cs typeface="Meiryo UI" pitchFamily="50" charset="-128"/>
              </a:rPr>
              <a:t>Camera advanced setting window</a:t>
            </a:r>
          </a:p>
          <a:p>
            <a:pPr algn="l" eaLnBrk="1" hangingPunct="1"/>
            <a:r>
              <a:rPr lang="ja-JP" altLang="en-US" sz="1100" b="1" dirty="0">
                <a:effectLst/>
                <a:ea typeface="Meiryo UI" pitchFamily="50" charset="-128"/>
                <a:cs typeface="Meiryo UI" pitchFamily="50" charset="-128"/>
              </a:rPr>
              <a:t>　</a:t>
            </a:r>
            <a:r>
              <a:rPr lang="en-US" altLang="ja-JP" sz="1100" dirty="0">
                <a:effectLst/>
              </a:rPr>
              <a:t> Camera can be set individually or collectively</a:t>
            </a:r>
            <a:endParaRPr lang="ja-JP" altLang="en-US" sz="1100" dirty="0">
              <a:effectLst/>
              <a:ea typeface="Meiryo UI" pitchFamily="50" charset="-128"/>
              <a:cs typeface="Meiryo UI" pitchFamily="50" charset="-128"/>
            </a:endParaRPr>
          </a:p>
        </p:txBody>
      </p:sp>
      <p:sp>
        <p:nvSpPr>
          <p:cNvPr id="14" name="テキスト ボックス 13"/>
          <p:cNvSpPr txBox="1"/>
          <p:nvPr/>
        </p:nvSpPr>
        <p:spPr>
          <a:xfrm>
            <a:off x="7395816" y="4743690"/>
            <a:ext cx="1741059" cy="123111"/>
          </a:xfrm>
          <a:prstGeom prst="rect">
            <a:avLst/>
          </a:prstGeom>
          <a:noFill/>
        </p:spPr>
        <p:txBody>
          <a:bodyPr wrap="square" lIns="0" tIns="0" rIns="0" bIns="0" rtlCol="0">
            <a:spAutoFit/>
          </a:bodyPr>
          <a:lstStyle/>
          <a:p>
            <a:r>
              <a:rPr lang="en-US" altLang="ja-JP" sz="800"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Attached picture is an image.</a:t>
            </a:r>
            <a:endParaRPr lang="ja-JP" altLang="en-US" sz="800"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5" name="テキスト ボックス 4"/>
          <p:cNvSpPr txBox="1"/>
          <p:nvPr/>
        </p:nvSpPr>
        <p:spPr>
          <a:xfrm>
            <a:off x="231453" y="2559108"/>
            <a:ext cx="2234909" cy="276999"/>
          </a:xfrm>
          <a:prstGeom prst="rect">
            <a:avLst/>
          </a:prstGeom>
          <a:noFill/>
        </p:spPr>
        <p:txBody>
          <a:bodyPr wrap="square" rtlCol="0">
            <a:spAutoFit/>
          </a:bodyPr>
          <a:lstStyle/>
          <a:p>
            <a:pPr marL="171450" indent="-171450" algn="l">
              <a:buFont typeface="Wingdings" panose="05000000000000000000" pitchFamily="2" charset="2"/>
              <a:buChar char="n"/>
            </a:pPr>
            <a:r>
              <a:rPr kumimoji="1" lang="en-US" altLang="ja-JP" sz="1200" dirty="0" smtClean="0">
                <a:latin typeface="Calibri" panose="020F0502020204030204" pitchFamily="34" charset="0"/>
              </a:rPr>
              <a:t>Setting Items</a:t>
            </a:r>
            <a:endParaRPr kumimoji="1" lang="ja-JP" altLang="en-US" sz="1200" dirty="0">
              <a:latin typeface="Calibri" panose="020F0502020204030204" pitchFamily="34" charset="0"/>
            </a:endParaRPr>
          </a:p>
        </p:txBody>
      </p:sp>
      <p:graphicFrame>
        <p:nvGraphicFramePr>
          <p:cNvPr id="8" name="表 7"/>
          <p:cNvGraphicFramePr>
            <a:graphicFrameLocks noGrp="1"/>
          </p:cNvGraphicFramePr>
          <p:nvPr>
            <p:extLst>
              <p:ext uri="{D42A27DB-BD31-4B8C-83A1-F6EECF244321}">
                <p14:modId xmlns:p14="http://schemas.microsoft.com/office/powerpoint/2010/main" val="698032952"/>
              </p:ext>
            </p:extLst>
          </p:nvPr>
        </p:nvGraphicFramePr>
        <p:xfrm>
          <a:off x="223142" y="2811715"/>
          <a:ext cx="8676000" cy="1912620"/>
        </p:xfrm>
        <a:graphic>
          <a:graphicData uri="http://schemas.openxmlformats.org/drawingml/2006/table">
            <a:tbl>
              <a:tblPr firstRow="1" bandRow="1">
                <a:tableStyleId>{5C22544A-7EE6-4342-B048-85BDC9FD1C3A}</a:tableStyleId>
              </a:tblPr>
              <a:tblGrid>
                <a:gridCol w="2088000"/>
                <a:gridCol w="720000"/>
                <a:gridCol w="2340000"/>
                <a:gridCol w="720000"/>
                <a:gridCol w="2088000"/>
                <a:gridCol w="720000"/>
              </a:tblGrid>
              <a:tr h="151149">
                <a:tc>
                  <a:txBody>
                    <a:bodyPr/>
                    <a:lstStyle/>
                    <a:p>
                      <a:pPr algn="ctr"/>
                      <a:r>
                        <a:rPr kumimoji="1" lang="en-US" altLang="ja-JP" sz="700" dirty="0" smtClean="0">
                          <a:latin typeface="Calibri" panose="020F0502020204030204" pitchFamily="34" charset="0"/>
                        </a:rPr>
                        <a:t>Setting Item</a:t>
                      </a:r>
                      <a:endParaRPr kumimoji="1" lang="ja-JP" altLang="en-US" sz="700" dirty="0">
                        <a:latin typeface="Calibri" panose="020F0502020204030204" pitchFamily="34" charset="0"/>
                      </a:endParaRPr>
                    </a:p>
                  </a:txBody>
                  <a:tcPr/>
                </a:tc>
                <a:tc>
                  <a:txBody>
                    <a:bodyPr/>
                    <a:lstStyle/>
                    <a:p>
                      <a:pPr algn="ctr"/>
                      <a:r>
                        <a:rPr kumimoji="1" lang="en-US" altLang="ja-JP" sz="700" dirty="0" smtClean="0">
                          <a:latin typeface="Calibri" panose="020F0502020204030204" pitchFamily="34" charset="0"/>
                        </a:rPr>
                        <a:t>Bulk Setting</a:t>
                      </a:r>
                      <a:endParaRPr kumimoji="1" lang="ja-JP" altLang="en-US" sz="700" dirty="0">
                        <a:latin typeface="Calibri" panose="020F0502020204030204" pitchFamily="34" charset="0"/>
                      </a:endParaRPr>
                    </a:p>
                  </a:txBody>
                  <a:tcPr/>
                </a:tc>
                <a:tc>
                  <a:txBody>
                    <a:bodyPr/>
                    <a:lstStyle/>
                    <a:p>
                      <a:pPr algn="ctr"/>
                      <a:r>
                        <a:rPr kumimoji="1" lang="en-US" altLang="ja-JP" sz="700" dirty="0" smtClean="0">
                          <a:latin typeface="Calibri" panose="020F0502020204030204" pitchFamily="34" charset="0"/>
                        </a:rPr>
                        <a:t>Setting Item</a:t>
                      </a:r>
                      <a:endParaRPr kumimoji="1" lang="ja-JP" altLang="en-US" sz="700" dirty="0">
                        <a:latin typeface="Calibri" panose="020F0502020204030204" pitchFamily="34" charset="0"/>
                      </a:endParaRPr>
                    </a:p>
                  </a:txBody>
                  <a:tcPr/>
                </a:tc>
                <a:tc>
                  <a:txBody>
                    <a:bodyPr/>
                    <a:lstStyle/>
                    <a:p>
                      <a:pPr algn="ctr"/>
                      <a:r>
                        <a:rPr kumimoji="1" lang="en-US" altLang="ja-JP" sz="700" dirty="0" smtClean="0">
                          <a:latin typeface="Calibri" panose="020F0502020204030204" pitchFamily="34" charset="0"/>
                        </a:rPr>
                        <a:t>Bulk Setting</a:t>
                      </a:r>
                      <a:endParaRPr kumimoji="1" lang="ja-JP" altLang="en-US" sz="700" dirty="0">
                        <a:latin typeface="Calibri" panose="020F0502020204030204" pitchFamily="34" charset="0"/>
                      </a:endParaRPr>
                    </a:p>
                  </a:txBody>
                  <a:tcPr/>
                </a:tc>
                <a:tc>
                  <a:txBody>
                    <a:bodyPr/>
                    <a:lstStyle/>
                    <a:p>
                      <a:pPr algn="ctr"/>
                      <a:r>
                        <a:rPr kumimoji="1" lang="en-US" altLang="ja-JP" sz="700" dirty="0" smtClean="0">
                          <a:latin typeface="Calibri" panose="020F0502020204030204" pitchFamily="34" charset="0"/>
                        </a:rPr>
                        <a:t>Setting Item</a:t>
                      </a:r>
                      <a:endParaRPr kumimoji="1" lang="ja-JP" altLang="en-US" sz="700" dirty="0">
                        <a:latin typeface="Calibri" panose="020F0502020204030204" pitchFamily="34" charset="0"/>
                      </a:endParaRPr>
                    </a:p>
                  </a:txBody>
                  <a:tcPr/>
                </a:tc>
                <a:tc>
                  <a:txBody>
                    <a:bodyPr/>
                    <a:lstStyle/>
                    <a:p>
                      <a:pPr algn="ctr"/>
                      <a:r>
                        <a:rPr kumimoji="1" lang="en-US" altLang="ja-JP" sz="700" dirty="0" smtClean="0">
                          <a:latin typeface="Calibri" panose="020F0502020204030204" pitchFamily="34" charset="0"/>
                        </a:rPr>
                        <a:t>Bulk Setting</a:t>
                      </a:r>
                      <a:endParaRPr kumimoji="1" lang="ja-JP" altLang="en-US" sz="700" dirty="0">
                        <a:latin typeface="Calibri" panose="020F0502020204030204" pitchFamily="34" charset="0"/>
                      </a:endParaRPr>
                    </a:p>
                  </a:txBody>
                  <a:tcPr/>
                </a:tc>
              </a:tr>
              <a:tr h="180000">
                <a:tc>
                  <a:txBody>
                    <a:bodyPr/>
                    <a:lstStyle/>
                    <a:p>
                      <a:r>
                        <a:rPr kumimoji="1" lang="en-US" altLang="ja-JP" sz="650" dirty="0" smtClean="0">
                          <a:latin typeface="Calibri" panose="020F0502020204030204" pitchFamily="34" charset="0"/>
                        </a:rPr>
                        <a:t>IP Address</a:t>
                      </a:r>
                      <a:endParaRPr kumimoji="1" lang="ja-JP" altLang="en-US" sz="650" dirty="0">
                        <a:latin typeface="Calibri" panose="020F0502020204030204" pitchFamily="34" charset="0"/>
                      </a:endParaRPr>
                    </a:p>
                  </a:txBody>
                  <a:tcPr/>
                </a:tc>
                <a:tc>
                  <a:txBody>
                    <a:bodyPr/>
                    <a:lstStyle/>
                    <a:p>
                      <a:pPr algn="ctr"/>
                      <a:endParaRPr kumimoji="1" lang="ja-JP" altLang="en-US" sz="650" dirty="0">
                        <a:latin typeface="Calibri" panose="020F0502020204030204" pitchFamily="34" charset="0"/>
                      </a:endParaRPr>
                    </a:p>
                  </a:txBody>
                  <a:tcPr/>
                </a:tc>
                <a:tc>
                  <a:txBody>
                    <a:bodyPr/>
                    <a:lstStyle/>
                    <a:p>
                      <a:r>
                        <a:rPr kumimoji="1" lang="en-US" altLang="ja-JP" sz="650" dirty="0" smtClean="0">
                          <a:latin typeface="Calibri" panose="020F0502020204030204" pitchFamily="34" charset="0"/>
                        </a:rPr>
                        <a:t>Stream (1)(2)(3)(4) resolution</a:t>
                      </a:r>
                      <a:endParaRPr kumimoji="1" lang="ja-JP" altLang="en-US" sz="650" dirty="0">
                        <a:latin typeface="Calibri" panose="020F0502020204030204" pitchFamily="34" charset="0"/>
                      </a:endParaRPr>
                    </a:p>
                  </a:txBody>
                  <a:tcPr/>
                </a:tc>
                <a:tc>
                  <a:txBody>
                    <a:bodyPr/>
                    <a:lstStyle/>
                    <a:p>
                      <a:pPr algn="ctr"/>
                      <a:r>
                        <a:rPr kumimoji="1" lang="en-US" altLang="ja-JP" sz="650" dirty="0" smtClean="0">
                          <a:latin typeface="Calibri" panose="020F0502020204030204" pitchFamily="34" charset="0"/>
                        </a:rPr>
                        <a:t>YES</a:t>
                      </a:r>
                      <a:endParaRPr kumimoji="1" lang="ja-JP" altLang="en-US" sz="650" dirty="0">
                        <a:latin typeface="Calibri" panose="020F0502020204030204" pitchFamily="34" charset="0"/>
                      </a:endParaRPr>
                    </a:p>
                  </a:txBody>
                  <a:tcPr/>
                </a:tc>
                <a:tc>
                  <a:txBody>
                    <a:bodyPr/>
                    <a:lstStyle/>
                    <a:p>
                      <a:r>
                        <a:rPr kumimoji="1" lang="en-US" altLang="ja-JP" sz="650" dirty="0" smtClean="0">
                          <a:latin typeface="Calibri" panose="020F0502020204030204" pitchFamily="34" charset="0"/>
                        </a:rPr>
                        <a:t>Indicator Display</a:t>
                      </a:r>
                      <a:endParaRPr kumimoji="1" lang="ja-JP" altLang="en-US" sz="650" dirty="0">
                        <a:latin typeface="Calibri" panose="020F0502020204030204" pitchFamily="34" charset="0"/>
                      </a:endParaRPr>
                    </a:p>
                  </a:txBody>
                  <a:tcPr/>
                </a:tc>
                <a:tc>
                  <a:txBody>
                    <a:bodyPr/>
                    <a:lstStyle/>
                    <a:p>
                      <a:pPr algn="ctr"/>
                      <a:r>
                        <a:rPr kumimoji="1" lang="en-US" altLang="ja-JP" sz="650" dirty="0" smtClean="0">
                          <a:latin typeface="Calibri" panose="020F0502020204030204" pitchFamily="34" charset="0"/>
                        </a:rPr>
                        <a:t>YES</a:t>
                      </a:r>
                      <a:endParaRPr kumimoji="1" lang="ja-JP" altLang="en-US" sz="650" dirty="0">
                        <a:latin typeface="Calibri" panose="020F0502020204030204" pitchFamily="34" charset="0"/>
                      </a:endParaRPr>
                    </a:p>
                  </a:txBody>
                  <a:tcPr/>
                </a:tc>
              </a:tr>
              <a:tr h="180000">
                <a:tc>
                  <a:txBody>
                    <a:bodyPr/>
                    <a:lstStyle/>
                    <a:p>
                      <a:r>
                        <a:rPr kumimoji="1" lang="en-US" altLang="ja-JP" sz="650" dirty="0" smtClean="0">
                          <a:latin typeface="Calibri" panose="020F0502020204030204" pitchFamily="34" charset="0"/>
                        </a:rPr>
                        <a:t>Model No.</a:t>
                      </a:r>
                      <a:endParaRPr kumimoji="1" lang="ja-JP" altLang="en-US" sz="650" dirty="0">
                        <a:latin typeface="Calibri" panose="020F0502020204030204" pitchFamily="34" charset="0"/>
                      </a:endParaRPr>
                    </a:p>
                  </a:txBody>
                  <a:tcPr/>
                </a:tc>
                <a:tc>
                  <a:txBody>
                    <a:bodyPr/>
                    <a:lstStyle/>
                    <a:p>
                      <a:pPr algn="ctr"/>
                      <a:endParaRPr kumimoji="1" lang="ja-JP" altLang="en-US" sz="650" dirty="0">
                        <a:latin typeface="Calibri" panose="020F0502020204030204" pitchFamily="34" charset="0"/>
                      </a:endParaRPr>
                    </a:p>
                  </a:txBody>
                  <a:tcPr/>
                </a:tc>
                <a:tc>
                  <a:txBody>
                    <a:bodyPr/>
                    <a:lstStyle/>
                    <a:p>
                      <a:r>
                        <a:rPr kumimoji="1" lang="en-US" altLang="ja-JP" sz="650" dirty="0" smtClean="0">
                          <a:latin typeface="Calibri" panose="020F0502020204030204" pitchFamily="34" charset="0"/>
                        </a:rPr>
                        <a:t>Stream (1)/(2)/(3)/(4) maximum bit rate (for burst)</a:t>
                      </a:r>
                    </a:p>
                  </a:txBody>
                  <a:tcPr/>
                </a:tc>
                <a:tc>
                  <a:txBody>
                    <a:bodyPr/>
                    <a:lstStyle/>
                    <a:p>
                      <a:pPr algn="ctr"/>
                      <a:r>
                        <a:rPr kumimoji="1" lang="en-US" altLang="ja-JP" sz="650" dirty="0" smtClean="0">
                          <a:latin typeface="Calibri" panose="020F0502020204030204" pitchFamily="34" charset="0"/>
                        </a:rPr>
                        <a:t>YES</a:t>
                      </a:r>
                      <a:endParaRPr kumimoji="1" lang="ja-JP" altLang="en-US" sz="650" dirty="0">
                        <a:latin typeface="Calibri" panose="020F0502020204030204" pitchFamily="34" charset="0"/>
                      </a:endParaRPr>
                    </a:p>
                  </a:txBody>
                  <a:tcPr/>
                </a:tc>
                <a:tc>
                  <a:txBody>
                    <a:bodyPr/>
                    <a:lstStyle/>
                    <a:p>
                      <a:r>
                        <a:rPr kumimoji="1" lang="en-US" altLang="ja-JP" sz="650" dirty="0" smtClean="0">
                          <a:latin typeface="Calibri" panose="020F0502020204030204" pitchFamily="34" charset="0"/>
                        </a:rPr>
                        <a:t>Back</a:t>
                      </a:r>
                      <a:r>
                        <a:rPr kumimoji="1" lang="en-US" altLang="ja-JP" sz="650" baseline="0" dirty="0" smtClean="0">
                          <a:latin typeface="Calibri" panose="020F0502020204030204" pitchFamily="34" charset="0"/>
                        </a:rPr>
                        <a:t> light compensation </a:t>
                      </a:r>
                      <a:r>
                        <a:rPr kumimoji="1" lang="en-US" altLang="ja-JP" sz="650" dirty="0" smtClean="0">
                          <a:latin typeface="Calibri" panose="020F0502020204030204" pitchFamily="34" charset="0"/>
                        </a:rPr>
                        <a:t>(BLC)</a:t>
                      </a:r>
                      <a:endParaRPr kumimoji="1" lang="ja-JP" altLang="en-US" sz="650" dirty="0">
                        <a:latin typeface="Calibri" panose="020F0502020204030204" pitchFamily="34" charset="0"/>
                      </a:endParaRPr>
                    </a:p>
                  </a:txBody>
                  <a:tcPr/>
                </a:tc>
                <a:tc>
                  <a:txBody>
                    <a:bodyPr/>
                    <a:lstStyle/>
                    <a:p>
                      <a:pPr algn="ctr"/>
                      <a:r>
                        <a:rPr kumimoji="1" lang="en-US" altLang="ja-JP" sz="650" dirty="0" smtClean="0">
                          <a:latin typeface="Calibri" panose="020F0502020204030204" pitchFamily="34" charset="0"/>
                        </a:rPr>
                        <a:t>YES</a:t>
                      </a:r>
                      <a:endParaRPr kumimoji="1" lang="ja-JP" altLang="en-US" sz="650" dirty="0">
                        <a:latin typeface="Calibri" panose="020F0502020204030204" pitchFamily="34" charset="0"/>
                      </a:endParaRPr>
                    </a:p>
                  </a:txBody>
                  <a:tcPr/>
                </a:tc>
              </a:tr>
              <a:tr h="180000">
                <a:tc>
                  <a:txBody>
                    <a:bodyPr/>
                    <a:lstStyle/>
                    <a:p>
                      <a:r>
                        <a:rPr kumimoji="1" lang="en-US" altLang="ja-JP" sz="650" dirty="0" smtClean="0">
                          <a:latin typeface="Calibri" panose="020F0502020204030204" pitchFamily="34" charset="0"/>
                        </a:rPr>
                        <a:t>Camera Title</a:t>
                      </a:r>
                      <a:endParaRPr kumimoji="1" lang="ja-JP" altLang="en-US" sz="650" dirty="0">
                        <a:latin typeface="Calibri" panose="020F0502020204030204" pitchFamily="34" charset="0"/>
                      </a:endParaRPr>
                    </a:p>
                  </a:txBody>
                  <a:tcPr/>
                </a:tc>
                <a:tc>
                  <a:txBody>
                    <a:bodyPr/>
                    <a:lstStyle/>
                    <a:p>
                      <a:pPr algn="ctr"/>
                      <a:endParaRPr kumimoji="1" lang="ja-JP" altLang="en-US" sz="650" dirty="0">
                        <a:latin typeface="Calibri" panose="020F0502020204030204" pitchFamily="34" charset="0"/>
                      </a:endParaRPr>
                    </a:p>
                  </a:txBody>
                  <a:tcPr/>
                </a:tc>
                <a:tc>
                  <a:txBody>
                    <a:bodyPr/>
                    <a:lstStyle/>
                    <a:p>
                      <a:r>
                        <a:rPr kumimoji="1" lang="en-US" altLang="ja-JP" sz="650" dirty="0" smtClean="0">
                          <a:latin typeface="Calibri" panose="020F0502020204030204" pitchFamily="34" charset="0"/>
                        </a:rPr>
                        <a:t>Stream (1)/(2)/(3)/(4) control period (for variable bit rate)</a:t>
                      </a:r>
                    </a:p>
                  </a:txBody>
                  <a:tcPr/>
                </a:tc>
                <a:tc>
                  <a:txBody>
                    <a:bodyPr/>
                    <a:lstStyle/>
                    <a:p>
                      <a:pPr algn="ctr"/>
                      <a:r>
                        <a:rPr kumimoji="1" lang="en-US" altLang="ja-JP" sz="650" dirty="0" smtClean="0">
                          <a:latin typeface="Calibri" panose="020F0502020204030204" pitchFamily="34" charset="0"/>
                        </a:rPr>
                        <a:t>YES</a:t>
                      </a:r>
                      <a:endParaRPr kumimoji="1" lang="ja-JP" altLang="en-US" sz="650" dirty="0">
                        <a:latin typeface="Calibri" panose="020F0502020204030204" pitchFamily="34" charset="0"/>
                      </a:endParaRPr>
                    </a:p>
                  </a:txBody>
                  <a:tcPr/>
                </a:tc>
                <a:tc>
                  <a:txBody>
                    <a:bodyPr/>
                    <a:lstStyle/>
                    <a:p>
                      <a:r>
                        <a:rPr kumimoji="1" lang="en-US" altLang="ja-JP" sz="650" dirty="0" smtClean="0">
                          <a:latin typeface="Calibri" panose="020F0502020204030204" pitchFamily="34" charset="0"/>
                        </a:rPr>
                        <a:t>Light amount control mode</a:t>
                      </a:r>
                      <a:endParaRPr kumimoji="1" lang="ja-JP" altLang="en-US" sz="650" dirty="0">
                        <a:latin typeface="Calibri" panose="020F0502020204030204" pitchFamily="34" charset="0"/>
                      </a:endParaRPr>
                    </a:p>
                  </a:txBody>
                  <a:tcPr/>
                </a:tc>
                <a:tc>
                  <a:txBody>
                    <a:bodyPr/>
                    <a:lstStyle/>
                    <a:p>
                      <a:pPr algn="ctr"/>
                      <a:r>
                        <a:rPr kumimoji="1" lang="en-US" altLang="ja-JP" sz="650" dirty="0" smtClean="0">
                          <a:latin typeface="Calibri" panose="020F0502020204030204" pitchFamily="34" charset="0"/>
                        </a:rPr>
                        <a:t>YES</a:t>
                      </a:r>
                      <a:endParaRPr kumimoji="1" lang="ja-JP" altLang="en-US" sz="650" dirty="0">
                        <a:latin typeface="Calibri" panose="020F0502020204030204" pitchFamily="34" charset="0"/>
                      </a:endParaRPr>
                    </a:p>
                  </a:txBody>
                  <a:tcPr/>
                </a:tc>
              </a:tr>
              <a:tr h="180000">
                <a:tc>
                  <a:txBody>
                    <a:bodyPr/>
                    <a:lstStyle/>
                    <a:p>
                      <a:r>
                        <a:rPr kumimoji="1" lang="en-US" altLang="ja-JP" sz="650" dirty="0" smtClean="0">
                          <a:latin typeface="Calibri" panose="020F0502020204030204" pitchFamily="34" charset="0"/>
                        </a:rPr>
                        <a:t>In-screen character display</a:t>
                      </a:r>
                      <a:endParaRPr kumimoji="1" lang="ja-JP" altLang="en-US" sz="650" dirty="0">
                        <a:latin typeface="Calibri" panose="020F0502020204030204" pitchFamily="34" charset="0"/>
                      </a:endParaRPr>
                    </a:p>
                  </a:txBody>
                  <a:tcPr/>
                </a:tc>
                <a:tc>
                  <a:txBody>
                    <a:bodyPr/>
                    <a:lstStyle/>
                    <a:p>
                      <a:pPr algn="ctr"/>
                      <a:r>
                        <a:rPr kumimoji="1" lang="en-US" altLang="ja-JP" sz="650" dirty="0" smtClean="0">
                          <a:latin typeface="Calibri" panose="020F0502020204030204" pitchFamily="34" charset="0"/>
                        </a:rPr>
                        <a:t>YES</a:t>
                      </a:r>
                      <a:endParaRPr kumimoji="1" lang="ja-JP" altLang="en-US" sz="650" dirty="0">
                        <a:latin typeface="Calibri" panose="020F0502020204030204" pitchFamily="34" charset="0"/>
                      </a:endParaRPr>
                    </a:p>
                  </a:txBody>
                  <a:tcPr/>
                </a:tc>
                <a:tc>
                  <a:txBody>
                    <a:bodyPr/>
                    <a:lstStyle/>
                    <a:p>
                      <a:r>
                        <a:rPr kumimoji="1" lang="en-US" altLang="ja-JP" sz="650" dirty="0" smtClean="0">
                          <a:latin typeface="Calibri" panose="020F0502020204030204" pitchFamily="34" charset="0"/>
                        </a:rPr>
                        <a:t>Stream (1)/(2)/(3)/(4) bit rate per client</a:t>
                      </a:r>
                      <a:endParaRPr kumimoji="1" lang="ja-JP" altLang="en-US" sz="650" dirty="0">
                        <a:latin typeface="Calibri" panose="020F0502020204030204" pitchFamily="34" charset="0"/>
                      </a:endParaRPr>
                    </a:p>
                  </a:txBody>
                  <a:tcPr/>
                </a:tc>
                <a:tc>
                  <a:txBody>
                    <a:bodyPr/>
                    <a:lstStyle/>
                    <a:p>
                      <a:pPr algn="ctr"/>
                      <a:r>
                        <a:rPr kumimoji="1" lang="en-US" altLang="ja-JP" sz="650" dirty="0" smtClean="0">
                          <a:latin typeface="Calibri" panose="020F0502020204030204" pitchFamily="34" charset="0"/>
                        </a:rPr>
                        <a:t>YES</a:t>
                      </a:r>
                      <a:endParaRPr kumimoji="1" lang="ja-JP" altLang="en-US" sz="650" dirty="0">
                        <a:latin typeface="Calibri" panose="020F0502020204030204" pitchFamily="34" charset="0"/>
                      </a:endParaRPr>
                    </a:p>
                  </a:txBody>
                  <a:tcPr/>
                </a:tc>
                <a:tc>
                  <a:txBody>
                    <a:bodyPr/>
                    <a:lstStyle/>
                    <a:p>
                      <a:r>
                        <a:rPr kumimoji="1" lang="en-US" altLang="ja-JP" sz="650" dirty="0" smtClean="0">
                          <a:latin typeface="Calibri" panose="020F0502020204030204" pitchFamily="34" charset="0"/>
                        </a:rPr>
                        <a:t>Auto Slow Shutter</a:t>
                      </a:r>
                      <a:endParaRPr kumimoji="1" lang="ja-JP" altLang="en-US" sz="650" dirty="0">
                        <a:latin typeface="Calibri" panose="020F0502020204030204" pitchFamily="34" charset="0"/>
                      </a:endParaRPr>
                    </a:p>
                  </a:txBody>
                  <a:tcPr/>
                </a:tc>
                <a:tc>
                  <a:txBody>
                    <a:bodyPr/>
                    <a:lstStyle/>
                    <a:p>
                      <a:pPr algn="ctr"/>
                      <a:r>
                        <a:rPr kumimoji="1" lang="en-US" altLang="ja-JP" sz="650" dirty="0" smtClean="0">
                          <a:latin typeface="Calibri" panose="020F0502020204030204" pitchFamily="34" charset="0"/>
                        </a:rPr>
                        <a:t>YES</a:t>
                      </a:r>
                      <a:endParaRPr kumimoji="1" lang="ja-JP" altLang="en-US" sz="650" dirty="0">
                        <a:latin typeface="Calibri" panose="020F0502020204030204" pitchFamily="34" charset="0"/>
                      </a:endParaRPr>
                    </a:p>
                  </a:txBody>
                  <a:tcPr/>
                </a:tc>
              </a:tr>
              <a:tr h="180000">
                <a:tc>
                  <a:txBody>
                    <a:bodyPr/>
                    <a:lstStyle/>
                    <a:p>
                      <a:r>
                        <a:rPr kumimoji="1" lang="en-US" altLang="ja-JP" sz="650" dirty="0" smtClean="0">
                          <a:latin typeface="Calibri" panose="020F0502020204030204" pitchFamily="34" charset="0"/>
                        </a:rPr>
                        <a:t>In-screen</a:t>
                      </a:r>
                      <a:r>
                        <a:rPr kumimoji="1" lang="en-US" altLang="ja-JP" sz="650" baseline="0" dirty="0" smtClean="0">
                          <a:latin typeface="Calibri" panose="020F0502020204030204" pitchFamily="34" charset="0"/>
                        </a:rPr>
                        <a:t> character</a:t>
                      </a:r>
                      <a:endParaRPr kumimoji="1" lang="ja-JP" altLang="en-US" sz="650" dirty="0">
                        <a:latin typeface="Calibri" panose="020F0502020204030204" pitchFamily="34" charset="0"/>
                      </a:endParaRPr>
                    </a:p>
                  </a:txBody>
                  <a:tcPr/>
                </a:tc>
                <a:tc>
                  <a:txBody>
                    <a:bodyPr/>
                    <a:lstStyle/>
                    <a:p>
                      <a:pPr algn="ctr"/>
                      <a:endParaRPr kumimoji="1" lang="ja-JP" altLang="en-US" sz="650" dirty="0">
                        <a:latin typeface="Calibri" panose="020F0502020204030204" pitchFamily="34" charset="0"/>
                      </a:endParaRPr>
                    </a:p>
                  </a:txBody>
                  <a:tcPr/>
                </a:tc>
                <a:tc>
                  <a:txBody>
                    <a:bodyPr/>
                    <a:lstStyle/>
                    <a:p>
                      <a:r>
                        <a:rPr kumimoji="1" lang="en-US" altLang="ja-JP" sz="650" dirty="0" smtClean="0">
                          <a:latin typeface="Calibri" panose="020F0502020204030204" pitchFamily="34" charset="0"/>
                        </a:rPr>
                        <a:t>Refresh  Interval</a:t>
                      </a:r>
                      <a:endParaRPr kumimoji="1" lang="ja-JP" altLang="en-US" sz="650" dirty="0">
                        <a:latin typeface="Calibri" panose="020F0502020204030204" pitchFamily="34" charset="0"/>
                      </a:endParaRPr>
                    </a:p>
                  </a:txBody>
                  <a:tcPr/>
                </a:tc>
                <a:tc>
                  <a:txBody>
                    <a:bodyPr/>
                    <a:lstStyle/>
                    <a:p>
                      <a:pPr algn="ctr"/>
                      <a:r>
                        <a:rPr kumimoji="1" lang="en-US" altLang="ja-JP" sz="650" dirty="0" smtClean="0">
                          <a:latin typeface="Calibri" panose="020F0502020204030204" pitchFamily="34" charset="0"/>
                        </a:rPr>
                        <a:t>YES</a:t>
                      </a:r>
                      <a:endParaRPr kumimoji="1" lang="ja-JP" altLang="en-US" sz="650" dirty="0">
                        <a:latin typeface="Calibri" panose="020F0502020204030204" pitchFamily="34" charset="0"/>
                      </a:endParaRPr>
                    </a:p>
                  </a:txBody>
                  <a:tcPr/>
                </a:tc>
                <a:tc>
                  <a:txBody>
                    <a:bodyPr/>
                    <a:lstStyle/>
                    <a:p>
                      <a:r>
                        <a:rPr kumimoji="1" lang="en-US" altLang="ja-JP" sz="650" dirty="0" smtClean="0">
                          <a:latin typeface="Calibri" panose="020F0502020204030204" pitchFamily="34" charset="0"/>
                        </a:rPr>
                        <a:t>Day &amp; Night (IR/Electrical</a:t>
                      </a:r>
                      <a:endParaRPr kumimoji="1" lang="ja-JP" altLang="en-US" sz="650" dirty="0">
                        <a:latin typeface="Calibri" panose="020F0502020204030204" pitchFamily="34" charset="0"/>
                      </a:endParaRPr>
                    </a:p>
                  </a:txBody>
                  <a:tcPr/>
                </a:tc>
                <a:tc>
                  <a:txBody>
                    <a:bodyPr/>
                    <a:lstStyle/>
                    <a:p>
                      <a:pPr algn="ctr"/>
                      <a:r>
                        <a:rPr kumimoji="1" lang="en-US" altLang="ja-JP" sz="650" dirty="0" smtClean="0">
                          <a:latin typeface="Calibri" panose="020F0502020204030204" pitchFamily="34" charset="0"/>
                        </a:rPr>
                        <a:t>YES</a:t>
                      </a:r>
                      <a:endParaRPr kumimoji="1" lang="ja-JP" altLang="en-US" sz="650" dirty="0">
                        <a:latin typeface="Calibri" panose="020F0502020204030204" pitchFamily="34" charset="0"/>
                      </a:endParaRPr>
                    </a:p>
                  </a:txBody>
                  <a:tcPr/>
                </a:tc>
              </a:tr>
              <a:tr h="180000">
                <a:tc>
                  <a:txBody>
                    <a:bodyPr/>
                    <a:lstStyle/>
                    <a:p>
                      <a:r>
                        <a:rPr kumimoji="1" lang="en-US" altLang="ja-JP" sz="650" dirty="0" smtClean="0">
                          <a:latin typeface="Calibri" panose="020F0502020204030204" pitchFamily="34" charset="0"/>
                        </a:rPr>
                        <a:t>Date Display</a:t>
                      </a:r>
                      <a:endParaRPr kumimoji="1" lang="ja-JP" altLang="en-US" sz="650" dirty="0">
                        <a:latin typeface="Calibri" panose="020F0502020204030204" pitchFamily="34" charset="0"/>
                      </a:endParaRPr>
                    </a:p>
                  </a:txBody>
                  <a:tcPr/>
                </a:tc>
                <a:tc>
                  <a:txBody>
                    <a:bodyPr/>
                    <a:lstStyle/>
                    <a:p>
                      <a:pPr algn="ctr"/>
                      <a:r>
                        <a:rPr kumimoji="1" lang="en-US" altLang="ja-JP" sz="650" dirty="0" smtClean="0">
                          <a:latin typeface="Calibri" panose="020F0502020204030204" pitchFamily="34" charset="0"/>
                        </a:rPr>
                        <a:t>YES</a:t>
                      </a:r>
                      <a:endParaRPr kumimoji="1" lang="ja-JP" altLang="en-US" sz="650" dirty="0">
                        <a:latin typeface="Calibri" panose="020F0502020204030204" pitchFamily="34" charset="0"/>
                      </a:endParaRPr>
                    </a:p>
                  </a:txBody>
                  <a:tcPr/>
                </a:tc>
                <a:tc>
                  <a:txBody>
                    <a:bodyPr/>
                    <a:lstStyle/>
                    <a:p>
                      <a:r>
                        <a:rPr kumimoji="1" lang="en-US" altLang="ja-JP" sz="650" dirty="0" smtClean="0">
                          <a:latin typeface="Calibri" panose="020F0502020204030204" pitchFamily="34" charset="0"/>
                        </a:rPr>
                        <a:t>Installation Method</a:t>
                      </a:r>
                      <a:endParaRPr kumimoji="1" lang="ja-JP" altLang="en-US" sz="650" dirty="0">
                        <a:latin typeface="Calibri" panose="020F0502020204030204" pitchFamily="34" charset="0"/>
                      </a:endParaRPr>
                    </a:p>
                  </a:txBody>
                  <a:tcPr/>
                </a:tc>
                <a:tc>
                  <a:txBody>
                    <a:bodyPr/>
                    <a:lstStyle/>
                    <a:p>
                      <a:pPr algn="ctr"/>
                      <a:r>
                        <a:rPr kumimoji="1" lang="en-US" altLang="ja-JP" sz="650" dirty="0" smtClean="0">
                          <a:latin typeface="Calibri" panose="020F0502020204030204" pitchFamily="34" charset="0"/>
                        </a:rPr>
                        <a:t>YES</a:t>
                      </a:r>
                      <a:endParaRPr kumimoji="1" lang="ja-JP" altLang="en-US" sz="650" dirty="0">
                        <a:latin typeface="Calibri" panose="020F0502020204030204" pitchFamily="34" charset="0"/>
                      </a:endParaRPr>
                    </a:p>
                  </a:txBody>
                  <a:tcPr/>
                </a:tc>
                <a:tc>
                  <a:txBody>
                    <a:bodyPr/>
                    <a:lstStyle/>
                    <a:p>
                      <a:r>
                        <a:rPr kumimoji="1" lang="en-US" altLang="ja-JP" sz="650" dirty="0" smtClean="0">
                          <a:latin typeface="Calibri" panose="020F0502020204030204" pitchFamily="34" charset="0"/>
                        </a:rPr>
                        <a:t>VMD</a:t>
                      </a:r>
                      <a:r>
                        <a:rPr kumimoji="1" lang="en-US" altLang="ja-JP" sz="650" baseline="0" dirty="0" smtClean="0">
                          <a:latin typeface="Calibri" panose="020F0502020204030204" pitchFamily="34" charset="0"/>
                        </a:rPr>
                        <a:t> alarm</a:t>
                      </a:r>
                      <a:endParaRPr kumimoji="1" lang="ja-JP" altLang="en-US" sz="650" dirty="0">
                        <a:latin typeface="Calibri" panose="020F0502020204030204" pitchFamily="34" charset="0"/>
                      </a:endParaRPr>
                    </a:p>
                  </a:txBody>
                  <a:tcPr/>
                </a:tc>
                <a:tc>
                  <a:txBody>
                    <a:bodyPr/>
                    <a:lstStyle/>
                    <a:p>
                      <a:pPr algn="ctr"/>
                      <a:r>
                        <a:rPr kumimoji="1" lang="en-US" altLang="ja-JP" sz="650" dirty="0" smtClean="0">
                          <a:latin typeface="Calibri" panose="020F0502020204030204" pitchFamily="34" charset="0"/>
                        </a:rPr>
                        <a:t>YES</a:t>
                      </a:r>
                      <a:endParaRPr kumimoji="1" lang="ja-JP" altLang="en-US" sz="650" dirty="0">
                        <a:latin typeface="Calibri" panose="020F0502020204030204" pitchFamily="34" charset="0"/>
                      </a:endParaRPr>
                    </a:p>
                  </a:txBody>
                  <a:tcPr/>
                </a:tc>
              </a:tr>
              <a:tr h="180000">
                <a:tc>
                  <a:txBody>
                    <a:bodyPr/>
                    <a:lstStyle/>
                    <a:p>
                      <a:r>
                        <a:rPr kumimoji="1" lang="en-US" altLang="ja-JP" sz="650" dirty="0" smtClean="0">
                          <a:latin typeface="Calibri" panose="020F0502020204030204" pitchFamily="34" charset="0"/>
                        </a:rPr>
                        <a:t>In-screen</a:t>
                      </a:r>
                      <a:r>
                        <a:rPr kumimoji="1" lang="en-US" altLang="ja-JP" sz="650" baseline="0" dirty="0" smtClean="0">
                          <a:latin typeface="Calibri" panose="020F0502020204030204" pitchFamily="34" charset="0"/>
                        </a:rPr>
                        <a:t> character</a:t>
                      </a:r>
                      <a:r>
                        <a:rPr kumimoji="1" lang="en-US" altLang="ja-JP" sz="650" dirty="0" smtClean="0">
                          <a:latin typeface="Calibri" panose="020F0502020204030204" pitchFamily="34" charset="0"/>
                        </a:rPr>
                        <a:t> Display Position</a:t>
                      </a:r>
                      <a:endParaRPr kumimoji="1" lang="ja-JP" altLang="en-US" sz="650" dirty="0">
                        <a:latin typeface="Calibri" panose="020F0502020204030204" pitchFamily="34" charset="0"/>
                      </a:endParaRPr>
                    </a:p>
                  </a:txBody>
                  <a:tcPr/>
                </a:tc>
                <a:tc>
                  <a:txBody>
                    <a:bodyPr/>
                    <a:lstStyle/>
                    <a:p>
                      <a:pPr algn="ctr"/>
                      <a:r>
                        <a:rPr kumimoji="1" lang="en-US" altLang="ja-JP" sz="650" dirty="0" smtClean="0">
                          <a:latin typeface="Calibri" panose="020F0502020204030204" pitchFamily="34" charset="0"/>
                        </a:rPr>
                        <a:t>YES</a:t>
                      </a:r>
                      <a:endParaRPr kumimoji="1" lang="ja-JP" altLang="en-US" sz="650" dirty="0">
                        <a:latin typeface="Calibri" panose="020F0502020204030204" pitchFamily="34" charset="0"/>
                      </a:endParaRPr>
                    </a:p>
                  </a:txBody>
                  <a:tcPr/>
                </a:tc>
                <a:tc>
                  <a:txBody>
                    <a:bodyPr/>
                    <a:lstStyle/>
                    <a:p>
                      <a:r>
                        <a:rPr kumimoji="1" lang="en-US" altLang="ja-JP" sz="650" dirty="0" smtClean="0">
                          <a:latin typeface="Calibri" panose="020F0502020204030204" pitchFamily="34" charset="0"/>
                        </a:rPr>
                        <a:t>PT Flip ON/OFF</a:t>
                      </a:r>
                      <a:endParaRPr kumimoji="1" lang="ja-JP" altLang="en-US" sz="650" dirty="0">
                        <a:latin typeface="Calibri" panose="020F0502020204030204" pitchFamily="34" charset="0"/>
                      </a:endParaRPr>
                    </a:p>
                  </a:txBody>
                  <a:tcPr/>
                </a:tc>
                <a:tc>
                  <a:txBody>
                    <a:bodyPr/>
                    <a:lstStyle/>
                    <a:p>
                      <a:pPr algn="ctr"/>
                      <a:r>
                        <a:rPr kumimoji="1" lang="en-US" altLang="ja-JP" sz="650" dirty="0" smtClean="0">
                          <a:latin typeface="Calibri" panose="020F0502020204030204" pitchFamily="34" charset="0"/>
                        </a:rPr>
                        <a:t>YES</a:t>
                      </a:r>
                      <a:endParaRPr kumimoji="1" lang="ja-JP" altLang="en-US" sz="650" dirty="0">
                        <a:latin typeface="Calibri" panose="020F0502020204030204" pitchFamily="34" charset="0"/>
                      </a:endParaRPr>
                    </a:p>
                  </a:txBody>
                  <a:tcPr/>
                </a:tc>
                <a:tc>
                  <a:txBody>
                    <a:bodyPr/>
                    <a:lstStyle/>
                    <a:p>
                      <a:r>
                        <a:rPr kumimoji="1" lang="en-US" altLang="ja-JP" sz="650" dirty="0" smtClean="0">
                          <a:latin typeface="Calibri" panose="020F0502020204030204" pitchFamily="34" charset="0"/>
                        </a:rPr>
                        <a:t>Detection Sensitivity</a:t>
                      </a:r>
                      <a:endParaRPr kumimoji="1" lang="ja-JP" altLang="en-US" sz="650" dirty="0">
                        <a:latin typeface="Calibri" panose="020F0502020204030204" pitchFamily="34" charset="0"/>
                      </a:endParaRPr>
                    </a:p>
                  </a:txBody>
                  <a:tcPr/>
                </a:tc>
                <a:tc>
                  <a:txBody>
                    <a:bodyPr/>
                    <a:lstStyle/>
                    <a:p>
                      <a:pPr algn="ctr"/>
                      <a:r>
                        <a:rPr kumimoji="1" lang="en-US" altLang="ja-JP" sz="650" dirty="0" smtClean="0">
                          <a:latin typeface="Calibri" panose="020F0502020204030204" pitchFamily="34" charset="0"/>
                        </a:rPr>
                        <a:t>YES</a:t>
                      </a:r>
                      <a:endParaRPr kumimoji="1" lang="ja-JP" altLang="en-US" sz="650" dirty="0">
                        <a:latin typeface="Calibri" panose="020F0502020204030204" pitchFamily="34" charset="0"/>
                      </a:endParaRPr>
                    </a:p>
                  </a:txBody>
                  <a:tcPr/>
                </a:tc>
              </a:tr>
              <a:tr h="180000">
                <a:tc>
                  <a:txBody>
                    <a:bodyPr/>
                    <a:lstStyle/>
                    <a:p>
                      <a:r>
                        <a:rPr kumimoji="1" lang="en-US" altLang="ja-JP" sz="650" dirty="0" smtClean="0">
                          <a:latin typeface="Calibri" panose="020F0502020204030204" pitchFamily="34" charset="0"/>
                        </a:rPr>
                        <a:t>Quad</a:t>
                      </a:r>
                      <a:r>
                        <a:rPr kumimoji="1" lang="en-US" altLang="ja-JP" sz="650" baseline="0" dirty="0" smtClean="0">
                          <a:latin typeface="Calibri" panose="020F0502020204030204" pitchFamily="34" charset="0"/>
                        </a:rPr>
                        <a:t> streams</a:t>
                      </a:r>
                      <a:endParaRPr kumimoji="1" lang="ja-JP" altLang="en-US" sz="650" dirty="0">
                        <a:latin typeface="Calibri" panose="020F0502020204030204" pitchFamily="34" charset="0"/>
                      </a:endParaRPr>
                    </a:p>
                  </a:txBody>
                  <a:tcPr/>
                </a:tc>
                <a:tc>
                  <a:txBody>
                    <a:bodyPr/>
                    <a:lstStyle/>
                    <a:p>
                      <a:pPr algn="ctr"/>
                      <a:endParaRPr kumimoji="1" lang="ja-JP" altLang="en-US" sz="650" dirty="0">
                        <a:latin typeface="Calibri" panose="020F0502020204030204" pitchFamily="34" charset="0"/>
                      </a:endParaRPr>
                    </a:p>
                  </a:txBody>
                  <a:tcPr/>
                </a:tc>
                <a:tc>
                  <a:txBody>
                    <a:bodyPr/>
                    <a:lstStyle/>
                    <a:p>
                      <a:r>
                        <a:rPr kumimoji="1" lang="en-US" altLang="ja-JP" sz="650" dirty="0" smtClean="0">
                          <a:latin typeface="Calibri" panose="020F0502020204030204" pitchFamily="34" charset="0"/>
                        </a:rPr>
                        <a:t>Super Dynamic (SD/WD)</a:t>
                      </a:r>
                      <a:endParaRPr kumimoji="1" lang="ja-JP" altLang="en-US" sz="650" dirty="0">
                        <a:latin typeface="Calibri" panose="020F0502020204030204" pitchFamily="34" charset="0"/>
                      </a:endParaRPr>
                    </a:p>
                  </a:txBody>
                  <a:tcPr/>
                </a:tc>
                <a:tc>
                  <a:txBody>
                    <a:bodyPr/>
                    <a:lstStyle/>
                    <a:p>
                      <a:pPr algn="ctr"/>
                      <a:r>
                        <a:rPr kumimoji="1" lang="en-US" altLang="ja-JP" sz="650" dirty="0" smtClean="0">
                          <a:latin typeface="Calibri" panose="020F0502020204030204" pitchFamily="34" charset="0"/>
                        </a:rPr>
                        <a:t>YES</a:t>
                      </a:r>
                      <a:endParaRPr kumimoji="1" lang="ja-JP" altLang="en-US" sz="650" dirty="0">
                        <a:latin typeface="Calibri" panose="020F0502020204030204" pitchFamily="34" charset="0"/>
                      </a:endParaRPr>
                    </a:p>
                  </a:txBody>
                  <a:tcPr/>
                </a:tc>
                <a:tc>
                  <a:txBody>
                    <a:bodyPr/>
                    <a:lstStyle/>
                    <a:p>
                      <a:r>
                        <a:rPr kumimoji="1" lang="en-US" altLang="ja-JP" sz="650" dirty="0" smtClean="0">
                          <a:latin typeface="Calibri" panose="020F0502020204030204" pitchFamily="34" charset="0"/>
                        </a:rPr>
                        <a:t>Microphone</a:t>
                      </a:r>
                      <a:r>
                        <a:rPr kumimoji="1" lang="en-US" altLang="ja-JP" sz="650" baseline="0" dirty="0" smtClean="0">
                          <a:latin typeface="Calibri" panose="020F0502020204030204" pitchFamily="34" charset="0"/>
                        </a:rPr>
                        <a:t> Sensitivity</a:t>
                      </a:r>
                      <a:endParaRPr kumimoji="1" lang="ja-JP" altLang="en-US" sz="650" dirty="0">
                        <a:latin typeface="Calibri" panose="020F0502020204030204" pitchFamily="34" charset="0"/>
                      </a:endParaRPr>
                    </a:p>
                  </a:txBody>
                  <a:tcPr/>
                </a:tc>
                <a:tc>
                  <a:txBody>
                    <a:bodyPr/>
                    <a:lstStyle/>
                    <a:p>
                      <a:pPr algn="ctr"/>
                      <a:r>
                        <a:rPr kumimoji="1" lang="en-US" altLang="ja-JP" sz="650" dirty="0" smtClean="0">
                          <a:latin typeface="Calibri" panose="020F0502020204030204" pitchFamily="34" charset="0"/>
                        </a:rPr>
                        <a:t>YES</a:t>
                      </a:r>
                      <a:endParaRPr kumimoji="1" lang="ja-JP" altLang="en-US" sz="650" dirty="0">
                        <a:latin typeface="Calibri" panose="020F0502020204030204" pitchFamily="34" charset="0"/>
                      </a:endParaRPr>
                    </a:p>
                  </a:txBody>
                  <a:tcPr/>
                </a:tc>
              </a:tr>
              <a:tr h="180000">
                <a:tc>
                  <a:txBody>
                    <a:bodyPr/>
                    <a:lstStyle/>
                    <a:p>
                      <a:r>
                        <a:rPr kumimoji="1" lang="en-US" altLang="ja-JP" sz="650" dirty="0" smtClean="0">
                          <a:latin typeface="Calibri" panose="020F0502020204030204" pitchFamily="34" charset="0"/>
                        </a:rPr>
                        <a:t>Stream  (1)(2)(3)(4) transmission mode</a:t>
                      </a:r>
                      <a:endParaRPr kumimoji="1" lang="ja-JP" altLang="en-US" sz="650" dirty="0">
                        <a:latin typeface="Calibri" panose="020F0502020204030204" pitchFamily="34" charset="0"/>
                      </a:endParaRPr>
                    </a:p>
                  </a:txBody>
                  <a:tcPr/>
                </a:tc>
                <a:tc>
                  <a:txBody>
                    <a:bodyPr/>
                    <a:lstStyle/>
                    <a:p>
                      <a:pPr algn="ctr"/>
                      <a:r>
                        <a:rPr kumimoji="1" lang="en-US" altLang="ja-JP" sz="650" dirty="0" smtClean="0">
                          <a:latin typeface="Calibri" panose="020F0502020204030204" pitchFamily="34" charset="0"/>
                        </a:rPr>
                        <a:t>YES</a:t>
                      </a:r>
                      <a:endParaRPr kumimoji="1" lang="ja-JP" altLang="en-US" sz="650" dirty="0">
                        <a:latin typeface="Calibri" panose="020F0502020204030204" pitchFamily="34" charset="0"/>
                      </a:endParaRPr>
                    </a:p>
                  </a:txBody>
                  <a:tcPr/>
                </a:tc>
                <a:tc>
                  <a:txBody>
                    <a:bodyPr/>
                    <a:lstStyle/>
                    <a:p>
                      <a:r>
                        <a:rPr kumimoji="1" lang="en-US" altLang="ja-JP" sz="650" dirty="0" smtClean="0">
                          <a:latin typeface="Calibri" panose="020F0502020204030204" pitchFamily="34" charset="0"/>
                        </a:rPr>
                        <a:t>Dark</a:t>
                      </a:r>
                      <a:r>
                        <a:rPr kumimoji="1" lang="en-US" altLang="ja-JP" sz="650" baseline="0" dirty="0" smtClean="0">
                          <a:latin typeface="Calibri" panose="020F0502020204030204" pitchFamily="34" charset="0"/>
                        </a:rPr>
                        <a:t> area correction</a:t>
                      </a:r>
                      <a:endParaRPr kumimoji="1" lang="ja-JP" altLang="en-US" sz="650" dirty="0">
                        <a:latin typeface="Calibri" panose="020F0502020204030204" pitchFamily="34" charset="0"/>
                      </a:endParaRPr>
                    </a:p>
                  </a:txBody>
                  <a:tcPr/>
                </a:tc>
                <a:tc>
                  <a:txBody>
                    <a:bodyPr/>
                    <a:lstStyle/>
                    <a:p>
                      <a:pPr algn="ctr"/>
                      <a:r>
                        <a:rPr kumimoji="1" lang="en-US" altLang="ja-JP" sz="650" dirty="0" smtClean="0">
                          <a:latin typeface="Calibri" panose="020F0502020204030204" pitchFamily="34" charset="0"/>
                        </a:rPr>
                        <a:t>YES</a:t>
                      </a:r>
                      <a:endParaRPr kumimoji="1" lang="ja-JP" altLang="en-US" sz="650" dirty="0">
                        <a:latin typeface="Calibri" panose="020F0502020204030204" pitchFamily="34" charset="0"/>
                      </a:endParaRPr>
                    </a:p>
                  </a:txBody>
                  <a:tcPr/>
                </a:tc>
                <a:tc>
                  <a:txBody>
                    <a:bodyPr/>
                    <a:lstStyle/>
                    <a:p>
                      <a:endParaRPr lang="ja-JP" altLang="en-US" sz="650" dirty="0">
                        <a:latin typeface="Calibri" panose="020F0502020204030204" pitchFamily="34" charset="0"/>
                      </a:endParaRPr>
                    </a:p>
                  </a:txBody>
                  <a:tcPr>
                    <a:solidFill>
                      <a:schemeClr val="bg1">
                        <a:lumMod val="75000"/>
                      </a:schemeClr>
                    </a:solidFill>
                  </a:tcPr>
                </a:tc>
                <a:tc>
                  <a:txBody>
                    <a:bodyPr/>
                    <a:lstStyle/>
                    <a:p>
                      <a:endParaRPr lang="ja-JP" altLang="en-US" sz="650" dirty="0">
                        <a:latin typeface="Calibri" panose="020F0502020204030204" pitchFamily="34" charset="0"/>
                      </a:endParaRPr>
                    </a:p>
                  </a:txBody>
                  <a:tcPr>
                    <a:solidFill>
                      <a:schemeClr val="bg1">
                        <a:lumMod val="75000"/>
                      </a:schemeClr>
                    </a:solidFill>
                  </a:tcPr>
                </a:tc>
              </a:tr>
            </a:tbl>
          </a:graphicData>
        </a:graphic>
      </p:graphicFrame>
      <p:sp>
        <p:nvSpPr>
          <p:cNvPr id="2" name="上カーブ矢印 1"/>
          <p:cNvSpPr/>
          <p:nvPr/>
        </p:nvSpPr>
        <p:spPr>
          <a:xfrm>
            <a:off x="2178050" y="2048256"/>
            <a:ext cx="4447601" cy="733044"/>
          </a:xfrm>
          <a:prstGeom prst="curvedUpArrow">
            <a:avLst>
              <a:gd name="adj1" fmla="val 37245"/>
              <a:gd name="adj2" fmla="val 73823"/>
              <a:gd name="adj3" fmla="val 25000"/>
            </a:avLst>
          </a:prstGeom>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solidFill>
                <a:schemeClr val="tx1"/>
              </a:solidFill>
              <a:latin typeface="Calibri" panose="020F0502020204030204" pitchFamily="34" charset="0"/>
            </a:endParaRPr>
          </a:p>
        </p:txBody>
      </p:sp>
    </p:spTree>
    <p:extLst>
      <p:ext uri="{BB962C8B-B14F-4D97-AF65-F5344CB8AC3E}">
        <p14:creationId xmlns:p14="http://schemas.microsoft.com/office/powerpoint/2010/main" val="15446061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sers\3592745\Desktop\画像データ\03_設定編\32_詳細設定\ステップ３\EN_レコーダー設定ツール.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9288" y="1371205"/>
            <a:ext cx="2881161" cy="2060365"/>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1"/>
          <p:cNvSpPr>
            <a:spLocks noGrp="1"/>
          </p:cNvSpPr>
          <p:nvPr>
            <p:ph type="title"/>
          </p:nvPr>
        </p:nvSpPr>
        <p:spPr>
          <a:xfrm>
            <a:off x="476751" y="5880"/>
            <a:ext cx="7436337" cy="525309"/>
          </a:xfrm>
        </p:spPr>
        <p:txBody>
          <a:bodyPr vert="horz" lIns="91274" tIns="45628" rIns="91274" bIns="45628" rtlCol="0" anchor="ctr">
            <a:normAutofit/>
          </a:bodyPr>
          <a:lstStyle/>
          <a:p>
            <a:pPr lvl="0"/>
            <a:r>
              <a:rPr kumimoji="1" lang="en-US" altLang="ja-JP" sz="2200" b="1" dirty="0" smtClean="0">
                <a:latin typeface="Calibri" panose="020F0502020204030204" pitchFamily="34" charset="0"/>
                <a:ea typeface="Meiryo UI" panose="020B0604030504040204" pitchFamily="50" charset="-128"/>
                <a:cs typeface="Meiryo UI" panose="020B0604030504040204" pitchFamily="50" charset="-128"/>
              </a:rPr>
              <a:t>GUI: Setting menu ( </a:t>
            </a:r>
            <a:r>
              <a:rPr kumimoji="1" lang="en-US" altLang="ja-JP" sz="2200" b="1" dirty="0">
                <a:latin typeface="Calibri" panose="020F0502020204030204" pitchFamily="34" charset="0"/>
                <a:ea typeface="Meiryo UI" panose="020B0604030504040204" pitchFamily="50" charset="-128"/>
                <a:cs typeface="Meiryo UI" panose="020B0604030504040204" pitchFamily="50" charset="-128"/>
              </a:rPr>
              <a:t>Advanced </a:t>
            </a:r>
            <a:r>
              <a:rPr kumimoji="1" lang="en-US" altLang="ja-JP" sz="2200" b="1" dirty="0" smtClean="0">
                <a:latin typeface="Calibri" panose="020F0502020204030204" pitchFamily="34" charset="0"/>
                <a:ea typeface="Meiryo UI" panose="020B0604030504040204" pitchFamily="50" charset="-128"/>
                <a:cs typeface="Meiryo UI" panose="020B0604030504040204" pitchFamily="50" charset="-128"/>
              </a:rPr>
              <a:t>setting)</a:t>
            </a:r>
            <a:endParaRPr kumimoji="1" lang="ja-JP" altLang="en-US" sz="2200"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7395816" y="4584765"/>
            <a:ext cx="1741059" cy="123111"/>
          </a:xfrm>
          <a:prstGeom prst="rect">
            <a:avLst/>
          </a:prstGeom>
          <a:noFill/>
        </p:spPr>
        <p:txBody>
          <a:bodyPr wrap="square" lIns="0" tIns="0" rIns="0" bIns="0" rtlCol="0">
            <a:spAutoFit/>
          </a:bodyPr>
          <a:lstStyle/>
          <a:p>
            <a:r>
              <a:rPr lang="en-US" altLang="ja-JP" sz="800" dirty="0">
                <a:effectLst/>
                <a:latin typeface="Calibri" panose="020F0502020204030204" pitchFamily="34" charset="0"/>
                <a:ea typeface="Meiryo UI" panose="020B0604030504040204" pitchFamily="50" charset="-128"/>
                <a:cs typeface="Meiryo UI" panose="020B0604030504040204" pitchFamily="50" charset="-128"/>
              </a:rPr>
              <a:t>Attached picture is an image.</a:t>
            </a:r>
            <a:endParaRPr lang="ja-JP" altLang="en-US" sz="800"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2642532" y="823299"/>
            <a:ext cx="3015321" cy="1292662"/>
          </a:xfrm>
          <a:prstGeom prst="rect">
            <a:avLst/>
          </a:prstGeom>
          <a:noFill/>
        </p:spPr>
        <p:txBody>
          <a:bodyPr wrap="square" lIns="0" tIns="0" rIns="0" bIns="0">
            <a:spAutoFit/>
          </a:bodyPr>
          <a:lstStyle/>
          <a:p>
            <a:pPr algn="l">
              <a:defRPr/>
            </a:pPr>
            <a:r>
              <a:rPr lang="en-US" altLang="ja-JP" sz="1200" b="1" u="sng" dirty="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STEP3.</a:t>
            </a:r>
          </a:p>
          <a:p>
            <a:pPr algn="l">
              <a:defRPr/>
            </a:pPr>
            <a:r>
              <a:rPr lang="en-US" altLang="ja-JP" sz="1200" b="1" dirty="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Recorder setting</a:t>
            </a:r>
          </a:p>
          <a:p>
            <a:pPr algn="l">
              <a:defRPr/>
            </a:pPr>
            <a:endParaRPr lang="en-US" altLang="ja-JP" sz="1200" b="1" dirty="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endParaRPr>
          </a:p>
          <a:p>
            <a:pPr algn="l">
              <a:defRPr/>
            </a:pPr>
            <a:r>
              <a:rPr lang="ja-JP" altLang="en-US" sz="1200" dirty="0">
                <a:effectLst/>
                <a:latin typeface="Calibri" panose="020F0502020204030204" pitchFamily="34" charset="0"/>
                <a:ea typeface="Meiryo UI" panose="020B0604030504040204" pitchFamily="50" charset="-128"/>
                <a:cs typeface="Meiryo UI" panose="020B0604030504040204" pitchFamily="50" charset="-128"/>
              </a:rPr>
              <a:t>・</a:t>
            </a:r>
            <a:r>
              <a:rPr lang="en-US" altLang="ja-JP" sz="1200" dirty="0">
                <a:effectLst/>
                <a:latin typeface="Calibri" panose="020F0502020204030204" pitchFamily="34" charset="0"/>
              </a:rPr>
              <a:t>Set up recording setting for camera of  STEP2</a:t>
            </a:r>
            <a:endParaRPr lang="en-US" altLang="ja-JP" sz="1200" dirty="0">
              <a:effectLst/>
              <a:latin typeface="Calibri" panose="020F0502020204030204" pitchFamily="34" charset="0"/>
              <a:ea typeface="Meiryo UI" panose="020B0604030504040204" pitchFamily="50" charset="-128"/>
              <a:cs typeface="Meiryo UI" panose="020B0604030504040204" pitchFamily="50" charset="-128"/>
            </a:endParaRPr>
          </a:p>
          <a:p>
            <a:pPr algn="l">
              <a:defRPr/>
            </a:pPr>
            <a:r>
              <a:rPr lang="ja-JP" altLang="en-US" sz="1200" dirty="0">
                <a:effectLst/>
                <a:latin typeface="Calibri" panose="020F0502020204030204" pitchFamily="34" charset="0"/>
                <a:ea typeface="Meiryo UI" panose="020B0604030504040204" pitchFamily="50" charset="-128"/>
                <a:cs typeface="Meiryo UI" panose="020B0604030504040204" pitchFamily="50" charset="-128"/>
              </a:rPr>
              <a:t>・</a:t>
            </a:r>
            <a:r>
              <a:rPr lang="en-US" altLang="ja-JP" sz="1200" dirty="0">
                <a:effectLst/>
                <a:latin typeface="Calibri" panose="020F0502020204030204" pitchFamily="34" charset="0"/>
                <a:ea typeface="Meiryo UI" panose="020B0604030504040204" pitchFamily="50" charset="-128"/>
                <a:cs typeface="Meiryo UI" panose="020B0604030504040204" pitchFamily="50" charset="-128"/>
              </a:rPr>
              <a:t>For the detail setting of recorders, advanced setting is also available in different window. </a:t>
            </a:r>
            <a:endParaRPr lang="en-US" altLang="ja-JP" sz="1200" dirty="0" smtClean="0">
              <a:effectLst/>
              <a:latin typeface="Calibri" panose="020F0502020204030204" pitchFamily="34" charset="0"/>
              <a:ea typeface="Meiryo UI" panose="020B0604030504040204" pitchFamily="50" charset="-128"/>
              <a:cs typeface="Meiryo UI" panose="020B0604030504040204" pitchFamily="50" charset="-128"/>
            </a:endParaRPr>
          </a:p>
          <a:p>
            <a:pPr algn="l">
              <a:defRPr/>
            </a:pPr>
            <a:r>
              <a:rPr lang="en-US" altLang="ja-JP" sz="1200" dirty="0" smtClean="0">
                <a:effectLst/>
                <a:latin typeface="Calibri" panose="020F0502020204030204" pitchFamily="34" charset="0"/>
                <a:ea typeface="Meiryo UI" panose="020B0604030504040204" pitchFamily="50" charset="-128"/>
                <a:cs typeface="Meiryo UI" panose="020B0604030504040204" pitchFamily="50" charset="-128"/>
              </a:rPr>
              <a:t>(ND400, NV250, NV300 and NX series NVR)</a:t>
            </a:r>
            <a:endParaRPr lang="en-US" altLang="ja-JP" sz="1200"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6" name="テキスト ボックス 15"/>
          <p:cNvSpPr txBox="1">
            <a:spLocks noChangeArrowheads="1"/>
          </p:cNvSpPr>
          <p:nvPr/>
        </p:nvSpPr>
        <p:spPr bwMode="auto">
          <a:xfrm>
            <a:off x="164297" y="2682287"/>
            <a:ext cx="4148014" cy="64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200" b="1" u="sng" dirty="0">
                <a:effectLst/>
                <a:ea typeface="Meiryo UI" pitchFamily="50" charset="-128"/>
                <a:cs typeface="Meiryo UI" pitchFamily="50" charset="-128"/>
              </a:rPr>
              <a:t>Recording setting</a:t>
            </a:r>
          </a:p>
          <a:p>
            <a:pPr eaLnBrk="1" hangingPunct="1"/>
            <a:r>
              <a:rPr lang="en-US" altLang="ja-JP" sz="1200" dirty="0">
                <a:effectLst/>
              </a:rPr>
              <a:t>Enable to configure recording settings for individual recorder</a:t>
            </a:r>
            <a:br>
              <a:rPr lang="en-US" altLang="ja-JP" sz="1200" dirty="0">
                <a:effectLst/>
              </a:rPr>
            </a:br>
            <a:r>
              <a:rPr lang="en-US" altLang="ja-JP" sz="1200" dirty="0">
                <a:effectLst/>
              </a:rPr>
              <a:t>(Only one </a:t>
            </a:r>
            <a:r>
              <a:rPr lang="en-US" altLang="ja-JP" sz="1200" dirty="0">
                <a:solidFill>
                  <a:srgbClr val="FF0000"/>
                </a:solidFill>
                <a:effectLst/>
              </a:rPr>
              <a:t>program </a:t>
            </a:r>
            <a:r>
              <a:rPr lang="en-US" altLang="ja-JP" sz="1200" dirty="0">
                <a:effectLst/>
              </a:rPr>
              <a:t>is supported)</a:t>
            </a:r>
            <a:endParaRPr lang="ja-JP" altLang="en-US" sz="1200" dirty="0">
              <a:effectLst/>
              <a:ea typeface="Meiryo UI" pitchFamily="50" charset="-128"/>
              <a:cs typeface="Meiryo UI" pitchFamily="50" charset="-128"/>
            </a:endParaRPr>
          </a:p>
        </p:txBody>
      </p:sp>
      <p:sp>
        <p:nvSpPr>
          <p:cNvPr id="20" name="テキスト ボックス 13"/>
          <p:cNvSpPr txBox="1">
            <a:spLocks noChangeArrowheads="1"/>
          </p:cNvSpPr>
          <p:nvPr/>
        </p:nvSpPr>
        <p:spPr bwMode="auto">
          <a:xfrm>
            <a:off x="5647605" y="725060"/>
            <a:ext cx="3496399" cy="64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l" eaLnBrk="1" hangingPunct="1"/>
            <a:r>
              <a:rPr lang="en-US" altLang="ja-JP" sz="1200" b="1" u="sng" dirty="0">
                <a:effectLst/>
                <a:ea typeface="Meiryo UI" pitchFamily="50" charset="-128"/>
                <a:cs typeface="Meiryo UI" pitchFamily="50" charset="-128"/>
              </a:rPr>
              <a:t>Recorder configuration tool</a:t>
            </a:r>
          </a:p>
          <a:p>
            <a:pPr algn="l" eaLnBrk="1" hangingPunct="1"/>
            <a:r>
              <a:rPr lang="en-US" altLang="ja-JP" sz="1200" dirty="0">
                <a:effectLst/>
                <a:ea typeface="Meiryo UI" pitchFamily="50" charset="-128"/>
                <a:cs typeface="Meiryo UI" pitchFamily="50" charset="-128"/>
              </a:rPr>
              <a:t>Launch the recorder configuration tool.</a:t>
            </a:r>
          </a:p>
          <a:p>
            <a:pPr algn="l" eaLnBrk="1" hangingPunct="1"/>
            <a:r>
              <a:rPr lang="en-US" altLang="ja-JP" sz="1200" dirty="0">
                <a:effectLst/>
              </a:rPr>
              <a:t>(Available recorder and firmware version is limited)</a:t>
            </a:r>
            <a:endParaRPr lang="ja-JP" altLang="en-US" sz="1200" dirty="0">
              <a:effectLst/>
              <a:ea typeface="Meiryo UI" pitchFamily="50" charset="-128"/>
              <a:cs typeface="Meiryo UI" pitchFamily="50" charset="-128"/>
            </a:endParaRPr>
          </a:p>
        </p:txBody>
      </p:sp>
      <p:pic>
        <p:nvPicPr>
          <p:cNvPr id="5122" name="Picture 2" descr="C:\Users\3592745\Desktop\画像データ\03_設定編\32_詳細設定\ステップ３\EN_詳細ステップ３.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297" y="823299"/>
            <a:ext cx="2397865" cy="1838497"/>
          </a:xfrm>
          <a:prstGeom prst="rect">
            <a:avLst/>
          </a:prstGeom>
          <a:noFill/>
          <a:extLst>
            <a:ext uri="{909E8E84-426E-40DD-AFC4-6F175D3DCCD1}">
              <a14:hiddenFill xmlns:a14="http://schemas.microsoft.com/office/drawing/2010/main">
                <a:solidFill>
                  <a:srgbClr val="FFFFFF"/>
                </a:solidFill>
              </a14:hiddenFill>
            </a:ext>
          </a:extLst>
        </p:spPr>
      </p:pic>
      <p:sp>
        <p:nvSpPr>
          <p:cNvPr id="19" name="上カーブ矢印 18"/>
          <p:cNvSpPr/>
          <p:nvPr/>
        </p:nvSpPr>
        <p:spPr>
          <a:xfrm>
            <a:off x="2026311" y="1941088"/>
            <a:ext cx="4572000" cy="720708"/>
          </a:xfrm>
          <a:prstGeom prst="curvedUpArrow">
            <a:avLst>
              <a:gd name="adj1" fmla="val 37245"/>
              <a:gd name="adj2" fmla="val 73823"/>
              <a:gd name="adj3" fmla="val 25000"/>
            </a:avLst>
          </a:prstGeom>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solidFill>
                <a:schemeClr val="tx1"/>
              </a:solidFill>
              <a:latin typeface="Calibri" panose="020F0502020204030204" pitchFamily="34" charset="0"/>
            </a:endParaRPr>
          </a:p>
        </p:txBody>
      </p:sp>
      <p:pic>
        <p:nvPicPr>
          <p:cNvPr id="5123" name="Picture 3" descr="C:\Users\3592745\Desktop\画像データ\03_設定編\32_詳細設定\ステップ３\EN_スケジュールイベント.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175" y="3328613"/>
            <a:ext cx="2889425" cy="1333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1060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477238" y="5392"/>
            <a:ext cx="7339905" cy="525309"/>
          </a:xfrm>
        </p:spPr>
        <p:txBody>
          <a:bodyPr vert="horz" lIns="91274" tIns="45628" rIns="91274" bIns="45628" rtlCol="0" anchor="ctr">
            <a:normAutofit/>
          </a:bodyPr>
          <a:lstStyle/>
          <a:p>
            <a:pPr lvl="0"/>
            <a:r>
              <a:rPr kumimoji="1" lang="en-US" altLang="ja-JP" sz="2200" b="1" dirty="0" smtClean="0">
                <a:latin typeface="Calibri" panose="020F0502020204030204" pitchFamily="34" charset="0"/>
                <a:ea typeface="Meiryo UI" panose="020B0604030504040204" pitchFamily="50" charset="-128"/>
                <a:cs typeface="Meiryo UI" panose="020B0604030504040204" pitchFamily="50" charset="-128"/>
              </a:rPr>
              <a:t>GUI: Setting menu</a:t>
            </a:r>
            <a:r>
              <a:rPr kumimoji="1" lang="ja-JP" altLang="en-US" sz="2200" b="1" dirty="0">
                <a:latin typeface="Calibri" panose="020F0502020204030204" pitchFamily="34" charset="0"/>
                <a:ea typeface="Meiryo UI" panose="020B0604030504040204" pitchFamily="50" charset="-128"/>
                <a:cs typeface="Meiryo UI" panose="020B0604030504040204" pitchFamily="50" charset="-128"/>
              </a:rPr>
              <a:t> </a:t>
            </a:r>
            <a:r>
              <a:rPr kumimoji="1" lang="en-US" altLang="ja-JP" sz="2200" b="1" dirty="0" smtClean="0">
                <a:latin typeface="Calibri" panose="020F0502020204030204" pitchFamily="34" charset="0"/>
                <a:ea typeface="Meiryo UI" panose="020B0604030504040204" pitchFamily="50" charset="-128"/>
                <a:cs typeface="Meiryo UI" panose="020B0604030504040204" pitchFamily="50" charset="-128"/>
              </a:rPr>
              <a:t>(Advanced setting)</a:t>
            </a:r>
            <a:endParaRPr kumimoji="1" lang="ja-JP" altLang="en-US" sz="2200" b="1" dirty="0">
              <a:latin typeface="Calibri" panose="020F0502020204030204" pitchFamily="34" charset="0"/>
              <a:ea typeface="Meiryo UI" panose="020B0604030504040204" pitchFamily="50" charset="-128"/>
              <a:cs typeface="Meiryo UI" panose="020B0604030504040204" pitchFamily="50" charset="-128"/>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00025" y="833934"/>
            <a:ext cx="3231260" cy="181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
          <p:cNvSpPr txBox="1">
            <a:spLocks noChangeArrowheads="1"/>
          </p:cNvSpPr>
          <p:nvPr/>
        </p:nvSpPr>
        <p:spPr bwMode="auto">
          <a:xfrm>
            <a:off x="200025" y="2828232"/>
            <a:ext cx="8705850" cy="307591"/>
          </a:xfrm>
          <a:prstGeom prst="rect">
            <a:avLst/>
          </a:prstGeom>
          <a:noFill/>
          <a:ln>
            <a:noFill/>
          </a:ln>
          <a:extLst/>
        </p:spPr>
        <p:txBody>
          <a:bodyPr lIns="91274" tIns="45628" rIns="91274" bIns="45628" anchor="ctr" anchorCtr="0">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b="1" dirty="0" smtClean="0">
                <a:solidFill>
                  <a:srgbClr val="FF0000"/>
                </a:solidFill>
                <a:ea typeface="Meiryo UI" pitchFamily="50" charset="-128"/>
                <a:cs typeface="Meiryo UI" pitchFamily="50" charset="-128"/>
              </a:rPr>
              <a:t>Important Notice</a:t>
            </a:r>
            <a:endParaRPr lang="ja-JP" altLang="en-US" b="1" dirty="0">
              <a:solidFill>
                <a:srgbClr val="FF0000"/>
              </a:solidFill>
              <a:ea typeface="Meiryo UI" pitchFamily="50" charset="-128"/>
              <a:cs typeface="Meiryo UI" pitchFamily="50" charset="-128"/>
            </a:endParaRPr>
          </a:p>
        </p:txBody>
      </p:sp>
      <p:sp>
        <p:nvSpPr>
          <p:cNvPr id="17" name="テキスト ボックス 1"/>
          <p:cNvSpPr txBox="1">
            <a:spLocks noChangeArrowheads="1"/>
          </p:cNvSpPr>
          <p:nvPr/>
        </p:nvSpPr>
        <p:spPr bwMode="auto">
          <a:xfrm>
            <a:off x="261937" y="3096030"/>
            <a:ext cx="8681272" cy="156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marL="342900" indent="-342900"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marL="182230" indent="-182230" algn="l" eaLnBrk="1" hangingPunct="1">
              <a:buFont typeface="Wingdings" pitchFamily="2" charset="2"/>
              <a:buChar char="l"/>
              <a:defRPr/>
            </a:pPr>
            <a:r>
              <a:rPr lang="en-US" altLang="ja-JP" sz="1200" dirty="0">
                <a:effectLst/>
              </a:rPr>
              <a:t>There is a restriction by the equipment (Detectable device, device which can be set from ASM300) and the firmware version.</a:t>
            </a:r>
            <a:r>
              <a:rPr lang="ja-JP" altLang="en-US" sz="1200" dirty="0">
                <a:effectLst/>
                <a:ea typeface="Meiryo UI" pitchFamily="50" charset="-128"/>
                <a:cs typeface="Meiryo UI" pitchFamily="50" charset="-128"/>
              </a:rPr>
              <a:t> </a:t>
            </a:r>
            <a:endParaRPr lang="en-US" altLang="ja-JP" sz="1200" dirty="0">
              <a:effectLst/>
              <a:ea typeface="Meiryo UI" pitchFamily="50" charset="-128"/>
              <a:cs typeface="Meiryo UI" pitchFamily="50" charset="-128"/>
            </a:endParaRPr>
          </a:p>
          <a:p>
            <a:pPr marL="0" indent="0" algn="l" eaLnBrk="1" hangingPunct="1">
              <a:defRPr/>
            </a:pPr>
            <a:r>
              <a:rPr lang="en-US" altLang="ja-JP" sz="1200" dirty="0">
                <a:effectLst/>
                <a:ea typeface="Meiryo UI" pitchFamily="50" charset="-128"/>
                <a:cs typeface="Meiryo UI" pitchFamily="50" charset="-128"/>
              </a:rPr>
              <a:t>     R</a:t>
            </a:r>
            <a:r>
              <a:rPr lang="en-US" altLang="ja-JP" sz="1200" dirty="0">
                <a:effectLst/>
              </a:rPr>
              <a:t>efer to the next page for the compatible devices.</a:t>
            </a:r>
          </a:p>
          <a:p>
            <a:pPr marL="182230" indent="-182230" algn="l" eaLnBrk="1" hangingPunct="1">
              <a:defRPr/>
            </a:pPr>
            <a:r>
              <a:rPr lang="ja-JP" altLang="en-US" sz="1200" dirty="0">
                <a:effectLst/>
                <a:ea typeface="Meiryo UI" pitchFamily="50" charset="-128"/>
                <a:cs typeface="Meiryo UI" pitchFamily="50" charset="-128"/>
              </a:rPr>
              <a:t>  　</a:t>
            </a:r>
            <a:r>
              <a:rPr lang="en-US" altLang="ja-JP" sz="1200" dirty="0">
                <a:effectLst/>
                <a:ea typeface="Meiryo UI" pitchFamily="50" charset="-128"/>
                <a:cs typeface="Meiryo UI" pitchFamily="50" charset="-128"/>
              </a:rPr>
              <a:t>Compatible firmware will be the latest version firmware as of December 2016.</a:t>
            </a:r>
            <a:r>
              <a:rPr lang="ja-JP" altLang="en-US" sz="1200" dirty="0">
                <a:effectLst/>
                <a:ea typeface="Meiryo UI" pitchFamily="50" charset="-128"/>
                <a:cs typeface="Meiryo UI" pitchFamily="50" charset="-128"/>
              </a:rPr>
              <a:t> </a:t>
            </a:r>
            <a:endParaRPr lang="en-US" altLang="ja-JP" sz="1200" dirty="0">
              <a:effectLst/>
              <a:ea typeface="Meiryo UI" pitchFamily="50" charset="-128"/>
              <a:cs typeface="Meiryo UI" pitchFamily="50" charset="-128"/>
            </a:endParaRPr>
          </a:p>
          <a:p>
            <a:pPr marL="182230" indent="-182230" algn="l" eaLnBrk="1" hangingPunct="1">
              <a:defRPr/>
            </a:pPr>
            <a:r>
              <a:rPr lang="en-US" altLang="ja-JP" sz="1200" dirty="0">
                <a:solidFill>
                  <a:srgbClr val="FF0000"/>
                </a:solidFill>
                <a:effectLst/>
                <a:ea typeface="Meiryo UI" pitchFamily="50" charset="-128"/>
                <a:cs typeface="Meiryo UI" pitchFamily="50" charset="-128"/>
              </a:rPr>
              <a:t>     </a:t>
            </a:r>
            <a:r>
              <a:rPr lang="en-US" altLang="ja-JP" sz="1200" dirty="0">
                <a:solidFill>
                  <a:srgbClr val="FF0000"/>
                </a:solidFill>
                <a:effectLst/>
              </a:rPr>
              <a:t>For conventional firmware version, please setup individually by web browser and PSSCT tool.</a:t>
            </a:r>
          </a:p>
          <a:p>
            <a:pPr marL="182230" indent="-182230" algn="l" eaLnBrk="1" hangingPunct="1">
              <a:defRPr/>
            </a:pPr>
            <a:endParaRPr lang="en-US" altLang="ja-JP" sz="1200" dirty="0">
              <a:effectLst/>
              <a:ea typeface="Meiryo UI" pitchFamily="50" charset="-128"/>
              <a:cs typeface="Meiryo UI" pitchFamily="50" charset="-128"/>
            </a:endParaRPr>
          </a:p>
          <a:p>
            <a:pPr marL="182230" indent="-182230" algn="l" eaLnBrk="1" hangingPunct="1">
              <a:buFont typeface="Wingdings" pitchFamily="2" charset="2"/>
              <a:buChar char="l"/>
              <a:defRPr/>
            </a:pPr>
            <a:r>
              <a:rPr lang="en-US" altLang="ja-JP" sz="1200" dirty="0">
                <a:effectLst/>
                <a:ea typeface="Meiryo UI" pitchFamily="50" charset="-128"/>
                <a:cs typeface="Meiryo UI" pitchFamily="50" charset="-128"/>
              </a:rPr>
              <a:t>In case of setting off-line devices, please use it after confirming the device connection.  ASM300 does not recognize connection of each device automatically.</a:t>
            </a:r>
          </a:p>
          <a:p>
            <a:pPr marL="182230" indent="-182230" algn="l" eaLnBrk="1" hangingPunct="1">
              <a:buFont typeface="Wingdings" pitchFamily="2" charset="2"/>
              <a:buChar char="l"/>
              <a:defRPr/>
            </a:pPr>
            <a:r>
              <a:rPr lang="en-US" altLang="ja-JP" sz="1200" dirty="0">
                <a:effectLst/>
              </a:rPr>
              <a:t>Language, date and time settings are transffered as same as the setting of the ASM300.</a:t>
            </a:r>
            <a:endParaRPr lang="en-US" altLang="ja-JP" sz="1200" dirty="0">
              <a:effectLst/>
              <a:ea typeface="Meiryo UI" pitchFamily="50" charset="-128"/>
              <a:cs typeface="Meiryo UI" pitchFamily="50" charset="-128"/>
            </a:endParaRPr>
          </a:p>
        </p:txBody>
      </p:sp>
      <p:sp>
        <p:nvSpPr>
          <p:cNvPr id="18" name="テキスト ボックス 17"/>
          <p:cNvSpPr txBox="1"/>
          <p:nvPr/>
        </p:nvSpPr>
        <p:spPr>
          <a:xfrm>
            <a:off x="3426988" y="839252"/>
            <a:ext cx="3913627" cy="800033"/>
          </a:xfrm>
          <a:prstGeom prst="rect">
            <a:avLst/>
          </a:prstGeom>
          <a:noFill/>
        </p:spPr>
        <p:txBody>
          <a:bodyPr wrap="square" lIns="91274" tIns="45628" rIns="91274" bIns="45628">
            <a:spAutoFit/>
          </a:bodyPr>
          <a:lstStyle/>
          <a:p>
            <a:pPr algn="l">
              <a:defRPr/>
            </a:pPr>
            <a:r>
              <a:rPr lang="en-US" altLang="ja-JP" sz="1200" b="1" u="sng" dirty="0">
                <a:solidFill>
                  <a:schemeClr val="accent6">
                    <a:lumMod val="75000"/>
                  </a:schemeClr>
                </a:solidFill>
                <a:effectLst/>
                <a:latin typeface="Calibri" panose="020F0502020204030204" pitchFamily="34" charset="0"/>
                <a:ea typeface="Meiryo UI" panose="020B0604030504040204" pitchFamily="50" charset="-128"/>
                <a:cs typeface="Meiryo UI" panose="020B0604030504040204" pitchFamily="50" charset="-128"/>
              </a:rPr>
              <a:t>STEP4.</a:t>
            </a:r>
          </a:p>
          <a:p>
            <a:pPr lvl="0" algn="l">
              <a:defRPr/>
            </a:pPr>
            <a:r>
              <a:rPr lang="en-US" altLang="ja-JP" sz="1000" b="1" dirty="0">
                <a:solidFill>
                  <a:srgbClr val="C50F24">
                    <a:lumMod val="75000"/>
                  </a:srgbClr>
                </a:solidFill>
                <a:effectLst/>
                <a:latin typeface="Calibri" panose="020F0502020204030204" pitchFamily="34" charset="0"/>
                <a:ea typeface="Meiryo UI" panose="020B0604030504040204" pitchFamily="50" charset="-128"/>
                <a:cs typeface="Meiryo UI" panose="020B0604030504040204" pitchFamily="50" charset="-128"/>
              </a:rPr>
              <a:t>Send configuration data to devices &amp; check status</a:t>
            </a:r>
          </a:p>
          <a:p>
            <a:pPr algn="l">
              <a:defRPr/>
            </a:pPr>
            <a:r>
              <a:rPr lang="en-US" altLang="ja-JP" sz="1200" dirty="0" smtClean="0">
                <a:effectLst/>
                <a:latin typeface="Calibri" panose="020F0502020204030204" pitchFamily="34" charset="0"/>
              </a:rPr>
              <a:t>- </a:t>
            </a:r>
            <a:r>
              <a:rPr lang="en-US" altLang="ja-JP" sz="1200" dirty="0">
                <a:effectLst/>
                <a:latin typeface="Calibri" panose="020F0502020204030204" pitchFamily="34" charset="0"/>
              </a:rPr>
              <a:t>It sends the contents set by STEP1~ STEP3 to each devices.</a:t>
            </a:r>
            <a:br>
              <a:rPr lang="en-US" altLang="ja-JP" sz="1200" dirty="0">
                <a:effectLst/>
                <a:latin typeface="Calibri" panose="020F0502020204030204" pitchFamily="34" charset="0"/>
              </a:rPr>
            </a:br>
            <a:r>
              <a:rPr lang="en-US" altLang="ja-JP" sz="1200" dirty="0">
                <a:effectLst/>
                <a:latin typeface="Calibri" panose="020F0502020204030204" pitchFamily="34" charset="0"/>
              </a:rPr>
              <a:t>- It is possible to confirm the transmission result</a:t>
            </a:r>
            <a:r>
              <a:rPr lang="en-US" altLang="ja-JP" sz="1200" b="1" dirty="0">
                <a:effectLst/>
                <a:latin typeface="Calibri" panose="020F0502020204030204" pitchFamily="34" charset="0"/>
                <a:ea typeface="Meiryo UI" panose="020B0604030504040204" pitchFamily="50" charset="-128"/>
                <a:cs typeface="Meiryo UI" panose="020B0604030504040204" pitchFamily="50" charset="-128"/>
              </a:rPr>
              <a:t>.</a:t>
            </a:r>
            <a:endParaRPr lang="ja-JP" altLang="en-US" sz="12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9" name="テキスト ボックス 8"/>
          <p:cNvSpPr txBox="1"/>
          <p:nvPr/>
        </p:nvSpPr>
        <p:spPr>
          <a:xfrm>
            <a:off x="7395816" y="2579094"/>
            <a:ext cx="1741059" cy="123111"/>
          </a:xfrm>
          <a:prstGeom prst="rect">
            <a:avLst/>
          </a:prstGeom>
          <a:noFill/>
        </p:spPr>
        <p:txBody>
          <a:bodyPr wrap="square" lIns="0" tIns="0" rIns="0" bIns="0" rtlCol="0">
            <a:spAutoFit/>
          </a:bodyPr>
          <a:lstStyle/>
          <a:p>
            <a:r>
              <a:rPr lang="en-US" altLang="ja-JP" sz="800" dirty="0">
                <a:effectLst/>
                <a:latin typeface="Calibri" panose="020F0502020204030204" pitchFamily="34" charset="0"/>
                <a:ea typeface="Meiryo UI" panose="020B0604030504040204" pitchFamily="50" charset="-128"/>
                <a:cs typeface="Meiryo UI" panose="020B0604030504040204" pitchFamily="50" charset="-128"/>
              </a:rPr>
              <a:t>Attached picture is an image.</a:t>
            </a:r>
            <a:endParaRPr lang="ja-JP" altLang="en-US" sz="800"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 name="正方形/長方形 1"/>
          <p:cNvSpPr/>
          <p:nvPr/>
        </p:nvSpPr>
        <p:spPr>
          <a:xfrm>
            <a:off x="184150" y="2844801"/>
            <a:ext cx="8794750" cy="1822450"/>
          </a:xfrm>
          <a:prstGeom prst="rect">
            <a:avLst/>
          </a:prstGeom>
          <a:noFill/>
          <a:ln w="28575" cmpd="thickThin">
            <a:solidFill>
              <a:srgbClr val="FF0000"/>
            </a:solidFill>
          </a:ln>
          <a:effectLst/>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latin typeface="Calibri" panose="020F0502020204030204" pitchFamily="34" charset="0"/>
            </a:endParaRPr>
          </a:p>
        </p:txBody>
      </p:sp>
    </p:spTree>
    <p:extLst>
      <p:ext uri="{BB962C8B-B14F-4D97-AF65-F5344CB8AC3E}">
        <p14:creationId xmlns:p14="http://schemas.microsoft.com/office/powerpoint/2010/main" val="32406490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画面の領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6454" y="1320398"/>
            <a:ext cx="3631598" cy="2481318"/>
          </a:xfrm>
          <a:prstGeom prst="rect">
            <a:avLst/>
          </a:prstGeom>
        </p:spPr>
      </p:pic>
      <p:pic>
        <p:nvPicPr>
          <p:cNvPr id="5" name="図 4"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135" y="1323366"/>
            <a:ext cx="3619438" cy="2478350"/>
          </a:xfrm>
          <a:prstGeom prst="rect">
            <a:avLst/>
          </a:prstGeom>
        </p:spPr>
      </p:pic>
      <p:sp>
        <p:nvSpPr>
          <p:cNvPr id="6" name="タイトル 1"/>
          <p:cNvSpPr>
            <a:spLocks noGrp="1"/>
          </p:cNvSpPr>
          <p:nvPr>
            <p:ph type="title"/>
          </p:nvPr>
        </p:nvSpPr>
        <p:spPr>
          <a:xfrm>
            <a:off x="470888" y="16628"/>
            <a:ext cx="6985000" cy="525309"/>
          </a:xfrm>
        </p:spPr>
        <p:txBody>
          <a:bodyPr vert="horz" lIns="91274" tIns="45628" rIns="91274" bIns="45628" rtlCol="0" anchor="ctr">
            <a:normAutofit/>
          </a:bodyPr>
          <a:lstStyle/>
          <a:p>
            <a:pPr lvl="0"/>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Functional Overview: Group /Sequence setting</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7" name="テキスト ボックス 6"/>
          <p:cNvSpPr txBox="1"/>
          <p:nvPr/>
        </p:nvSpPr>
        <p:spPr>
          <a:xfrm>
            <a:off x="228603" y="973064"/>
            <a:ext cx="4248150" cy="307591"/>
          </a:xfrm>
          <a:prstGeom prst="rect">
            <a:avLst/>
          </a:prstGeom>
          <a:solidFill>
            <a:schemeClr val="tx2">
              <a:lumMod val="60000"/>
              <a:lumOff val="40000"/>
            </a:schemeClr>
          </a:solidFill>
        </p:spPr>
        <p:txBody>
          <a:bodyPr lIns="91274" tIns="45628" rIns="91274" bIns="45628" anchor="ctr" anchorCtr="0">
            <a:spAutoFit/>
          </a:bodyPr>
          <a:lstStyle/>
          <a:p>
            <a:pPr>
              <a:defRPr/>
            </a:pPr>
            <a:r>
              <a:rPr lang="en-US" altLang="ja-JP" b="1"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Group setting</a:t>
            </a:r>
            <a:endParaRPr lang="ja-JP" altLang="en-US" b="1" dirty="0">
              <a:solidFill>
                <a:schemeClr val="bg1"/>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9" name="テキスト ボックス 8"/>
          <p:cNvSpPr txBox="1"/>
          <p:nvPr/>
        </p:nvSpPr>
        <p:spPr>
          <a:xfrm>
            <a:off x="4648203" y="963539"/>
            <a:ext cx="4248150" cy="307591"/>
          </a:xfrm>
          <a:prstGeom prst="rect">
            <a:avLst/>
          </a:prstGeom>
          <a:solidFill>
            <a:schemeClr val="tx2">
              <a:lumMod val="60000"/>
              <a:lumOff val="40000"/>
            </a:schemeClr>
          </a:solidFill>
        </p:spPr>
        <p:txBody>
          <a:bodyPr lIns="91274" tIns="45628" rIns="91274" bIns="45628" anchor="ctr" anchorCtr="0">
            <a:spAutoFit/>
          </a:bodyPr>
          <a:lstStyle/>
          <a:p>
            <a:pPr>
              <a:defRPr/>
            </a:pPr>
            <a:r>
              <a:rPr lang="en-US" altLang="ja-JP" b="1"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Sequence setting</a:t>
            </a:r>
            <a:endParaRPr lang="ja-JP" altLang="en-US" b="1" dirty="0">
              <a:solidFill>
                <a:schemeClr val="bg1"/>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10" name="正方形/長方形 4"/>
          <p:cNvSpPr>
            <a:spLocks noChangeArrowheads="1"/>
          </p:cNvSpPr>
          <p:nvPr/>
        </p:nvSpPr>
        <p:spPr bwMode="auto">
          <a:xfrm>
            <a:off x="249375" y="3801716"/>
            <a:ext cx="4205286" cy="92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l" eaLnBrk="1" hangingPunct="1"/>
            <a:r>
              <a:rPr lang="en-US" altLang="ja-JP" sz="900" dirty="0" smtClean="0">
                <a:effectLst/>
              </a:rPr>
              <a:t>1. Click </a:t>
            </a:r>
            <a:r>
              <a:rPr lang="en-US" altLang="ja-JP" sz="900" dirty="0">
                <a:effectLst/>
              </a:rPr>
              <a:t>the "Group" in the left </a:t>
            </a:r>
            <a:r>
              <a:rPr lang="en-US" altLang="ja-JP" sz="900" dirty="0" smtClean="0">
                <a:effectLst/>
              </a:rPr>
              <a:t>menu.</a:t>
            </a:r>
          </a:p>
          <a:p>
            <a:pPr algn="l" eaLnBrk="1" hangingPunct="1"/>
            <a:r>
              <a:rPr lang="en-US" altLang="ja-JP" sz="900" dirty="0" smtClean="0">
                <a:effectLst/>
              </a:rPr>
              <a:t>2. Click </a:t>
            </a:r>
            <a:r>
              <a:rPr lang="en-US" altLang="ja-JP" sz="900" dirty="0">
                <a:effectLst/>
              </a:rPr>
              <a:t>the "New Group". "New Group" will be displayed in the “Group list".</a:t>
            </a:r>
            <a:endParaRPr lang="ja-JP" altLang="ja-JP" sz="900" dirty="0">
              <a:effectLst/>
              <a:ea typeface="Meiryo UI" pitchFamily="50" charset="-128"/>
              <a:cs typeface="Meiryo UI" pitchFamily="50" charset="-128"/>
            </a:endParaRPr>
          </a:p>
          <a:p>
            <a:pPr algn="l" eaLnBrk="1" hangingPunct="1"/>
            <a:r>
              <a:rPr lang="en-US" altLang="ja-JP" sz="900" dirty="0" smtClean="0">
                <a:effectLst/>
                <a:ea typeface="Meiryo UI" pitchFamily="50" charset="-128"/>
                <a:cs typeface="Meiryo UI" pitchFamily="50" charset="-128"/>
              </a:rPr>
              <a:t>3. </a:t>
            </a:r>
            <a:r>
              <a:rPr lang="en-US" altLang="ja-JP" sz="900" dirty="0" smtClean="0">
                <a:effectLst/>
              </a:rPr>
              <a:t>Enter </a:t>
            </a:r>
            <a:r>
              <a:rPr lang="en-US" altLang="ja-JP" sz="900" dirty="0">
                <a:effectLst/>
              </a:rPr>
              <a:t>the group and detail memo.</a:t>
            </a:r>
          </a:p>
          <a:p>
            <a:pPr algn="l" eaLnBrk="1" hangingPunct="1"/>
            <a:r>
              <a:rPr lang="en-US" altLang="ja-JP" sz="900" dirty="0" smtClean="0">
                <a:effectLst/>
                <a:ea typeface="Meiryo UI" pitchFamily="50" charset="-128"/>
                <a:cs typeface="Meiryo UI" pitchFamily="50" charset="-128"/>
              </a:rPr>
              <a:t>4. </a:t>
            </a:r>
            <a:r>
              <a:rPr lang="en-US" altLang="ja-JP" sz="900" dirty="0" smtClean="0">
                <a:effectLst/>
              </a:rPr>
              <a:t>Select </a:t>
            </a:r>
            <a:r>
              <a:rPr lang="en-US" altLang="ja-JP" sz="900" dirty="0">
                <a:effectLst/>
              </a:rPr>
              <a:t>a layout that you want to use. Selected layout is displayed.</a:t>
            </a:r>
          </a:p>
          <a:p>
            <a:pPr algn="l" eaLnBrk="1" hangingPunct="1"/>
            <a:r>
              <a:rPr lang="en-US" altLang="ja-JP" sz="900" dirty="0" smtClean="0">
                <a:effectLst/>
                <a:ea typeface="Meiryo UI" pitchFamily="50" charset="-128"/>
                <a:cs typeface="Meiryo UI" pitchFamily="50" charset="-128"/>
              </a:rPr>
              <a:t>5. </a:t>
            </a:r>
            <a:r>
              <a:rPr lang="en-US" altLang="ja-JP" sz="900" dirty="0" smtClean="0">
                <a:effectLst/>
              </a:rPr>
              <a:t>Select </a:t>
            </a:r>
            <a:r>
              <a:rPr lang="en-US" altLang="ja-JP" sz="900" dirty="0">
                <a:effectLst/>
              </a:rPr>
              <a:t>the camera from the tree, drag &amp; drop it on the layout</a:t>
            </a:r>
            <a:endParaRPr lang="ja-JP" altLang="ja-JP" sz="900" dirty="0">
              <a:effectLst/>
              <a:ea typeface="Meiryo UI" pitchFamily="50" charset="-128"/>
              <a:cs typeface="Meiryo UI" pitchFamily="50" charset="-128"/>
            </a:endParaRPr>
          </a:p>
          <a:p>
            <a:pPr algn="l" eaLnBrk="1" hangingPunct="1"/>
            <a:r>
              <a:rPr lang="en-US" altLang="ja-JP" sz="900" dirty="0" smtClean="0">
                <a:effectLst/>
                <a:ea typeface="Meiryo UI" pitchFamily="50" charset="-128"/>
                <a:cs typeface="Meiryo UI" pitchFamily="50" charset="-128"/>
              </a:rPr>
              <a:t>6. </a:t>
            </a:r>
            <a:r>
              <a:rPr lang="en-US" altLang="ja-JP" sz="900" dirty="0" smtClean="0">
                <a:effectLst/>
              </a:rPr>
              <a:t>Save </a:t>
            </a:r>
            <a:r>
              <a:rPr lang="en-US" altLang="ja-JP" sz="900" dirty="0">
                <a:effectLst/>
              </a:rPr>
              <a:t>it by click </a:t>
            </a:r>
            <a:r>
              <a:rPr lang="en-US" altLang="ja-JP" sz="900" dirty="0" smtClean="0">
                <a:effectLst/>
              </a:rPr>
              <a:t>“Set“.</a:t>
            </a:r>
            <a:endParaRPr lang="ja-JP" altLang="ja-JP" sz="900" dirty="0">
              <a:effectLst/>
              <a:ea typeface="Meiryo UI" pitchFamily="50" charset="-128"/>
              <a:cs typeface="Meiryo UI" pitchFamily="50" charset="-128"/>
            </a:endParaRPr>
          </a:p>
        </p:txBody>
      </p:sp>
      <p:sp>
        <p:nvSpPr>
          <p:cNvPr id="12" name="正方形/長方形 30"/>
          <p:cNvSpPr>
            <a:spLocks noChangeArrowheads="1"/>
          </p:cNvSpPr>
          <p:nvPr/>
        </p:nvSpPr>
        <p:spPr bwMode="auto">
          <a:xfrm>
            <a:off x="4665233" y="3814697"/>
            <a:ext cx="4235446" cy="78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l" eaLnBrk="1" hangingPunct="1"/>
            <a:r>
              <a:rPr lang="en-US" altLang="ja-JP" sz="900" dirty="0" smtClean="0">
                <a:effectLst/>
                <a:ea typeface="Meiryo UI" pitchFamily="50" charset="-128"/>
                <a:cs typeface="Meiryo UI" pitchFamily="50" charset="-128"/>
              </a:rPr>
              <a:t>1. </a:t>
            </a:r>
            <a:r>
              <a:rPr lang="en-US" altLang="ja-JP" sz="900" dirty="0" smtClean="0">
                <a:effectLst/>
              </a:rPr>
              <a:t>Click </a:t>
            </a:r>
            <a:r>
              <a:rPr lang="en-US" altLang="ja-JP" sz="900" dirty="0">
                <a:effectLst/>
              </a:rPr>
              <a:t>the “Sequence" in the left menu</a:t>
            </a:r>
            <a:endParaRPr lang="ja-JP" altLang="ja-JP" sz="900" dirty="0">
              <a:effectLst/>
              <a:ea typeface="Meiryo UI" pitchFamily="50" charset="-128"/>
              <a:cs typeface="Meiryo UI" pitchFamily="50" charset="-128"/>
            </a:endParaRPr>
          </a:p>
          <a:p>
            <a:pPr algn="l" eaLnBrk="1" hangingPunct="1"/>
            <a:r>
              <a:rPr lang="en-US" altLang="ja-JP" sz="900" dirty="0" smtClean="0">
                <a:effectLst/>
                <a:ea typeface="Meiryo UI" pitchFamily="50" charset="-128"/>
                <a:cs typeface="Meiryo UI" pitchFamily="50" charset="-128"/>
              </a:rPr>
              <a:t>2. </a:t>
            </a:r>
            <a:r>
              <a:rPr lang="en-US" altLang="ja-JP" sz="900" dirty="0" smtClean="0">
                <a:effectLst/>
              </a:rPr>
              <a:t>Click </a:t>
            </a:r>
            <a:r>
              <a:rPr lang="en-US" altLang="ja-JP" sz="900" dirty="0">
                <a:effectLst/>
              </a:rPr>
              <a:t>the "New Sequence". "New Sequence" will be displayed in the “Sequence list".</a:t>
            </a:r>
          </a:p>
          <a:p>
            <a:pPr algn="l" eaLnBrk="1" hangingPunct="1"/>
            <a:r>
              <a:rPr lang="en-US" altLang="ja-JP" sz="900" dirty="0" smtClean="0">
                <a:effectLst/>
                <a:ea typeface="Meiryo UI" pitchFamily="50" charset="-128"/>
                <a:cs typeface="Meiryo UI" pitchFamily="50" charset="-128"/>
              </a:rPr>
              <a:t>3. </a:t>
            </a:r>
            <a:r>
              <a:rPr lang="en-US" altLang="ja-JP" sz="900" dirty="0" smtClean="0">
                <a:effectLst/>
              </a:rPr>
              <a:t>Enter </a:t>
            </a:r>
            <a:r>
              <a:rPr lang="en-US" altLang="ja-JP" sz="900" dirty="0">
                <a:effectLst/>
              </a:rPr>
              <a:t>the sequence name, details and its duration</a:t>
            </a:r>
            <a:endParaRPr lang="ja-JP" altLang="ja-JP" sz="900" dirty="0">
              <a:effectLst/>
              <a:ea typeface="Meiryo UI" pitchFamily="50" charset="-128"/>
              <a:cs typeface="Meiryo UI" pitchFamily="50" charset="-128"/>
            </a:endParaRPr>
          </a:p>
          <a:p>
            <a:pPr algn="l" eaLnBrk="1" hangingPunct="1"/>
            <a:r>
              <a:rPr lang="en-US" altLang="ja-JP" sz="900" dirty="0" smtClean="0">
                <a:effectLst/>
                <a:ea typeface="Meiryo UI" pitchFamily="50" charset="-128"/>
                <a:cs typeface="Meiryo UI" pitchFamily="50" charset="-128"/>
              </a:rPr>
              <a:t>4. </a:t>
            </a:r>
            <a:r>
              <a:rPr lang="en-US" altLang="ja-JP" sz="900" dirty="0" smtClean="0">
                <a:effectLst/>
              </a:rPr>
              <a:t>Select </a:t>
            </a:r>
            <a:r>
              <a:rPr lang="en-US" altLang="ja-JP" sz="900" dirty="0">
                <a:effectLst/>
              </a:rPr>
              <a:t>the camera from the tree, drag &amp; drop it </a:t>
            </a:r>
            <a:r>
              <a:rPr lang="en-US" altLang="ja-JP" sz="900" dirty="0" smtClean="0">
                <a:effectLst/>
              </a:rPr>
              <a:t>to “Step list”.</a:t>
            </a:r>
            <a:endParaRPr lang="ja-JP" altLang="ja-JP" sz="900" dirty="0">
              <a:effectLst/>
              <a:ea typeface="Meiryo UI" pitchFamily="50" charset="-128"/>
              <a:cs typeface="Meiryo UI" pitchFamily="50" charset="-128"/>
            </a:endParaRPr>
          </a:p>
          <a:p>
            <a:pPr algn="l" eaLnBrk="1" hangingPunct="1"/>
            <a:r>
              <a:rPr lang="en-US" altLang="ja-JP" sz="900" dirty="0" smtClean="0">
                <a:effectLst/>
                <a:ea typeface="Meiryo UI" pitchFamily="50" charset="-128"/>
                <a:cs typeface="Meiryo UI" pitchFamily="50" charset="-128"/>
              </a:rPr>
              <a:t>5. </a:t>
            </a:r>
            <a:r>
              <a:rPr lang="en-US" altLang="ja-JP" sz="900" dirty="0" smtClean="0">
                <a:effectLst/>
              </a:rPr>
              <a:t>Save </a:t>
            </a:r>
            <a:r>
              <a:rPr lang="en-US" altLang="ja-JP" sz="900" dirty="0">
                <a:effectLst/>
              </a:rPr>
              <a:t>it by click </a:t>
            </a:r>
            <a:r>
              <a:rPr lang="en-US" altLang="ja-JP" sz="900" dirty="0" smtClean="0">
                <a:effectLst/>
              </a:rPr>
              <a:t>“Set“.</a:t>
            </a:r>
            <a:endParaRPr lang="ja-JP" altLang="ja-JP" sz="900" dirty="0">
              <a:effectLst/>
              <a:ea typeface="Meiryo UI" pitchFamily="50" charset="-128"/>
              <a:cs typeface="Meiryo UI" pitchFamily="50" charset="-128"/>
            </a:endParaRPr>
          </a:p>
        </p:txBody>
      </p:sp>
      <p:sp>
        <p:nvSpPr>
          <p:cNvPr id="15" name="テキスト ボックス 23"/>
          <p:cNvSpPr txBox="1">
            <a:spLocks noChangeArrowheads="1"/>
          </p:cNvSpPr>
          <p:nvPr/>
        </p:nvSpPr>
        <p:spPr bwMode="auto">
          <a:xfrm>
            <a:off x="0" y="676414"/>
            <a:ext cx="8896353" cy="322980"/>
          </a:xfrm>
          <a:prstGeom prst="rect">
            <a:avLst/>
          </a:prstGeom>
          <a:noFill/>
          <a:ln>
            <a:noFill/>
          </a:ln>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500" b="1" dirty="0">
                <a:effectLst/>
                <a:ea typeface="Meiryo UI" pitchFamily="50" charset="-128"/>
                <a:cs typeface="Meiryo UI" pitchFamily="50" charset="-128"/>
              </a:rPr>
              <a:t>[Setting policy] Set up each items from left to </a:t>
            </a:r>
            <a:r>
              <a:rPr lang="en-US" altLang="ja-JP" sz="1500" b="1" dirty="0" smtClean="0">
                <a:effectLst/>
                <a:ea typeface="Meiryo UI" pitchFamily="50" charset="-128"/>
                <a:cs typeface="Meiryo UI" pitchFamily="50" charset="-128"/>
              </a:rPr>
              <a:t>right (easy to see setting flow)</a:t>
            </a:r>
            <a:endParaRPr lang="ja-JP" altLang="en-US" sz="1500" b="1" dirty="0">
              <a:effectLst/>
              <a:ea typeface="Meiryo UI" pitchFamily="50" charset="-128"/>
              <a:cs typeface="Meiryo UI" pitchFamily="50" charset="-128"/>
            </a:endParaRPr>
          </a:p>
        </p:txBody>
      </p:sp>
      <p:sp>
        <p:nvSpPr>
          <p:cNvPr id="14" name="テキスト ボックス 13"/>
          <p:cNvSpPr txBox="1"/>
          <p:nvPr/>
        </p:nvSpPr>
        <p:spPr>
          <a:xfrm>
            <a:off x="7402957" y="4610165"/>
            <a:ext cx="1741059" cy="123111"/>
          </a:xfrm>
          <a:prstGeom prst="rect">
            <a:avLst/>
          </a:prstGeom>
          <a:noFill/>
        </p:spPr>
        <p:txBody>
          <a:bodyPr wrap="square" lIns="0" tIns="0" rIns="0" bIns="0" rtlCol="0">
            <a:spAutoFit/>
          </a:bodyPr>
          <a:lstStyle/>
          <a:p>
            <a:r>
              <a:rPr lang="en-US" altLang="ja-JP" sz="800" dirty="0">
                <a:effectLst/>
                <a:latin typeface="Calibri" panose="020F0502020204030204" pitchFamily="34" charset="0"/>
                <a:ea typeface="Meiryo UI" panose="020B0604030504040204" pitchFamily="50" charset="-128"/>
                <a:cs typeface="Meiryo UI" panose="020B0604030504040204" pitchFamily="50" charset="-128"/>
              </a:rPr>
              <a:t>Displayed picture is a sample</a:t>
            </a:r>
          </a:p>
        </p:txBody>
      </p:sp>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r="33250" b="11261"/>
          <a:stretch>
            <a:fillRect/>
          </a:stretch>
        </p:blipFill>
        <p:spPr bwMode="auto">
          <a:xfrm flipV="1">
            <a:off x="2618389" y="1957687"/>
            <a:ext cx="1468796" cy="12205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6555" b="51888"/>
          <a:stretch/>
        </p:blipFill>
        <p:spPr bwMode="auto">
          <a:xfrm flipV="1">
            <a:off x="2614712" y="3244107"/>
            <a:ext cx="688243" cy="3826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r="33250" b="11261"/>
          <a:stretch>
            <a:fillRect/>
          </a:stretch>
        </p:blipFill>
        <p:spPr bwMode="auto">
          <a:xfrm flipV="1">
            <a:off x="7520775" y="1643881"/>
            <a:ext cx="1081877" cy="9913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テキスト ボックス 2"/>
          <p:cNvSpPr txBox="1"/>
          <p:nvPr/>
        </p:nvSpPr>
        <p:spPr>
          <a:xfrm>
            <a:off x="1139487" y="1787133"/>
            <a:ext cx="180000" cy="246221"/>
          </a:xfrm>
          <a:prstGeom prst="rect">
            <a:avLst/>
          </a:prstGeom>
          <a:solidFill>
            <a:srgbClr val="FFCC00"/>
          </a:solidFill>
        </p:spPr>
        <p:txBody>
          <a:bodyPr wrap="square" rtlCol="0" anchor="ctr" anchorCtr="0">
            <a:spAutoFit/>
          </a:bodyPr>
          <a:lstStyle/>
          <a:p>
            <a:r>
              <a:rPr kumimoji="1" lang="en-US" altLang="ja-JP" sz="1000" b="1" dirty="0" smtClean="0">
                <a:solidFill>
                  <a:schemeClr val="tx2"/>
                </a:solidFill>
                <a:effectLst/>
                <a:latin typeface="Calibri" panose="020F0502020204030204" pitchFamily="34" charset="0"/>
              </a:rPr>
              <a:t>1</a:t>
            </a:r>
            <a:endParaRPr kumimoji="1" lang="ja-JP" altLang="en-US" sz="1000" b="1" dirty="0">
              <a:solidFill>
                <a:schemeClr val="tx2"/>
              </a:solidFill>
              <a:effectLst/>
              <a:latin typeface="Calibri" panose="020F0502020204030204" pitchFamily="34" charset="0"/>
            </a:endParaRPr>
          </a:p>
        </p:txBody>
      </p:sp>
      <p:sp>
        <p:nvSpPr>
          <p:cNvPr id="21" name="テキスト ボックス 20"/>
          <p:cNvSpPr txBox="1"/>
          <p:nvPr/>
        </p:nvSpPr>
        <p:spPr>
          <a:xfrm>
            <a:off x="1589256" y="2932000"/>
            <a:ext cx="180000" cy="246221"/>
          </a:xfrm>
          <a:prstGeom prst="rect">
            <a:avLst/>
          </a:prstGeom>
          <a:solidFill>
            <a:srgbClr val="FFCC00"/>
          </a:solidFill>
        </p:spPr>
        <p:txBody>
          <a:bodyPr wrap="square" rtlCol="0" anchor="ctr" anchorCtr="0">
            <a:spAutoFit/>
          </a:bodyPr>
          <a:lstStyle/>
          <a:p>
            <a:r>
              <a:rPr lang="en-US" altLang="ja-JP" sz="1000" b="1" dirty="0">
                <a:solidFill>
                  <a:schemeClr val="tx2"/>
                </a:solidFill>
                <a:effectLst/>
                <a:latin typeface="Calibri" panose="020F0502020204030204" pitchFamily="34" charset="0"/>
              </a:rPr>
              <a:t>2</a:t>
            </a:r>
            <a:endParaRPr kumimoji="1" lang="ja-JP" altLang="en-US" sz="1000" b="1" dirty="0">
              <a:solidFill>
                <a:schemeClr val="tx2"/>
              </a:solidFill>
              <a:effectLst/>
              <a:latin typeface="Calibri" panose="020F0502020204030204" pitchFamily="34" charset="0"/>
            </a:endParaRPr>
          </a:p>
        </p:txBody>
      </p:sp>
      <p:sp>
        <p:nvSpPr>
          <p:cNvPr id="24" name="テキスト ボックス 23"/>
          <p:cNvSpPr txBox="1"/>
          <p:nvPr/>
        </p:nvSpPr>
        <p:spPr>
          <a:xfrm>
            <a:off x="2170406" y="1371705"/>
            <a:ext cx="180000" cy="246221"/>
          </a:xfrm>
          <a:prstGeom prst="rect">
            <a:avLst/>
          </a:prstGeom>
          <a:solidFill>
            <a:srgbClr val="FFCC00"/>
          </a:solidFill>
        </p:spPr>
        <p:txBody>
          <a:bodyPr wrap="square" rtlCol="0" anchor="ctr" anchorCtr="0">
            <a:spAutoFit/>
          </a:bodyPr>
          <a:lstStyle/>
          <a:p>
            <a:r>
              <a:rPr lang="en-US" altLang="ja-JP" sz="1000" b="1" dirty="0">
                <a:solidFill>
                  <a:schemeClr val="tx2"/>
                </a:solidFill>
                <a:effectLst/>
                <a:latin typeface="Calibri" panose="020F0502020204030204" pitchFamily="34" charset="0"/>
              </a:rPr>
              <a:t>3</a:t>
            </a:r>
            <a:endParaRPr kumimoji="1" lang="ja-JP" altLang="en-US" sz="1000" b="1" dirty="0">
              <a:solidFill>
                <a:schemeClr val="tx2"/>
              </a:solidFill>
              <a:effectLst/>
              <a:latin typeface="Calibri" panose="020F0502020204030204" pitchFamily="34" charset="0"/>
            </a:endParaRPr>
          </a:p>
        </p:txBody>
      </p:sp>
      <p:sp>
        <p:nvSpPr>
          <p:cNvPr id="25" name="テキスト ボックス 24"/>
          <p:cNvSpPr txBox="1"/>
          <p:nvPr/>
        </p:nvSpPr>
        <p:spPr>
          <a:xfrm>
            <a:off x="3857287" y="1575383"/>
            <a:ext cx="180000" cy="246221"/>
          </a:xfrm>
          <a:prstGeom prst="rect">
            <a:avLst/>
          </a:prstGeom>
          <a:solidFill>
            <a:srgbClr val="FFCC00"/>
          </a:solidFill>
        </p:spPr>
        <p:txBody>
          <a:bodyPr wrap="square" rtlCol="0" anchor="ctr" anchorCtr="0">
            <a:spAutoFit/>
          </a:bodyPr>
          <a:lstStyle/>
          <a:p>
            <a:r>
              <a:rPr kumimoji="1" lang="en-US" altLang="ja-JP" sz="1000" b="1" dirty="0" smtClean="0">
                <a:solidFill>
                  <a:schemeClr val="tx2"/>
                </a:solidFill>
                <a:effectLst/>
                <a:latin typeface="Calibri" panose="020F0502020204030204" pitchFamily="34" charset="0"/>
              </a:rPr>
              <a:t>4</a:t>
            </a:r>
            <a:endParaRPr kumimoji="1" lang="ja-JP" altLang="en-US" sz="1000" b="1" dirty="0">
              <a:solidFill>
                <a:schemeClr val="tx2"/>
              </a:solidFill>
              <a:effectLst/>
              <a:latin typeface="Calibri" panose="020F0502020204030204" pitchFamily="34" charset="0"/>
            </a:endParaRPr>
          </a:p>
        </p:txBody>
      </p:sp>
      <p:sp>
        <p:nvSpPr>
          <p:cNvPr id="27" name="テキスト ボックス 26"/>
          <p:cNvSpPr txBox="1"/>
          <p:nvPr/>
        </p:nvSpPr>
        <p:spPr>
          <a:xfrm>
            <a:off x="2227854" y="3555495"/>
            <a:ext cx="180000" cy="246221"/>
          </a:xfrm>
          <a:prstGeom prst="rect">
            <a:avLst/>
          </a:prstGeom>
          <a:solidFill>
            <a:srgbClr val="FFCC00"/>
          </a:solidFill>
        </p:spPr>
        <p:txBody>
          <a:bodyPr wrap="square" rtlCol="0" anchor="ctr" anchorCtr="0">
            <a:spAutoFit/>
          </a:bodyPr>
          <a:lstStyle/>
          <a:p>
            <a:r>
              <a:rPr kumimoji="1" lang="en-US" altLang="ja-JP" sz="1000" b="1" dirty="0" smtClean="0">
                <a:solidFill>
                  <a:schemeClr val="tx2"/>
                </a:solidFill>
                <a:effectLst/>
                <a:latin typeface="Calibri" panose="020F0502020204030204" pitchFamily="34" charset="0"/>
              </a:rPr>
              <a:t>6</a:t>
            </a:r>
            <a:endParaRPr kumimoji="1" lang="ja-JP" altLang="en-US" sz="1000" b="1" dirty="0">
              <a:solidFill>
                <a:schemeClr val="tx2"/>
              </a:solidFill>
              <a:effectLst/>
              <a:latin typeface="Calibri" panose="020F0502020204030204" pitchFamily="34" charset="0"/>
            </a:endParaRPr>
          </a:p>
        </p:txBody>
      </p:sp>
      <p:cxnSp>
        <p:nvCxnSpPr>
          <p:cNvPr id="8" name="直線矢印コネクタ 7"/>
          <p:cNvCxnSpPr/>
          <p:nvPr/>
        </p:nvCxnSpPr>
        <p:spPr>
          <a:xfrm>
            <a:off x="2521493" y="2299001"/>
            <a:ext cx="443416" cy="0"/>
          </a:xfrm>
          <a:prstGeom prst="straightConnector1">
            <a:avLst/>
          </a:prstGeom>
          <a:ln>
            <a:solidFill>
              <a:srgbClr val="FFCC00"/>
            </a:solidFill>
            <a:tailEnd type="arrow"/>
          </a:ln>
        </p:spPr>
        <p:style>
          <a:lnRef idx="2">
            <a:schemeClr val="accent1"/>
          </a:lnRef>
          <a:fillRef idx="0">
            <a:schemeClr val="accent1"/>
          </a:fillRef>
          <a:effectRef idx="1">
            <a:schemeClr val="accent1"/>
          </a:effectRef>
          <a:fontRef idx="minor">
            <a:schemeClr val="tx1"/>
          </a:fontRef>
        </p:style>
      </p:cxnSp>
      <p:sp>
        <p:nvSpPr>
          <p:cNvPr id="26" name="テキスト ボックス 25"/>
          <p:cNvSpPr txBox="1"/>
          <p:nvPr/>
        </p:nvSpPr>
        <p:spPr>
          <a:xfrm>
            <a:off x="2612706" y="2175205"/>
            <a:ext cx="180000" cy="246221"/>
          </a:xfrm>
          <a:prstGeom prst="rect">
            <a:avLst/>
          </a:prstGeom>
          <a:solidFill>
            <a:srgbClr val="FFCC00"/>
          </a:solidFill>
        </p:spPr>
        <p:txBody>
          <a:bodyPr wrap="square" rtlCol="0" anchor="ctr" anchorCtr="0">
            <a:spAutoFit/>
          </a:bodyPr>
          <a:lstStyle/>
          <a:p>
            <a:r>
              <a:rPr kumimoji="1" lang="en-US" altLang="ja-JP" sz="1000" b="1" dirty="0" smtClean="0">
                <a:solidFill>
                  <a:schemeClr val="tx2"/>
                </a:solidFill>
                <a:effectLst/>
                <a:latin typeface="Calibri" panose="020F0502020204030204" pitchFamily="34" charset="0"/>
              </a:rPr>
              <a:t>5</a:t>
            </a:r>
            <a:endParaRPr kumimoji="1" lang="ja-JP" altLang="en-US" sz="1000" b="1" dirty="0">
              <a:solidFill>
                <a:schemeClr val="tx2"/>
              </a:solidFill>
              <a:effectLst/>
              <a:latin typeface="Calibri" panose="020F0502020204030204" pitchFamily="34" charset="0"/>
            </a:endParaRPr>
          </a:p>
        </p:txBody>
      </p:sp>
      <p:sp>
        <p:nvSpPr>
          <p:cNvPr id="28" name="テキスト ボックス 27"/>
          <p:cNvSpPr txBox="1"/>
          <p:nvPr/>
        </p:nvSpPr>
        <p:spPr>
          <a:xfrm>
            <a:off x="5610129" y="1873845"/>
            <a:ext cx="180000" cy="246221"/>
          </a:xfrm>
          <a:prstGeom prst="rect">
            <a:avLst/>
          </a:prstGeom>
          <a:solidFill>
            <a:srgbClr val="FFCC00"/>
          </a:solidFill>
        </p:spPr>
        <p:txBody>
          <a:bodyPr wrap="square" rtlCol="0" anchor="ctr" anchorCtr="0">
            <a:spAutoFit/>
          </a:bodyPr>
          <a:lstStyle/>
          <a:p>
            <a:r>
              <a:rPr kumimoji="1" lang="en-US" altLang="ja-JP" sz="1000" b="1" dirty="0" smtClean="0">
                <a:solidFill>
                  <a:schemeClr val="tx2"/>
                </a:solidFill>
                <a:effectLst/>
                <a:latin typeface="Calibri" panose="020F0502020204030204" pitchFamily="34" charset="0"/>
              </a:rPr>
              <a:t>1</a:t>
            </a:r>
            <a:endParaRPr kumimoji="1" lang="ja-JP" altLang="en-US" sz="1000" b="1" dirty="0">
              <a:solidFill>
                <a:schemeClr val="tx2"/>
              </a:solidFill>
              <a:effectLst/>
              <a:latin typeface="Calibri" panose="020F0502020204030204" pitchFamily="34" charset="0"/>
            </a:endParaRPr>
          </a:p>
        </p:txBody>
      </p:sp>
      <p:sp>
        <p:nvSpPr>
          <p:cNvPr id="29" name="テキスト ボックス 28"/>
          <p:cNvSpPr txBox="1"/>
          <p:nvPr/>
        </p:nvSpPr>
        <p:spPr>
          <a:xfrm>
            <a:off x="6078948" y="2936162"/>
            <a:ext cx="180000" cy="246221"/>
          </a:xfrm>
          <a:prstGeom prst="rect">
            <a:avLst/>
          </a:prstGeom>
          <a:solidFill>
            <a:srgbClr val="FFCC00"/>
          </a:solidFill>
        </p:spPr>
        <p:txBody>
          <a:bodyPr wrap="square" rtlCol="0" anchor="ctr" anchorCtr="0">
            <a:spAutoFit/>
          </a:bodyPr>
          <a:lstStyle/>
          <a:p>
            <a:r>
              <a:rPr lang="en-US" altLang="ja-JP" sz="1000" b="1" dirty="0">
                <a:solidFill>
                  <a:schemeClr val="tx2"/>
                </a:solidFill>
                <a:effectLst/>
                <a:latin typeface="Calibri" panose="020F0502020204030204" pitchFamily="34" charset="0"/>
              </a:rPr>
              <a:t>2</a:t>
            </a:r>
            <a:endParaRPr kumimoji="1" lang="ja-JP" altLang="en-US" sz="1000" b="1" dirty="0">
              <a:solidFill>
                <a:schemeClr val="tx2"/>
              </a:solidFill>
              <a:effectLst/>
              <a:latin typeface="Calibri" panose="020F0502020204030204" pitchFamily="34" charset="0"/>
            </a:endParaRPr>
          </a:p>
        </p:txBody>
      </p:sp>
      <p:sp>
        <p:nvSpPr>
          <p:cNvPr id="30" name="テキスト ボックス 29"/>
          <p:cNvSpPr txBox="1"/>
          <p:nvPr/>
        </p:nvSpPr>
        <p:spPr>
          <a:xfrm>
            <a:off x="6749310" y="1348209"/>
            <a:ext cx="180000" cy="246221"/>
          </a:xfrm>
          <a:prstGeom prst="rect">
            <a:avLst/>
          </a:prstGeom>
          <a:solidFill>
            <a:srgbClr val="FFCC00"/>
          </a:solidFill>
        </p:spPr>
        <p:txBody>
          <a:bodyPr wrap="square" rtlCol="0" anchor="ctr" anchorCtr="0">
            <a:spAutoFit/>
          </a:bodyPr>
          <a:lstStyle/>
          <a:p>
            <a:r>
              <a:rPr lang="en-US" altLang="ja-JP" sz="1000" b="1" dirty="0">
                <a:solidFill>
                  <a:schemeClr val="tx2"/>
                </a:solidFill>
                <a:effectLst/>
                <a:latin typeface="Calibri" panose="020F0502020204030204" pitchFamily="34" charset="0"/>
              </a:rPr>
              <a:t>3</a:t>
            </a:r>
            <a:endParaRPr kumimoji="1" lang="ja-JP" altLang="en-US" sz="1000" b="1" dirty="0">
              <a:solidFill>
                <a:schemeClr val="tx2"/>
              </a:solidFill>
              <a:effectLst/>
              <a:latin typeface="Calibri" panose="020F0502020204030204" pitchFamily="34" charset="0"/>
            </a:endParaRPr>
          </a:p>
        </p:txBody>
      </p:sp>
      <p:sp>
        <p:nvSpPr>
          <p:cNvPr id="32" name="テキスト ボックス 31"/>
          <p:cNvSpPr txBox="1"/>
          <p:nvPr/>
        </p:nvSpPr>
        <p:spPr>
          <a:xfrm>
            <a:off x="6764442" y="3544608"/>
            <a:ext cx="180000" cy="246221"/>
          </a:xfrm>
          <a:prstGeom prst="rect">
            <a:avLst/>
          </a:prstGeom>
          <a:solidFill>
            <a:srgbClr val="FFCC00"/>
          </a:solidFill>
        </p:spPr>
        <p:txBody>
          <a:bodyPr wrap="square" rtlCol="0" anchor="ctr" anchorCtr="0">
            <a:spAutoFit/>
          </a:bodyPr>
          <a:lstStyle/>
          <a:p>
            <a:r>
              <a:rPr kumimoji="1" lang="en-US" altLang="ja-JP" sz="1000" b="1" dirty="0" smtClean="0">
                <a:solidFill>
                  <a:schemeClr val="tx2"/>
                </a:solidFill>
                <a:effectLst/>
                <a:latin typeface="Calibri" panose="020F0502020204030204" pitchFamily="34" charset="0"/>
              </a:rPr>
              <a:t>5</a:t>
            </a:r>
            <a:endParaRPr kumimoji="1" lang="ja-JP" altLang="en-US" sz="1000" b="1" dirty="0">
              <a:solidFill>
                <a:schemeClr val="tx2"/>
              </a:solidFill>
              <a:effectLst/>
              <a:latin typeface="Calibri" panose="020F0502020204030204" pitchFamily="34" charset="0"/>
            </a:endParaRPr>
          </a:p>
        </p:txBody>
      </p:sp>
      <p:sp>
        <p:nvSpPr>
          <p:cNvPr id="11" name="角丸四角形 10"/>
          <p:cNvSpPr/>
          <p:nvPr/>
        </p:nvSpPr>
        <p:spPr>
          <a:xfrm>
            <a:off x="1416050" y="3219538"/>
            <a:ext cx="537356" cy="83770"/>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9" name="角丸四角形 38"/>
          <p:cNvSpPr/>
          <p:nvPr/>
        </p:nvSpPr>
        <p:spPr>
          <a:xfrm>
            <a:off x="1984137" y="1636419"/>
            <a:ext cx="537356" cy="83770"/>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0" name="角丸四角形 39"/>
          <p:cNvSpPr/>
          <p:nvPr/>
        </p:nvSpPr>
        <p:spPr>
          <a:xfrm>
            <a:off x="2530236" y="1630068"/>
            <a:ext cx="1298813" cy="144365"/>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1" name="角丸四角形 40"/>
          <p:cNvSpPr/>
          <p:nvPr/>
        </p:nvSpPr>
        <p:spPr>
          <a:xfrm>
            <a:off x="1990487" y="2106318"/>
            <a:ext cx="537356" cy="401835"/>
          </a:xfrm>
          <a:prstGeom prst="roundRect">
            <a:avLst>
              <a:gd name="adj" fmla="val 4025"/>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2" name="角丸四角形 41"/>
          <p:cNvSpPr/>
          <p:nvPr/>
        </p:nvSpPr>
        <p:spPr>
          <a:xfrm>
            <a:off x="2478479" y="3686167"/>
            <a:ext cx="268678" cy="83770"/>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3" name="角丸四角形 42"/>
          <p:cNvSpPr/>
          <p:nvPr/>
        </p:nvSpPr>
        <p:spPr>
          <a:xfrm>
            <a:off x="5912092" y="3220846"/>
            <a:ext cx="537356" cy="83770"/>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4" name="角丸四角形 43"/>
          <p:cNvSpPr/>
          <p:nvPr/>
        </p:nvSpPr>
        <p:spPr>
          <a:xfrm>
            <a:off x="6977462" y="3686196"/>
            <a:ext cx="268678" cy="83770"/>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5" name="角丸四角形 44"/>
          <p:cNvSpPr/>
          <p:nvPr/>
        </p:nvSpPr>
        <p:spPr>
          <a:xfrm>
            <a:off x="6495764" y="1621072"/>
            <a:ext cx="448678" cy="87527"/>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6" name="角丸四角形 45"/>
          <p:cNvSpPr/>
          <p:nvPr/>
        </p:nvSpPr>
        <p:spPr>
          <a:xfrm>
            <a:off x="6983419" y="1555852"/>
            <a:ext cx="537356" cy="1988756"/>
          </a:xfrm>
          <a:prstGeom prst="roundRect">
            <a:avLst>
              <a:gd name="adj" fmla="val 6032"/>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cxnSp>
        <p:nvCxnSpPr>
          <p:cNvPr id="33" name="直線矢印コネクタ 32"/>
          <p:cNvCxnSpPr/>
          <p:nvPr/>
        </p:nvCxnSpPr>
        <p:spPr>
          <a:xfrm>
            <a:off x="6819841" y="2264039"/>
            <a:ext cx="443416" cy="0"/>
          </a:xfrm>
          <a:prstGeom prst="straightConnector1">
            <a:avLst/>
          </a:prstGeom>
          <a:ln>
            <a:solidFill>
              <a:srgbClr val="FFCC00"/>
            </a:solidFill>
            <a:tailEnd type="arrow"/>
          </a:ln>
        </p:spPr>
        <p:style>
          <a:lnRef idx="2">
            <a:schemeClr val="accent1"/>
          </a:lnRef>
          <a:fillRef idx="0">
            <a:schemeClr val="accent1"/>
          </a:fillRef>
          <a:effectRef idx="1">
            <a:schemeClr val="accent1"/>
          </a:effectRef>
          <a:fontRef idx="minor">
            <a:schemeClr val="tx1"/>
          </a:fontRef>
        </p:style>
      </p:cxnSp>
      <p:sp>
        <p:nvSpPr>
          <p:cNvPr id="31" name="テキスト ボックス 30"/>
          <p:cNvSpPr txBox="1"/>
          <p:nvPr/>
        </p:nvSpPr>
        <p:spPr>
          <a:xfrm>
            <a:off x="6877156" y="2131441"/>
            <a:ext cx="180000" cy="246221"/>
          </a:xfrm>
          <a:prstGeom prst="rect">
            <a:avLst/>
          </a:prstGeom>
          <a:solidFill>
            <a:srgbClr val="FFCC00"/>
          </a:solidFill>
        </p:spPr>
        <p:txBody>
          <a:bodyPr wrap="square" rtlCol="0" anchor="ctr" anchorCtr="0">
            <a:spAutoFit/>
          </a:bodyPr>
          <a:lstStyle/>
          <a:p>
            <a:r>
              <a:rPr kumimoji="1" lang="en-US" altLang="ja-JP" sz="1000" b="1" dirty="0" smtClean="0">
                <a:solidFill>
                  <a:schemeClr val="tx2"/>
                </a:solidFill>
                <a:effectLst/>
                <a:latin typeface="Calibri" panose="020F0502020204030204" pitchFamily="34" charset="0"/>
              </a:rPr>
              <a:t>4</a:t>
            </a:r>
            <a:endParaRPr kumimoji="1" lang="ja-JP" altLang="en-US" sz="1000" b="1"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699249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097" y="1395535"/>
            <a:ext cx="4776203" cy="3277702"/>
          </a:xfrm>
          <a:prstGeom prst="rect">
            <a:avLst/>
          </a:prstGeom>
        </p:spPr>
      </p:pic>
      <p:sp>
        <p:nvSpPr>
          <p:cNvPr id="6" name="タイトル 1"/>
          <p:cNvSpPr>
            <a:spLocks noGrp="1"/>
          </p:cNvSpPr>
          <p:nvPr>
            <p:ph type="title"/>
          </p:nvPr>
        </p:nvSpPr>
        <p:spPr>
          <a:xfrm>
            <a:off x="471376" y="-470"/>
            <a:ext cx="7339905" cy="525309"/>
          </a:xfrm>
        </p:spPr>
        <p:txBody>
          <a:bodyPr vert="horz" lIns="91274" tIns="45628" rIns="91274" bIns="45628" rtlCol="0" anchor="ctr">
            <a:normAutofit/>
          </a:bodyPr>
          <a:lstStyle/>
          <a:p>
            <a:pPr lvl="0"/>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Functional Overview: MAP setting</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4" name="テキスト ボックス 23"/>
          <p:cNvSpPr txBox="1">
            <a:spLocks noChangeArrowheads="1"/>
          </p:cNvSpPr>
          <p:nvPr/>
        </p:nvSpPr>
        <p:spPr bwMode="auto">
          <a:xfrm>
            <a:off x="0" y="707948"/>
            <a:ext cx="9144000" cy="32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500" b="1" dirty="0">
                <a:effectLst/>
                <a:ea typeface="Meiryo UI" pitchFamily="50" charset="-128"/>
                <a:cs typeface="Meiryo UI" pitchFamily="50" charset="-128"/>
              </a:rPr>
              <a:t>[Setting policy] Unify the operability in the flow from the left side of the screen toward the right-hand side</a:t>
            </a:r>
            <a:endParaRPr lang="ja-JP" altLang="en-US" sz="1500" b="1" dirty="0">
              <a:effectLst/>
              <a:ea typeface="Meiryo UI" pitchFamily="50" charset="-128"/>
              <a:cs typeface="Meiryo UI" pitchFamily="50" charset="-128"/>
            </a:endParaRPr>
          </a:p>
        </p:txBody>
      </p:sp>
      <p:sp>
        <p:nvSpPr>
          <p:cNvPr id="13" name="テキスト ボックス 12"/>
          <p:cNvSpPr txBox="1"/>
          <p:nvPr/>
        </p:nvSpPr>
        <p:spPr>
          <a:xfrm>
            <a:off x="280359" y="1033445"/>
            <a:ext cx="8591550" cy="307591"/>
          </a:xfrm>
          <a:prstGeom prst="rect">
            <a:avLst/>
          </a:prstGeom>
          <a:solidFill>
            <a:schemeClr val="tx2">
              <a:lumMod val="60000"/>
              <a:lumOff val="40000"/>
            </a:schemeClr>
          </a:solidFill>
        </p:spPr>
        <p:txBody>
          <a:bodyPr lIns="91274" tIns="45628" rIns="91274" bIns="45628" anchor="ctr" anchorCtr="0">
            <a:spAutoFit/>
          </a:bodyPr>
          <a:lstStyle/>
          <a:p>
            <a:pPr>
              <a:defRPr/>
            </a:pPr>
            <a:r>
              <a:rPr lang="en-US" altLang="ja-JP" b="1"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MAP setting</a:t>
            </a:r>
            <a:endParaRPr lang="ja-JP" altLang="en-US" b="1" dirty="0">
              <a:solidFill>
                <a:schemeClr val="bg1"/>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14" name="正方形/長方形 30"/>
          <p:cNvSpPr>
            <a:spLocks noChangeArrowheads="1"/>
          </p:cNvSpPr>
          <p:nvPr/>
        </p:nvSpPr>
        <p:spPr bwMode="auto">
          <a:xfrm>
            <a:off x="5117813" y="1428950"/>
            <a:ext cx="3793291" cy="1015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l" eaLnBrk="1" hangingPunct="1"/>
            <a:r>
              <a:rPr lang="en-US" altLang="ja-JP" sz="1000" dirty="0" smtClean="0">
                <a:effectLst/>
              </a:rPr>
              <a:t>1. Click </a:t>
            </a:r>
            <a:r>
              <a:rPr lang="en-US" altLang="ja-JP" sz="1000" dirty="0">
                <a:effectLst/>
              </a:rPr>
              <a:t>the “map” of the left menu</a:t>
            </a:r>
            <a:br>
              <a:rPr lang="en-US" altLang="ja-JP" sz="1000" dirty="0">
                <a:effectLst/>
              </a:rPr>
            </a:br>
            <a:r>
              <a:rPr lang="en-US" altLang="ja-JP" sz="1000" dirty="0" smtClean="0">
                <a:effectLst/>
              </a:rPr>
              <a:t>2. Click </a:t>
            </a:r>
            <a:r>
              <a:rPr lang="en-US" altLang="ja-JP" sz="1000" dirty="0">
                <a:effectLst/>
              </a:rPr>
              <a:t>the "New Map“ to display new map on the "Map List"</a:t>
            </a:r>
            <a:br>
              <a:rPr lang="en-US" altLang="ja-JP" sz="1000" dirty="0">
                <a:effectLst/>
              </a:rPr>
            </a:br>
            <a:r>
              <a:rPr lang="en-US" altLang="ja-JP" sz="1000" dirty="0" smtClean="0">
                <a:effectLst/>
              </a:rPr>
              <a:t>3. Enter </a:t>
            </a:r>
            <a:r>
              <a:rPr lang="en-US" altLang="ja-JP" sz="1000" dirty="0">
                <a:effectLst/>
              </a:rPr>
              <a:t>the map name and its details, then read the map file</a:t>
            </a:r>
            <a:br>
              <a:rPr lang="en-US" altLang="ja-JP" sz="1000" dirty="0">
                <a:effectLst/>
              </a:rPr>
            </a:br>
            <a:r>
              <a:rPr lang="en-US" altLang="ja-JP" sz="1000" dirty="0" smtClean="0">
                <a:effectLst/>
              </a:rPr>
              <a:t>4. Select </a:t>
            </a:r>
            <a:r>
              <a:rPr lang="en-US" altLang="ja-JP" sz="1000" dirty="0">
                <a:effectLst/>
              </a:rPr>
              <a:t>the camera or map, select the camera from the tree, drag &amp; drop it on the map</a:t>
            </a:r>
            <a:br>
              <a:rPr lang="en-US" altLang="ja-JP" sz="1000" dirty="0">
                <a:effectLst/>
              </a:rPr>
            </a:br>
            <a:r>
              <a:rPr lang="en-US" altLang="ja-JP" sz="1000" dirty="0" smtClean="0">
                <a:effectLst/>
              </a:rPr>
              <a:t>5. Save </a:t>
            </a:r>
            <a:r>
              <a:rPr lang="en-US" altLang="ja-JP" sz="1000" dirty="0">
                <a:effectLst/>
              </a:rPr>
              <a:t>it by click </a:t>
            </a:r>
            <a:r>
              <a:rPr lang="en-US" altLang="ja-JP" sz="1000" dirty="0" smtClean="0">
                <a:effectLst/>
              </a:rPr>
              <a:t>“Set"</a:t>
            </a:r>
            <a:endParaRPr lang="ja-JP" altLang="ja-JP" sz="1000" dirty="0">
              <a:effectLst/>
              <a:ea typeface="Meiryo UI" pitchFamily="50" charset="-128"/>
              <a:cs typeface="Meiryo UI" pitchFamily="50" charset="-128"/>
            </a:endParaRPr>
          </a:p>
        </p:txBody>
      </p:sp>
      <p:sp>
        <p:nvSpPr>
          <p:cNvPr id="8" name="テキスト ボックス 7"/>
          <p:cNvSpPr txBox="1"/>
          <p:nvPr/>
        </p:nvSpPr>
        <p:spPr>
          <a:xfrm>
            <a:off x="7395816" y="4584765"/>
            <a:ext cx="1741059" cy="123111"/>
          </a:xfrm>
          <a:prstGeom prst="rect">
            <a:avLst/>
          </a:prstGeom>
          <a:noFill/>
        </p:spPr>
        <p:txBody>
          <a:bodyPr wrap="square" lIns="0" tIns="0" rIns="0" bIns="0" rtlCol="0">
            <a:spAutoFit/>
          </a:bodyPr>
          <a:lstStyle/>
          <a:p>
            <a:r>
              <a:rPr lang="en-US" altLang="ja-JP" sz="800" dirty="0">
                <a:effectLst/>
                <a:latin typeface="Calibri" panose="020F0502020204030204" pitchFamily="34" charset="0"/>
                <a:ea typeface="Meiryo UI" panose="020B0604030504040204" pitchFamily="50" charset="-128"/>
                <a:cs typeface="Meiryo UI" panose="020B0604030504040204" pitchFamily="50" charset="-128"/>
              </a:rPr>
              <a:t>Attached picture is an image.</a:t>
            </a:r>
            <a:endParaRPr lang="ja-JP" altLang="en-US" sz="800"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1146348" y="2393710"/>
            <a:ext cx="180000" cy="246221"/>
          </a:xfrm>
          <a:prstGeom prst="rect">
            <a:avLst/>
          </a:prstGeom>
          <a:solidFill>
            <a:srgbClr val="FFCC00"/>
          </a:solidFill>
        </p:spPr>
        <p:txBody>
          <a:bodyPr wrap="square" rtlCol="0" anchor="ctr" anchorCtr="0">
            <a:spAutoFit/>
          </a:bodyPr>
          <a:lstStyle/>
          <a:p>
            <a:r>
              <a:rPr kumimoji="1" lang="en-US" altLang="ja-JP" sz="1000" b="1" dirty="0" smtClean="0">
                <a:solidFill>
                  <a:schemeClr val="tx2"/>
                </a:solidFill>
                <a:effectLst/>
                <a:latin typeface="Calibri" panose="020F0502020204030204" pitchFamily="34" charset="0"/>
              </a:rPr>
              <a:t>1</a:t>
            </a:r>
            <a:endParaRPr kumimoji="1" lang="ja-JP" altLang="en-US" sz="1000" b="1" dirty="0">
              <a:solidFill>
                <a:schemeClr val="tx2"/>
              </a:solidFill>
              <a:effectLst/>
              <a:latin typeface="Calibri" panose="020F0502020204030204" pitchFamily="34" charset="0"/>
            </a:endParaRPr>
          </a:p>
        </p:txBody>
      </p:sp>
      <p:sp>
        <p:nvSpPr>
          <p:cNvPr id="17" name="テキスト ボックス 16"/>
          <p:cNvSpPr txBox="1"/>
          <p:nvPr/>
        </p:nvSpPr>
        <p:spPr>
          <a:xfrm>
            <a:off x="1749085" y="2416910"/>
            <a:ext cx="180000" cy="246221"/>
          </a:xfrm>
          <a:prstGeom prst="rect">
            <a:avLst/>
          </a:prstGeom>
          <a:solidFill>
            <a:srgbClr val="FFCC00"/>
          </a:solidFill>
        </p:spPr>
        <p:txBody>
          <a:bodyPr wrap="square" rtlCol="0" anchor="ctr" anchorCtr="0">
            <a:spAutoFit/>
          </a:bodyPr>
          <a:lstStyle/>
          <a:p>
            <a:r>
              <a:rPr lang="en-US" altLang="ja-JP" sz="1000" b="1" dirty="0">
                <a:solidFill>
                  <a:schemeClr val="tx2"/>
                </a:solidFill>
                <a:effectLst/>
                <a:latin typeface="Calibri" panose="020F0502020204030204" pitchFamily="34" charset="0"/>
              </a:rPr>
              <a:t>2</a:t>
            </a:r>
            <a:endParaRPr kumimoji="1" lang="ja-JP" altLang="en-US" sz="1000" b="1" dirty="0">
              <a:solidFill>
                <a:schemeClr val="tx2"/>
              </a:solidFill>
              <a:effectLst/>
              <a:latin typeface="Calibri" panose="020F0502020204030204" pitchFamily="34" charset="0"/>
            </a:endParaRPr>
          </a:p>
        </p:txBody>
      </p:sp>
      <p:sp>
        <p:nvSpPr>
          <p:cNvPr id="18" name="テキスト ボックス 17"/>
          <p:cNvSpPr txBox="1"/>
          <p:nvPr/>
        </p:nvSpPr>
        <p:spPr>
          <a:xfrm>
            <a:off x="3160740" y="1539781"/>
            <a:ext cx="180000" cy="246221"/>
          </a:xfrm>
          <a:prstGeom prst="rect">
            <a:avLst/>
          </a:prstGeom>
          <a:solidFill>
            <a:srgbClr val="FFCC00"/>
          </a:solidFill>
        </p:spPr>
        <p:txBody>
          <a:bodyPr wrap="square" rtlCol="0" anchor="ctr" anchorCtr="0">
            <a:spAutoFit/>
          </a:bodyPr>
          <a:lstStyle/>
          <a:p>
            <a:r>
              <a:rPr lang="en-US" altLang="ja-JP" sz="1000" b="1" dirty="0">
                <a:solidFill>
                  <a:schemeClr val="tx2"/>
                </a:solidFill>
                <a:effectLst/>
                <a:latin typeface="Calibri" panose="020F0502020204030204" pitchFamily="34" charset="0"/>
              </a:rPr>
              <a:t>3</a:t>
            </a:r>
            <a:endParaRPr kumimoji="1" lang="ja-JP" altLang="en-US" sz="1000" b="1" dirty="0">
              <a:solidFill>
                <a:schemeClr val="tx2"/>
              </a:solidFill>
              <a:effectLst/>
              <a:latin typeface="Calibri" panose="020F0502020204030204" pitchFamily="34" charset="0"/>
            </a:endParaRPr>
          </a:p>
        </p:txBody>
      </p:sp>
      <p:sp>
        <p:nvSpPr>
          <p:cNvPr id="19" name="テキスト ボックス 18"/>
          <p:cNvSpPr txBox="1"/>
          <p:nvPr/>
        </p:nvSpPr>
        <p:spPr>
          <a:xfrm>
            <a:off x="2980521" y="4218109"/>
            <a:ext cx="180000" cy="246221"/>
          </a:xfrm>
          <a:prstGeom prst="rect">
            <a:avLst/>
          </a:prstGeom>
          <a:solidFill>
            <a:srgbClr val="FFCC00"/>
          </a:solidFill>
        </p:spPr>
        <p:txBody>
          <a:bodyPr wrap="square" rtlCol="0" anchor="ctr" anchorCtr="0">
            <a:spAutoFit/>
          </a:bodyPr>
          <a:lstStyle/>
          <a:p>
            <a:r>
              <a:rPr kumimoji="1" lang="en-US" altLang="ja-JP" sz="1000" b="1" dirty="0" smtClean="0">
                <a:solidFill>
                  <a:schemeClr val="tx2"/>
                </a:solidFill>
                <a:effectLst/>
                <a:latin typeface="Calibri" panose="020F0502020204030204" pitchFamily="34" charset="0"/>
              </a:rPr>
              <a:t>5</a:t>
            </a:r>
            <a:endParaRPr kumimoji="1" lang="ja-JP" altLang="en-US" sz="1000" b="1" dirty="0">
              <a:solidFill>
                <a:schemeClr val="tx2"/>
              </a:solidFill>
              <a:effectLst/>
              <a:latin typeface="Calibri" panose="020F0502020204030204" pitchFamily="34" charset="0"/>
            </a:endParaRPr>
          </a:p>
        </p:txBody>
      </p:sp>
      <p:sp>
        <p:nvSpPr>
          <p:cNvPr id="23" name="角丸四角形 22"/>
          <p:cNvSpPr/>
          <p:nvPr/>
        </p:nvSpPr>
        <p:spPr>
          <a:xfrm>
            <a:off x="1517649" y="2692488"/>
            <a:ext cx="657985" cy="133262"/>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6" name="角丸四角形 25"/>
          <p:cNvSpPr/>
          <p:nvPr/>
        </p:nvSpPr>
        <p:spPr>
          <a:xfrm>
            <a:off x="2227921" y="1803898"/>
            <a:ext cx="2125665" cy="109103"/>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7" name="角丸四角形 26"/>
          <p:cNvSpPr/>
          <p:nvPr/>
        </p:nvSpPr>
        <p:spPr>
          <a:xfrm>
            <a:off x="1517648" y="3332030"/>
            <a:ext cx="657985" cy="1093920"/>
          </a:xfrm>
          <a:prstGeom prst="roundRect">
            <a:avLst>
              <a:gd name="adj" fmla="val 7016"/>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cxnSp>
        <p:nvCxnSpPr>
          <p:cNvPr id="20" name="直線矢印コネクタ 19"/>
          <p:cNvCxnSpPr/>
          <p:nvPr/>
        </p:nvCxnSpPr>
        <p:spPr>
          <a:xfrm>
            <a:off x="2043385" y="3605080"/>
            <a:ext cx="443416" cy="0"/>
          </a:xfrm>
          <a:prstGeom prst="straightConnector1">
            <a:avLst/>
          </a:prstGeom>
          <a:ln>
            <a:solidFill>
              <a:srgbClr val="FFCC00"/>
            </a:solidFill>
            <a:tailEnd type="arrow"/>
          </a:ln>
        </p:spPr>
        <p:style>
          <a:lnRef idx="2">
            <a:schemeClr val="accent1"/>
          </a:lnRef>
          <a:fillRef idx="0">
            <a:schemeClr val="accent1"/>
          </a:fillRef>
          <a:effectRef idx="1">
            <a:schemeClr val="accent1"/>
          </a:effectRef>
          <a:fontRef idx="minor">
            <a:schemeClr val="tx1"/>
          </a:fontRef>
        </p:style>
      </p:cxnSp>
      <p:sp>
        <p:nvSpPr>
          <p:cNvPr id="21" name="テキスト ボックス 20"/>
          <p:cNvSpPr txBox="1"/>
          <p:nvPr/>
        </p:nvSpPr>
        <p:spPr>
          <a:xfrm>
            <a:off x="2100700" y="3472482"/>
            <a:ext cx="180000" cy="246221"/>
          </a:xfrm>
          <a:prstGeom prst="rect">
            <a:avLst/>
          </a:prstGeom>
          <a:solidFill>
            <a:srgbClr val="FFCC00"/>
          </a:solidFill>
        </p:spPr>
        <p:txBody>
          <a:bodyPr wrap="square" rtlCol="0" anchor="ctr" anchorCtr="0">
            <a:spAutoFit/>
          </a:bodyPr>
          <a:lstStyle/>
          <a:p>
            <a:r>
              <a:rPr kumimoji="1" lang="en-US" altLang="ja-JP" sz="1000" b="1" dirty="0" smtClean="0">
                <a:solidFill>
                  <a:schemeClr val="tx2"/>
                </a:solidFill>
                <a:effectLst/>
                <a:latin typeface="Calibri" panose="020F0502020204030204" pitchFamily="34" charset="0"/>
              </a:rPr>
              <a:t>4</a:t>
            </a:r>
            <a:endParaRPr kumimoji="1" lang="ja-JP" altLang="en-US" sz="1000" b="1" dirty="0">
              <a:solidFill>
                <a:schemeClr val="tx2"/>
              </a:solidFill>
              <a:effectLst/>
              <a:latin typeface="Calibri" panose="020F0502020204030204" pitchFamily="34" charset="0"/>
            </a:endParaRPr>
          </a:p>
        </p:txBody>
      </p:sp>
      <p:sp>
        <p:nvSpPr>
          <p:cNvPr id="28" name="角丸四角形 27"/>
          <p:cNvSpPr/>
          <p:nvPr/>
        </p:nvSpPr>
        <p:spPr>
          <a:xfrm>
            <a:off x="2882900" y="4488294"/>
            <a:ext cx="361490" cy="145325"/>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6560355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テキスト ボックス 34"/>
          <p:cNvSpPr txBox="1"/>
          <p:nvPr/>
        </p:nvSpPr>
        <p:spPr>
          <a:xfrm>
            <a:off x="114303" y="2717472"/>
            <a:ext cx="8907462" cy="307591"/>
          </a:xfrm>
          <a:prstGeom prst="rect">
            <a:avLst/>
          </a:prstGeom>
          <a:solidFill>
            <a:schemeClr val="tx2">
              <a:lumMod val="60000"/>
              <a:lumOff val="40000"/>
            </a:schemeClr>
          </a:solidFill>
        </p:spPr>
        <p:txBody>
          <a:bodyPr wrap="square" lIns="91274" tIns="45628" rIns="91274" bIns="45628" anchor="ctr" anchorCtr="0">
            <a:spAutoFit/>
          </a:bodyPr>
          <a:lstStyle/>
          <a:p>
            <a:pPr>
              <a:defRPr/>
            </a:pPr>
            <a:endParaRPr lang="ja-JP" altLang="en-US" b="1" dirty="0">
              <a:solidFill>
                <a:schemeClr val="bg1"/>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119067" y="735456"/>
            <a:ext cx="8907462" cy="307591"/>
          </a:xfrm>
          <a:prstGeom prst="rect">
            <a:avLst/>
          </a:prstGeom>
          <a:solidFill>
            <a:schemeClr val="tx2">
              <a:lumMod val="60000"/>
              <a:lumOff val="40000"/>
            </a:schemeClr>
          </a:solidFill>
        </p:spPr>
        <p:txBody>
          <a:bodyPr wrap="square" lIns="91274" tIns="45628" rIns="91274" bIns="45628" anchor="ctr" anchorCtr="0">
            <a:spAutoFit/>
          </a:bodyPr>
          <a:lstStyle/>
          <a:p>
            <a:pPr>
              <a:defRPr/>
            </a:pPr>
            <a:endParaRPr lang="ja-JP" altLang="en-US" b="1" dirty="0">
              <a:solidFill>
                <a:schemeClr val="bg1"/>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6" name="タイトル 1"/>
          <p:cNvSpPr>
            <a:spLocks noGrp="1"/>
          </p:cNvSpPr>
          <p:nvPr>
            <p:ph type="title"/>
          </p:nvPr>
        </p:nvSpPr>
        <p:spPr>
          <a:xfrm>
            <a:off x="476262" y="10278"/>
            <a:ext cx="7137868" cy="525309"/>
          </a:xfrm>
        </p:spPr>
        <p:txBody>
          <a:bodyPr vert="horz" lIns="91274" tIns="45628" rIns="91274" bIns="45628" rtlCol="0" anchor="ctr">
            <a:normAutofit/>
          </a:bodyPr>
          <a:lstStyle/>
          <a:p>
            <a:pPr lvl="0"/>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Functional Overview: Other setting items</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12" name="正方形/長方形 11"/>
          <p:cNvSpPr/>
          <p:nvPr/>
        </p:nvSpPr>
        <p:spPr>
          <a:xfrm>
            <a:off x="119073" y="751060"/>
            <a:ext cx="4454525" cy="19939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274" tIns="45628" rIns="91274" bIns="45628" anchor="ctr"/>
          <a:lstStyle/>
          <a:p>
            <a:pPr fontAlgn="auto">
              <a:spcBef>
                <a:spcPts val="0"/>
              </a:spcBef>
              <a:spcAft>
                <a:spcPts val="0"/>
              </a:spcAft>
              <a:defRPr/>
            </a:pPr>
            <a:endParaRPr lang="ja-JP" altLang="en-US" dirty="0">
              <a:latin typeface="Calibri" panose="020F0502020204030204" pitchFamily="34" charset="0"/>
            </a:endParaRPr>
          </a:p>
        </p:txBody>
      </p:sp>
      <p:sp>
        <p:nvSpPr>
          <p:cNvPr id="19" name="テキスト ボックス 2"/>
          <p:cNvSpPr txBox="1">
            <a:spLocks noChangeArrowheads="1"/>
          </p:cNvSpPr>
          <p:nvPr/>
        </p:nvSpPr>
        <p:spPr bwMode="auto">
          <a:xfrm>
            <a:off x="857250" y="733603"/>
            <a:ext cx="2762250" cy="30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b="1" dirty="0" smtClean="0">
                <a:solidFill>
                  <a:schemeClr val="bg1"/>
                </a:solidFill>
                <a:ea typeface="Meiryo UI" pitchFamily="50" charset="-128"/>
                <a:cs typeface="Meiryo UI" pitchFamily="50" charset="-128"/>
              </a:rPr>
              <a:t>System setting</a:t>
            </a:r>
            <a:endParaRPr lang="en-US" altLang="ja-JP" b="1" dirty="0">
              <a:solidFill>
                <a:schemeClr val="bg1"/>
              </a:solidFill>
              <a:ea typeface="Meiryo UI" pitchFamily="50" charset="-128"/>
              <a:cs typeface="Meiryo UI" pitchFamily="50" charset="-128"/>
            </a:endParaRPr>
          </a:p>
        </p:txBody>
      </p:sp>
      <p:sp>
        <p:nvSpPr>
          <p:cNvPr id="20" name="テキスト ボックス 13"/>
          <p:cNvSpPr txBox="1">
            <a:spLocks noChangeArrowheads="1"/>
          </p:cNvSpPr>
          <p:nvPr/>
        </p:nvSpPr>
        <p:spPr bwMode="auto">
          <a:xfrm>
            <a:off x="4605338" y="732916"/>
            <a:ext cx="4445000" cy="30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b="1" dirty="0" smtClean="0">
                <a:solidFill>
                  <a:schemeClr val="bg1"/>
                </a:solidFill>
                <a:ea typeface="Meiryo UI" pitchFamily="50" charset="-128"/>
                <a:cs typeface="Meiryo UI" pitchFamily="50" charset="-128"/>
              </a:rPr>
              <a:t>User management</a:t>
            </a:r>
            <a:endParaRPr lang="en-US" altLang="ja-JP" b="1" dirty="0">
              <a:solidFill>
                <a:schemeClr val="bg1"/>
              </a:solidFill>
              <a:ea typeface="Meiryo UI" pitchFamily="50" charset="-128"/>
              <a:cs typeface="Meiryo UI" pitchFamily="50" charset="-128"/>
            </a:endParaRPr>
          </a:p>
        </p:txBody>
      </p:sp>
      <p:sp>
        <p:nvSpPr>
          <p:cNvPr id="21" name="テキスト ボックス 14"/>
          <p:cNvSpPr txBox="1">
            <a:spLocks noChangeArrowheads="1"/>
          </p:cNvSpPr>
          <p:nvPr/>
        </p:nvSpPr>
        <p:spPr bwMode="auto">
          <a:xfrm>
            <a:off x="224575" y="2715820"/>
            <a:ext cx="4283075" cy="30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b="1" dirty="0" smtClean="0">
                <a:solidFill>
                  <a:schemeClr val="bg1"/>
                </a:solidFill>
                <a:ea typeface="Meiryo UI" pitchFamily="50" charset="-128"/>
                <a:cs typeface="Meiryo UI" pitchFamily="50" charset="-128"/>
              </a:rPr>
              <a:t>Event setting</a:t>
            </a:r>
            <a:endParaRPr lang="ja-JP" altLang="en-US" b="1" dirty="0">
              <a:solidFill>
                <a:srgbClr val="0070C0"/>
              </a:solidFill>
              <a:ea typeface="Meiryo UI" pitchFamily="50" charset="-128"/>
              <a:cs typeface="Meiryo UI" pitchFamily="50" charset="-128"/>
            </a:endParaRPr>
          </a:p>
        </p:txBody>
      </p:sp>
      <p:sp>
        <p:nvSpPr>
          <p:cNvPr id="22" name="テキスト ボックス 15"/>
          <p:cNvSpPr txBox="1">
            <a:spLocks noChangeArrowheads="1"/>
          </p:cNvSpPr>
          <p:nvPr/>
        </p:nvSpPr>
        <p:spPr bwMode="auto">
          <a:xfrm>
            <a:off x="4733081" y="2703577"/>
            <a:ext cx="4221163" cy="30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b="1" dirty="0" smtClean="0">
                <a:solidFill>
                  <a:schemeClr val="bg1"/>
                </a:solidFill>
                <a:ea typeface="Meiryo UI" pitchFamily="50" charset="-128"/>
                <a:cs typeface="Meiryo UI" pitchFamily="50" charset="-128"/>
              </a:rPr>
              <a:t>Other settings</a:t>
            </a:r>
            <a:endParaRPr lang="en-US" altLang="ja-JP" b="1" dirty="0">
              <a:solidFill>
                <a:schemeClr val="bg1"/>
              </a:solidFill>
              <a:ea typeface="Meiryo UI" pitchFamily="50" charset="-128"/>
              <a:cs typeface="Meiryo UI" pitchFamily="50" charset="-128"/>
            </a:endParaRPr>
          </a:p>
        </p:txBody>
      </p:sp>
      <p:sp>
        <p:nvSpPr>
          <p:cNvPr id="23" name="テキスト ボックス 2"/>
          <p:cNvSpPr txBox="1">
            <a:spLocks noChangeArrowheads="1"/>
          </p:cNvSpPr>
          <p:nvPr/>
        </p:nvSpPr>
        <p:spPr bwMode="auto">
          <a:xfrm>
            <a:off x="125418" y="1257503"/>
            <a:ext cx="2008182" cy="95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l" eaLnBrk="1" hangingPunct="1"/>
            <a:r>
              <a:rPr lang="en-US" altLang="ja-JP" dirty="0" smtClean="0">
                <a:effectLst/>
              </a:rPr>
              <a:t>Menu is as almost same as ASM200. </a:t>
            </a:r>
          </a:p>
          <a:p>
            <a:pPr algn="l" eaLnBrk="1" hangingPunct="1"/>
            <a:r>
              <a:rPr lang="en-US" altLang="ja-JP" dirty="0" smtClean="0">
                <a:effectLst/>
              </a:rPr>
              <a:t>New menu is added for new function</a:t>
            </a:r>
            <a:endParaRPr lang="en-US" altLang="ja-JP" b="1" dirty="0">
              <a:effectLst/>
              <a:ea typeface="Meiryo UI" pitchFamily="50" charset="-128"/>
              <a:cs typeface="Meiryo UI" pitchFamily="50" charset="-128"/>
            </a:endParaRPr>
          </a:p>
        </p:txBody>
      </p:sp>
      <p:sp>
        <p:nvSpPr>
          <p:cNvPr id="24" name="テキスト ボックス 22"/>
          <p:cNvSpPr txBox="1">
            <a:spLocks noChangeArrowheads="1"/>
          </p:cNvSpPr>
          <p:nvPr/>
        </p:nvSpPr>
        <p:spPr bwMode="auto">
          <a:xfrm>
            <a:off x="4605355" y="1192779"/>
            <a:ext cx="1806529" cy="52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l" eaLnBrk="1" hangingPunct="1"/>
            <a:r>
              <a:rPr lang="en-US" altLang="ja-JP" dirty="0" smtClean="0">
                <a:effectLst/>
              </a:rPr>
              <a:t>“LV0” </a:t>
            </a:r>
            <a:r>
              <a:rPr lang="en-US" altLang="ja-JP" sz="1200" dirty="0">
                <a:effectLst/>
              </a:rPr>
              <a:t>(setting authority) </a:t>
            </a:r>
            <a:r>
              <a:rPr lang="en-US" altLang="ja-JP" dirty="0" smtClean="0">
                <a:effectLst/>
              </a:rPr>
              <a:t>newly added</a:t>
            </a:r>
            <a:endParaRPr lang="ja-JP" altLang="en-US" b="1" dirty="0">
              <a:effectLst/>
              <a:ea typeface="Meiryo UI" pitchFamily="50" charset="-128"/>
              <a:cs typeface="Meiryo UI" pitchFamily="50" charset="-128"/>
            </a:endParaRPr>
          </a:p>
        </p:txBody>
      </p:sp>
      <p:sp>
        <p:nvSpPr>
          <p:cNvPr id="26" name="Rectangle 4"/>
          <p:cNvSpPr>
            <a:spLocks noChangeArrowheads="1"/>
          </p:cNvSpPr>
          <p:nvPr/>
        </p:nvSpPr>
        <p:spPr bwMode="auto">
          <a:xfrm>
            <a:off x="4594109" y="3700244"/>
            <a:ext cx="184394" cy="30759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274" tIns="45628" rIns="91274" bIns="45628" anchor="ctr">
            <a:spAutoFit/>
          </a:bodyPr>
          <a:lstStyle/>
          <a:p>
            <a:pPr eaLnBrk="0" hangingPunct="0">
              <a:defRPr/>
            </a:pPr>
            <a:endParaRPr lang="ja-JP" altLang="ja-JP" dirty="0">
              <a:latin typeface="Calibri" panose="020F0502020204030204" pitchFamily="34" charset="0"/>
              <a:ea typeface="ＭＳ Ｐゴシック" pitchFamily="50" charset="-128"/>
            </a:endParaRPr>
          </a:p>
        </p:txBody>
      </p:sp>
      <p:sp>
        <p:nvSpPr>
          <p:cNvPr id="28" name="テキスト ボックス 22"/>
          <p:cNvSpPr txBox="1">
            <a:spLocks noChangeArrowheads="1"/>
          </p:cNvSpPr>
          <p:nvPr/>
        </p:nvSpPr>
        <p:spPr bwMode="auto">
          <a:xfrm>
            <a:off x="138114" y="3181512"/>
            <a:ext cx="1995485" cy="95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l" eaLnBrk="1" hangingPunct="1"/>
            <a:r>
              <a:rPr lang="en-US" altLang="ja-JP" dirty="0" smtClean="0">
                <a:effectLst/>
                <a:ea typeface="Meiryo UI" pitchFamily="50" charset="-128"/>
                <a:cs typeface="Meiryo UI" pitchFamily="50" charset="-128"/>
              </a:rPr>
              <a:t>Event action can be defined for </a:t>
            </a:r>
            <a:r>
              <a:rPr lang="en-US" altLang="ja-JP" b="1" dirty="0" smtClean="0">
                <a:effectLst/>
                <a:ea typeface="Meiryo UI" pitchFamily="50" charset="-128"/>
                <a:cs typeface="Meiryo UI" pitchFamily="50" charset="-128"/>
              </a:rPr>
              <a:t>each</a:t>
            </a:r>
            <a:r>
              <a:rPr lang="en-US" altLang="ja-JP" dirty="0" smtClean="0">
                <a:effectLst/>
                <a:ea typeface="Meiryo UI" pitchFamily="50" charset="-128"/>
                <a:cs typeface="Meiryo UI" pitchFamily="50" charset="-128"/>
              </a:rPr>
              <a:t> alarm event</a:t>
            </a:r>
          </a:p>
          <a:p>
            <a:pPr algn="l" eaLnBrk="1" hangingPunct="1"/>
            <a:endParaRPr lang="ja-JP" altLang="en-US" dirty="0">
              <a:effectLst/>
              <a:ea typeface="Meiryo UI" pitchFamily="50" charset="-128"/>
              <a:cs typeface="Meiryo UI" pitchFamily="50" charset="-128"/>
            </a:endParaRPr>
          </a:p>
        </p:txBody>
      </p:sp>
      <p:sp>
        <p:nvSpPr>
          <p:cNvPr id="30" name="テキスト ボックス 22"/>
          <p:cNvSpPr txBox="1">
            <a:spLocks noChangeArrowheads="1"/>
          </p:cNvSpPr>
          <p:nvPr/>
        </p:nvSpPr>
        <p:spPr bwMode="auto">
          <a:xfrm>
            <a:off x="4605338" y="3175090"/>
            <a:ext cx="1973262" cy="95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l" eaLnBrk="1" hangingPunct="1"/>
            <a:r>
              <a:rPr lang="en-US" altLang="ja-JP" dirty="0">
                <a:effectLst/>
              </a:rPr>
              <a:t>Communication settings, controller, maintenance, etc. are the same </a:t>
            </a:r>
            <a:r>
              <a:rPr lang="en-US" altLang="ja-JP" dirty="0" smtClean="0">
                <a:effectLst/>
              </a:rPr>
              <a:t>as ASM200</a:t>
            </a:r>
            <a:endParaRPr lang="ja-JP" altLang="en-US" b="1" dirty="0">
              <a:effectLst/>
              <a:ea typeface="Meiryo UI" pitchFamily="50" charset="-128"/>
              <a:cs typeface="Meiryo UI" pitchFamily="50" charset="-128"/>
            </a:endParaRPr>
          </a:p>
        </p:txBody>
      </p:sp>
      <p:sp>
        <p:nvSpPr>
          <p:cNvPr id="34" name="正方形/長方形 33"/>
          <p:cNvSpPr/>
          <p:nvPr/>
        </p:nvSpPr>
        <p:spPr>
          <a:xfrm>
            <a:off x="119073" y="2745262"/>
            <a:ext cx="4454525" cy="19668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274" tIns="45628" rIns="91274" bIns="45628" anchor="ctr"/>
          <a:lstStyle/>
          <a:p>
            <a:pPr fontAlgn="auto">
              <a:spcBef>
                <a:spcPts val="0"/>
              </a:spcBef>
              <a:spcAft>
                <a:spcPts val="0"/>
              </a:spcAft>
              <a:defRPr/>
            </a:pPr>
            <a:endParaRPr lang="ja-JP" altLang="en-US" dirty="0">
              <a:latin typeface="Calibri" panose="020F0502020204030204" pitchFamily="34" charset="0"/>
            </a:endParaRPr>
          </a:p>
        </p:txBody>
      </p:sp>
      <p:sp>
        <p:nvSpPr>
          <p:cNvPr id="36" name="正方形/長方形 35"/>
          <p:cNvSpPr/>
          <p:nvPr/>
        </p:nvSpPr>
        <p:spPr>
          <a:xfrm>
            <a:off x="4575879" y="754616"/>
            <a:ext cx="4454525" cy="19939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274" tIns="45628" rIns="91274" bIns="45628" anchor="ctr"/>
          <a:lstStyle/>
          <a:p>
            <a:pPr fontAlgn="auto">
              <a:spcBef>
                <a:spcPts val="0"/>
              </a:spcBef>
              <a:spcAft>
                <a:spcPts val="0"/>
              </a:spcAft>
              <a:defRPr/>
            </a:pPr>
            <a:endParaRPr lang="ja-JP" altLang="en-US" dirty="0">
              <a:latin typeface="Calibri" panose="020F0502020204030204" pitchFamily="34" charset="0"/>
            </a:endParaRPr>
          </a:p>
        </p:txBody>
      </p:sp>
      <p:sp>
        <p:nvSpPr>
          <p:cNvPr id="37" name="正方形/長方形 36"/>
          <p:cNvSpPr/>
          <p:nvPr/>
        </p:nvSpPr>
        <p:spPr>
          <a:xfrm>
            <a:off x="4574410" y="2748138"/>
            <a:ext cx="4454525" cy="19668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274" tIns="45628" rIns="91274" bIns="45628" anchor="ctr"/>
          <a:lstStyle/>
          <a:p>
            <a:pPr fontAlgn="auto">
              <a:spcBef>
                <a:spcPts val="0"/>
              </a:spcBef>
              <a:spcAft>
                <a:spcPts val="0"/>
              </a:spcAft>
              <a:defRPr/>
            </a:pPr>
            <a:endParaRPr lang="ja-JP" altLang="en-US" dirty="0">
              <a:latin typeface="Calibri" panose="020F0502020204030204" pitchFamily="34" charset="0"/>
            </a:endParaRPr>
          </a:p>
        </p:txBody>
      </p:sp>
      <p:pic>
        <p:nvPicPr>
          <p:cNvPr id="8194" name="Picture 2" descr="C:\Users\3592745\Desktop\画像データ\03_設定編\30_システム\EN_基本設定.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699" y="1257504"/>
            <a:ext cx="1831309" cy="1399268"/>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3387" y="1086053"/>
            <a:ext cx="2324234" cy="1582323"/>
          </a:xfrm>
          <a:prstGeom prst="rect">
            <a:avLst/>
          </a:prstGeom>
        </p:spPr>
      </p:pic>
      <p:pic>
        <p:nvPicPr>
          <p:cNvPr id="3" name="図 2" descr="画面の領域"/>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9088" y="1080025"/>
            <a:ext cx="2317947" cy="1584419"/>
          </a:xfrm>
          <a:prstGeom prst="rect">
            <a:avLst/>
          </a:prstGeom>
        </p:spPr>
      </p:pic>
      <p:pic>
        <p:nvPicPr>
          <p:cNvPr id="4" name="図 3" descr="画面の領域"/>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4303" y="3067861"/>
            <a:ext cx="2313755" cy="1580228"/>
          </a:xfrm>
          <a:prstGeom prst="rect">
            <a:avLst/>
          </a:prstGeom>
        </p:spPr>
      </p:pic>
      <p:pic>
        <p:nvPicPr>
          <p:cNvPr id="5" name="図 4" descr="画面の領域"/>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3793" y="3067861"/>
            <a:ext cx="2315851" cy="1580228"/>
          </a:xfrm>
          <a:prstGeom prst="rect">
            <a:avLst/>
          </a:prstGeom>
        </p:spPr>
      </p:pic>
    </p:spTree>
    <p:extLst>
      <p:ext uri="{BB962C8B-B14F-4D97-AF65-F5344CB8AC3E}">
        <p14:creationId xmlns:p14="http://schemas.microsoft.com/office/powerpoint/2010/main" val="19027510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477238" y="10766"/>
            <a:ext cx="7339905" cy="525309"/>
          </a:xfrm>
        </p:spPr>
        <p:txBody>
          <a:bodyPr vert="horz" lIns="91274" tIns="45628" rIns="91274" bIns="45628" rtlCol="0" anchor="ctr">
            <a:normAutofit/>
          </a:bodyPr>
          <a:lstStyle/>
          <a:p>
            <a:pPr lvl="0"/>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Functional Overview: Other setting items</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5907866" y="870699"/>
            <a:ext cx="3236134" cy="1169551"/>
          </a:xfrm>
          <a:prstGeom prst="rect">
            <a:avLst/>
          </a:prstGeom>
          <a:solidFill>
            <a:schemeClr val="bg1"/>
          </a:solidFill>
        </p:spPr>
        <p:txBody>
          <a:bodyPr wrap="square" rtlCol="0">
            <a:spAutoFit/>
          </a:bodyPr>
          <a:lstStyle/>
          <a:p>
            <a:pPr marL="285750" indent="-285750" algn="l">
              <a:buFont typeface="Wingdings" panose="05000000000000000000" pitchFamily="2" charset="2"/>
              <a:buChar char="l"/>
            </a:pPr>
            <a:r>
              <a:rPr lang="en-US" altLang="ja-JP" dirty="0" smtClean="0">
                <a:effectLst/>
                <a:latin typeface="Calibri" panose="020F0502020204030204" pitchFamily="34" charset="0"/>
              </a:rPr>
              <a:t>Alarm setting is as same as ASM200.</a:t>
            </a:r>
          </a:p>
          <a:p>
            <a:pPr marL="285750" indent="-285750" algn="l">
              <a:buFont typeface="Wingdings" panose="05000000000000000000" pitchFamily="2" charset="2"/>
              <a:buChar char="l"/>
            </a:pPr>
            <a:r>
              <a:rPr lang="en-US" altLang="ja-JP" dirty="0" smtClean="0">
                <a:effectLst/>
                <a:latin typeface="Calibri" panose="020F0502020204030204" pitchFamily="34" charset="0"/>
              </a:rPr>
              <a:t>2 Alarm action are newly supported. </a:t>
            </a:r>
          </a:p>
          <a:p>
            <a:pPr algn="l"/>
            <a:r>
              <a:rPr kumimoji="1" lang="ja-JP" altLang="en-US" dirty="0">
                <a:effectLst/>
                <a:latin typeface="Calibri" panose="020F0502020204030204" pitchFamily="34" charset="0"/>
              </a:rPr>
              <a:t>　</a:t>
            </a:r>
            <a:r>
              <a:rPr kumimoji="1" lang="ja-JP" altLang="en-US" dirty="0" smtClean="0">
                <a:effectLst/>
                <a:latin typeface="Calibri" panose="020F0502020204030204" pitchFamily="34" charset="0"/>
              </a:rPr>
              <a:t>    </a:t>
            </a:r>
            <a:r>
              <a:rPr kumimoji="1" lang="en-US" altLang="ja-JP" dirty="0" smtClean="0">
                <a:effectLst/>
                <a:latin typeface="Calibri" panose="020F0502020204030204" pitchFamily="34" charset="0"/>
              </a:rPr>
              <a:t>- Group display (as same as ASM200)</a:t>
            </a:r>
          </a:p>
          <a:p>
            <a:pPr algn="l"/>
            <a:r>
              <a:rPr lang="en-US" altLang="ja-JP" dirty="0">
                <a:effectLst/>
                <a:latin typeface="Calibri" panose="020F0502020204030204" pitchFamily="34" charset="0"/>
              </a:rPr>
              <a:t> </a:t>
            </a:r>
            <a:r>
              <a:rPr lang="en-US" altLang="ja-JP" dirty="0" smtClean="0">
                <a:effectLst/>
                <a:latin typeface="Calibri" panose="020F0502020204030204" pitchFamily="34" charset="0"/>
              </a:rPr>
              <a:t>      - PTZ preset (new)</a:t>
            </a:r>
          </a:p>
          <a:p>
            <a:pPr algn="l"/>
            <a:r>
              <a:rPr kumimoji="1" lang="en-US" altLang="ja-JP" dirty="0">
                <a:effectLst/>
                <a:latin typeface="Calibri" panose="020F0502020204030204" pitchFamily="34" charset="0"/>
              </a:rPr>
              <a:t> </a:t>
            </a:r>
            <a:r>
              <a:rPr kumimoji="1" lang="en-US" altLang="ja-JP" dirty="0" smtClean="0">
                <a:effectLst/>
                <a:latin typeface="Calibri" panose="020F0502020204030204" pitchFamily="34" charset="0"/>
              </a:rPr>
              <a:t>      - Buzzer sound(*) (new)</a:t>
            </a:r>
            <a:endParaRPr kumimoji="1" lang="ja-JP" altLang="en-US" dirty="0">
              <a:effectLst/>
              <a:latin typeface="Calibri" panose="020F0502020204030204" pitchFamily="34" charset="0"/>
            </a:endParaRPr>
          </a:p>
        </p:txBody>
      </p:sp>
      <p:sp>
        <p:nvSpPr>
          <p:cNvPr id="12" name="テキスト ボックス 11"/>
          <p:cNvSpPr txBox="1"/>
          <p:nvPr/>
        </p:nvSpPr>
        <p:spPr>
          <a:xfrm>
            <a:off x="6023302" y="2836868"/>
            <a:ext cx="3017059" cy="261610"/>
          </a:xfrm>
          <a:prstGeom prst="rect">
            <a:avLst/>
          </a:prstGeom>
          <a:solidFill>
            <a:schemeClr val="bg1"/>
          </a:solidFill>
        </p:spPr>
        <p:txBody>
          <a:bodyPr wrap="square" rtlCol="0">
            <a:spAutoFit/>
          </a:bodyPr>
          <a:lstStyle/>
          <a:p>
            <a:pPr algn="r"/>
            <a:r>
              <a:rPr kumimoji="1" lang="en-US" altLang="ja-JP" sz="1050" dirty="0" smtClean="0">
                <a:effectLst/>
                <a:latin typeface="Calibri" panose="020F0502020204030204" pitchFamily="34" charset="0"/>
              </a:rPr>
              <a:t>(*) you can select sound source</a:t>
            </a:r>
            <a:endParaRPr kumimoji="1" lang="ja-JP" altLang="en-US" sz="1050" dirty="0">
              <a:effectLst/>
              <a:latin typeface="Calibri" panose="020F0502020204030204" pitchFamily="34" charset="0"/>
            </a:endParaRPr>
          </a:p>
        </p:txBody>
      </p:sp>
      <p:pic>
        <p:nvPicPr>
          <p:cNvPr id="9219" name="Picture 3" descr="C:\Users\3592745\Desktop\画像データ\03_設定編\40_イベント動作\アラーム連動\EN_アクション種別.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3302" y="2214619"/>
            <a:ext cx="3017059" cy="621348"/>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0" y="766332"/>
            <a:ext cx="5735475" cy="3913618"/>
          </a:xfrm>
          <a:prstGeom prst="rect">
            <a:avLst/>
          </a:prstGeom>
        </p:spPr>
      </p:pic>
    </p:spTree>
    <p:extLst>
      <p:ext uri="{BB962C8B-B14F-4D97-AF65-F5344CB8AC3E}">
        <p14:creationId xmlns:p14="http://schemas.microsoft.com/office/powerpoint/2010/main" val="551382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
          <p:cNvSpPr txBox="1">
            <a:spLocks noChangeArrowheads="1"/>
          </p:cNvSpPr>
          <p:nvPr/>
        </p:nvSpPr>
        <p:spPr bwMode="auto">
          <a:xfrm>
            <a:off x="617494" y="918424"/>
            <a:ext cx="8203361" cy="36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l" eaLnBrk="1" hangingPunct="1">
              <a:lnSpc>
                <a:spcPct val="150000"/>
              </a:lnSpc>
            </a:pPr>
            <a:r>
              <a:rPr lang="en-US" altLang="ja-JP" sz="3200" b="1" dirty="0">
                <a:ea typeface="Meiryo UI" pitchFamily="50" charset="-128"/>
                <a:cs typeface="Meiryo UI" pitchFamily="50" charset="-128"/>
              </a:rPr>
              <a:t>Operation screen</a:t>
            </a:r>
          </a:p>
          <a:p>
            <a:pPr algn="l" eaLnBrk="1" hangingPunct="1">
              <a:lnSpc>
                <a:spcPct val="150000"/>
              </a:lnSpc>
            </a:pPr>
            <a:r>
              <a:rPr lang="ja-JP" altLang="en-US" sz="2400" dirty="0">
                <a:ea typeface="Meiryo UI" pitchFamily="50" charset="-128"/>
                <a:cs typeface="Meiryo UI" pitchFamily="50" charset="-128"/>
              </a:rPr>
              <a:t>　</a:t>
            </a:r>
            <a:r>
              <a:rPr lang="en-US" altLang="ja-JP" sz="2400" dirty="0">
                <a:ea typeface="Meiryo UI" pitchFamily="50" charset="-128"/>
                <a:cs typeface="Meiryo UI" pitchFamily="50" charset="-128"/>
              </a:rPr>
              <a:t>- Operation Monitor</a:t>
            </a:r>
          </a:p>
          <a:p>
            <a:pPr algn="l" eaLnBrk="1" hangingPunct="1">
              <a:lnSpc>
                <a:spcPct val="150000"/>
              </a:lnSpc>
            </a:pPr>
            <a:r>
              <a:rPr lang="en-US" altLang="ja-JP" sz="2400" dirty="0">
                <a:ea typeface="Meiryo UI" pitchFamily="50" charset="-128"/>
                <a:cs typeface="Meiryo UI" pitchFamily="50" charset="-128"/>
              </a:rPr>
              <a:t>   - Live Monitor</a:t>
            </a:r>
          </a:p>
          <a:p>
            <a:pPr algn="l" eaLnBrk="1" hangingPunct="1">
              <a:lnSpc>
                <a:spcPct val="150000"/>
              </a:lnSpc>
            </a:pPr>
            <a:r>
              <a:rPr lang="en-US" altLang="ja-JP" sz="2400" dirty="0">
                <a:ea typeface="Meiryo UI" pitchFamily="50" charset="-128"/>
                <a:cs typeface="Meiryo UI" pitchFamily="50" charset="-128"/>
              </a:rPr>
              <a:t>   - Map Monitor</a:t>
            </a:r>
          </a:p>
          <a:p>
            <a:pPr algn="l" eaLnBrk="1" hangingPunct="1">
              <a:lnSpc>
                <a:spcPct val="150000"/>
              </a:lnSpc>
            </a:pPr>
            <a:r>
              <a:rPr lang="en-US" altLang="ja-JP" sz="2400" dirty="0">
                <a:ea typeface="Meiryo UI" pitchFamily="50" charset="-128"/>
                <a:cs typeface="Meiryo UI" pitchFamily="50" charset="-128"/>
              </a:rPr>
              <a:t>   - Thumbnail Search</a:t>
            </a:r>
          </a:p>
          <a:p>
            <a:pPr algn="l" eaLnBrk="1" hangingPunct="1">
              <a:lnSpc>
                <a:spcPct val="150000"/>
              </a:lnSpc>
            </a:pPr>
            <a:r>
              <a:rPr lang="en-US" altLang="ja-JP" sz="2400" dirty="0">
                <a:ea typeface="Meiryo UI" pitchFamily="50" charset="-128"/>
                <a:cs typeface="Meiryo UI" pitchFamily="50" charset="-128"/>
              </a:rPr>
              <a:t>   - Download</a:t>
            </a:r>
            <a:endParaRPr lang="ja-JP" altLang="en-US" sz="2400" dirty="0">
              <a:ea typeface="Meiryo UI" pitchFamily="50" charset="-128"/>
              <a:cs typeface="Meiryo UI" pitchFamily="50" charset="-128"/>
            </a:endParaRPr>
          </a:p>
        </p:txBody>
      </p:sp>
      <p:sp>
        <p:nvSpPr>
          <p:cNvPr id="7" name="タイトル 1"/>
          <p:cNvSpPr>
            <a:spLocks noGrp="1"/>
          </p:cNvSpPr>
          <p:nvPr>
            <p:ph type="title"/>
          </p:nvPr>
        </p:nvSpPr>
        <p:spPr>
          <a:xfrm>
            <a:off x="477238" y="5392"/>
            <a:ext cx="7674860" cy="525309"/>
          </a:xfrm>
        </p:spPr>
        <p:txBody>
          <a:bodyPr vert="horz" lIns="91274" tIns="45628" rIns="91274" bIns="45628" rtlCol="0" anchor="ctr">
            <a:normAutofit/>
          </a:bodyPr>
          <a:lstStyle/>
          <a:p>
            <a:pPr defTabSz="912736" fontAlgn="base">
              <a:spcAft>
                <a:spcPct val="0"/>
              </a:spcAft>
            </a:pPr>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GUI : Operation screen</a:t>
            </a:r>
            <a:endParaRPr kumimoji="1" lang="en-US" altLang="ja-JP" b="1" dirty="0">
              <a:latin typeface="Calibri" panose="020F0502020204030204" pitchFamily="34" charset="0"/>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050068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477238" y="16628"/>
            <a:ext cx="7674860" cy="525309"/>
          </a:xfrm>
        </p:spPr>
        <p:txBody>
          <a:bodyPr vert="horz" lIns="91274" tIns="45628" rIns="91274" bIns="45628" rtlCol="0" anchor="ctr">
            <a:normAutofit/>
          </a:bodyPr>
          <a:lstStyle/>
          <a:p>
            <a:pPr lvl="0"/>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GUI: Operation Monitor</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5" name="テキスト ボックス 4"/>
          <p:cNvSpPr txBox="1"/>
          <p:nvPr/>
        </p:nvSpPr>
        <p:spPr>
          <a:xfrm>
            <a:off x="139700" y="1297921"/>
            <a:ext cx="3252158" cy="3108357"/>
          </a:xfrm>
          <a:prstGeom prst="rect">
            <a:avLst/>
          </a:prstGeom>
          <a:noFill/>
          <a:ln>
            <a:noFill/>
          </a:ln>
        </p:spPr>
        <p:txBody>
          <a:bodyPr wrap="square" lIns="0" tIns="45628" rIns="0" bIns="45628">
            <a:spAutoFit/>
          </a:bodyPr>
          <a:lstStyle/>
          <a:p>
            <a:pPr marL="466395" indent="-285750" algn="l">
              <a:buFont typeface="Wingdings" panose="05000000000000000000" pitchFamily="2" charset="2"/>
              <a:buChar char="l"/>
              <a:defRPr/>
            </a:pP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By </a:t>
            </a:r>
            <a:r>
              <a:rPr lang="en-US" altLang="ja-JP" dirty="0">
                <a:effectLst/>
                <a:latin typeface="Calibri" panose="020F0502020204030204" pitchFamily="34" charset="0"/>
              </a:rPr>
              <a:t>c</a:t>
            </a:r>
            <a:r>
              <a:rPr lang="en-US" altLang="ja-JP" dirty="0" smtClean="0">
                <a:effectLst/>
                <a:latin typeface="Calibri" panose="020F0502020204030204" pitchFamily="34" charset="0"/>
              </a:rPr>
              <a:t>reating </a:t>
            </a:r>
            <a:r>
              <a:rPr lang="en-US" altLang="ja-JP" dirty="0">
                <a:effectLst/>
                <a:latin typeface="Calibri" panose="020F0502020204030204" pitchFamily="34" charset="0"/>
              </a:rPr>
              <a:t>and </a:t>
            </a:r>
            <a:r>
              <a:rPr lang="en-US" altLang="ja-JP" dirty="0" smtClean="0">
                <a:effectLst/>
                <a:latin typeface="Calibri" panose="020F0502020204030204" pitchFamily="34" charset="0"/>
              </a:rPr>
              <a:t>selecting tab, you can switch setup menu, </a:t>
            </a:r>
            <a:r>
              <a:rPr lang="en-US" altLang="ja-JP" dirty="0">
                <a:effectLst/>
                <a:latin typeface="Calibri" panose="020F0502020204030204" pitchFamily="34" charset="0"/>
              </a:rPr>
              <a:t>search, live </a:t>
            </a:r>
            <a:r>
              <a:rPr lang="en-US" altLang="ja-JP" dirty="0" smtClean="0">
                <a:effectLst/>
                <a:latin typeface="Calibri" panose="020F0502020204030204" pitchFamily="34" charset="0"/>
              </a:rPr>
              <a:t>&amp; Map monitor. </a:t>
            </a:r>
          </a:p>
          <a:p>
            <a:pPr marL="466395" indent="-285750" algn="l">
              <a:buFont typeface="Wingdings" panose="05000000000000000000" pitchFamily="2" charset="2"/>
              <a:buChar char="l"/>
              <a:defRPr/>
            </a:pPr>
            <a:endParaRPr lang="en-US" altLang="ja-JP" dirty="0">
              <a:effectLst/>
              <a:latin typeface="Calibri" panose="020F0502020204030204" pitchFamily="34" charset="0"/>
              <a:ea typeface="Meiryo UI" panose="020B0604030504040204" pitchFamily="50" charset="-128"/>
              <a:cs typeface="Meiryo UI" panose="020B0604030504040204" pitchFamily="50" charset="-128"/>
            </a:endParaRPr>
          </a:p>
          <a:p>
            <a:pPr marL="466395" indent="-285750" algn="l">
              <a:buFont typeface="Wingdings" panose="05000000000000000000" pitchFamily="2" charset="2"/>
              <a:buChar char="l"/>
              <a:defRPr/>
            </a:pP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Main operation menu is as same as ASM200.</a:t>
            </a:r>
            <a:r>
              <a:rPr lang="en-US" altLang="ja-JP" dirty="0">
                <a:effectLst/>
                <a:latin typeface="Calibri" panose="020F0502020204030204" pitchFamily="34" charset="0"/>
              </a:rPr>
              <a:t/>
            </a:r>
            <a:br>
              <a:rPr lang="en-US" altLang="ja-JP" dirty="0">
                <a:effectLst/>
                <a:latin typeface="Calibri" panose="020F0502020204030204" pitchFamily="34" charset="0"/>
              </a:rPr>
            </a:br>
            <a:r>
              <a:rPr lang="en-US" altLang="ja-JP" dirty="0" smtClean="0">
                <a:effectLst/>
                <a:latin typeface="Calibri" panose="020F0502020204030204" pitchFamily="34" charset="0"/>
              </a:rPr>
              <a:t>(Device management menu, camera and recorder </a:t>
            </a:r>
            <a:r>
              <a:rPr lang="en-US" altLang="ja-JP" dirty="0">
                <a:effectLst/>
                <a:latin typeface="Calibri" panose="020F0502020204030204" pitchFamily="34" charset="0"/>
              </a:rPr>
              <a:t>operation panel</a:t>
            </a:r>
            <a:r>
              <a:rPr lang="en-US" altLang="ja-JP" dirty="0" smtClean="0">
                <a:effectLst/>
                <a:latin typeface="Calibri" panose="020F0502020204030204" pitchFamily="34" charset="0"/>
              </a:rPr>
              <a:t>)</a:t>
            </a:r>
          </a:p>
          <a:p>
            <a:pPr marL="466395" indent="-285750" algn="l">
              <a:buFont typeface="Wingdings" panose="05000000000000000000" pitchFamily="2" charset="2"/>
              <a:buChar char="l"/>
              <a:defRPr/>
            </a:pPr>
            <a:endParaRPr lang="en-US" altLang="ja-JP" dirty="0">
              <a:effectLst/>
              <a:latin typeface="Calibri" panose="020F0502020204030204" pitchFamily="34" charset="0"/>
              <a:ea typeface="Meiryo UI" panose="020B0604030504040204" pitchFamily="50" charset="-128"/>
              <a:cs typeface="Meiryo UI" panose="020B0604030504040204" pitchFamily="50" charset="-128"/>
            </a:endParaRPr>
          </a:p>
          <a:p>
            <a:pPr marL="466395" indent="-285750" algn="l">
              <a:buFont typeface="Wingdings" panose="05000000000000000000" pitchFamily="2" charset="2"/>
              <a:buChar char="l"/>
              <a:defRPr/>
            </a:pPr>
            <a:r>
              <a:rPr lang="en-US" altLang="ja-JP" dirty="0" smtClean="0">
                <a:effectLst/>
                <a:latin typeface="Calibri" panose="020F0502020204030204" pitchFamily="34" charset="0"/>
              </a:rPr>
              <a:t>Add </a:t>
            </a:r>
            <a:r>
              <a:rPr lang="en-US" altLang="ja-JP" dirty="0">
                <a:effectLst/>
                <a:latin typeface="Calibri" panose="020F0502020204030204" pitchFamily="34" charset="0"/>
              </a:rPr>
              <a:t>a device search function in the device </a:t>
            </a:r>
            <a:r>
              <a:rPr lang="en-US" altLang="ja-JP" dirty="0" smtClean="0">
                <a:effectLst/>
                <a:latin typeface="Calibri" panose="020F0502020204030204" pitchFamily="34" charset="0"/>
              </a:rPr>
              <a:t>management </a:t>
            </a:r>
            <a:r>
              <a:rPr lang="en-US" altLang="ja-JP" dirty="0">
                <a:effectLst/>
                <a:latin typeface="Calibri" panose="020F0502020204030204" pitchFamily="34" charset="0"/>
              </a:rPr>
              <a:t>menu </a:t>
            </a:r>
            <a:r>
              <a:rPr lang="en-US" altLang="ja-JP" dirty="0" smtClean="0">
                <a:effectLst/>
                <a:latin typeface="Calibri" panose="020F0502020204030204" pitchFamily="34" charset="0"/>
              </a:rPr>
              <a:t>panel.</a:t>
            </a:r>
          </a:p>
          <a:p>
            <a:pPr marL="466395" indent="-285750" algn="l">
              <a:buFont typeface="Wingdings" panose="05000000000000000000" pitchFamily="2" charset="2"/>
              <a:buChar char="l"/>
              <a:defRPr/>
            </a:pPr>
            <a:endParaRPr lang="en-US" altLang="ja-JP" dirty="0">
              <a:effectLst/>
              <a:latin typeface="Calibri" panose="020F0502020204030204" pitchFamily="34" charset="0"/>
              <a:ea typeface="Meiryo UI" panose="020B0604030504040204" pitchFamily="50" charset="-128"/>
              <a:cs typeface="Meiryo UI" panose="020B0604030504040204" pitchFamily="50" charset="-128"/>
            </a:endParaRPr>
          </a:p>
          <a:p>
            <a:pPr marL="466395" indent="-285750" algn="l">
              <a:buFont typeface="Wingdings" panose="05000000000000000000" pitchFamily="2" charset="2"/>
              <a:buChar char="l"/>
              <a:defRPr/>
            </a:pP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Improved the size and design of the operation panel and button.</a:t>
            </a:r>
            <a:endParaRPr lang="ja-JP" altLang="en-US"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 name="角丸四角形 1"/>
          <p:cNvSpPr/>
          <p:nvPr/>
        </p:nvSpPr>
        <p:spPr>
          <a:xfrm>
            <a:off x="139341" y="1037151"/>
            <a:ext cx="1259456" cy="217634"/>
          </a:xfrm>
          <a:prstGeom prst="roundRect">
            <a:avLst/>
          </a:prstGeom>
        </p:spPr>
        <p:style>
          <a:lnRef idx="1">
            <a:schemeClr val="accent1"/>
          </a:lnRef>
          <a:fillRef idx="3">
            <a:schemeClr val="accent1"/>
          </a:fillRef>
          <a:effectRef idx="2">
            <a:schemeClr val="accent1"/>
          </a:effectRef>
          <a:fontRef idx="minor">
            <a:schemeClr val="lt1"/>
          </a:fontRef>
        </p:style>
        <p:txBody>
          <a:bodyPr lIns="91274" tIns="35936" rIns="91274" bIns="35936" rtlCol="0" anchor="ctr"/>
          <a:lstStyle/>
          <a:p>
            <a:pPr algn="ctr"/>
            <a:r>
              <a:rPr lang="en-US" altLang="ja-JP" b="1" dirty="0">
                <a:latin typeface="Calibri" panose="020F0502020204030204" pitchFamily="34" charset="0"/>
                <a:ea typeface="Meiryo UI" panose="020B0604030504040204" pitchFamily="50" charset="-128"/>
                <a:cs typeface="Meiryo UI" panose="020B0604030504040204" pitchFamily="50" charset="-128"/>
              </a:rPr>
              <a:t>Point</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8" name="テキスト ボックス 7"/>
          <p:cNvSpPr txBox="1"/>
          <p:nvPr/>
        </p:nvSpPr>
        <p:spPr>
          <a:xfrm>
            <a:off x="7395816" y="4584765"/>
            <a:ext cx="1741059" cy="123111"/>
          </a:xfrm>
          <a:prstGeom prst="rect">
            <a:avLst/>
          </a:prstGeom>
          <a:noFill/>
        </p:spPr>
        <p:txBody>
          <a:bodyPr wrap="square" lIns="0" tIns="0" rIns="0" bIns="0" rtlCol="0">
            <a:spAutoFit/>
          </a:bodyPr>
          <a:lstStyle/>
          <a:p>
            <a:r>
              <a:rPr lang="en-US" altLang="ja-JP" sz="800" dirty="0">
                <a:effectLst/>
                <a:latin typeface="Calibri" panose="020F0502020204030204" pitchFamily="34" charset="0"/>
                <a:ea typeface="Meiryo UI" panose="020B0604030504040204" pitchFamily="50" charset="-128"/>
                <a:cs typeface="Meiryo UI" panose="020B0604030504040204" pitchFamily="50" charset="-128"/>
              </a:rPr>
              <a:t>Attached picture is an image.</a:t>
            </a:r>
            <a:endParaRPr lang="ja-JP" altLang="en-US" sz="800" dirty="0">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10242" name="Picture 2" descr="C:\Users\3592745\Desktop\画像データ\04_運用編\41_操作モニター\03選択したカメラの映像を見る\EN_4画PTZ.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5074" y="1088295"/>
            <a:ext cx="5485947" cy="3426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6208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3"/>
          <p:cNvSpPr>
            <a:spLocks noGrp="1"/>
          </p:cNvSpPr>
          <p:nvPr>
            <p:ph idx="1"/>
          </p:nvPr>
        </p:nvSpPr>
        <p:spPr>
          <a:xfrm>
            <a:off x="457200" y="885825"/>
            <a:ext cx="8229600" cy="3981449"/>
          </a:xfrm>
        </p:spPr>
        <p:txBody>
          <a:bodyPr>
            <a:normAutofit/>
          </a:bodyPr>
          <a:lstStyle/>
          <a:p>
            <a:pPr defTabSz="912736" fontAlgn="base">
              <a:lnSpc>
                <a:spcPts val="3000"/>
              </a:lnSpc>
              <a:spcBef>
                <a:spcPct val="0"/>
              </a:spcBef>
              <a:spcAft>
                <a:spcPct val="0"/>
              </a:spcAft>
            </a:pPr>
            <a:r>
              <a:rPr kumimoji="1" lang="en-US" altLang="ja-JP" sz="2000" b="1" dirty="0">
                <a:latin typeface="Calibri" panose="020F0502020204030204" pitchFamily="34" charset="0"/>
                <a:ea typeface="Meiryo UI" panose="020B0604030504040204" pitchFamily="50" charset="-128"/>
                <a:cs typeface="Meiryo UI" panose="020B0604030504040204" pitchFamily="50" charset="-128"/>
              </a:rPr>
              <a:t>1. </a:t>
            </a:r>
            <a:r>
              <a:rPr kumimoji="1" lang="en-US" altLang="ja-JP" sz="2000" b="1" dirty="0" smtClean="0">
                <a:latin typeface="Calibri" panose="020F0502020204030204" pitchFamily="34" charset="0"/>
                <a:ea typeface="Meiryo UI" panose="020B0604030504040204" pitchFamily="50" charset="-128"/>
                <a:cs typeface="Meiryo UI" panose="020B0604030504040204" pitchFamily="50" charset="-128"/>
              </a:rPr>
              <a:t>Concept</a:t>
            </a:r>
            <a:endParaRPr kumimoji="1" lang="en-US" altLang="ja-JP" sz="2000" b="1" dirty="0">
              <a:latin typeface="Calibri" panose="020F0502020204030204" pitchFamily="34" charset="0"/>
              <a:ea typeface="Meiryo UI" panose="020B0604030504040204" pitchFamily="50" charset="-128"/>
              <a:cs typeface="Meiryo UI" panose="020B0604030504040204" pitchFamily="50" charset="-128"/>
            </a:endParaRPr>
          </a:p>
          <a:p>
            <a:pPr defTabSz="912736" fontAlgn="base">
              <a:lnSpc>
                <a:spcPts val="3000"/>
              </a:lnSpc>
              <a:spcBef>
                <a:spcPct val="0"/>
              </a:spcBef>
              <a:spcAft>
                <a:spcPct val="0"/>
              </a:spcAft>
            </a:pPr>
            <a:r>
              <a:rPr kumimoji="1" lang="en-US" altLang="ja-JP" sz="2000" b="1" dirty="0">
                <a:latin typeface="Calibri" panose="020F0502020204030204" pitchFamily="34" charset="0"/>
                <a:ea typeface="Meiryo UI" panose="020B0604030504040204" pitchFamily="50" charset="-128"/>
                <a:cs typeface="Meiryo UI" panose="020B0604030504040204" pitchFamily="50" charset="-128"/>
              </a:rPr>
              <a:t>2. </a:t>
            </a:r>
            <a:r>
              <a:rPr kumimoji="1" lang="en-US" altLang="ja-JP" sz="2000" b="1" dirty="0" smtClean="0">
                <a:latin typeface="Calibri" panose="020F0502020204030204" pitchFamily="34" charset="0"/>
                <a:ea typeface="Meiryo UI" panose="020B0604030504040204" pitchFamily="50" charset="-128"/>
                <a:cs typeface="Meiryo UI" panose="020B0604030504040204" pitchFamily="50" charset="-128"/>
              </a:rPr>
              <a:t>Product Lineup/License scheme</a:t>
            </a:r>
            <a:endParaRPr kumimoji="1" lang="en-US" altLang="ja-JP" sz="2000" b="1" dirty="0">
              <a:latin typeface="Calibri" panose="020F0502020204030204" pitchFamily="34" charset="0"/>
              <a:ea typeface="Meiryo UI" panose="020B0604030504040204" pitchFamily="50" charset="-128"/>
              <a:cs typeface="Meiryo UI" panose="020B0604030504040204" pitchFamily="50" charset="-128"/>
            </a:endParaRPr>
          </a:p>
          <a:p>
            <a:pPr defTabSz="912736" fontAlgn="base">
              <a:lnSpc>
                <a:spcPts val="3000"/>
              </a:lnSpc>
              <a:spcBef>
                <a:spcPct val="0"/>
              </a:spcBef>
              <a:spcAft>
                <a:spcPct val="0"/>
              </a:spcAft>
            </a:pPr>
            <a:r>
              <a:rPr kumimoji="1" lang="en-US" altLang="ja-JP" sz="2000" b="1" dirty="0" smtClean="0">
                <a:latin typeface="Calibri" panose="020F0502020204030204" pitchFamily="34" charset="0"/>
                <a:ea typeface="Meiryo UI" panose="020B0604030504040204" pitchFamily="50" charset="-128"/>
                <a:cs typeface="Meiryo UI" panose="020B0604030504040204" pitchFamily="50" charset="-128"/>
              </a:rPr>
              <a:t>3. Features</a:t>
            </a:r>
          </a:p>
          <a:p>
            <a:pPr defTabSz="912736" fontAlgn="base">
              <a:lnSpc>
                <a:spcPts val="3000"/>
              </a:lnSpc>
              <a:spcBef>
                <a:spcPct val="0"/>
              </a:spcBef>
              <a:spcAft>
                <a:spcPct val="0"/>
              </a:spcAft>
            </a:pPr>
            <a:r>
              <a:rPr kumimoji="1" lang="en-US" altLang="ja-JP" sz="2000" b="1" dirty="0" smtClean="0">
                <a:latin typeface="Calibri" panose="020F0502020204030204" pitchFamily="34" charset="0"/>
                <a:ea typeface="Meiryo UI" panose="020B0604030504040204" pitchFamily="50" charset="-128"/>
                <a:cs typeface="Meiryo UI" panose="020B0604030504040204" pitchFamily="50" charset="-128"/>
              </a:rPr>
              <a:t>4. PC specification</a:t>
            </a:r>
            <a:endParaRPr kumimoji="1" lang="en-US" altLang="ja-JP" sz="2000" b="1" dirty="0">
              <a:latin typeface="Calibri" panose="020F0502020204030204" pitchFamily="34" charset="0"/>
              <a:ea typeface="Meiryo UI" panose="020B0604030504040204" pitchFamily="50" charset="-128"/>
              <a:cs typeface="Meiryo UI" panose="020B0604030504040204" pitchFamily="50" charset="-128"/>
            </a:endParaRPr>
          </a:p>
          <a:p>
            <a:pPr defTabSz="912736" fontAlgn="base">
              <a:lnSpc>
                <a:spcPts val="3000"/>
              </a:lnSpc>
              <a:spcBef>
                <a:spcPct val="0"/>
              </a:spcBef>
              <a:spcAft>
                <a:spcPct val="0"/>
              </a:spcAft>
            </a:pPr>
            <a:r>
              <a:rPr kumimoji="1" lang="en-US" altLang="ja-JP" sz="2000" b="1" dirty="0">
                <a:latin typeface="Calibri" panose="020F0502020204030204" pitchFamily="34" charset="0"/>
                <a:ea typeface="Meiryo UI" panose="020B0604030504040204" pitchFamily="50" charset="-128"/>
                <a:cs typeface="Meiryo UI" panose="020B0604030504040204" pitchFamily="50" charset="-128"/>
              </a:rPr>
              <a:t>5. </a:t>
            </a:r>
            <a:r>
              <a:rPr kumimoji="1" lang="en-US" altLang="ja-JP" sz="2000" b="1" dirty="0" smtClean="0">
                <a:latin typeface="Calibri" panose="020F0502020204030204" pitchFamily="34" charset="0"/>
                <a:ea typeface="Meiryo UI" panose="020B0604030504040204" pitchFamily="50" charset="-128"/>
                <a:cs typeface="Meiryo UI" panose="020B0604030504040204" pitchFamily="50" charset="-128"/>
              </a:rPr>
              <a:t>GUI </a:t>
            </a:r>
            <a:r>
              <a:rPr kumimoji="1" lang="en-US" altLang="ja-JP" sz="2000" b="1" dirty="0">
                <a:latin typeface="Calibri" panose="020F0502020204030204" pitchFamily="34" charset="0"/>
                <a:ea typeface="Meiryo UI" panose="020B0604030504040204" pitchFamily="50" charset="-128"/>
                <a:cs typeface="Meiryo UI" panose="020B0604030504040204" pitchFamily="50" charset="-128"/>
              </a:rPr>
              <a:t>design</a:t>
            </a:r>
          </a:p>
          <a:p>
            <a:pPr defTabSz="912736" fontAlgn="base">
              <a:lnSpc>
                <a:spcPts val="3000"/>
              </a:lnSpc>
              <a:spcBef>
                <a:spcPct val="0"/>
              </a:spcBef>
              <a:spcAft>
                <a:spcPct val="0"/>
              </a:spcAft>
            </a:pPr>
            <a:r>
              <a:rPr kumimoji="1" lang="en-US" altLang="ja-JP" sz="2000" b="1" dirty="0" smtClean="0">
                <a:latin typeface="Calibri" panose="020F0502020204030204" pitchFamily="34" charset="0"/>
                <a:ea typeface="Meiryo UI" panose="020B0604030504040204" pitchFamily="50" charset="-128"/>
                <a:cs typeface="Meiryo UI" panose="020B0604030504040204" pitchFamily="50" charset="-128"/>
              </a:rPr>
              <a:t>6. How </a:t>
            </a:r>
            <a:r>
              <a:rPr kumimoji="1" lang="en-US" altLang="ja-JP" sz="2000" b="1" dirty="0">
                <a:latin typeface="Calibri" panose="020F0502020204030204" pitchFamily="34" charset="0"/>
                <a:ea typeface="Meiryo UI" panose="020B0604030504040204" pitchFamily="50" charset="-128"/>
                <a:cs typeface="Meiryo UI" panose="020B0604030504040204" pitchFamily="50" charset="-128"/>
              </a:rPr>
              <a:t>to upgrade from </a:t>
            </a:r>
            <a:r>
              <a:rPr kumimoji="1" lang="en-US" altLang="ja-JP" sz="2000" b="1" dirty="0" smtClean="0">
                <a:latin typeface="Calibri" panose="020F0502020204030204" pitchFamily="34" charset="0"/>
                <a:ea typeface="Meiryo UI" panose="020B0604030504040204" pitchFamily="50" charset="-128"/>
                <a:cs typeface="Meiryo UI" panose="020B0604030504040204" pitchFamily="50" charset="-128"/>
              </a:rPr>
              <a:t>WV-ASM200</a:t>
            </a:r>
          </a:p>
          <a:p>
            <a:pPr defTabSz="912736" fontAlgn="base">
              <a:lnSpc>
                <a:spcPts val="3000"/>
              </a:lnSpc>
              <a:spcBef>
                <a:spcPct val="0"/>
              </a:spcBef>
              <a:spcAft>
                <a:spcPct val="0"/>
              </a:spcAft>
            </a:pPr>
            <a:r>
              <a:rPr kumimoji="1" lang="en-US" altLang="ja-JP" sz="2000" b="1" dirty="0" smtClean="0">
                <a:latin typeface="Calibri" panose="020F0502020204030204" pitchFamily="34" charset="0"/>
                <a:ea typeface="Meiryo UI" panose="020B0604030504040204" pitchFamily="50" charset="-128"/>
                <a:cs typeface="Meiryo UI" panose="020B0604030504040204" pitchFamily="50" charset="-128"/>
              </a:rPr>
              <a:t>7. Firmware </a:t>
            </a:r>
            <a:r>
              <a:rPr kumimoji="1" lang="en-US" altLang="ja-JP" sz="2000" b="1" dirty="0">
                <a:latin typeface="Calibri" panose="020F0502020204030204" pitchFamily="34" charset="0"/>
                <a:ea typeface="Meiryo UI" panose="020B0604030504040204" pitchFamily="50" charset="-128"/>
                <a:cs typeface="Meiryo UI" panose="020B0604030504040204" pitchFamily="50" charset="-128"/>
              </a:rPr>
              <a:t>version up items (for </a:t>
            </a:r>
            <a:r>
              <a:rPr kumimoji="1" lang="en-US" altLang="ja-JP" sz="2000" b="1" dirty="0" smtClean="0">
                <a:latin typeface="Calibri" panose="020F0502020204030204" pitchFamily="34" charset="0"/>
                <a:ea typeface="Meiryo UI" panose="020B0604030504040204" pitchFamily="50" charset="-128"/>
                <a:cs typeface="Meiryo UI" panose="020B0604030504040204" pitchFamily="50" charset="-128"/>
              </a:rPr>
              <a:t>V.1.10)</a:t>
            </a:r>
          </a:p>
          <a:p>
            <a:pPr defTabSz="912736" fontAlgn="base">
              <a:lnSpc>
                <a:spcPts val="3000"/>
              </a:lnSpc>
              <a:spcBef>
                <a:spcPct val="0"/>
              </a:spcBef>
              <a:spcAft>
                <a:spcPct val="0"/>
              </a:spcAft>
            </a:pPr>
            <a:r>
              <a:rPr kumimoji="1" lang="en-US" altLang="ja-JP" sz="2000" b="1" dirty="0" smtClean="0">
                <a:latin typeface="Calibri" panose="020F0502020204030204" pitchFamily="34" charset="0"/>
                <a:ea typeface="Meiryo UI" panose="020B0604030504040204" pitchFamily="50" charset="-128"/>
                <a:cs typeface="Meiryo UI" panose="020B0604030504040204" pitchFamily="50" charset="-128"/>
              </a:rPr>
              <a:t>8</a:t>
            </a:r>
            <a:r>
              <a:rPr kumimoji="1" lang="en-US" altLang="ja-JP" sz="2000" b="1" dirty="0">
                <a:latin typeface="Calibri" panose="020F0502020204030204" pitchFamily="34" charset="0"/>
                <a:ea typeface="Meiryo UI" panose="020B0604030504040204" pitchFamily="50" charset="-128"/>
                <a:cs typeface="Meiryo UI" panose="020B0604030504040204" pitchFamily="50" charset="-128"/>
              </a:rPr>
              <a:t>. Firmware version up items (for </a:t>
            </a:r>
            <a:r>
              <a:rPr kumimoji="1" lang="en-US" altLang="ja-JP" sz="2000" b="1" dirty="0" smtClean="0">
                <a:latin typeface="Calibri" panose="020F0502020204030204" pitchFamily="34" charset="0"/>
                <a:ea typeface="Meiryo UI" panose="020B0604030504040204" pitchFamily="50" charset="-128"/>
                <a:cs typeface="Meiryo UI" panose="020B0604030504040204" pitchFamily="50" charset="-128"/>
              </a:rPr>
              <a:t>V.1.20)</a:t>
            </a:r>
          </a:p>
          <a:p>
            <a:pPr defTabSz="912736" fontAlgn="base">
              <a:lnSpc>
                <a:spcPts val="3000"/>
              </a:lnSpc>
              <a:spcBef>
                <a:spcPct val="0"/>
              </a:spcBef>
              <a:spcAft>
                <a:spcPct val="0"/>
              </a:spcAft>
            </a:pPr>
            <a:r>
              <a:rPr kumimoji="1" lang="en-US" altLang="ja-JP" sz="2000" b="1" dirty="0" smtClean="0">
                <a:latin typeface="Calibri" panose="020F0502020204030204" pitchFamily="34" charset="0"/>
                <a:ea typeface="Meiryo UI" panose="020B0604030504040204" pitchFamily="50" charset="-128"/>
                <a:cs typeface="Meiryo UI" panose="020B0604030504040204" pitchFamily="50" charset="-128"/>
              </a:rPr>
              <a:t>9. </a:t>
            </a:r>
            <a:r>
              <a:rPr kumimoji="1" lang="en-US" altLang="ja-JP" sz="2000" b="1" dirty="0">
                <a:latin typeface="Calibri" panose="020F0502020204030204" pitchFamily="34" charset="0"/>
                <a:ea typeface="Meiryo UI" panose="020B0604030504040204" pitchFamily="50" charset="-128"/>
                <a:cs typeface="Meiryo UI" panose="020B0604030504040204" pitchFamily="50" charset="-128"/>
              </a:rPr>
              <a:t>Firmware version up items (for </a:t>
            </a:r>
            <a:r>
              <a:rPr kumimoji="1" lang="en-US" altLang="ja-JP" sz="2000" b="1" dirty="0" smtClean="0">
                <a:latin typeface="Calibri" panose="020F0502020204030204" pitchFamily="34" charset="0"/>
                <a:ea typeface="Meiryo UI" panose="020B0604030504040204" pitchFamily="50" charset="-128"/>
                <a:cs typeface="Meiryo UI" panose="020B0604030504040204" pitchFamily="50" charset="-128"/>
              </a:rPr>
              <a:t>V.1.30)</a:t>
            </a:r>
          </a:p>
          <a:p>
            <a:pPr defTabSz="912736" fontAlgn="base">
              <a:lnSpc>
                <a:spcPts val="3000"/>
              </a:lnSpc>
              <a:spcBef>
                <a:spcPct val="0"/>
              </a:spcBef>
              <a:spcAft>
                <a:spcPct val="0"/>
              </a:spcAft>
            </a:pPr>
            <a:r>
              <a:rPr kumimoji="1" lang="en-US" altLang="ja-JP" sz="2000" b="1" dirty="0" smtClean="0">
                <a:latin typeface="Calibri" panose="020F0502020204030204" pitchFamily="34" charset="0"/>
                <a:ea typeface="Meiryo UI" panose="020B0604030504040204" pitchFamily="50" charset="-128"/>
                <a:cs typeface="Meiryo UI" panose="020B0604030504040204" pitchFamily="50" charset="-128"/>
              </a:rPr>
              <a:t>10. Firmware version up items (for V.1.40)</a:t>
            </a:r>
            <a:endParaRPr kumimoji="1" lang="en-US" altLang="ja-JP" sz="2000"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7" name="タイトル 1"/>
          <p:cNvSpPr>
            <a:spLocks noGrp="1"/>
          </p:cNvSpPr>
          <p:nvPr>
            <p:ph type="title"/>
          </p:nvPr>
        </p:nvSpPr>
        <p:spPr>
          <a:xfrm>
            <a:off x="470888" y="12230"/>
            <a:ext cx="7674860" cy="525309"/>
          </a:xfrm>
        </p:spPr>
        <p:txBody>
          <a:bodyPr vert="horz" lIns="91274" tIns="45628" rIns="91274" bIns="45628" rtlCol="0" anchor="ctr">
            <a:normAutofit/>
          </a:bodyPr>
          <a:lstStyle/>
          <a:p>
            <a:r>
              <a:rPr kumimoji="1" lang="en-US" altLang="ja-JP"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Table of Content</a:t>
            </a:r>
            <a:endParaRPr kumimoji="1" lang="ja-JP" altLang="en-US"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p:txBody>
      </p:sp>
      <p:grpSp>
        <p:nvGrpSpPr>
          <p:cNvPr id="8" name="Group 708"/>
          <p:cNvGrpSpPr>
            <a:grpSpLocks noChangeAspect="1"/>
          </p:cNvGrpSpPr>
          <p:nvPr/>
        </p:nvGrpSpPr>
        <p:grpSpPr bwMode="auto">
          <a:xfrm>
            <a:off x="158446" y="4256991"/>
            <a:ext cx="470310" cy="313539"/>
            <a:chOff x="132" y="2044"/>
            <a:chExt cx="462" cy="308"/>
          </a:xfrm>
        </p:grpSpPr>
        <p:pic>
          <p:nvPicPr>
            <p:cNvPr id="11" name="Picture 709" descr="名称未設定-3"/>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710"/>
            <p:cNvSpPr txBox="1">
              <a:spLocks noChangeArrowheads="1"/>
            </p:cNvSpPr>
            <p:nvPr/>
          </p:nvSpPr>
          <p:spPr bwMode="auto">
            <a:xfrm rot="20407034">
              <a:off x="158" y="2094"/>
              <a:ext cx="430" cy="202"/>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sz="900" b="1" dirty="0">
                  <a:solidFill>
                    <a:srgbClr val="FF0000"/>
                  </a:solidFill>
                  <a:latin typeface="Calibri" panose="020F0502020204030204" pitchFamily="34" charset="0"/>
                  <a:ea typeface="ＭＳ Ｐゴシック" pitchFamily="50" charset="-128"/>
                </a:rPr>
                <a:t>N</a:t>
              </a:r>
              <a:r>
                <a:rPr kumimoji="1" lang="en-US" altLang="ja-JP" sz="900" b="1" dirty="0" smtClean="0">
                  <a:solidFill>
                    <a:srgbClr val="FF0000"/>
                  </a:solidFill>
                  <a:latin typeface="Calibri" panose="020F0502020204030204" pitchFamily="34" charset="0"/>
                  <a:ea typeface="ＭＳ Ｐゴシック" pitchFamily="50" charset="-128"/>
                </a:rPr>
                <a:t>ew</a:t>
              </a:r>
              <a:r>
                <a:rPr kumimoji="1" lang="en-US" altLang="ja-JP" sz="900" b="1" dirty="0">
                  <a:solidFill>
                    <a:srgbClr val="FF0000"/>
                  </a:solidFill>
                  <a:latin typeface="Calibri" panose="020F0502020204030204" pitchFamily="34" charset="0"/>
                  <a:ea typeface="ＭＳ Ｐゴシック" pitchFamily="50" charset="-128"/>
                </a:rPr>
                <a:t>!</a:t>
              </a:r>
            </a:p>
          </p:txBody>
        </p:sp>
      </p:grpSp>
    </p:spTree>
    <p:extLst>
      <p:ext uri="{BB962C8B-B14F-4D97-AF65-F5344CB8AC3E}">
        <p14:creationId xmlns:p14="http://schemas.microsoft.com/office/powerpoint/2010/main" val="26514993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471376" y="11254"/>
            <a:ext cx="7674860" cy="525309"/>
          </a:xfrm>
        </p:spPr>
        <p:txBody>
          <a:bodyPr vert="horz" lIns="91274" tIns="45628" rIns="91274" bIns="45628" rtlCol="0" anchor="ctr">
            <a:normAutofit/>
          </a:bodyPr>
          <a:lstStyle/>
          <a:p>
            <a:pPr lvl="0"/>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GUI: Live Monitor</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2" name="角丸四角形 1"/>
          <p:cNvSpPr/>
          <p:nvPr/>
        </p:nvSpPr>
        <p:spPr>
          <a:xfrm>
            <a:off x="145691" y="1037151"/>
            <a:ext cx="1259456" cy="217634"/>
          </a:xfrm>
          <a:prstGeom prst="roundRect">
            <a:avLst/>
          </a:prstGeom>
        </p:spPr>
        <p:style>
          <a:lnRef idx="1">
            <a:schemeClr val="accent1"/>
          </a:lnRef>
          <a:fillRef idx="3">
            <a:schemeClr val="accent1"/>
          </a:fillRef>
          <a:effectRef idx="2">
            <a:schemeClr val="accent1"/>
          </a:effectRef>
          <a:fontRef idx="minor">
            <a:schemeClr val="lt1"/>
          </a:fontRef>
        </p:style>
        <p:txBody>
          <a:bodyPr lIns="91274" tIns="35936" rIns="91274" bIns="35936" rtlCol="0" anchor="ctr"/>
          <a:lstStyle/>
          <a:p>
            <a:pPr algn="ctr"/>
            <a:r>
              <a:rPr lang="en-US" altLang="ja-JP" b="1" dirty="0">
                <a:latin typeface="Calibri" panose="020F0502020204030204" pitchFamily="34" charset="0"/>
                <a:ea typeface="Meiryo UI" panose="020B0604030504040204" pitchFamily="50" charset="-128"/>
                <a:cs typeface="Meiryo UI" panose="020B0604030504040204" pitchFamily="50" charset="-128"/>
              </a:rPr>
              <a:t>Point</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7" name="テキスト ボックス 6"/>
          <p:cNvSpPr txBox="1"/>
          <p:nvPr/>
        </p:nvSpPr>
        <p:spPr>
          <a:xfrm>
            <a:off x="7395816" y="4584765"/>
            <a:ext cx="1741059" cy="123111"/>
          </a:xfrm>
          <a:prstGeom prst="rect">
            <a:avLst/>
          </a:prstGeom>
          <a:noFill/>
        </p:spPr>
        <p:txBody>
          <a:bodyPr wrap="square" lIns="0" tIns="0" rIns="0" bIns="0" rtlCol="0">
            <a:spAutoFit/>
          </a:bodyPr>
          <a:lstStyle/>
          <a:p>
            <a:r>
              <a:rPr lang="en-US" altLang="ja-JP" sz="800" dirty="0">
                <a:effectLst/>
                <a:latin typeface="Calibri" panose="020F0502020204030204" pitchFamily="34" charset="0"/>
                <a:ea typeface="Meiryo UI" panose="020B0604030504040204" pitchFamily="50" charset="-128"/>
                <a:cs typeface="Meiryo UI" panose="020B0604030504040204" pitchFamily="50" charset="-128"/>
              </a:rPr>
              <a:t>Attached picture is an image.</a:t>
            </a:r>
            <a:endParaRPr lang="ja-JP" altLang="en-US" sz="800" dirty="0">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11266" name="Picture 2" descr="C:\Users\3592745\Desktop\画像データ\04_運用編\43_ライブモニター\EN_ライブモニター.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1178" y="1037148"/>
            <a:ext cx="5485947" cy="3426888"/>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139340" y="1297921"/>
            <a:ext cx="3318413" cy="1600252"/>
          </a:xfrm>
          <a:prstGeom prst="rect">
            <a:avLst/>
          </a:prstGeom>
          <a:noFill/>
          <a:ln>
            <a:noFill/>
          </a:ln>
        </p:spPr>
        <p:txBody>
          <a:bodyPr wrap="square" lIns="0" tIns="45628" rIns="0" bIns="45628">
            <a:spAutoFit/>
          </a:bodyPr>
          <a:lstStyle/>
          <a:p>
            <a:pPr marL="466395" indent="-285750" algn="l">
              <a:buFont typeface="Wingdings" panose="05000000000000000000" pitchFamily="2" charset="2"/>
              <a:buChar char="l"/>
              <a:defRPr/>
            </a:pPr>
            <a:r>
              <a:rPr lang="en-US" altLang="ja-JP" dirty="0" smtClean="0">
                <a:effectLst/>
                <a:latin typeface="Calibri" panose="020F0502020204030204" pitchFamily="34" charset="0"/>
              </a:rPr>
              <a:t>Add </a:t>
            </a:r>
            <a:r>
              <a:rPr lang="en-US" altLang="ja-JP" dirty="0">
                <a:effectLst/>
                <a:latin typeface="Calibri" panose="020F0502020204030204" pitchFamily="34" charset="0"/>
              </a:rPr>
              <a:t>a group tree and the sequence tree. Simplify the video switching of the live monitor.</a:t>
            </a:r>
          </a:p>
          <a:p>
            <a:pPr marL="466395" indent="-285750" algn="l">
              <a:buFont typeface="Wingdings" panose="05000000000000000000" pitchFamily="2" charset="2"/>
              <a:buChar char="l"/>
              <a:defRPr/>
            </a:pPr>
            <a:endParaRPr lang="en-US" altLang="ja-JP" dirty="0" smtClean="0">
              <a:effectLst/>
              <a:latin typeface="Calibri" panose="020F0502020204030204" pitchFamily="34" charset="0"/>
              <a:ea typeface="Meiryo UI" panose="020B0604030504040204" pitchFamily="50" charset="-128"/>
              <a:cs typeface="Meiryo UI" panose="020B0604030504040204" pitchFamily="50" charset="-128"/>
            </a:endParaRPr>
          </a:p>
          <a:p>
            <a:pPr marL="466395" indent="-285750" algn="l">
              <a:buFont typeface="Wingdings" panose="05000000000000000000" pitchFamily="2" charset="2"/>
              <a:buChar char="l"/>
              <a:defRPr/>
            </a:pPr>
            <a:endParaRPr lang="en-US" altLang="ja-JP" dirty="0">
              <a:effectLst/>
              <a:latin typeface="Calibri" panose="020F0502020204030204" pitchFamily="34" charset="0"/>
              <a:ea typeface="Meiryo UI" panose="020B0604030504040204" pitchFamily="50" charset="-128"/>
              <a:cs typeface="Meiryo UI" panose="020B0604030504040204" pitchFamily="50" charset="-128"/>
            </a:endParaRPr>
          </a:p>
          <a:p>
            <a:pPr marL="466395" indent="-285750" algn="l">
              <a:buFont typeface="Wingdings" panose="05000000000000000000" pitchFamily="2" charset="2"/>
              <a:buChar char="l"/>
              <a:defRPr/>
            </a:pPr>
            <a:r>
              <a:rPr lang="en-US" altLang="ja-JP" dirty="0">
                <a:effectLst/>
                <a:latin typeface="Calibri" panose="020F0502020204030204" pitchFamily="34" charset="0"/>
              </a:rPr>
              <a:t>Full-screen display or independent monitor is also available as same as</a:t>
            </a:r>
            <a:endParaRPr lang="en-US" altLang="ja-JP"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4141734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3592745\Desktop\画像データ\04_運用編\44_マップモニター\EN_プレビュー画像.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9008" y="1078635"/>
            <a:ext cx="5485947" cy="3426888"/>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1"/>
          <p:cNvSpPr>
            <a:spLocks noGrp="1"/>
          </p:cNvSpPr>
          <p:nvPr>
            <p:ph type="title"/>
          </p:nvPr>
        </p:nvSpPr>
        <p:spPr>
          <a:xfrm>
            <a:off x="470888" y="16628"/>
            <a:ext cx="7674860" cy="525309"/>
          </a:xfrm>
        </p:spPr>
        <p:txBody>
          <a:bodyPr vert="horz" lIns="91274" tIns="45628" rIns="91274" bIns="45628" rtlCol="0" anchor="ctr">
            <a:normAutofit/>
          </a:bodyPr>
          <a:lstStyle/>
          <a:p>
            <a:pPr lvl="0"/>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GUI: MAP Monitor</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5" name="テキスト ボックス 4"/>
          <p:cNvSpPr txBox="1"/>
          <p:nvPr/>
        </p:nvSpPr>
        <p:spPr>
          <a:xfrm>
            <a:off x="139340" y="1297921"/>
            <a:ext cx="3318413" cy="3108357"/>
          </a:xfrm>
          <a:prstGeom prst="rect">
            <a:avLst/>
          </a:prstGeom>
          <a:noFill/>
          <a:ln>
            <a:noFill/>
          </a:ln>
        </p:spPr>
        <p:txBody>
          <a:bodyPr wrap="square" lIns="0" tIns="45628" rIns="0" bIns="45628">
            <a:spAutoFit/>
          </a:bodyPr>
          <a:lstStyle/>
          <a:p>
            <a:pPr marL="466395" indent="-285750" algn="l">
              <a:buFont typeface="Wingdings" panose="05000000000000000000" pitchFamily="2" charset="2"/>
              <a:buChar char="l"/>
              <a:defRPr/>
            </a:pP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Apply tree structure for map and registered camera. You can find camera list of each map.</a:t>
            </a:r>
          </a:p>
          <a:p>
            <a:pPr marL="466395" indent="-285750" algn="l">
              <a:buFont typeface="Wingdings" panose="05000000000000000000" pitchFamily="2" charset="2"/>
              <a:buChar char="l"/>
              <a:defRPr/>
            </a:pPr>
            <a:endParaRPr lang="en-US" altLang="ja-JP" dirty="0">
              <a:effectLst/>
              <a:latin typeface="Calibri" panose="020F0502020204030204" pitchFamily="34" charset="0"/>
              <a:ea typeface="Meiryo UI" panose="020B0604030504040204" pitchFamily="50" charset="-128"/>
              <a:cs typeface="Meiryo UI" panose="020B0604030504040204" pitchFamily="50" charset="-128"/>
            </a:endParaRPr>
          </a:p>
          <a:p>
            <a:pPr marL="466395" indent="-285750" algn="l">
              <a:buFont typeface="Wingdings" panose="05000000000000000000" pitchFamily="2" charset="2"/>
              <a:buChar char="l"/>
              <a:defRPr/>
            </a:pP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By </a:t>
            </a:r>
            <a:r>
              <a:rPr lang="en-US" altLang="ja-JP" dirty="0">
                <a:effectLst/>
                <a:latin typeface="Calibri" panose="020F0502020204030204" pitchFamily="34" charset="0"/>
                <a:ea typeface="Meiryo UI" panose="020B0604030504040204" pitchFamily="50" charset="-128"/>
                <a:cs typeface="Meiryo UI" panose="020B0604030504040204" pitchFamily="50" charset="-128"/>
              </a:rPr>
              <a:t>selecting the camera icon, a still image of that camera is </a:t>
            </a: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overlaid.</a:t>
            </a:r>
          </a:p>
          <a:p>
            <a:pPr marL="466395" indent="-285750" algn="l">
              <a:buFont typeface="Wingdings" panose="05000000000000000000" pitchFamily="2" charset="2"/>
              <a:buChar char="l"/>
              <a:defRPr/>
            </a:pPr>
            <a:endParaRPr lang="en-US" altLang="ja-JP" dirty="0">
              <a:effectLst/>
              <a:latin typeface="Calibri" panose="020F0502020204030204" pitchFamily="34" charset="0"/>
              <a:ea typeface="Meiryo UI" panose="020B0604030504040204" pitchFamily="50" charset="-128"/>
              <a:cs typeface="Meiryo UI" panose="020B0604030504040204" pitchFamily="50" charset="-128"/>
            </a:endParaRPr>
          </a:p>
          <a:p>
            <a:pPr marL="466395" indent="-285750" algn="l">
              <a:buFont typeface="Wingdings" panose="05000000000000000000" pitchFamily="2" charset="2"/>
              <a:buChar char="l"/>
              <a:defRPr/>
            </a:pP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It </a:t>
            </a:r>
            <a:r>
              <a:rPr lang="en-US" altLang="ja-JP" dirty="0">
                <a:effectLst/>
                <a:latin typeface="Calibri" panose="020F0502020204030204" pitchFamily="34" charset="0"/>
                <a:ea typeface="Meiryo UI" panose="020B0604030504040204" pitchFamily="50" charset="-128"/>
                <a:cs typeface="Meiryo UI" panose="020B0604030504040204" pitchFamily="50" charset="-128"/>
              </a:rPr>
              <a:t>increased the maximum number of icons that can be placed on the </a:t>
            </a: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map</a:t>
            </a:r>
            <a:r>
              <a:rPr lang="ja-JP" altLang="en-US" dirty="0">
                <a:effectLst/>
                <a:latin typeface="Calibri" panose="020F0502020204030204" pitchFamily="34" charset="0"/>
                <a:ea typeface="Meiryo UI" panose="020B0604030504040204" pitchFamily="50" charset="-128"/>
                <a:cs typeface="Meiryo UI" panose="020B0604030504040204" pitchFamily="50" charset="-128"/>
              </a:rPr>
              <a:t> </a:t>
            </a: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from ASM200</a:t>
            </a:r>
            <a:r>
              <a:rPr lang="ja-JP" altLang="en-US" dirty="0">
                <a:effectLst/>
                <a:latin typeface="Calibri" panose="020F0502020204030204" pitchFamily="34" charset="0"/>
                <a:ea typeface="Meiryo UI" panose="020B0604030504040204" pitchFamily="50" charset="-128"/>
                <a:cs typeface="Meiryo UI" panose="020B0604030504040204" pitchFamily="50" charset="-128"/>
              </a:rPr>
              <a:t>　</a:t>
            </a: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(64</a:t>
            </a:r>
            <a:r>
              <a:rPr lang="ja-JP" altLang="en-US"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128pcs)</a:t>
            </a:r>
            <a:endParaRPr lang="ja-JP" altLang="en-US" dirty="0">
              <a:effectLst/>
              <a:latin typeface="Calibri" panose="020F0502020204030204" pitchFamily="34" charset="0"/>
              <a:ea typeface="Meiryo UI" panose="020B0604030504040204" pitchFamily="50" charset="-128"/>
              <a:cs typeface="Meiryo UI" panose="020B0604030504040204" pitchFamily="50" charset="-128"/>
            </a:endParaRPr>
          </a:p>
          <a:p>
            <a:pPr marL="466395" indent="-285750" algn="l">
              <a:buFont typeface="Wingdings" panose="05000000000000000000" pitchFamily="2" charset="2"/>
              <a:buChar char="l"/>
              <a:defRPr/>
            </a:pPr>
            <a:endParaRPr lang="en-US" altLang="ja-JP" dirty="0">
              <a:effectLst/>
              <a:latin typeface="Calibri" panose="020F0502020204030204" pitchFamily="34" charset="0"/>
              <a:ea typeface="Meiryo UI" panose="020B0604030504040204" pitchFamily="50" charset="-128"/>
              <a:cs typeface="Meiryo UI" panose="020B0604030504040204" pitchFamily="50" charset="-128"/>
            </a:endParaRPr>
          </a:p>
          <a:p>
            <a:pPr marL="466395" indent="-285750" algn="l">
              <a:buFont typeface="Wingdings" panose="05000000000000000000" pitchFamily="2" charset="2"/>
              <a:buChar char="l"/>
              <a:defRPr/>
            </a:pPr>
            <a:r>
              <a:rPr lang="en-US" altLang="ja-JP" dirty="0" smtClean="0">
                <a:effectLst/>
                <a:latin typeface="Calibri" panose="020F0502020204030204" pitchFamily="34" charset="0"/>
              </a:rPr>
              <a:t>Full-screen </a:t>
            </a:r>
            <a:r>
              <a:rPr lang="en-US" altLang="ja-JP" dirty="0">
                <a:effectLst/>
                <a:latin typeface="Calibri" panose="020F0502020204030204" pitchFamily="34" charset="0"/>
              </a:rPr>
              <a:t>display or independent monitor is also available as </a:t>
            </a:r>
            <a:r>
              <a:rPr lang="en-US" altLang="ja-JP" dirty="0" smtClean="0">
                <a:effectLst/>
                <a:latin typeface="Calibri" panose="020F0502020204030204" pitchFamily="34" charset="0"/>
              </a:rPr>
              <a:t>same as ASM200.</a:t>
            </a:r>
            <a:endParaRPr lang="en-US" altLang="ja-JP"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 name="角丸四角形 1"/>
          <p:cNvSpPr/>
          <p:nvPr/>
        </p:nvSpPr>
        <p:spPr>
          <a:xfrm>
            <a:off x="145691" y="1037151"/>
            <a:ext cx="1259456" cy="217634"/>
          </a:xfrm>
          <a:prstGeom prst="roundRect">
            <a:avLst/>
          </a:prstGeom>
        </p:spPr>
        <p:style>
          <a:lnRef idx="1">
            <a:schemeClr val="accent1"/>
          </a:lnRef>
          <a:fillRef idx="3">
            <a:schemeClr val="accent1"/>
          </a:fillRef>
          <a:effectRef idx="2">
            <a:schemeClr val="accent1"/>
          </a:effectRef>
          <a:fontRef idx="minor">
            <a:schemeClr val="lt1"/>
          </a:fontRef>
        </p:style>
        <p:txBody>
          <a:bodyPr lIns="91274" tIns="35936" rIns="91274" bIns="35936" rtlCol="0" anchor="ctr"/>
          <a:lstStyle/>
          <a:p>
            <a:pPr algn="ctr"/>
            <a:r>
              <a:rPr lang="en-US" altLang="ja-JP" b="1" dirty="0">
                <a:latin typeface="Calibri" panose="020F0502020204030204" pitchFamily="34" charset="0"/>
                <a:ea typeface="Meiryo UI" panose="020B0604030504040204" pitchFamily="50" charset="-128"/>
                <a:cs typeface="Meiryo UI" panose="020B0604030504040204" pitchFamily="50" charset="-128"/>
              </a:rPr>
              <a:t>Point</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9" name="テキスト ボックス 8"/>
          <p:cNvSpPr txBox="1"/>
          <p:nvPr/>
        </p:nvSpPr>
        <p:spPr>
          <a:xfrm>
            <a:off x="7395816" y="4584765"/>
            <a:ext cx="1741059" cy="123111"/>
          </a:xfrm>
          <a:prstGeom prst="rect">
            <a:avLst/>
          </a:prstGeom>
          <a:noFill/>
        </p:spPr>
        <p:txBody>
          <a:bodyPr wrap="square" lIns="0" tIns="0" rIns="0" bIns="0" rtlCol="0">
            <a:spAutoFit/>
          </a:bodyPr>
          <a:lstStyle/>
          <a:p>
            <a:r>
              <a:rPr lang="en-US" altLang="ja-JP" sz="800" dirty="0">
                <a:effectLst/>
                <a:latin typeface="Calibri" panose="020F0502020204030204" pitchFamily="34" charset="0"/>
                <a:ea typeface="Meiryo UI" panose="020B0604030504040204" pitchFamily="50" charset="-128"/>
                <a:cs typeface="Meiryo UI" panose="020B0604030504040204" pitchFamily="50" charset="-128"/>
              </a:rPr>
              <a:t>Attached picture is an image.</a:t>
            </a:r>
            <a:endParaRPr lang="ja-JP" altLang="en-US" sz="800"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 name="角丸四角形吹き出し 2"/>
          <p:cNvSpPr/>
          <p:nvPr/>
        </p:nvSpPr>
        <p:spPr>
          <a:xfrm>
            <a:off x="6576969" y="766912"/>
            <a:ext cx="2389712" cy="523220"/>
          </a:xfrm>
          <a:prstGeom prst="wedgeRoundRectCallout">
            <a:avLst>
              <a:gd name="adj1" fmla="val -48280"/>
              <a:gd name="adj2" fmla="val 224437"/>
              <a:gd name="adj3" fmla="val 16667"/>
            </a:avLst>
          </a:prstGeom>
          <a:solidFill>
            <a:srgbClr val="FFFFCC"/>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ja-JP" dirty="0">
                <a:solidFill>
                  <a:schemeClr val="bg2"/>
                </a:solidFill>
                <a:effectLst/>
                <a:latin typeface="Calibri" panose="020F0502020204030204" pitchFamily="34" charset="0"/>
              </a:rPr>
              <a:t>Display the still images at the timing of placing the mouse</a:t>
            </a:r>
          </a:p>
        </p:txBody>
      </p:sp>
    </p:spTree>
    <p:extLst>
      <p:ext uri="{BB962C8B-B14F-4D97-AF65-F5344CB8AC3E}">
        <p14:creationId xmlns:p14="http://schemas.microsoft.com/office/powerpoint/2010/main" val="17767399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9350" y="926698"/>
            <a:ext cx="5229224" cy="3574407"/>
          </a:xfrm>
          <a:prstGeom prst="rect">
            <a:avLst/>
          </a:prstGeom>
        </p:spPr>
      </p:pic>
      <p:sp>
        <p:nvSpPr>
          <p:cNvPr id="6" name="タイトル 1"/>
          <p:cNvSpPr>
            <a:spLocks noGrp="1"/>
          </p:cNvSpPr>
          <p:nvPr>
            <p:ph type="title"/>
          </p:nvPr>
        </p:nvSpPr>
        <p:spPr>
          <a:xfrm>
            <a:off x="474786" y="9790"/>
            <a:ext cx="7674860" cy="525309"/>
          </a:xfrm>
        </p:spPr>
        <p:txBody>
          <a:bodyPr vert="horz" lIns="91274" tIns="45628" rIns="91274" bIns="45628" rtlCol="0" anchor="ctr">
            <a:normAutofit/>
          </a:bodyPr>
          <a:lstStyle/>
          <a:p>
            <a:pPr lvl="0"/>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GUI: Thumbnail Search</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5" name="テキスト ボックス 4"/>
          <p:cNvSpPr txBox="1"/>
          <p:nvPr/>
        </p:nvSpPr>
        <p:spPr>
          <a:xfrm>
            <a:off x="139341" y="1297922"/>
            <a:ext cx="3118209" cy="1815696"/>
          </a:xfrm>
          <a:prstGeom prst="rect">
            <a:avLst/>
          </a:prstGeom>
          <a:noFill/>
          <a:ln>
            <a:noFill/>
          </a:ln>
        </p:spPr>
        <p:txBody>
          <a:bodyPr wrap="square" lIns="0" tIns="45628" rIns="0" bIns="45628">
            <a:spAutoFit/>
          </a:bodyPr>
          <a:lstStyle/>
          <a:p>
            <a:pPr marL="466395" indent="-285750" algn="l">
              <a:buFont typeface="Wingdings" panose="05000000000000000000" pitchFamily="2" charset="2"/>
              <a:buChar char="l"/>
              <a:defRPr/>
            </a:pP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As </a:t>
            </a:r>
            <a:r>
              <a:rPr lang="en-US" altLang="ja-JP" dirty="0">
                <a:effectLst/>
                <a:latin typeface="Calibri" panose="020F0502020204030204" pitchFamily="34" charset="0"/>
                <a:ea typeface="Meiryo UI" panose="020B0604030504040204" pitchFamily="50" charset="-128"/>
                <a:cs typeface="Meiryo UI" panose="020B0604030504040204" pitchFamily="50" charset="-128"/>
              </a:rPr>
              <a:t>an improvement of search performance, a thumbnail </a:t>
            </a: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of single or multiple </a:t>
            </a:r>
            <a:r>
              <a:rPr lang="en-US" altLang="ja-JP" dirty="0">
                <a:effectLst/>
                <a:latin typeface="Calibri" panose="020F0502020204030204" pitchFamily="34" charset="0"/>
                <a:ea typeface="Meiryo UI" panose="020B0604030504040204" pitchFamily="50" charset="-128"/>
                <a:cs typeface="Meiryo UI" panose="020B0604030504040204" pitchFamily="50" charset="-128"/>
              </a:rPr>
              <a:t>camera </a:t>
            </a: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images</a:t>
            </a:r>
            <a:r>
              <a:rPr lang="ja-JP" altLang="en-US" dirty="0" smtClean="0">
                <a:effectLst/>
                <a:latin typeface="Calibri" panose="020F0502020204030204" pitchFamily="34" charset="0"/>
                <a:ea typeface="Meiryo UI" panose="020B0604030504040204" pitchFamily="50" charset="-128"/>
                <a:cs typeface="Meiryo UI" panose="020B0604030504040204" pitchFamily="50" charset="-128"/>
              </a:rPr>
              <a:t> </a:t>
            </a: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can </a:t>
            </a:r>
            <a:r>
              <a:rPr lang="en-US" altLang="ja-JP" dirty="0">
                <a:effectLst/>
                <a:latin typeface="Calibri" panose="020F0502020204030204" pitchFamily="34" charset="0"/>
                <a:ea typeface="Meiryo UI" panose="020B0604030504040204" pitchFamily="50" charset="-128"/>
                <a:cs typeface="Meiryo UI" panose="020B0604030504040204" pitchFamily="50" charset="-128"/>
              </a:rPr>
              <a:t>be displayed from the </a:t>
            </a: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specified time. </a:t>
            </a:r>
            <a:r>
              <a:rPr lang="en-US" altLang="ja-JP" dirty="0">
                <a:effectLst/>
                <a:latin typeface="Calibri" panose="020F0502020204030204" pitchFamily="34" charset="0"/>
                <a:ea typeface="Meiryo UI" panose="020B0604030504040204" pitchFamily="50" charset="-128"/>
                <a:cs typeface="Meiryo UI" panose="020B0604030504040204" pitchFamily="50" charset="-128"/>
              </a:rPr>
              <a:t>(1,5,10,15,30</a:t>
            </a: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 60min. and 120min.)</a:t>
            </a:r>
          </a:p>
          <a:p>
            <a:pPr marL="466395" indent="-285750" algn="l">
              <a:buFont typeface="Wingdings" panose="05000000000000000000" pitchFamily="2" charset="2"/>
              <a:buChar char="l"/>
              <a:defRPr/>
            </a:pPr>
            <a:endParaRPr lang="en-US" altLang="ja-JP" dirty="0" smtClean="0">
              <a:effectLst/>
              <a:latin typeface="Calibri" panose="020F0502020204030204" pitchFamily="34" charset="0"/>
              <a:ea typeface="Meiryo UI" panose="020B0604030504040204" pitchFamily="50" charset="-128"/>
              <a:cs typeface="Meiryo UI" panose="020B0604030504040204" pitchFamily="50" charset="-128"/>
            </a:endParaRPr>
          </a:p>
          <a:p>
            <a:pPr marL="466395" indent="-285750" algn="l">
              <a:buFont typeface="Wingdings" panose="05000000000000000000" pitchFamily="2" charset="2"/>
              <a:buChar char="l"/>
              <a:defRPr/>
            </a:pPr>
            <a:r>
              <a:rPr lang="en-US" altLang="ja-JP"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Time and date must be selected before search.</a:t>
            </a:r>
            <a:endParaRPr lang="ja-JP" altLang="en-US"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 name="角丸四角形 1"/>
          <p:cNvSpPr/>
          <p:nvPr/>
        </p:nvSpPr>
        <p:spPr>
          <a:xfrm>
            <a:off x="145691" y="1037151"/>
            <a:ext cx="1259456" cy="217634"/>
          </a:xfrm>
          <a:prstGeom prst="roundRect">
            <a:avLst/>
          </a:prstGeom>
        </p:spPr>
        <p:style>
          <a:lnRef idx="1">
            <a:schemeClr val="accent1"/>
          </a:lnRef>
          <a:fillRef idx="3">
            <a:schemeClr val="accent1"/>
          </a:fillRef>
          <a:effectRef idx="2">
            <a:schemeClr val="accent1"/>
          </a:effectRef>
          <a:fontRef idx="minor">
            <a:schemeClr val="lt1"/>
          </a:fontRef>
        </p:style>
        <p:txBody>
          <a:bodyPr lIns="91274" tIns="35936" rIns="91274" bIns="35936" rtlCol="0" anchor="ctr"/>
          <a:lstStyle/>
          <a:p>
            <a:pPr algn="ctr"/>
            <a:r>
              <a:rPr lang="en-US" altLang="ja-JP" b="1" dirty="0">
                <a:latin typeface="Calibri" panose="020F0502020204030204" pitchFamily="34" charset="0"/>
                <a:ea typeface="Meiryo UI" panose="020B0604030504040204" pitchFamily="50" charset="-128"/>
                <a:cs typeface="Meiryo UI" panose="020B0604030504040204" pitchFamily="50" charset="-128"/>
              </a:rPr>
              <a:t>Point</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8" name="テキスト ボックス 7"/>
          <p:cNvSpPr txBox="1"/>
          <p:nvPr/>
        </p:nvSpPr>
        <p:spPr>
          <a:xfrm>
            <a:off x="7395816" y="4584765"/>
            <a:ext cx="1741059" cy="123111"/>
          </a:xfrm>
          <a:prstGeom prst="rect">
            <a:avLst/>
          </a:prstGeom>
          <a:noFill/>
        </p:spPr>
        <p:txBody>
          <a:bodyPr wrap="square" lIns="0" tIns="0" rIns="0" bIns="0" rtlCol="0">
            <a:spAutoFit/>
          </a:bodyPr>
          <a:lstStyle/>
          <a:p>
            <a:r>
              <a:rPr lang="en-US" altLang="ja-JP" sz="800" dirty="0">
                <a:effectLst/>
                <a:latin typeface="Calibri" panose="020F0502020204030204" pitchFamily="34" charset="0"/>
                <a:ea typeface="Meiryo UI" panose="020B0604030504040204" pitchFamily="50" charset="-128"/>
                <a:cs typeface="Meiryo UI" panose="020B0604030504040204" pitchFamily="50" charset="-128"/>
              </a:rPr>
              <a:t>Attached picture is an image.</a:t>
            </a:r>
            <a:endParaRPr lang="ja-JP" altLang="en-US" sz="800" dirty="0">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3" name="図 2"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1851" y="1422400"/>
            <a:ext cx="4237342" cy="3072355"/>
          </a:xfrm>
          <a:prstGeom prst="rect">
            <a:avLst/>
          </a:prstGeom>
        </p:spPr>
      </p:pic>
      <p:pic>
        <p:nvPicPr>
          <p:cNvPr id="9" name="図 8"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3929" y="1530350"/>
            <a:ext cx="429306" cy="2851150"/>
          </a:xfrm>
          <a:prstGeom prst="rect">
            <a:avLst/>
          </a:prstGeom>
        </p:spPr>
      </p:pic>
    </p:spTree>
    <p:extLst>
      <p:ext uri="{BB962C8B-B14F-4D97-AF65-F5344CB8AC3E}">
        <p14:creationId xmlns:p14="http://schemas.microsoft.com/office/powerpoint/2010/main" val="4319165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5" descr="C:\Users\3592745\Desktop\画像データ\04_運用編\41_操作モニター\05再生\EN_再生.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6962" y="1023442"/>
            <a:ext cx="2119157" cy="1323737"/>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C:\Users\3592745\Desktop\画像データ\04_運用編\49_ダウンロード\EN_ダウンロード画面.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9188" y="1228305"/>
            <a:ext cx="2779758" cy="3251792"/>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1"/>
          <p:cNvSpPr>
            <a:spLocks noGrp="1"/>
          </p:cNvSpPr>
          <p:nvPr>
            <p:ph type="title"/>
          </p:nvPr>
        </p:nvSpPr>
        <p:spPr>
          <a:xfrm>
            <a:off x="474786" y="9790"/>
            <a:ext cx="7674860" cy="525309"/>
          </a:xfrm>
        </p:spPr>
        <p:txBody>
          <a:bodyPr vert="horz" lIns="91274" tIns="45628" rIns="91274" bIns="45628" rtlCol="0" anchor="ctr">
            <a:normAutofit/>
          </a:bodyPr>
          <a:lstStyle/>
          <a:p>
            <a:pPr lvl="0"/>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GUI: Download</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5" name="テキスト ボックス 4"/>
          <p:cNvSpPr txBox="1"/>
          <p:nvPr/>
        </p:nvSpPr>
        <p:spPr>
          <a:xfrm>
            <a:off x="146050" y="1297914"/>
            <a:ext cx="3054350" cy="2677470"/>
          </a:xfrm>
          <a:prstGeom prst="rect">
            <a:avLst/>
          </a:prstGeom>
          <a:noFill/>
          <a:ln>
            <a:noFill/>
          </a:ln>
        </p:spPr>
        <p:txBody>
          <a:bodyPr wrap="square" lIns="0" tIns="45628" rIns="0" bIns="45628">
            <a:spAutoFit/>
          </a:bodyPr>
          <a:lstStyle/>
          <a:p>
            <a:pPr marL="466395" indent="-285750" algn="l">
              <a:buFont typeface="Wingdings" panose="05000000000000000000" pitchFamily="2" charset="2"/>
              <a:buChar char="l"/>
              <a:defRPr/>
            </a:pPr>
            <a:r>
              <a:rPr lang="en-US" altLang="ja-JP" dirty="0" smtClean="0">
                <a:effectLst/>
                <a:latin typeface="Calibri" panose="020F0502020204030204" pitchFamily="34" charset="0"/>
              </a:rPr>
              <a:t>You </a:t>
            </a:r>
            <a:r>
              <a:rPr lang="en-US" altLang="ja-JP" dirty="0">
                <a:effectLst/>
                <a:latin typeface="Calibri" panose="020F0502020204030204" pitchFamily="34" charset="0"/>
              </a:rPr>
              <a:t>can </a:t>
            </a:r>
            <a:r>
              <a:rPr lang="en-US" altLang="ja-JP" dirty="0" smtClean="0">
                <a:effectLst/>
                <a:latin typeface="Calibri" panose="020F0502020204030204" pitchFamily="34" charset="0"/>
              </a:rPr>
              <a:t>download</a:t>
            </a:r>
            <a:r>
              <a:rPr lang="ja-JP" altLang="en-US" dirty="0">
                <a:effectLst/>
                <a:latin typeface="Calibri" panose="020F0502020204030204" pitchFamily="34" charset="0"/>
              </a:rPr>
              <a:t> </a:t>
            </a:r>
            <a:r>
              <a:rPr lang="en-US" altLang="ja-JP" dirty="0" smtClean="0">
                <a:effectLst/>
                <a:latin typeface="Calibri" panose="020F0502020204030204" pitchFamily="34" charset="0"/>
              </a:rPr>
              <a:t>video </a:t>
            </a:r>
            <a:r>
              <a:rPr lang="en-US" altLang="ja-JP" dirty="0">
                <a:effectLst/>
                <a:latin typeface="Calibri" panose="020F0502020204030204" pitchFamily="34" charset="0"/>
              </a:rPr>
              <a:t>by right-clicking on the screen during playback</a:t>
            </a:r>
            <a:r>
              <a:rPr lang="en-US" altLang="ja-JP" dirty="0" smtClean="0">
                <a:effectLst/>
                <a:latin typeface="Calibri" panose="020F0502020204030204" pitchFamily="34" charset="0"/>
              </a:rPr>
              <a:t>.</a:t>
            </a:r>
            <a:r>
              <a:rPr lang="en-US" altLang="ja-JP" dirty="0">
                <a:effectLst/>
                <a:latin typeface="Calibri" panose="020F0502020204030204" pitchFamily="34" charset="0"/>
                <a:ea typeface="Meiryo UI" panose="020B0604030504040204" pitchFamily="50" charset="-128"/>
                <a:cs typeface="Meiryo UI" panose="020B0604030504040204" pitchFamily="50" charset="-128"/>
              </a:rPr>
              <a:t> </a:t>
            </a: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dirty="0">
                <a:effectLst/>
                <a:latin typeface="Calibri" panose="020F0502020204030204" pitchFamily="34" charset="0"/>
              </a:rPr>
              <a:t>Download </a:t>
            </a:r>
            <a:r>
              <a:rPr lang="en-US" altLang="ja-JP" dirty="0" smtClean="0">
                <a:effectLst/>
                <a:latin typeface="Calibri" panose="020F0502020204030204" pitchFamily="34" charset="0"/>
              </a:rPr>
              <a:t>duration (period) has to  be set </a:t>
            </a:r>
            <a:r>
              <a:rPr lang="en-US" altLang="ja-JP" dirty="0">
                <a:effectLst/>
                <a:latin typeface="Calibri" panose="020F0502020204030204" pitchFamily="34" charset="0"/>
              </a:rPr>
              <a:t>in </a:t>
            </a:r>
            <a:r>
              <a:rPr lang="en-US" altLang="ja-JP" dirty="0" smtClean="0">
                <a:effectLst/>
                <a:latin typeface="Calibri" panose="020F0502020204030204" pitchFamily="34" charset="0"/>
              </a:rPr>
              <a:t>advance.</a:t>
            </a: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a:t>
            </a:r>
            <a:endParaRPr lang="ja-JP" altLang="en-US" dirty="0">
              <a:effectLst/>
              <a:latin typeface="Calibri" panose="020F0502020204030204" pitchFamily="34" charset="0"/>
              <a:ea typeface="Meiryo UI" panose="020B0604030504040204" pitchFamily="50" charset="-128"/>
              <a:cs typeface="Meiryo UI" panose="020B0604030504040204" pitchFamily="50" charset="-128"/>
            </a:endParaRPr>
          </a:p>
          <a:p>
            <a:pPr marL="466395" indent="-285750" algn="l">
              <a:buFont typeface="Wingdings" panose="05000000000000000000" pitchFamily="2" charset="2"/>
              <a:buChar char="l"/>
              <a:defRPr/>
            </a:pPr>
            <a:endParaRPr lang="en-US" altLang="ja-JP" dirty="0">
              <a:effectLst/>
              <a:latin typeface="Calibri" panose="020F0502020204030204" pitchFamily="34" charset="0"/>
              <a:ea typeface="Meiryo UI" panose="020B0604030504040204" pitchFamily="50" charset="-128"/>
              <a:cs typeface="Meiryo UI" panose="020B0604030504040204" pitchFamily="50" charset="-128"/>
            </a:endParaRPr>
          </a:p>
          <a:p>
            <a:pPr marL="466395" indent="-285750" algn="l">
              <a:buFont typeface="Wingdings" panose="05000000000000000000" pitchFamily="2" charset="2"/>
              <a:buChar char="l"/>
              <a:defRPr/>
            </a:pPr>
            <a:r>
              <a:rPr lang="en-US" altLang="ja-JP"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It is possible to save by designating file name for one specified camera.</a:t>
            </a:r>
            <a:endParaRPr lang="ja-JP" altLang="en-US"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p>
            <a:pPr marL="180645" algn="l">
              <a:defRPr/>
            </a:pPr>
            <a:endParaRPr lang="en-US" altLang="ja-JP" dirty="0" smtClean="0">
              <a:effectLst/>
              <a:latin typeface="Calibri" panose="020F0502020204030204" pitchFamily="34" charset="0"/>
              <a:ea typeface="Meiryo UI" panose="020B0604030504040204" pitchFamily="50" charset="-128"/>
              <a:cs typeface="Meiryo UI" panose="020B0604030504040204" pitchFamily="50" charset="-128"/>
            </a:endParaRPr>
          </a:p>
          <a:p>
            <a:pPr marL="466395" indent="-285750" algn="l">
              <a:buFont typeface="Wingdings" panose="05000000000000000000" pitchFamily="2" charset="2"/>
              <a:buChar char="l"/>
              <a:defRPr/>
            </a:pPr>
            <a:r>
              <a:rPr lang="en-US" altLang="ja-JP" dirty="0" smtClean="0">
                <a:effectLst/>
                <a:latin typeface="Calibri" panose="020F0502020204030204" pitchFamily="34" charset="0"/>
              </a:rPr>
              <a:t>Continuous (queing) download is possible.</a:t>
            </a:r>
            <a:r>
              <a:rPr lang="en-US" altLang="ja-JP" dirty="0">
                <a:effectLst/>
                <a:latin typeface="Calibri" panose="020F0502020204030204" pitchFamily="34" charset="0"/>
              </a:rPr>
              <a:t/>
            </a:r>
            <a:br>
              <a:rPr lang="en-US" altLang="ja-JP" dirty="0">
                <a:effectLst/>
                <a:latin typeface="Calibri" panose="020F0502020204030204" pitchFamily="34" charset="0"/>
              </a:rPr>
            </a:br>
            <a:r>
              <a:rPr lang="en-US" altLang="ja-JP" dirty="0" smtClean="0">
                <a:effectLst/>
                <a:latin typeface="Calibri" panose="020F0502020204030204" pitchFamily="34" charset="0"/>
              </a:rPr>
              <a:t>ASM300 </a:t>
            </a:r>
            <a:r>
              <a:rPr lang="en-US" altLang="ja-JP" dirty="0">
                <a:effectLst/>
                <a:latin typeface="Calibri" panose="020F0502020204030204" pitchFamily="34" charset="0"/>
              </a:rPr>
              <a:t>can continue </a:t>
            </a:r>
            <a:r>
              <a:rPr lang="en-US" altLang="ja-JP" dirty="0" smtClean="0">
                <a:effectLst/>
                <a:latin typeface="Calibri" panose="020F0502020204030204" pitchFamily="34" charset="0"/>
              </a:rPr>
              <a:t>download even after ASM300 has closed.</a:t>
            </a:r>
            <a:endParaRPr lang="ja-JP" altLang="en-US"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 name="角丸四角形 1"/>
          <p:cNvSpPr/>
          <p:nvPr/>
        </p:nvSpPr>
        <p:spPr>
          <a:xfrm>
            <a:off x="145691" y="1037151"/>
            <a:ext cx="1259456" cy="217634"/>
          </a:xfrm>
          <a:prstGeom prst="roundRect">
            <a:avLst/>
          </a:prstGeom>
        </p:spPr>
        <p:style>
          <a:lnRef idx="1">
            <a:schemeClr val="accent1"/>
          </a:lnRef>
          <a:fillRef idx="3">
            <a:schemeClr val="accent1"/>
          </a:fillRef>
          <a:effectRef idx="2">
            <a:schemeClr val="accent1"/>
          </a:effectRef>
          <a:fontRef idx="minor">
            <a:schemeClr val="lt1"/>
          </a:fontRef>
        </p:style>
        <p:txBody>
          <a:bodyPr lIns="91274" tIns="35936" rIns="91274" bIns="35936" rtlCol="0" anchor="ctr"/>
          <a:lstStyle/>
          <a:p>
            <a:pPr algn="ctr"/>
            <a:r>
              <a:rPr lang="en-US" altLang="ja-JP" b="1" dirty="0">
                <a:latin typeface="Calibri" panose="020F0502020204030204" pitchFamily="34" charset="0"/>
                <a:ea typeface="Meiryo UI" panose="020B0604030504040204" pitchFamily="50" charset="-128"/>
                <a:cs typeface="Meiryo UI" panose="020B0604030504040204" pitchFamily="50" charset="-128"/>
              </a:rPr>
              <a:t>Point</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12" name="テキスト ボックス 7"/>
          <p:cNvSpPr txBox="1">
            <a:spLocks noChangeArrowheads="1"/>
          </p:cNvSpPr>
          <p:nvPr/>
        </p:nvSpPr>
        <p:spPr bwMode="auto">
          <a:xfrm>
            <a:off x="4867953" y="2325302"/>
            <a:ext cx="1173042" cy="399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l" eaLnBrk="1" hangingPunct="1"/>
            <a:r>
              <a:rPr lang="en-US" altLang="ja-JP" sz="1000" dirty="0">
                <a:effectLst/>
                <a:ea typeface="Meiryo UI" pitchFamily="50" charset="-128"/>
                <a:cs typeface="Meiryo UI" pitchFamily="50" charset="-128"/>
              </a:rPr>
              <a:t>Quick download during playback</a:t>
            </a:r>
            <a:endParaRPr lang="ja-JP" altLang="en-US" sz="1000" dirty="0">
              <a:effectLst/>
              <a:ea typeface="Meiryo UI" pitchFamily="50" charset="-128"/>
              <a:cs typeface="Meiryo UI" pitchFamily="50" charset="-128"/>
            </a:endParaRPr>
          </a:p>
        </p:txBody>
      </p:sp>
      <p:sp>
        <p:nvSpPr>
          <p:cNvPr id="13" name="テキスト ボックス 8"/>
          <p:cNvSpPr txBox="1">
            <a:spLocks noChangeArrowheads="1"/>
          </p:cNvSpPr>
          <p:nvPr/>
        </p:nvSpPr>
        <p:spPr bwMode="auto">
          <a:xfrm>
            <a:off x="4278085" y="3225562"/>
            <a:ext cx="1548056" cy="24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000" dirty="0">
                <a:effectLst/>
                <a:ea typeface="Meiryo UI" pitchFamily="50" charset="-128"/>
                <a:cs typeface="Meiryo UI" pitchFamily="50" charset="-128"/>
              </a:rPr>
              <a:t>File name can be changed.</a:t>
            </a:r>
            <a:endParaRPr lang="ja-JP" altLang="en-US" sz="1000" dirty="0">
              <a:effectLst/>
              <a:ea typeface="Meiryo UI" pitchFamily="50" charset="-128"/>
              <a:cs typeface="Meiryo UI" pitchFamily="50" charset="-128"/>
            </a:endParaRPr>
          </a:p>
        </p:txBody>
      </p:sp>
      <p:sp>
        <p:nvSpPr>
          <p:cNvPr id="14" name="テキスト ボックス 2"/>
          <p:cNvSpPr txBox="1">
            <a:spLocks noChangeArrowheads="1"/>
          </p:cNvSpPr>
          <p:nvPr/>
        </p:nvSpPr>
        <p:spPr bwMode="auto">
          <a:xfrm>
            <a:off x="6140231" y="1002743"/>
            <a:ext cx="2883019" cy="24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000" dirty="0">
                <a:effectLst/>
                <a:ea typeface="Meiryo UI" pitchFamily="50" charset="-128"/>
                <a:cs typeface="Meiryo UI" pitchFamily="50" charset="-128"/>
              </a:rPr>
              <a:t>Queue files to be downloaded</a:t>
            </a:r>
            <a:endParaRPr lang="ja-JP" altLang="en-US" sz="1000" dirty="0">
              <a:effectLst/>
              <a:ea typeface="Meiryo UI" pitchFamily="50" charset="-128"/>
              <a:cs typeface="Meiryo UI" pitchFamily="50" charset="-128"/>
            </a:endParaRPr>
          </a:p>
        </p:txBody>
      </p:sp>
      <p:sp>
        <p:nvSpPr>
          <p:cNvPr id="17" name="テキスト ボックス 16"/>
          <p:cNvSpPr txBox="1"/>
          <p:nvPr/>
        </p:nvSpPr>
        <p:spPr>
          <a:xfrm>
            <a:off x="7395816" y="4584765"/>
            <a:ext cx="1741059" cy="123111"/>
          </a:xfrm>
          <a:prstGeom prst="rect">
            <a:avLst/>
          </a:prstGeom>
          <a:noFill/>
        </p:spPr>
        <p:txBody>
          <a:bodyPr wrap="square" lIns="0" tIns="0" rIns="0" bIns="0" rtlCol="0">
            <a:spAutoFit/>
          </a:bodyPr>
          <a:lstStyle/>
          <a:p>
            <a:r>
              <a:rPr lang="en-US" altLang="ja-JP" sz="800" dirty="0">
                <a:effectLst/>
                <a:latin typeface="Calibri" panose="020F0502020204030204" pitchFamily="34" charset="0"/>
                <a:ea typeface="Meiryo UI" panose="020B0604030504040204" pitchFamily="50" charset="-128"/>
                <a:cs typeface="Meiryo UI" panose="020B0604030504040204" pitchFamily="50" charset="-128"/>
              </a:rPr>
              <a:t>Attached picture is an image.</a:t>
            </a:r>
            <a:endParaRPr lang="ja-JP" altLang="en-US" sz="800"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7" name="AutoShape 3"/>
          <p:cNvSpPr>
            <a:spLocks noChangeAspect="1" noChangeArrowheads="1" noTextEdit="1"/>
          </p:cNvSpPr>
          <p:nvPr/>
        </p:nvSpPr>
        <p:spPr bwMode="auto">
          <a:xfrm>
            <a:off x="2909888" y="890588"/>
            <a:ext cx="4310062"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Calibri" panose="020F0502020204030204" pitchFamily="34" charset="0"/>
            </a:endParaRPr>
          </a:p>
        </p:txBody>
      </p:sp>
      <p:sp>
        <p:nvSpPr>
          <p:cNvPr id="25" name="テキスト ボックス 24"/>
          <p:cNvSpPr txBox="1"/>
          <p:nvPr/>
        </p:nvSpPr>
        <p:spPr>
          <a:xfrm>
            <a:off x="4476591" y="1385889"/>
            <a:ext cx="1887328" cy="861774"/>
          </a:xfrm>
          <a:prstGeom prst="rect">
            <a:avLst/>
          </a:prstGeom>
          <a:solidFill>
            <a:schemeClr val="tx2">
              <a:lumMod val="75000"/>
              <a:lumOff val="25000"/>
            </a:schemeClr>
          </a:solidFill>
        </p:spPr>
        <p:txBody>
          <a:bodyPr wrap="square" rtlCol="0">
            <a:spAutoFit/>
          </a:bodyPr>
          <a:lstStyle/>
          <a:p>
            <a:pPr algn="l"/>
            <a:r>
              <a:rPr kumimoji="1" lang="en-US" altLang="ja-JP" sz="1000" b="1" dirty="0" smtClean="0">
                <a:solidFill>
                  <a:schemeClr val="bg1"/>
                </a:solidFill>
                <a:effectLst/>
                <a:latin typeface="Calibri" panose="020F0502020204030204" pitchFamily="34" charset="0"/>
              </a:rPr>
              <a:t>Electronic Zoom</a:t>
            </a:r>
          </a:p>
          <a:p>
            <a:pPr algn="l"/>
            <a:r>
              <a:rPr lang="en-US" altLang="ja-JP" sz="1000" b="1" dirty="0" smtClean="0">
                <a:solidFill>
                  <a:schemeClr val="bg1"/>
                </a:solidFill>
                <a:effectLst/>
                <a:latin typeface="Calibri" panose="020F0502020204030204" pitchFamily="34" charset="0"/>
              </a:rPr>
              <a:t>Download</a:t>
            </a:r>
          </a:p>
          <a:p>
            <a:pPr algn="l"/>
            <a:r>
              <a:rPr kumimoji="1" lang="en-US" altLang="ja-JP" sz="1000" b="1" dirty="0" smtClean="0">
                <a:solidFill>
                  <a:srgbClr val="FFFF66"/>
                </a:solidFill>
                <a:effectLst/>
                <a:latin typeface="Calibri" panose="020F0502020204030204" pitchFamily="34" charset="0"/>
              </a:rPr>
              <a:t>Quick Download</a:t>
            </a:r>
          </a:p>
          <a:p>
            <a:pPr algn="l"/>
            <a:r>
              <a:rPr lang="en-US" altLang="ja-JP" sz="1000" b="1" dirty="0" smtClean="0">
                <a:solidFill>
                  <a:srgbClr val="FFFF66"/>
                </a:solidFill>
                <a:effectLst/>
                <a:latin typeface="Calibri" panose="020F0502020204030204" pitchFamily="34" charset="0"/>
              </a:rPr>
              <a:t>Quick Download (All Images)</a:t>
            </a:r>
          </a:p>
          <a:p>
            <a:pPr algn="l"/>
            <a:r>
              <a:rPr lang="en-US" altLang="ja-JP" sz="1000" b="1" dirty="0" smtClean="0">
                <a:solidFill>
                  <a:srgbClr val="FFFF66"/>
                </a:solidFill>
                <a:effectLst/>
                <a:latin typeface="Calibri" panose="020F0502020204030204" pitchFamily="34" charset="0"/>
              </a:rPr>
              <a:t>…</a:t>
            </a:r>
            <a:endParaRPr kumimoji="1" lang="en-US" altLang="ja-JP" sz="1000" b="1" dirty="0" smtClean="0">
              <a:solidFill>
                <a:srgbClr val="FFFF66"/>
              </a:solidFill>
              <a:effectLst/>
              <a:latin typeface="Calibri" panose="020F0502020204030204" pitchFamily="34" charset="0"/>
            </a:endParaRPr>
          </a:p>
        </p:txBody>
      </p:sp>
      <p:sp>
        <p:nvSpPr>
          <p:cNvPr id="27" name="二等辺三角形 26"/>
          <p:cNvSpPr/>
          <p:nvPr/>
        </p:nvSpPr>
        <p:spPr>
          <a:xfrm rot="5400000">
            <a:off x="6140725" y="1505167"/>
            <a:ext cx="59333" cy="51149"/>
          </a:xfrm>
          <a:prstGeom prst="triangl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latin typeface="Calibri" panose="020F0502020204030204" pitchFamily="34" charset="0"/>
            </a:endParaRPr>
          </a:p>
        </p:txBody>
      </p:sp>
      <p:sp>
        <p:nvSpPr>
          <p:cNvPr id="29" name="角丸四角形 28"/>
          <p:cNvSpPr/>
          <p:nvPr/>
        </p:nvSpPr>
        <p:spPr>
          <a:xfrm>
            <a:off x="4472710" y="1730307"/>
            <a:ext cx="1887328" cy="320813"/>
          </a:xfrm>
          <a:prstGeom prst="roundRect">
            <a:avLst/>
          </a:prstGeom>
          <a:noFill/>
          <a:ln w="19050">
            <a:solidFill>
              <a:srgbClr val="61FB55"/>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latin typeface="Calibri" panose="020F0502020204030204" pitchFamily="34" charset="0"/>
            </a:endParaRPr>
          </a:p>
        </p:txBody>
      </p:sp>
      <p:pic>
        <p:nvPicPr>
          <p:cNvPr id="13315" name="Picture 3" descr="C:\Users\3592745\Desktop\画像データ\04_運用編\49_ダウンロード\ダウンロードパネル\EN_ダウンロードパネル.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150" y="2426908"/>
            <a:ext cx="953166" cy="226324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Users\3592745\Desktop\画像データ\04_運用編\49_ダウンロード\その他\EN_ファイル名変更.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44829" y="3494082"/>
            <a:ext cx="1892344" cy="1186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6969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482612" y="-958"/>
            <a:ext cx="7674860" cy="525309"/>
          </a:xfrm>
        </p:spPr>
        <p:txBody>
          <a:bodyPr vert="horz" lIns="91274" tIns="45628" rIns="91274" bIns="45628" rtlCol="0" anchor="ctr">
            <a:normAutofit/>
          </a:bodyPr>
          <a:lstStyle/>
          <a:p>
            <a:pPr lvl="0"/>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Functional Overview: Compatible Devices</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4" name="テキスト ボックス 3"/>
          <p:cNvSpPr txBox="1"/>
          <p:nvPr/>
        </p:nvSpPr>
        <p:spPr>
          <a:xfrm>
            <a:off x="2587624" y="2302610"/>
            <a:ext cx="180000" cy="144000"/>
          </a:xfrm>
          <a:prstGeom prst="rect">
            <a:avLst/>
          </a:prstGeom>
          <a:noFill/>
        </p:spPr>
        <p:txBody>
          <a:bodyPr wrap="square" rtlCol="0" anchor="ctr">
            <a:spAutoFit/>
          </a:bodyPr>
          <a:lstStyle/>
          <a:p>
            <a:r>
              <a:rPr kumimoji="1" lang="en-US" altLang="ja-JP" sz="1050" dirty="0" smtClean="0">
                <a:solidFill>
                  <a:srgbClr val="FF0000"/>
                </a:solidFill>
                <a:effectLst/>
                <a:latin typeface="Calibri" panose="020F0502020204030204" pitchFamily="34" charset="0"/>
              </a:rPr>
              <a:t>*</a:t>
            </a:r>
            <a:endParaRPr kumimoji="1" lang="ja-JP" altLang="en-US" sz="1050" dirty="0">
              <a:solidFill>
                <a:srgbClr val="FF0000"/>
              </a:solidFill>
              <a:effectLst/>
              <a:latin typeface="Calibri" panose="020F0502020204030204" pitchFamily="34" charset="0"/>
            </a:endParaRPr>
          </a:p>
        </p:txBody>
      </p:sp>
      <p:grpSp>
        <p:nvGrpSpPr>
          <p:cNvPr id="14" name="Group 708"/>
          <p:cNvGrpSpPr>
            <a:grpSpLocks noChangeAspect="1"/>
          </p:cNvGrpSpPr>
          <p:nvPr/>
        </p:nvGrpSpPr>
        <p:grpSpPr bwMode="auto">
          <a:xfrm>
            <a:off x="52889" y="95133"/>
            <a:ext cx="542834" cy="361890"/>
            <a:chOff x="132" y="2044"/>
            <a:chExt cx="462" cy="308"/>
          </a:xfrm>
        </p:grpSpPr>
        <p:pic>
          <p:nvPicPr>
            <p:cNvPr id="17" name="Picture 709" descr="名称未設定-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710"/>
            <p:cNvSpPr txBox="1">
              <a:spLocks noChangeArrowheads="1"/>
            </p:cNvSpPr>
            <p:nvPr/>
          </p:nvSpPr>
          <p:spPr bwMode="auto">
            <a:xfrm rot="20407034">
              <a:off x="158" y="2114"/>
              <a:ext cx="430" cy="165"/>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sz="800" b="1" dirty="0" smtClean="0">
                  <a:solidFill>
                    <a:schemeClr val="bg1"/>
                  </a:solidFill>
                  <a:latin typeface="Calibri" panose="020F0502020204030204" pitchFamily="34" charset="0"/>
                  <a:ea typeface="ＭＳ Ｐゴシック" pitchFamily="50" charset="-128"/>
                </a:rPr>
                <a:t>Update</a:t>
              </a:r>
              <a:endParaRPr kumimoji="1" lang="en-US" altLang="ja-JP" sz="800" b="1" dirty="0">
                <a:solidFill>
                  <a:schemeClr val="bg1"/>
                </a:solidFill>
                <a:latin typeface="Calibri" panose="020F0502020204030204" pitchFamily="34" charset="0"/>
                <a:ea typeface="ＭＳ Ｐゴシック" pitchFamily="50" charset="-128"/>
              </a:endParaRPr>
            </a:p>
          </p:txBody>
        </p:sp>
      </p:grpSp>
      <p:graphicFrame>
        <p:nvGraphicFramePr>
          <p:cNvPr id="22" name="表 21"/>
          <p:cNvGraphicFramePr>
            <a:graphicFrameLocks noGrp="1"/>
          </p:cNvGraphicFramePr>
          <p:nvPr>
            <p:extLst>
              <p:ext uri="{D42A27DB-BD31-4B8C-83A1-F6EECF244321}">
                <p14:modId xmlns:p14="http://schemas.microsoft.com/office/powerpoint/2010/main" val="1426695306"/>
              </p:ext>
            </p:extLst>
          </p:nvPr>
        </p:nvGraphicFramePr>
        <p:xfrm>
          <a:off x="206370" y="716370"/>
          <a:ext cx="8685036" cy="2636520"/>
        </p:xfrm>
        <a:graphic>
          <a:graphicData uri="http://schemas.openxmlformats.org/drawingml/2006/table">
            <a:tbl>
              <a:tblPr firstRow="1" bandRow="1">
                <a:tableStyleId>{5C22544A-7EE6-4342-B048-85BDC9FD1C3A}</a:tableStyleId>
              </a:tblPr>
              <a:tblGrid>
                <a:gridCol w="1447506"/>
                <a:gridCol w="1447506"/>
                <a:gridCol w="1447506"/>
                <a:gridCol w="1447506"/>
                <a:gridCol w="1447506"/>
                <a:gridCol w="1447506"/>
              </a:tblGrid>
              <a:tr h="215770">
                <a:tc>
                  <a:txBody>
                    <a:bodyPr/>
                    <a:lstStyle/>
                    <a:p>
                      <a:r>
                        <a:rPr kumimoji="1" lang="en-US" altLang="ja-JP" sz="900" dirty="0" smtClean="0">
                          <a:latin typeface="Calibri" panose="020F0502020204030204" pitchFamily="34" charset="0"/>
                        </a:rPr>
                        <a:t>Target Devices</a:t>
                      </a:r>
                      <a:endParaRPr kumimoji="1" lang="ja-JP" altLang="en-US" sz="900" dirty="0">
                        <a:latin typeface="Calibri" panose="020F0502020204030204" pitchFamily="34" charset="0"/>
                      </a:endParaRPr>
                    </a:p>
                  </a:txBody>
                  <a:tcPr anchor="ctr"/>
                </a:tc>
                <a:tc>
                  <a:txBody>
                    <a:bodyPr/>
                    <a:lstStyle/>
                    <a:p>
                      <a:endParaRPr kumimoji="1" lang="ja-JP" altLang="en-US" sz="900" dirty="0">
                        <a:latin typeface="Calibri" panose="020F0502020204030204" pitchFamily="34" charset="0"/>
                      </a:endParaRPr>
                    </a:p>
                  </a:txBody>
                  <a:tcPr anchor="ctr"/>
                </a:tc>
                <a:tc>
                  <a:txBody>
                    <a:bodyPr/>
                    <a:lstStyle/>
                    <a:p>
                      <a:pPr algn="ctr"/>
                      <a:r>
                        <a:rPr kumimoji="1" lang="en-US" altLang="ja-JP" sz="900" dirty="0" smtClean="0">
                          <a:latin typeface="Calibri" panose="020F0502020204030204" pitchFamily="34" charset="0"/>
                        </a:rPr>
                        <a:t>Auto Detection</a:t>
                      </a:r>
                      <a:endParaRPr kumimoji="1" lang="ja-JP" altLang="en-US" sz="900" dirty="0">
                        <a:latin typeface="Calibri" panose="020F0502020204030204" pitchFamily="34" charset="0"/>
                      </a:endParaRPr>
                    </a:p>
                  </a:txBody>
                  <a:tcPr anchor="ctr"/>
                </a:tc>
                <a:tc>
                  <a:txBody>
                    <a:bodyPr/>
                    <a:lstStyle/>
                    <a:p>
                      <a:pPr algn="ctr"/>
                      <a:r>
                        <a:rPr kumimoji="1" lang="en-US" altLang="ja-JP" sz="900" dirty="0" smtClean="0">
                          <a:latin typeface="Calibri" panose="020F0502020204030204" pitchFamily="34" charset="0"/>
                        </a:rPr>
                        <a:t>Setting Info Accession</a:t>
                      </a:r>
                      <a:endParaRPr kumimoji="1" lang="ja-JP" altLang="en-US" sz="900" dirty="0">
                        <a:latin typeface="Calibri" panose="020F0502020204030204" pitchFamily="34" charset="0"/>
                      </a:endParaRPr>
                    </a:p>
                  </a:txBody>
                  <a:tcPr anchor="ctr"/>
                </a:tc>
                <a:tc>
                  <a:txBody>
                    <a:bodyPr/>
                    <a:lstStyle/>
                    <a:p>
                      <a:pPr algn="ctr"/>
                      <a:r>
                        <a:rPr kumimoji="1" lang="en-US" altLang="ja-JP" sz="900" dirty="0" smtClean="0">
                          <a:latin typeface="Calibri" panose="020F0502020204030204" pitchFamily="34" charset="0"/>
                        </a:rPr>
                        <a:t>Advanced Setting</a:t>
                      </a:r>
                      <a:endParaRPr kumimoji="1" lang="ja-JP" altLang="en-US" sz="900" dirty="0">
                        <a:latin typeface="Calibri" panose="020F0502020204030204" pitchFamily="34" charset="0"/>
                      </a:endParaRPr>
                    </a:p>
                  </a:txBody>
                  <a:tcPr anchor="ctr"/>
                </a:tc>
                <a:tc>
                  <a:txBody>
                    <a:bodyPr/>
                    <a:lstStyle/>
                    <a:p>
                      <a:pPr algn="ctr"/>
                      <a:r>
                        <a:rPr kumimoji="1" lang="en-US" altLang="ja-JP" sz="900" dirty="0" smtClean="0">
                          <a:latin typeface="Calibri" panose="020F0502020204030204" pitchFamily="34" charset="0"/>
                        </a:rPr>
                        <a:t>IP Add. Change</a:t>
                      </a:r>
                      <a:endParaRPr kumimoji="1" lang="ja-JP" altLang="en-US" sz="900" dirty="0">
                        <a:latin typeface="Calibri" panose="020F0502020204030204" pitchFamily="34" charset="0"/>
                      </a:endParaRPr>
                    </a:p>
                  </a:txBody>
                  <a:tcPr anchor="ctr"/>
                </a:tc>
              </a:tr>
              <a:tr h="187001">
                <a:tc rowSpan="5">
                  <a:txBody>
                    <a:bodyPr/>
                    <a:lstStyle/>
                    <a:p>
                      <a:r>
                        <a:rPr kumimoji="1" lang="en-US" altLang="ja-JP" sz="800" b="1" dirty="0" smtClean="0">
                          <a:latin typeface="Calibri" panose="020F0502020204030204" pitchFamily="34" charset="0"/>
                        </a:rPr>
                        <a:t>Recorder</a:t>
                      </a:r>
                      <a:endParaRPr kumimoji="1" lang="ja-JP" altLang="en-US" sz="800" b="1" dirty="0">
                        <a:latin typeface="Calibri" panose="020F0502020204030204" pitchFamily="34" charset="0"/>
                      </a:endParaRPr>
                    </a:p>
                  </a:txBody>
                  <a:tcPr anchor="ctr"/>
                </a:tc>
                <a:tc>
                  <a:txBody>
                    <a:bodyPr/>
                    <a:lstStyle/>
                    <a:p>
                      <a:r>
                        <a:rPr kumimoji="1" lang="en-US" altLang="ja-JP" sz="700" b="1" dirty="0" smtClean="0">
                          <a:latin typeface="Calibri" panose="020F0502020204030204" pitchFamily="34" charset="0"/>
                        </a:rPr>
                        <a:t>ND400</a:t>
                      </a:r>
                      <a:endParaRPr kumimoji="1" lang="ja-JP" altLang="en-US" sz="700" b="1" dirty="0">
                        <a:latin typeface="Calibri" panose="020F0502020204030204" pitchFamily="34" charset="0"/>
                      </a:endParaRPr>
                    </a:p>
                  </a:txBody>
                  <a:tcPr anchor="ctr"/>
                </a:tc>
                <a:tc>
                  <a:txBody>
                    <a:bodyPr/>
                    <a:lstStyle/>
                    <a:p>
                      <a:pPr algn="ctr"/>
                      <a:r>
                        <a:rPr kumimoji="1" lang="en-US" altLang="ja-JP" sz="700" b="1" dirty="0" smtClean="0">
                          <a:latin typeface="Calibri" panose="020F0502020204030204" pitchFamily="34" charset="0"/>
                        </a:rPr>
                        <a:t>-</a:t>
                      </a:r>
                      <a:endParaRPr kumimoji="1" lang="ja-JP" altLang="en-US" sz="700" b="1" dirty="0">
                        <a:latin typeface="Calibri" panose="020F0502020204030204" pitchFamily="34" charset="0"/>
                      </a:endParaRPr>
                    </a:p>
                  </a:txBody>
                  <a:tcPr anchor="ctr"/>
                </a:tc>
                <a:tc>
                  <a:txBody>
                    <a:bodyPr/>
                    <a:lstStyle/>
                    <a:p>
                      <a:pPr marL="0" indent="0" algn="ctr">
                        <a:buFont typeface="Wingdings" panose="05000000000000000000" pitchFamily="2" charset="2"/>
                        <a:buNone/>
                      </a:pPr>
                      <a:r>
                        <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indent="0" algn="ctr">
                        <a:buFont typeface="Wingdings" panose="05000000000000000000" pitchFamily="2" charset="2"/>
                        <a:buNone/>
                      </a:pPr>
                      <a:r>
                        <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algn="ctr"/>
                      <a:r>
                        <a:rPr kumimoji="1" lang="en-US" altLang="ja-JP" sz="700" b="1" dirty="0" smtClean="0">
                          <a:latin typeface="Calibri" panose="020F0502020204030204" pitchFamily="34" charset="0"/>
                        </a:rPr>
                        <a:t>-</a:t>
                      </a:r>
                      <a:endParaRPr kumimoji="1" lang="ja-JP" altLang="en-US" sz="700" b="1" dirty="0">
                        <a:latin typeface="Calibri" panose="020F0502020204030204" pitchFamily="34" charset="0"/>
                      </a:endParaRPr>
                    </a:p>
                  </a:txBody>
                  <a:tcPr anchor="ctr"/>
                </a:tc>
              </a:tr>
              <a:tr h="187001">
                <a:tc vMerge="1">
                  <a:txBody>
                    <a:bodyPr/>
                    <a:lstStyle/>
                    <a:p>
                      <a:endParaRPr kumimoji="1" lang="ja-JP" altLang="en-US" sz="800" dirty="0">
                        <a:latin typeface="Calibri" panose="020F0502020204030204" pitchFamily="34" charset="0"/>
                      </a:endParaRPr>
                    </a:p>
                  </a:txBody>
                  <a:tcPr anchor="ctr"/>
                </a:tc>
                <a:tc>
                  <a:txBody>
                    <a:bodyPr/>
                    <a:lstStyle/>
                    <a:p>
                      <a:pPr marL="0" marR="0" indent="0" algn="l" defTabSz="456368" rtl="0" eaLnBrk="1" fontAlgn="auto" latinLnBrk="0" hangingPunct="1">
                        <a:lnSpc>
                          <a:spcPct val="100000"/>
                        </a:lnSpc>
                        <a:spcBef>
                          <a:spcPts val="0"/>
                        </a:spcBef>
                        <a:spcAft>
                          <a:spcPts val="0"/>
                        </a:spcAft>
                        <a:buClrTx/>
                        <a:buSzTx/>
                        <a:buFontTx/>
                        <a:buNone/>
                        <a:tabLst/>
                        <a:defRPr/>
                      </a:pPr>
                      <a:r>
                        <a:rPr kumimoji="1" lang="en-US" altLang="ja-JP" sz="700" b="1" dirty="0" smtClean="0">
                          <a:latin typeface="Calibri" panose="020F0502020204030204" pitchFamily="34" charset="0"/>
                        </a:rPr>
                        <a:t>ND300 / ND200 / HD600</a:t>
                      </a:r>
                      <a:r>
                        <a:rPr kumimoji="1" lang="en-US" altLang="ja-JP" sz="700" b="1" baseline="0" dirty="0" smtClean="0">
                          <a:latin typeface="Calibri" panose="020F0502020204030204" pitchFamily="34" charset="0"/>
                        </a:rPr>
                        <a:t> / HD300</a:t>
                      </a:r>
                      <a:endParaRPr kumimoji="1" lang="ja-JP" altLang="en-US" sz="700" b="1" dirty="0" smtClean="0">
                        <a:latin typeface="Calibri" panose="020F0502020204030204" pitchFamily="34" charset="0"/>
                      </a:endParaRPr>
                    </a:p>
                  </a:txBody>
                  <a:tcPr anchor="ctr"/>
                </a:tc>
                <a:tc>
                  <a:txBody>
                    <a:bodyPr/>
                    <a:lstStyle/>
                    <a:p>
                      <a:pPr algn="ctr"/>
                      <a:r>
                        <a:rPr kumimoji="1" lang="en-US" altLang="ja-JP" sz="700" b="1" dirty="0" smtClean="0">
                          <a:latin typeface="Calibri" panose="020F0502020204030204" pitchFamily="34" charset="0"/>
                        </a:rPr>
                        <a:t>-</a:t>
                      </a:r>
                      <a:endParaRPr kumimoji="1" lang="ja-JP" altLang="en-US" sz="700" b="1" dirty="0">
                        <a:latin typeface="Calibri" panose="020F0502020204030204" pitchFamily="34" charset="0"/>
                      </a:endParaRPr>
                    </a:p>
                  </a:txBody>
                  <a:tcPr anchor="ctr"/>
                </a:tc>
                <a:tc>
                  <a:txBody>
                    <a:bodyPr/>
                    <a:lstStyle/>
                    <a:p>
                      <a:pPr marL="0" indent="0" algn="ctr">
                        <a:buFont typeface="Wingdings" panose="05000000000000000000" pitchFamily="2" charset="2"/>
                        <a:buNone/>
                      </a:pPr>
                      <a:r>
                        <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algn="ctr"/>
                      <a:r>
                        <a:rPr kumimoji="1" lang="en-US" altLang="ja-JP" sz="700" b="1" dirty="0" smtClean="0">
                          <a:latin typeface="Calibri" panose="020F0502020204030204" pitchFamily="34" charset="0"/>
                        </a:rPr>
                        <a:t>-</a:t>
                      </a:r>
                      <a:endParaRPr kumimoji="1" lang="ja-JP" altLang="en-US" sz="700" b="1" dirty="0">
                        <a:latin typeface="Calibri" panose="020F0502020204030204" pitchFamily="34" charset="0"/>
                      </a:endParaRPr>
                    </a:p>
                  </a:txBody>
                  <a:tcPr anchor="ctr"/>
                </a:tc>
                <a:tc>
                  <a:txBody>
                    <a:bodyPr/>
                    <a:lstStyle/>
                    <a:p>
                      <a:pPr algn="ctr"/>
                      <a:r>
                        <a:rPr kumimoji="1" lang="en-US" altLang="ja-JP" sz="700" b="1" dirty="0" smtClean="0">
                          <a:latin typeface="Calibri" panose="020F0502020204030204" pitchFamily="34" charset="0"/>
                        </a:rPr>
                        <a:t>-</a:t>
                      </a:r>
                      <a:endParaRPr kumimoji="1" lang="ja-JP" altLang="en-US" sz="700" b="1" dirty="0">
                        <a:latin typeface="Calibri" panose="020F0502020204030204" pitchFamily="34" charset="0"/>
                      </a:endParaRPr>
                    </a:p>
                  </a:txBody>
                  <a:tcPr anchor="ctr"/>
                </a:tc>
              </a:tr>
              <a:tr h="187001">
                <a:tc vMerge="1">
                  <a:txBody>
                    <a:bodyPr/>
                    <a:lstStyle/>
                    <a:p>
                      <a:endParaRPr kumimoji="1" lang="ja-JP" altLang="en-US" sz="800" dirty="0">
                        <a:latin typeface="Calibri" panose="020F0502020204030204" pitchFamily="34" charset="0"/>
                      </a:endParaRPr>
                    </a:p>
                  </a:txBody>
                  <a:tcPr anchor="ctr"/>
                </a:tc>
                <a:tc>
                  <a:txBody>
                    <a:bodyPr/>
                    <a:lstStyle/>
                    <a:p>
                      <a:r>
                        <a:rPr kumimoji="1" lang="en-US" altLang="ja-JP" sz="700" b="1" dirty="0" smtClean="0">
                          <a:solidFill>
                            <a:srgbClr val="0A54A0"/>
                          </a:solidFill>
                          <a:latin typeface="Calibri" panose="020F0502020204030204" pitchFamily="34" charset="0"/>
                        </a:rPr>
                        <a:t>NX400 / NX300</a:t>
                      </a:r>
                      <a:r>
                        <a:rPr kumimoji="1" lang="en-US" altLang="ja-JP" sz="700" b="1" baseline="0" dirty="0" smtClean="0">
                          <a:solidFill>
                            <a:srgbClr val="0A54A0"/>
                          </a:solidFill>
                          <a:latin typeface="Calibri" panose="020F0502020204030204" pitchFamily="34" charset="0"/>
                        </a:rPr>
                        <a:t> / </a:t>
                      </a:r>
                      <a:r>
                        <a:rPr kumimoji="1" lang="en-US" altLang="ja-JP" sz="700" b="1" dirty="0" smtClean="0">
                          <a:solidFill>
                            <a:srgbClr val="0A54A0"/>
                          </a:solidFill>
                          <a:latin typeface="Calibri" panose="020F0502020204030204" pitchFamily="34" charset="0"/>
                        </a:rPr>
                        <a:t>NX200</a:t>
                      </a:r>
                      <a:endParaRPr kumimoji="1" lang="ja-JP" altLang="en-US" sz="700" b="1" dirty="0">
                        <a:solidFill>
                          <a:srgbClr val="0A54A0"/>
                        </a:solidFill>
                        <a:latin typeface="Calibri" panose="020F0502020204030204" pitchFamily="34" charset="0"/>
                      </a:endParaRPr>
                    </a:p>
                  </a:txBody>
                  <a:tcPr anchor="ctr"/>
                </a:tc>
                <a:tc>
                  <a:txBody>
                    <a:bodyPr/>
                    <a:lstStyle/>
                    <a:p>
                      <a:pPr marL="0" indent="0" algn="ctr">
                        <a:buFont typeface="Wingdings" panose="05000000000000000000" pitchFamily="2" charset="2"/>
                        <a:buNone/>
                      </a:pPr>
                      <a:r>
                        <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indent="0" algn="ctr">
                        <a:buFont typeface="Wingdings" panose="05000000000000000000" pitchFamily="2" charset="2"/>
                        <a:buNone/>
                      </a:pPr>
                      <a:r>
                        <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indent="0" algn="ctr">
                        <a:buFont typeface="Wingdings" panose="05000000000000000000" pitchFamily="2" charset="2"/>
                        <a:buNone/>
                      </a:pPr>
                      <a:r>
                        <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indent="0" algn="ctr">
                        <a:buFont typeface="Wingdings" panose="05000000000000000000" pitchFamily="2" charset="2"/>
                        <a:buNone/>
                      </a:pPr>
                      <a:r>
                        <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r>
              <a:tr h="187001">
                <a:tc vMerge="1">
                  <a:txBody>
                    <a:bodyPr/>
                    <a:lstStyle/>
                    <a:p>
                      <a:endParaRPr kumimoji="1" lang="ja-JP" altLang="en-US" sz="800" dirty="0">
                        <a:latin typeface="Calibri" panose="020F0502020204030204" pitchFamily="34" charset="0"/>
                      </a:endParaRPr>
                    </a:p>
                  </a:txBody>
                  <a:tcPr anchor="ctr"/>
                </a:tc>
                <a:tc>
                  <a:txBody>
                    <a:bodyPr/>
                    <a:lstStyle/>
                    <a:p>
                      <a:r>
                        <a:rPr kumimoji="1" lang="en-US" altLang="ja-JP" sz="700" b="1" dirty="0" smtClean="0">
                          <a:solidFill>
                            <a:schemeClr val="tx1"/>
                          </a:solidFill>
                          <a:latin typeface="Calibri" panose="020F0502020204030204" pitchFamily="34" charset="0"/>
                        </a:rPr>
                        <a:t>NV300</a:t>
                      </a:r>
                      <a:endParaRPr kumimoji="1" lang="ja-JP" altLang="en-US" sz="700" b="1" dirty="0">
                        <a:solidFill>
                          <a:schemeClr val="tx1"/>
                        </a:solidFill>
                        <a:latin typeface="Calibri" panose="020F0502020204030204" pitchFamily="34" charset="0"/>
                      </a:endParaRPr>
                    </a:p>
                  </a:txBody>
                  <a:tcPr anchor="ctr"/>
                </a:tc>
                <a:tc>
                  <a:txBody>
                    <a:bodyPr/>
                    <a:lstStyle/>
                    <a:p>
                      <a:pPr marL="0" indent="0" algn="ctr">
                        <a:buFont typeface="Wingdings" panose="05000000000000000000" pitchFamily="2" charset="2"/>
                        <a:buNone/>
                      </a:pPr>
                      <a:r>
                        <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indent="0" algn="ctr">
                        <a:buFont typeface="Wingdings" panose="05000000000000000000" pitchFamily="2" charset="2"/>
                        <a:buNone/>
                      </a:pPr>
                      <a:r>
                        <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indent="0" algn="ctr">
                        <a:buFont typeface="Wingdings" panose="05000000000000000000" pitchFamily="2" charset="2"/>
                        <a:buNone/>
                      </a:pPr>
                      <a:r>
                        <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algn="ctr"/>
                      <a:r>
                        <a:rPr kumimoji="1" lang="en-US" altLang="ja-JP" sz="700" b="1" dirty="0" smtClean="0">
                          <a:latin typeface="Calibri" panose="020F0502020204030204" pitchFamily="34" charset="0"/>
                        </a:rPr>
                        <a:t>-</a:t>
                      </a:r>
                      <a:endParaRPr kumimoji="1" lang="ja-JP" altLang="en-US" sz="700" b="1" dirty="0">
                        <a:latin typeface="Calibri" panose="020F0502020204030204" pitchFamily="34" charset="0"/>
                      </a:endParaRPr>
                    </a:p>
                  </a:txBody>
                  <a:tcPr anchor="ctr"/>
                </a:tc>
              </a:tr>
              <a:tr h="187001">
                <a:tc vMerge="1">
                  <a:txBody>
                    <a:bodyPr/>
                    <a:lstStyle/>
                    <a:p>
                      <a:endParaRPr kumimoji="1" lang="ja-JP" altLang="en-US" sz="800" dirty="0">
                        <a:latin typeface="Calibri" panose="020F0502020204030204" pitchFamily="34" charset="0"/>
                      </a:endParaRPr>
                    </a:p>
                  </a:txBody>
                  <a:tcPr anchor="ctr"/>
                </a:tc>
                <a:tc>
                  <a:txBody>
                    <a:bodyPr/>
                    <a:lstStyle/>
                    <a:p>
                      <a:r>
                        <a:rPr kumimoji="1" lang="en-US" altLang="ja-JP" sz="700" b="1" dirty="0" smtClean="0">
                          <a:latin typeface="Calibri" panose="020F0502020204030204" pitchFamily="34" charset="0"/>
                        </a:rPr>
                        <a:t>NV200</a:t>
                      </a:r>
                      <a:endParaRPr kumimoji="1" lang="ja-JP" altLang="en-US" sz="700" b="1" dirty="0">
                        <a:latin typeface="Calibri" panose="020F0502020204030204" pitchFamily="34" charset="0"/>
                      </a:endParaRPr>
                    </a:p>
                  </a:txBody>
                  <a:tcPr anchor="ctr"/>
                </a:tc>
                <a:tc>
                  <a:txBody>
                    <a:bodyPr/>
                    <a:lstStyle/>
                    <a:p>
                      <a:pPr marL="0" indent="0" algn="ctr">
                        <a:buFont typeface="Wingdings" panose="05000000000000000000" pitchFamily="2" charset="2"/>
                        <a:buNone/>
                      </a:pPr>
                      <a:r>
                        <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indent="0" algn="ctr">
                        <a:buFont typeface="Wingdings" panose="05000000000000000000" pitchFamily="2" charset="2"/>
                        <a:buNone/>
                      </a:pPr>
                      <a:r>
                        <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algn="ctr"/>
                      <a:r>
                        <a:rPr kumimoji="1" lang="en-US" altLang="ja-JP" sz="700" b="1" dirty="0" smtClean="0">
                          <a:latin typeface="Calibri" panose="020F0502020204030204" pitchFamily="34" charset="0"/>
                        </a:rPr>
                        <a:t>-</a:t>
                      </a:r>
                      <a:endParaRPr kumimoji="1" lang="ja-JP" altLang="en-US" sz="700" b="1" dirty="0">
                        <a:latin typeface="Calibri" panose="020F0502020204030204" pitchFamily="34" charset="0"/>
                      </a:endParaRPr>
                    </a:p>
                  </a:txBody>
                  <a:tcPr anchor="ctr"/>
                </a:tc>
                <a:tc>
                  <a:txBody>
                    <a:bodyPr/>
                    <a:lstStyle/>
                    <a:p>
                      <a:pPr algn="ctr"/>
                      <a:r>
                        <a:rPr kumimoji="1" lang="en-US" altLang="ja-JP" sz="700" b="1" dirty="0" smtClean="0">
                          <a:latin typeface="Calibri" panose="020F0502020204030204" pitchFamily="34" charset="0"/>
                        </a:rPr>
                        <a:t>-</a:t>
                      </a:r>
                      <a:endParaRPr kumimoji="1" lang="ja-JP" altLang="en-US" sz="700" b="1" dirty="0">
                        <a:latin typeface="Calibri" panose="020F0502020204030204" pitchFamily="34" charset="0"/>
                      </a:endParaRPr>
                    </a:p>
                  </a:txBody>
                  <a:tcPr anchor="ctr"/>
                </a:tc>
              </a:tr>
              <a:tr h="187001">
                <a:tc rowSpan="2">
                  <a:txBody>
                    <a:bodyPr/>
                    <a:lstStyle/>
                    <a:p>
                      <a:r>
                        <a:rPr kumimoji="1" lang="en-US" altLang="ja-JP" sz="800" b="1" dirty="0" smtClean="0">
                          <a:latin typeface="Calibri" panose="020F0502020204030204" pitchFamily="34" charset="0"/>
                        </a:rPr>
                        <a:t>Encoder</a:t>
                      </a:r>
                      <a:endParaRPr kumimoji="1" lang="ja-JP" altLang="en-US" sz="800" b="1" dirty="0">
                        <a:latin typeface="Calibri" panose="020F0502020204030204" pitchFamily="34" charset="0"/>
                      </a:endParaRPr>
                    </a:p>
                  </a:txBody>
                  <a:tcPr anchor="ctr"/>
                </a:tc>
                <a:tc>
                  <a:txBody>
                    <a:bodyPr/>
                    <a:lstStyle/>
                    <a:p>
                      <a:r>
                        <a:rPr kumimoji="1" lang="en-US" altLang="ja-JP" sz="700" b="1" dirty="0" smtClean="0">
                          <a:latin typeface="Calibri" panose="020F0502020204030204" pitchFamily="34" charset="0"/>
                        </a:rPr>
                        <a:t>GXE500 / GXE100</a:t>
                      </a:r>
                      <a:endParaRPr kumimoji="1" lang="ja-JP" altLang="en-US" sz="700" b="1" dirty="0">
                        <a:latin typeface="Calibri" panose="020F0502020204030204" pitchFamily="34" charset="0"/>
                      </a:endParaRPr>
                    </a:p>
                  </a:txBody>
                  <a:tcPr anchor="ctr"/>
                </a:tc>
                <a:tc>
                  <a:txBody>
                    <a:bodyPr/>
                    <a:lstStyle/>
                    <a:p>
                      <a:pPr marL="0" indent="0" algn="ctr">
                        <a:buFont typeface="Wingdings" panose="05000000000000000000" pitchFamily="2" charset="2"/>
                        <a:buNone/>
                      </a:pPr>
                      <a:r>
                        <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indent="0" algn="ctr">
                        <a:buFont typeface="Wingdings" panose="05000000000000000000" pitchFamily="2" charset="2"/>
                        <a:buNone/>
                      </a:pPr>
                      <a:r>
                        <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indent="0" algn="ctr">
                        <a:buFont typeface="Wingdings" panose="05000000000000000000" pitchFamily="2" charset="2"/>
                        <a:buNone/>
                      </a:pPr>
                      <a:r>
                        <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indent="0" algn="ctr">
                        <a:buFont typeface="Wingdings" panose="05000000000000000000" pitchFamily="2" charset="2"/>
                        <a:buNone/>
                      </a:pPr>
                      <a:r>
                        <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r>
              <a:tr h="187001">
                <a:tc vMerge="1">
                  <a:txBody>
                    <a:bodyPr/>
                    <a:lstStyle/>
                    <a:p>
                      <a:endParaRPr kumimoji="1" lang="ja-JP" altLang="en-US" sz="800" dirty="0">
                        <a:latin typeface="Calibri" panose="020F0502020204030204" pitchFamily="34" charset="0"/>
                      </a:endParaRPr>
                    </a:p>
                  </a:txBody>
                  <a:tcPr anchor="ctr"/>
                </a:tc>
                <a:tc>
                  <a:txBody>
                    <a:bodyPr/>
                    <a:lstStyle/>
                    <a:p>
                      <a:r>
                        <a:rPr kumimoji="1" lang="en-US" altLang="ja-JP" sz="700" b="1" dirty="0" smtClean="0">
                          <a:latin typeface="Calibri" panose="020F0502020204030204" pitchFamily="34" charset="0"/>
                        </a:rPr>
                        <a:t>NT314 / NT304</a:t>
                      </a:r>
                      <a:endParaRPr kumimoji="1" lang="ja-JP" altLang="en-US" sz="700" b="1" dirty="0">
                        <a:latin typeface="Calibri" panose="020F0502020204030204" pitchFamily="34" charset="0"/>
                      </a:endParaRPr>
                    </a:p>
                  </a:txBody>
                  <a:tcPr anchor="ctr"/>
                </a:tc>
                <a:tc>
                  <a:txBody>
                    <a:bodyPr/>
                    <a:lstStyle/>
                    <a:p>
                      <a:pPr algn="ctr"/>
                      <a:r>
                        <a:rPr kumimoji="1" lang="en-US" altLang="ja-JP" sz="700" dirty="0" smtClean="0">
                          <a:latin typeface="Calibri" panose="020F0502020204030204" pitchFamily="34" charset="0"/>
                        </a:rPr>
                        <a:t>-</a:t>
                      </a:r>
                      <a:endParaRPr kumimoji="1" lang="ja-JP" altLang="en-US" sz="7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algn="ctr"/>
                      <a:r>
                        <a:rPr kumimoji="1" lang="en-US" altLang="ja-JP" sz="700" dirty="0" smtClean="0">
                          <a:latin typeface="Calibri" panose="020F0502020204030204" pitchFamily="34" charset="0"/>
                        </a:rPr>
                        <a:t>-</a:t>
                      </a:r>
                      <a:endParaRPr kumimoji="1" lang="ja-JP" altLang="en-US" sz="700" dirty="0">
                        <a:latin typeface="Calibri" panose="020F0502020204030204" pitchFamily="34" charset="0"/>
                      </a:endParaRPr>
                    </a:p>
                  </a:txBody>
                  <a:tcPr anchor="ctr"/>
                </a:tc>
                <a:tc>
                  <a:txBody>
                    <a:bodyPr/>
                    <a:lstStyle/>
                    <a:p>
                      <a:pPr algn="ctr"/>
                      <a:r>
                        <a:rPr kumimoji="1" lang="en-US" altLang="ja-JP" sz="700" dirty="0" smtClean="0">
                          <a:latin typeface="Calibri" panose="020F0502020204030204" pitchFamily="34" charset="0"/>
                        </a:rPr>
                        <a:t>-</a:t>
                      </a:r>
                      <a:endParaRPr kumimoji="1" lang="ja-JP" altLang="en-US" sz="700" dirty="0">
                        <a:latin typeface="Calibri" panose="020F0502020204030204" pitchFamily="34" charset="0"/>
                      </a:endParaRPr>
                    </a:p>
                  </a:txBody>
                  <a:tcPr anchor="ctr"/>
                </a:tc>
              </a:tr>
              <a:tr h="201385">
                <a:tc>
                  <a:txBody>
                    <a:bodyPr/>
                    <a:lstStyle/>
                    <a:p>
                      <a:r>
                        <a:rPr kumimoji="1" lang="en-US" altLang="ja-JP" sz="800" b="1" dirty="0" smtClean="0">
                          <a:latin typeface="Calibri" panose="020F0502020204030204" pitchFamily="34" charset="0"/>
                        </a:rPr>
                        <a:t>Microphone</a:t>
                      </a:r>
                      <a:endParaRPr kumimoji="1" lang="ja-JP" altLang="en-US" sz="800" b="1" dirty="0">
                        <a:latin typeface="Calibri" panose="020F0502020204030204" pitchFamily="34" charset="0"/>
                      </a:endParaRPr>
                    </a:p>
                  </a:txBody>
                  <a:tcPr anchor="ctr"/>
                </a:tc>
                <a:tc>
                  <a:txBody>
                    <a:bodyPr/>
                    <a:lstStyle/>
                    <a:p>
                      <a:r>
                        <a:rPr kumimoji="1" lang="en-US" altLang="ja-JP" sz="700" b="1" dirty="0" smtClean="0">
                          <a:latin typeface="Calibri" panose="020F0502020204030204" pitchFamily="34" charset="0"/>
                        </a:rPr>
                        <a:t>SMR-10 </a:t>
                      </a:r>
                      <a:endParaRPr kumimoji="1" lang="ja-JP" altLang="en-US" sz="700" b="1" dirty="0">
                        <a:solidFill>
                          <a:srgbClr val="FF0000"/>
                        </a:solidFill>
                        <a:latin typeface="Calibri" panose="020F0502020204030204" pitchFamily="34" charset="0"/>
                      </a:endParaRPr>
                    </a:p>
                  </a:txBody>
                  <a:tcPr anchor="ctr"/>
                </a:tc>
                <a:tc>
                  <a:txBody>
                    <a:bodyPr/>
                    <a:lstStyle/>
                    <a:p>
                      <a:pPr marL="0" indent="0" algn="ctr">
                        <a:buFont typeface="Wingdings" panose="05000000000000000000" pitchFamily="2" charset="2"/>
                        <a:buNone/>
                      </a:pPr>
                      <a:r>
                        <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indent="0" algn="ctr">
                        <a:buFont typeface="Wingdings" panose="05000000000000000000" pitchFamily="2" charset="2"/>
                        <a:buNone/>
                      </a:pPr>
                      <a:r>
                        <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indent="0" algn="ctr">
                        <a:buFont typeface="Wingdings" panose="05000000000000000000" pitchFamily="2" charset="2"/>
                        <a:buNone/>
                      </a:pPr>
                      <a:r>
                        <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indent="0" algn="ctr">
                        <a:buFont typeface="Wingdings" panose="05000000000000000000" pitchFamily="2" charset="2"/>
                        <a:buNone/>
                      </a:pPr>
                      <a:r>
                        <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r>
              <a:tr h="187001">
                <a:tc rowSpan="3">
                  <a:txBody>
                    <a:bodyPr/>
                    <a:lstStyle/>
                    <a:p>
                      <a:r>
                        <a:rPr kumimoji="1" lang="en-US" altLang="ja-JP" sz="800" b="1" dirty="0" smtClean="0">
                          <a:latin typeface="Calibri" panose="020F0502020204030204" pitchFamily="34" charset="0"/>
                        </a:rPr>
                        <a:t>i-PRO Camera</a:t>
                      </a:r>
                      <a:endParaRPr kumimoji="1" lang="ja-JP" altLang="en-US" sz="800" b="1" dirty="0">
                        <a:latin typeface="Calibri" panose="020F0502020204030204" pitchFamily="34" charset="0"/>
                      </a:endParaRPr>
                    </a:p>
                  </a:txBody>
                  <a:tcPr anchor="ctr"/>
                </a:tc>
                <a:tc>
                  <a:txBody>
                    <a:bodyPr/>
                    <a:lstStyle/>
                    <a:p>
                      <a:pPr marL="0" marR="0" indent="0" algn="l" defTabSz="456368" rtl="0" eaLnBrk="1" fontAlgn="auto" latinLnBrk="0" hangingPunct="1">
                        <a:lnSpc>
                          <a:spcPct val="100000"/>
                        </a:lnSpc>
                        <a:spcBef>
                          <a:spcPts val="0"/>
                        </a:spcBef>
                        <a:spcAft>
                          <a:spcPts val="0"/>
                        </a:spcAft>
                        <a:buClrTx/>
                        <a:buSzTx/>
                        <a:buFontTx/>
                        <a:buNone/>
                        <a:tabLst/>
                        <a:defRPr/>
                      </a:pPr>
                      <a:r>
                        <a:rPr kumimoji="1" lang="en-US" altLang="ja-JP" sz="700" b="1" dirty="0" smtClean="0">
                          <a:latin typeface="Calibri" panose="020F0502020204030204" pitchFamily="34" charset="0"/>
                        </a:rPr>
                        <a:t>UniS / S+ (*) / UniS2 / Amba (*) </a:t>
                      </a:r>
                      <a:endParaRPr kumimoji="1" lang="ja-JP" altLang="en-US" sz="700" b="1" dirty="0" smtClean="0">
                        <a:latin typeface="Calibri" panose="020F0502020204030204" pitchFamily="34" charset="0"/>
                      </a:endParaRPr>
                    </a:p>
                  </a:txBody>
                  <a:tcPr anchor="ctr"/>
                </a:tc>
                <a:tc>
                  <a:txBody>
                    <a:bodyPr/>
                    <a:lstStyle/>
                    <a:p>
                      <a:pPr marL="0" indent="0" algn="ctr">
                        <a:buFont typeface="Wingdings" panose="05000000000000000000" pitchFamily="2" charset="2"/>
                        <a:buNone/>
                      </a:pPr>
                      <a:r>
                        <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indent="0" algn="ctr">
                        <a:buFont typeface="Wingdings" panose="05000000000000000000" pitchFamily="2" charset="2"/>
                        <a:buNone/>
                      </a:pPr>
                      <a:r>
                        <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indent="0" algn="ctr">
                        <a:buFont typeface="Wingdings" panose="05000000000000000000" pitchFamily="2" charset="2"/>
                        <a:buNone/>
                      </a:pPr>
                      <a:r>
                        <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indent="0" algn="ctr">
                        <a:buFont typeface="Wingdings" panose="05000000000000000000" pitchFamily="2" charset="2"/>
                        <a:buNone/>
                      </a:pPr>
                      <a:r>
                        <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r>
              <a:tr h="187001">
                <a:tc vMerge="1">
                  <a:txBody>
                    <a:bodyPr/>
                    <a:lstStyle/>
                    <a:p>
                      <a:endParaRPr kumimoji="1" lang="ja-JP" altLang="en-US" sz="800" dirty="0">
                        <a:latin typeface="Calibri" panose="020F0502020204030204" pitchFamily="34" charset="0"/>
                      </a:endParaRPr>
                    </a:p>
                  </a:txBody>
                  <a:tcPr anchor="ctr"/>
                </a:tc>
                <a:tc>
                  <a:txBody>
                    <a:bodyPr/>
                    <a:lstStyle/>
                    <a:p>
                      <a:r>
                        <a:rPr kumimoji="1" lang="en-US" altLang="ja-JP" sz="700" b="1" dirty="0" smtClean="0">
                          <a:latin typeface="Calibri" panose="020F0502020204030204" pitchFamily="34" charset="0"/>
                        </a:rPr>
                        <a:t>H.265 Camera</a:t>
                      </a:r>
                      <a:endParaRPr kumimoji="1" lang="ja-JP" altLang="en-US" sz="700" b="1" dirty="0">
                        <a:latin typeface="Calibri" panose="020F0502020204030204" pitchFamily="34" charset="0"/>
                      </a:endParaRPr>
                    </a:p>
                  </a:txBody>
                  <a:tcPr anchor="ctr"/>
                </a:tc>
                <a:tc>
                  <a:txBody>
                    <a:bodyPr/>
                    <a:lstStyle/>
                    <a:p>
                      <a:pPr marL="0" indent="0" algn="ctr">
                        <a:buFont typeface="Wingdings" panose="05000000000000000000" pitchFamily="2" charset="2"/>
                        <a:buNone/>
                      </a:pPr>
                      <a:r>
                        <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indent="0" algn="ctr">
                        <a:buFont typeface="Wingdings" panose="05000000000000000000" pitchFamily="2" charset="2"/>
                        <a:buNone/>
                      </a:pPr>
                      <a:r>
                        <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indent="0" algn="ctr">
                        <a:buFont typeface="Wingdings" panose="05000000000000000000" pitchFamily="2" charset="2"/>
                        <a:buNone/>
                      </a:pPr>
                      <a:r>
                        <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indent="0" algn="ctr">
                        <a:buFont typeface="Wingdings" panose="05000000000000000000" pitchFamily="2" charset="2"/>
                        <a:buNone/>
                      </a:pPr>
                      <a:r>
                        <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r>
              <a:tr h="187001">
                <a:tc vMerge="1">
                  <a:txBody>
                    <a:bodyPr/>
                    <a:lstStyle/>
                    <a:p>
                      <a:endParaRPr kumimoji="1" lang="ja-JP" altLang="en-US" sz="800" dirty="0">
                        <a:latin typeface="Calibri" panose="020F0502020204030204" pitchFamily="34" charset="0"/>
                      </a:endParaRPr>
                    </a:p>
                  </a:txBody>
                  <a:tcPr anchor="ctr"/>
                </a:tc>
                <a:tc>
                  <a:txBody>
                    <a:bodyPr/>
                    <a:lstStyle/>
                    <a:p>
                      <a:r>
                        <a:rPr kumimoji="1" lang="en-US" altLang="ja-JP" sz="700" b="1" dirty="0" smtClean="0">
                          <a:latin typeface="Calibri" panose="020F0502020204030204" pitchFamily="34" charset="0"/>
                        </a:rPr>
                        <a:t>Old Camera</a:t>
                      </a:r>
                      <a:endParaRPr kumimoji="1" lang="ja-JP" altLang="en-US" sz="700" b="1"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algn="ctr"/>
                      <a:r>
                        <a:rPr kumimoji="1" lang="en-US" altLang="ja-JP" sz="700" dirty="0" smtClean="0">
                          <a:latin typeface="Calibri" panose="020F0502020204030204" pitchFamily="34" charset="0"/>
                        </a:rPr>
                        <a:t>-</a:t>
                      </a:r>
                      <a:endParaRPr kumimoji="1" lang="ja-JP" altLang="en-US" sz="700" dirty="0">
                        <a:latin typeface="Calibri" panose="020F0502020204030204" pitchFamily="34" charset="0"/>
                      </a:endParaRPr>
                    </a:p>
                  </a:txBody>
                  <a:tcPr anchor="ctr"/>
                </a:tc>
                <a:tc>
                  <a:txBody>
                    <a:bodyPr/>
                    <a:lstStyle/>
                    <a:p>
                      <a:pPr algn="ctr"/>
                      <a:r>
                        <a:rPr kumimoji="1" lang="en-US" altLang="ja-JP" sz="700" dirty="0" smtClean="0">
                          <a:latin typeface="Calibri" panose="020F0502020204030204" pitchFamily="34" charset="0"/>
                        </a:rPr>
                        <a:t>-</a:t>
                      </a:r>
                      <a:endParaRPr kumimoji="1" lang="ja-JP" altLang="en-US" sz="700" dirty="0">
                        <a:latin typeface="Calibri" panose="020F0502020204030204" pitchFamily="34" charset="0"/>
                      </a:endParaRPr>
                    </a:p>
                  </a:txBody>
                  <a:tcPr anchor="ctr"/>
                </a:tc>
              </a:tr>
              <a:tr h="201385">
                <a:tc gridSpan="2">
                  <a:txBody>
                    <a:bodyPr/>
                    <a:lstStyle/>
                    <a:p>
                      <a:r>
                        <a:rPr kumimoji="1" lang="en-US" altLang="ja-JP" sz="800" b="1" dirty="0" smtClean="0">
                          <a:latin typeface="Calibri" panose="020F0502020204030204" pitchFamily="34" charset="0"/>
                        </a:rPr>
                        <a:t>Other Manufacturer’s Camera (Via Recorder)</a:t>
                      </a:r>
                      <a:endParaRPr kumimoji="1" lang="ja-JP" altLang="en-US" sz="800" b="1" dirty="0">
                        <a:latin typeface="Calibri" panose="020F0502020204030204" pitchFamily="34" charset="0"/>
                      </a:endParaRPr>
                    </a:p>
                  </a:txBody>
                  <a:tcPr anchor="ctr"/>
                </a:tc>
                <a:tc hMerge="1">
                  <a:txBody>
                    <a:bodyPr/>
                    <a:lstStyle/>
                    <a:p>
                      <a:endParaRPr kumimoji="1" lang="ja-JP" altLang="en-US" sz="700" dirty="0">
                        <a:latin typeface="Calibri" panose="020F0502020204030204" pitchFamily="34" charset="0"/>
                      </a:endParaRPr>
                    </a:p>
                  </a:txBody>
                  <a:tcPr anchor="ctr"/>
                </a:tc>
                <a:tc>
                  <a:txBody>
                    <a:bodyPr/>
                    <a:lstStyle/>
                    <a:p>
                      <a:pPr algn="ctr"/>
                      <a:r>
                        <a:rPr kumimoji="1" lang="en-US" altLang="ja-JP" sz="700" dirty="0" smtClean="0">
                          <a:latin typeface="Calibri" panose="020F0502020204030204" pitchFamily="34" charset="0"/>
                        </a:rPr>
                        <a:t>-</a:t>
                      </a:r>
                      <a:endParaRPr kumimoji="1" lang="ja-JP" altLang="en-US" sz="7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sym typeface="Wingdings 2"/>
                        </a:rPr>
                        <a:t></a:t>
                      </a:r>
                      <a:endParaRPr kumimoji="1" lang="en-US" altLang="ja-JP" sz="7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algn="ctr"/>
                      <a:r>
                        <a:rPr kumimoji="1" lang="en-US" altLang="ja-JP" sz="700" dirty="0" smtClean="0">
                          <a:latin typeface="Calibri" panose="020F0502020204030204" pitchFamily="34" charset="0"/>
                        </a:rPr>
                        <a:t>-</a:t>
                      </a:r>
                      <a:endParaRPr kumimoji="1" lang="ja-JP" altLang="en-US" sz="700" dirty="0">
                        <a:latin typeface="Calibri" panose="020F0502020204030204" pitchFamily="34" charset="0"/>
                      </a:endParaRPr>
                    </a:p>
                  </a:txBody>
                  <a:tcPr anchor="ctr"/>
                </a:tc>
                <a:tc>
                  <a:txBody>
                    <a:bodyPr/>
                    <a:lstStyle/>
                    <a:p>
                      <a:pPr algn="ctr"/>
                      <a:r>
                        <a:rPr kumimoji="1" lang="en-US" altLang="ja-JP" sz="700" dirty="0" smtClean="0">
                          <a:latin typeface="Calibri" panose="020F0502020204030204" pitchFamily="34" charset="0"/>
                        </a:rPr>
                        <a:t>-</a:t>
                      </a:r>
                      <a:endParaRPr kumimoji="1" lang="ja-JP" altLang="en-US" sz="700" dirty="0">
                        <a:latin typeface="Calibri" panose="020F0502020204030204" pitchFamily="34" charset="0"/>
                      </a:endParaRPr>
                    </a:p>
                  </a:txBody>
                  <a:tcPr anchor="ctr"/>
                </a:tc>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3563007525"/>
              </p:ext>
            </p:extLst>
          </p:nvPr>
        </p:nvGraphicFramePr>
        <p:xfrm>
          <a:off x="220262" y="3352178"/>
          <a:ext cx="8675082" cy="1478280"/>
        </p:xfrm>
        <a:graphic>
          <a:graphicData uri="http://schemas.openxmlformats.org/drawingml/2006/table">
            <a:tbl>
              <a:tblPr firstRow="1" bandRow="1">
                <a:tableStyleId>{5C22544A-7EE6-4342-B048-85BDC9FD1C3A}</a:tableStyleId>
              </a:tblPr>
              <a:tblGrid>
                <a:gridCol w="1445847"/>
                <a:gridCol w="1445847"/>
                <a:gridCol w="1445847"/>
                <a:gridCol w="1445847"/>
                <a:gridCol w="1343300"/>
                <a:gridCol w="1548394"/>
              </a:tblGrid>
              <a:tr h="125014">
                <a:tc gridSpan="6">
                  <a:txBody>
                    <a:bodyPr/>
                    <a:lstStyle/>
                    <a:p>
                      <a:r>
                        <a:rPr kumimoji="1" lang="en-US" altLang="ja-JP" sz="800" dirty="0" smtClean="0">
                          <a:latin typeface="Calibri" panose="020F0502020204030204" pitchFamily="34" charset="0"/>
                        </a:rPr>
                        <a:t>Supported Camera</a:t>
                      </a:r>
                      <a:endParaRPr kumimoji="1" lang="ja-JP" altLang="en-US" sz="800" dirty="0">
                        <a:latin typeface="Calibri" panose="020F0502020204030204" pitchFamily="34" charset="0"/>
                      </a:endParaRPr>
                    </a:p>
                  </a:txBody>
                  <a:tcPr/>
                </a:tc>
                <a:tc hMerge="1">
                  <a:txBody>
                    <a:bodyPr/>
                    <a:lstStyle/>
                    <a:p>
                      <a:endParaRPr kumimoji="1" lang="ja-JP" altLang="en-US">
                        <a:latin typeface="Calibri" panose="020F0502020204030204" pitchFamily="34" charset="0"/>
                      </a:endParaRPr>
                    </a:p>
                  </a:txBody>
                  <a:tcPr/>
                </a:tc>
                <a:tc hMerge="1">
                  <a:txBody>
                    <a:bodyPr/>
                    <a:lstStyle/>
                    <a:p>
                      <a:endParaRPr kumimoji="1" lang="ja-JP" altLang="en-US">
                        <a:latin typeface="Calibri" panose="020F0502020204030204" pitchFamily="34" charset="0"/>
                      </a:endParaRPr>
                    </a:p>
                  </a:txBody>
                  <a:tcPr/>
                </a:tc>
                <a:tc hMerge="1">
                  <a:txBody>
                    <a:bodyPr/>
                    <a:lstStyle/>
                    <a:p>
                      <a:endParaRPr kumimoji="1" lang="ja-JP" altLang="en-US">
                        <a:latin typeface="Calibri" panose="020F0502020204030204" pitchFamily="34" charset="0"/>
                      </a:endParaRPr>
                    </a:p>
                  </a:txBody>
                  <a:tcPr/>
                </a:tc>
                <a:tc hMerge="1">
                  <a:txBody>
                    <a:bodyPr/>
                    <a:lstStyle/>
                    <a:p>
                      <a:endParaRPr kumimoji="1" lang="ja-JP" altLang="en-US">
                        <a:latin typeface="Calibri" panose="020F0502020204030204" pitchFamily="34" charset="0"/>
                      </a:endParaRPr>
                    </a:p>
                  </a:txBody>
                  <a:tcPr/>
                </a:tc>
                <a:tc hMerge="1">
                  <a:txBody>
                    <a:bodyPr/>
                    <a:lstStyle/>
                    <a:p>
                      <a:endParaRPr kumimoji="1" lang="ja-JP" altLang="en-US">
                        <a:latin typeface="Calibri" panose="020F0502020204030204" pitchFamily="34" charset="0"/>
                      </a:endParaRPr>
                    </a:p>
                  </a:txBody>
                  <a:tcPr/>
                </a:tc>
              </a:tr>
              <a:tr h="678648">
                <a:tc>
                  <a:txBody>
                    <a:bodyPr/>
                    <a:lstStyle/>
                    <a:p>
                      <a:r>
                        <a:rPr kumimoji="1" lang="en-US" altLang="ja-JP" sz="700" dirty="0" smtClean="0">
                          <a:latin typeface="Calibri" panose="020F0502020204030204" pitchFamily="34" charset="0"/>
                        </a:rPr>
                        <a:t>WV-SFN110/SFN130</a:t>
                      </a:r>
                      <a:endParaRPr kumimoji="1" lang="ja-JP" altLang="en-US" sz="700" dirty="0">
                        <a:latin typeface="Calibri" panose="020F0502020204030204" pitchFamily="34" charset="0"/>
                      </a:endParaRPr>
                    </a:p>
                    <a:p>
                      <a:r>
                        <a:rPr kumimoji="1" lang="en-US" altLang="ja-JP" sz="700" dirty="0" smtClean="0">
                          <a:latin typeface="Calibri" panose="020F0502020204030204" pitchFamily="34" charset="0"/>
                        </a:rPr>
                        <a:t>WV-SFV110/SFV130</a:t>
                      </a:r>
                      <a:endParaRPr kumimoji="1" lang="ja-JP" altLang="en-US" sz="700" dirty="0">
                        <a:latin typeface="Calibri" panose="020F0502020204030204" pitchFamily="34" charset="0"/>
                      </a:endParaRPr>
                    </a:p>
                    <a:p>
                      <a:r>
                        <a:rPr kumimoji="1" lang="en-US" altLang="ja-JP" sz="700" dirty="0" smtClean="0">
                          <a:latin typeface="Calibri" panose="020F0502020204030204" pitchFamily="34" charset="0"/>
                        </a:rPr>
                        <a:t>WV-SC588A</a:t>
                      </a:r>
                      <a:endParaRPr kumimoji="1" lang="ja-JP" altLang="en-US" sz="700" dirty="0">
                        <a:latin typeface="Calibri" panose="020F0502020204030204" pitchFamily="34" charset="0"/>
                      </a:endParaRPr>
                    </a:p>
                    <a:p>
                      <a:r>
                        <a:rPr kumimoji="1" lang="en-US" altLang="ja-JP" sz="700" dirty="0" smtClean="0">
                          <a:latin typeface="Calibri" panose="020F0502020204030204" pitchFamily="34" charset="0"/>
                        </a:rPr>
                        <a:t>WV-SW598A</a:t>
                      </a:r>
                      <a:endParaRPr kumimoji="1" lang="ja-JP" altLang="en-US" sz="700" dirty="0">
                        <a:latin typeface="Calibri" panose="020F0502020204030204" pitchFamily="34" charset="0"/>
                      </a:endParaRPr>
                    </a:p>
                    <a:p>
                      <a:r>
                        <a:rPr kumimoji="1" lang="en-US" altLang="ja-JP" sz="700" dirty="0" smtClean="0">
                          <a:latin typeface="Calibri" panose="020F0502020204030204" pitchFamily="34" charset="0"/>
                        </a:rPr>
                        <a:t>WV-SW396(396A)/397B(397N)</a:t>
                      </a:r>
                      <a:endParaRPr kumimoji="1" lang="ja-JP" altLang="en-US" sz="700" dirty="0">
                        <a:latin typeface="Calibri" panose="020F0502020204030204" pitchFamily="34" charset="0"/>
                      </a:endParaRPr>
                    </a:p>
                    <a:p>
                      <a:r>
                        <a:rPr kumimoji="1" lang="en-US" altLang="ja-JP" sz="700" dirty="0" smtClean="0">
                          <a:latin typeface="Calibri" panose="020F0502020204030204" pitchFamily="34" charset="0"/>
                        </a:rPr>
                        <a:t>WV-SC387A/SC588</a:t>
                      </a:r>
                      <a:endParaRPr kumimoji="1" lang="ja-JP" altLang="en-US" sz="700" dirty="0">
                        <a:latin typeface="Calibri" panose="020F0502020204030204" pitchFamily="34" charset="0"/>
                      </a:endParaRPr>
                    </a:p>
                    <a:p>
                      <a:r>
                        <a:rPr kumimoji="1" lang="en-US" altLang="ja-JP" sz="700" dirty="0" smtClean="0">
                          <a:latin typeface="Calibri" panose="020F0502020204030204" pitchFamily="34" charset="0"/>
                        </a:rPr>
                        <a:t>WV-SW598</a:t>
                      </a:r>
                      <a:endParaRPr kumimoji="1" lang="ja-JP" altLang="en-US" sz="700" dirty="0">
                        <a:latin typeface="Calibri" panose="020F0502020204030204" pitchFamily="34" charset="0"/>
                      </a:endParaRPr>
                    </a:p>
                    <a:p>
                      <a:r>
                        <a:rPr kumimoji="1" lang="en-US" altLang="ja-JP" sz="700" dirty="0" smtClean="0">
                          <a:latin typeface="Calibri" panose="020F0502020204030204" pitchFamily="34" charset="0"/>
                        </a:rPr>
                        <a:t>WV-SW397(397A)</a:t>
                      </a:r>
                      <a:endParaRPr kumimoji="1" lang="ja-JP" altLang="en-US" sz="700" dirty="0">
                        <a:latin typeface="Calibri" panose="020F0502020204030204" pitchFamily="34" charset="0"/>
                      </a:endParaRPr>
                    </a:p>
                    <a:p>
                      <a:r>
                        <a:rPr kumimoji="1" lang="en-US" altLang="ja-JP" sz="700" dirty="0" smtClean="0">
                          <a:latin typeface="Calibri" panose="020F0502020204030204" pitchFamily="34" charset="0"/>
                        </a:rPr>
                        <a:t>WV-SC385/SC386/SC387</a:t>
                      </a:r>
                    </a:p>
                    <a:p>
                      <a:r>
                        <a:rPr kumimoji="1" lang="en-US" altLang="ja-JP" sz="700" dirty="0" smtClean="0">
                          <a:latin typeface="Calibri" panose="020F0502020204030204" pitchFamily="34" charset="0"/>
                        </a:rPr>
                        <a:t>WV-SW395(395A)</a:t>
                      </a:r>
                    </a:p>
                  </a:txBody>
                  <a:tcPr/>
                </a:tc>
                <a:tc>
                  <a:txBody>
                    <a:bodyPr/>
                    <a:lstStyle/>
                    <a:p>
                      <a:r>
                        <a:rPr kumimoji="1" lang="en-US" altLang="ja-JP" sz="700" dirty="0" smtClean="0">
                          <a:latin typeface="Calibri" panose="020F0502020204030204" pitchFamily="34" charset="0"/>
                        </a:rPr>
                        <a:t>WV-SFN480</a:t>
                      </a:r>
                    </a:p>
                    <a:p>
                      <a:r>
                        <a:rPr kumimoji="1" lang="en-US" altLang="ja-JP" sz="700" dirty="0" smtClean="0">
                          <a:latin typeface="Calibri" panose="020F0502020204030204" pitchFamily="34" charset="0"/>
                        </a:rPr>
                        <a:t>WV-SFV481</a:t>
                      </a:r>
                    </a:p>
                    <a:p>
                      <a:r>
                        <a:rPr kumimoji="1" lang="en-US" altLang="ja-JP" sz="700" dirty="0" smtClean="0">
                          <a:latin typeface="Calibri" panose="020F0502020204030204" pitchFamily="34" charset="0"/>
                        </a:rPr>
                        <a:t>WV-SF448/SF438</a:t>
                      </a:r>
                    </a:p>
                    <a:p>
                      <a:r>
                        <a:rPr kumimoji="1" lang="en-US" altLang="ja-JP" sz="700" dirty="0" smtClean="0">
                          <a:latin typeface="Calibri" panose="020F0502020204030204" pitchFamily="34" charset="0"/>
                        </a:rPr>
                        <a:t>WV-SW458</a:t>
                      </a:r>
                    </a:p>
                    <a:p>
                      <a:r>
                        <a:rPr kumimoji="1" lang="en-US" altLang="ja-JP" sz="700" dirty="0" smtClean="0">
                          <a:latin typeface="Calibri" panose="020F0502020204030204" pitchFamily="34" charset="0"/>
                        </a:rPr>
                        <a:t>WV-SFV781L</a:t>
                      </a:r>
                    </a:p>
                    <a:p>
                      <a:r>
                        <a:rPr kumimoji="1" lang="en-US" altLang="ja-JP" sz="700" dirty="0" smtClean="0">
                          <a:latin typeface="Calibri" panose="020F0502020204030204" pitchFamily="34" charset="0"/>
                        </a:rPr>
                        <a:t>WV-SFV631L(631LT)/611L</a:t>
                      </a:r>
                    </a:p>
                    <a:p>
                      <a:r>
                        <a:rPr kumimoji="1" lang="en-US" altLang="ja-JP" sz="700" dirty="0" smtClean="0">
                          <a:latin typeface="Calibri" panose="020F0502020204030204" pitchFamily="34" charset="0"/>
                        </a:rPr>
                        <a:t>WV-SFN611L/SFN531</a:t>
                      </a:r>
                    </a:p>
                    <a:p>
                      <a:r>
                        <a:rPr kumimoji="1" lang="en-US" altLang="ja-JP" sz="700" dirty="0" smtClean="0">
                          <a:latin typeface="Calibri" panose="020F0502020204030204" pitchFamily="34" charset="0"/>
                        </a:rPr>
                        <a:t>WV-SFV531</a:t>
                      </a:r>
                    </a:p>
                    <a:p>
                      <a:r>
                        <a:rPr kumimoji="1" lang="en-US" altLang="ja-JP" sz="700" dirty="0" smtClean="0">
                          <a:latin typeface="Calibri" panose="020F0502020204030204" pitchFamily="34" charset="0"/>
                        </a:rPr>
                        <a:t>WV-SFR531</a:t>
                      </a:r>
                    </a:p>
                    <a:p>
                      <a:r>
                        <a:rPr kumimoji="1" lang="en-US" altLang="ja-JP" sz="700" dirty="0" smtClean="0">
                          <a:latin typeface="Calibri" panose="020F0502020204030204" pitchFamily="34" charset="0"/>
                        </a:rPr>
                        <a:t>WV-SFN310A</a:t>
                      </a:r>
                    </a:p>
                  </a:txBody>
                  <a:tcPr/>
                </a:tc>
                <a:tc>
                  <a:txBody>
                    <a:bodyPr/>
                    <a:lstStyle/>
                    <a:p>
                      <a:pPr marL="0" marR="0" indent="0" algn="l" defTabSz="456368" rtl="0" eaLnBrk="1" fontAlgn="auto" latinLnBrk="0" hangingPunct="1">
                        <a:lnSpc>
                          <a:spcPct val="100000"/>
                        </a:lnSpc>
                        <a:spcBef>
                          <a:spcPts val="0"/>
                        </a:spcBef>
                        <a:spcAft>
                          <a:spcPts val="0"/>
                        </a:spcAft>
                        <a:buClrTx/>
                        <a:buSzTx/>
                        <a:buFontTx/>
                        <a:buNone/>
                        <a:tabLst/>
                        <a:defRPr/>
                      </a:pPr>
                      <a:r>
                        <a:rPr kumimoji="1" lang="en-US" altLang="ja-JP" sz="700" dirty="0" smtClean="0">
                          <a:latin typeface="Calibri" panose="020F0502020204030204" pitchFamily="34" charset="0"/>
                        </a:rPr>
                        <a:t>WV-SFV310A</a:t>
                      </a:r>
                    </a:p>
                    <a:p>
                      <a:r>
                        <a:rPr kumimoji="1" lang="en-US" altLang="ja-JP" sz="700" dirty="0" smtClean="0">
                          <a:latin typeface="Calibri" panose="020F0502020204030204" pitchFamily="34" charset="0"/>
                        </a:rPr>
                        <a:t>WV-SFR310A/SFR311A</a:t>
                      </a:r>
                    </a:p>
                    <a:p>
                      <a:r>
                        <a:rPr kumimoji="1" lang="en-US" altLang="ja-JP" sz="700" dirty="0" smtClean="0">
                          <a:latin typeface="Calibri" panose="020F0502020204030204" pitchFamily="34" charset="0"/>
                        </a:rPr>
                        <a:t>WV-SFN311A</a:t>
                      </a:r>
                    </a:p>
                    <a:p>
                      <a:r>
                        <a:rPr kumimoji="1" lang="en-US" altLang="ja-JP" sz="700" dirty="0" smtClean="0">
                          <a:latin typeface="Calibri" panose="020F0502020204030204" pitchFamily="34" charset="0"/>
                        </a:rPr>
                        <a:t>WV-SFV311A/SFV311/SFV310</a:t>
                      </a:r>
                    </a:p>
                    <a:p>
                      <a:r>
                        <a:rPr kumimoji="1" lang="en-US" altLang="ja-JP" sz="700" dirty="0" smtClean="0">
                          <a:latin typeface="Calibri" panose="020F0502020204030204" pitchFamily="34" charset="0"/>
                        </a:rPr>
                        <a:t>WV-SFN311/SFN310</a:t>
                      </a:r>
                    </a:p>
                    <a:p>
                      <a:r>
                        <a:rPr kumimoji="1" lang="en-US" altLang="ja-JP" sz="700" dirty="0" smtClean="0">
                          <a:latin typeface="Calibri" panose="020F0502020204030204" pitchFamily="34" charset="0"/>
                        </a:rPr>
                        <a:t>WV-SFR311</a:t>
                      </a:r>
                    </a:p>
                    <a:p>
                      <a:r>
                        <a:rPr kumimoji="1" lang="en-US" altLang="ja-JP" sz="700" dirty="0" smtClean="0">
                          <a:latin typeface="Calibri" panose="020F0502020204030204" pitchFamily="34" charset="0"/>
                        </a:rPr>
                        <a:t>WV-SFR310</a:t>
                      </a:r>
                    </a:p>
                    <a:p>
                      <a:r>
                        <a:rPr kumimoji="1" lang="en-US" altLang="ja-JP" sz="700" dirty="0" smtClean="0">
                          <a:latin typeface="Calibri" panose="020F0502020204030204" pitchFamily="34" charset="0"/>
                        </a:rPr>
                        <a:t>WV-SW158/SW155</a:t>
                      </a:r>
                    </a:p>
                    <a:p>
                      <a:r>
                        <a:rPr kumimoji="1" lang="en-US" altLang="ja-JP" sz="700" dirty="0" smtClean="0">
                          <a:latin typeface="Calibri" panose="020F0502020204030204" pitchFamily="34" charset="0"/>
                        </a:rPr>
                        <a:t>WV-SSF138/SF135/SF132/SF332</a:t>
                      </a:r>
                    </a:p>
                    <a:p>
                      <a:r>
                        <a:rPr kumimoji="1" lang="en-US" altLang="ja-JP" sz="700" dirty="0" smtClean="0">
                          <a:latin typeface="Calibri" panose="020F0502020204030204" pitchFamily="34" charset="0"/>
                        </a:rPr>
                        <a:t>WV-SPV781L</a:t>
                      </a:r>
                    </a:p>
                  </a:txBody>
                  <a:tcPr/>
                </a:tc>
                <a:tc>
                  <a:txBody>
                    <a:bodyPr/>
                    <a:lstStyle/>
                    <a:p>
                      <a:r>
                        <a:rPr kumimoji="1" lang="en-US" altLang="ja-JP" sz="700" dirty="0" smtClean="0">
                          <a:latin typeface="Calibri" panose="020F0502020204030204" pitchFamily="34" charset="0"/>
                        </a:rPr>
                        <a:t>WV-SPW631L/SPW631LT</a:t>
                      </a:r>
                    </a:p>
                    <a:p>
                      <a:r>
                        <a:rPr kumimoji="1" lang="en-US" altLang="ja-JP" sz="700" dirty="0" smtClean="0">
                          <a:latin typeface="Calibri" panose="020F0502020204030204" pitchFamily="34" charset="0"/>
                        </a:rPr>
                        <a:t>WV-SPW310</a:t>
                      </a:r>
                    </a:p>
                    <a:p>
                      <a:r>
                        <a:rPr kumimoji="1" lang="en-US" altLang="ja-JP" sz="700" dirty="0" smtClean="0">
                          <a:latin typeface="Calibri" panose="020F0502020204030204" pitchFamily="34" charset="0"/>
                        </a:rPr>
                        <a:t>WV-SPW611L/SPW611</a:t>
                      </a:r>
                    </a:p>
                    <a:p>
                      <a:r>
                        <a:rPr kumimoji="1" lang="en-US" altLang="ja-JP" sz="700" dirty="0" smtClean="0">
                          <a:latin typeface="Calibri" panose="020F0502020204030204" pitchFamily="34" charset="0"/>
                        </a:rPr>
                        <a:t>WV-SPN611/SPN631</a:t>
                      </a:r>
                    </a:p>
                    <a:p>
                      <a:r>
                        <a:rPr kumimoji="1" lang="en-US" altLang="ja-JP" sz="700" dirty="0" smtClean="0">
                          <a:latin typeface="Calibri" panose="020F0502020204030204" pitchFamily="34" charset="0"/>
                        </a:rPr>
                        <a:t>WV-SFR631L/SFR611L</a:t>
                      </a:r>
                    </a:p>
                    <a:p>
                      <a:r>
                        <a:rPr kumimoji="1" lang="en-US" altLang="ja-JP" sz="700" dirty="0" smtClean="0">
                          <a:latin typeface="Calibri" panose="020F0502020204030204" pitchFamily="34" charset="0"/>
                        </a:rPr>
                        <a:t>WV-SPN531/SPN531A</a:t>
                      </a:r>
                    </a:p>
                    <a:p>
                      <a:r>
                        <a:rPr kumimoji="1" lang="en-US" altLang="ja-JP" sz="700" dirty="0" smtClean="0">
                          <a:latin typeface="Calibri" panose="020F0502020204030204" pitchFamily="34" charset="0"/>
                        </a:rPr>
                        <a:t>WV-SPW531AL</a:t>
                      </a:r>
                    </a:p>
                    <a:p>
                      <a:r>
                        <a:rPr kumimoji="1" lang="en-US" altLang="ja-JP" sz="700" dirty="0" smtClean="0">
                          <a:latin typeface="Calibri" panose="020F0502020204030204" pitchFamily="34" charset="0"/>
                        </a:rPr>
                        <a:t>WV-PW532L/SPW312L/SPW311AL</a:t>
                      </a:r>
                    </a:p>
                    <a:p>
                      <a:r>
                        <a:rPr kumimoji="1" lang="en-US" altLang="ja-JP" sz="700" dirty="0" smtClean="0">
                          <a:latin typeface="Calibri" panose="020F0502020204030204" pitchFamily="34" charset="0"/>
                        </a:rPr>
                        <a:t>WV-SPN311A/SPN311</a:t>
                      </a:r>
                    </a:p>
                    <a:p>
                      <a:r>
                        <a:rPr kumimoji="1" lang="en-US" altLang="ja-JP" sz="700" dirty="0" smtClean="0">
                          <a:latin typeface="Calibri" panose="020F0502020204030204" pitchFamily="34" charset="0"/>
                        </a:rPr>
                        <a:t>WV-SPN310A/SPN310AV</a:t>
                      </a:r>
                    </a:p>
                  </a:txBody>
                  <a:tcPr/>
                </a:tc>
                <a:tc>
                  <a:txBody>
                    <a:bodyPr/>
                    <a:lstStyle/>
                    <a:p>
                      <a:pPr marL="0" marR="0" indent="0" algn="l" defTabSz="456368" rtl="0" eaLnBrk="1" fontAlgn="auto" latinLnBrk="0" hangingPunct="1">
                        <a:lnSpc>
                          <a:spcPct val="100000"/>
                        </a:lnSpc>
                        <a:spcBef>
                          <a:spcPts val="0"/>
                        </a:spcBef>
                        <a:spcAft>
                          <a:spcPts val="0"/>
                        </a:spcAft>
                        <a:buClrTx/>
                        <a:buSzTx/>
                        <a:buFontTx/>
                        <a:buNone/>
                        <a:tabLst/>
                        <a:defRPr/>
                      </a:pPr>
                      <a:r>
                        <a:rPr kumimoji="1" lang="en-US" altLang="ja-JP" sz="700" dirty="0" smtClean="0">
                          <a:latin typeface="Calibri" panose="020F0502020204030204" pitchFamily="34" charset="0"/>
                        </a:rPr>
                        <a:t>WV-SPN310V/SPN310</a:t>
                      </a:r>
                      <a:endParaRPr kumimoji="1" lang="ja-JP" altLang="en-US" sz="700" dirty="0" smtClean="0">
                        <a:latin typeface="Calibri" panose="020F0502020204030204" pitchFamily="34" charset="0"/>
                      </a:endParaRPr>
                    </a:p>
                    <a:p>
                      <a:r>
                        <a:rPr kumimoji="1" lang="en-US" altLang="ja-JP" sz="700" dirty="0" smtClean="0">
                          <a:latin typeface="Calibri" panose="020F0502020204030204" pitchFamily="34" charset="0"/>
                        </a:rPr>
                        <a:t>WV-SP105A/SP102</a:t>
                      </a:r>
                    </a:p>
                    <a:p>
                      <a:r>
                        <a:rPr kumimoji="1" lang="en-US" altLang="ja-JP" sz="700" dirty="0" smtClean="0">
                          <a:latin typeface="Calibri" panose="020F0502020204030204" pitchFamily="34" charset="0"/>
                        </a:rPr>
                        <a:t>WV-SW115/SW316L</a:t>
                      </a:r>
                    </a:p>
                    <a:p>
                      <a:r>
                        <a:rPr kumimoji="1" lang="en-US" altLang="ja-JP" sz="700" dirty="0" smtClean="0">
                          <a:latin typeface="Calibri" panose="020F0502020204030204" pitchFamily="34" charset="0"/>
                        </a:rPr>
                        <a:t>BB-SW374/SW175A/SW172A</a:t>
                      </a:r>
                    </a:p>
                    <a:p>
                      <a:r>
                        <a:rPr kumimoji="1" lang="en-US" altLang="ja-JP" sz="700" dirty="0" smtClean="0">
                          <a:latin typeface="Calibri" panose="020F0502020204030204" pitchFamily="34" charset="0"/>
                        </a:rPr>
                        <a:t>BB-ST165A/ST162A</a:t>
                      </a:r>
                    </a:p>
                    <a:p>
                      <a:r>
                        <a:rPr kumimoji="1" lang="en-US" altLang="ja-JP" sz="700" dirty="0" smtClean="0">
                          <a:latin typeface="Calibri" panose="020F0502020204030204" pitchFamily="34" charset="0"/>
                        </a:rPr>
                        <a:t>BB-SP104W</a:t>
                      </a:r>
                    </a:p>
                    <a:p>
                      <a:r>
                        <a:rPr kumimoji="1" lang="en-US" altLang="ja-JP" sz="700" dirty="0" smtClean="0">
                          <a:latin typeface="Calibri" panose="020F0502020204030204" pitchFamily="34" charset="0"/>
                        </a:rPr>
                        <a:t>BB-SC384B/SC382/SC364</a:t>
                      </a:r>
                      <a:endParaRPr kumimoji="1" lang="ja-JP" altLang="en-US" sz="700" dirty="0">
                        <a:latin typeface="Calibri" panose="020F0502020204030204" pitchFamily="34" charset="0"/>
                      </a:endParaRPr>
                    </a:p>
                  </a:txBody>
                  <a:tcPr/>
                </a:tc>
                <a:tc>
                  <a:txBody>
                    <a:bodyPr/>
                    <a:lstStyle/>
                    <a:p>
                      <a:r>
                        <a:rPr kumimoji="1" lang="en-US" altLang="ja-JP" sz="700" dirty="0" smtClean="0">
                          <a:latin typeface="Calibri" panose="020F0502020204030204" pitchFamily="34" charset="0"/>
                        </a:rPr>
                        <a:t>WV-S1131/S1132/S1111/S1112</a:t>
                      </a:r>
                    </a:p>
                    <a:p>
                      <a:r>
                        <a:rPr kumimoji="1" lang="en-US" altLang="ja-JP" sz="700" dirty="0" smtClean="0">
                          <a:latin typeface="Calibri" panose="020F0502020204030204" pitchFamily="34" charset="0"/>
                        </a:rPr>
                        <a:t>WV-S1531LN/S1531LTN/S1511LN</a:t>
                      </a:r>
                    </a:p>
                    <a:p>
                      <a:r>
                        <a:rPr kumimoji="1" lang="en-US" altLang="ja-JP" sz="700" dirty="0" smtClean="0">
                          <a:latin typeface="Calibri" panose="020F0502020204030204" pitchFamily="34" charset="0"/>
                        </a:rPr>
                        <a:t>WV-S2531LN/S2531LTN/S2511LN</a:t>
                      </a:r>
                    </a:p>
                    <a:p>
                      <a:r>
                        <a:rPr kumimoji="1" lang="en-US" altLang="ja-JP" sz="700" dirty="0" smtClean="0">
                          <a:latin typeface="Calibri" panose="020F0502020204030204" pitchFamily="34" charset="0"/>
                        </a:rPr>
                        <a:t>WV-S2231L/S2211L/S2131L</a:t>
                      </a:r>
                    </a:p>
                    <a:p>
                      <a:r>
                        <a:rPr kumimoji="1" lang="en-US" altLang="ja-JP" sz="700" dirty="0" smtClean="0">
                          <a:latin typeface="Calibri" panose="020F0502020204030204" pitchFamily="34" charset="0"/>
                        </a:rPr>
                        <a:t>WV-S2111L/S2131/S2110/S2130</a:t>
                      </a:r>
                    </a:p>
                    <a:p>
                      <a:r>
                        <a:rPr kumimoji="1" lang="en-US" altLang="ja-JP" sz="700" dirty="0" smtClean="0">
                          <a:latin typeface="Calibri" panose="020F0502020204030204" pitchFamily="34" charset="0"/>
                        </a:rPr>
                        <a:t>WV-X6531N/X6511N</a:t>
                      </a:r>
                    </a:p>
                    <a:p>
                      <a:r>
                        <a:rPr kumimoji="1" lang="en-US" altLang="ja-JP" sz="700" dirty="0" smtClean="0">
                          <a:latin typeface="Calibri" panose="020F0502020204030204" pitchFamily="34" charset="0"/>
                        </a:rPr>
                        <a:t>WV-S6311/S6130/S6131/S6530N</a:t>
                      </a:r>
                    </a:p>
                    <a:p>
                      <a:pPr marL="0" marR="0" indent="0" algn="l" defTabSz="456368" rtl="0" eaLnBrk="1" fontAlgn="auto" latinLnBrk="0" hangingPunct="1">
                        <a:lnSpc>
                          <a:spcPct val="100000"/>
                        </a:lnSpc>
                        <a:spcBef>
                          <a:spcPts val="0"/>
                        </a:spcBef>
                        <a:spcAft>
                          <a:spcPts val="0"/>
                        </a:spcAft>
                        <a:buClrTx/>
                        <a:buSzTx/>
                        <a:buFontTx/>
                        <a:buNone/>
                        <a:tabLst/>
                        <a:defRPr/>
                      </a:pPr>
                      <a:r>
                        <a:rPr kumimoji="1" lang="en-US" altLang="ja-JP" sz="700" dirty="0" smtClean="0">
                          <a:solidFill>
                            <a:srgbClr val="0A54A0"/>
                          </a:solidFill>
                          <a:latin typeface="Calibri" panose="020F0502020204030204" pitchFamily="34" charset="0"/>
                        </a:rPr>
                        <a:t>WV-S4150/S4550L/S4550LM</a:t>
                      </a:r>
                    </a:p>
                    <a:p>
                      <a:pPr marL="0" marR="0" indent="0" algn="l" defTabSz="456368" rtl="0" eaLnBrk="1" fontAlgn="auto" latinLnBrk="0" hangingPunct="1">
                        <a:lnSpc>
                          <a:spcPct val="100000"/>
                        </a:lnSpc>
                        <a:spcBef>
                          <a:spcPts val="0"/>
                        </a:spcBef>
                        <a:spcAft>
                          <a:spcPts val="0"/>
                        </a:spcAft>
                        <a:buClrTx/>
                        <a:buSzTx/>
                        <a:buFontTx/>
                        <a:buNone/>
                        <a:tabLst/>
                        <a:defRPr/>
                      </a:pPr>
                      <a:r>
                        <a:rPr kumimoji="1" lang="en-US" altLang="ja-JP" sz="700" dirty="0" smtClean="0">
                          <a:solidFill>
                            <a:srgbClr val="FF0000"/>
                          </a:solidFill>
                          <a:latin typeface="Calibri" panose="020F0502020204030204" pitchFamily="34" charset="0"/>
                        </a:rPr>
                        <a:t>WV-X4170/X4171/X4571L/X4571LM</a:t>
                      </a:r>
                      <a:endParaRPr lang="en-US" altLang="ja-JP" sz="700" b="0" dirty="0" smtClean="0">
                        <a:latin typeface="Meiryo UI" pitchFamily="50" charset="-128"/>
                        <a:ea typeface="Meiryo UI" pitchFamily="50" charset="-128"/>
                        <a:cs typeface="Meiryo UI" pitchFamily="50" charset="-128"/>
                      </a:endParaRPr>
                    </a:p>
                    <a:p>
                      <a:pPr marL="0" marR="0" indent="0" algn="l" defTabSz="456368" rtl="0" eaLnBrk="1" fontAlgn="auto" latinLnBrk="0" hangingPunct="1">
                        <a:lnSpc>
                          <a:spcPct val="100000"/>
                        </a:lnSpc>
                        <a:spcBef>
                          <a:spcPts val="0"/>
                        </a:spcBef>
                        <a:spcAft>
                          <a:spcPts val="0"/>
                        </a:spcAft>
                        <a:buClrTx/>
                        <a:buSzTx/>
                        <a:buFontTx/>
                        <a:buNone/>
                        <a:tabLst/>
                        <a:defRPr/>
                      </a:pPr>
                      <a:endParaRPr lang="en-US" altLang="ja-JP" sz="700" b="0" dirty="0" smtClean="0">
                        <a:latin typeface="Meiryo UI" pitchFamily="50" charset="-128"/>
                        <a:ea typeface="Meiryo UI" pitchFamily="50" charset="-128"/>
                        <a:cs typeface="Meiryo UI" pitchFamily="50" charset="-128"/>
                      </a:endParaRPr>
                    </a:p>
                    <a:p>
                      <a:endParaRPr kumimoji="1" lang="ja-JP" altLang="en-US" sz="700" dirty="0">
                        <a:solidFill>
                          <a:srgbClr val="FF0000"/>
                        </a:solidFill>
                        <a:latin typeface="Calibri" panose="020F0502020204030204" pitchFamily="34" charset="0"/>
                      </a:endParaRPr>
                    </a:p>
                  </a:txBody>
                  <a:tcPr/>
                </a:tc>
              </a:tr>
            </a:tbl>
          </a:graphicData>
        </a:graphic>
      </p:graphicFrame>
    </p:spTree>
    <p:extLst>
      <p:ext uri="{BB962C8B-B14F-4D97-AF65-F5344CB8AC3E}">
        <p14:creationId xmlns:p14="http://schemas.microsoft.com/office/powerpoint/2010/main" val="32507388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483100" y="10766"/>
            <a:ext cx="7674860" cy="525309"/>
          </a:xfrm>
        </p:spPr>
        <p:txBody>
          <a:bodyPr vert="horz" lIns="91274" tIns="45628" rIns="91274" bIns="45628" rtlCol="0" anchor="ctr">
            <a:normAutofit/>
          </a:bodyPr>
          <a:lstStyle/>
          <a:p>
            <a:pPr marL="456368" indent="-456368" defTabSz="912736" fontAlgn="base">
              <a:spcAft>
                <a:spcPct val="0"/>
              </a:spcAft>
            </a:pPr>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How </a:t>
            </a:r>
            <a:r>
              <a:rPr kumimoji="1" lang="en-US" altLang="ja-JP" b="1" dirty="0">
                <a:latin typeface="Calibri" panose="020F0502020204030204" pitchFamily="34" charset="0"/>
                <a:ea typeface="Meiryo UI" panose="020B0604030504040204" pitchFamily="50" charset="-128"/>
                <a:cs typeface="Meiryo UI" panose="020B0604030504040204" pitchFamily="50" charset="-128"/>
              </a:rPr>
              <a:t>to upgrade from WV-ASM200</a:t>
            </a:r>
          </a:p>
        </p:txBody>
      </p:sp>
      <p:sp>
        <p:nvSpPr>
          <p:cNvPr id="4" name="テキスト ボックス 3"/>
          <p:cNvSpPr txBox="1"/>
          <p:nvPr/>
        </p:nvSpPr>
        <p:spPr>
          <a:xfrm>
            <a:off x="215422" y="1251476"/>
            <a:ext cx="1084263" cy="307591"/>
          </a:xfrm>
          <a:prstGeom prst="rect">
            <a:avLst/>
          </a:prstGeom>
          <a:noFill/>
          <a:ln>
            <a:solidFill>
              <a:schemeClr val="accent1">
                <a:lumMod val="75000"/>
              </a:schemeClr>
            </a:solidFill>
          </a:ln>
        </p:spPr>
        <p:txBody>
          <a:bodyPr lIns="91274" tIns="45628" rIns="91274" bIns="45628" anchor="ctr" anchorCtr="0">
            <a:spAutoFit/>
          </a:bodyPr>
          <a:lstStyle/>
          <a:p>
            <a:pPr fontAlgn="auto">
              <a:spcBef>
                <a:spcPts val="0"/>
              </a:spcBef>
              <a:spcAft>
                <a:spcPts val="0"/>
              </a:spcAft>
              <a:defRPr/>
            </a:pPr>
            <a:r>
              <a:rPr lang="en-US" altLang="ja-JP" dirty="0">
                <a:latin typeface="Calibri" panose="020F0502020204030204" pitchFamily="34" charset="0"/>
                <a:ea typeface="Meiryo UI" panose="020B0604030504040204" pitchFamily="50" charset="-128"/>
                <a:cs typeface="Meiryo UI" panose="020B0604030504040204" pitchFamily="50" charset="-128"/>
              </a:rPr>
              <a:t>STEP1</a:t>
            </a:r>
            <a:endParaRPr lang="ja-JP" altLang="en-US" dirty="0">
              <a:latin typeface="Calibri" panose="020F0502020204030204" pitchFamily="34" charset="0"/>
              <a:ea typeface="Meiryo UI" panose="020B0604030504040204" pitchFamily="50" charset="-128"/>
              <a:cs typeface="Meiryo UI" panose="020B0604030504040204" pitchFamily="50" charset="-128"/>
            </a:endParaRPr>
          </a:p>
        </p:txBody>
      </p:sp>
      <p:sp>
        <p:nvSpPr>
          <p:cNvPr id="5" name="テキスト ボックス 4"/>
          <p:cNvSpPr txBox="1"/>
          <p:nvPr/>
        </p:nvSpPr>
        <p:spPr>
          <a:xfrm>
            <a:off x="215900" y="2511446"/>
            <a:ext cx="1084263" cy="307591"/>
          </a:xfrm>
          <a:prstGeom prst="rect">
            <a:avLst/>
          </a:prstGeom>
          <a:noFill/>
          <a:ln>
            <a:solidFill>
              <a:schemeClr val="accent1">
                <a:lumMod val="75000"/>
              </a:schemeClr>
            </a:solidFill>
          </a:ln>
        </p:spPr>
        <p:txBody>
          <a:bodyPr lIns="91274" tIns="45628" rIns="91274" bIns="45628" anchor="ctr" anchorCtr="0">
            <a:spAutoFit/>
          </a:bodyPr>
          <a:lstStyle/>
          <a:p>
            <a:pPr fontAlgn="auto">
              <a:spcBef>
                <a:spcPts val="0"/>
              </a:spcBef>
              <a:spcAft>
                <a:spcPts val="0"/>
              </a:spcAft>
              <a:defRPr/>
            </a:pPr>
            <a:r>
              <a:rPr lang="en-US" altLang="ja-JP" dirty="0">
                <a:latin typeface="Calibri" panose="020F0502020204030204" pitchFamily="34" charset="0"/>
                <a:ea typeface="Meiryo UI" panose="020B0604030504040204" pitchFamily="50" charset="-128"/>
                <a:cs typeface="Meiryo UI" panose="020B0604030504040204" pitchFamily="50" charset="-128"/>
              </a:rPr>
              <a:t>STEP</a:t>
            </a:r>
            <a:r>
              <a:rPr lang="ja-JP" altLang="en-US" dirty="0">
                <a:latin typeface="Calibri" panose="020F0502020204030204" pitchFamily="34" charset="0"/>
                <a:ea typeface="Meiryo UI" panose="020B0604030504040204" pitchFamily="50" charset="-128"/>
                <a:cs typeface="Meiryo UI" panose="020B0604030504040204" pitchFamily="50" charset="-128"/>
              </a:rPr>
              <a:t>２</a:t>
            </a:r>
          </a:p>
        </p:txBody>
      </p:sp>
      <p:sp>
        <p:nvSpPr>
          <p:cNvPr id="7" name="テキスト ボックス 6"/>
          <p:cNvSpPr txBox="1"/>
          <p:nvPr/>
        </p:nvSpPr>
        <p:spPr>
          <a:xfrm>
            <a:off x="207963" y="3670218"/>
            <a:ext cx="1085850" cy="307591"/>
          </a:xfrm>
          <a:prstGeom prst="rect">
            <a:avLst/>
          </a:prstGeom>
          <a:noFill/>
          <a:ln>
            <a:solidFill>
              <a:schemeClr val="accent1">
                <a:lumMod val="75000"/>
              </a:schemeClr>
            </a:solidFill>
          </a:ln>
        </p:spPr>
        <p:txBody>
          <a:bodyPr lIns="91274" tIns="45628" rIns="91274" bIns="45628" anchor="ctr" anchorCtr="0">
            <a:spAutoFit/>
          </a:bodyPr>
          <a:lstStyle/>
          <a:p>
            <a:pPr fontAlgn="auto">
              <a:spcBef>
                <a:spcPts val="0"/>
              </a:spcBef>
              <a:spcAft>
                <a:spcPts val="0"/>
              </a:spcAft>
              <a:defRPr/>
            </a:pPr>
            <a:r>
              <a:rPr lang="en-US" altLang="ja-JP" dirty="0">
                <a:latin typeface="Calibri" panose="020F0502020204030204" pitchFamily="34" charset="0"/>
                <a:ea typeface="Meiryo UI" panose="020B0604030504040204" pitchFamily="50" charset="-128"/>
                <a:cs typeface="Meiryo UI" panose="020B0604030504040204" pitchFamily="50" charset="-128"/>
              </a:rPr>
              <a:t>STEP</a:t>
            </a:r>
            <a:r>
              <a:rPr lang="ja-JP" altLang="en-US" dirty="0">
                <a:latin typeface="Calibri" panose="020F0502020204030204" pitchFamily="34" charset="0"/>
                <a:ea typeface="Meiryo UI" panose="020B0604030504040204" pitchFamily="50" charset="-128"/>
                <a:cs typeface="Meiryo UI" panose="020B0604030504040204" pitchFamily="50" charset="-128"/>
              </a:rPr>
              <a:t>３</a:t>
            </a:r>
          </a:p>
        </p:txBody>
      </p:sp>
      <p:pic>
        <p:nvPicPr>
          <p:cNvPr id="8" name="Picture 18" descr="クリックすると新しいウィンドウで開きます"/>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927" y="1526566"/>
            <a:ext cx="1865490" cy="8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9"/>
          <p:cNvSpPr txBox="1">
            <a:spLocks noChangeArrowheads="1"/>
          </p:cNvSpPr>
          <p:nvPr/>
        </p:nvSpPr>
        <p:spPr bwMode="auto">
          <a:xfrm>
            <a:off x="1455260" y="1286298"/>
            <a:ext cx="1981200" cy="27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200" b="1" dirty="0">
                <a:effectLst/>
                <a:ea typeface="Meiryo UI" pitchFamily="50" charset="-128"/>
                <a:cs typeface="Meiryo UI" pitchFamily="50" charset="-128"/>
              </a:rPr>
              <a:t>Existing WV-ASM200</a:t>
            </a:r>
            <a:endParaRPr lang="ja-JP" altLang="en-US" sz="1200" b="1" dirty="0">
              <a:effectLst/>
              <a:ea typeface="Meiryo UI" pitchFamily="50" charset="-128"/>
              <a:cs typeface="Meiryo UI" pitchFamily="50" charset="-128"/>
            </a:endParaRPr>
          </a:p>
        </p:txBody>
      </p:sp>
      <p:sp>
        <p:nvSpPr>
          <p:cNvPr id="10" name="テキスト ボックス 10"/>
          <p:cNvSpPr txBox="1">
            <a:spLocks noChangeArrowheads="1"/>
          </p:cNvSpPr>
          <p:nvPr/>
        </p:nvSpPr>
        <p:spPr bwMode="auto">
          <a:xfrm>
            <a:off x="16" y="678067"/>
            <a:ext cx="9143999" cy="52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b="1" dirty="0" smtClean="0">
                <a:solidFill>
                  <a:srgbClr val="FF0000"/>
                </a:solidFill>
                <a:effectLst/>
              </a:rPr>
              <a:t>Upgrade license is available for only customer </a:t>
            </a:r>
            <a:r>
              <a:rPr lang="en-US" altLang="ja-JP" b="1" dirty="0">
                <a:solidFill>
                  <a:srgbClr val="FF0000"/>
                </a:solidFill>
                <a:effectLst/>
              </a:rPr>
              <a:t>who purchased </a:t>
            </a:r>
            <a:r>
              <a:rPr lang="en-US" altLang="ja-JP" b="1" dirty="0" smtClean="0">
                <a:solidFill>
                  <a:srgbClr val="FF0000"/>
                </a:solidFill>
                <a:effectLst/>
              </a:rPr>
              <a:t>WV-ASM200.  </a:t>
            </a:r>
          </a:p>
          <a:p>
            <a:pPr eaLnBrk="1" hangingPunct="1"/>
            <a:r>
              <a:rPr lang="en-US" altLang="ja-JP" dirty="0" smtClean="0">
                <a:effectLst/>
              </a:rPr>
              <a:t>(</a:t>
            </a:r>
            <a:r>
              <a:rPr lang="en-US" altLang="ja-JP" dirty="0">
                <a:effectLst/>
              </a:rPr>
              <a:t>Customers </a:t>
            </a:r>
            <a:r>
              <a:rPr lang="en-US" altLang="ja-JP" dirty="0" smtClean="0">
                <a:effectLst/>
              </a:rPr>
              <a:t>who had already </a:t>
            </a:r>
            <a:r>
              <a:rPr lang="en-US" altLang="ja-JP" dirty="0">
                <a:effectLst/>
              </a:rPr>
              <a:t>issued a </a:t>
            </a:r>
            <a:r>
              <a:rPr lang="en-US" altLang="ja-JP" dirty="0" smtClean="0">
                <a:effectLst/>
              </a:rPr>
              <a:t>“Registration </a:t>
            </a:r>
            <a:r>
              <a:rPr lang="en-US" altLang="ja-JP" dirty="0">
                <a:effectLst/>
              </a:rPr>
              <a:t>key number" in the key management system)</a:t>
            </a:r>
            <a:endParaRPr lang="en-US" altLang="ja-JP" b="1" dirty="0">
              <a:solidFill>
                <a:srgbClr val="001BA4"/>
              </a:solidFill>
              <a:effectLst/>
              <a:ea typeface="Meiryo UI" pitchFamily="50" charset="-128"/>
              <a:cs typeface="Meiryo UI" pitchFamily="50" charset="-128"/>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4926" y="1458481"/>
            <a:ext cx="711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p:cNvSpPr txBox="1"/>
          <p:nvPr/>
        </p:nvSpPr>
        <p:spPr>
          <a:xfrm>
            <a:off x="6952594" y="1576300"/>
            <a:ext cx="2008634" cy="692311"/>
          </a:xfrm>
          <a:prstGeom prst="rect">
            <a:avLst/>
          </a:prstGeom>
          <a:noFill/>
          <a:ln>
            <a:solidFill>
              <a:schemeClr val="accent6">
                <a:lumMod val="75000"/>
              </a:schemeClr>
            </a:solidFill>
          </a:ln>
        </p:spPr>
        <p:txBody>
          <a:bodyPr wrap="square" lIns="91274" tIns="45628" rIns="91274" bIns="45628">
            <a:spAutoFit/>
          </a:bodyPr>
          <a:lstStyle/>
          <a:p>
            <a:pPr fontAlgn="auto">
              <a:spcBef>
                <a:spcPts val="0"/>
              </a:spcBef>
              <a:spcAft>
                <a:spcPts val="0"/>
              </a:spcAft>
              <a:defRPr/>
            </a:pPr>
            <a:r>
              <a:rPr lang="en-US" altLang="ja-JP" sz="1300" b="1" dirty="0">
                <a:solidFill>
                  <a:schemeClr val="accent6">
                    <a:lumMod val="75000"/>
                  </a:schemeClr>
                </a:solidFill>
                <a:latin typeface="Calibri" panose="020F0502020204030204" pitchFamily="34" charset="0"/>
                <a:ea typeface="Meiryo UI" panose="020B0604030504040204" pitchFamily="50" charset="-128"/>
                <a:cs typeface="Meiryo UI" panose="020B0604030504040204" pitchFamily="50" charset="-128"/>
              </a:rPr>
              <a:t>Obtain Registration Key(s) that you want to succeed from ASM200</a:t>
            </a:r>
            <a:endParaRPr lang="ja-JP" altLang="en-US" sz="1300" b="1" dirty="0">
              <a:solidFill>
                <a:schemeClr val="accent6">
                  <a:lumMod val="75000"/>
                </a:schemeClr>
              </a:solidFill>
              <a:latin typeface="Calibri" panose="020F0502020204030204" pitchFamily="34" charset="0"/>
              <a:ea typeface="Meiryo UI" panose="020B0604030504040204" pitchFamily="50" charset="-128"/>
              <a:cs typeface="Meiryo UI" panose="020B0604030504040204" pitchFamily="50" charset="-128"/>
            </a:endParaRPr>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1171" y="2556070"/>
            <a:ext cx="7524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テキスト ボックス 16"/>
          <p:cNvSpPr txBox="1">
            <a:spLocks noChangeArrowheads="1"/>
          </p:cNvSpPr>
          <p:nvPr/>
        </p:nvSpPr>
        <p:spPr bwMode="auto">
          <a:xfrm>
            <a:off x="2751782" y="2562019"/>
            <a:ext cx="1826568" cy="43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100" b="1" dirty="0">
                <a:solidFill>
                  <a:srgbClr val="FF0000"/>
                </a:solidFill>
                <a:effectLst/>
                <a:ea typeface="Meiryo UI" pitchFamily="50" charset="-128"/>
                <a:cs typeface="Meiryo UI" pitchFamily="50" charset="-128"/>
              </a:rPr>
              <a:t>NEW</a:t>
            </a:r>
            <a:r>
              <a:rPr lang="ja-JP" altLang="en-US" sz="1100" b="1" dirty="0">
                <a:solidFill>
                  <a:srgbClr val="FF0000"/>
                </a:solidFill>
                <a:effectLst/>
                <a:ea typeface="Meiryo UI" pitchFamily="50" charset="-128"/>
                <a:cs typeface="Meiryo UI" pitchFamily="50" charset="-128"/>
              </a:rPr>
              <a:t> </a:t>
            </a:r>
            <a:r>
              <a:rPr lang="en-US" altLang="ja-JP" sz="1100" b="1" dirty="0">
                <a:effectLst/>
                <a:ea typeface="Meiryo UI" pitchFamily="50" charset="-128"/>
                <a:cs typeface="Meiryo UI" pitchFamily="50" charset="-128"/>
              </a:rPr>
              <a:t>Activation Key card</a:t>
            </a:r>
          </a:p>
          <a:p>
            <a:pPr eaLnBrk="1" hangingPunct="1"/>
            <a:r>
              <a:rPr lang="en-US" altLang="ja-JP" sz="1100" b="1" dirty="0">
                <a:effectLst/>
                <a:ea typeface="Meiryo UI" pitchFamily="50" charset="-128"/>
                <a:cs typeface="Meiryo UI" pitchFamily="50" charset="-128"/>
              </a:rPr>
              <a:t>for WV-ASM300UGW</a:t>
            </a:r>
            <a:endParaRPr lang="ja-JP" altLang="en-US" sz="1100" b="1" dirty="0">
              <a:effectLst/>
              <a:ea typeface="Meiryo UI" pitchFamily="50" charset="-128"/>
              <a:cs typeface="Meiryo UI" pitchFamily="50" charset="-128"/>
            </a:endParaRPr>
          </a:p>
        </p:txBody>
      </p:sp>
      <p:sp>
        <p:nvSpPr>
          <p:cNvPr id="18" name="テキスト ボックス 17"/>
          <p:cNvSpPr txBox="1"/>
          <p:nvPr/>
        </p:nvSpPr>
        <p:spPr>
          <a:xfrm>
            <a:off x="6952594" y="2931897"/>
            <a:ext cx="2004081" cy="492257"/>
          </a:xfrm>
          <a:prstGeom prst="rect">
            <a:avLst/>
          </a:prstGeom>
          <a:noFill/>
          <a:ln>
            <a:solidFill>
              <a:schemeClr val="accent6">
                <a:lumMod val="75000"/>
              </a:schemeClr>
            </a:solidFill>
          </a:ln>
        </p:spPr>
        <p:txBody>
          <a:bodyPr wrap="square" lIns="91274" tIns="45628" rIns="91274" bIns="45628">
            <a:spAutoFit/>
          </a:bodyPr>
          <a:lstStyle/>
          <a:p>
            <a:pPr fontAlgn="auto">
              <a:spcBef>
                <a:spcPts val="0"/>
              </a:spcBef>
              <a:spcAft>
                <a:spcPts val="0"/>
              </a:spcAft>
              <a:defRPr/>
            </a:pPr>
            <a:r>
              <a:rPr lang="en-US" altLang="ja-JP" sz="1300" b="1" dirty="0">
                <a:solidFill>
                  <a:schemeClr val="accent6">
                    <a:lumMod val="75000"/>
                  </a:schemeClr>
                </a:solidFill>
                <a:latin typeface="Calibri" panose="020F0502020204030204" pitchFamily="34" charset="0"/>
                <a:ea typeface="Meiryo UI" panose="020B0604030504040204" pitchFamily="50" charset="-128"/>
                <a:cs typeface="Meiryo UI" panose="020B0604030504040204" pitchFamily="50" charset="-128"/>
              </a:rPr>
              <a:t>Obtain New Registration Key(s) for ASM300</a:t>
            </a:r>
            <a:endParaRPr lang="ja-JP" altLang="en-US" sz="1300" b="1" dirty="0">
              <a:solidFill>
                <a:schemeClr val="accent6">
                  <a:lumMod val="75000"/>
                </a:schemeClr>
              </a:solidFill>
              <a:latin typeface="Calibri" panose="020F0502020204030204" pitchFamily="34" charset="0"/>
              <a:ea typeface="Meiryo UI" panose="020B0604030504040204" pitchFamily="50" charset="-128"/>
              <a:cs typeface="Meiryo UI" panose="020B0604030504040204" pitchFamily="50" charset="-128"/>
            </a:endParaRPr>
          </a:p>
        </p:txBody>
      </p:sp>
      <p:pic>
        <p:nvPicPr>
          <p:cNvPr id="20" name="Picture 10" descr="2_05e2_解除キー番号発行 － 起動ID番号入力"/>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57210" y="2748406"/>
            <a:ext cx="922924" cy="888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二等辺三角形 20"/>
          <p:cNvSpPr/>
          <p:nvPr/>
        </p:nvSpPr>
        <p:spPr>
          <a:xfrm rot="5400000">
            <a:off x="4205782" y="3109820"/>
            <a:ext cx="733425" cy="20478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91274" tIns="45628" rIns="91274" bIns="45628" anchor="ctr"/>
          <a:lstStyle/>
          <a:p>
            <a:pPr fontAlgn="auto">
              <a:spcBef>
                <a:spcPts val="0"/>
              </a:spcBef>
              <a:spcAft>
                <a:spcPts val="0"/>
              </a:spcAft>
              <a:defRPr/>
            </a:pPr>
            <a:endParaRPr lang="ja-JP" altLang="en-US" dirty="0">
              <a:latin typeface="Calibri" panose="020F0502020204030204" pitchFamily="34" charset="0"/>
            </a:endParaRPr>
          </a:p>
        </p:txBody>
      </p:sp>
      <p:sp>
        <p:nvSpPr>
          <p:cNvPr id="22" name="テキスト ボックス 21"/>
          <p:cNvSpPr txBox="1">
            <a:spLocks noChangeArrowheads="1"/>
          </p:cNvSpPr>
          <p:nvPr/>
        </p:nvSpPr>
        <p:spPr bwMode="auto">
          <a:xfrm>
            <a:off x="4792098" y="2315199"/>
            <a:ext cx="1684904" cy="43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100" b="1" dirty="0">
                <a:effectLst/>
                <a:ea typeface="Meiryo UI" pitchFamily="50" charset="-128"/>
                <a:cs typeface="Meiryo UI" pitchFamily="50" charset="-128"/>
              </a:rPr>
              <a:t>Obtain</a:t>
            </a:r>
            <a:r>
              <a:rPr lang="en-US" altLang="ja-JP" sz="1100" b="1" dirty="0">
                <a:solidFill>
                  <a:srgbClr val="FF0000"/>
                </a:solidFill>
                <a:effectLst/>
                <a:ea typeface="Meiryo UI" pitchFamily="50" charset="-128"/>
                <a:cs typeface="Meiryo UI" pitchFamily="50" charset="-128"/>
              </a:rPr>
              <a:t> New </a:t>
            </a:r>
            <a:r>
              <a:rPr lang="en-US" altLang="ja-JP" sz="1100" b="1" dirty="0">
                <a:effectLst/>
                <a:ea typeface="Meiryo UI" pitchFamily="50" charset="-128"/>
                <a:cs typeface="Meiryo UI" pitchFamily="50" charset="-128"/>
              </a:rPr>
              <a:t>Registration Key from KMS Web</a:t>
            </a:r>
            <a:endParaRPr lang="ja-JP" altLang="en-US" sz="1100" b="1" dirty="0">
              <a:effectLst/>
              <a:ea typeface="Meiryo UI" pitchFamily="50" charset="-128"/>
              <a:cs typeface="Meiryo UI" pitchFamily="50" charset="-128"/>
            </a:endParaRPr>
          </a:p>
        </p:txBody>
      </p:sp>
      <p:sp>
        <p:nvSpPr>
          <p:cNvPr id="23" name="テキスト ボックス 22"/>
          <p:cNvSpPr txBox="1">
            <a:spLocks noChangeArrowheads="1"/>
          </p:cNvSpPr>
          <p:nvPr/>
        </p:nvSpPr>
        <p:spPr bwMode="auto">
          <a:xfrm>
            <a:off x="393906" y="2987873"/>
            <a:ext cx="1593850" cy="46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200" b="1" dirty="0">
                <a:effectLst/>
                <a:ea typeface="Meiryo UI" pitchFamily="50" charset="-128"/>
                <a:cs typeface="Meiryo UI" pitchFamily="50" charset="-128"/>
              </a:rPr>
              <a:t>Registration Key obtained at STEP1</a:t>
            </a:r>
            <a:endParaRPr lang="ja-JP" altLang="en-US" sz="1200" b="1" dirty="0">
              <a:effectLst/>
              <a:ea typeface="Meiryo UI" pitchFamily="50" charset="-128"/>
              <a:cs typeface="Meiryo UI" pitchFamily="50" charset="-128"/>
            </a:endParaRPr>
          </a:p>
        </p:txBody>
      </p:sp>
      <p:sp>
        <p:nvSpPr>
          <p:cNvPr id="24" name="テキスト ボックス 23"/>
          <p:cNvSpPr txBox="1">
            <a:spLocks noChangeArrowheads="1"/>
          </p:cNvSpPr>
          <p:nvPr/>
        </p:nvSpPr>
        <p:spPr bwMode="auto">
          <a:xfrm>
            <a:off x="1782185" y="3061913"/>
            <a:ext cx="398463" cy="30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b="1" dirty="0">
                <a:ea typeface="Meiryo UI" pitchFamily="50" charset="-128"/>
                <a:cs typeface="Meiryo UI" pitchFamily="50" charset="-128"/>
              </a:rPr>
              <a:t>＋</a:t>
            </a:r>
          </a:p>
        </p:txBody>
      </p:sp>
      <p:sp>
        <p:nvSpPr>
          <p:cNvPr id="25" name="テキスト ボックス 24"/>
          <p:cNvSpPr txBox="1">
            <a:spLocks noChangeArrowheads="1"/>
          </p:cNvSpPr>
          <p:nvPr/>
        </p:nvSpPr>
        <p:spPr bwMode="auto">
          <a:xfrm>
            <a:off x="4355625" y="1418125"/>
            <a:ext cx="1697601" cy="43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100" b="1" dirty="0">
                <a:effectLst/>
                <a:ea typeface="Meiryo UI" pitchFamily="50" charset="-128"/>
                <a:cs typeface="Meiryo UI" pitchFamily="50" charset="-128"/>
              </a:rPr>
              <a:t>Activation Key card</a:t>
            </a:r>
          </a:p>
          <a:p>
            <a:pPr eaLnBrk="1" hangingPunct="1"/>
            <a:r>
              <a:rPr lang="en-US" altLang="ja-JP" sz="1100" b="1" dirty="0">
                <a:effectLst/>
                <a:ea typeface="Meiryo UI" pitchFamily="50" charset="-128"/>
                <a:cs typeface="Meiryo UI" pitchFamily="50" charset="-128"/>
              </a:rPr>
              <a:t>of WV-ASM200</a:t>
            </a:r>
            <a:endParaRPr lang="ja-JP" altLang="en-US" sz="1100" b="1" dirty="0">
              <a:effectLst/>
              <a:ea typeface="Meiryo UI" pitchFamily="50" charset="-128"/>
              <a:cs typeface="Meiryo UI" pitchFamily="50" charset="-128"/>
            </a:endParaRPr>
          </a:p>
        </p:txBody>
      </p:sp>
      <p:sp>
        <p:nvSpPr>
          <p:cNvPr id="26" name="テキスト ボックス 25"/>
          <p:cNvSpPr txBox="1">
            <a:spLocks noChangeArrowheads="1"/>
          </p:cNvSpPr>
          <p:nvPr/>
        </p:nvSpPr>
        <p:spPr bwMode="auto">
          <a:xfrm>
            <a:off x="1598927" y="3663010"/>
            <a:ext cx="1837533" cy="27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200" b="1" dirty="0">
                <a:effectLst/>
                <a:ea typeface="Meiryo UI" pitchFamily="50" charset="-128"/>
                <a:cs typeface="Meiryo UI" pitchFamily="50" charset="-128"/>
              </a:rPr>
              <a:t>Install WV-ASM300</a:t>
            </a:r>
            <a:endParaRPr lang="ja-JP" altLang="en-US" sz="1200" b="1" dirty="0">
              <a:effectLst/>
              <a:ea typeface="Meiryo UI" pitchFamily="50" charset="-128"/>
              <a:cs typeface="Meiryo UI" pitchFamily="50" charset="-128"/>
            </a:endParaRPr>
          </a:p>
        </p:txBody>
      </p:sp>
      <p:sp>
        <p:nvSpPr>
          <p:cNvPr id="27" name="テキスト ボックス 26"/>
          <p:cNvSpPr txBox="1">
            <a:spLocks noChangeArrowheads="1"/>
          </p:cNvSpPr>
          <p:nvPr/>
        </p:nvSpPr>
        <p:spPr bwMode="auto">
          <a:xfrm>
            <a:off x="3810005" y="3986997"/>
            <a:ext cx="398463" cy="30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b="1" dirty="0">
                <a:ea typeface="Meiryo UI" pitchFamily="50" charset="-128"/>
                <a:cs typeface="Meiryo UI" pitchFamily="50" charset="-128"/>
              </a:rPr>
              <a:t>＋</a:t>
            </a:r>
          </a:p>
        </p:txBody>
      </p:sp>
      <p:sp>
        <p:nvSpPr>
          <p:cNvPr id="28" name="テキスト ボックス 27"/>
          <p:cNvSpPr txBox="1">
            <a:spLocks noChangeArrowheads="1"/>
          </p:cNvSpPr>
          <p:nvPr/>
        </p:nvSpPr>
        <p:spPr bwMode="auto">
          <a:xfrm>
            <a:off x="4366635" y="3893245"/>
            <a:ext cx="1593850" cy="46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200" b="1" dirty="0">
                <a:effectLst/>
                <a:ea typeface="Meiryo UI" pitchFamily="50" charset="-128"/>
                <a:cs typeface="Meiryo UI" pitchFamily="50" charset="-128"/>
              </a:rPr>
              <a:t>Register Key </a:t>
            </a:r>
          </a:p>
          <a:p>
            <a:pPr algn="ctr" eaLnBrk="1" hangingPunct="1"/>
            <a:r>
              <a:rPr lang="en-US" altLang="ja-JP" sz="1200" b="1" dirty="0">
                <a:effectLst/>
                <a:ea typeface="Meiryo UI" pitchFamily="50" charset="-128"/>
                <a:cs typeface="Meiryo UI" pitchFamily="50" charset="-128"/>
              </a:rPr>
              <a:t>obtained at STEP2</a:t>
            </a:r>
            <a:endParaRPr lang="ja-JP" altLang="en-US" sz="1200" b="1" dirty="0">
              <a:effectLst/>
              <a:ea typeface="Meiryo UI" pitchFamily="50" charset="-128"/>
              <a:cs typeface="Meiryo UI" pitchFamily="50" charset="-128"/>
            </a:endParaRPr>
          </a:p>
        </p:txBody>
      </p:sp>
      <p:sp>
        <p:nvSpPr>
          <p:cNvPr id="30" name="テキスト ボックス 29"/>
          <p:cNvSpPr txBox="1"/>
          <p:nvPr/>
        </p:nvSpPr>
        <p:spPr>
          <a:xfrm>
            <a:off x="6952601" y="3917468"/>
            <a:ext cx="2000007" cy="492257"/>
          </a:xfrm>
          <a:prstGeom prst="rect">
            <a:avLst/>
          </a:prstGeom>
          <a:noFill/>
          <a:ln>
            <a:solidFill>
              <a:schemeClr val="accent6">
                <a:lumMod val="75000"/>
              </a:schemeClr>
            </a:solidFill>
          </a:ln>
        </p:spPr>
        <p:txBody>
          <a:bodyPr wrap="square" lIns="91274" tIns="45628" rIns="91274" bIns="45628">
            <a:spAutoFit/>
          </a:bodyPr>
          <a:lstStyle/>
          <a:p>
            <a:pPr fontAlgn="auto">
              <a:spcBef>
                <a:spcPts val="0"/>
              </a:spcBef>
              <a:spcAft>
                <a:spcPts val="0"/>
              </a:spcAft>
              <a:defRPr/>
            </a:pPr>
            <a:r>
              <a:rPr lang="en-US" altLang="ja-JP" sz="1300" b="1" dirty="0">
                <a:solidFill>
                  <a:schemeClr val="accent6">
                    <a:lumMod val="75000"/>
                  </a:schemeClr>
                </a:solidFill>
                <a:latin typeface="Calibri" panose="020F0502020204030204" pitchFamily="34" charset="0"/>
                <a:ea typeface="Meiryo UI" panose="020B0604030504040204" pitchFamily="50" charset="-128"/>
                <a:cs typeface="Meiryo UI" panose="020B0604030504040204" pitchFamily="50" charset="-128"/>
              </a:rPr>
              <a:t>Register the license(s) </a:t>
            </a:r>
          </a:p>
          <a:p>
            <a:pPr fontAlgn="auto">
              <a:spcBef>
                <a:spcPts val="0"/>
              </a:spcBef>
              <a:spcAft>
                <a:spcPts val="0"/>
              </a:spcAft>
              <a:defRPr/>
            </a:pPr>
            <a:r>
              <a:rPr lang="en-US" altLang="ja-JP" sz="1300" b="1" dirty="0">
                <a:solidFill>
                  <a:schemeClr val="accent6">
                    <a:lumMod val="75000"/>
                  </a:schemeClr>
                </a:solidFill>
                <a:latin typeface="Calibri" panose="020F0502020204030204" pitchFamily="34" charset="0"/>
                <a:ea typeface="Meiryo UI" panose="020B0604030504040204" pitchFamily="50" charset="-128"/>
                <a:cs typeface="Meiryo UI" panose="020B0604030504040204" pitchFamily="50" charset="-128"/>
              </a:rPr>
              <a:t>for ASM300</a:t>
            </a:r>
            <a:endParaRPr lang="ja-JP" altLang="en-US" sz="1300" b="1" dirty="0">
              <a:solidFill>
                <a:schemeClr val="accent6">
                  <a:lumMod val="75000"/>
                </a:schemeClr>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32" name="二等辺三角形 31"/>
          <p:cNvSpPr/>
          <p:nvPr/>
        </p:nvSpPr>
        <p:spPr>
          <a:xfrm rot="5400000">
            <a:off x="6393131" y="1823549"/>
            <a:ext cx="733425" cy="20478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91274" tIns="45628" rIns="91274" bIns="45628" anchor="ctr"/>
          <a:lstStyle/>
          <a:p>
            <a:pPr fontAlgn="auto">
              <a:spcBef>
                <a:spcPts val="0"/>
              </a:spcBef>
              <a:spcAft>
                <a:spcPts val="0"/>
              </a:spcAft>
              <a:defRPr/>
            </a:pPr>
            <a:endParaRPr lang="ja-JP" altLang="en-US" dirty="0">
              <a:latin typeface="Calibri" panose="020F0502020204030204" pitchFamily="34" charset="0"/>
            </a:endParaRPr>
          </a:p>
        </p:txBody>
      </p:sp>
      <p:sp>
        <p:nvSpPr>
          <p:cNvPr id="33" name="二等辺三角形 32"/>
          <p:cNvSpPr/>
          <p:nvPr/>
        </p:nvSpPr>
        <p:spPr>
          <a:xfrm rot="5400000">
            <a:off x="6383280" y="3080823"/>
            <a:ext cx="733425" cy="20478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91274" tIns="45628" rIns="91274" bIns="45628" anchor="ctr"/>
          <a:lstStyle/>
          <a:p>
            <a:pPr fontAlgn="auto">
              <a:spcBef>
                <a:spcPts val="0"/>
              </a:spcBef>
              <a:spcAft>
                <a:spcPts val="0"/>
              </a:spcAft>
              <a:defRPr/>
            </a:pPr>
            <a:endParaRPr lang="ja-JP" altLang="en-US" dirty="0">
              <a:latin typeface="Calibri" panose="020F0502020204030204" pitchFamily="34" charset="0"/>
            </a:endParaRPr>
          </a:p>
        </p:txBody>
      </p:sp>
      <p:pic>
        <p:nvPicPr>
          <p:cNvPr id="34" name="Picture 18" descr="クリックすると新しいウィンドウで開きます"/>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970" y="3922186"/>
            <a:ext cx="1865490" cy="8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二等辺三角形 34"/>
          <p:cNvSpPr/>
          <p:nvPr/>
        </p:nvSpPr>
        <p:spPr>
          <a:xfrm rot="5400000">
            <a:off x="6394872" y="4065819"/>
            <a:ext cx="733425" cy="20478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91274" tIns="45628" rIns="91274" bIns="45628" anchor="ctr"/>
          <a:lstStyle/>
          <a:p>
            <a:pPr fontAlgn="auto">
              <a:spcBef>
                <a:spcPts val="0"/>
              </a:spcBef>
              <a:spcAft>
                <a:spcPts val="0"/>
              </a:spcAft>
              <a:defRPr/>
            </a:pPr>
            <a:endParaRPr lang="ja-JP" altLang="en-US" dirty="0">
              <a:latin typeface="Calibri" panose="020F0502020204030204" pitchFamily="34" charset="0"/>
            </a:endParaRPr>
          </a:p>
        </p:txBody>
      </p:sp>
      <p:sp>
        <p:nvSpPr>
          <p:cNvPr id="3" name="大かっこ 2"/>
          <p:cNvSpPr/>
          <p:nvPr/>
        </p:nvSpPr>
        <p:spPr>
          <a:xfrm>
            <a:off x="152400" y="1200150"/>
            <a:ext cx="8884722" cy="1267981"/>
          </a:xfrm>
          <a:prstGeom prst="bracketPair">
            <a:avLst>
              <a:gd name="adj" fmla="val 6453"/>
            </a:avLst>
          </a:prstGeom>
          <a:noFill/>
        </p:spPr>
        <p:style>
          <a:lnRef idx="2">
            <a:schemeClr val="accent1"/>
          </a:lnRef>
          <a:fillRef idx="0">
            <a:schemeClr val="accent1"/>
          </a:fillRef>
          <a:effectRef idx="1">
            <a:schemeClr val="accent1"/>
          </a:effectRef>
          <a:fontRef idx="minor">
            <a:schemeClr val="tx1"/>
          </a:fontRef>
        </p:style>
        <p:txBody>
          <a:bodyPr lIns="91274" tIns="45628" rIns="91274" bIns="45628" rtlCol="0" anchor="ctr"/>
          <a:lstStyle/>
          <a:p>
            <a:pPr algn="ctr"/>
            <a:endParaRPr kumimoji="1" lang="ja-JP" altLang="en-US" dirty="0">
              <a:latin typeface="Calibri" panose="020F0502020204030204" pitchFamily="34" charset="0"/>
            </a:endParaRPr>
          </a:p>
        </p:txBody>
      </p:sp>
      <p:sp>
        <p:nvSpPr>
          <p:cNvPr id="39" name="テキスト ボックス 38"/>
          <p:cNvSpPr txBox="1"/>
          <p:nvPr/>
        </p:nvSpPr>
        <p:spPr>
          <a:xfrm>
            <a:off x="3804356" y="4324244"/>
            <a:ext cx="2754489" cy="400110"/>
          </a:xfrm>
          <a:prstGeom prst="rect">
            <a:avLst/>
          </a:prstGeom>
          <a:solidFill>
            <a:srgbClr val="FFFF00"/>
          </a:solidFill>
        </p:spPr>
        <p:txBody>
          <a:bodyPr wrap="square" rtlCol="0">
            <a:spAutoFit/>
          </a:bodyPr>
          <a:lstStyle/>
          <a:p>
            <a:pPr marL="171450" indent="-171450" algn="l">
              <a:buFont typeface="Wingdings" panose="05000000000000000000" pitchFamily="2" charset="2"/>
              <a:buChar char="ü"/>
            </a:pPr>
            <a:r>
              <a:rPr lang="en-US" altLang="ja-JP" sz="1000" dirty="0">
                <a:effectLst/>
                <a:latin typeface="Calibri" panose="020F0502020204030204" pitchFamily="34" charset="0"/>
              </a:rPr>
              <a:t>UG is not permitted unless it is the same </a:t>
            </a:r>
            <a:r>
              <a:rPr lang="en-US" altLang="ja-JP" sz="1000" dirty="0" smtClean="0">
                <a:effectLst/>
                <a:latin typeface="Calibri" panose="020F0502020204030204" pitchFamily="34" charset="0"/>
              </a:rPr>
              <a:t>PC.</a:t>
            </a:r>
            <a:endParaRPr lang="en-US" altLang="ja-JP" sz="1000" dirty="0">
              <a:effectLst/>
              <a:latin typeface="Calibri" panose="020F0502020204030204" pitchFamily="34" charset="0"/>
            </a:endParaRPr>
          </a:p>
          <a:p>
            <a:pPr marL="171450" indent="-171450" algn="l">
              <a:buFont typeface="Wingdings" panose="05000000000000000000" pitchFamily="2" charset="2"/>
              <a:buChar char="ü"/>
            </a:pPr>
            <a:r>
              <a:rPr lang="en-US" altLang="ja-JP" sz="1000" dirty="0">
                <a:effectLst/>
                <a:latin typeface="Calibri" panose="020F0502020204030204" pitchFamily="34" charset="0"/>
              </a:rPr>
              <a:t>PC replacement is also conditional </a:t>
            </a:r>
            <a:r>
              <a:rPr lang="en-US" altLang="ja-JP" sz="1000" dirty="0" smtClean="0">
                <a:effectLst/>
                <a:latin typeface="Calibri" panose="020F0502020204030204" pitchFamily="34" charset="0"/>
              </a:rPr>
              <a:t>accepted.</a:t>
            </a:r>
            <a:endParaRPr lang="en-US" altLang="ja-JP" sz="1000" dirty="0">
              <a:effectLst/>
              <a:latin typeface="Calibri" panose="020F0502020204030204" pitchFamily="34" charset="0"/>
            </a:endParaRPr>
          </a:p>
        </p:txBody>
      </p:sp>
    </p:spTree>
    <p:extLst>
      <p:ext uri="{BB962C8B-B14F-4D97-AF65-F5344CB8AC3E}">
        <p14:creationId xmlns:p14="http://schemas.microsoft.com/office/powerpoint/2010/main" val="17105618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6750" y="-470"/>
            <a:ext cx="7674860" cy="525309"/>
          </a:xfrm>
        </p:spPr>
        <p:txBody>
          <a:bodyPr/>
          <a:lstStyle/>
          <a:p>
            <a:r>
              <a:rPr kumimoji="1" lang="en-US" altLang="ja-JP" b="1" dirty="0" smtClean="0">
                <a:latin typeface="Calibri" panose="020F0502020204030204" pitchFamily="34" charset="0"/>
              </a:rPr>
              <a:t>Registration Key No.</a:t>
            </a:r>
            <a:endParaRPr kumimoji="1" lang="ja-JP" altLang="en-US" b="1" dirty="0">
              <a:latin typeface="Calibri" panose="020F0502020204030204" pitchFamily="34" charset="0"/>
            </a:endParaRPr>
          </a:p>
        </p:txBody>
      </p:sp>
      <p:pic>
        <p:nvPicPr>
          <p:cNvPr id="5" name="Picture 3" descr="C:\Users\3570383\Pictures\KMS\Screen sh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321" y="835943"/>
            <a:ext cx="4843463" cy="3629025"/>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1689100" y="2671762"/>
            <a:ext cx="657225" cy="138113"/>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Calibri" panose="020F0502020204030204"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879" y="881187"/>
            <a:ext cx="1695078" cy="2554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直線矢印コネクタ 9"/>
          <p:cNvCxnSpPr>
            <a:stCxn id="16" idx="1"/>
            <a:endCxn id="8" idx="3"/>
          </p:cNvCxnSpPr>
          <p:nvPr/>
        </p:nvCxnSpPr>
        <p:spPr>
          <a:xfrm flipH="1" flipV="1">
            <a:off x="2346325" y="2740819"/>
            <a:ext cx="3634064" cy="571315"/>
          </a:xfrm>
          <a:prstGeom prst="straightConnector1">
            <a:avLst/>
          </a:prstGeom>
          <a:ln w="19050">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16" name="正方形/長方形 15"/>
          <p:cNvSpPr/>
          <p:nvPr/>
        </p:nvSpPr>
        <p:spPr>
          <a:xfrm>
            <a:off x="5980389" y="3242764"/>
            <a:ext cx="1362568" cy="138739"/>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Calibri" panose="020F0502020204030204" pitchFamily="34" charset="0"/>
            </a:endParaRPr>
          </a:p>
        </p:txBody>
      </p:sp>
      <p:sp>
        <p:nvSpPr>
          <p:cNvPr id="14" name="テキスト ボックス 13"/>
          <p:cNvSpPr txBox="1"/>
          <p:nvPr/>
        </p:nvSpPr>
        <p:spPr>
          <a:xfrm>
            <a:off x="5147784" y="3560861"/>
            <a:ext cx="3850167" cy="1169365"/>
          </a:xfrm>
          <a:prstGeom prst="rect">
            <a:avLst/>
          </a:prstGeom>
          <a:noFill/>
          <a:ln>
            <a:noFill/>
          </a:ln>
        </p:spPr>
        <p:txBody>
          <a:bodyPr wrap="square" lIns="0" tIns="45628" rIns="0" bIns="45628">
            <a:spAutoFit/>
          </a:bodyPr>
          <a:lstStyle/>
          <a:p>
            <a:pPr marL="466395" indent="-285750" algn="l">
              <a:buFont typeface="Wingdings" panose="05000000000000000000" pitchFamily="2" charset="2"/>
              <a:buChar char="l"/>
              <a:defRPr/>
            </a:pP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Before upgrading to ASM300, </a:t>
            </a:r>
            <a:r>
              <a:rPr lang="en-US" altLang="ja-JP" dirty="0">
                <a:effectLst/>
                <a:latin typeface="Calibri" panose="020F0502020204030204" pitchFamily="34" charset="0"/>
                <a:ea typeface="Meiryo UI" panose="020B0604030504040204" pitchFamily="50" charset="-128"/>
                <a:cs typeface="Meiryo UI" panose="020B0604030504040204" pitchFamily="50" charset="-128"/>
              </a:rPr>
              <a:t>please note the registration key number of </a:t>
            </a: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extended licenses in advance.</a:t>
            </a:r>
          </a:p>
          <a:p>
            <a:pPr marL="466395" indent="-285750" algn="l">
              <a:buFont typeface="Wingdings" panose="05000000000000000000" pitchFamily="2" charset="2"/>
              <a:buChar char="l"/>
              <a:defRPr/>
            </a:pP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Same registration keys can be used after upgrading to ASM300.</a:t>
            </a:r>
          </a:p>
        </p:txBody>
      </p:sp>
    </p:spTree>
    <p:extLst>
      <p:ext uri="{BB962C8B-B14F-4D97-AF65-F5344CB8AC3E}">
        <p14:creationId xmlns:p14="http://schemas.microsoft.com/office/powerpoint/2010/main" val="10767089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82612" y="11254"/>
            <a:ext cx="7674860" cy="525309"/>
          </a:xfrm>
        </p:spPr>
        <p:txBody>
          <a:bodyPr>
            <a:normAutofit/>
          </a:bodyPr>
          <a:lstStyle/>
          <a:p>
            <a:r>
              <a:rPr kumimoji="1" lang="en-US" altLang="ja-JP" b="1" dirty="0" smtClean="0">
                <a:latin typeface="Calibri" panose="020F0502020204030204" pitchFamily="34" charset="0"/>
              </a:rPr>
              <a:t>How to convert setting data from AS200 to ASM300</a:t>
            </a:r>
            <a:endParaRPr kumimoji="1" lang="ja-JP" altLang="en-US" b="1" dirty="0">
              <a:latin typeface="Calibri" panose="020F0502020204030204" pitchFamily="34" charset="0"/>
            </a:endParaRPr>
          </a:p>
        </p:txBody>
      </p:sp>
      <p:sp>
        <p:nvSpPr>
          <p:cNvPr id="18" name="テキスト ボックス 2"/>
          <p:cNvSpPr txBox="1">
            <a:spLocks noChangeArrowheads="1"/>
          </p:cNvSpPr>
          <p:nvPr/>
        </p:nvSpPr>
        <p:spPr bwMode="auto">
          <a:xfrm>
            <a:off x="2197100" y="952500"/>
            <a:ext cx="4231543"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HGP創英角ｺﾞｼｯｸUB" pitchFamily="50" charset="-128"/>
              </a:defRPr>
            </a:lvl1pPr>
            <a:lvl2pPr marL="742950" indent="-285750" eaLnBrk="0" hangingPunct="0">
              <a:defRPr kumimoji="1" sz="1400">
                <a:solidFill>
                  <a:schemeClr val="tx1"/>
                </a:solidFill>
                <a:latin typeface="Arial" charset="0"/>
                <a:ea typeface="HGP創英角ｺﾞｼｯｸUB" pitchFamily="50" charset="-128"/>
              </a:defRPr>
            </a:lvl2pPr>
            <a:lvl3pPr marL="1143000" indent="-228600" eaLnBrk="0" hangingPunct="0">
              <a:defRPr kumimoji="1" sz="1400">
                <a:solidFill>
                  <a:schemeClr val="tx1"/>
                </a:solidFill>
                <a:latin typeface="Arial" charset="0"/>
                <a:ea typeface="HGP創英角ｺﾞｼｯｸUB" pitchFamily="50" charset="-128"/>
              </a:defRPr>
            </a:lvl3pPr>
            <a:lvl4pPr marL="1600200" indent="-228600" eaLnBrk="0" hangingPunct="0">
              <a:defRPr kumimoji="1" sz="1400">
                <a:solidFill>
                  <a:schemeClr val="tx1"/>
                </a:solidFill>
                <a:latin typeface="Arial" charset="0"/>
                <a:ea typeface="HGP創英角ｺﾞｼｯｸUB" pitchFamily="50" charset="-128"/>
              </a:defRPr>
            </a:lvl4pPr>
            <a:lvl5pPr marL="2057400" indent="-228600" eaLnBrk="0" hangingPunct="0">
              <a:defRPr kumimoji="1" sz="1400">
                <a:solidFill>
                  <a:schemeClr val="tx1"/>
                </a:solidFill>
                <a:latin typeface="Arial" charset="0"/>
                <a:ea typeface="HGP創英角ｺﾞｼｯｸUB" pitchFamily="50" charset="-128"/>
              </a:defRPr>
            </a:lvl5pPr>
            <a:lvl6pPr marL="2514600" indent="-228600" eaLnBrk="0" fontAlgn="base" hangingPunct="0">
              <a:spcBef>
                <a:spcPct val="0"/>
              </a:spcBef>
              <a:spcAft>
                <a:spcPct val="0"/>
              </a:spcAft>
              <a:defRPr kumimoji="1" sz="1400">
                <a:solidFill>
                  <a:schemeClr val="tx1"/>
                </a:solidFill>
                <a:latin typeface="Arial" charset="0"/>
                <a:ea typeface="HGP創英角ｺﾞｼｯｸUB" pitchFamily="50" charset="-128"/>
              </a:defRPr>
            </a:lvl6pPr>
            <a:lvl7pPr marL="2971800" indent="-228600" eaLnBrk="0" fontAlgn="base" hangingPunct="0">
              <a:spcBef>
                <a:spcPct val="0"/>
              </a:spcBef>
              <a:spcAft>
                <a:spcPct val="0"/>
              </a:spcAft>
              <a:defRPr kumimoji="1" sz="1400">
                <a:solidFill>
                  <a:schemeClr val="tx1"/>
                </a:solidFill>
                <a:latin typeface="Arial" charset="0"/>
                <a:ea typeface="HGP創英角ｺﾞｼｯｸUB" pitchFamily="50" charset="-128"/>
              </a:defRPr>
            </a:lvl7pPr>
            <a:lvl8pPr marL="3429000" indent="-228600" eaLnBrk="0" fontAlgn="base" hangingPunct="0">
              <a:spcBef>
                <a:spcPct val="0"/>
              </a:spcBef>
              <a:spcAft>
                <a:spcPct val="0"/>
              </a:spcAft>
              <a:defRPr kumimoji="1" sz="1400">
                <a:solidFill>
                  <a:schemeClr val="tx1"/>
                </a:solidFill>
                <a:latin typeface="Arial" charset="0"/>
                <a:ea typeface="HGP創英角ｺﾞｼｯｸUB" pitchFamily="50" charset="-128"/>
              </a:defRPr>
            </a:lvl8pPr>
            <a:lvl9pPr marL="3886200" indent="-228600" eaLnBrk="0" fontAlgn="base" hangingPunct="0">
              <a:spcBef>
                <a:spcPct val="0"/>
              </a:spcBef>
              <a:spcAft>
                <a:spcPct val="0"/>
              </a:spcAft>
              <a:defRPr kumimoji="1" sz="1400">
                <a:solidFill>
                  <a:schemeClr val="tx1"/>
                </a:solidFill>
                <a:latin typeface="Arial" charset="0"/>
                <a:ea typeface="HGP創英角ｺﾞｼｯｸUB" pitchFamily="50" charset="-128"/>
              </a:defRPr>
            </a:lvl9pPr>
          </a:lstStyle>
          <a:p>
            <a:pPr algn="l" eaLnBrk="1" hangingPunct="1"/>
            <a:r>
              <a:rPr lang="en-US" altLang="ja-JP" dirty="0" smtClean="0">
                <a:effectLst/>
                <a:latin typeface="Calibri" panose="020F0502020204030204" pitchFamily="34" charset="0"/>
              </a:rPr>
              <a:t>1. Acquire setting data </a:t>
            </a:r>
            <a:r>
              <a:rPr lang="en-US" altLang="ja-JP" sz="1100" dirty="0" smtClean="0">
                <a:effectLst/>
                <a:latin typeface="Calibri" panose="020F0502020204030204" pitchFamily="34" charset="0"/>
              </a:rPr>
              <a:t>(Stedata_xxxx)</a:t>
            </a:r>
            <a:r>
              <a:rPr lang="ja-JP" altLang="en-US" dirty="0">
                <a:effectLst/>
                <a:latin typeface="Calibri" panose="020F0502020204030204" pitchFamily="34" charset="0"/>
              </a:rPr>
              <a:t>　</a:t>
            </a:r>
            <a:endParaRPr lang="en-US" altLang="ja-JP" dirty="0">
              <a:effectLst/>
              <a:latin typeface="Calibri" panose="020F0502020204030204" pitchFamily="34" charset="0"/>
            </a:endParaRPr>
          </a:p>
          <a:p>
            <a:pPr algn="l" eaLnBrk="1" hangingPunct="1"/>
            <a:endParaRPr lang="en-US" altLang="ja-JP" dirty="0">
              <a:effectLst/>
              <a:latin typeface="Calibri" panose="020F0502020204030204" pitchFamily="34" charset="0"/>
            </a:endParaRPr>
          </a:p>
          <a:p>
            <a:pPr algn="l" eaLnBrk="1" hangingPunct="1"/>
            <a:r>
              <a:rPr lang="en-US" altLang="ja-JP" dirty="0" smtClean="0">
                <a:effectLst/>
                <a:latin typeface="Calibri" panose="020F0502020204030204" pitchFamily="34" charset="0"/>
              </a:rPr>
              <a:t>2. Install covert tool </a:t>
            </a:r>
            <a:r>
              <a:rPr lang="en-US" altLang="ja-JP" sz="1100" dirty="0" smtClean="0">
                <a:effectLst/>
                <a:latin typeface="Calibri" panose="020F0502020204030204" pitchFamily="34" charset="0"/>
              </a:rPr>
              <a:t>(DBConvert)</a:t>
            </a:r>
            <a:endParaRPr lang="en-US" altLang="ja-JP" sz="1100" dirty="0">
              <a:effectLst/>
              <a:latin typeface="Calibri" panose="020F0502020204030204" pitchFamily="34" charset="0"/>
            </a:endParaRPr>
          </a:p>
          <a:p>
            <a:pPr algn="l" eaLnBrk="1" hangingPunct="1"/>
            <a:r>
              <a:rPr lang="ja-JP" altLang="en-US" dirty="0">
                <a:effectLst/>
                <a:latin typeface="Calibri" panose="020F0502020204030204" pitchFamily="34" charset="0"/>
              </a:rPr>
              <a:t>　 </a:t>
            </a:r>
            <a:r>
              <a:rPr lang="en-US" altLang="ja-JP" dirty="0" smtClean="0">
                <a:effectLst/>
                <a:latin typeface="Calibri" panose="020F0502020204030204" pitchFamily="34" charset="0"/>
              </a:rPr>
              <a:t>Conversion of setting data </a:t>
            </a:r>
            <a:r>
              <a:rPr lang="en-US" altLang="ja-JP" sz="1100" dirty="0" smtClean="0">
                <a:effectLst/>
                <a:latin typeface="Calibri" panose="020F0502020204030204" pitchFamily="34" charset="0"/>
              </a:rPr>
              <a:t>(Stedata_xxxx</a:t>
            </a:r>
            <a:r>
              <a:rPr lang="ja-JP" altLang="en-US" sz="1100" dirty="0">
                <a:effectLst/>
                <a:latin typeface="Calibri" panose="020F0502020204030204" pitchFamily="34" charset="0"/>
              </a:rPr>
              <a:t>→</a:t>
            </a:r>
            <a:r>
              <a:rPr lang="en-US" altLang="ja-JP" sz="1100" dirty="0" smtClean="0">
                <a:effectLst/>
                <a:latin typeface="Calibri" panose="020F0502020204030204" pitchFamily="34" charset="0"/>
              </a:rPr>
              <a:t>Convetdate_xxxx)</a:t>
            </a:r>
            <a:endParaRPr lang="en-US" altLang="ja-JP" sz="1100" dirty="0">
              <a:effectLst/>
              <a:latin typeface="Calibri" panose="020F0502020204030204" pitchFamily="34" charset="0"/>
            </a:endParaRPr>
          </a:p>
          <a:p>
            <a:pPr algn="l" eaLnBrk="1" hangingPunct="1"/>
            <a:endParaRPr lang="en-US" altLang="ja-JP" dirty="0">
              <a:effectLst/>
              <a:latin typeface="Calibri" panose="020F0502020204030204" pitchFamily="34" charset="0"/>
            </a:endParaRPr>
          </a:p>
          <a:p>
            <a:pPr algn="l" eaLnBrk="1" hangingPunct="1"/>
            <a:r>
              <a:rPr lang="en-US" altLang="ja-JP" dirty="0" smtClean="0">
                <a:effectLst/>
                <a:latin typeface="Calibri" panose="020F0502020204030204" pitchFamily="34" charset="0"/>
              </a:rPr>
              <a:t>3. Uninstall ASM200</a:t>
            </a:r>
            <a:endParaRPr lang="en-US" altLang="ja-JP" dirty="0">
              <a:effectLst/>
              <a:latin typeface="Calibri" panose="020F0502020204030204" pitchFamily="34" charset="0"/>
            </a:endParaRPr>
          </a:p>
          <a:p>
            <a:pPr algn="l" eaLnBrk="1" hangingPunct="1"/>
            <a:r>
              <a:rPr lang="en-US" altLang="ja-JP" dirty="0" smtClean="0">
                <a:effectLst/>
                <a:latin typeface="Calibri" panose="020F0502020204030204" pitchFamily="34" charset="0"/>
              </a:rPr>
              <a:t>4. Uninstall SQL Server of ASM200</a:t>
            </a:r>
            <a:r>
              <a:rPr lang="ja-JP" altLang="en-US" dirty="0">
                <a:effectLst/>
                <a:latin typeface="Calibri" panose="020F0502020204030204" pitchFamily="34" charset="0"/>
              </a:rPr>
              <a:t>　</a:t>
            </a:r>
            <a:endParaRPr lang="en-US" altLang="ja-JP" dirty="0">
              <a:effectLst/>
              <a:latin typeface="Calibri" panose="020F0502020204030204" pitchFamily="34" charset="0"/>
            </a:endParaRPr>
          </a:p>
        </p:txBody>
      </p:sp>
      <p:sp>
        <p:nvSpPr>
          <p:cNvPr id="19" name="テキスト ボックス 9"/>
          <p:cNvSpPr txBox="1">
            <a:spLocks noChangeArrowheads="1"/>
          </p:cNvSpPr>
          <p:nvPr/>
        </p:nvSpPr>
        <p:spPr bwMode="auto">
          <a:xfrm>
            <a:off x="2197100" y="3029183"/>
            <a:ext cx="289598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HGP創英角ｺﾞｼｯｸUB" pitchFamily="50" charset="-128"/>
              </a:defRPr>
            </a:lvl1pPr>
            <a:lvl2pPr marL="742950" indent="-285750" eaLnBrk="0" hangingPunct="0">
              <a:defRPr kumimoji="1" sz="1400">
                <a:solidFill>
                  <a:schemeClr val="tx1"/>
                </a:solidFill>
                <a:latin typeface="Arial" charset="0"/>
                <a:ea typeface="HGP創英角ｺﾞｼｯｸUB" pitchFamily="50" charset="-128"/>
              </a:defRPr>
            </a:lvl2pPr>
            <a:lvl3pPr marL="1143000" indent="-228600" eaLnBrk="0" hangingPunct="0">
              <a:defRPr kumimoji="1" sz="1400">
                <a:solidFill>
                  <a:schemeClr val="tx1"/>
                </a:solidFill>
                <a:latin typeface="Arial" charset="0"/>
                <a:ea typeface="HGP創英角ｺﾞｼｯｸUB" pitchFamily="50" charset="-128"/>
              </a:defRPr>
            </a:lvl3pPr>
            <a:lvl4pPr marL="1600200" indent="-228600" eaLnBrk="0" hangingPunct="0">
              <a:defRPr kumimoji="1" sz="1400">
                <a:solidFill>
                  <a:schemeClr val="tx1"/>
                </a:solidFill>
                <a:latin typeface="Arial" charset="0"/>
                <a:ea typeface="HGP創英角ｺﾞｼｯｸUB" pitchFamily="50" charset="-128"/>
              </a:defRPr>
            </a:lvl4pPr>
            <a:lvl5pPr marL="2057400" indent="-228600" eaLnBrk="0" hangingPunct="0">
              <a:defRPr kumimoji="1" sz="1400">
                <a:solidFill>
                  <a:schemeClr val="tx1"/>
                </a:solidFill>
                <a:latin typeface="Arial" charset="0"/>
                <a:ea typeface="HGP創英角ｺﾞｼｯｸUB" pitchFamily="50" charset="-128"/>
              </a:defRPr>
            </a:lvl5pPr>
            <a:lvl6pPr marL="2514600" indent="-228600" eaLnBrk="0" fontAlgn="base" hangingPunct="0">
              <a:spcBef>
                <a:spcPct val="0"/>
              </a:spcBef>
              <a:spcAft>
                <a:spcPct val="0"/>
              </a:spcAft>
              <a:defRPr kumimoji="1" sz="1400">
                <a:solidFill>
                  <a:schemeClr val="tx1"/>
                </a:solidFill>
                <a:latin typeface="Arial" charset="0"/>
                <a:ea typeface="HGP創英角ｺﾞｼｯｸUB" pitchFamily="50" charset="-128"/>
              </a:defRPr>
            </a:lvl6pPr>
            <a:lvl7pPr marL="2971800" indent="-228600" eaLnBrk="0" fontAlgn="base" hangingPunct="0">
              <a:spcBef>
                <a:spcPct val="0"/>
              </a:spcBef>
              <a:spcAft>
                <a:spcPct val="0"/>
              </a:spcAft>
              <a:defRPr kumimoji="1" sz="1400">
                <a:solidFill>
                  <a:schemeClr val="tx1"/>
                </a:solidFill>
                <a:latin typeface="Arial" charset="0"/>
                <a:ea typeface="HGP創英角ｺﾞｼｯｸUB" pitchFamily="50" charset="-128"/>
              </a:defRPr>
            </a:lvl7pPr>
            <a:lvl8pPr marL="3429000" indent="-228600" eaLnBrk="0" fontAlgn="base" hangingPunct="0">
              <a:spcBef>
                <a:spcPct val="0"/>
              </a:spcBef>
              <a:spcAft>
                <a:spcPct val="0"/>
              </a:spcAft>
              <a:defRPr kumimoji="1" sz="1400">
                <a:solidFill>
                  <a:schemeClr val="tx1"/>
                </a:solidFill>
                <a:latin typeface="Arial" charset="0"/>
                <a:ea typeface="HGP創英角ｺﾞｼｯｸUB" pitchFamily="50" charset="-128"/>
              </a:defRPr>
            </a:lvl8pPr>
            <a:lvl9pPr marL="3886200" indent="-228600" eaLnBrk="0" fontAlgn="base" hangingPunct="0">
              <a:spcBef>
                <a:spcPct val="0"/>
              </a:spcBef>
              <a:spcAft>
                <a:spcPct val="0"/>
              </a:spcAft>
              <a:defRPr kumimoji="1" sz="1400">
                <a:solidFill>
                  <a:schemeClr val="tx1"/>
                </a:solidFill>
                <a:latin typeface="Arial" charset="0"/>
                <a:ea typeface="HGP創英角ｺﾞｼｯｸUB" pitchFamily="50" charset="-128"/>
              </a:defRPr>
            </a:lvl9pPr>
          </a:lstStyle>
          <a:p>
            <a:pPr algn="l" eaLnBrk="1" hangingPunct="1"/>
            <a:r>
              <a:rPr lang="en-US" altLang="ja-JP" dirty="0" smtClean="0">
                <a:effectLst/>
                <a:latin typeface="Calibri" panose="020F0502020204030204" pitchFamily="34" charset="0"/>
              </a:rPr>
              <a:t>1. Install ASM300</a:t>
            </a:r>
            <a:endParaRPr lang="en-US" altLang="ja-JP" dirty="0">
              <a:effectLst/>
              <a:latin typeface="Calibri" panose="020F0502020204030204" pitchFamily="34" charset="0"/>
            </a:endParaRPr>
          </a:p>
          <a:p>
            <a:pPr algn="l" eaLnBrk="1" hangingPunct="1"/>
            <a:endParaRPr lang="en-US" altLang="ja-JP" dirty="0">
              <a:effectLst/>
              <a:latin typeface="Calibri" panose="020F0502020204030204" pitchFamily="34" charset="0"/>
            </a:endParaRPr>
          </a:p>
          <a:p>
            <a:pPr algn="l" eaLnBrk="1" hangingPunct="1"/>
            <a:r>
              <a:rPr lang="en-US" altLang="ja-JP" dirty="0" smtClean="0">
                <a:effectLst/>
                <a:latin typeface="Calibri" panose="020F0502020204030204" pitchFamily="34" charset="0"/>
              </a:rPr>
              <a:t>2. Obtain registration key from KMS</a:t>
            </a:r>
            <a:endParaRPr lang="en-US" altLang="ja-JP" dirty="0">
              <a:effectLst/>
              <a:latin typeface="Calibri" panose="020F0502020204030204" pitchFamily="34" charset="0"/>
            </a:endParaRPr>
          </a:p>
          <a:p>
            <a:pPr algn="l" eaLnBrk="1" hangingPunct="1"/>
            <a:r>
              <a:rPr lang="en-US" altLang="ja-JP" dirty="0" smtClean="0">
                <a:effectLst/>
                <a:latin typeface="Calibri" panose="020F0502020204030204" pitchFamily="34" charset="0"/>
              </a:rPr>
              <a:t>3. Input registration key</a:t>
            </a:r>
            <a:endParaRPr lang="en-US" altLang="ja-JP" dirty="0">
              <a:effectLst/>
              <a:latin typeface="Calibri" panose="020F0502020204030204" pitchFamily="34" charset="0"/>
            </a:endParaRPr>
          </a:p>
          <a:p>
            <a:pPr algn="l" eaLnBrk="1" hangingPunct="1"/>
            <a:endParaRPr lang="en-US" altLang="ja-JP" dirty="0">
              <a:effectLst/>
              <a:latin typeface="Calibri" panose="020F0502020204030204" pitchFamily="34" charset="0"/>
            </a:endParaRPr>
          </a:p>
          <a:p>
            <a:pPr algn="l" eaLnBrk="1" hangingPunct="1"/>
            <a:r>
              <a:rPr lang="en-US" altLang="ja-JP" dirty="0" smtClean="0">
                <a:effectLst/>
                <a:latin typeface="Calibri" panose="020F0502020204030204" pitchFamily="34" charset="0"/>
              </a:rPr>
              <a:t>4. Upload setting data </a:t>
            </a:r>
            <a:r>
              <a:rPr lang="en-US" altLang="ja-JP" sz="1100" dirty="0" smtClean="0">
                <a:effectLst/>
                <a:latin typeface="Calibri" panose="020F0502020204030204" pitchFamily="34" charset="0"/>
              </a:rPr>
              <a:t>(Convetdate_xxxx)</a:t>
            </a:r>
            <a:endParaRPr lang="en-US" altLang="ja-JP" sz="1100" dirty="0">
              <a:effectLst/>
              <a:latin typeface="Calibri" panose="020F0502020204030204" pitchFamily="34" charset="0"/>
            </a:endParaRPr>
          </a:p>
        </p:txBody>
      </p:sp>
      <p:sp>
        <p:nvSpPr>
          <p:cNvPr id="20" name="テキスト ボックス 19"/>
          <p:cNvSpPr txBox="1"/>
          <p:nvPr/>
        </p:nvSpPr>
        <p:spPr>
          <a:xfrm>
            <a:off x="5689600" y="2869498"/>
            <a:ext cx="3122613" cy="1800493"/>
          </a:xfrm>
          <a:prstGeom prst="rect">
            <a:avLst/>
          </a:prstGeom>
          <a:noFill/>
          <a:ln>
            <a:solidFill>
              <a:schemeClr val="accent1">
                <a:lumMod val="75000"/>
              </a:schemeClr>
            </a:solidFill>
          </a:ln>
        </p:spPr>
        <p:txBody>
          <a:bodyPr wrap="square">
            <a:spAutoFit/>
          </a:bodyPr>
          <a:lstStyle/>
          <a:p>
            <a:pPr algn="l">
              <a:defRPr/>
            </a:pPr>
            <a:r>
              <a:rPr lang="en-US" altLang="ja-JP" sz="1000" b="1" dirty="0" smtClean="0">
                <a:effectLst/>
                <a:latin typeface="Calibri" panose="020F0502020204030204" pitchFamily="34" charset="0"/>
              </a:rPr>
              <a:t>To obtain registration key, there are differences depends on type of license.</a:t>
            </a:r>
          </a:p>
          <a:p>
            <a:pPr marL="171450" indent="-171450" algn="l">
              <a:buFont typeface="Wingdings" panose="05000000000000000000" pitchFamily="2" charset="2"/>
              <a:buChar char="n"/>
              <a:defRPr/>
            </a:pPr>
            <a:r>
              <a:rPr lang="en-US" altLang="ja-JP" sz="1000" b="1" u="sng" dirty="0" smtClean="0">
                <a:effectLst/>
                <a:latin typeface="Calibri" panose="020F0502020204030204" pitchFamily="34" charset="0"/>
              </a:rPr>
              <a:t>Obtain from KMS </a:t>
            </a:r>
            <a:r>
              <a:rPr lang="en-US" altLang="ja-JP" sz="800" b="1" u="sng" dirty="0" smtClean="0">
                <a:effectLst/>
                <a:latin typeface="Calibri" panose="020F0502020204030204" pitchFamily="34" charset="0"/>
              </a:rPr>
              <a:t>(Required ID and Password)</a:t>
            </a:r>
            <a:endParaRPr lang="en-US" altLang="ja-JP" sz="800" u="sng" dirty="0" smtClean="0">
              <a:effectLst/>
              <a:latin typeface="Calibri" panose="020F0502020204030204" pitchFamily="34" charset="0"/>
            </a:endParaRPr>
          </a:p>
          <a:p>
            <a:pPr marL="171450" indent="-171450" algn="l">
              <a:buFont typeface="Wingdings" panose="05000000000000000000" pitchFamily="2" charset="2"/>
              <a:buChar char="Ø"/>
              <a:defRPr/>
            </a:pPr>
            <a:endParaRPr lang="en-US" altLang="ja-JP" sz="1000" dirty="0" smtClean="0">
              <a:effectLst/>
              <a:latin typeface="Calibri" panose="020F0502020204030204" pitchFamily="34" charset="0"/>
            </a:endParaRPr>
          </a:p>
          <a:p>
            <a:pPr marL="171450" indent="-171450" algn="l">
              <a:buFont typeface="Wingdings" panose="05000000000000000000" pitchFamily="2" charset="2"/>
              <a:buChar char="Ø"/>
              <a:defRPr/>
            </a:pPr>
            <a:r>
              <a:rPr lang="en-US" altLang="ja-JP" sz="900" dirty="0" smtClean="0">
                <a:effectLst/>
                <a:latin typeface="Calibri" panose="020F0502020204030204" pitchFamily="34" charset="0"/>
              </a:rPr>
              <a:t>ASM300UG (Upgrade license)</a:t>
            </a:r>
            <a:endParaRPr lang="en-US" altLang="ja-JP" sz="900" dirty="0">
              <a:effectLst/>
              <a:latin typeface="Calibri" panose="020F0502020204030204" pitchFamily="34" charset="0"/>
            </a:endParaRPr>
          </a:p>
          <a:p>
            <a:pPr marL="171450" indent="-171450" algn="l">
              <a:buFont typeface="Wingdings" panose="05000000000000000000" pitchFamily="2" charset="2"/>
              <a:buChar char="Ø"/>
              <a:defRPr/>
            </a:pPr>
            <a:r>
              <a:rPr lang="en-US" altLang="ja-JP" sz="900" dirty="0" smtClean="0">
                <a:effectLst/>
                <a:latin typeface="Calibri" panose="020F0502020204030204" pitchFamily="34" charset="0"/>
              </a:rPr>
              <a:t>ASM300 (Base)</a:t>
            </a:r>
            <a:endParaRPr lang="en-US" altLang="ja-JP" sz="900" dirty="0">
              <a:effectLst/>
              <a:latin typeface="Calibri" panose="020F0502020204030204" pitchFamily="34" charset="0"/>
            </a:endParaRPr>
          </a:p>
          <a:p>
            <a:pPr marL="171450" indent="-171450" algn="l">
              <a:buFont typeface="Wingdings" panose="05000000000000000000" pitchFamily="2" charset="2"/>
              <a:buChar char="Ø"/>
              <a:defRPr/>
            </a:pPr>
            <a:r>
              <a:rPr lang="en-US" altLang="ja-JP" sz="900" dirty="0" smtClean="0">
                <a:effectLst/>
                <a:latin typeface="Calibri" panose="020F0502020204030204" pitchFamily="34" charset="0"/>
              </a:rPr>
              <a:t>ASM300 (Lite: Free license)</a:t>
            </a:r>
            <a:r>
              <a:rPr lang="ja-JP" altLang="en-US" sz="1000" dirty="0">
                <a:effectLst/>
                <a:latin typeface="Calibri" panose="020F0502020204030204" pitchFamily="34" charset="0"/>
              </a:rPr>
              <a:t>　</a:t>
            </a:r>
            <a:endParaRPr lang="en-US" altLang="ja-JP" sz="1000" dirty="0">
              <a:effectLst/>
              <a:latin typeface="Calibri" panose="020F0502020204030204" pitchFamily="34" charset="0"/>
            </a:endParaRPr>
          </a:p>
          <a:p>
            <a:pPr algn="l">
              <a:defRPr/>
            </a:pPr>
            <a:endParaRPr lang="en-US" altLang="ja-JP" sz="1000" dirty="0">
              <a:effectLst/>
              <a:latin typeface="Calibri" panose="020F0502020204030204" pitchFamily="34" charset="0"/>
            </a:endParaRPr>
          </a:p>
          <a:p>
            <a:pPr marL="171450" indent="-171450" algn="l">
              <a:buFont typeface="Wingdings" panose="05000000000000000000" pitchFamily="2" charset="2"/>
              <a:buChar char="n"/>
              <a:defRPr/>
            </a:pPr>
            <a:r>
              <a:rPr lang="en-US" altLang="ja-JP" sz="1000" b="1" u="sng" dirty="0" smtClean="0">
                <a:effectLst/>
                <a:latin typeface="Calibri" panose="020F0502020204030204" pitchFamily="34" charset="0"/>
              </a:rPr>
              <a:t>Access to Panasonic Global Website</a:t>
            </a:r>
          </a:p>
          <a:p>
            <a:pPr algn="l">
              <a:defRPr/>
            </a:pPr>
            <a:r>
              <a:rPr lang="en-US" altLang="ja-JP" sz="700" b="1" u="sng" dirty="0" smtClean="0">
                <a:effectLst/>
                <a:latin typeface="Calibri" panose="020F0502020204030204" pitchFamily="34" charset="0"/>
              </a:rPr>
              <a:t>http://security.panasonic.com/cgi-bin/security/ipro/download/tbookmarka_m.cgi?mm=2017022111361684</a:t>
            </a:r>
            <a:endParaRPr lang="en-US" altLang="ja-JP" sz="600" dirty="0" smtClean="0">
              <a:effectLst/>
              <a:latin typeface="Calibri" panose="020F0502020204030204" pitchFamily="34" charset="0"/>
            </a:endParaRPr>
          </a:p>
          <a:p>
            <a:pPr marL="171450" indent="-171450" algn="l">
              <a:buFont typeface="Wingdings" panose="05000000000000000000" pitchFamily="2" charset="2"/>
              <a:buChar char="Ø"/>
              <a:defRPr/>
            </a:pPr>
            <a:r>
              <a:rPr lang="en-US" altLang="ja-JP" sz="900" dirty="0" smtClean="0">
                <a:effectLst/>
                <a:latin typeface="Calibri" panose="020F0502020204030204" pitchFamily="34" charset="0"/>
              </a:rPr>
              <a:t>ASM300 (90 days demo license)</a:t>
            </a:r>
            <a:endParaRPr lang="en-US" altLang="ja-JP" sz="900" dirty="0">
              <a:effectLst/>
              <a:latin typeface="Calibri" panose="020F0502020204030204" pitchFamily="34" charset="0"/>
            </a:endParaRPr>
          </a:p>
        </p:txBody>
      </p:sp>
      <p:sp>
        <p:nvSpPr>
          <p:cNvPr id="21" name="正方形/長方形 20"/>
          <p:cNvSpPr/>
          <p:nvPr/>
        </p:nvSpPr>
        <p:spPr>
          <a:xfrm>
            <a:off x="2247900" y="3442845"/>
            <a:ext cx="2796432" cy="534988"/>
          </a:xfrm>
          <a:prstGeom prst="rect">
            <a:avLst/>
          </a:prstGeom>
          <a:noFill/>
          <a:ln>
            <a:solidFill>
              <a:schemeClr val="accent1">
                <a:lumMod val="75000"/>
              </a:schemeClr>
            </a:solidFill>
          </a:ln>
          <a:effectLst/>
          <a:extLst/>
        </p:spPr>
        <p:txBody>
          <a:bodyPr wrap="none" lIns="72000" rIns="72000" anchor="ctr"/>
          <a:lstStyle/>
          <a:p>
            <a:pPr algn="ctr" defTabSz="361950">
              <a:defRPr/>
            </a:pPr>
            <a:endParaRPr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2" name="直線矢印コネクタ 21"/>
          <p:cNvCxnSpPr/>
          <p:nvPr/>
        </p:nvCxnSpPr>
        <p:spPr>
          <a:xfrm flipH="1">
            <a:off x="5044332" y="3692973"/>
            <a:ext cx="64526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6072188" y="2125663"/>
            <a:ext cx="2740025" cy="369332"/>
          </a:xfrm>
          <a:prstGeom prst="rect">
            <a:avLst/>
          </a:prstGeom>
          <a:solidFill>
            <a:srgbClr val="FFFFCC"/>
          </a:solidFill>
          <a:ln>
            <a:solidFill>
              <a:schemeClr val="accent1">
                <a:lumMod val="75000"/>
              </a:schemeClr>
            </a:solidFill>
          </a:ln>
        </p:spPr>
        <p:txBody>
          <a:bodyPr wrap="square">
            <a:spAutoFit/>
          </a:bodyPr>
          <a:lstStyle/>
          <a:p>
            <a:pPr algn="l">
              <a:defRPr/>
            </a:pPr>
            <a:r>
              <a:rPr lang="en-US" altLang="ja-JP" sz="900" b="1" dirty="0" smtClean="0">
                <a:solidFill>
                  <a:srgbClr val="FF0000"/>
                </a:solidFill>
                <a:effectLst/>
                <a:latin typeface="Calibri" panose="020F0502020204030204" pitchFamily="34" charset="0"/>
              </a:rPr>
              <a:t>Note: </a:t>
            </a:r>
            <a:r>
              <a:rPr lang="en-US" altLang="ja-JP" sz="900" u="sng" dirty="0" smtClean="0">
                <a:effectLst/>
                <a:latin typeface="Calibri" panose="020F0502020204030204" pitchFamily="34" charset="0"/>
              </a:rPr>
              <a:t>DO NOT</a:t>
            </a:r>
            <a:r>
              <a:rPr lang="en-US" altLang="ja-JP" sz="900" dirty="0" smtClean="0">
                <a:effectLst/>
                <a:latin typeface="Calibri" panose="020F0502020204030204" pitchFamily="34" charset="0"/>
              </a:rPr>
              <a:t> uninstall SQL Server before converting setting data.</a:t>
            </a:r>
            <a:endParaRPr lang="en-US" altLang="ja-JP" sz="900" dirty="0">
              <a:effectLst/>
              <a:latin typeface="Calibri" panose="020F0502020204030204" pitchFamily="34" charset="0"/>
            </a:endParaRPr>
          </a:p>
        </p:txBody>
      </p:sp>
      <p:sp>
        <p:nvSpPr>
          <p:cNvPr id="24" name="テキスト ボックス 23"/>
          <p:cNvSpPr txBox="1"/>
          <p:nvPr/>
        </p:nvSpPr>
        <p:spPr>
          <a:xfrm>
            <a:off x="6084888" y="1016000"/>
            <a:ext cx="2727325" cy="230832"/>
          </a:xfrm>
          <a:prstGeom prst="rect">
            <a:avLst/>
          </a:prstGeom>
          <a:noFill/>
          <a:ln>
            <a:solidFill>
              <a:schemeClr val="accent1">
                <a:lumMod val="75000"/>
              </a:schemeClr>
            </a:solidFill>
          </a:ln>
        </p:spPr>
        <p:txBody>
          <a:bodyPr wrap="square">
            <a:spAutoFit/>
          </a:bodyPr>
          <a:lstStyle/>
          <a:p>
            <a:pPr algn="l">
              <a:defRPr/>
            </a:pPr>
            <a:r>
              <a:rPr lang="en-US" altLang="ja-JP" sz="900" b="1" dirty="0" smtClean="0">
                <a:solidFill>
                  <a:srgbClr val="FF0000"/>
                </a:solidFill>
                <a:effectLst/>
                <a:latin typeface="Calibri" panose="020F0502020204030204" pitchFamily="34" charset="0"/>
              </a:rPr>
              <a:t>Note: </a:t>
            </a:r>
            <a:r>
              <a:rPr lang="en-US" altLang="ja-JP" sz="900" dirty="0" smtClean="0">
                <a:effectLst/>
                <a:latin typeface="Calibri" panose="020F0502020204030204" pitchFamily="34" charset="0"/>
              </a:rPr>
              <a:t>Better keep setting data of ASM200 just in case.</a:t>
            </a:r>
            <a:endParaRPr lang="en-US" altLang="ja-JP" sz="900" dirty="0">
              <a:effectLst/>
              <a:latin typeface="Calibri" panose="020F0502020204030204" pitchFamily="34" charset="0"/>
            </a:endParaRPr>
          </a:p>
        </p:txBody>
      </p:sp>
      <p:sp>
        <p:nvSpPr>
          <p:cNvPr id="25" name="右矢印 24"/>
          <p:cNvSpPr/>
          <p:nvPr/>
        </p:nvSpPr>
        <p:spPr>
          <a:xfrm rot="5400000">
            <a:off x="3977408" y="2346559"/>
            <a:ext cx="127026" cy="755409"/>
          </a:xfrm>
          <a:prstGeom prst="rightArrow">
            <a:avLst>
              <a:gd name="adj1" fmla="val 61966"/>
              <a:gd name="adj2" fmla="val 100000"/>
            </a:avLst>
          </a:prstGeom>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latin typeface="Calibri" panose="020F0502020204030204" pitchFamily="34" charset="0"/>
            </a:endParaRPr>
          </a:p>
        </p:txBody>
      </p:sp>
      <p:pic>
        <p:nvPicPr>
          <p:cNvPr id="27"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302" y="1193800"/>
            <a:ext cx="1870798" cy="1083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descr="C:\Users\3592745\Desktop\画像データ\04_運用編\41_操作モニター\05再生\EN_再生.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302" y="3079900"/>
            <a:ext cx="1870798" cy="1168599"/>
          </a:xfrm>
          <a:prstGeom prst="rect">
            <a:avLst/>
          </a:prstGeom>
          <a:noFill/>
          <a:extLst>
            <a:ext uri="{909E8E84-426E-40DD-AFC4-6F175D3DCCD1}">
              <a14:hiddenFill xmlns:a14="http://schemas.microsoft.com/office/drawing/2010/main">
                <a:solidFill>
                  <a:srgbClr val="FFFFFF"/>
                </a:solidFill>
              </a14:hiddenFill>
            </a:ext>
          </a:extLst>
        </p:spPr>
      </p:pic>
      <p:sp>
        <p:nvSpPr>
          <p:cNvPr id="29" name="テキスト ボックス 28"/>
          <p:cNvSpPr txBox="1"/>
          <p:nvPr/>
        </p:nvSpPr>
        <p:spPr>
          <a:xfrm>
            <a:off x="926396" y="2276934"/>
            <a:ext cx="712054" cy="276999"/>
          </a:xfrm>
          <a:prstGeom prst="rect">
            <a:avLst/>
          </a:prstGeom>
          <a:noFill/>
        </p:spPr>
        <p:txBody>
          <a:bodyPr wrap="none" rtlCol="0">
            <a:spAutoFit/>
          </a:bodyPr>
          <a:lstStyle/>
          <a:p>
            <a:pPr fontAlgn="auto">
              <a:spcBef>
                <a:spcPts val="0"/>
              </a:spcBef>
              <a:spcAft>
                <a:spcPts val="0"/>
              </a:spcAft>
            </a:pPr>
            <a:r>
              <a:rPr lang="en-US" altLang="ja-JP" sz="120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ASM200</a:t>
            </a:r>
            <a:endParaRPr lang="ja-JP" altLang="en-US" sz="12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926396" y="4251784"/>
            <a:ext cx="712054" cy="276999"/>
          </a:xfrm>
          <a:prstGeom prst="rect">
            <a:avLst/>
          </a:prstGeom>
          <a:noFill/>
        </p:spPr>
        <p:txBody>
          <a:bodyPr wrap="none" rtlCol="0">
            <a:spAutoFit/>
          </a:bodyPr>
          <a:lstStyle/>
          <a:p>
            <a:pPr fontAlgn="auto">
              <a:spcBef>
                <a:spcPts val="0"/>
              </a:spcBef>
              <a:spcAft>
                <a:spcPts val="0"/>
              </a:spcAft>
            </a:pPr>
            <a:r>
              <a:rPr lang="en-US" altLang="ja-JP" sz="120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ASM300</a:t>
            </a:r>
            <a:endParaRPr lang="ja-JP" altLang="en-US" sz="12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 name="角丸四角形 2"/>
          <p:cNvSpPr/>
          <p:nvPr/>
        </p:nvSpPr>
        <p:spPr>
          <a:xfrm>
            <a:off x="152400" y="806450"/>
            <a:ext cx="8858250" cy="1800000"/>
          </a:xfrm>
          <a:prstGeom prst="roundRect">
            <a:avLst>
              <a:gd name="adj" fmla="val 3622"/>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6" name="角丸四角形 25"/>
          <p:cNvSpPr/>
          <p:nvPr/>
        </p:nvSpPr>
        <p:spPr>
          <a:xfrm>
            <a:off x="152400" y="2833858"/>
            <a:ext cx="8858250" cy="1858791"/>
          </a:xfrm>
          <a:prstGeom prst="roundRect">
            <a:avLst>
              <a:gd name="adj" fmla="val 3622"/>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1" name="テキスト ボックス 30"/>
          <p:cNvSpPr txBox="1"/>
          <p:nvPr/>
        </p:nvSpPr>
        <p:spPr>
          <a:xfrm>
            <a:off x="6515100" y="1511300"/>
            <a:ext cx="2297113" cy="369332"/>
          </a:xfrm>
          <a:prstGeom prst="rect">
            <a:avLst/>
          </a:prstGeom>
          <a:noFill/>
          <a:ln>
            <a:solidFill>
              <a:schemeClr val="accent1">
                <a:lumMod val="75000"/>
              </a:schemeClr>
            </a:solidFill>
          </a:ln>
        </p:spPr>
        <p:txBody>
          <a:bodyPr wrap="square">
            <a:spAutoFit/>
          </a:bodyPr>
          <a:lstStyle/>
          <a:p>
            <a:pPr algn="l">
              <a:defRPr/>
            </a:pPr>
            <a:r>
              <a:rPr lang="en-US" altLang="ja-JP" sz="900" b="1" dirty="0" smtClean="0">
                <a:solidFill>
                  <a:srgbClr val="FF0000"/>
                </a:solidFill>
                <a:effectLst/>
                <a:latin typeface="Calibri" panose="020F0502020204030204" pitchFamily="34" charset="0"/>
              </a:rPr>
              <a:t>Note: </a:t>
            </a:r>
            <a:r>
              <a:rPr lang="en-US" altLang="ja-JP" sz="900" dirty="0" smtClean="0">
                <a:effectLst/>
                <a:latin typeface="Calibri" panose="020F0502020204030204" pitchFamily="34" charset="0"/>
              </a:rPr>
              <a:t>Available DBCovert tool through the Panasonic Security website.</a:t>
            </a:r>
            <a:endParaRPr lang="en-US" altLang="ja-JP" sz="900" dirty="0">
              <a:effectLst/>
              <a:latin typeface="Calibri" panose="020F0502020204030204" pitchFamily="34" charset="0"/>
            </a:endParaRPr>
          </a:p>
        </p:txBody>
      </p:sp>
    </p:spTree>
    <p:extLst>
      <p:ext uri="{BB962C8B-B14F-4D97-AF65-F5344CB8AC3E}">
        <p14:creationId xmlns:p14="http://schemas.microsoft.com/office/powerpoint/2010/main" val="26855245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6750" y="5392"/>
            <a:ext cx="7674860" cy="525309"/>
          </a:xfrm>
        </p:spPr>
        <p:txBody>
          <a:bodyPr>
            <a:normAutofit/>
          </a:bodyPr>
          <a:lstStyle/>
          <a:p>
            <a:r>
              <a:rPr kumimoji="1" lang="en-US" altLang="ja-JP" b="1" dirty="0" smtClean="0">
                <a:latin typeface="Calibri" panose="020F0502020204030204" pitchFamily="34" charset="0"/>
              </a:rPr>
              <a:t>How to convert setting data from AS200 to ASM300</a:t>
            </a:r>
            <a:endParaRPr kumimoji="1" lang="ja-JP" altLang="en-US" b="1" dirty="0">
              <a:latin typeface="Calibri" panose="020F0502020204030204" pitchFamily="34" charset="0"/>
            </a:endParaRPr>
          </a:p>
        </p:txBody>
      </p:sp>
      <p:sp>
        <p:nvSpPr>
          <p:cNvPr id="6" name="テキスト ボックス 3"/>
          <p:cNvSpPr txBox="1">
            <a:spLocks noChangeArrowheads="1"/>
          </p:cNvSpPr>
          <p:nvPr/>
        </p:nvSpPr>
        <p:spPr bwMode="auto">
          <a:xfrm>
            <a:off x="165105" y="752488"/>
            <a:ext cx="4188482" cy="30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b="1" dirty="0" smtClean="0">
                <a:effectLst/>
                <a:ea typeface="Meiryo UI" pitchFamily="50" charset="-128"/>
                <a:cs typeface="Meiryo UI" pitchFamily="50" charset="-128"/>
              </a:rPr>
              <a:t>Install </a:t>
            </a:r>
            <a:r>
              <a:rPr lang="en-US" altLang="ja-JP" b="1" dirty="0">
                <a:effectLst/>
                <a:ea typeface="Meiryo UI" pitchFamily="50" charset="-128"/>
                <a:cs typeface="Meiryo UI" pitchFamily="50" charset="-128"/>
              </a:rPr>
              <a:t>“</a:t>
            </a:r>
            <a:r>
              <a:rPr lang="en-US" altLang="ja-JP" b="1" dirty="0" smtClean="0">
                <a:effectLst/>
                <a:ea typeface="Meiryo UI" pitchFamily="50" charset="-128"/>
                <a:cs typeface="Meiryo UI" pitchFamily="50" charset="-128"/>
              </a:rPr>
              <a:t>DBCONVERT.msi”</a:t>
            </a:r>
            <a:endParaRPr lang="en-US" altLang="ja-JP" b="1" dirty="0">
              <a:effectLst/>
              <a:ea typeface="Meiryo UI" pitchFamily="50" charset="-128"/>
              <a:cs typeface="Meiryo UI" pitchFamily="50" charset="-128"/>
            </a:endParaRPr>
          </a:p>
        </p:txBody>
      </p:sp>
      <p:sp>
        <p:nvSpPr>
          <p:cNvPr id="3" name="正方形/長方形 2"/>
          <p:cNvSpPr/>
          <p:nvPr/>
        </p:nvSpPr>
        <p:spPr>
          <a:xfrm>
            <a:off x="260351" y="1054979"/>
            <a:ext cx="3098799" cy="584775"/>
          </a:xfrm>
          <a:prstGeom prst="rect">
            <a:avLst/>
          </a:prstGeom>
        </p:spPr>
        <p:txBody>
          <a:bodyPr wrap="square" lIns="0">
            <a:spAutoFit/>
          </a:bodyPr>
          <a:lstStyle/>
          <a:p>
            <a:pPr algn="l"/>
            <a:r>
              <a:rPr lang="en-US" altLang="ja-JP" sz="800" b="1" dirty="0" smtClean="0">
                <a:solidFill>
                  <a:schemeClr val="accent6">
                    <a:lumMod val="75000"/>
                  </a:schemeClr>
                </a:solidFill>
                <a:effectLst/>
                <a:latin typeface="Calibri" panose="020F0502020204030204" pitchFamily="34" charset="0"/>
                <a:ea typeface="Microsoft JhengHei" panose="020B0604030504040204" pitchFamily="34" charset="-120"/>
              </a:rPr>
              <a:t>Step 1:</a:t>
            </a:r>
          </a:p>
          <a:p>
            <a:pPr algn="l"/>
            <a:r>
              <a:rPr lang="en-US" altLang="ja-JP" sz="800" dirty="0" smtClean="0">
                <a:effectLst/>
                <a:latin typeface="Calibri" panose="020F0502020204030204" pitchFamily="34" charset="0"/>
                <a:ea typeface="Microsoft JhengHei" panose="020B0604030504040204" pitchFamily="34" charset="-120"/>
              </a:rPr>
              <a:t>Insert </a:t>
            </a:r>
            <a:r>
              <a:rPr lang="en-US" altLang="ja-JP" sz="800" dirty="0">
                <a:effectLst/>
                <a:latin typeface="Calibri" panose="020F0502020204030204" pitchFamily="34" charset="0"/>
                <a:ea typeface="Microsoft JhengHei" panose="020B0604030504040204" pitchFamily="34" charset="-120"/>
              </a:rPr>
              <a:t>“DBCONVERT.msi”  on PC.</a:t>
            </a:r>
          </a:p>
          <a:p>
            <a:pPr algn="l"/>
            <a:r>
              <a:rPr lang="en-US" altLang="ja-JP" sz="800" dirty="0">
                <a:effectLst/>
                <a:latin typeface="Calibri" panose="020F0502020204030204" pitchFamily="34" charset="0"/>
                <a:ea typeface="Microsoft JhengHei" panose="020B0604030504040204" pitchFamily="34" charset="-120"/>
              </a:rPr>
              <a:t>“DBCONVERT.msi” is tool that convert ASM 200 setting data to ASM 300.</a:t>
            </a:r>
          </a:p>
          <a:p>
            <a:pPr algn="l"/>
            <a:r>
              <a:rPr lang="en-US" altLang="ja-JP" sz="800" dirty="0">
                <a:effectLst/>
                <a:latin typeface="Calibri" panose="020F0502020204030204" pitchFamily="34" charset="0"/>
                <a:ea typeface="Microsoft JhengHei" panose="020B0604030504040204" pitchFamily="34" charset="-120"/>
              </a:rPr>
              <a:t>Start “DBCONVERT.msi” </a:t>
            </a:r>
            <a:r>
              <a:rPr lang="en-US" altLang="ja-JP" sz="800" dirty="0" smtClean="0">
                <a:effectLst/>
                <a:latin typeface="Calibri" panose="020F0502020204030204" pitchFamily="34" charset="0"/>
                <a:ea typeface="Microsoft JhengHei" panose="020B0604030504040204" pitchFamily="34" charset="-120"/>
              </a:rPr>
              <a:t>. Push </a:t>
            </a:r>
            <a:r>
              <a:rPr lang="en-US" altLang="ja-JP" sz="800" dirty="0">
                <a:effectLst/>
                <a:latin typeface="Calibri" panose="020F0502020204030204" pitchFamily="34" charset="0"/>
                <a:ea typeface="Microsoft JhengHei" panose="020B0604030504040204" pitchFamily="34" charset="-120"/>
              </a:rPr>
              <a:t>“Next ” button.</a:t>
            </a: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651" y="1641158"/>
            <a:ext cx="3111499" cy="2418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正方形/長方形 10"/>
          <p:cNvSpPr/>
          <p:nvPr/>
        </p:nvSpPr>
        <p:spPr>
          <a:xfrm>
            <a:off x="2241550" y="3829050"/>
            <a:ext cx="450850" cy="14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7502" y="1145954"/>
            <a:ext cx="1833334" cy="1428572"/>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正方形/長方形 14"/>
          <p:cNvSpPr/>
          <p:nvPr/>
        </p:nvSpPr>
        <p:spPr>
          <a:xfrm>
            <a:off x="5291930" y="2439829"/>
            <a:ext cx="288000" cy="7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正方形/長方形 15"/>
          <p:cNvSpPr/>
          <p:nvPr/>
        </p:nvSpPr>
        <p:spPr>
          <a:xfrm>
            <a:off x="4216886" y="2265784"/>
            <a:ext cx="72000" cy="7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4127499" y="798840"/>
            <a:ext cx="1833337" cy="338554"/>
          </a:xfrm>
          <a:prstGeom prst="rect">
            <a:avLst/>
          </a:prstGeom>
        </p:spPr>
        <p:txBody>
          <a:bodyPr wrap="square" lIns="0">
            <a:spAutoFit/>
          </a:bodyPr>
          <a:lstStyle/>
          <a:p>
            <a:pPr algn="l"/>
            <a:r>
              <a:rPr lang="en-US" altLang="ja-JP" sz="800" b="1" dirty="0" smtClean="0">
                <a:solidFill>
                  <a:schemeClr val="accent6">
                    <a:lumMod val="75000"/>
                  </a:schemeClr>
                </a:solidFill>
                <a:effectLst/>
                <a:latin typeface="Calibri" panose="020F0502020204030204" pitchFamily="34" charset="0"/>
              </a:rPr>
              <a:t>Step 2: </a:t>
            </a:r>
            <a:r>
              <a:rPr lang="en-US" altLang="ja-JP" sz="800" dirty="0" smtClean="0">
                <a:effectLst/>
                <a:latin typeface="Calibri" panose="020F0502020204030204" pitchFamily="34" charset="0"/>
              </a:rPr>
              <a:t>Check </a:t>
            </a:r>
            <a:r>
              <a:rPr lang="en-US" altLang="ja-JP" sz="800" dirty="0">
                <a:effectLst/>
                <a:latin typeface="Calibri" panose="020F0502020204030204" pitchFamily="34" charset="0"/>
              </a:rPr>
              <a:t>the check box</a:t>
            </a:r>
            <a:r>
              <a:rPr lang="en-US" altLang="ja-JP" sz="800" dirty="0" smtClean="0">
                <a:effectLst/>
                <a:latin typeface="Calibri" panose="020F0502020204030204" pitchFamily="34" charset="0"/>
              </a:rPr>
              <a:t>. Push </a:t>
            </a:r>
            <a:r>
              <a:rPr lang="en-US" altLang="ja-JP" sz="800" dirty="0">
                <a:effectLst/>
                <a:latin typeface="Calibri" panose="020F0502020204030204" pitchFamily="34" charset="0"/>
              </a:rPr>
              <a:t>“Next” button.</a:t>
            </a:r>
          </a:p>
        </p:txBody>
      </p:sp>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7352" y="1138081"/>
            <a:ext cx="1835715" cy="1428572"/>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8" name="正方形/長方形 17"/>
          <p:cNvSpPr/>
          <p:nvPr/>
        </p:nvSpPr>
        <p:spPr>
          <a:xfrm>
            <a:off x="7900383" y="2431865"/>
            <a:ext cx="288000" cy="7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正方形/長方形 18"/>
          <p:cNvSpPr/>
          <p:nvPr/>
        </p:nvSpPr>
        <p:spPr>
          <a:xfrm>
            <a:off x="6737350" y="1446186"/>
            <a:ext cx="1835717" cy="846907"/>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テキスト ボックス 19"/>
          <p:cNvSpPr txBox="1"/>
          <p:nvPr/>
        </p:nvSpPr>
        <p:spPr>
          <a:xfrm>
            <a:off x="6737350" y="784238"/>
            <a:ext cx="2190750" cy="338554"/>
          </a:xfrm>
          <a:prstGeom prst="rect">
            <a:avLst/>
          </a:prstGeom>
          <a:noFill/>
        </p:spPr>
        <p:txBody>
          <a:bodyPr wrap="square" lIns="0" rtlCol="0">
            <a:spAutoFit/>
          </a:bodyPr>
          <a:lstStyle/>
          <a:p>
            <a:pPr algn="l"/>
            <a:r>
              <a:rPr lang="en-US" altLang="ja-JP" sz="800" b="1" dirty="0" smtClean="0">
                <a:solidFill>
                  <a:schemeClr val="accent6">
                    <a:lumMod val="75000"/>
                  </a:schemeClr>
                </a:solidFill>
                <a:effectLst/>
                <a:latin typeface="Calibri" panose="020F0502020204030204" pitchFamily="34" charset="0"/>
              </a:rPr>
              <a:t>Step 3: </a:t>
            </a:r>
            <a:r>
              <a:rPr lang="en-US" altLang="ja-JP" sz="800" dirty="0" smtClean="0">
                <a:effectLst/>
                <a:latin typeface="Calibri" panose="020F0502020204030204" pitchFamily="34" charset="0"/>
              </a:rPr>
              <a:t>When the installation is completed, the shortcut of “DBConvert" is created on the desktop.</a:t>
            </a:r>
          </a:p>
        </p:txBody>
      </p:sp>
      <p:sp>
        <p:nvSpPr>
          <p:cNvPr id="21" name="右矢印 20"/>
          <p:cNvSpPr/>
          <p:nvPr/>
        </p:nvSpPr>
        <p:spPr>
          <a:xfrm>
            <a:off x="5285580" y="3820650"/>
            <a:ext cx="324917" cy="279400"/>
          </a:xfrm>
          <a:prstGeom prst="rightArrow">
            <a:avLst/>
          </a:prstGeom>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latin typeface="Calibri" panose="020F0502020204030204" pitchFamily="34" charset="0"/>
            </a:endParaRPr>
          </a:p>
        </p:txBody>
      </p:sp>
      <p:sp>
        <p:nvSpPr>
          <p:cNvPr id="22" name="右矢印 21"/>
          <p:cNvSpPr/>
          <p:nvPr/>
        </p:nvSpPr>
        <p:spPr>
          <a:xfrm>
            <a:off x="3611706" y="1720869"/>
            <a:ext cx="324917" cy="279400"/>
          </a:xfrm>
          <a:prstGeom prst="rightArrow">
            <a:avLst/>
          </a:prstGeom>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latin typeface="Calibri" panose="020F0502020204030204" pitchFamily="34" charset="0"/>
            </a:endParaRPr>
          </a:p>
        </p:txBody>
      </p:sp>
      <p:sp>
        <p:nvSpPr>
          <p:cNvPr id="23" name="右矢印 22"/>
          <p:cNvSpPr/>
          <p:nvPr/>
        </p:nvSpPr>
        <p:spPr>
          <a:xfrm>
            <a:off x="6221527" y="1688478"/>
            <a:ext cx="324917" cy="279400"/>
          </a:xfrm>
          <a:prstGeom prst="rightArrow">
            <a:avLst/>
          </a:prstGeom>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latin typeface="Calibri" panose="020F0502020204030204" pitchFamily="34" charset="0"/>
            </a:endParaRPr>
          </a:p>
        </p:txBody>
      </p:sp>
      <p:sp>
        <p:nvSpPr>
          <p:cNvPr id="24" name="右矢印 23"/>
          <p:cNvSpPr/>
          <p:nvPr/>
        </p:nvSpPr>
        <p:spPr>
          <a:xfrm rot="8733013">
            <a:off x="6221526" y="2333184"/>
            <a:ext cx="324917" cy="279400"/>
          </a:xfrm>
          <a:prstGeom prst="rightArrow">
            <a:avLst/>
          </a:prstGeom>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latin typeface="Calibri" panose="020F0502020204030204" pitchFamily="34" charset="0"/>
            </a:endParaRPr>
          </a:p>
        </p:txBody>
      </p:sp>
      <p:pic>
        <p:nvPicPr>
          <p:cNvPr id="2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4292" y="3237260"/>
            <a:ext cx="1815344" cy="1408842"/>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6" name="正方形/長方形 25"/>
          <p:cNvSpPr/>
          <p:nvPr/>
        </p:nvSpPr>
        <p:spPr>
          <a:xfrm>
            <a:off x="4599201" y="4533410"/>
            <a:ext cx="692729" cy="978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テキスト ボックス 26"/>
          <p:cNvSpPr txBox="1"/>
          <p:nvPr/>
        </p:nvSpPr>
        <p:spPr>
          <a:xfrm>
            <a:off x="3444551" y="2934167"/>
            <a:ext cx="1282847" cy="215444"/>
          </a:xfrm>
          <a:prstGeom prst="rect">
            <a:avLst/>
          </a:prstGeom>
          <a:noFill/>
        </p:spPr>
        <p:txBody>
          <a:bodyPr wrap="none" lIns="0" rtlCol="0">
            <a:spAutoFit/>
          </a:bodyPr>
          <a:lstStyle/>
          <a:p>
            <a:pPr algn="l"/>
            <a:r>
              <a:rPr lang="en-US" altLang="ja-JP" sz="800" b="1" dirty="0" smtClean="0">
                <a:solidFill>
                  <a:schemeClr val="accent6">
                    <a:lumMod val="75000"/>
                  </a:schemeClr>
                </a:solidFill>
                <a:effectLst/>
                <a:latin typeface="Calibri" panose="020F0502020204030204" pitchFamily="34" charset="0"/>
              </a:rPr>
              <a:t>Step 4: </a:t>
            </a:r>
            <a:r>
              <a:rPr lang="en-US" altLang="ja-JP" sz="800" dirty="0" smtClean="0">
                <a:effectLst/>
                <a:latin typeface="Calibri" panose="020F0502020204030204" pitchFamily="34" charset="0"/>
              </a:rPr>
              <a:t>Push “Next” button.</a:t>
            </a:r>
            <a:endParaRPr kumimoji="1" lang="ja-JP" altLang="en-US" sz="800" dirty="0">
              <a:effectLst/>
              <a:latin typeface="Calibri" panose="020F0502020204030204" pitchFamily="34" charset="0"/>
            </a:endParaRPr>
          </a:p>
        </p:txBody>
      </p:sp>
      <p:pic>
        <p:nvPicPr>
          <p:cNvPr id="2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6364" y="3237260"/>
            <a:ext cx="1807622" cy="1408842"/>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9" name="正方形/長方形 28"/>
          <p:cNvSpPr>
            <a:spLocks noChangeAspect="1"/>
          </p:cNvSpPr>
          <p:nvPr/>
        </p:nvSpPr>
        <p:spPr>
          <a:xfrm>
            <a:off x="6656138" y="4489807"/>
            <a:ext cx="352924" cy="1080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テキスト ボックス 29"/>
          <p:cNvSpPr txBox="1"/>
          <p:nvPr/>
        </p:nvSpPr>
        <p:spPr>
          <a:xfrm>
            <a:off x="5645480" y="2894982"/>
            <a:ext cx="1798506" cy="338554"/>
          </a:xfrm>
          <a:prstGeom prst="rect">
            <a:avLst/>
          </a:prstGeom>
          <a:noFill/>
        </p:spPr>
        <p:txBody>
          <a:bodyPr wrap="square" lIns="0" rtlCol="0">
            <a:spAutoFit/>
          </a:bodyPr>
          <a:lstStyle/>
          <a:p>
            <a:pPr algn="l"/>
            <a:r>
              <a:rPr lang="en-US" altLang="ja-JP" sz="800" b="1" dirty="0" smtClean="0">
                <a:solidFill>
                  <a:schemeClr val="accent6">
                    <a:lumMod val="75000"/>
                  </a:schemeClr>
                </a:solidFill>
                <a:effectLst/>
                <a:latin typeface="Calibri" panose="020F0502020204030204" pitchFamily="34" charset="0"/>
              </a:rPr>
              <a:t>Step 5: </a:t>
            </a:r>
            <a:r>
              <a:rPr lang="en-US" altLang="ja-JP" sz="800" dirty="0" smtClean="0">
                <a:effectLst/>
                <a:latin typeface="Calibri" panose="020F0502020204030204" pitchFamily="34" charset="0"/>
              </a:rPr>
              <a:t>Push “Install” button. </a:t>
            </a:r>
            <a:r>
              <a:rPr kumimoji="1" lang="en-US" altLang="ja-JP" sz="800" dirty="0" smtClean="0">
                <a:effectLst/>
                <a:latin typeface="Calibri" panose="020F0502020204030204" pitchFamily="34" charset="0"/>
              </a:rPr>
              <a:t>Start install this tool.</a:t>
            </a:r>
            <a:endParaRPr kumimoji="1" lang="ja-JP" altLang="en-US" sz="800" dirty="0">
              <a:effectLst/>
              <a:latin typeface="Calibri" panose="020F0502020204030204" pitchFamily="34" charset="0"/>
            </a:endParaRPr>
          </a:p>
        </p:txBody>
      </p:sp>
      <p:pic>
        <p:nvPicPr>
          <p:cNvPr id="3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4313" y="3233536"/>
            <a:ext cx="1112044" cy="105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正方形/長方形 31"/>
          <p:cNvSpPr>
            <a:spLocks noChangeAspect="1"/>
          </p:cNvSpPr>
          <p:nvPr/>
        </p:nvSpPr>
        <p:spPr>
          <a:xfrm>
            <a:off x="8113797" y="3959330"/>
            <a:ext cx="255420" cy="2520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テキスト ボックス 32"/>
          <p:cNvSpPr txBox="1"/>
          <p:nvPr/>
        </p:nvSpPr>
        <p:spPr>
          <a:xfrm>
            <a:off x="7589838" y="2769380"/>
            <a:ext cx="1554162" cy="461665"/>
          </a:xfrm>
          <a:prstGeom prst="rect">
            <a:avLst/>
          </a:prstGeom>
          <a:noFill/>
        </p:spPr>
        <p:txBody>
          <a:bodyPr wrap="square" lIns="0" rtlCol="0">
            <a:spAutoFit/>
          </a:bodyPr>
          <a:lstStyle/>
          <a:p>
            <a:r>
              <a:rPr lang="en-US" altLang="ja-JP" sz="800" dirty="0" smtClean="0">
                <a:effectLst/>
                <a:latin typeface="Calibri" panose="020F0502020204030204" pitchFamily="34" charset="0"/>
              </a:rPr>
              <a:t>When the installation is completed, the shortcut of “DBConvert" is created on the desktop.</a:t>
            </a:r>
          </a:p>
        </p:txBody>
      </p:sp>
      <p:sp>
        <p:nvSpPr>
          <p:cNvPr id="34" name="右矢印 33"/>
          <p:cNvSpPr/>
          <p:nvPr/>
        </p:nvSpPr>
        <p:spPr>
          <a:xfrm>
            <a:off x="7482680" y="3820650"/>
            <a:ext cx="324917" cy="279400"/>
          </a:xfrm>
          <a:prstGeom prst="rightArrow">
            <a:avLst/>
          </a:prstGeom>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latin typeface="Calibri" panose="020F0502020204030204" pitchFamily="34" charset="0"/>
            </a:endParaRPr>
          </a:p>
        </p:txBody>
      </p:sp>
    </p:spTree>
    <p:extLst>
      <p:ext uri="{BB962C8B-B14F-4D97-AF65-F5344CB8AC3E}">
        <p14:creationId xmlns:p14="http://schemas.microsoft.com/office/powerpoint/2010/main" val="12368637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6750" y="5392"/>
            <a:ext cx="7674860" cy="525309"/>
          </a:xfrm>
        </p:spPr>
        <p:txBody>
          <a:bodyPr>
            <a:normAutofit/>
          </a:bodyPr>
          <a:lstStyle/>
          <a:p>
            <a:r>
              <a:rPr kumimoji="1" lang="en-US" altLang="ja-JP" b="1" dirty="0" smtClean="0">
                <a:latin typeface="Calibri" panose="020F0502020204030204" pitchFamily="34" charset="0"/>
              </a:rPr>
              <a:t>How to convert setting data from AS200 to ASM300</a:t>
            </a:r>
            <a:endParaRPr kumimoji="1" lang="ja-JP" altLang="en-US" b="1" dirty="0">
              <a:latin typeface="Calibri" panose="020F0502020204030204" pitchFamily="34" charset="0"/>
            </a:endParaRPr>
          </a:p>
        </p:txBody>
      </p:sp>
      <p:sp>
        <p:nvSpPr>
          <p:cNvPr id="6" name="テキスト ボックス 3"/>
          <p:cNvSpPr txBox="1">
            <a:spLocks noChangeArrowheads="1"/>
          </p:cNvSpPr>
          <p:nvPr/>
        </p:nvSpPr>
        <p:spPr bwMode="auto">
          <a:xfrm>
            <a:off x="165105" y="752488"/>
            <a:ext cx="4188482" cy="30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b="1" dirty="0" smtClean="0">
                <a:effectLst/>
                <a:ea typeface="Meiryo UI" pitchFamily="50" charset="-128"/>
                <a:cs typeface="Meiryo UI" pitchFamily="50" charset="-128"/>
              </a:rPr>
              <a:t>Convert </a:t>
            </a:r>
            <a:r>
              <a:rPr lang="en-US" altLang="ja-JP" b="1" dirty="0">
                <a:effectLst/>
                <a:ea typeface="Meiryo UI" pitchFamily="50" charset="-128"/>
                <a:cs typeface="Meiryo UI" pitchFamily="50" charset="-128"/>
              </a:rPr>
              <a:t>S</a:t>
            </a:r>
            <a:r>
              <a:rPr lang="en-US" altLang="ja-JP" b="1" dirty="0" smtClean="0">
                <a:effectLst/>
                <a:ea typeface="Meiryo UI" pitchFamily="50" charset="-128"/>
                <a:cs typeface="Meiryo UI" pitchFamily="50" charset="-128"/>
              </a:rPr>
              <a:t>etting Data</a:t>
            </a:r>
            <a:endParaRPr lang="en-US" altLang="ja-JP" b="1" dirty="0">
              <a:effectLst/>
              <a:ea typeface="Meiryo UI" pitchFamily="50" charset="-128"/>
              <a:cs typeface="Meiryo UI" pitchFamily="50" charset="-128"/>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402" y="1340951"/>
            <a:ext cx="3203334" cy="1510000"/>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正方形/長方形 7"/>
          <p:cNvSpPr/>
          <p:nvPr/>
        </p:nvSpPr>
        <p:spPr>
          <a:xfrm>
            <a:off x="2887635" y="1662699"/>
            <a:ext cx="446115" cy="2169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p:cNvSpPr txBox="1"/>
          <p:nvPr/>
        </p:nvSpPr>
        <p:spPr>
          <a:xfrm>
            <a:off x="282350" y="999154"/>
            <a:ext cx="3200385" cy="338554"/>
          </a:xfrm>
          <a:prstGeom prst="rect">
            <a:avLst/>
          </a:prstGeom>
          <a:noFill/>
        </p:spPr>
        <p:txBody>
          <a:bodyPr wrap="square" lIns="0" rtlCol="0">
            <a:spAutoFit/>
          </a:bodyPr>
          <a:lstStyle/>
          <a:p>
            <a:pPr algn="l"/>
            <a:r>
              <a:rPr lang="en-US" altLang="ja-JP" sz="800" b="1" dirty="0" smtClean="0">
                <a:solidFill>
                  <a:schemeClr val="accent6">
                    <a:lumMod val="75000"/>
                  </a:schemeClr>
                </a:solidFill>
                <a:effectLst/>
                <a:latin typeface="Calibri" panose="020F0502020204030204" pitchFamily="34" charset="0"/>
              </a:rPr>
              <a:t>Step 1: </a:t>
            </a:r>
          </a:p>
          <a:p>
            <a:pPr algn="l"/>
            <a:r>
              <a:rPr lang="en-US" altLang="ja-JP" sz="800" dirty="0" smtClean="0">
                <a:effectLst/>
                <a:latin typeface="Calibri" panose="020F0502020204030204" pitchFamily="34" charset="0"/>
              </a:rPr>
              <a:t>Start “DBConvert". Push “File” button and select setting data of ASM200.</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9271" y="1340169"/>
            <a:ext cx="3203734" cy="1510189"/>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正方形/長方形 13"/>
          <p:cNvSpPr>
            <a:spLocks noChangeAspect="1"/>
          </p:cNvSpPr>
          <p:nvPr/>
        </p:nvSpPr>
        <p:spPr>
          <a:xfrm>
            <a:off x="7577138" y="1956549"/>
            <a:ext cx="455612" cy="1961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p:cNvSpPr txBox="1"/>
          <p:nvPr/>
        </p:nvSpPr>
        <p:spPr>
          <a:xfrm>
            <a:off x="4962249" y="997736"/>
            <a:ext cx="3720665" cy="338554"/>
          </a:xfrm>
          <a:prstGeom prst="rect">
            <a:avLst/>
          </a:prstGeom>
          <a:noFill/>
        </p:spPr>
        <p:txBody>
          <a:bodyPr wrap="square" lIns="0" rtlCol="0">
            <a:spAutoFit/>
          </a:bodyPr>
          <a:lstStyle/>
          <a:p>
            <a:pPr algn="l"/>
            <a:r>
              <a:rPr lang="en-US" altLang="ja-JP" sz="800" b="1" dirty="0" smtClean="0">
                <a:solidFill>
                  <a:schemeClr val="accent6">
                    <a:lumMod val="75000"/>
                  </a:schemeClr>
                </a:solidFill>
                <a:effectLst/>
                <a:latin typeface="Calibri" panose="020F0502020204030204" pitchFamily="34" charset="0"/>
              </a:rPr>
              <a:t>Step 2: </a:t>
            </a:r>
          </a:p>
          <a:p>
            <a:pPr algn="l"/>
            <a:r>
              <a:rPr lang="en-US" altLang="ja-JP" sz="800" dirty="0" smtClean="0">
                <a:effectLst/>
                <a:latin typeface="Calibri" panose="020F0502020204030204" pitchFamily="34" charset="0"/>
              </a:rPr>
              <a:t>Push “Destination folder”. File name is displayed in blank space of “ASM300 setup file”.</a:t>
            </a: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050" y="3198257"/>
            <a:ext cx="3203734" cy="1503521"/>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7" name="正方形/長方形 16"/>
          <p:cNvSpPr>
            <a:spLocks noChangeAspect="1"/>
          </p:cNvSpPr>
          <p:nvPr/>
        </p:nvSpPr>
        <p:spPr>
          <a:xfrm>
            <a:off x="1643216" y="4390629"/>
            <a:ext cx="463730" cy="1902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p:cNvSpPr txBox="1"/>
          <p:nvPr/>
        </p:nvSpPr>
        <p:spPr>
          <a:xfrm>
            <a:off x="276000" y="2977693"/>
            <a:ext cx="2400710" cy="215444"/>
          </a:xfrm>
          <a:prstGeom prst="rect">
            <a:avLst/>
          </a:prstGeom>
          <a:noFill/>
        </p:spPr>
        <p:txBody>
          <a:bodyPr wrap="square" lIns="0" rtlCol="0">
            <a:spAutoFit/>
          </a:bodyPr>
          <a:lstStyle/>
          <a:p>
            <a:pPr algn="l"/>
            <a:r>
              <a:rPr lang="en-US" altLang="ja-JP" sz="800" b="1" dirty="0" smtClean="0">
                <a:solidFill>
                  <a:schemeClr val="accent6">
                    <a:lumMod val="75000"/>
                  </a:schemeClr>
                </a:solidFill>
                <a:effectLst/>
                <a:latin typeface="Calibri" panose="020F0502020204030204" pitchFamily="34" charset="0"/>
              </a:rPr>
              <a:t>Step 3: </a:t>
            </a:r>
            <a:r>
              <a:rPr lang="en-US" altLang="ja-JP" sz="800" dirty="0" smtClean="0">
                <a:effectLst/>
                <a:latin typeface="Calibri" panose="020F0502020204030204" pitchFamily="34" charset="0"/>
              </a:rPr>
              <a:t>Push “Convert” button. Start “convert”.</a:t>
            </a:r>
          </a:p>
        </p:txBody>
      </p:sp>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9271" y="3193137"/>
            <a:ext cx="3199845" cy="1506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正方形/長方形 19"/>
          <p:cNvSpPr>
            <a:spLocks noChangeAspect="1"/>
          </p:cNvSpPr>
          <p:nvPr/>
        </p:nvSpPr>
        <p:spPr>
          <a:xfrm>
            <a:off x="6353821" y="4157257"/>
            <a:ext cx="404912" cy="2016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テキスト ボックス 20"/>
          <p:cNvSpPr txBox="1"/>
          <p:nvPr/>
        </p:nvSpPr>
        <p:spPr>
          <a:xfrm>
            <a:off x="4959271" y="2969760"/>
            <a:ext cx="2562561" cy="215444"/>
          </a:xfrm>
          <a:prstGeom prst="rect">
            <a:avLst/>
          </a:prstGeom>
          <a:noFill/>
        </p:spPr>
        <p:txBody>
          <a:bodyPr wrap="none" lIns="0" rtlCol="0">
            <a:spAutoFit/>
          </a:bodyPr>
          <a:lstStyle/>
          <a:p>
            <a:pPr algn="l"/>
            <a:r>
              <a:rPr lang="en-US" altLang="ja-JP" sz="800" b="1" dirty="0" smtClean="0">
                <a:solidFill>
                  <a:schemeClr val="accent6">
                    <a:lumMod val="75000"/>
                  </a:schemeClr>
                </a:solidFill>
                <a:effectLst/>
                <a:latin typeface="Calibri" panose="020F0502020204030204" pitchFamily="34" charset="0"/>
              </a:rPr>
              <a:t>Step 4: </a:t>
            </a:r>
            <a:r>
              <a:rPr lang="en-US" altLang="ja-JP" sz="800" dirty="0" smtClean="0">
                <a:effectLst/>
                <a:latin typeface="Calibri" panose="020F0502020204030204" pitchFamily="34" charset="0"/>
              </a:rPr>
              <a:t>When conversion is completed, “Done” is displayed</a:t>
            </a:r>
          </a:p>
        </p:txBody>
      </p:sp>
      <p:sp>
        <p:nvSpPr>
          <p:cNvPr id="23" name="右矢印 22"/>
          <p:cNvSpPr/>
          <p:nvPr/>
        </p:nvSpPr>
        <p:spPr>
          <a:xfrm>
            <a:off x="4062684" y="1942478"/>
            <a:ext cx="324917" cy="279400"/>
          </a:xfrm>
          <a:prstGeom prst="rightArrow">
            <a:avLst/>
          </a:prstGeom>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latin typeface="Calibri" panose="020F0502020204030204" pitchFamily="34" charset="0"/>
            </a:endParaRPr>
          </a:p>
        </p:txBody>
      </p:sp>
      <p:sp>
        <p:nvSpPr>
          <p:cNvPr id="24" name="右矢印 23"/>
          <p:cNvSpPr/>
          <p:nvPr/>
        </p:nvSpPr>
        <p:spPr>
          <a:xfrm>
            <a:off x="4062684" y="3810317"/>
            <a:ext cx="324917" cy="279400"/>
          </a:xfrm>
          <a:prstGeom prst="rightArrow">
            <a:avLst/>
          </a:prstGeom>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latin typeface="Calibri" panose="020F0502020204030204" pitchFamily="34" charset="0"/>
            </a:endParaRPr>
          </a:p>
        </p:txBody>
      </p:sp>
      <p:sp>
        <p:nvSpPr>
          <p:cNvPr id="25" name="右矢印 24"/>
          <p:cNvSpPr/>
          <p:nvPr/>
        </p:nvSpPr>
        <p:spPr>
          <a:xfrm rot="8733013">
            <a:off x="4438135" y="2619344"/>
            <a:ext cx="324917" cy="279400"/>
          </a:xfrm>
          <a:prstGeom prst="rightArrow">
            <a:avLst/>
          </a:prstGeom>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latin typeface="Calibri" panose="020F0502020204030204" pitchFamily="34" charset="0"/>
            </a:endParaRPr>
          </a:p>
        </p:txBody>
      </p:sp>
    </p:spTree>
    <p:extLst>
      <p:ext uri="{BB962C8B-B14F-4D97-AF65-F5344CB8AC3E}">
        <p14:creationId xmlns:p14="http://schemas.microsoft.com/office/powerpoint/2010/main" val="12368637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477238" y="5392"/>
            <a:ext cx="7674860" cy="525309"/>
          </a:xfrm>
        </p:spPr>
        <p:txBody>
          <a:bodyPr vert="horz" lIns="91274" tIns="45628" rIns="91274" bIns="45628"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Concept</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17" name="Oval 8"/>
          <p:cNvSpPr>
            <a:spLocks noChangeArrowheads="1"/>
          </p:cNvSpPr>
          <p:nvPr/>
        </p:nvSpPr>
        <p:spPr bwMode="auto">
          <a:xfrm>
            <a:off x="4290032" y="3186610"/>
            <a:ext cx="2553681" cy="410343"/>
          </a:xfrm>
          <a:prstGeom prst="ellipse">
            <a:avLst/>
          </a:prstGeom>
          <a:gradFill rotWithShape="1">
            <a:gsLst>
              <a:gs pos="0">
                <a:srgbClr val="E5FFFF">
                  <a:alpha val="60001"/>
                </a:srgbClr>
              </a:gs>
              <a:gs pos="100000">
                <a:srgbClr val="00FFFF">
                  <a:alpha val="60001"/>
                </a:srgbClr>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74" tIns="45628" rIns="91274" bIns="45628" anchor="ct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800" b="1" dirty="0" smtClean="0">
                <a:solidFill>
                  <a:srgbClr val="000000"/>
                </a:solidFill>
                <a:effectLst/>
                <a:ea typeface="Meiryo UI" pitchFamily="50" charset="-128"/>
                <a:cs typeface="Meiryo UI" pitchFamily="50" charset="-128"/>
              </a:rPr>
              <a:t>(3) Remote </a:t>
            </a:r>
            <a:r>
              <a:rPr lang="en-US" altLang="ja-JP" sz="1800" b="1" dirty="0">
                <a:solidFill>
                  <a:srgbClr val="000000"/>
                </a:solidFill>
                <a:effectLst/>
                <a:ea typeface="Meiryo UI" pitchFamily="50" charset="-128"/>
                <a:cs typeface="Meiryo UI" pitchFamily="50" charset="-128"/>
              </a:rPr>
              <a:t>&amp; Secure</a:t>
            </a:r>
            <a:endParaRPr lang="ja-JP" altLang="en-US" sz="1800" b="1" dirty="0">
              <a:solidFill>
                <a:srgbClr val="000000"/>
              </a:solidFill>
              <a:effectLst/>
              <a:ea typeface="Meiryo UI" pitchFamily="50" charset="-128"/>
              <a:cs typeface="Meiryo UI" pitchFamily="50" charset="-128"/>
            </a:endParaRPr>
          </a:p>
        </p:txBody>
      </p:sp>
      <p:sp>
        <p:nvSpPr>
          <p:cNvPr id="18" name="Oval 9"/>
          <p:cNvSpPr>
            <a:spLocks noChangeArrowheads="1"/>
          </p:cNvSpPr>
          <p:nvPr/>
        </p:nvSpPr>
        <p:spPr bwMode="auto">
          <a:xfrm>
            <a:off x="4247969" y="818096"/>
            <a:ext cx="2559111" cy="408197"/>
          </a:xfrm>
          <a:prstGeom prst="ellipse">
            <a:avLst/>
          </a:prstGeom>
          <a:gradFill rotWithShape="1">
            <a:gsLst>
              <a:gs pos="0">
                <a:srgbClr val="FFFFE5">
                  <a:alpha val="60001"/>
                </a:srgbClr>
              </a:gs>
              <a:gs pos="100000">
                <a:srgbClr val="FFFF00">
                  <a:alpha val="60001"/>
                </a:srgbClr>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74" tIns="45628" rIns="91274" bIns="45628" anchor="ct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800" b="1" dirty="0" smtClean="0">
                <a:solidFill>
                  <a:srgbClr val="000000"/>
                </a:solidFill>
                <a:effectLst/>
                <a:ea typeface="Meiryo UI" pitchFamily="50" charset="-128"/>
                <a:cs typeface="Meiryo UI" pitchFamily="50" charset="-128"/>
              </a:rPr>
              <a:t>(1) Easy </a:t>
            </a:r>
            <a:r>
              <a:rPr lang="en-US" altLang="ja-JP" sz="1800" b="1" dirty="0">
                <a:solidFill>
                  <a:srgbClr val="000000"/>
                </a:solidFill>
                <a:effectLst/>
                <a:ea typeface="Meiryo UI" pitchFamily="50" charset="-128"/>
                <a:cs typeface="Meiryo UI" pitchFamily="50" charset="-128"/>
              </a:rPr>
              <a:t>Installation</a:t>
            </a:r>
            <a:endParaRPr lang="ja-JP" altLang="en-US" sz="1800" b="1" dirty="0">
              <a:solidFill>
                <a:srgbClr val="000000"/>
              </a:solidFill>
              <a:effectLst/>
              <a:ea typeface="Meiryo UI" pitchFamily="50" charset="-128"/>
              <a:cs typeface="Meiryo UI" pitchFamily="50" charset="-128"/>
            </a:endParaRPr>
          </a:p>
        </p:txBody>
      </p:sp>
      <p:sp>
        <p:nvSpPr>
          <p:cNvPr id="19" name="Text Box 55"/>
          <p:cNvSpPr txBox="1">
            <a:spLocks noChangeArrowheads="1"/>
          </p:cNvSpPr>
          <p:nvPr/>
        </p:nvSpPr>
        <p:spPr bwMode="auto">
          <a:xfrm>
            <a:off x="4087814" y="3574778"/>
            <a:ext cx="5056186" cy="1084341"/>
          </a:xfrm>
          <a:prstGeom prst="rect">
            <a:avLst/>
          </a:prstGeom>
          <a:noFill/>
          <a:ln w="9525">
            <a:no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836" tIns="46707" rIns="89836" bIns="46707">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marL="285229" indent="-285229" algn="l" eaLnBrk="1" hangingPunct="1">
              <a:buFont typeface="Wingdings" panose="05000000000000000000" pitchFamily="2" charset="2"/>
              <a:buChar char="Ø"/>
              <a:defRPr/>
            </a:pPr>
            <a:r>
              <a:rPr lang="en-US" altLang="ja-JP" sz="1600" b="1" u="sng" dirty="0">
                <a:solidFill>
                  <a:srgbClr val="0000FF"/>
                </a:solidFill>
                <a:effectLst/>
                <a:ea typeface="Meiryo UI" pitchFamily="50" charset="-128"/>
                <a:cs typeface="Meiryo UI" pitchFamily="50" charset="-128"/>
              </a:rPr>
              <a:t>Multi stream recording and playback</a:t>
            </a:r>
          </a:p>
          <a:p>
            <a:pPr lvl="1" algn="l" eaLnBrk="1" hangingPunct="1">
              <a:defRPr/>
            </a:pPr>
            <a:r>
              <a:rPr lang="en-US" altLang="ja-JP" dirty="0" smtClean="0">
                <a:solidFill>
                  <a:srgbClr val="000000"/>
                </a:solidFill>
                <a:effectLst/>
                <a:ea typeface="Meiryo UI" pitchFamily="50" charset="-128"/>
                <a:cs typeface="Meiryo UI" pitchFamily="50" charset="-128"/>
              </a:rPr>
              <a:t>- Achieve narrow bandwidth by “multi-stream control” .</a:t>
            </a:r>
          </a:p>
          <a:p>
            <a:pPr marL="285229" indent="-285229" algn="l" eaLnBrk="1" hangingPunct="1">
              <a:lnSpc>
                <a:spcPts val="1600"/>
              </a:lnSpc>
              <a:spcBef>
                <a:spcPts val="600"/>
              </a:spcBef>
              <a:buFont typeface="Wingdings" panose="05000000000000000000" pitchFamily="2" charset="2"/>
              <a:buChar char="Ø"/>
              <a:defRPr/>
            </a:pPr>
            <a:r>
              <a:rPr lang="en-US" altLang="ja-JP" sz="1600" b="1" u="sng" dirty="0">
                <a:solidFill>
                  <a:srgbClr val="0000FF"/>
                </a:solidFill>
                <a:effectLst/>
                <a:ea typeface="Meiryo UI" pitchFamily="50" charset="-128"/>
                <a:cs typeface="Meiryo UI" pitchFamily="50" charset="-128"/>
              </a:rPr>
              <a:t>High secure communication in remote surveillance</a:t>
            </a:r>
          </a:p>
          <a:p>
            <a:pPr lvl="1" algn="l" eaLnBrk="1" hangingPunct="1">
              <a:defRPr/>
            </a:pPr>
            <a:r>
              <a:rPr lang="en-US" altLang="ja-JP" dirty="0" smtClean="0">
                <a:solidFill>
                  <a:srgbClr val="000000"/>
                </a:solidFill>
                <a:effectLst/>
                <a:ea typeface="Meiryo UI" pitchFamily="50" charset="-128"/>
                <a:cs typeface="Meiryo UI" pitchFamily="50" charset="-128"/>
              </a:rPr>
              <a:t>- Data communication encryption, Enhanced user PW rule</a:t>
            </a:r>
          </a:p>
        </p:txBody>
      </p:sp>
      <p:sp>
        <p:nvSpPr>
          <p:cNvPr id="20" name="Text Box 56"/>
          <p:cNvSpPr txBox="1">
            <a:spLocks noChangeArrowheads="1"/>
          </p:cNvSpPr>
          <p:nvPr/>
        </p:nvSpPr>
        <p:spPr bwMode="auto">
          <a:xfrm>
            <a:off x="4087814" y="1162694"/>
            <a:ext cx="5056186" cy="74835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89836" tIns="46707" rIns="89836" bIns="46707">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marL="285229" indent="-285229" algn="l" eaLnBrk="1" hangingPunct="1">
              <a:buFont typeface="Wingdings" panose="05000000000000000000" pitchFamily="2" charset="2"/>
              <a:buChar char="Ø"/>
              <a:defRPr/>
            </a:pPr>
            <a:r>
              <a:rPr lang="en-US" altLang="ja-JP" sz="1600" b="1" u="sng" dirty="0">
                <a:solidFill>
                  <a:srgbClr val="0000FF"/>
                </a:solidFill>
                <a:effectLst/>
                <a:ea typeface="Meiryo UI" pitchFamily="50" charset="-128"/>
                <a:cs typeface="Meiryo UI" pitchFamily="50" charset="-128"/>
              </a:rPr>
              <a:t>Set up whole system with one operation</a:t>
            </a:r>
            <a:endParaRPr lang="en-US" altLang="ja-JP" sz="1600" dirty="0">
              <a:solidFill>
                <a:srgbClr val="0000FF"/>
              </a:solidFill>
              <a:effectLst/>
              <a:ea typeface="Meiryo UI" pitchFamily="50" charset="-128"/>
              <a:cs typeface="Meiryo UI" pitchFamily="50" charset="-128"/>
            </a:endParaRPr>
          </a:p>
          <a:p>
            <a:pPr lvl="1" algn="l" eaLnBrk="1" hangingPunct="1">
              <a:lnSpc>
                <a:spcPts val="1500"/>
              </a:lnSpc>
              <a:defRPr/>
            </a:pPr>
            <a:r>
              <a:rPr lang="en-US" altLang="ja-JP" spc="-100" dirty="0" smtClean="0">
                <a:solidFill>
                  <a:srgbClr val="000000"/>
                </a:solidFill>
                <a:effectLst/>
                <a:ea typeface="Meiryo UI" pitchFamily="50" charset="-128"/>
                <a:cs typeface="Meiryo UI" pitchFamily="50" charset="-128"/>
              </a:rPr>
              <a:t>-  C</a:t>
            </a:r>
            <a:r>
              <a:rPr lang="en-US" altLang="ja-JP" dirty="0" smtClean="0">
                <a:solidFill>
                  <a:schemeClr val="tx2"/>
                </a:solidFill>
                <a:effectLst/>
              </a:rPr>
              <a:t>amera &amp; NVR detection, registration, recording setting</a:t>
            </a:r>
            <a:endParaRPr lang="en-US" altLang="ja-JP" dirty="0">
              <a:solidFill>
                <a:srgbClr val="000000"/>
              </a:solidFill>
              <a:effectLst/>
              <a:ea typeface="Meiryo UI" pitchFamily="50" charset="-128"/>
              <a:cs typeface="Meiryo UI" pitchFamily="50" charset="-128"/>
            </a:endParaRPr>
          </a:p>
          <a:p>
            <a:pPr lvl="1" algn="l" eaLnBrk="1" hangingPunct="1">
              <a:lnSpc>
                <a:spcPts val="1500"/>
              </a:lnSpc>
              <a:defRPr/>
            </a:pPr>
            <a:r>
              <a:rPr lang="en-US" altLang="ja-JP" dirty="0" smtClean="0">
                <a:solidFill>
                  <a:srgbClr val="000000"/>
                </a:solidFill>
                <a:effectLst/>
                <a:ea typeface="Meiryo UI" pitchFamily="50" charset="-128"/>
                <a:cs typeface="Meiryo UI" pitchFamily="50" charset="-128"/>
              </a:rPr>
              <a:t>- Enable to set-up Off-line devices</a:t>
            </a:r>
          </a:p>
        </p:txBody>
      </p:sp>
      <p:sp>
        <p:nvSpPr>
          <p:cNvPr id="21" name="Text Box 186"/>
          <p:cNvSpPr txBox="1">
            <a:spLocks noChangeArrowheads="1"/>
          </p:cNvSpPr>
          <p:nvPr/>
        </p:nvSpPr>
        <p:spPr bwMode="auto">
          <a:xfrm>
            <a:off x="488746" y="3128374"/>
            <a:ext cx="3413235" cy="307591"/>
          </a:xfrm>
          <a:prstGeom prst="rect">
            <a:avLst/>
          </a:prstGeom>
          <a:noFill/>
          <a:ln>
            <a:noFill/>
          </a:ln>
          <a:effectLst/>
          <a:extLst>
            <a:ext uri="{909E8E84-426E-40DD-AFC4-6F175D3DCCD1}">
              <a14:hiddenFill xmlns:a14="http://schemas.microsoft.com/office/drawing/2010/main">
                <a:solidFill>
                  <a:srgbClr val="6666FF">
                    <a:alpha val="96861"/>
                  </a:srgbClr>
                </a:solidFill>
              </a14:hiddenFill>
            </a:ext>
            <a:ext uri="{91240B29-F687-4F45-9708-019B960494DF}">
              <a14:hiddenLine xmlns:a14="http://schemas.microsoft.com/office/drawing/2010/main" w="28575" algn="ctr">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b="1" dirty="0">
                <a:effectLst/>
              </a:rPr>
              <a:t>New GUI</a:t>
            </a:r>
            <a:r>
              <a:rPr lang="ja-JP" altLang="en-US" sz="1200" b="1" dirty="0">
                <a:solidFill>
                  <a:srgbClr val="000000"/>
                </a:solidFill>
                <a:ea typeface="Meiryo UI" pitchFamily="50" charset="-128"/>
                <a:cs typeface="Meiryo UI" pitchFamily="50" charset="-128"/>
              </a:rPr>
              <a:t>  </a:t>
            </a:r>
            <a:r>
              <a:rPr lang="en-US" altLang="ja-JP" sz="1200" b="1" dirty="0">
                <a:solidFill>
                  <a:srgbClr val="000000"/>
                </a:solidFill>
                <a:effectLst/>
                <a:ea typeface="Meiryo UI" pitchFamily="50" charset="-128"/>
                <a:cs typeface="Meiryo UI" pitchFamily="50" charset="-128"/>
              </a:rPr>
              <a:t>(Flat &amp; Simple)</a:t>
            </a:r>
          </a:p>
        </p:txBody>
      </p:sp>
      <p:sp>
        <p:nvSpPr>
          <p:cNvPr id="22" name="Oval 8"/>
          <p:cNvSpPr>
            <a:spLocks noChangeArrowheads="1"/>
          </p:cNvSpPr>
          <p:nvPr/>
        </p:nvSpPr>
        <p:spPr bwMode="auto">
          <a:xfrm>
            <a:off x="4290036" y="2005331"/>
            <a:ext cx="2501292" cy="404950"/>
          </a:xfrm>
          <a:prstGeom prst="ellipse">
            <a:avLst/>
          </a:prstGeom>
          <a:gradFill rotWithShape="1">
            <a:gsLst>
              <a:gs pos="0">
                <a:srgbClr val="FFFFFF"/>
              </a:gs>
              <a:gs pos="100000">
                <a:srgbClr val="FF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274" tIns="45628" rIns="91274" bIns="45628"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defRPr/>
            </a:pPr>
            <a:r>
              <a:rPr lang="en-US" altLang="ja-JP" sz="1800" b="1" kern="0" dirty="0" smtClean="0">
                <a:solidFill>
                  <a:srgbClr val="000000"/>
                </a:solidFill>
                <a:effectLst/>
                <a:ea typeface="Meiryo UI" pitchFamily="50" charset="-128"/>
                <a:cs typeface="Meiryo UI" pitchFamily="50" charset="-128"/>
              </a:rPr>
              <a:t>(2) Smart </a:t>
            </a:r>
            <a:r>
              <a:rPr lang="en-US" altLang="ja-JP" sz="1800" b="1" kern="0" dirty="0">
                <a:solidFill>
                  <a:srgbClr val="000000"/>
                </a:solidFill>
                <a:effectLst/>
                <a:ea typeface="Meiryo UI" pitchFamily="50" charset="-128"/>
                <a:cs typeface="Meiryo UI" pitchFamily="50" charset="-128"/>
              </a:rPr>
              <a:t>Operation</a:t>
            </a:r>
            <a:endParaRPr lang="ja-JP" altLang="en-US" sz="1800" b="1" kern="0" dirty="0">
              <a:solidFill>
                <a:srgbClr val="000000"/>
              </a:solidFill>
              <a:effectLst/>
              <a:ea typeface="Meiryo UI" pitchFamily="50" charset="-128"/>
              <a:cs typeface="Meiryo UI" pitchFamily="50" charset="-128"/>
            </a:endParaRPr>
          </a:p>
        </p:txBody>
      </p:sp>
      <p:sp>
        <p:nvSpPr>
          <p:cNvPr id="23" name="Text Box 55"/>
          <p:cNvSpPr txBox="1">
            <a:spLocks noChangeArrowheads="1"/>
          </p:cNvSpPr>
          <p:nvPr/>
        </p:nvSpPr>
        <p:spPr bwMode="auto">
          <a:xfrm>
            <a:off x="4087814" y="2338464"/>
            <a:ext cx="5056186" cy="77143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836" tIns="46707" rIns="89836" bIns="46707">
            <a:spAutoFit/>
          </a:bodyPr>
          <a:lstStyle>
            <a:lvl1pPr marL="285750" indent="-285750"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l" eaLnBrk="1" hangingPunct="1">
              <a:buFont typeface="Wingdings" pitchFamily="2" charset="2"/>
              <a:buChar char="Ø"/>
              <a:defRPr/>
            </a:pPr>
            <a:r>
              <a:rPr lang="en-US" altLang="ja-JP" sz="1600" b="1" u="sng" dirty="0">
                <a:solidFill>
                  <a:srgbClr val="0000FF"/>
                </a:solidFill>
                <a:effectLst/>
                <a:ea typeface="Meiryo UI" pitchFamily="50" charset="-128"/>
                <a:cs typeface="Meiryo UI" pitchFamily="50" charset="-128"/>
              </a:rPr>
              <a:t>New GUI and efficient operation </a:t>
            </a:r>
            <a:endParaRPr lang="en-US" altLang="ja-JP" sz="1600" b="1" u="sng" dirty="0">
              <a:solidFill>
                <a:srgbClr val="000000"/>
              </a:solidFill>
              <a:effectLst/>
              <a:ea typeface="Meiryo UI" pitchFamily="50" charset="-128"/>
              <a:cs typeface="Meiryo UI" pitchFamily="50" charset="-128"/>
            </a:endParaRPr>
          </a:p>
          <a:p>
            <a:pPr marL="457200" lvl="1" indent="0" algn="l" eaLnBrk="1" hangingPunct="1">
              <a:defRPr/>
            </a:pPr>
            <a:r>
              <a:rPr lang="en-US" altLang="ja-JP" dirty="0" smtClean="0">
                <a:solidFill>
                  <a:srgbClr val="000000"/>
                </a:solidFill>
                <a:effectLst/>
                <a:ea typeface="Meiryo UI" pitchFamily="50" charset="-128"/>
                <a:cs typeface="Meiryo UI" pitchFamily="50" charset="-128"/>
              </a:rPr>
              <a:t>- Simple and smooth operation</a:t>
            </a:r>
          </a:p>
          <a:p>
            <a:pPr marL="457200" lvl="1" indent="0" algn="l" eaLnBrk="1" hangingPunct="1">
              <a:defRPr/>
            </a:pPr>
            <a:r>
              <a:rPr lang="en-US" altLang="ja-JP" dirty="0" smtClean="0">
                <a:solidFill>
                  <a:srgbClr val="000000"/>
                </a:solidFill>
                <a:effectLst/>
                <a:ea typeface="Meiryo UI" pitchFamily="50" charset="-128"/>
                <a:cs typeface="Meiryo UI" pitchFamily="50" charset="-128"/>
              </a:rPr>
              <a:t>- Efficient search function with NX</a:t>
            </a:r>
            <a:r>
              <a:rPr lang="ja-JP" altLang="en-US" dirty="0" smtClean="0">
                <a:solidFill>
                  <a:srgbClr val="000000"/>
                </a:solidFill>
                <a:effectLst/>
                <a:ea typeface="Meiryo UI" pitchFamily="50" charset="-128"/>
                <a:cs typeface="Meiryo UI" pitchFamily="50" charset="-128"/>
              </a:rPr>
              <a:t> </a:t>
            </a:r>
            <a:r>
              <a:rPr lang="en-US" altLang="ja-JP" dirty="0" smtClean="0">
                <a:solidFill>
                  <a:srgbClr val="000000"/>
                </a:solidFill>
                <a:effectLst/>
                <a:ea typeface="Meiryo UI" pitchFamily="50" charset="-128"/>
                <a:cs typeface="Meiryo UI" pitchFamily="50" charset="-128"/>
              </a:rPr>
              <a:t>series NVR </a:t>
            </a:r>
            <a:r>
              <a:rPr lang="en-US" altLang="ja-JP" sz="1050" dirty="0" smtClean="0">
                <a:solidFill>
                  <a:srgbClr val="000000"/>
                </a:solidFill>
                <a:effectLst/>
                <a:ea typeface="Meiryo UI" pitchFamily="50" charset="-128"/>
                <a:cs typeface="Meiryo UI" pitchFamily="50" charset="-128"/>
              </a:rPr>
              <a:t>(Thumbnail  search)</a:t>
            </a:r>
            <a:r>
              <a:rPr lang="ja-JP" altLang="en-US" sz="1050" dirty="0">
                <a:solidFill>
                  <a:srgbClr val="000000"/>
                </a:solidFill>
                <a:effectLst/>
                <a:ea typeface="Meiryo UI" pitchFamily="50" charset="-128"/>
                <a:cs typeface="Meiryo UI" pitchFamily="50" charset="-128"/>
              </a:rPr>
              <a:t>　</a:t>
            </a:r>
            <a:endParaRPr lang="en-US" altLang="ja-JP" dirty="0">
              <a:solidFill>
                <a:srgbClr val="000000"/>
              </a:solidFill>
              <a:effectLst/>
              <a:ea typeface="Meiryo UI" pitchFamily="50" charset="-128"/>
              <a:cs typeface="Meiryo UI" pitchFamily="50" charset="-128"/>
            </a:endParaRPr>
          </a:p>
        </p:txBody>
      </p:sp>
      <p:pic>
        <p:nvPicPr>
          <p:cNvPr id="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4" y="770966"/>
            <a:ext cx="3816350" cy="2262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グループ化 18"/>
          <p:cNvGrpSpPr>
            <a:grpSpLocks/>
          </p:cNvGrpSpPr>
          <p:nvPr/>
        </p:nvGrpSpPr>
        <p:grpSpPr bwMode="auto">
          <a:xfrm>
            <a:off x="972323" y="3515343"/>
            <a:ext cx="2519573" cy="993813"/>
            <a:chOff x="997481" y="4873628"/>
            <a:chExt cx="2376752" cy="874713"/>
          </a:xfrm>
        </p:grpSpPr>
        <p:pic>
          <p:nvPicPr>
            <p:cNvPr id="26" name="Picture 189"/>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7481" y="4873628"/>
              <a:ext cx="2376752"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6082" y="4922275"/>
              <a:ext cx="780929" cy="388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28" name="直線矢印コネクタ 27"/>
          <p:cNvCxnSpPr/>
          <p:nvPr/>
        </p:nvCxnSpPr>
        <p:spPr>
          <a:xfrm flipH="1" flipV="1">
            <a:off x="271480" y="3063320"/>
            <a:ext cx="700843" cy="67485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flipV="1">
            <a:off x="3447825" y="3135458"/>
            <a:ext cx="640005" cy="68527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286848" y="4485085"/>
            <a:ext cx="3816350" cy="430887"/>
          </a:xfrm>
          <a:prstGeom prst="rect">
            <a:avLst/>
          </a:prstGeom>
        </p:spPr>
        <p:txBody>
          <a:bodyPr wrap="square">
            <a:spAutoFit/>
          </a:bodyPr>
          <a:lstStyle/>
          <a:p>
            <a:r>
              <a:rPr lang="en-US" altLang="ja-JP" sz="1100" dirty="0" smtClean="0">
                <a:effectLst/>
                <a:latin typeface="Calibri" panose="020F0502020204030204" pitchFamily="34" charset="0"/>
              </a:rPr>
              <a:t>WV-ASM300 is i-PRO </a:t>
            </a:r>
            <a:r>
              <a:rPr lang="en-US" altLang="ja-JP" sz="1100" dirty="0">
                <a:effectLst/>
                <a:latin typeface="Calibri" panose="020F0502020204030204" pitchFamily="34" charset="0"/>
              </a:rPr>
              <a:t>Central Management software to setup and operate connected devices such as cameras and recorders</a:t>
            </a:r>
            <a:endParaRPr lang="ja-JP" altLang="en-US" sz="1100" dirty="0">
              <a:effectLst/>
              <a:latin typeface="Calibri" panose="020F0502020204030204" pitchFamily="34" charset="0"/>
            </a:endParaRPr>
          </a:p>
        </p:txBody>
      </p:sp>
    </p:spTree>
    <p:extLst>
      <p:ext uri="{BB962C8B-B14F-4D97-AF65-F5344CB8AC3E}">
        <p14:creationId xmlns:p14="http://schemas.microsoft.com/office/powerpoint/2010/main" val="37479031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6750" y="5392"/>
            <a:ext cx="7674860" cy="525309"/>
          </a:xfrm>
        </p:spPr>
        <p:txBody>
          <a:bodyPr>
            <a:normAutofit/>
          </a:bodyPr>
          <a:lstStyle/>
          <a:p>
            <a:r>
              <a:rPr kumimoji="1" lang="en-US" altLang="ja-JP" b="1" dirty="0" smtClean="0">
                <a:latin typeface="Calibri" panose="020F0502020204030204" pitchFamily="34" charset="0"/>
              </a:rPr>
              <a:t>How to convert setting data from AS200 to ASM300</a:t>
            </a:r>
            <a:endParaRPr kumimoji="1" lang="ja-JP" altLang="en-US" b="1" dirty="0">
              <a:latin typeface="Calibri" panose="020F0502020204030204" pitchFamily="34" charset="0"/>
            </a:endParaRPr>
          </a:p>
        </p:txBody>
      </p:sp>
      <p:sp>
        <p:nvSpPr>
          <p:cNvPr id="32" name="テキスト ボックス 3"/>
          <p:cNvSpPr txBox="1">
            <a:spLocks noChangeArrowheads="1"/>
          </p:cNvSpPr>
          <p:nvPr/>
        </p:nvSpPr>
        <p:spPr bwMode="auto">
          <a:xfrm>
            <a:off x="165105" y="752488"/>
            <a:ext cx="4188482" cy="30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b="1" dirty="0" smtClean="0">
                <a:effectLst/>
                <a:ea typeface="Meiryo UI" pitchFamily="50" charset="-128"/>
                <a:cs typeface="Meiryo UI" pitchFamily="50" charset="-128"/>
              </a:rPr>
              <a:t>Conversion to ASM300</a:t>
            </a:r>
            <a:endParaRPr lang="en-US" altLang="ja-JP" b="1" dirty="0">
              <a:effectLst/>
              <a:ea typeface="Meiryo UI" pitchFamily="50" charset="-128"/>
              <a:cs typeface="Meiryo UI" pitchFamily="50" charset="-128"/>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393" y="1493045"/>
            <a:ext cx="2684601" cy="1716176"/>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正方形/長方形 7"/>
          <p:cNvSpPr>
            <a:spLocks noChangeAspect="1"/>
          </p:cNvSpPr>
          <p:nvPr/>
        </p:nvSpPr>
        <p:spPr>
          <a:xfrm>
            <a:off x="654596" y="3117541"/>
            <a:ext cx="2142238" cy="934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p:cNvSpPr txBox="1"/>
          <p:nvPr/>
        </p:nvSpPr>
        <p:spPr>
          <a:xfrm>
            <a:off x="255392" y="1154491"/>
            <a:ext cx="2905900" cy="338554"/>
          </a:xfrm>
          <a:prstGeom prst="rect">
            <a:avLst/>
          </a:prstGeom>
          <a:noFill/>
        </p:spPr>
        <p:txBody>
          <a:bodyPr wrap="square" lIns="0" rtlCol="0">
            <a:spAutoFit/>
          </a:bodyPr>
          <a:lstStyle/>
          <a:p>
            <a:pPr algn="l"/>
            <a:r>
              <a:rPr lang="en-US" altLang="ja-JP" sz="800" b="1" dirty="0" smtClean="0">
                <a:solidFill>
                  <a:schemeClr val="accent6">
                    <a:lumMod val="75000"/>
                  </a:schemeClr>
                </a:solidFill>
                <a:effectLst/>
                <a:latin typeface="Calibri" panose="020F0502020204030204" pitchFamily="34" charset="0"/>
              </a:rPr>
              <a:t>Step 1: </a:t>
            </a:r>
            <a:r>
              <a:rPr lang="en-US" altLang="ja-JP" sz="800" dirty="0" smtClean="0">
                <a:effectLst/>
                <a:latin typeface="Calibri" panose="020F0502020204030204" pitchFamily="34" charset="0"/>
              </a:rPr>
              <a:t>Open “Programs and Features” of “Control Panel”.</a:t>
            </a:r>
          </a:p>
          <a:p>
            <a:pPr algn="l"/>
            <a:r>
              <a:rPr lang="en-US" altLang="ja-JP" sz="800" dirty="0" smtClean="0">
                <a:effectLst/>
                <a:latin typeface="Calibri" panose="020F0502020204030204" pitchFamily="34" charset="0"/>
              </a:rPr>
              <a:t>At first, uninstall WV-ASM200.</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5225" y="1177926"/>
            <a:ext cx="2745105" cy="1350645"/>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正方形/長方形 13"/>
          <p:cNvSpPr>
            <a:spLocks noChangeAspect="1"/>
          </p:cNvSpPr>
          <p:nvPr/>
        </p:nvSpPr>
        <p:spPr>
          <a:xfrm>
            <a:off x="3776728" y="2089476"/>
            <a:ext cx="993710" cy="1296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p:cNvSpPr txBox="1"/>
          <p:nvPr/>
        </p:nvSpPr>
        <p:spPr>
          <a:xfrm>
            <a:off x="3222169" y="957641"/>
            <a:ext cx="2738161" cy="215444"/>
          </a:xfrm>
          <a:prstGeom prst="rect">
            <a:avLst/>
          </a:prstGeom>
          <a:noFill/>
        </p:spPr>
        <p:txBody>
          <a:bodyPr wrap="square" lIns="0" rtlCol="0">
            <a:spAutoFit/>
          </a:bodyPr>
          <a:lstStyle/>
          <a:p>
            <a:pPr algn="l"/>
            <a:r>
              <a:rPr lang="en-US" altLang="ja-JP" sz="800" b="1" dirty="0" smtClean="0">
                <a:solidFill>
                  <a:schemeClr val="accent6">
                    <a:lumMod val="75000"/>
                  </a:schemeClr>
                </a:solidFill>
                <a:effectLst/>
                <a:latin typeface="Calibri" panose="020F0502020204030204" pitchFamily="34" charset="0"/>
              </a:rPr>
              <a:t>Step 2: </a:t>
            </a:r>
            <a:r>
              <a:rPr lang="en-US" altLang="ja-JP" sz="800" dirty="0" smtClean="0">
                <a:effectLst/>
                <a:latin typeface="Calibri" panose="020F0502020204030204" pitchFamily="34" charset="0"/>
              </a:rPr>
              <a:t>Next, uninstall “Microsoft SQL Server 2012”.</a:t>
            </a: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5093" y="1171576"/>
            <a:ext cx="2641075" cy="1360951"/>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7" name="正方形/長方形 16"/>
          <p:cNvSpPr>
            <a:spLocks noChangeAspect="1"/>
          </p:cNvSpPr>
          <p:nvPr/>
        </p:nvSpPr>
        <p:spPr>
          <a:xfrm>
            <a:off x="6975465" y="2160231"/>
            <a:ext cx="991729" cy="864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p:cNvSpPr txBox="1"/>
          <p:nvPr/>
        </p:nvSpPr>
        <p:spPr>
          <a:xfrm>
            <a:off x="6275628" y="962038"/>
            <a:ext cx="1930978" cy="215444"/>
          </a:xfrm>
          <a:prstGeom prst="rect">
            <a:avLst/>
          </a:prstGeom>
          <a:noFill/>
        </p:spPr>
        <p:txBody>
          <a:bodyPr wrap="none" lIns="0" rtlCol="0">
            <a:spAutoFit/>
          </a:bodyPr>
          <a:lstStyle/>
          <a:p>
            <a:pPr algn="l"/>
            <a:r>
              <a:rPr lang="en-US" altLang="ja-JP" sz="800" b="1" dirty="0" smtClean="0">
                <a:solidFill>
                  <a:schemeClr val="accent6">
                    <a:lumMod val="75000"/>
                  </a:schemeClr>
                </a:solidFill>
                <a:effectLst/>
                <a:latin typeface="Calibri" panose="020F0502020204030204" pitchFamily="34" charset="0"/>
              </a:rPr>
              <a:t>Step 3: </a:t>
            </a:r>
            <a:r>
              <a:rPr lang="en-US" altLang="ja-JP" sz="800" dirty="0" smtClean="0">
                <a:effectLst/>
                <a:latin typeface="Calibri" panose="020F0502020204030204" pitchFamily="34" charset="0"/>
              </a:rPr>
              <a:t>Also uninstall the remaining SQL file </a:t>
            </a:r>
          </a:p>
        </p:txBody>
      </p:sp>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84" y="3092140"/>
            <a:ext cx="1983842" cy="1567260"/>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0" name="正方形/長方形 19"/>
          <p:cNvSpPr>
            <a:spLocks/>
          </p:cNvSpPr>
          <p:nvPr/>
        </p:nvSpPr>
        <p:spPr>
          <a:xfrm>
            <a:off x="4455283" y="4482811"/>
            <a:ext cx="288000" cy="10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正方形/長方形 20"/>
          <p:cNvSpPr>
            <a:spLocks noChangeAspect="1"/>
          </p:cNvSpPr>
          <p:nvPr/>
        </p:nvSpPr>
        <p:spPr>
          <a:xfrm>
            <a:off x="3297649" y="4323408"/>
            <a:ext cx="77870" cy="648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テキスト ボックス 21"/>
          <p:cNvSpPr txBox="1"/>
          <p:nvPr/>
        </p:nvSpPr>
        <p:spPr>
          <a:xfrm>
            <a:off x="3202525" y="2753358"/>
            <a:ext cx="2012012" cy="338554"/>
          </a:xfrm>
          <a:prstGeom prst="rect">
            <a:avLst/>
          </a:prstGeom>
          <a:noFill/>
        </p:spPr>
        <p:txBody>
          <a:bodyPr wrap="square" lIns="0" rtlCol="0">
            <a:spAutoFit/>
          </a:bodyPr>
          <a:lstStyle/>
          <a:p>
            <a:pPr algn="l"/>
            <a:r>
              <a:rPr lang="en-US" altLang="ja-JP" sz="800" b="1" dirty="0" smtClean="0">
                <a:solidFill>
                  <a:schemeClr val="accent6">
                    <a:lumMod val="75000"/>
                  </a:schemeClr>
                </a:solidFill>
                <a:effectLst/>
                <a:latin typeface="Calibri" panose="020F0502020204030204" pitchFamily="34" charset="0"/>
              </a:rPr>
              <a:t>Step 4: </a:t>
            </a:r>
            <a:r>
              <a:rPr lang="en-US" altLang="ja-JP" sz="800" dirty="0" smtClean="0">
                <a:solidFill>
                  <a:schemeClr val="accent6">
                    <a:lumMod val="75000"/>
                  </a:schemeClr>
                </a:solidFill>
                <a:effectLst/>
                <a:latin typeface="Calibri" panose="020F0502020204030204" pitchFamily="34" charset="0"/>
              </a:rPr>
              <a:t>Setup WV-ASM300</a:t>
            </a:r>
          </a:p>
          <a:p>
            <a:pPr algn="l"/>
            <a:r>
              <a:rPr lang="en-US" altLang="ja-JP" sz="800" dirty="0" smtClean="0">
                <a:effectLst/>
                <a:latin typeface="Calibri" panose="020F0502020204030204" pitchFamily="34" charset="0"/>
              </a:rPr>
              <a:t>Check the check box. Push “Next” button.</a:t>
            </a:r>
          </a:p>
        </p:txBody>
      </p:sp>
      <p:pic>
        <p:nvPicPr>
          <p:cNvPr id="2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3096" y="2896956"/>
            <a:ext cx="1903510" cy="1768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正方形/長方形 23"/>
          <p:cNvSpPr>
            <a:spLocks noChangeAspect="1"/>
          </p:cNvSpPr>
          <p:nvPr/>
        </p:nvSpPr>
        <p:spPr>
          <a:xfrm>
            <a:off x="6570207" y="4431021"/>
            <a:ext cx="604867" cy="1512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テキスト ボックス 24"/>
          <p:cNvSpPr txBox="1"/>
          <p:nvPr/>
        </p:nvSpPr>
        <p:spPr>
          <a:xfrm>
            <a:off x="6313727" y="2682888"/>
            <a:ext cx="1865957" cy="215444"/>
          </a:xfrm>
          <a:prstGeom prst="rect">
            <a:avLst/>
          </a:prstGeom>
          <a:noFill/>
        </p:spPr>
        <p:txBody>
          <a:bodyPr wrap="square" lIns="0" rtlCol="0">
            <a:spAutoFit/>
          </a:bodyPr>
          <a:lstStyle/>
          <a:p>
            <a:pPr algn="l"/>
            <a:r>
              <a:rPr lang="en-US" altLang="ja-JP" sz="800" b="1" dirty="0" smtClean="0">
                <a:solidFill>
                  <a:schemeClr val="accent6">
                    <a:lumMod val="75000"/>
                  </a:schemeClr>
                </a:solidFill>
                <a:effectLst/>
                <a:latin typeface="Calibri" panose="020F0502020204030204" pitchFamily="34" charset="0"/>
              </a:rPr>
              <a:t>Step 5: </a:t>
            </a:r>
            <a:r>
              <a:rPr lang="en-US" altLang="ja-JP" sz="800" dirty="0" smtClean="0">
                <a:effectLst/>
                <a:latin typeface="Calibri" panose="020F0502020204030204" pitchFamily="34" charset="0"/>
              </a:rPr>
              <a:t>Registration</a:t>
            </a:r>
          </a:p>
        </p:txBody>
      </p:sp>
      <p:sp>
        <p:nvSpPr>
          <p:cNvPr id="26" name="右矢印 25"/>
          <p:cNvSpPr/>
          <p:nvPr/>
        </p:nvSpPr>
        <p:spPr>
          <a:xfrm>
            <a:off x="2979115" y="1713548"/>
            <a:ext cx="207577" cy="279400"/>
          </a:xfrm>
          <a:prstGeom prst="rightArrow">
            <a:avLst/>
          </a:prstGeom>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latin typeface="Calibri" panose="020F0502020204030204" pitchFamily="34" charset="0"/>
            </a:endParaRPr>
          </a:p>
        </p:txBody>
      </p:sp>
      <p:sp>
        <p:nvSpPr>
          <p:cNvPr id="27" name="右矢印 26"/>
          <p:cNvSpPr/>
          <p:nvPr/>
        </p:nvSpPr>
        <p:spPr>
          <a:xfrm>
            <a:off x="5597346" y="3736070"/>
            <a:ext cx="324917" cy="279400"/>
          </a:xfrm>
          <a:prstGeom prst="rightArrow">
            <a:avLst/>
          </a:prstGeom>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latin typeface="Calibri" panose="020F0502020204030204" pitchFamily="34" charset="0"/>
            </a:endParaRPr>
          </a:p>
        </p:txBody>
      </p:sp>
      <p:sp>
        <p:nvSpPr>
          <p:cNvPr id="28" name="右矢印 27"/>
          <p:cNvSpPr/>
          <p:nvPr/>
        </p:nvSpPr>
        <p:spPr>
          <a:xfrm rot="8733013">
            <a:off x="5810338" y="2613657"/>
            <a:ext cx="324917" cy="279400"/>
          </a:xfrm>
          <a:prstGeom prst="rightArrow">
            <a:avLst/>
          </a:prstGeom>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latin typeface="Calibri" panose="020F0502020204030204" pitchFamily="34" charset="0"/>
            </a:endParaRPr>
          </a:p>
        </p:txBody>
      </p:sp>
      <p:sp>
        <p:nvSpPr>
          <p:cNvPr id="29" name="右矢印 28"/>
          <p:cNvSpPr/>
          <p:nvPr/>
        </p:nvSpPr>
        <p:spPr>
          <a:xfrm>
            <a:off x="6016279" y="1726248"/>
            <a:ext cx="207611" cy="279400"/>
          </a:xfrm>
          <a:prstGeom prst="rightArrow">
            <a:avLst/>
          </a:prstGeom>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latin typeface="Calibri" panose="020F0502020204030204" pitchFamily="34" charset="0"/>
            </a:endParaRPr>
          </a:p>
        </p:txBody>
      </p:sp>
    </p:spTree>
    <p:extLst>
      <p:ext uri="{BB962C8B-B14F-4D97-AF65-F5344CB8AC3E}">
        <p14:creationId xmlns:p14="http://schemas.microsoft.com/office/powerpoint/2010/main" val="10595252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6750" y="5392"/>
            <a:ext cx="7674860" cy="525309"/>
          </a:xfrm>
        </p:spPr>
        <p:txBody>
          <a:bodyPr>
            <a:normAutofit/>
          </a:bodyPr>
          <a:lstStyle/>
          <a:p>
            <a:r>
              <a:rPr kumimoji="1" lang="en-US" altLang="ja-JP" b="1" dirty="0" smtClean="0">
                <a:latin typeface="Calibri" panose="020F0502020204030204" pitchFamily="34" charset="0"/>
              </a:rPr>
              <a:t>How to convert setting data from AS200 to ASM300</a:t>
            </a:r>
            <a:endParaRPr kumimoji="1" lang="ja-JP" altLang="en-US" b="1" dirty="0">
              <a:latin typeface="Calibri" panose="020F0502020204030204" pitchFamily="34" charset="0"/>
            </a:endParaRPr>
          </a:p>
        </p:txBody>
      </p:sp>
      <p:pic>
        <p:nvPicPr>
          <p:cNvPr id="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64" y="1087016"/>
            <a:ext cx="3044018" cy="1557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正方形/長方形 34"/>
          <p:cNvSpPr>
            <a:spLocks noChangeAspect="1"/>
          </p:cNvSpPr>
          <p:nvPr/>
        </p:nvSpPr>
        <p:spPr>
          <a:xfrm>
            <a:off x="1110780" y="1640086"/>
            <a:ext cx="2916324" cy="180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正方形/長方形 35"/>
          <p:cNvSpPr>
            <a:spLocks noChangeAspect="1"/>
          </p:cNvSpPr>
          <p:nvPr/>
        </p:nvSpPr>
        <p:spPr>
          <a:xfrm>
            <a:off x="1115322" y="1855696"/>
            <a:ext cx="2916324" cy="3731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テキスト ボックス 36"/>
          <p:cNvSpPr txBox="1">
            <a:spLocks noChangeAspect="1"/>
          </p:cNvSpPr>
          <p:nvPr/>
        </p:nvSpPr>
        <p:spPr>
          <a:xfrm>
            <a:off x="367762" y="1609054"/>
            <a:ext cx="679994" cy="215444"/>
          </a:xfrm>
          <a:prstGeom prst="rect">
            <a:avLst/>
          </a:prstGeom>
          <a:noFill/>
        </p:spPr>
        <p:txBody>
          <a:bodyPr wrap="none" rtlCol="0" anchor="ctr">
            <a:spAutoFit/>
          </a:bodyPr>
          <a:lstStyle/>
          <a:p>
            <a:pPr algn="r"/>
            <a:r>
              <a:rPr lang="en-US" altLang="ja-JP" sz="800" b="1" dirty="0">
                <a:effectLst/>
                <a:latin typeface="Calibri" panose="020F0502020204030204" pitchFamily="34" charset="0"/>
              </a:rPr>
              <a:t>U</a:t>
            </a:r>
            <a:r>
              <a:rPr lang="en-US" altLang="ja-JP" sz="800" b="1" dirty="0" smtClean="0">
                <a:effectLst/>
                <a:latin typeface="Calibri" panose="020F0502020204030204" pitchFamily="34" charset="0"/>
              </a:rPr>
              <a:t>ser Name </a:t>
            </a:r>
          </a:p>
        </p:txBody>
      </p:sp>
      <p:sp>
        <p:nvSpPr>
          <p:cNvPr id="38" name="テキスト ボックス 37"/>
          <p:cNvSpPr txBox="1">
            <a:spLocks noChangeAspect="1"/>
          </p:cNvSpPr>
          <p:nvPr/>
        </p:nvSpPr>
        <p:spPr>
          <a:xfrm>
            <a:off x="414600" y="1919712"/>
            <a:ext cx="619080" cy="215444"/>
          </a:xfrm>
          <a:prstGeom prst="rect">
            <a:avLst/>
          </a:prstGeom>
          <a:noFill/>
        </p:spPr>
        <p:txBody>
          <a:bodyPr wrap="none" rtlCol="0" anchor="ctr">
            <a:spAutoFit/>
          </a:bodyPr>
          <a:lstStyle/>
          <a:p>
            <a:pPr algn="r"/>
            <a:r>
              <a:rPr lang="en-US" altLang="ja-JP" sz="800" b="1" dirty="0">
                <a:effectLst/>
                <a:latin typeface="Calibri" panose="020F0502020204030204" pitchFamily="34" charset="0"/>
              </a:rPr>
              <a:t>P</a:t>
            </a:r>
            <a:r>
              <a:rPr lang="en-US" altLang="ja-JP" sz="800" b="1" dirty="0" smtClean="0">
                <a:effectLst/>
                <a:latin typeface="Calibri" panose="020F0502020204030204" pitchFamily="34" charset="0"/>
              </a:rPr>
              <a:t>assword </a:t>
            </a:r>
          </a:p>
        </p:txBody>
      </p:sp>
      <p:sp>
        <p:nvSpPr>
          <p:cNvPr id="39" name="テキスト ボックス 38"/>
          <p:cNvSpPr txBox="1"/>
          <p:nvPr/>
        </p:nvSpPr>
        <p:spPr>
          <a:xfrm>
            <a:off x="272325" y="864306"/>
            <a:ext cx="1796326" cy="215444"/>
          </a:xfrm>
          <a:prstGeom prst="rect">
            <a:avLst/>
          </a:prstGeom>
          <a:noFill/>
        </p:spPr>
        <p:txBody>
          <a:bodyPr wrap="none" lIns="0" rtlCol="0">
            <a:spAutoFit/>
          </a:bodyPr>
          <a:lstStyle/>
          <a:p>
            <a:pPr algn="l"/>
            <a:r>
              <a:rPr lang="en-US" altLang="ja-JP" sz="800" b="1" dirty="0" smtClean="0">
                <a:solidFill>
                  <a:schemeClr val="accent6">
                    <a:lumMod val="75000"/>
                  </a:schemeClr>
                </a:solidFill>
                <a:effectLst/>
                <a:latin typeface="Calibri" panose="020F0502020204030204" pitchFamily="34" charset="0"/>
              </a:rPr>
              <a:t>Step 6: </a:t>
            </a:r>
            <a:r>
              <a:rPr lang="en-US" altLang="ja-JP" sz="800" dirty="0" smtClean="0">
                <a:effectLst/>
                <a:latin typeface="Calibri" panose="020F0502020204030204" pitchFamily="34" charset="0"/>
              </a:rPr>
              <a:t>Input a user name and password.</a:t>
            </a:r>
          </a:p>
        </p:txBody>
      </p:sp>
      <p:pic>
        <p:nvPicPr>
          <p:cNvPr id="4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4170" y="1095378"/>
            <a:ext cx="2329131" cy="1460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テキスト ボックス 40"/>
          <p:cNvSpPr txBox="1"/>
          <p:nvPr/>
        </p:nvSpPr>
        <p:spPr>
          <a:xfrm>
            <a:off x="5384170" y="880640"/>
            <a:ext cx="982000" cy="215444"/>
          </a:xfrm>
          <a:prstGeom prst="rect">
            <a:avLst/>
          </a:prstGeom>
          <a:noFill/>
        </p:spPr>
        <p:txBody>
          <a:bodyPr wrap="none" lIns="0" rtlCol="0">
            <a:spAutoFit/>
          </a:bodyPr>
          <a:lstStyle/>
          <a:p>
            <a:pPr algn="l"/>
            <a:r>
              <a:rPr lang="en-US" altLang="ja-JP" sz="800" b="1" dirty="0" smtClean="0">
                <a:solidFill>
                  <a:schemeClr val="accent6">
                    <a:lumMod val="75000"/>
                  </a:schemeClr>
                </a:solidFill>
                <a:effectLst/>
                <a:latin typeface="Calibri" panose="020F0502020204030204" pitchFamily="34" charset="0"/>
              </a:rPr>
              <a:t>Step 7: </a:t>
            </a:r>
            <a:r>
              <a:rPr lang="en-US" altLang="ja-JP" sz="800" dirty="0" smtClean="0">
                <a:effectLst/>
                <a:latin typeface="Calibri" panose="020F0502020204030204" pitchFamily="34" charset="0"/>
              </a:rPr>
              <a:t>login ASM300</a:t>
            </a:r>
          </a:p>
        </p:txBody>
      </p:sp>
      <p:pic>
        <p:nvPicPr>
          <p:cNvPr id="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553" y="3231406"/>
            <a:ext cx="3617143" cy="1460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正方形/長方形 42"/>
          <p:cNvSpPr>
            <a:spLocks noChangeAspect="1"/>
          </p:cNvSpPr>
          <p:nvPr/>
        </p:nvSpPr>
        <p:spPr>
          <a:xfrm>
            <a:off x="476901" y="4469629"/>
            <a:ext cx="505600" cy="1080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正方形/長方形 43"/>
          <p:cNvSpPr>
            <a:spLocks/>
          </p:cNvSpPr>
          <p:nvPr/>
        </p:nvSpPr>
        <p:spPr>
          <a:xfrm>
            <a:off x="3027909" y="3469106"/>
            <a:ext cx="360000" cy="10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正方形/長方形 44"/>
          <p:cNvSpPr>
            <a:spLocks/>
          </p:cNvSpPr>
          <p:nvPr/>
        </p:nvSpPr>
        <p:spPr>
          <a:xfrm>
            <a:off x="1392738" y="3678684"/>
            <a:ext cx="270000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テキスト ボックス 45"/>
          <p:cNvSpPr txBox="1"/>
          <p:nvPr/>
        </p:nvSpPr>
        <p:spPr>
          <a:xfrm>
            <a:off x="255302" y="3016717"/>
            <a:ext cx="3617143" cy="215444"/>
          </a:xfrm>
          <a:prstGeom prst="rect">
            <a:avLst/>
          </a:prstGeom>
          <a:noFill/>
        </p:spPr>
        <p:txBody>
          <a:bodyPr wrap="square" lIns="0" rtlCol="0">
            <a:spAutoFit/>
          </a:bodyPr>
          <a:lstStyle/>
          <a:p>
            <a:pPr algn="l"/>
            <a:r>
              <a:rPr lang="en-US" altLang="ja-JP" sz="800" b="1" dirty="0" smtClean="0">
                <a:solidFill>
                  <a:schemeClr val="accent6">
                    <a:lumMod val="75000"/>
                  </a:schemeClr>
                </a:solidFill>
                <a:effectLst/>
                <a:latin typeface="Calibri" panose="020F0502020204030204" pitchFamily="34" charset="0"/>
              </a:rPr>
              <a:t>Step 8: </a:t>
            </a:r>
            <a:r>
              <a:rPr lang="en-US" altLang="ja-JP" sz="800" dirty="0" smtClean="0">
                <a:effectLst/>
                <a:latin typeface="Calibri" panose="020F0502020204030204" pitchFamily="34" charset="0"/>
              </a:rPr>
              <a:t>Select “Maintenance”. Next, select “Save/Load”. Push “Load…” button.</a:t>
            </a:r>
          </a:p>
        </p:txBody>
      </p:sp>
      <p:pic>
        <p:nvPicPr>
          <p:cNvPr id="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4170" y="2968386"/>
            <a:ext cx="2329131" cy="1752281"/>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8" name="正方形/長方形 47"/>
          <p:cNvSpPr>
            <a:spLocks/>
          </p:cNvSpPr>
          <p:nvPr/>
        </p:nvSpPr>
        <p:spPr>
          <a:xfrm>
            <a:off x="5890066" y="3576418"/>
            <a:ext cx="1692000" cy="1086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正方形/長方形 48"/>
          <p:cNvSpPr>
            <a:spLocks/>
          </p:cNvSpPr>
          <p:nvPr/>
        </p:nvSpPr>
        <p:spPr>
          <a:xfrm>
            <a:off x="7089626" y="4590341"/>
            <a:ext cx="288000" cy="10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テキスト ボックス 49"/>
          <p:cNvSpPr txBox="1"/>
          <p:nvPr/>
        </p:nvSpPr>
        <p:spPr>
          <a:xfrm>
            <a:off x="5392440" y="2621426"/>
            <a:ext cx="2521248" cy="338554"/>
          </a:xfrm>
          <a:prstGeom prst="rect">
            <a:avLst/>
          </a:prstGeom>
          <a:noFill/>
        </p:spPr>
        <p:txBody>
          <a:bodyPr wrap="square" lIns="0" rtlCol="0">
            <a:spAutoFit/>
          </a:bodyPr>
          <a:lstStyle/>
          <a:p>
            <a:pPr algn="l"/>
            <a:r>
              <a:rPr lang="en-US" altLang="ja-JP" sz="800" b="1" dirty="0" smtClean="0">
                <a:solidFill>
                  <a:schemeClr val="accent6">
                    <a:lumMod val="75000"/>
                  </a:schemeClr>
                </a:solidFill>
                <a:effectLst/>
                <a:latin typeface="Calibri" panose="020F0502020204030204" pitchFamily="34" charset="0"/>
              </a:rPr>
              <a:t>Step 8: </a:t>
            </a:r>
            <a:r>
              <a:rPr lang="en-US" altLang="ja-JP" sz="800" dirty="0" smtClean="0">
                <a:effectLst/>
                <a:latin typeface="Calibri" panose="020F0502020204030204" pitchFamily="34" charset="0"/>
              </a:rPr>
              <a:t>Select “Convertdata_xxx”.</a:t>
            </a:r>
          </a:p>
          <a:p>
            <a:pPr algn="l"/>
            <a:r>
              <a:rPr lang="en-US" altLang="ja-JP" sz="800" dirty="0" smtClean="0">
                <a:effectLst/>
                <a:latin typeface="Calibri" panose="020F0502020204030204" pitchFamily="34" charset="0"/>
              </a:rPr>
              <a:t>Push “Open” button. The work is complete.</a:t>
            </a:r>
          </a:p>
        </p:txBody>
      </p:sp>
      <p:sp>
        <p:nvSpPr>
          <p:cNvPr id="51" name="右矢印 50"/>
          <p:cNvSpPr/>
          <p:nvPr/>
        </p:nvSpPr>
        <p:spPr>
          <a:xfrm>
            <a:off x="4557984" y="1942478"/>
            <a:ext cx="324917" cy="279400"/>
          </a:xfrm>
          <a:prstGeom prst="rightArrow">
            <a:avLst/>
          </a:prstGeom>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latin typeface="Calibri" panose="020F0502020204030204" pitchFamily="34" charset="0"/>
            </a:endParaRPr>
          </a:p>
        </p:txBody>
      </p:sp>
      <p:sp>
        <p:nvSpPr>
          <p:cNvPr id="52" name="右矢印 51"/>
          <p:cNvSpPr/>
          <p:nvPr/>
        </p:nvSpPr>
        <p:spPr>
          <a:xfrm>
            <a:off x="4557984" y="3810317"/>
            <a:ext cx="324917" cy="279400"/>
          </a:xfrm>
          <a:prstGeom prst="rightArrow">
            <a:avLst/>
          </a:prstGeom>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latin typeface="Calibri" panose="020F0502020204030204" pitchFamily="34" charset="0"/>
            </a:endParaRPr>
          </a:p>
        </p:txBody>
      </p:sp>
      <p:sp>
        <p:nvSpPr>
          <p:cNvPr id="53" name="右矢印 52"/>
          <p:cNvSpPr/>
          <p:nvPr/>
        </p:nvSpPr>
        <p:spPr>
          <a:xfrm rot="8733013">
            <a:off x="4933435" y="2619344"/>
            <a:ext cx="324917" cy="279400"/>
          </a:xfrm>
          <a:prstGeom prst="rightArrow">
            <a:avLst/>
          </a:prstGeom>
        </p:spPr>
        <p:style>
          <a:lnRef idx="1">
            <a:schemeClr val="accent1"/>
          </a:lnRef>
          <a:fillRef idx="3">
            <a:schemeClr val="accent1"/>
          </a:fillRef>
          <a:effectRef idx="2">
            <a:schemeClr val="accent1"/>
          </a:effectRef>
          <a:fontRef idx="minor">
            <a:schemeClr val="lt1"/>
          </a:fontRef>
        </p:style>
        <p:txBody>
          <a:bodyPr lIns="91274" tIns="45628" rIns="91274" bIns="45628" rtlCol="0" anchor="ctr"/>
          <a:lstStyle/>
          <a:p>
            <a:pPr algn="ctr"/>
            <a:endParaRPr kumimoji="1" lang="ja-JP" altLang="en-US" dirty="0">
              <a:latin typeface="Calibri" panose="020F0502020204030204" pitchFamily="34" charset="0"/>
            </a:endParaRPr>
          </a:p>
        </p:txBody>
      </p:sp>
    </p:spTree>
    <p:extLst>
      <p:ext uri="{BB962C8B-B14F-4D97-AF65-F5344CB8AC3E}">
        <p14:creationId xmlns:p14="http://schemas.microsoft.com/office/powerpoint/2010/main" val="27384328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477859" y="60082"/>
            <a:ext cx="3847100" cy="448019"/>
          </a:xfrm>
          <a:prstGeom prst="rect">
            <a:avLst/>
          </a:prstGeom>
          <a:noFill/>
        </p:spPr>
        <p:txBody>
          <a:bodyPr wrap="non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ASM300</a:t>
            </a:r>
            <a:r>
              <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Software</a:t>
            </a:r>
            <a:r>
              <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Licenses</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48" name="テキスト ボックス 47"/>
          <p:cNvSpPr txBox="1"/>
          <p:nvPr/>
        </p:nvSpPr>
        <p:spPr>
          <a:xfrm>
            <a:off x="343033" y="815477"/>
            <a:ext cx="8339881" cy="584775"/>
          </a:xfrm>
          <a:prstGeom prst="rect">
            <a:avLst/>
          </a:prstGeom>
          <a:noFill/>
          <a:ln w="12700">
            <a:solidFill>
              <a:srgbClr val="000000"/>
            </a:solidFill>
          </a:ln>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srgbClr val="000000"/>
                </a:solidFill>
                <a:effectLst/>
                <a:uLnTx/>
                <a:uFillTx/>
                <a:latin typeface="Calibri" panose="020F0502020204030204" pitchFamily="34" charset="0"/>
                <a:ea typeface="Meiryo UI" panose="020B0604030504040204" pitchFamily="50" charset="-128"/>
                <a:cs typeface="Meiryo UI" panose="020B0604030504040204" pitchFamily="50" charset="-128"/>
              </a:rPr>
              <a:t>ASM300 has 4</a:t>
            </a:r>
            <a:r>
              <a:rPr kumimoji="0" lang="ja-JP" altLang="en-US" sz="1600" b="0" i="0" u="none" strike="noStrike" kern="0" cap="none" spc="0" normalizeH="0" baseline="0" noProof="0" dirty="0" smtClean="0">
                <a:ln>
                  <a:noFill/>
                </a:ln>
                <a:solidFill>
                  <a:srgbClr val="000000"/>
                </a:solidFill>
                <a:effectLst/>
                <a:uLnTx/>
                <a:uFillTx/>
                <a:latin typeface="Calibri" panose="020F0502020204030204" pitchFamily="34" charset="0"/>
                <a:ea typeface="Meiryo UI" panose="020B0604030504040204" pitchFamily="50" charset="-128"/>
                <a:cs typeface="Meiryo UI" panose="020B0604030504040204" pitchFamily="50" charset="-128"/>
              </a:rPr>
              <a:t> </a:t>
            </a:r>
            <a:r>
              <a:rPr kumimoji="0" lang="en-US" altLang="ja-JP" sz="1600" b="0" i="0" u="none" strike="noStrike" kern="0" cap="none" spc="0" normalizeH="0" baseline="0" noProof="0" dirty="0" smtClean="0">
                <a:ln>
                  <a:noFill/>
                </a:ln>
                <a:solidFill>
                  <a:srgbClr val="000000"/>
                </a:solidFill>
                <a:effectLst/>
                <a:uLnTx/>
                <a:uFillTx/>
                <a:latin typeface="Calibri" panose="020F0502020204030204" pitchFamily="34" charset="0"/>
                <a:ea typeface="Meiryo UI" panose="020B0604030504040204" pitchFamily="50" charset="-128"/>
                <a:cs typeface="Meiryo UI" panose="020B0604030504040204" pitchFamily="50" charset="-128"/>
              </a:rPr>
              <a:t>types of operating mode according to installation. </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srgbClr val="000000"/>
                </a:solidFill>
                <a:effectLst/>
                <a:uLnTx/>
                <a:uFillTx/>
                <a:latin typeface="Calibri" panose="020F0502020204030204" pitchFamily="34" charset="0"/>
                <a:ea typeface="Meiryo UI" panose="020B0604030504040204" pitchFamily="50" charset="-128"/>
                <a:cs typeface="Meiryo UI" panose="020B0604030504040204" pitchFamily="50" charset="-128"/>
              </a:rPr>
              <a:t>They are indicated on GUI of ASM300 then user can distinguish the mode.   </a:t>
            </a:r>
          </a:p>
        </p:txBody>
      </p:sp>
      <p:sp>
        <p:nvSpPr>
          <p:cNvPr id="49" name="テキスト ボックス 48"/>
          <p:cNvSpPr txBox="1"/>
          <p:nvPr/>
        </p:nvSpPr>
        <p:spPr>
          <a:xfrm>
            <a:off x="341179" y="1449653"/>
            <a:ext cx="3992375" cy="338554"/>
          </a:xfrm>
          <a:prstGeom prst="rect">
            <a:avLst/>
          </a:prstGeom>
          <a:noFill/>
        </p:spPr>
        <p:txBody>
          <a:bodyPr wrap="none" rtlCol="0">
            <a:spAutoFit/>
          </a:bodyPr>
          <a:lstStyle/>
          <a:p>
            <a:pPr marL="285750" indent="-285750" algn="l" fontAlgn="auto">
              <a:spcBef>
                <a:spcPts val="0"/>
              </a:spcBef>
              <a:spcAft>
                <a:spcPts val="0"/>
              </a:spcAft>
              <a:buFont typeface="Wingdings" panose="05000000000000000000" pitchFamily="2" charset="2"/>
              <a:buChar char="ü"/>
            </a:pPr>
            <a:r>
              <a:rPr lang="en-US" altLang="ja-JP" sz="16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Indicate operating mode at the upper left</a:t>
            </a:r>
            <a:endParaRPr lang="ja-JP" altLang="en-US" sz="16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57" name="テキスト ボックス 56"/>
          <p:cNvSpPr txBox="1"/>
          <p:nvPr/>
        </p:nvSpPr>
        <p:spPr>
          <a:xfrm>
            <a:off x="5418136" y="1570934"/>
            <a:ext cx="1638847" cy="276999"/>
          </a:xfrm>
          <a:prstGeom prst="rect">
            <a:avLst/>
          </a:prstGeom>
          <a:noFill/>
        </p:spPr>
        <p:txBody>
          <a:bodyPr wrap="none" rtlCol="0">
            <a:spAutoFit/>
          </a:bodyPr>
          <a:lstStyle/>
          <a:p>
            <a:pPr fontAlgn="auto">
              <a:spcBef>
                <a:spcPts val="0"/>
              </a:spcBef>
              <a:spcAft>
                <a:spcPts val="0"/>
              </a:spcAft>
            </a:pPr>
            <a:r>
              <a:rPr lang="en-US" altLang="ja-JP" sz="120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ASM300 Operating GUI</a:t>
            </a:r>
            <a:endParaRPr lang="ja-JP" altLang="en-US" sz="12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5679" y="3316288"/>
            <a:ext cx="1562559" cy="130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正方形/長方形 78"/>
          <p:cNvSpPr/>
          <p:nvPr/>
        </p:nvSpPr>
        <p:spPr>
          <a:xfrm>
            <a:off x="330199" y="3980098"/>
            <a:ext cx="5562601" cy="738664"/>
          </a:xfrm>
          <a:prstGeom prst="rect">
            <a:avLst/>
          </a:prstGeom>
        </p:spPr>
        <p:txBody>
          <a:bodyPr wrap="square">
            <a:spAutoFit/>
          </a:bodyPr>
          <a:lstStyle/>
          <a:p>
            <a:pPr algn="l"/>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【Reference】    Free version of  BB-HNP17 is named as “Lite”</a:t>
            </a:r>
          </a:p>
          <a:p>
            <a:pPr marL="285750" indent="-285750" algn="l">
              <a:buFont typeface="Wingdings" panose="05000000000000000000" pitchFamily="2" charset="2"/>
              <a:buChar char="n"/>
            </a:pP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Standard version: Network </a:t>
            </a:r>
            <a:r>
              <a:rPr lang="en-US" altLang="ja-JP" dirty="0">
                <a:effectLst/>
                <a:latin typeface="Calibri" panose="020F0502020204030204" pitchFamily="34" charset="0"/>
                <a:ea typeface="Meiryo UI" panose="020B0604030504040204" pitchFamily="50" charset="-128"/>
                <a:cs typeface="Meiryo UI" panose="020B0604030504040204" pitchFamily="50" charset="-128"/>
              </a:rPr>
              <a:t>Camera Recorder with Viewer Software </a:t>
            </a: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V4</a:t>
            </a:r>
            <a:r>
              <a:rPr lang="ja-JP" altLang="en-US" dirty="0" smtClean="0">
                <a:effectLst/>
                <a:latin typeface="Calibri" panose="020F0502020204030204" pitchFamily="34" charset="0"/>
                <a:ea typeface="Meiryo UI" panose="020B0604030504040204" pitchFamily="50" charset="-128"/>
                <a:cs typeface="Meiryo UI" panose="020B0604030504040204" pitchFamily="50" charset="-128"/>
              </a:rPr>
              <a:t>　</a:t>
            </a:r>
            <a:endParaRPr lang="en-US" altLang="ja-JP" dirty="0">
              <a:effectLst/>
              <a:latin typeface="Calibri" panose="020F0502020204030204" pitchFamily="34" charset="0"/>
              <a:ea typeface="Meiryo UI" panose="020B0604030504040204" pitchFamily="50" charset="-128"/>
              <a:cs typeface="Meiryo UI" panose="020B0604030504040204" pitchFamily="50" charset="-128"/>
            </a:endParaRPr>
          </a:p>
          <a:p>
            <a:pPr marL="285750" indent="-285750" algn="l">
              <a:buFont typeface="Wingdings" panose="05000000000000000000" pitchFamily="2" charset="2"/>
              <a:buChar char="n"/>
            </a:pP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Free version: Network </a:t>
            </a:r>
            <a:r>
              <a:rPr lang="en-US" altLang="ja-JP" dirty="0">
                <a:effectLst/>
                <a:latin typeface="Calibri" panose="020F0502020204030204" pitchFamily="34" charset="0"/>
                <a:ea typeface="Meiryo UI" panose="020B0604030504040204" pitchFamily="50" charset="-128"/>
                <a:cs typeface="Meiryo UI" panose="020B0604030504040204" pitchFamily="50" charset="-128"/>
              </a:rPr>
              <a:t>Camera Recorder with Viewer Software </a:t>
            </a:r>
            <a:r>
              <a:rPr lang="en-US" altLang="ja-JP"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Lite</a:t>
            </a:r>
            <a:endParaRPr lang="ja-JP" altLang="ja-JP" dirty="0">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2" name="図 1"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3937" y="1834944"/>
            <a:ext cx="2799617" cy="331747"/>
          </a:xfrm>
          <a:prstGeom prst="rect">
            <a:avLst/>
          </a:prstGeom>
        </p:spPr>
      </p:pic>
      <p:pic>
        <p:nvPicPr>
          <p:cNvPr id="14338" name="Picture 2" descr="C:\Users\3592745\Desktop\画像データ\04_運用編\41_操作モニター\05再生\EN_再生.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8686" y="1833386"/>
            <a:ext cx="2404369" cy="1501896"/>
          </a:xfrm>
          <a:prstGeom prst="rect">
            <a:avLst/>
          </a:prstGeom>
          <a:noFill/>
          <a:extLst>
            <a:ext uri="{909E8E84-426E-40DD-AFC4-6F175D3DCCD1}">
              <a14:hiddenFill xmlns:a14="http://schemas.microsoft.com/office/drawing/2010/main">
                <a:solidFill>
                  <a:srgbClr val="FFFFFF"/>
                </a:solidFill>
              </a14:hiddenFill>
            </a:ext>
          </a:extLst>
        </p:spPr>
      </p:pic>
      <p:sp>
        <p:nvSpPr>
          <p:cNvPr id="3" name="角丸四角形 2"/>
          <p:cNvSpPr/>
          <p:nvPr/>
        </p:nvSpPr>
        <p:spPr>
          <a:xfrm>
            <a:off x="4998686" y="1898650"/>
            <a:ext cx="494064" cy="108517"/>
          </a:xfrm>
          <a:prstGeom prst="round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452438" y="1812255"/>
            <a:ext cx="1067212" cy="2000548"/>
          </a:xfrm>
          <a:prstGeom prst="rect">
            <a:avLst/>
          </a:prstGeom>
          <a:noFill/>
        </p:spPr>
        <p:txBody>
          <a:bodyPr wrap="square" rtlCol="0">
            <a:spAutoFit/>
          </a:bodyPr>
          <a:lstStyle/>
          <a:p>
            <a:pPr algn="l"/>
            <a:r>
              <a:rPr lang="en-US" altLang="ja-JP" sz="1100" b="1" dirty="0" smtClean="0">
                <a:solidFill>
                  <a:schemeClr val="tx2"/>
                </a:solidFill>
                <a:effectLst/>
                <a:latin typeface="Calibri" panose="020F0502020204030204" pitchFamily="34" charset="0"/>
              </a:rPr>
              <a:t>Standard</a:t>
            </a:r>
          </a:p>
          <a:p>
            <a:pPr algn="l"/>
            <a:r>
              <a:rPr kumimoji="1" lang="en-US" altLang="ja-JP" sz="900" dirty="0" smtClean="0">
                <a:solidFill>
                  <a:schemeClr val="tx2"/>
                </a:solidFill>
                <a:effectLst/>
                <a:latin typeface="Calibri" panose="020F0502020204030204" pitchFamily="34" charset="0"/>
              </a:rPr>
              <a:t>(Pay)</a:t>
            </a:r>
          </a:p>
          <a:p>
            <a:pPr algn="l"/>
            <a:endParaRPr lang="en-US" altLang="ja-JP" sz="1100" b="1" dirty="0">
              <a:solidFill>
                <a:schemeClr val="tx2"/>
              </a:solidFill>
              <a:effectLst/>
              <a:latin typeface="Calibri" panose="020F0502020204030204" pitchFamily="34" charset="0"/>
            </a:endParaRPr>
          </a:p>
          <a:p>
            <a:pPr algn="l"/>
            <a:r>
              <a:rPr kumimoji="1" lang="en-US" altLang="ja-JP" sz="1100" b="1" dirty="0" smtClean="0">
                <a:solidFill>
                  <a:schemeClr val="tx2"/>
                </a:solidFill>
                <a:effectLst/>
                <a:latin typeface="Calibri" panose="020F0502020204030204" pitchFamily="34" charset="0"/>
              </a:rPr>
              <a:t>90 days trial</a:t>
            </a:r>
          </a:p>
          <a:p>
            <a:pPr algn="l"/>
            <a:r>
              <a:rPr lang="en-US" altLang="ja-JP" sz="900" dirty="0" smtClean="0">
                <a:solidFill>
                  <a:schemeClr val="tx2"/>
                </a:solidFill>
                <a:effectLst/>
                <a:latin typeface="Calibri" panose="020F0502020204030204" pitchFamily="34" charset="0"/>
              </a:rPr>
              <a:t>(Free)</a:t>
            </a:r>
          </a:p>
          <a:p>
            <a:pPr algn="l"/>
            <a:r>
              <a:rPr lang="en-US" altLang="ja-JP" sz="900" dirty="0">
                <a:solidFill>
                  <a:schemeClr val="tx2"/>
                </a:solidFill>
                <a:effectLst/>
                <a:latin typeface="Calibri" panose="020F0502020204030204" pitchFamily="34" charset="0"/>
              </a:rPr>
              <a:t>w</a:t>
            </a:r>
            <a:r>
              <a:rPr kumimoji="1" lang="en-US" altLang="ja-JP" sz="900" dirty="0" smtClean="0">
                <a:solidFill>
                  <a:schemeClr val="tx2"/>
                </a:solidFill>
                <a:effectLst/>
                <a:latin typeface="Calibri" panose="020F0502020204030204" pitchFamily="34" charset="0"/>
              </a:rPr>
              <a:t>ithout option</a:t>
            </a:r>
          </a:p>
          <a:p>
            <a:pPr algn="l"/>
            <a:r>
              <a:rPr lang="en-US" altLang="ja-JP" sz="1100" b="1" dirty="0" smtClean="0">
                <a:solidFill>
                  <a:schemeClr val="tx2"/>
                </a:solidFill>
                <a:effectLst/>
                <a:latin typeface="Calibri" panose="020F0502020204030204" pitchFamily="34" charset="0"/>
              </a:rPr>
              <a:t>90 days trial</a:t>
            </a:r>
          </a:p>
          <a:p>
            <a:pPr algn="l"/>
            <a:r>
              <a:rPr lang="en-US" altLang="ja-JP" sz="900" dirty="0" smtClean="0">
                <a:solidFill>
                  <a:schemeClr val="tx2"/>
                </a:solidFill>
                <a:effectLst/>
                <a:latin typeface="Calibri" panose="020F0502020204030204" pitchFamily="34" charset="0"/>
              </a:rPr>
              <a:t>(Free)</a:t>
            </a:r>
          </a:p>
          <a:p>
            <a:pPr algn="l"/>
            <a:r>
              <a:rPr lang="en-US" altLang="ja-JP" sz="900" dirty="0">
                <a:solidFill>
                  <a:schemeClr val="tx2"/>
                </a:solidFill>
                <a:effectLst/>
                <a:latin typeface="Calibri" panose="020F0502020204030204" pitchFamily="34" charset="0"/>
              </a:rPr>
              <a:t>w</a:t>
            </a:r>
            <a:r>
              <a:rPr lang="en-US" altLang="ja-JP" sz="900" dirty="0" smtClean="0">
                <a:solidFill>
                  <a:schemeClr val="tx2"/>
                </a:solidFill>
                <a:effectLst/>
                <a:latin typeface="Calibri" panose="020F0502020204030204" pitchFamily="34" charset="0"/>
              </a:rPr>
              <a:t>ith options</a:t>
            </a:r>
          </a:p>
          <a:p>
            <a:pPr algn="l"/>
            <a:endParaRPr lang="en-US" altLang="ja-JP" sz="1100" b="1" dirty="0">
              <a:solidFill>
                <a:schemeClr val="tx2"/>
              </a:solidFill>
              <a:effectLst/>
              <a:latin typeface="Calibri" panose="020F0502020204030204" pitchFamily="34" charset="0"/>
            </a:endParaRPr>
          </a:p>
          <a:p>
            <a:pPr algn="l"/>
            <a:r>
              <a:rPr lang="en-US" altLang="ja-JP" sz="1100" b="1" dirty="0" smtClean="0">
                <a:solidFill>
                  <a:schemeClr val="tx2"/>
                </a:solidFill>
                <a:effectLst/>
                <a:latin typeface="Calibri" panose="020F0502020204030204" pitchFamily="34" charset="0"/>
              </a:rPr>
              <a:t>Free Version</a:t>
            </a:r>
          </a:p>
          <a:p>
            <a:pPr algn="l"/>
            <a:r>
              <a:rPr lang="en-US" altLang="ja-JP" sz="900" dirty="0" smtClean="0">
                <a:solidFill>
                  <a:schemeClr val="tx2"/>
                </a:solidFill>
                <a:effectLst/>
                <a:latin typeface="Calibri" panose="020F0502020204030204" pitchFamily="34" charset="0"/>
              </a:rPr>
              <a:t>Limited functions</a:t>
            </a:r>
            <a:endParaRPr lang="en-US" altLang="ja-JP" sz="900" dirty="0">
              <a:solidFill>
                <a:schemeClr val="tx2"/>
              </a:solidFill>
              <a:effectLst/>
              <a:latin typeface="Calibri" panose="020F0502020204030204" pitchFamily="34" charset="0"/>
            </a:endParaRPr>
          </a:p>
        </p:txBody>
      </p:sp>
      <p:sp>
        <p:nvSpPr>
          <p:cNvPr id="6" name="テキスト ボックス 5"/>
          <p:cNvSpPr txBox="1"/>
          <p:nvPr/>
        </p:nvSpPr>
        <p:spPr>
          <a:xfrm>
            <a:off x="1930399" y="3714827"/>
            <a:ext cx="2413000" cy="230832"/>
          </a:xfrm>
          <a:prstGeom prst="rect">
            <a:avLst/>
          </a:prstGeom>
          <a:noFill/>
        </p:spPr>
        <p:txBody>
          <a:bodyPr wrap="square" rtlCol="0">
            <a:spAutoFit/>
          </a:bodyPr>
          <a:lstStyle/>
          <a:p>
            <a:pPr algn="r"/>
            <a:r>
              <a:rPr kumimoji="1" lang="en-US" altLang="ja-JP" sz="900" dirty="0" smtClean="0">
                <a:solidFill>
                  <a:schemeClr val="tx2"/>
                </a:solidFill>
                <a:effectLst/>
                <a:latin typeface="Calibri" panose="020F0502020204030204" pitchFamily="34" charset="0"/>
              </a:rPr>
              <a:t>*Free version is distinguished as “LITE”</a:t>
            </a:r>
            <a:endParaRPr kumimoji="1" lang="ja-JP" altLang="en-US" sz="900" dirty="0">
              <a:solidFill>
                <a:schemeClr val="tx2"/>
              </a:solidFill>
              <a:effectLst/>
              <a:latin typeface="Calibri" panose="020F0502020204030204" pitchFamily="34" charset="0"/>
            </a:endParaRPr>
          </a:p>
        </p:txBody>
      </p:sp>
      <p:pic>
        <p:nvPicPr>
          <p:cNvPr id="22" name="図 21"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4123" y="3374181"/>
            <a:ext cx="2799617" cy="331747"/>
          </a:xfrm>
          <a:prstGeom prst="rect">
            <a:avLst/>
          </a:prstGeom>
        </p:spPr>
      </p:pic>
      <p:pic>
        <p:nvPicPr>
          <p:cNvPr id="23" name="図 22"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4919" y="2840468"/>
            <a:ext cx="2799617" cy="331747"/>
          </a:xfrm>
          <a:prstGeom prst="rect">
            <a:avLst/>
          </a:prstGeom>
        </p:spPr>
      </p:pic>
      <p:pic>
        <p:nvPicPr>
          <p:cNvPr id="24" name="図 23"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3937" y="2323894"/>
            <a:ext cx="2799617" cy="331747"/>
          </a:xfrm>
          <a:prstGeom prst="rect">
            <a:avLst/>
          </a:prstGeom>
        </p:spPr>
      </p:pic>
      <p:sp>
        <p:nvSpPr>
          <p:cNvPr id="19" name="テキスト ボックス 18"/>
          <p:cNvSpPr txBox="1"/>
          <p:nvPr/>
        </p:nvSpPr>
        <p:spPr>
          <a:xfrm>
            <a:off x="3060700" y="2986176"/>
            <a:ext cx="527050" cy="230832"/>
          </a:xfrm>
          <a:prstGeom prst="rect">
            <a:avLst/>
          </a:prstGeom>
          <a:noFill/>
        </p:spPr>
        <p:txBody>
          <a:bodyPr wrap="square" rtlCol="0">
            <a:spAutoFit/>
          </a:bodyPr>
          <a:lstStyle/>
          <a:p>
            <a:r>
              <a:rPr kumimoji="1" lang="en-US" altLang="ja-JP" sz="900" b="1" dirty="0" smtClean="0">
                <a:solidFill>
                  <a:srgbClr val="FFFF00"/>
                </a:solidFill>
                <a:effectLst/>
                <a:latin typeface="Calibri" panose="020F0502020204030204" pitchFamily="34" charset="0"/>
                <a:cs typeface="Arial" panose="020B0604020202020204" pitchFamily="34" charset="0"/>
              </a:rPr>
              <a:t>DEMO</a:t>
            </a:r>
            <a:endParaRPr kumimoji="1" lang="ja-JP" altLang="en-US" sz="900" b="1" dirty="0">
              <a:solidFill>
                <a:srgbClr val="FFFF00"/>
              </a:solidFill>
              <a:effectLst/>
              <a:latin typeface="Calibri" panose="020F0502020204030204" pitchFamily="34" charset="0"/>
              <a:cs typeface="Arial" panose="020B0604020202020204" pitchFamily="34" charset="0"/>
            </a:endParaRPr>
          </a:p>
        </p:txBody>
      </p:sp>
      <p:sp>
        <p:nvSpPr>
          <p:cNvPr id="4" name="テキスト ボックス 3"/>
          <p:cNvSpPr txBox="1"/>
          <p:nvPr/>
        </p:nvSpPr>
        <p:spPr>
          <a:xfrm>
            <a:off x="3054349" y="2454697"/>
            <a:ext cx="527050" cy="230832"/>
          </a:xfrm>
          <a:prstGeom prst="rect">
            <a:avLst/>
          </a:prstGeom>
          <a:noFill/>
        </p:spPr>
        <p:txBody>
          <a:bodyPr wrap="square" rtlCol="0">
            <a:spAutoFit/>
          </a:bodyPr>
          <a:lstStyle/>
          <a:p>
            <a:r>
              <a:rPr kumimoji="1" lang="en-US" altLang="ja-JP" sz="900" b="1" dirty="0" smtClean="0">
                <a:solidFill>
                  <a:srgbClr val="FF0000"/>
                </a:solidFill>
                <a:effectLst/>
                <a:latin typeface="Calibri" panose="020F0502020204030204" pitchFamily="34" charset="0"/>
                <a:cs typeface="Arial" panose="020B0604020202020204" pitchFamily="34" charset="0"/>
              </a:rPr>
              <a:t>DEMO</a:t>
            </a:r>
            <a:endParaRPr kumimoji="1" lang="ja-JP" altLang="en-US" sz="900" b="1" dirty="0">
              <a:solidFill>
                <a:srgbClr val="FF0000"/>
              </a:solidFill>
              <a:effectLst/>
              <a:latin typeface="Calibri" panose="020F0502020204030204" pitchFamily="34" charset="0"/>
              <a:cs typeface="Arial" panose="020B0604020202020204" pitchFamily="34" charset="0"/>
            </a:endParaRPr>
          </a:p>
        </p:txBody>
      </p:sp>
      <p:sp>
        <p:nvSpPr>
          <p:cNvPr id="20" name="テキスト ボックス 19"/>
          <p:cNvSpPr txBox="1"/>
          <p:nvPr/>
        </p:nvSpPr>
        <p:spPr>
          <a:xfrm>
            <a:off x="3067049" y="3475629"/>
            <a:ext cx="527050" cy="261610"/>
          </a:xfrm>
          <a:prstGeom prst="rect">
            <a:avLst/>
          </a:prstGeom>
          <a:noFill/>
        </p:spPr>
        <p:txBody>
          <a:bodyPr wrap="square" rtlCol="0">
            <a:spAutoFit/>
          </a:bodyPr>
          <a:lstStyle/>
          <a:p>
            <a:r>
              <a:rPr kumimoji="1" lang="en-US" altLang="ja-JP" sz="1100" b="1" dirty="0" smtClean="0">
                <a:solidFill>
                  <a:srgbClr val="FFC000"/>
                </a:solidFill>
                <a:effectLst/>
                <a:latin typeface="Calibri" panose="020F0502020204030204" pitchFamily="34" charset="0"/>
                <a:cs typeface="Arial" panose="020B0604020202020204" pitchFamily="34" charset="0"/>
              </a:rPr>
              <a:t>LITE</a:t>
            </a:r>
            <a:endParaRPr kumimoji="1" lang="ja-JP" altLang="en-US" sz="1100" b="1" dirty="0">
              <a:solidFill>
                <a:srgbClr val="FFC000"/>
              </a:solidFill>
              <a:effectLst/>
              <a:latin typeface="Calibri" panose="020F0502020204030204" pitchFamily="34" charset="0"/>
              <a:cs typeface="Arial" panose="020B0604020202020204" pitchFamily="34" charset="0"/>
            </a:endParaRPr>
          </a:p>
        </p:txBody>
      </p:sp>
      <p:sp>
        <p:nvSpPr>
          <p:cNvPr id="7" name="右大かっこ 6"/>
          <p:cNvSpPr/>
          <p:nvPr/>
        </p:nvSpPr>
        <p:spPr>
          <a:xfrm>
            <a:off x="4324350" y="1793205"/>
            <a:ext cx="190500" cy="2017988"/>
          </a:xfrm>
          <a:prstGeom prst="rightBracket">
            <a:avLst/>
          </a:prstGeom>
          <a:ln w="12700">
            <a:solidFill>
              <a:schemeClr val="accent1"/>
            </a:solidFill>
            <a:headEnd type="none" w="med" len="med"/>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cxnSp>
        <p:nvCxnSpPr>
          <p:cNvPr id="9" name="直線矢印コネクタ 8"/>
          <p:cNvCxnSpPr>
            <a:stCxn id="3" idx="1"/>
          </p:cNvCxnSpPr>
          <p:nvPr/>
        </p:nvCxnSpPr>
        <p:spPr>
          <a:xfrm flipH="1">
            <a:off x="4561680" y="1952909"/>
            <a:ext cx="437006" cy="370985"/>
          </a:xfrm>
          <a:prstGeom prst="straightConnector1">
            <a:avLst/>
          </a:prstGeom>
          <a:ln w="12700">
            <a:solidFill>
              <a:srgbClr val="FF00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48847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474032" y="10466"/>
            <a:ext cx="7674860" cy="525309"/>
          </a:xfrm>
        </p:spPr>
        <p:txBody>
          <a:bodyPr vert="horz" lIns="91430" tIns="45715" rIns="91430" bIns="45715"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License Relationship</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41" name="正方形/長方形 40"/>
          <p:cNvSpPr/>
          <p:nvPr/>
        </p:nvSpPr>
        <p:spPr>
          <a:xfrm>
            <a:off x="6005635" y="1172126"/>
            <a:ext cx="3057404" cy="3532400"/>
          </a:xfrm>
          <a:prstGeom prst="rect">
            <a:avLst/>
          </a:prstGeom>
        </p:spPr>
        <p:txBody>
          <a:bodyPr wrap="square" lIns="0" tIns="42239" rIns="0" bIns="42239">
            <a:spAutoFit/>
          </a:bodyPr>
          <a:lstStyle/>
          <a:p>
            <a:pPr algn="l" fontAlgn="auto">
              <a:spcBef>
                <a:spcPts val="0"/>
              </a:spcBef>
              <a:spcAft>
                <a:spcPts val="0"/>
              </a:spcAft>
            </a:pPr>
            <a:r>
              <a:rPr lang="en-US" altLang="ja-JP" sz="1600" b="1" u="sng"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About free “LITE” license</a:t>
            </a:r>
          </a:p>
          <a:p>
            <a:pPr algn="l" fontAlgn="auto">
              <a:spcBef>
                <a:spcPts val="0"/>
              </a:spcBef>
              <a:spcAft>
                <a:spcPts val="0"/>
              </a:spcAft>
            </a:pPr>
            <a:r>
              <a:rPr lang="en-US" altLang="ja-JP" b="1" dirty="0" smtClean="0">
                <a:effectLst/>
                <a:latin typeface="Calibri" panose="020F0502020204030204" pitchFamily="34" charset="0"/>
                <a:ea typeface="Meiryo UI" panose="020B0604030504040204" pitchFamily="50" charset="-128"/>
                <a:cs typeface="Meiryo UI" panose="020B0604030504040204" pitchFamily="50" charset="-128"/>
              </a:rPr>
              <a:t>[Functional limitation]</a:t>
            </a:r>
          </a:p>
          <a:p>
            <a:pPr marL="171450" indent="-171450" algn="l" fontAlgn="auto">
              <a:spcBef>
                <a:spcPts val="0"/>
              </a:spcBef>
              <a:spcAft>
                <a:spcPts val="0"/>
              </a:spcAft>
              <a:buFont typeface="Wingdings" panose="05000000000000000000" pitchFamily="2" charset="2"/>
              <a:buChar char="l"/>
            </a:pPr>
            <a:r>
              <a:rPr lang="en-US" altLang="ja-JP" sz="120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Limited connectivity  </a:t>
            </a:r>
            <a:r>
              <a:rPr lang="en-US" altLang="ja-JP" sz="1000"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(1 Recorder and 16 Cameras)</a:t>
            </a:r>
          </a:p>
          <a:p>
            <a:pPr marL="171450" indent="-171450" algn="l" fontAlgn="auto">
              <a:spcBef>
                <a:spcPts val="0"/>
              </a:spcBef>
              <a:spcAft>
                <a:spcPts val="0"/>
              </a:spcAft>
              <a:buFont typeface="Wingdings" panose="05000000000000000000" pitchFamily="2" charset="2"/>
              <a:buChar char="l"/>
            </a:pPr>
            <a:r>
              <a:rPr lang="en-US" altLang="ja-JP" sz="120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Live monitor, Map monitor, CU950 are not supported</a:t>
            </a:r>
          </a:p>
          <a:p>
            <a:pPr marL="171450" indent="-171450" algn="l" fontAlgn="auto">
              <a:spcBef>
                <a:spcPts val="0"/>
              </a:spcBef>
              <a:spcAft>
                <a:spcPts val="0"/>
              </a:spcAft>
              <a:buFont typeface="Wingdings" panose="05000000000000000000" pitchFamily="2" charset="2"/>
              <a:buChar char="l"/>
            </a:pPr>
            <a:r>
              <a:rPr lang="en-US" altLang="ja-JP" sz="120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All extension license </a:t>
            </a:r>
            <a:r>
              <a:rPr lang="en-US" altLang="ja-JP" sz="100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(Paid or free of charge)</a:t>
            </a:r>
            <a:r>
              <a:rPr lang="en-US" altLang="ja-JP" sz="120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 is not supported</a:t>
            </a:r>
          </a:p>
          <a:p>
            <a:pPr marL="171450" indent="-171450" algn="l" fontAlgn="auto">
              <a:spcBef>
                <a:spcPts val="0"/>
              </a:spcBef>
              <a:spcAft>
                <a:spcPts val="0"/>
              </a:spcAft>
              <a:buFont typeface="Wingdings" panose="05000000000000000000" pitchFamily="2" charset="2"/>
              <a:buChar char="l"/>
            </a:pPr>
            <a:r>
              <a:rPr lang="en-US" altLang="ja-JP" sz="120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The product label has a notation that it is a free version.</a:t>
            </a:r>
          </a:p>
          <a:p>
            <a:pPr algn="l" fontAlgn="auto">
              <a:spcBef>
                <a:spcPts val="0"/>
              </a:spcBef>
              <a:spcAft>
                <a:spcPts val="0"/>
              </a:spcAft>
            </a:pPr>
            <a:endPar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p>
            <a:pPr algn="l" fontAlgn="auto">
              <a:spcBef>
                <a:spcPts val="0"/>
              </a:spcBef>
              <a:spcAft>
                <a:spcPts val="0"/>
              </a:spcAft>
            </a:pPr>
            <a:r>
              <a:rPr lang="en-US" altLang="ja-JP" b="1" dirty="0" smtClean="0">
                <a:effectLst/>
                <a:latin typeface="Calibri" panose="020F0502020204030204" pitchFamily="34" charset="0"/>
                <a:ea typeface="Meiryo UI" panose="020B0604030504040204" pitchFamily="50" charset="-128"/>
                <a:cs typeface="Meiryo UI" panose="020B0604030504040204" pitchFamily="50" charset="-128"/>
              </a:rPr>
              <a:t>[Others]</a:t>
            </a:r>
          </a:p>
          <a:p>
            <a:pPr marL="171450" indent="-171450" algn="l" fontAlgn="auto">
              <a:spcBef>
                <a:spcPts val="0"/>
              </a:spcBef>
              <a:spcAft>
                <a:spcPts val="0"/>
              </a:spcAft>
              <a:buFont typeface="Wingdings" panose="05000000000000000000" pitchFamily="2" charset="2"/>
              <a:buChar char="l"/>
            </a:pPr>
            <a:r>
              <a:rPr lang="en-US" altLang="ja-JP" sz="120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KMS registration is required to use lite license.</a:t>
            </a:r>
          </a:p>
          <a:p>
            <a:pPr marL="171450" indent="-171450" algn="l" fontAlgn="auto">
              <a:spcBef>
                <a:spcPts val="0"/>
              </a:spcBef>
              <a:spcAft>
                <a:spcPts val="0"/>
              </a:spcAft>
              <a:buFont typeface="Wingdings" panose="05000000000000000000" pitchFamily="2" charset="2"/>
              <a:buChar char="l"/>
            </a:pPr>
            <a:r>
              <a:rPr lang="en-US" altLang="ja-JP" sz="120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Panasonic does not undertake any defect of failure related to the software itself.</a:t>
            </a:r>
          </a:p>
          <a:p>
            <a:pPr marL="171450" indent="-171450" algn="l" fontAlgn="auto">
              <a:spcBef>
                <a:spcPts val="0"/>
              </a:spcBef>
              <a:spcAft>
                <a:spcPts val="0"/>
              </a:spcAft>
              <a:buFont typeface="Wingdings" panose="05000000000000000000" pitchFamily="2" charset="2"/>
              <a:buChar char="l"/>
            </a:pPr>
            <a:r>
              <a:rPr lang="en-US" altLang="ja-JP" sz="1200" i="1"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When switching from 90 days demo to Free license, the license for Free version is required. And the system will be </a:t>
            </a:r>
            <a:r>
              <a:rPr lang="en-US" altLang="ja-JP" sz="1200" i="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automatically </a:t>
            </a:r>
            <a:r>
              <a:rPr lang="en-US" altLang="ja-JP" sz="1200" i="1"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initialized after the license is registered</a:t>
            </a:r>
            <a:r>
              <a:rPr lang="en-US" altLang="ja-JP" sz="1200" i="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1200" i="1"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p:txBody>
      </p:sp>
      <p:cxnSp>
        <p:nvCxnSpPr>
          <p:cNvPr id="52" name="直線矢印コネクタ 51"/>
          <p:cNvCxnSpPr/>
          <p:nvPr/>
        </p:nvCxnSpPr>
        <p:spPr>
          <a:xfrm flipH="1">
            <a:off x="5446835" y="1436077"/>
            <a:ext cx="490415" cy="809740"/>
          </a:xfrm>
          <a:prstGeom prst="straightConnector1">
            <a:avLst/>
          </a:prstGeom>
          <a:noFill/>
          <a:ln w="12700" cap="flat" cmpd="sng" algn="ctr">
            <a:solidFill>
              <a:srgbClr val="000000"/>
            </a:solidFill>
            <a:prstDash val="solid"/>
            <a:headEnd type="none" w="med" len="med"/>
            <a:tailEnd type="arrow"/>
          </a:ln>
          <a:effectLst/>
        </p:spPr>
      </p:cxnSp>
      <p:grpSp>
        <p:nvGrpSpPr>
          <p:cNvPr id="8" name="グループ化 7"/>
          <p:cNvGrpSpPr/>
          <p:nvPr/>
        </p:nvGrpSpPr>
        <p:grpSpPr>
          <a:xfrm>
            <a:off x="551329" y="1894458"/>
            <a:ext cx="1784109" cy="1238007"/>
            <a:chOff x="63610" y="2082716"/>
            <a:chExt cx="2422844" cy="1238007"/>
          </a:xfrm>
        </p:grpSpPr>
        <p:grpSp>
          <p:nvGrpSpPr>
            <p:cNvPr id="45" name="グループ化 44"/>
            <p:cNvGrpSpPr/>
            <p:nvPr/>
          </p:nvGrpSpPr>
          <p:grpSpPr>
            <a:xfrm>
              <a:off x="63610" y="2173259"/>
              <a:ext cx="2422844" cy="1147464"/>
              <a:chOff x="-2877930" y="5537047"/>
              <a:chExt cx="2855493" cy="1229650"/>
            </a:xfrm>
          </p:grpSpPr>
          <p:sp>
            <p:nvSpPr>
              <p:cNvPr id="102" name="円/楕円 101"/>
              <p:cNvSpPr/>
              <p:nvPr/>
            </p:nvSpPr>
            <p:spPr>
              <a:xfrm flipV="1">
                <a:off x="-2877930" y="5537047"/>
                <a:ext cx="2855493" cy="1229650"/>
              </a:xfrm>
              <a:prstGeom prst="ellipse">
                <a:avLst/>
              </a:prstGeom>
              <a:gradFill flip="none" rotWithShape="1">
                <a:gsLst>
                  <a:gs pos="0">
                    <a:srgbClr val="3333CC">
                      <a:lumMod val="50000"/>
                    </a:srgbClr>
                  </a:gs>
                  <a:gs pos="71000">
                    <a:srgbClr val="2D2DB9">
                      <a:lumMod val="60000"/>
                      <a:lumOff val="40000"/>
                    </a:srgbClr>
                  </a:gs>
                  <a:gs pos="90000">
                    <a:srgbClr val="7030A0"/>
                  </a:gs>
                </a:gsLst>
                <a:lin ang="16200000" scaled="1"/>
                <a:tileRect/>
              </a:gradFill>
              <a:ln>
                <a:noFill/>
              </a:ln>
              <a:effectLst/>
              <a:extLst/>
            </p:spPr>
            <p:txBody>
              <a:bodyPr wrap="none" lIns="72000" rIns="72000" rtlCol="0" anchor="ctr"/>
              <a:lstStyle/>
              <a:p>
                <a:pPr marL="0" marR="0" lvl="0" indent="0" defTabSz="36195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dirty="0" smtClean="0">
                  <a:ln>
                    <a:noFill/>
                  </a:ln>
                  <a:solidFill>
                    <a:srgbClr val="000000"/>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103" name="正方形/長方形 102"/>
              <p:cNvSpPr/>
              <p:nvPr/>
            </p:nvSpPr>
            <p:spPr>
              <a:xfrm>
                <a:off x="-2725312" y="5739399"/>
                <a:ext cx="2544659" cy="67613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srgbClr val="FFFFFF"/>
                    </a:solidFill>
                    <a:effectLst/>
                    <a:uLnTx/>
                    <a:uFillTx/>
                    <a:latin typeface="Calibri" panose="020F0502020204030204" pitchFamily="34" charset="0"/>
                    <a:ea typeface="Meiryo UI" panose="020B0604030504040204" pitchFamily="50" charset="-128"/>
                    <a:cs typeface="Meiryo UI" panose="020B0604030504040204" pitchFamily="50" charset="-128"/>
                  </a:rPr>
                  <a:t>90 days demo</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srgbClr val="FFFFFF"/>
                    </a:solidFill>
                    <a:effectLst/>
                    <a:uLnTx/>
                    <a:uFillTx/>
                    <a:latin typeface="Calibri" panose="020F0502020204030204" pitchFamily="34" charset="0"/>
                    <a:ea typeface="Meiryo UI" panose="020B0604030504040204" pitchFamily="50" charset="-128"/>
                    <a:cs typeface="Meiryo UI" panose="020B0604030504040204" pitchFamily="50" charset="-128"/>
                  </a:rPr>
                  <a:t> Trial License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smtClean="0">
                    <a:ln>
                      <a:noFill/>
                    </a:ln>
                    <a:solidFill>
                      <a:srgbClr val="FFFFFF"/>
                    </a:solidFill>
                    <a:effectLst/>
                    <a:uLnTx/>
                    <a:uFillTx/>
                    <a:latin typeface="Calibri" panose="020F0502020204030204" pitchFamily="34" charset="0"/>
                    <a:ea typeface="Meiryo UI" panose="020B0604030504040204" pitchFamily="50" charset="-128"/>
                    <a:cs typeface="Meiryo UI" panose="020B0604030504040204" pitchFamily="50" charset="-128"/>
                  </a:rPr>
                  <a:t>WV-ASM300 (/CH)</a:t>
                </a:r>
              </a:p>
            </p:txBody>
          </p:sp>
        </p:grpSp>
        <p:sp>
          <p:nvSpPr>
            <p:cNvPr id="53" name="テキスト ボックス 52"/>
            <p:cNvSpPr txBox="1"/>
            <p:nvPr/>
          </p:nvSpPr>
          <p:spPr>
            <a:xfrm>
              <a:off x="1104504" y="2082716"/>
              <a:ext cx="836161" cy="261610"/>
            </a:xfrm>
            <a:prstGeom prst="rect">
              <a:avLst/>
            </a:prstGeom>
            <a:solidFill>
              <a:srgbClr val="2D2DB9">
                <a:lumMod val="5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0000"/>
                  </a:solidFill>
                  <a:effectLst/>
                  <a:uLnTx/>
                  <a:uFillTx/>
                  <a:latin typeface="Calibri" panose="020F0502020204030204" pitchFamily="34" charset="0"/>
                  <a:ea typeface="ＭＳ Ｐゴシック"/>
                </a:rPr>
                <a:t>DEMO</a:t>
              </a:r>
              <a:endParaRPr kumimoji="0" lang="ja-JP" altLang="en-US" sz="1050" b="1" i="0" u="none" strike="noStrike" kern="0" cap="none" spc="0" normalizeH="0" baseline="0" noProof="0" dirty="0" smtClean="0">
                <a:ln>
                  <a:noFill/>
                </a:ln>
                <a:solidFill>
                  <a:srgbClr val="FF0000"/>
                </a:solidFill>
                <a:effectLst/>
                <a:uLnTx/>
                <a:uFillTx/>
                <a:latin typeface="Calibri" panose="020F0502020204030204" pitchFamily="34" charset="0"/>
                <a:ea typeface="ＭＳ Ｐゴシック"/>
              </a:endParaRPr>
            </a:p>
          </p:txBody>
        </p:sp>
      </p:grpSp>
      <p:grpSp>
        <p:nvGrpSpPr>
          <p:cNvPr id="7" name="グループ化 6"/>
          <p:cNvGrpSpPr/>
          <p:nvPr/>
        </p:nvGrpSpPr>
        <p:grpSpPr>
          <a:xfrm>
            <a:off x="3247465" y="1867176"/>
            <a:ext cx="1822077" cy="1247610"/>
            <a:chOff x="3743341" y="2109224"/>
            <a:chExt cx="2422844" cy="1247610"/>
          </a:xfrm>
        </p:grpSpPr>
        <p:grpSp>
          <p:nvGrpSpPr>
            <p:cNvPr id="51" name="グループ化 50"/>
            <p:cNvGrpSpPr/>
            <p:nvPr/>
          </p:nvGrpSpPr>
          <p:grpSpPr>
            <a:xfrm>
              <a:off x="3743341" y="2209370"/>
              <a:ext cx="2422844" cy="1147464"/>
              <a:chOff x="-232841" y="2784671"/>
              <a:chExt cx="2855493" cy="1229650"/>
            </a:xfrm>
          </p:grpSpPr>
          <p:sp>
            <p:nvSpPr>
              <p:cNvPr id="100" name="円/楕円 99"/>
              <p:cNvSpPr/>
              <p:nvPr/>
            </p:nvSpPr>
            <p:spPr>
              <a:xfrm flipV="1">
                <a:off x="-232841" y="2784671"/>
                <a:ext cx="2855493" cy="1229650"/>
              </a:xfrm>
              <a:prstGeom prst="ellipse">
                <a:avLst/>
              </a:prstGeom>
              <a:gradFill flip="none" rotWithShape="1">
                <a:gsLst>
                  <a:gs pos="0">
                    <a:srgbClr val="3333CC">
                      <a:lumMod val="50000"/>
                    </a:srgbClr>
                  </a:gs>
                  <a:gs pos="71000">
                    <a:srgbClr val="2D2DB9">
                      <a:lumMod val="60000"/>
                      <a:lumOff val="40000"/>
                    </a:srgbClr>
                  </a:gs>
                  <a:gs pos="90000">
                    <a:srgbClr val="7030A0"/>
                  </a:gs>
                </a:gsLst>
                <a:lin ang="16200000" scaled="1"/>
                <a:tileRect/>
              </a:gradFill>
              <a:ln>
                <a:noFill/>
              </a:ln>
              <a:effectLst/>
              <a:extLst/>
            </p:spPr>
            <p:txBody>
              <a:bodyPr wrap="none" lIns="72000" rIns="72000" rtlCol="0" anchor="ctr"/>
              <a:lstStyle/>
              <a:p>
                <a:pPr marL="0" marR="0" lvl="0" indent="0" defTabSz="36195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dirty="0" smtClean="0">
                  <a:ln>
                    <a:noFill/>
                  </a:ln>
                  <a:solidFill>
                    <a:srgbClr val="000000"/>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101" name="正方形/長方形 100"/>
              <p:cNvSpPr/>
              <p:nvPr/>
            </p:nvSpPr>
            <p:spPr>
              <a:xfrm>
                <a:off x="-57772" y="2898025"/>
                <a:ext cx="2544659" cy="9894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srgbClr val="FFFFFF"/>
                    </a:solidFill>
                    <a:effectLst/>
                    <a:uLnTx/>
                    <a:uFillTx/>
                    <a:latin typeface="Calibri" panose="020F0502020204030204" pitchFamily="34" charset="0"/>
                    <a:ea typeface="Meiryo UI" panose="020B0604030504040204" pitchFamily="50" charset="-128"/>
                    <a:cs typeface="Meiryo UI" panose="020B0604030504040204" pitchFamily="50" charset="-128"/>
                  </a:rPr>
                  <a:t>Free License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Calibri" panose="020F0502020204030204" pitchFamily="34" charset="0"/>
                    <a:ea typeface="Meiryo UI" panose="020B0604030504040204" pitchFamily="50" charset="-128"/>
                    <a:cs typeface="Meiryo UI" panose="020B0604030504040204" pitchFamily="50" charset="-128"/>
                  </a:rPr>
                  <a:t>(Oversea only)</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FFFF"/>
                    </a:solidFill>
                    <a:effectLst/>
                    <a:uLnTx/>
                    <a:uFillTx/>
                    <a:latin typeface="Calibri" panose="020F0502020204030204" pitchFamily="34" charset="0"/>
                    <a:ea typeface="Meiryo UI" panose="020B0604030504040204" pitchFamily="50" charset="-128"/>
                    <a:cs typeface="Meiryo UI" panose="020B0604030504040204" pitchFamily="50" charset="-128"/>
                  </a:rPr>
                  <a:t>(1 recorder</a:t>
                </a:r>
                <a:r>
                  <a:rPr kumimoji="0" lang="en-US" altLang="ja-JP" sz="1050" b="1" i="0" u="none" strike="noStrike" kern="0" cap="none" spc="0" normalizeH="0" noProof="0" dirty="0" smtClean="0">
                    <a:ln>
                      <a:noFill/>
                    </a:ln>
                    <a:solidFill>
                      <a:srgbClr val="FFFFFF"/>
                    </a:solidFill>
                    <a:effectLst/>
                    <a:uLnTx/>
                    <a:uFillTx/>
                    <a:latin typeface="Calibri" panose="020F0502020204030204" pitchFamily="34" charset="0"/>
                    <a:ea typeface="Meiryo UI" panose="020B0604030504040204" pitchFamily="50" charset="-128"/>
                    <a:cs typeface="Meiryo UI" panose="020B0604030504040204" pitchFamily="50" charset="-128"/>
                  </a:rPr>
                  <a:t> and 16 cameras)</a:t>
                </a:r>
                <a:endParaRPr kumimoji="0" lang="en-US" altLang="ja-JP" sz="1050" b="1" i="0" u="none" strike="noStrike" kern="0" cap="none" spc="0" normalizeH="0" baseline="0" noProof="0" dirty="0" smtClean="0">
                  <a:ln>
                    <a:noFill/>
                  </a:ln>
                  <a:solidFill>
                    <a:srgbClr val="FFFFFF"/>
                  </a:solidFill>
                  <a:effectLst/>
                  <a:uLnTx/>
                  <a:uFillTx/>
                  <a:latin typeface="Calibri" panose="020F0502020204030204" pitchFamily="34" charset="0"/>
                  <a:ea typeface="Meiryo UI" panose="020B0604030504040204" pitchFamily="50" charset="-128"/>
                  <a:cs typeface="Meiryo UI" panose="020B0604030504040204"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smtClean="0">
                    <a:ln>
                      <a:noFill/>
                    </a:ln>
                    <a:solidFill>
                      <a:srgbClr val="FFFFFF"/>
                    </a:solidFill>
                    <a:effectLst/>
                    <a:uLnTx/>
                    <a:uFillTx/>
                    <a:latin typeface="Calibri" panose="020F0502020204030204" pitchFamily="34" charset="0"/>
                    <a:ea typeface="Meiryo UI" panose="020B0604030504040204" pitchFamily="50" charset="-128"/>
                    <a:cs typeface="Meiryo UI" panose="020B0604030504040204" pitchFamily="50" charset="-128"/>
                  </a:rPr>
                  <a:t>WV-ASM300 (/CH)</a:t>
                </a:r>
              </a:p>
            </p:txBody>
          </p:sp>
        </p:grpSp>
        <p:sp>
          <p:nvSpPr>
            <p:cNvPr id="57" name="テキスト ボックス 56"/>
            <p:cNvSpPr txBox="1"/>
            <p:nvPr/>
          </p:nvSpPr>
          <p:spPr>
            <a:xfrm>
              <a:off x="5266557" y="2109224"/>
              <a:ext cx="544176" cy="261610"/>
            </a:xfrm>
            <a:prstGeom prst="rect">
              <a:avLst/>
            </a:prstGeom>
            <a:solidFill>
              <a:srgbClr val="2D2DB9">
                <a:lumMod val="5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9900"/>
                  </a:solidFill>
                  <a:effectLst/>
                  <a:uLnTx/>
                  <a:uFillTx/>
                  <a:latin typeface="Calibri" panose="020F0502020204030204" pitchFamily="34" charset="0"/>
                  <a:ea typeface="ＭＳ Ｐゴシック"/>
                </a:rPr>
                <a:t>LITE</a:t>
              </a:r>
              <a:endParaRPr kumimoji="0" lang="ja-JP" altLang="en-US" sz="1050" b="1" i="0" u="none" strike="noStrike" kern="0" cap="none" spc="0" normalizeH="0" baseline="0" noProof="0" dirty="0" smtClean="0">
                <a:ln>
                  <a:noFill/>
                </a:ln>
                <a:solidFill>
                  <a:srgbClr val="FF9900"/>
                </a:solidFill>
                <a:effectLst/>
                <a:uLnTx/>
                <a:uFillTx/>
                <a:latin typeface="Calibri" panose="020F0502020204030204" pitchFamily="34" charset="0"/>
                <a:ea typeface="ＭＳ Ｐゴシック"/>
              </a:endParaRPr>
            </a:p>
          </p:txBody>
        </p:sp>
      </p:grpSp>
      <p:grpSp>
        <p:nvGrpSpPr>
          <p:cNvPr id="92" name="グループ化 91"/>
          <p:cNvGrpSpPr/>
          <p:nvPr/>
        </p:nvGrpSpPr>
        <p:grpSpPr>
          <a:xfrm>
            <a:off x="1740927" y="3219963"/>
            <a:ext cx="2192817" cy="1147464"/>
            <a:chOff x="-2806700" y="1337451"/>
            <a:chExt cx="2855493" cy="1229650"/>
          </a:xfrm>
        </p:grpSpPr>
        <p:sp>
          <p:nvSpPr>
            <p:cNvPr id="98" name="円/楕円 97"/>
            <p:cNvSpPr/>
            <p:nvPr/>
          </p:nvSpPr>
          <p:spPr>
            <a:xfrm flipV="1">
              <a:off x="-2806700" y="1337451"/>
              <a:ext cx="2855493" cy="1229650"/>
            </a:xfrm>
            <a:prstGeom prst="ellipse">
              <a:avLst/>
            </a:prstGeom>
            <a:gradFill flip="none" rotWithShape="1">
              <a:gsLst>
                <a:gs pos="0">
                  <a:srgbClr val="3333CC">
                    <a:lumMod val="50000"/>
                  </a:srgbClr>
                </a:gs>
                <a:gs pos="71000">
                  <a:srgbClr val="2D2DB9">
                    <a:lumMod val="60000"/>
                    <a:lumOff val="40000"/>
                  </a:srgbClr>
                </a:gs>
                <a:gs pos="90000">
                  <a:srgbClr val="7030A0"/>
                </a:gs>
              </a:gsLst>
              <a:lin ang="16200000" scaled="1"/>
              <a:tileRect/>
            </a:gradFill>
            <a:ln>
              <a:noFill/>
            </a:ln>
            <a:effectLst/>
            <a:extLst/>
          </p:spPr>
          <p:txBody>
            <a:bodyPr wrap="none" lIns="72000" rIns="72000" rtlCol="0" anchor="ctr"/>
            <a:lstStyle/>
            <a:p>
              <a:pPr marL="0" marR="0" lvl="0" indent="0" defTabSz="361950" eaLnBrk="1" fontAlgn="auto" latinLnBrk="0" hangingPunct="1">
                <a:lnSpc>
                  <a:spcPct val="100000"/>
                </a:lnSpc>
                <a:spcBef>
                  <a:spcPts val="0"/>
                </a:spcBef>
                <a:spcAft>
                  <a:spcPts val="0"/>
                </a:spcAft>
                <a:buClrTx/>
                <a:buSzTx/>
                <a:buFontTx/>
                <a:buNone/>
                <a:tabLst/>
                <a:defRPr/>
              </a:pPr>
              <a:endParaRPr kumimoji="0" lang="ja-JP" altLang="en-US" sz="1050" b="0" i="0" u="none" strike="noStrike" kern="0" cap="none" spc="0" normalizeH="0" baseline="0" noProof="0" dirty="0" smtClean="0">
                <a:ln>
                  <a:noFill/>
                </a:ln>
                <a:solidFill>
                  <a:srgbClr val="000000"/>
                </a:solidFill>
                <a:effectLst/>
                <a:uLnTx/>
                <a:uFillTx/>
                <a:latin typeface="Calibri" panose="020F0502020204030204" pitchFamily="34" charset="0"/>
                <a:ea typeface="Meiryo UI" panose="020B0604030504040204" pitchFamily="50" charset="-128"/>
                <a:cs typeface="Meiryo UI" panose="020B0604030504040204" pitchFamily="50" charset="-128"/>
              </a:endParaRPr>
            </a:p>
          </p:txBody>
        </p:sp>
        <p:sp>
          <p:nvSpPr>
            <p:cNvPr id="99" name="正方形/長方形 98"/>
            <p:cNvSpPr/>
            <p:nvPr/>
          </p:nvSpPr>
          <p:spPr>
            <a:xfrm>
              <a:off x="-2726953" y="1561414"/>
              <a:ext cx="2703816" cy="69262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b="1" i="0" u="none" strike="noStrike" kern="0" cap="none" spc="0" normalizeH="0" baseline="0" noProof="0" dirty="0" smtClean="0">
                  <a:ln>
                    <a:noFill/>
                  </a:ln>
                  <a:solidFill>
                    <a:srgbClr val="FFFFFF"/>
                  </a:solidFill>
                  <a:effectLst/>
                  <a:uLnTx/>
                  <a:uFillTx/>
                  <a:latin typeface="Calibri" panose="020F0502020204030204" pitchFamily="34" charset="0"/>
                  <a:ea typeface="Meiryo UI" panose="020B0604030504040204" pitchFamily="50" charset="-128"/>
                  <a:cs typeface="Meiryo UI" panose="020B0604030504040204" pitchFamily="50" charset="-128"/>
                </a:rPr>
                <a:t>Production License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smtClean="0">
                  <a:ln>
                    <a:noFill/>
                  </a:ln>
                  <a:solidFill>
                    <a:srgbClr val="FFFFFF"/>
                  </a:solidFill>
                  <a:effectLst/>
                  <a:uLnTx/>
                  <a:uFillTx/>
                  <a:latin typeface="Calibri" panose="020F0502020204030204" pitchFamily="34" charset="0"/>
                  <a:ea typeface="Meiryo UI" panose="020B0604030504040204" pitchFamily="50" charset="-128"/>
                  <a:cs typeface="Meiryo UI" panose="020B0604030504040204" pitchFamily="50" charset="-128"/>
                </a:rPr>
                <a:t>WV-ASM300 (/CH)</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smtClean="0">
                  <a:ln>
                    <a:noFill/>
                  </a:ln>
                  <a:solidFill>
                    <a:srgbClr val="FFFFFF"/>
                  </a:solidFill>
                  <a:effectLst/>
                  <a:uLnTx/>
                  <a:uFillTx/>
                  <a:latin typeface="Calibri" panose="020F0502020204030204" pitchFamily="34" charset="0"/>
                  <a:ea typeface="Meiryo UI" panose="020B0604030504040204" pitchFamily="50" charset="-128"/>
                  <a:cs typeface="Meiryo UI" panose="020B0604030504040204" pitchFamily="50" charset="-128"/>
                </a:rPr>
                <a:t>WV-ASM30(Japan only)</a:t>
              </a:r>
            </a:p>
          </p:txBody>
        </p:sp>
      </p:grpSp>
      <p:sp>
        <p:nvSpPr>
          <p:cNvPr id="11" name="下矢印 10"/>
          <p:cNvSpPr/>
          <p:nvPr/>
        </p:nvSpPr>
        <p:spPr>
          <a:xfrm rot="2135582">
            <a:off x="3375212" y="2971801"/>
            <a:ext cx="255494" cy="356347"/>
          </a:xfrm>
          <a:prstGeom prst="downArrow">
            <a:avLst/>
          </a:prstGeom>
          <a:solidFill>
            <a:schemeClr val="tx1">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Calibri" panose="020F0502020204030204" pitchFamily="34" charset="0"/>
            </a:endParaRPr>
          </a:p>
        </p:txBody>
      </p:sp>
      <p:sp>
        <p:nvSpPr>
          <p:cNvPr id="54" name="下矢印 53"/>
          <p:cNvSpPr/>
          <p:nvPr/>
        </p:nvSpPr>
        <p:spPr>
          <a:xfrm rot="8880002" flipH="1" flipV="1">
            <a:off x="1698814" y="3083860"/>
            <a:ext cx="255494" cy="356347"/>
          </a:xfrm>
          <a:prstGeom prst="downArrow">
            <a:avLst/>
          </a:prstGeom>
          <a:solidFill>
            <a:schemeClr val="tx1">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Calibri" panose="020F0502020204030204" pitchFamily="34" charset="0"/>
            </a:endParaRPr>
          </a:p>
        </p:txBody>
      </p:sp>
      <p:sp>
        <p:nvSpPr>
          <p:cNvPr id="60" name="下矢印 59"/>
          <p:cNvSpPr/>
          <p:nvPr/>
        </p:nvSpPr>
        <p:spPr>
          <a:xfrm rot="16200000">
            <a:off x="2667566" y="2059082"/>
            <a:ext cx="255494" cy="541247"/>
          </a:xfrm>
          <a:prstGeom prst="downArrow">
            <a:avLst/>
          </a:prstGeom>
          <a:solidFill>
            <a:schemeClr val="bg1">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Calibri" panose="020F0502020204030204" pitchFamily="34" charset="0"/>
            </a:endParaRPr>
          </a:p>
        </p:txBody>
      </p:sp>
      <p:sp>
        <p:nvSpPr>
          <p:cNvPr id="62" name="下矢印 61"/>
          <p:cNvSpPr/>
          <p:nvPr/>
        </p:nvSpPr>
        <p:spPr>
          <a:xfrm rot="16200000" flipH="1" flipV="1">
            <a:off x="2631706" y="2325784"/>
            <a:ext cx="255494" cy="541247"/>
          </a:xfrm>
          <a:prstGeom prst="downArrow">
            <a:avLst/>
          </a:prstGeom>
          <a:solidFill>
            <a:schemeClr val="bg1">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Calibri" panose="020F0502020204030204" pitchFamily="34" charset="0"/>
            </a:endParaRPr>
          </a:p>
        </p:txBody>
      </p:sp>
      <p:sp>
        <p:nvSpPr>
          <p:cNvPr id="64" name="禁止 63"/>
          <p:cNvSpPr/>
          <p:nvPr/>
        </p:nvSpPr>
        <p:spPr>
          <a:xfrm>
            <a:off x="2702860" y="2494430"/>
            <a:ext cx="181536" cy="188258"/>
          </a:xfrm>
          <a:prstGeom prst="noSmoking">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latin typeface="Calibri" panose="020F0502020204030204" pitchFamily="34" charset="0"/>
            </a:endParaRPr>
          </a:p>
        </p:txBody>
      </p:sp>
      <p:sp>
        <p:nvSpPr>
          <p:cNvPr id="69" name="正方形/長方形 68"/>
          <p:cNvSpPr>
            <a:spLocks noChangeAspect="1"/>
          </p:cNvSpPr>
          <p:nvPr/>
        </p:nvSpPr>
        <p:spPr bwMode="auto">
          <a:xfrm>
            <a:off x="673808" y="2884062"/>
            <a:ext cx="758304" cy="397022"/>
          </a:xfrm>
          <a:prstGeom prst="rect">
            <a:avLst/>
          </a:prstGeom>
          <a:solidFill>
            <a:srgbClr val="AAE2CA">
              <a:lumMod val="75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0"/>
          <a:lstStyle/>
          <a:p>
            <a:pPr defTabSz="911373" fontAlgn="auto">
              <a:spcBef>
                <a:spcPts val="0"/>
              </a:spcBef>
              <a:spcAft>
                <a:spcPts val="0"/>
              </a:spcAft>
              <a:defRPr/>
            </a:pPr>
            <a:r>
              <a:rPr kumimoji="0" lang="en-US" altLang="ja-JP" sz="1000" b="1" kern="0" dirty="0" smtClean="0">
                <a:solidFill>
                  <a:prstClr val="white"/>
                </a:solidFill>
                <a:latin typeface="Calibri" panose="020F0502020204030204" pitchFamily="34" charset="0"/>
                <a:ea typeface="ＭＳ Ｐゴシック"/>
              </a:rPr>
              <a:t>ASE202/204</a:t>
            </a:r>
            <a:endParaRPr kumimoji="0" lang="en-US" altLang="ja-JP" sz="1000" b="1" kern="0" dirty="0">
              <a:solidFill>
                <a:prstClr val="white"/>
              </a:solidFill>
              <a:latin typeface="Calibri" panose="020F0502020204030204" pitchFamily="34" charset="0"/>
              <a:ea typeface="ＭＳ Ｐゴシック"/>
            </a:endParaRPr>
          </a:p>
          <a:p>
            <a:pPr defTabSz="911373" fontAlgn="auto">
              <a:spcBef>
                <a:spcPts val="0"/>
              </a:spcBef>
              <a:spcAft>
                <a:spcPts val="0"/>
              </a:spcAft>
              <a:defRPr/>
            </a:pPr>
            <a:r>
              <a:rPr kumimoji="0" lang="en-US" altLang="ja-JP" sz="800" b="1" kern="0" dirty="0">
                <a:solidFill>
                  <a:prstClr val="white"/>
                </a:solidFill>
                <a:latin typeface="Calibri" panose="020F0502020204030204" pitchFamily="34" charset="0"/>
                <a:ea typeface="ＭＳ Ｐゴシック"/>
              </a:rPr>
              <a:t>(</a:t>
            </a:r>
            <a:r>
              <a:rPr kumimoji="0" lang="en-US" altLang="ja-JP" sz="800" b="1" kern="0" dirty="0" smtClean="0">
                <a:solidFill>
                  <a:prstClr val="white"/>
                </a:solidFill>
                <a:latin typeface="Calibri" panose="020F0502020204030204" pitchFamily="34" charset="0"/>
                <a:ea typeface="ＭＳ Ｐゴシック"/>
              </a:rPr>
              <a:t>Trial/90days</a:t>
            </a:r>
            <a:r>
              <a:rPr kumimoji="0" lang="en-US" altLang="ja-JP" sz="800" b="1" kern="0" dirty="0">
                <a:solidFill>
                  <a:prstClr val="white"/>
                </a:solidFill>
                <a:latin typeface="Calibri" panose="020F0502020204030204" pitchFamily="34" charset="0"/>
                <a:ea typeface="ＭＳ Ｐゴシック"/>
              </a:rPr>
              <a:t>)</a:t>
            </a:r>
            <a:endParaRPr kumimoji="0" lang="ja-JP" altLang="en-US" sz="800" b="1" kern="0" dirty="0">
              <a:solidFill>
                <a:prstClr val="white"/>
              </a:solidFill>
              <a:latin typeface="Calibri" panose="020F0502020204030204" pitchFamily="34" charset="0"/>
              <a:ea typeface="ＭＳ Ｐゴシック"/>
            </a:endParaRPr>
          </a:p>
        </p:txBody>
      </p:sp>
      <p:grpSp>
        <p:nvGrpSpPr>
          <p:cNvPr id="14" name="グループ化 13"/>
          <p:cNvGrpSpPr/>
          <p:nvPr/>
        </p:nvGrpSpPr>
        <p:grpSpPr>
          <a:xfrm>
            <a:off x="3607769" y="3536648"/>
            <a:ext cx="677827" cy="1121866"/>
            <a:chOff x="5396227" y="3328219"/>
            <a:chExt cx="677827" cy="1121866"/>
          </a:xfrm>
        </p:grpSpPr>
        <p:sp>
          <p:nvSpPr>
            <p:cNvPr id="65" name="正方形/長方形 64"/>
            <p:cNvSpPr>
              <a:spLocks noChangeAspect="1"/>
            </p:cNvSpPr>
            <p:nvPr/>
          </p:nvSpPr>
          <p:spPr bwMode="auto">
            <a:xfrm>
              <a:off x="5396227" y="4307779"/>
              <a:ext cx="677827" cy="142306"/>
            </a:xfrm>
            <a:prstGeom prst="rect">
              <a:avLst/>
            </a:prstGeom>
            <a:solidFill>
              <a:srgbClr val="AAE2CA">
                <a:lumMod val="75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sz="1000" b="1" kern="0" dirty="0">
                  <a:solidFill>
                    <a:prstClr val="white"/>
                  </a:solidFill>
                  <a:latin typeface="Calibri" panose="020F0502020204030204" pitchFamily="34" charset="0"/>
                  <a:ea typeface="ＭＳ Ｐゴシック"/>
                </a:rPr>
                <a:t>ASE202</a:t>
              </a:r>
              <a:endParaRPr kumimoji="0" lang="ja-JP" altLang="en-US" sz="1000" b="1" kern="0" dirty="0">
                <a:solidFill>
                  <a:prstClr val="white"/>
                </a:solidFill>
                <a:latin typeface="Calibri" panose="020F0502020204030204" pitchFamily="34" charset="0"/>
                <a:ea typeface="ＭＳ Ｐゴシック"/>
              </a:endParaRPr>
            </a:p>
          </p:txBody>
        </p:sp>
        <p:sp>
          <p:nvSpPr>
            <p:cNvPr id="66" name="正方形/長方形 65"/>
            <p:cNvSpPr>
              <a:spLocks noChangeAspect="1"/>
            </p:cNvSpPr>
            <p:nvPr/>
          </p:nvSpPr>
          <p:spPr bwMode="auto">
            <a:xfrm>
              <a:off x="5396227" y="4144519"/>
              <a:ext cx="677827" cy="142306"/>
            </a:xfrm>
            <a:prstGeom prst="rect">
              <a:avLst/>
            </a:prstGeom>
            <a:solidFill>
              <a:srgbClr val="AAE2CA">
                <a:lumMod val="75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sz="1000" b="1" kern="0" dirty="0">
                  <a:solidFill>
                    <a:prstClr val="white"/>
                  </a:solidFill>
                  <a:latin typeface="Calibri" panose="020F0502020204030204" pitchFamily="34" charset="0"/>
                  <a:ea typeface="ＭＳ Ｐゴシック"/>
                </a:rPr>
                <a:t>ASE203</a:t>
              </a:r>
              <a:endParaRPr kumimoji="0" lang="ja-JP" altLang="en-US" sz="1000" b="1" kern="0" dirty="0">
                <a:solidFill>
                  <a:prstClr val="white"/>
                </a:solidFill>
                <a:latin typeface="Calibri" panose="020F0502020204030204" pitchFamily="34" charset="0"/>
                <a:ea typeface="ＭＳ Ｐゴシック"/>
              </a:endParaRPr>
            </a:p>
          </p:txBody>
        </p:sp>
        <p:sp>
          <p:nvSpPr>
            <p:cNvPr id="67" name="正方形/長方形 66"/>
            <p:cNvSpPr>
              <a:spLocks noChangeAspect="1"/>
            </p:cNvSpPr>
            <p:nvPr/>
          </p:nvSpPr>
          <p:spPr bwMode="auto">
            <a:xfrm>
              <a:off x="5396227" y="3654739"/>
              <a:ext cx="677827" cy="142306"/>
            </a:xfrm>
            <a:prstGeom prst="rect">
              <a:avLst/>
            </a:prstGeom>
            <a:solidFill>
              <a:srgbClr val="AAE2CA">
                <a:lumMod val="75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sz="1000" b="1" kern="0" dirty="0">
                  <a:solidFill>
                    <a:prstClr val="white"/>
                  </a:solidFill>
                  <a:latin typeface="Calibri" panose="020F0502020204030204" pitchFamily="34" charset="0"/>
                  <a:ea typeface="ＭＳ Ｐゴシック"/>
                </a:rPr>
                <a:t>ASE231</a:t>
              </a:r>
              <a:endParaRPr kumimoji="0" lang="ja-JP" altLang="en-US" sz="1000" b="1" kern="0" dirty="0">
                <a:solidFill>
                  <a:prstClr val="white"/>
                </a:solidFill>
                <a:latin typeface="Calibri" panose="020F0502020204030204" pitchFamily="34" charset="0"/>
                <a:ea typeface="ＭＳ Ｐゴシック"/>
              </a:endParaRPr>
            </a:p>
          </p:txBody>
        </p:sp>
        <p:sp>
          <p:nvSpPr>
            <p:cNvPr id="68" name="正方形/長方形 67"/>
            <p:cNvSpPr>
              <a:spLocks noChangeAspect="1"/>
            </p:cNvSpPr>
            <p:nvPr/>
          </p:nvSpPr>
          <p:spPr bwMode="auto">
            <a:xfrm>
              <a:off x="5396227" y="3491479"/>
              <a:ext cx="677827" cy="142306"/>
            </a:xfrm>
            <a:prstGeom prst="rect">
              <a:avLst/>
            </a:prstGeom>
            <a:solidFill>
              <a:srgbClr val="AAE2CA">
                <a:lumMod val="75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sz="1000" b="1" kern="0" dirty="0">
                  <a:solidFill>
                    <a:prstClr val="white"/>
                  </a:solidFill>
                  <a:latin typeface="Calibri" panose="020F0502020204030204" pitchFamily="34" charset="0"/>
                  <a:ea typeface="ＭＳ Ｐゴシック"/>
                </a:rPr>
                <a:t>ASE2xx</a:t>
              </a:r>
              <a:endParaRPr kumimoji="0" lang="ja-JP" altLang="en-US" sz="1000" b="1" kern="0" dirty="0">
                <a:solidFill>
                  <a:prstClr val="white"/>
                </a:solidFill>
                <a:latin typeface="Calibri" panose="020F0502020204030204" pitchFamily="34" charset="0"/>
                <a:ea typeface="ＭＳ Ｐゴシック"/>
              </a:endParaRPr>
            </a:p>
          </p:txBody>
        </p:sp>
        <p:sp>
          <p:nvSpPr>
            <p:cNvPr id="70" name="正方形/長方形 69"/>
            <p:cNvSpPr>
              <a:spLocks noChangeAspect="1"/>
            </p:cNvSpPr>
            <p:nvPr/>
          </p:nvSpPr>
          <p:spPr bwMode="auto">
            <a:xfrm>
              <a:off x="5396227" y="3981259"/>
              <a:ext cx="677827" cy="142306"/>
            </a:xfrm>
            <a:prstGeom prst="rect">
              <a:avLst/>
            </a:prstGeom>
            <a:solidFill>
              <a:srgbClr val="AAE2CA">
                <a:lumMod val="75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sz="1000" b="1" kern="0" dirty="0">
                  <a:solidFill>
                    <a:prstClr val="white"/>
                  </a:solidFill>
                  <a:latin typeface="Calibri" panose="020F0502020204030204" pitchFamily="34" charset="0"/>
                  <a:ea typeface="ＭＳ Ｐゴシック"/>
                </a:rPr>
                <a:t>ASE204</a:t>
              </a:r>
              <a:endParaRPr kumimoji="0" lang="ja-JP" altLang="en-US" sz="1000" b="1" kern="0" dirty="0">
                <a:solidFill>
                  <a:prstClr val="white"/>
                </a:solidFill>
                <a:latin typeface="Calibri" panose="020F0502020204030204" pitchFamily="34" charset="0"/>
                <a:ea typeface="ＭＳ Ｐゴシック"/>
              </a:endParaRPr>
            </a:p>
          </p:txBody>
        </p:sp>
        <p:sp>
          <p:nvSpPr>
            <p:cNvPr id="71" name="正方形/長方形 70"/>
            <p:cNvSpPr>
              <a:spLocks noChangeAspect="1"/>
            </p:cNvSpPr>
            <p:nvPr/>
          </p:nvSpPr>
          <p:spPr bwMode="auto">
            <a:xfrm>
              <a:off x="5396227" y="3817999"/>
              <a:ext cx="677827" cy="142306"/>
            </a:xfrm>
            <a:prstGeom prst="rect">
              <a:avLst/>
            </a:prstGeom>
            <a:solidFill>
              <a:srgbClr val="AAE2CA">
                <a:lumMod val="75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sz="1000" b="1" kern="0" dirty="0">
                  <a:solidFill>
                    <a:prstClr val="white"/>
                  </a:solidFill>
                  <a:latin typeface="Calibri" panose="020F0502020204030204" pitchFamily="34" charset="0"/>
                  <a:ea typeface="ＭＳ Ｐゴシック"/>
                </a:rPr>
                <a:t>ASE205</a:t>
              </a:r>
              <a:endParaRPr kumimoji="0" lang="ja-JP" altLang="en-US" sz="1000" b="1" kern="0" dirty="0">
                <a:solidFill>
                  <a:prstClr val="white"/>
                </a:solidFill>
                <a:latin typeface="Calibri" panose="020F0502020204030204" pitchFamily="34" charset="0"/>
                <a:ea typeface="ＭＳ Ｐゴシック"/>
              </a:endParaRPr>
            </a:p>
          </p:txBody>
        </p:sp>
        <p:sp>
          <p:nvSpPr>
            <p:cNvPr id="72" name="正方形/長方形 71"/>
            <p:cNvSpPr>
              <a:spLocks noChangeAspect="1"/>
            </p:cNvSpPr>
            <p:nvPr/>
          </p:nvSpPr>
          <p:spPr bwMode="auto">
            <a:xfrm>
              <a:off x="5396227" y="3328219"/>
              <a:ext cx="677827" cy="142306"/>
            </a:xfrm>
            <a:prstGeom prst="rect">
              <a:avLst/>
            </a:prstGeom>
            <a:solidFill>
              <a:srgbClr val="AAE2CA">
                <a:lumMod val="75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sz="1000" b="1" kern="0" dirty="0">
                  <a:solidFill>
                    <a:prstClr val="white"/>
                  </a:solidFill>
                  <a:latin typeface="Calibri" panose="020F0502020204030204" pitchFamily="34" charset="0"/>
                  <a:ea typeface="ＭＳ Ｐゴシック"/>
                </a:rPr>
                <a:t>ASE3xx</a:t>
              </a:r>
              <a:endParaRPr kumimoji="0" lang="ja-JP" altLang="en-US" sz="1000" b="1" kern="0" dirty="0">
                <a:solidFill>
                  <a:prstClr val="white"/>
                </a:solidFill>
                <a:latin typeface="Calibri" panose="020F0502020204030204" pitchFamily="34" charset="0"/>
                <a:ea typeface="ＭＳ Ｐゴシック"/>
              </a:endParaRPr>
            </a:p>
          </p:txBody>
        </p:sp>
      </p:grpSp>
      <p:sp>
        <p:nvSpPr>
          <p:cNvPr id="15" name="四角形吹き出し 14"/>
          <p:cNvSpPr/>
          <p:nvPr/>
        </p:nvSpPr>
        <p:spPr>
          <a:xfrm>
            <a:off x="1963271" y="1492624"/>
            <a:ext cx="1828800" cy="544605"/>
          </a:xfrm>
          <a:prstGeom prst="wedgeRectCallout">
            <a:avLst>
              <a:gd name="adj1" fmla="val -7884"/>
              <a:gd name="adj2" fmla="val 83159"/>
            </a:avLst>
          </a:prstGeom>
          <a:solidFill>
            <a:srgbClr val="FFFFCC"/>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800" i="1" dirty="0" smtClean="0">
                <a:solidFill>
                  <a:srgbClr val="FF0000"/>
                </a:solidFill>
                <a:effectLst/>
                <a:latin typeface="Calibri" panose="020F0502020204030204" pitchFamily="34" charset="0"/>
              </a:rPr>
              <a:t>Ver.1.10 onward, it is possible to switch from 90 days demo to free license.</a:t>
            </a:r>
          </a:p>
          <a:p>
            <a:pPr algn="ctr"/>
            <a:r>
              <a:rPr kumimoji="1" lang="en-US" altLang="ja-JP" sz="800" i="1" dirty="0" smtClean="0">
                <a:solidFill>
                  <a:srgbClr val="FF0000"/>
                </a:solidFill>
                <a:effectLst/>
                <a:latin typeface="Calibri" panose="020F0502020204030204" pitchFamily="34" charset="0"/>
              </a:rPr>
              <a:t>But opposite way is not supported.</a:t>
            </a:r>
            <a:endParaRPr kumimoji="1" lang="ja-JP" altLang="en-US" sz="800" i="1" dirty="0">
              <a:solidFill>
                <a:srgbClr val="FF0000"/>
              </a:solidFill>
              <a:effectLst/>
              <a:latin typeface="Calibri" panose="020F0502020204030204" pitchFamily="34" charset="0"/>
            </a:endParaRPr>
          </a:p>
        </p:txBody>
      </p:sp>
      <p:sp>
        <p:nvSpPr>
          <p:cNvPr id="16" name="テキスト ボックス 15"/>
          <p:cNvSpPr txBox="1"/>
          <p:nvPr/>
        </p:nvSpPr>
        <p:spPr>
          <a:xfrm>
            <a:off x="106453" y="779930"/>
            <a:ext cx="5899181" cy="738664"/>
          </a:xfrm>
          <a:prstGeom prst="rect">
            <a:avLst/>
          </a:prstGeom>
          <a:noFill/>
        </p:spPr>
        <p:txBody>
          <a:bodyPr wrap="square" rtlCol="0">
            <a:spAutoFit/>
          </a:bodyPr>
          <a:lstStyle/>
          <a:p>
            <a:pPr algn="l"/>
            <a:r>
              <a:rPr kumimoji="1" lang="en-US" altLang="ja-JP" b="1" dirty="0" smtClean="0">
                <a:effectLst/>
                <a:latin typeface="Calibri" panose="020F0502020204030204" pitchFamily="34" charset="0"/>
              </a:rPr>
              <a:t>Firstly, you have to select installation of 90 days demo version or Lite version</a:t>
            </a:r>
          </a:p>
          <a:p>
            <a:pPr algn="l"/>
            <a:r>
              <a:rPr lang="en-US" altLang="ja-JP" b="1" dirty="0" smtClean="0">
                <a:effectLst/>
                <a:latin typeface="Calibri" panose="020F0502020204030204" pitchFamily="34" charset="0"/>
              </a:rPr>
              <a:t>You can upgrade production license by purchasing license. However you can’t dispatch demo version and lite version within same PC.</a:t>
            </a:r>
            <a:endParaRPr kumimoji="1" lang="ja-JP" altLang="en-US" b="1" dirty="0">
              <a:effectLst/>
              <a:latin typeface="Calibri" panose="020F0502020204030204" pitchFamily="34" charset="0"/>
            </a:endParaRPr>
          </a:p>
        </p:txBody>
      </p:sp>
      <p:grpSp>
        <p:nvGrpSpPr>
          <p:cNvPr id="109" name="グループ化 108"/>
          <p:cNvGrpSpPr/>
          <p:nvPr/>
        </p:nvGrpSpPr>
        <p:grpSpPr>
          <a:xfrm>
            <a:off x="4889722" y="2478813"/>
            <a:ext cx="677827" cy="1121866"/>
            <a:chOff x="5396227" y="3328219"/>
            <a:chExt cx="677827" cy="1121866"/>
          </a:xfrm>
          <a:solidFill>
            <a:schemeClr val="bg1">
              <a:lumMod val="75000"/>
            </a:schemeClr>
          </a:solidFill>
        </p:grpSpPr>
        <p:sp>
          <p:nvSpPr>
            <p:cNvPr id="110" name="正方形/長方形 109"/>
            <p:cNvSpPr>
              <a:spLocks noChangeAspect="1"/>
            </p:cNvSpPr>
            <p:nvPr/>
          </p:nvSpPr>
          <p:spPr bwMode="auto">
            <a:xfrm>
              <a:off x="5396227" y="4307779"/>
              <a:ext cx="677827" cy="142306"/>
            </a:xfrm>
            <a:prstGeom prst="rect">
              <a:avLst/>
            </a:prstGeom>
            <a:grp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sz="1000" b="1" strike="sngStrike" kern="0" dirty="0">
                  <a:solidFill>
                    <a:prstClr val="white"/>
                  </a:solidFill>
                  <a:latin typeface="Calibri" panose="020F0502020204030204" pitchFamily="34" charset="0"/>
                  <a:ea typeface="ＭＳ Ｐゴシック"/>
                </a:rPr>
                <a:t>ASE202</a:t>
              </a:r>
              <a:endParaRPr kumimoji="0" lang="ja-JP" altLang="en-US" sz="1000" b="1" strike="sngStrike" kern="0" dirty="0">
                <a:solidFill>
                  <a:prstClr val="white"/>
                </a:solidFill>
                <a:latin typeface="Calibri" panose="020F0502020204030204" pitchFamily="34" charset="0"/>
                <a:ea typeface="ＭＳ Ｐゴシック"/>
              </a:endParaRPr>
            </a:p>
          </p:txBody>
        </p:sp>
        <p:sp>
          <p:nvSpPr>
            <p:cNvPr id="111" name="正方形/長方形 110"/>
            <p:cNvSpPr>
              <a:spLocks noChangeAspect="1"/>
            </p:cNvSpPr>
            <p:nvPr/>
          </p:nvSpPr>
          <p:spPr bwMode="auto">
            <a:xfrm>
              <a:off x="5396227" y="4144519"/>
              <a:ext cx="677827" cy="142306"/>
            </a:xfrm>
            <a:prstGeom prst="rect">
              <a:avLst/>
            </a:prstGeom>
            <a:grp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sz="1000" b="1" strike="sngStrike" kern="0" dirty="0">
                  <a:solidFill>
                    <a:prstClr val="white"/>
                  </a:solidFill>
                  <a:latin typeface="Calibri" panose="020F0502020204030204" pitchFamily="34" charset="0"/>
                  <a:ea typeface="ＭＳ Ｐゴシック"/>
                </a:rPr>
                <a:t>ASE203</a:t>
              </a:r>
              <a:endParaRPr kumimoji="0" lang="ja-JP" altLang="en-US" sz="1000" b="1" strike="sngStrike" kern="0" dirty="0">
                <a:solidFill>
                  <a:prstClr val="white"/>
                </a:solidFill>
                <a:latin typeface="Calibri" panose="020F0502020204030204" pitchFamily="34" charset="0"/>
                <a:ea typeface="ＭＳ Ｐゴシック"/>
              </a:endParaRPr>
            </a:p>
          </p:txBody>
        </p:sp>
        <p:sp>
          <p:nvSpPr>
            <p:cNvPr id="112" name="正方形/長方形 111"/>
            <p:cNvSpPr>
              <a:spLocks noChangeAspect="1"/>
            </p:cNvSpPr>
            <p:nvPr/>
          </p:nvSpPr>
          <p:spPr bwMode="auto">
            <a:xfrm>
              <a:off x="5396227" y="3654739"/>
              <a:ext cx="677827" cy="142306"/>
            </a:xfrm>
            <a:prstGeom prst="rect">
              <a:avLst/>
            </a:prstGeom>
            <a:grp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sz="1000" b="1" strike="sngStrike" kern="0" dirty="0">
                  <a:solidFill>
                    <a:prstClr val="white"/>
                  </a:solidFill>
                  <a:latin typeface="Calibri" panose="020F0502020204030204" pitchFamily="34" charset="0"/>
                  <a:ea typeface="ＭＳ Ｐゴシック"/>
                </a:rPr>
                <a:t>ASE231</a:t>
              </a:r>
              <a:endParaRPr kumimoji="0" lang="ja-JP" altLang="en-US" sz="1000" b="1" strike="sngStrike" kern="0" dirty="0">
                <a:solidFill>
                  <a:prstClr val="white"/>
                </a:solidFill>
                <a:latin typeface="Calibri" panose="020F0502020204030204" pitchFamily="34" charset="0"/>
                <a:ea typeface="ＭＳ Ｐゴシック"/>
              </a:endParaRPr>
            </a:p>
          </p:txBody>
        </p:sp>
        <p:sp>
          <p:nvSpPr>
            <p:cNvPr id="113" name="正方形/長方形 112"/>
            <p:cNvSpPr>
              <a:spLocks noChangeAspect="1"/>
            </p:cNvSpPr>
            <p:nvPr/>
          </p:nvSpPr>
          <p:spPr bwMode="auto">
            <a:xfrm>
              <a:off x="5396227" y="3491479"/>
              <a:ext cx="677827" cy="142306"/>
            </a:xfrm>
            <a:prstGeom prst="rect">
              <a:avLst/>
            </a:prstGeom>
            <a:grp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sz="1000" b="1" strike="sngStrike" kern="0" dirty="0">
                  <a:solidFill>
                    <a:prstClr val="white"/>
                  </a:solidFill>
                  <a:latin typeface="Calibri" panose="020F0502020204030204" pitchFamily="34" charset="0"/>
                  <a:ea typeface="ＭＳ Ｐゴシック"/>
                </a:rPr>
                <a:t>ASE2xx</a:t>
              </a:r>
              <a:endParaRPr kumimoji="0" lang="ja-JP" altLang="en-US" sz="1000" b="1" strike="sngStrike" kern="0" dirty="0">
                <a:solidFill>
                  <a:prstClr val="white"/>
                </a:solidFill>
                <a:latin typeface="Calibri" panose="020F0502020204030204" pitchFamily="34" charset="0"/>
                <a:ea typeface="ＭＳ Ｐゴシック"/>
              </a:endParaRPr>
            </a:p>
          </p:txBody>
        </p:sp>
        <p:sp>
          <p:nvSpPr>
            <p:cNvPr id="114" name="正方形/長方形 113"/>
            <p:cNvSpPr>
              <a:spLocks noChangeAspect="1"/>
            </p:cNvSpPr>
            <p:nvPr/>
          </p:nvSpPr>
          <p:spPr bwMode="auto">
            <a:xfrm>
              <a:off x="5396227" y="3981259"/>
              <a:ext cx="677827" cy="142306"/>
            </a:xfrm>
            <a:prstGeom prst="rect">
              <a:avLst/>
            </a:prstGeom>
            <a:grp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sz="1000" b="1" strike="sngStrike" kern="0" dirty="0">
                  <a:solidFill>
                    <a:prstClr val="white"/>
                  </a:solidFill>
                  <a:latin typeface="Calibri" panose="020F0502020204030204" pitchFamily="34" charset="0"/>
                  <a:ea typeface="ＭＳ Ｐゴシック"/>
                </a:rPr>
                <a:t>ASE204</a:t>
              </a:r>
              <a:endParaRPr kumimoji="0" lang="ja-JP" altLang="en-US" sz="1000" b="1" strike="sngStrike" kern="0" dirty="0">
                <a:solidFill>
                  <a:prstClr val="white"/>
                </a:solidFill>
                <a:latin typeface="Calibri" panose="020F0502020204030204" pitchFamily="34" charset="0"/>
                <a:ea typeface="ＭＳ Ｐゴシック"/>
              </a:endParaRPr>
            </a:p>
          </p:txBody>
        </p:sp>
        <p:sp>
          <p:nvSpPr>
            <p:cNvPr id="115" name="正方形/長方形 114"/>
            <p:cNvSpPr>
              <a:spLocks noChangeAspect="1"/>
            </p:cNvSpPr>
            <p:nvPr/>
          </p:nvSpPr>
          <p:spPr bwMode="auto">
            <a:xfrm>
              <a:off x="5396227" y="3817999"/>
              <a:ext cx="677827" cy="142306"/>
            </a:xfrm>
            <a:prstGeom prst="rect">
              <a:avLst/>
            </a:prstGeom>
            <a:grp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sz="1000" b="1" strike="sngStrike" kern="0" dirty="0">
                  <a:solidFill>
                    <a:prstClr val="white"/>
                  </a:solidFill>
                  <a:latin typeface="Calibri" panose="020F0502020204030204" pitchFamily="34" charset="0"/>
                  <a:ea typeface="ＭＳ Ｐゴシック"/>
                </a:rPr>
                <a:t>ASE205</a:t>
              </a:r>
              <a:endParaRPr kumimoji="0" lang="ja-JP" altLang="en-US" sz="1000" b="1" strike="sngStrike" kern="0" dirty="0">
                <a:solidFill>
                  <a:prstClr val="white"/>
                </a:solidFill>
                <a:latin typeface="Calibri" panose="020F0502020204030204" pitchFamily="34" charset="0"/>
                <a:ea typeface="ＭＳ Ｐゴシック"/>
              </a:endParaRPr>
            </a:p>
          </p:txBody>
        </p:sp>
        <p:sp>
          <p:nvSpPr>
            <p:cNvPr id="116" name="正方形/長方形 115"/>
            <p:cNvSpPr>
              <a:spLocks noChangeAspect="1"/>
            </p:cNvSpPr>
            <p:nvPr/>
          </p:nvSpPr>
          <p:spPr bwMode="auto">
            <a:xfrm>
              <a:off x="5396227" y="3328219"/>
              <a:ext cx="677827" cy="142306"/>
            </a:xfrm>
            <a:prstGeom prst="rect">
              <a:avLst/>
            </a:prstGeom>
            <a:grp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sz="1000" b="1" strike="sngStrike" kern="0" dirty="0">
                  <a:solidFill>
                    <a:prstClr val="white"/>
                  </a:solidFill>
                  <a:latin typeface="Calibri" panose="020F0502020204030204" pitchFamily="34" charset="0"/>
                  <a:ea typeface="ＭＳ Ｐゴシック"/>
                </a:rPr>
                <a:t>ASE3xx</a:t>
              </a:r>
              <a:endParaRPr kumimoji="0" lang="ja-JP" altLang="en-US" sz="1000" b="1" strike="sngStrike" kern="0" dirty="0">
                <a:solidFill>
                  <a:prstClr val="white"/>
                </a:solidFill>
                <a:latin typeface="Calibri" panose="020F0502020204030204" pitchFamily="34" charset="0"/>
                <a:ea typeface="ＭＳ Ｐゴシック"/>
              </a:endParaRPr>
            </a:p>
          </p:txBody>
        </p:sp>
      </p:grpSp>
      <p:sp>
        <p:nvSpPr>
          <p:cNvPr id="17" name="テキスト ボックス 16"/>
          <p:cNvSpPr txBox="1"/>
          <p:nvPr/>
        </p:nvSpPr>
        <p:spPr>
          <a:xfrm>
            <a:off x="4706654" y="3603811"/>
            <a:ext cx="1102659" cy="338554"/>
          </a:xfrm>
          <a:prstGeom prst="rect">
            <a:avLst/>
          </a:prstGeom>
          <a:noFill/>
        </p:spPr>
        <p:txBody>
          <a:bodyPr wrap="square" rtlCol="0">
            <a:spAutoFit/>
          </a:bodyPr>
          <a:lstStyle/>
          <a:p>
            <a:r>
              <a:rPr kumimoji="1" lang="en-US" altLang="ja-JP" sz="800" b="1" dirty="0" smtClean="0">
                <a:solidFill>
                  <a:srgbClr val="FF0000"/>
                </a:solidFill>
                <a:effectLst/>
                <a:latin typeface="Calibri" panose="020F0502020204030204" pitchFamily="34" charset="0"/>
              </a:rPr>
              <a:t>No extension license is supported</a:t>
            </a:r>
            <a:endParaRPr kumimoji="1" lang="ja-JP" altLang="en-US" sz="800" b="1" dirty="0">
              <a:solidFill>
                <a:srgbClr val="FF0000"/>
              </a:solidFill>
              <a:effectLst/>
              <a:latin typeface="Calibri" panose="020F0502020204030204" pitchFamily="34" charset="0"/>
            </a:endParaRPr>
          </a:p>
        </p:txBody>
      </p:sp>
      <p:grpSp>
        <p:nvGrpSpPr>
          <p:cNvPr id="63" name="グループ化 62"/>
          <p:cNvGrpSpPr/>
          <p:nvPr/>
        </p:nvGrpSpPr>
        <p:grpSpPr>
          <a:xfrm>
            <a:off x="1404322" y="1447948"/>
            <a:ext cx="624993" cy="276999"/>
            <a:chOff x="1148220" y="6032321"/>
            <a:chExt cx="624993" cy="276999"/>
          </a:xfrm>
        </p:grpSpPr>
        <p:sp>
          <p:nvSpPr>
            <p:cNvPr id="73" name="円/楕円 72"/>
            <p:cNvSpPr/>
            <p:nvPr/>
          </p:nvSpPr>
          <p:spPr>
            <a:xfrm>
              <a:off x="1259632" y="6115375"/>
              <a:ext cx="432048" cy="16432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anose="020F0502020204030204" pitchFamily="34" charset="0"/>
                <a:cs typeface="Arial" panose="020B0604020202020204" pitchFamily="34" charset="0"/>
              </a:endParaRPr>
            </a:p>
          </p:txBody>
        </p:sp>
        <p:sp>
          <p:nvSpPr>
            <p:cNvPr id="74" name="Rectangle 15"/>
            <p:cNvSpPr>
              <a:spLocks noChangeArrowheads="1"/>
            </p:cNvSpPr>
            <p:nvPr/>
          </p:nvSpPr>
          <p:spPr bwMode="auto">
            <a:xfrm>
              <a:off x="1148220" y="6032321"/>
              <a:ext cx="624993" cy="276999"/>
            </a:xfrm>
            <a:prstGeom prst="rect">
              <a:avLst/>
            </a:prstGeom>
            <a:noFill/>
            <a:ln w="25400" cmpd="sng">
              <a:noFill/>
              <a:miter lim="800000"/>
              <a:headEnd/>
              <a:tailEnd/>
            </a:ln>
            <a:effectLst/>
            <a:extLst/>
          </p:spPr>
          <p:txBody>
            <a:bodyPr wrap="square">
              <a:spAutoFit/>
            </a:bodyPr>
            <a:lstStyle/>
            <a:p>
              <a:pPr>
                <a:lnSpc>
                  <a:spcPct val="100000"/>
                </a:lnSpc>
                <a:spcBef>
                  <a:spcPct val="0"/>
                </a:spcBef>
              </a:pPr>
              <a:r>
                <a:rPr lang="en-US" altLang="ja-JP" sz="1200" b="1" i="1" dirty="0" smtClean="0">
                  <a:solidFill>
                    <a:srgbClr val="FF0000"/>
                  </a:solidFill>
                  <a:effectLst>
                    <a:outerShdw blurRad="38100" dist="38100" dir="2700000" algn="tl">
                      <a:srgbClr val="C0C0C0"/>
                    </a:outerShdw>
                  </a:effectLst>
                  <a:latin typeface="Calibri" panose="020F0502020204030204" pitchFamily="34" charset="0"/>
                  <a:ea typeface="HGP創英角ｺﾞｼｯｸUB" pitchFamily="50" charset="-128"/>
                  <a:cs typeface="Arial" panose="020B0604020202020204" pitchFamily="34" charset="0"/>
                </a:rPr>
                <a:t>New!!</a:t>
              </a:r>
              <a:endParaRPr lang="en-US" altLang="ja-JP" sz="1200" b="1" i="1" dirty="0">
                <a:solidFill>
                  <a:srgbClr val="FF0000"/>
                </a:solidFill>
                <a:effectLst>
                  <a:outerShdw blurRad="38100" dist="38100" dir="2700000" algn="tl">
                    <a:srgbClr val="C0C0C0"/>
                  </a:outerShdw>
                </a:effectLst>
                <a:latin typeface="Calibri" panose="020F0502020204030204" pitchFamily="34" charset="0"/>
                <a:ea typeface="HGP創英角ｺﾞｼｯｸUB" pitchFamily="50" charset="-128"/>
                <a:cs typeface="Arial" panose="020B0604020202020204" pitchFamily="34" charset="0"/>
              </a:endParaRPr>
            </a:p>
          </p:txBody>
        </p:sp>
      </p:grpSp>
    </p:spTree>
    <p:extLst>
      <p:ext uri="{BB962C8B-B14F-4D97-AF65-F5344CB8AC3E}">
        <p14:creationId xmlns:p14="http://schemas.microsoft.com/office/powerpoint/2010/main" val="1513468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txBox="1">
            <a:spLocks noChangeArrowheads="1"/>
          </p:cNvSpPr>
          <p:nvPr/>
        </p:nvSpPr>
        <p:spPr bwMode="auto">
          <a:xfrm>
            <a:off x="478400" y="88894"/>
            <a:ext cx="7642225" cy="373856"/>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25400"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nchor="ctr"/>
          <a:lstStyle>
            <a:lvl1pPr defTabSz="912813" eaLnBrk="0" hangingPunct="0">
              <a:defRPr kumimoji="1">
                <a:solidFill>
                  <a:schemeClr val="tx1"/>
                </a:solidFill>
                <a:latin typeface="Calibri" pitchFamily="34" charset="0"/>
                <a:ea typeface="ＭＳ Ｐゴシック" pitchFamily="50" charset="-128"/>
              </a:defRPr>
            </a:lvl1pPr>
            <a:lvl2pPr marL="742950" indent="-285750" defTabSz="912813" eaLnBrk="0" hangingPunct="0">
              <a:defRPr kumimoji="1">
                <a:solidFill>
                  <a:schemeClr val="tx1"/>
                </a:solidFill>
                <a:latin typeface="Calibri" pitchFamily="34" charset="0"/>
                <a:ea typeface="ＭＳ Ｐゴシック" pitchFamily="50" charset="-128"/>
              </a:defRPr>
            </a:lvl2pPr>
            <a:lvl3pPr marL="1143000" indent="-228600" defTabSz="912813" eaLnBrk="0" hangingPunct="0">
              <a:defRPr kumimoji="1">
                <a:solidFill>
                  <a:schemeClr val="tx1"/>
                </a:solidFill>
                <a:latin typeface="Calibri" pitchFamily="34" charset="0"/>
                <a:ea typeface="ＭＳ Ｐゴシック" pitchFamily="50" charset="-128"/>
              </a:defRPr>
            </a:lvl3pPr>
            <a:lvl4pPr marL="1600200" indent="-228600" defTabSz="912813" eaLnBrk="0" hangingPunct="0">
              <a:defRPr kumimoji="1">
                <a:solidFill>
                  <a:schemeClr val="tx1"/>
                </a:solidFill>
                <a:latin typeface="Calibri" pitchFamily="34" charset="0"/>
                <a:ea typeface="ＭＳ Ｐゴシック" pitchFamily="50" charset="-128"/>
              </a:defRPr>
            </a:lvl4pPr>
            <a:lvl5pPr marL="2057400" indent="-228600" defTabSz="912813" eaLnBrk="0" hangingPunct="0">
              <a:defRPr kumimoji="1">
                <a:solidFill>
                  <a:schemeClr val="tx1"/>
                </a:solidFill>
                <a:latin typeface="Calibri" pitchFamily="34" charset="0"/>
                <a:ea typeface="ＭＳ Ｐゴシック" pitchFamily="50" charset="-128"/>
              </a:defRPr>
            </a:lvl5pPr>
            <a:lvl6pPr marL="2514600" indent="-228600" defTabSz="912813"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defTabSz="912813"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defTabSz="912813"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defTabSz="912813"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l"/>
            <a:r>
              <a:rPr lang="en-US" altLang="ja-JP" sz="2400" b="1" dirty="0">
                <a:solidFill>
                  <a:schemeClr val="bg1"/>
                </a:solidFill>
                <a:effectLst/>
                <a:ea typeface="Meiryo UI" pitchFamily="50" charset="-128"/>
                <a:cs typeface="Meiryo UI" pitchFamily="50" charset="-128"/>
              </a:rPr>
              <a:t>Comparison of ASM200/300</a:t>
            </a:r>
            <a:r>
              <a:rPr lang="ja-JP" altLang="en-US" sz="2400" b="1" dirty="0">
                <a:solidFill>
                  <a:schemeClr val="bg1"/>
                </a:solidFill>
                <a:effectLst/>
                <a:ea typeface="Meiryo UI" pitchFamily="50" charset="-128"/>
                <a:cs typeface="Meiryo UI" pitchFamily="50" charset="-128"/>
              </a:rPr>
              <a:t> </a:t>
            </a:r>
            <a:r>
              <a:rPr lang="en-US" altLang="ja-JP" sz="2400" b="1" dirty="0">
                <a:solidFill>
                  <a:schemeClr val="bg1"/>
                </a:solidFill>
                <a:effectLst/>
                <a:ea typeface="Meiryo UI" pitchFamily="50" charset="-128"/>
                <a:cs typeface="Meiryo UI" pitchFamily="50" charset="-128"/>
              </a:rPr>
              <a:t>functions </a:t>
            </a:r>
            <a:endParaRPr lang="ja-JP" altLang="en-US" sz="2400" b="1" dirty="0">
              <a:solidFill>
                <a:schemeClr val="bg1"/>
              </a:solidFill>
              <a:effectLst/>
              <a:ea typeface="Meiryo UI" pitchFamily="50" charset="-128"/>
              <a:cs typeface="Meiryo UI"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2923791636"/>
              </p:ext>
            </p:extLst>
          </p:nvPr>
        </p:nvGraphicFramePr>
        <p:xfrm>
          <a:off x="6350" y="584448"/>
          <a:ext cx="9128117" cy="4206884"/>
        </p:xfrm>
        <a:graphic>
          <a:graphicData uri="http://schemas.openxmlformats.org/drawingml/2006/table">
            <a:tbl>
              <a:tblPr firstRow="1" bandRow="1">
                <a:tableStyleId>{5940675A-B579-460E-94D1-54222C63F5DA}</a:tableStyleId>
              </a:tblPr>
              <a:tblGrid>
                <a:gridCol w="711595"/>
                <a:gridCol w="880599"/>
                <a:gridCol w="1903518"/>
                <a:gridCol w="925074"/>
                <a:gridCol w="927331"/>
                <a:gridCol w="1800000"/>
                <a:gridCol w="1980000"/>
              </a:tblGrid>
              <a:tr h="315586">
                <a:tc>
                  <a:txBody>
                    <a:bodyPr/>
                    <a:lstStyle/>
                    <a:p>
                      <a:pPr algn="ctr"/>
                      <a:endParaRPr kumimoji="1" lang="ja-JP" altLang="en-US" sz="8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endParaRPr kumimoji="1" lang="ja-JP" altLang="en-US" sz="9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Specification</a:t>
                      </a:r>
                      <a:endParaRPr kumimoji="1" lang="ja-JP" altLang="en-US" sz="900" b="1"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ASM200</a:t>
                      </a:r>
                    </a:p>
                    <a:p>
                      <a:pPr algn="ct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(Paid)</a:t>
                      </a:r>
                      <a:endParaRPr kumimoji="1" lang="ja-JP" altLang="en-US" sz="900" b="1"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ASM300</a:t>
                      </a:r>
                    </a:p>
                    <a:p>
                      <a:pPr algn="ct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(Paid)</a:t>
                      </a:r>
                      <a:endParaRPr kumimoji="1" lang="ja-JP" altLang="en-US" sz="900" b="1"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ASM300</a:t>
                      </a:r>
                    </a:p>
                    <a:p>
                      <a:pPr algn="ct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(90 days</a:t>
                      </a:r>
                      <a:r>
                        <a:rPr kumimoji="1" lang="en-US" altLang="ja-JP" sz="900" b="1" baseline="0" dirty="0" smtClean="0">
                          <a:latin typeface="Calibri" panose="020F0502020204030204" pitchFamily="34" charset="0"/>
                          <a:ea typeface="Meiryo UI" panose="020B0604030504040204" pitchFamily="50" charset="-128"/>
                          <a:cs typeface="Meiryo UI" panose="020B0604030504040204" pitchFamily="50" charset="-128"/>
                        </a:rPr>
                        <a:t> Trial)</a:t>
                      </a:r>
                      <a:endParaRPr kumimoji="1" lang="ja-JP" altLang="en-US" sz="900" b="1"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ASM300</a:t>
                      </a:r>
                    </a:p>
                    <a:p>
                      <a:pPr algn="ct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(Free license)</a:t>
                      </a:r>
                      <a:endParaRPr kumimoji="1" lang="ja-JP" altLang="en-US" sz="900" b="1"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r>
              <a:tr h="177035">
                <a:tc rowSpan="5">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System</a:t>
                      </a:r>
                    </a:p>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Configuration</a:t>
                      </a: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Camera</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Std.256</a:t>
                      </a:r>
                      <a:r>
                        <a:rPr kumimoji="1" lang="ja-JP" altLang="en-US" sz="700" dirty="0" smtClean="0">
                          <a:latin typeface="Calibri" panose="020F0502020204030204" pitchFamily="34" charset="0"/>
                          <a:ea typeface="Meiryo UI" panose="020B0604030504040204" pitchFamily="50" charset="-128"/>
                          <a:cs typeface="Meiryo UI" panose="020B0604030504040204" pitchFamily="50" charset="-128"/>
                        </a:rPr>
                        <a:t>／</a:t>
                      </a: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Max.256*5</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256</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256</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256</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16  </a:t>
                      </a:r>
                      <a:r>
                        <a:rPr kumimoji="1" lang="ja-JP" altLang="en-US" sz="700"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(Total</a:t>
                      </a:r>
                      <a:r>
                        <a:rPr kumimoji="1" lang="en-US" altLang="ja-JP" sz="700" baseline="0" dirty="0" smtClean="0">
                          <a:latin typeface="Calibri" panose="020F0502020204030204" pitchFamily="34" charset="0"/>
                          <a:ea typeface="Meiryo UI" panose="020B0604030504040204" pitchFamily="50" charset="-128"/>
                          <a:cs typeface="Meiryo UI" panose="020B0604030504040204" pitchFamily="50" charset="-128"/>
                        </a:rPr>
                        <a:t> of camera direct and via NVR</a:t>
                      </a:r>
                      <a:r>
                        <a:rPr kumimoji="1" lang="ja-JP" altLang="en-US" sz="700" dirty="0" smtClean="0">
                          <a:latin typeface="Calibri" panose="020F0502020204030204" pitchFamily="34" charset="0"/>
                          <a:ea typeface="Meiryo UI" panose="020B0604030504040204" pitchFamily="50" charset="-128"/>
                          <a:cs typeface="Meiryo UI" panose="020B0604030504040204" pitchFamily="50" charset="-128"/>
                        </a:rPr>
                        <a:t>）　</a:t>
                      </a:r>
                      <a:endParaRPr kumimoji="1" lang="ja-JP" altLang="en-US" sz="7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r>
              <a:tr h="284797">
                <a:tc vMerge="1">
                  <a:txBody>
                    <a:bodyPr/>
                    <a:lstStyle/>
                    <a:p>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marL="91439" marR="91439" marT="34289" marB="34289"/>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NVR</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Std.100</a:t>
                      </a:r>
                      <a:r>
                        <a:rPr kumimoji="1" lang="ja-JP" altLang="en-US" sz="700" dirty="0" smtClean="0">
                          <a:latin typeface="Calibri" panose="020F0502020204030204" pitchFamily="34" charset="0"/>
                          <a:ea typeface="Meiryo UI" panose="020B0604030504040204" pitchFamily="50" charset="-128"/>
                          <a:cs typeface="Meiryo UI" panose="020B0604030504040204" pitchFamily="50" charset="-128"/>
                        </a:rPr>
                        <a:t>／</a:t>
                      </a: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Max.100</a:t>
                      </a:r>
                      <a:r>
                        <a:rPr kumimoji="1" lang="ja-JP" altLang="en-US" sz="700" dirty="0" smtClean="0">
                          <a:latin typeface="Calibri" panose="020F0502020204030204" pitchFamily="34" charset="0"/>
                          <a:ea typeface="Meiryo UI" panose="020B0604030504040204" pitchFamily="50" charset="-128"/>
                          <a:cs typeface="Meiryo UI" panose="020B0604030504040204" pitchFamily="50" charset="-128"/>
                        </a:rPr>
                        <a:t>*</a:t>
                      </a: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5</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100</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100</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100</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1</a:t>
                      </a:r>
                      <a:r>
                        <a:rPr kumimoji="1" lang="ja-JP" altLang="en-US" sz="700"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(Cameras</a:t>
                      </a:r>
                      <a:r>
                        <a:rPr kumimoji="1" lang="en-US" altLang="ja-JP" sz="700" baseline="0" dirty="0" smtClean="0">
                          <a:latin typeface="Calibri" panose="020F0502020204030204" pitchFamily="34" charset="0"/>
                          <a:ea typeface="Meiryo UI" panose="020B0604030504040204" pitchFamily="50" charset="-128"/>
                          <a:cs typeface="Meiryo UI" panose="020B0604030504040204" pitchFamily="50" charset="-128"/>
                        </a:rPr>
                        <a:t> are registered at ports  </a:t>
                      </a:r>
                    </a:p>
                    <a:p>
                      <a:pPr algn="ctr"/>
                      <a:r>
                        <a:rPr kumimoji="1" lang="en-US" altLang="ja-JP" sz="700" baseline="0" dirty="0" smtClean="0">
                          <a:latin typeface="Calibri" panose="020F0502020204030204" pitchFamily="34" charset="0"/>
                          <a:ea typeface="Meiryo UI" panose="020B0604030504040204" pitchFamily="50" charset="-128"/>
                          <a:cs typeface="Meiryo UI" panose="020B0604030504040204" pitchFamily="50" charset="-128"/>
                        </a:rPr>
                        <a:t> </a:t>
                      </a:r>
                      <a:r>
                        <a:rPr kumimoji="1" lang="ja-JP" altLang="en-US" sz="700" baseline="0"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700" baseline="0" dirty="0" smtClean="0">
                          <a:latin typeface="Calibri" panose="020F0502020204030204" pitchFamily="34" charset="0"/>
                          <a:ea typeface="Meiryo UI" panose="020B0604030504040204" pitchFamily="50" charset="-128"/>
                          <a:cs typeface="Meiryo UI" panose="020B0604030504040204" pitchFamily="50" charset="-128"/>
                        </a:rPr>
                        <a:t>from 1ch to </a:t>
                      </a: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16ch</a:t>
                      </a:r>
                      <a:r>
                        <a:rPr kumimoji="1" lang="ja-JP" altLang="en-US" sz="700" dirty="0" smtClean="0">
                          <a:latin typeface="Calibri" panose="020F0502020204030204" pitchFamily="34" charset="0"/>
                          <a:ea typeface="Meiryo UI" panose="020B0604030504040204" pitchFamily="50" charset="-128"/>
                          <a:cs typeface="Meiryo UI" panose="020B0604030504040204" pitchFamily="50" charset="-128"/>
                        </a:rPr>
                        <a:t>）</a:t>
                      </a:r>
                      <a:endPar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r>
              <a:tr h="177035">
                <a:tc vMerge="1">
                  <a:txBody>
                    <a:bodyPr/>
                    <a:lstStyle/>
                    <a:p>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marL="91439" marR="91439" marT="34289" marB="34289"/>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Encoder</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Std.64</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64</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64</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64</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4</a:t>
                      </a:r>
                      <a:r>
                        <a:rPr kumimoji="1" lang="ja-JP" altLang="en-US"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In case of  GXE100, up to 4ch)</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r>
              <a:tr h="177035">
                <a:tc vMerge="1">
                  <a:txBody>
                    <a:bodyPr/>
                    <a:lstStyle/>
                    <a:p>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marL="91439" marR="91439" marT="34289" marB="34289"/>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Microphone</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Std.256</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256</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256</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256</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16</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r>
              <a:tr h="177035">
                <a:tc vMerge="1">
                  <a:txBody>
                    <a:bodyPr/>
                    <a:lstStyle/>
                    <a:p>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marL="91439" marR="91439" marT="34289" marB="34289"/>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User</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32</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32</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32</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32</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32</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r>
              <a:tr h="284797">
                <a:tc rowSpan="3">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Free</a:t>
                      </a:r>
                    </a:p>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Extension</a:t>
                      </a:r>
                    </a:p>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License</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Intelligence app.</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Heatmap/People counting</a:t>
                      </a:r>
                    </a:p>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for 9M 360deg. Camera</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lumMod val="85000"/>
                      </a:schemeClr>
                    </a:solidFill>
                  </a:tcPr>
                </a:tc>
              </a:tr>
              <a:tr h="177035">
                <a:tc vMerge="1">
                  <a:txBody>
                    <a:bodyPr/>
                    <a:lstStyle/>
                    <a:p>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marL="91439" marR="91439" marT="34289" marB="34289"/>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Housing</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PTZ control for MIKAMI</a:t>
                      </a:r>
                      <a:r>
                        <a:rPr kumimoji="1" lang="en-US" altLang="ja-JP" sz="700" baseline="0" dirty="0" smtClean="0">
                          <a:latin typeface="Calibri" panose="020F0502020204030204" pitchFamily="34" charset="0"/>
                          <a:ea typeface="Meiryo UI" panose="020B0604030504040204" pitchFamily="50" charset="-128"/>
                          <a:cs typeface="Meiryo UI" panose="020B0604030504040204" pitchFamily="50" charset="-128"/>
                        </a:rPr>
                        <a:t> Housing</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lumMod val="85000"/>
                      </a:schemeClr>
                    </a:solidFill>
                  </a:tcPr>
                </a:tc>
              </a:tr>
              <a:tr h="177035">
                <a:tc vMerge="1">
                  <a:txBody>
                    <a:bodyPr/>
                    <a:lstStyle/>
                    <a:p>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marL="91439" marR="91439" marT="34289" marB="34289"/>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Dewarp</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for 360 degrees camera</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Standard</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Standard</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Standard</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Standard</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r>
              <a:tr h="177035">
                <a:tc rowSpan="10">
                  <a:txBody>
                    <a:bodyPr/>
                    <a:lstStyle/>
                    <a:p>
                      <a:pPr marL="0" marR="0" indent="0" algn="ctr" defTabSz="912946" rtl="0" eaLnBrk="1" fontAlgn="auto" latinLnBrk="0" hangingPunct="1">
                        <a:lnSpc>
                          <a:spcPct val="100000"/>
                        </a:lnSpc>
                        <a:spcBef>
                          <a:spcPts val="0"/>
                        </a:spcBef>
                        <a:spcAft>
                          <a:spcPts val="0"/>
                        </a:spcAft>
                        <a:buClrTx/>
                        <a:buSzTx/>
                        <a:buFontTx/>
                        <a:buNone/>
                        <a:tabLst/>
                        <a:defRPr/>
                      </a:pP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Paid</a:t>
                      </a:r>
                    </a:p>
                    <a:p>
                      <a:pPr marL="0" marR="0" indent="0" algn="ctr" defTabSz="912946" rtl="0" eaLnBrk="1" fontAlgn="auto" latinLnBrk="0" hangingPunct="1">
                        <a:lnSpc>
                          <a:spcPct val="100000"/>
                        </a:lnSpc>
                        <a:spcBef>
                          <a:spcPts val="0"/>
                        </a:spcBef>
                        <a:spcAft>
                          <a:spcPts val="0"/>
                        </a:spcAft>
                        <a:buClrTx/>
                        <a:buSzTx/>
                        <a:buFontTx/>
                        <a:buNone/>
                        <a:tabLst/>
                        <a:defRPr/>
                      </a:pP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Extension</a:t>
                      </a:r>
                    </a:p>
                    <a:p>
                      <a:pPr marL="0" marR="0" indent="0" algn="ctr" defTabSz="912946" rtl="0" eaLnBrk="1" fontAlgn="auto" latinLnBrk="0" hangingPunct="1">
                        <a:lnSpc>
                          <a:spcPct val="100000"/>
                        </a:lnSpc>
                        <a:spcBef>
                          <a:spcPts val="0"/>
                        </a:spcBef>
                        <a:spcAft>
                          <a:spcPts val="0"/>
                        </a:spcAft>
                        <a:buClrTx/>
                        <a:buSzTx/>
                        <a:buFontTx/>
                        <a:buNone/>
                        <a:tabLst/>
                        <a:defRPr/>
                      </a:pP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License</a:t>
                      </a:r>
                      <a:endParaRPr kumimoji="1" lang="ja-JP" altLang="en-US" sz="700" dirty="0" smtClean="0">
                        <a:latin typeface="Calibri" panose="020F0502020204030204" pitchFamily="34" charset="0"/>
                        <a:ea typeface="Meiryo UI" panose="020B0604030504040204" pitchFamily="50" charset="-128"/>
                        <a:cs typeface="Meiryo UI" panose="020B0604030504040204" pitchFamily="50" charset="-128"/>
                      </a:endParaRPr>
                    </a:p>
                    <a:p>
                      <a:pPr algn="ct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rowSpan="3">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ASE201</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Live</a:t>
                      </a:r>
                      <a:r>
                        <a:rPr kumimoji="1" lang="en-US" altLang="ja-JP" sz="700" baseline="0" dirty="0" smtClean="0">
                          <a:latin typeface="Calibri" panose="020F0502020204030204" pitchFamily="34" charset="0"/>
                          <a:ea typeface="Meiryo UI" panose="020B0604030504040204" pitchFamily="50" charset="-128"/>
                          <a:cs typeface="Meiryo UI" panose="020B0604030504040204" pitchFamily="50" charset="-128"/>
                        </a:rPr>
                        <a:t> monitor</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rowSpan="3">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rowSpan="3">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Standard</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rowSpan="3">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Standard</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rowSpan="3">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lumMod val="85000"/>
                      </a:schemeClr>
                    </a:solidFill>
                  </a:tcPr>
                </a:tc>
              </a:tr>
              <a:tr h="177035">
                <a:tc vMerge="1">
                  <a:txBody>
                    <a:bodyPr/>
                    <a:lstStyle/>
                    <a:p>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marL="91439" marR="91439" marT="34289" marB="34289"/>
                </a:tc>
                <a:tc vMerge="1">
                  <a:txBody>
                    <a:bodyPr/>
                    <a:lstStyle/>
                    <a:p>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marL="91439" marR="91439" marT="34289" marB="34289"/>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MAP monitor</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vMerge="1">
                  <a:txBody>
                    <a:bodyPr/>
                    <a:lstStyle/>
                    <a:p>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marL="99059" marR="99059" marT="45719" marB="45719"/>
                </a:tc>
                <a:tc vMerge="1">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99059" marR="99059" marT="45719" marB="45719"/>
                </a:tc>
                <a:tc vMerge="1">
                  <a:txBody>
                    <a:bodyPr/>
                    <a:lstStyle/>
                    <a:p>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9059" marR="99059" marT="45719" marB="45719"/>
                </a:tc>
                <a:tc vMerge="1">
                  <a:txBody>
                    <a:bodyPr/>
                    <a:lstStyle/>
                    <a:p>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9059" marR="99059" marT="45719" marB="45719"/>
                </a:tc>
              </a:tr>
              <a:tr h="177035">
                <a:tc vMerge="1">
                  <a:txBody>
                    <a:bodyPr/>
                    <a:lstStyle/>
                    <a:p>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marL="91439" marR="91439" marT="34289" marB="34289"/>
                </a:tc>
                <a:tc vMerge="1">
                  <a:txBody>
                    <a:bodyPr/>
                    <a:lstStyle/>
                    <a:p>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marL="91439" marR="91439" marT="34289" marB="34289"/>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CU950 </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vMerge="1">
                  <a:txBody>
                    <a:bodyPr/>
                    <a:lstStyle/>
                    <a:p>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marL="99059" marR="99059" marT="45719" marB="45719"/>
                </a:tc>
                <a:tc vMerge="1">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99059" marR="99059" marT="45719" marB="45719"/>
                </a:tc>
                <a:tc vMerge="1">
                  <a:txBody>
                    <a:bodyPr/>
                    <a:lstStyle/>
                    <a:p>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9059" marR="99059" marT="45719" marB="45719"/>
                </a:tc>
                <a:tc vMerge="1">
                  <a:txBody>
                    <a:bodyPr/>
                    <a:lstStyle/>
                    <a:p>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9059" marR="99059" marT="45719" marB="45719"/>
                </a:tc>
              </a:tr>
              <a:tr h="177035">
                <a:tc vMerge="1">
                  <a:txBody>
                    <a:bodyPr/>
                    <a:lstStyle/>
                    <a:p>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marL="91439" marR="91439" marT="34289" marB="34289"/>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ASE202</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4 monitors/64 multi-display</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lumMod val="85000"/>
                      </a:schemeClr>
                    </a:solidFill>
                  </a:tcPr>
                </a:tc>
              </a:tr>
              <a:tr h="177035">
                <a:tc vMerge="1">
                  <a:txBody>
                    <a:bodyPr/>
                    <a:lstStyle/>
                    <a:p>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marL="91439" marR="91439" marT="34289" marB="34289"/>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ASE203</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Additional NVRs </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lumMod val="85000"/>
                      </a:schemeClr>
                    </a:solid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lumMod val="85000"/>
                      </a:schemeClr>
                    </a:solidFill>
                  </a:tcPr>
                </a:tc>
              </a:tr>
              <a:tr h="177035">
                <a:tc vMerge="1">
                  <a:txBody>
                    <a:bodyPr/>
                    <a:lstStyle/>
                    <a:p>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marL="91439" marR="91439" marT="34289" marB="34289"/>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ASE204</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GXD400 link</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lumMod val="85000"/>
                      </a:schemeClr>
                    </a:solidFill>
                  </a:tcPr>
                </a:tc>
              </a:tr>
              <a:tr h="177035">
                <a:tc vMerge="1">
                  <a:txBody>
                    <a:bodyPr/>
                    <a:lstStyle/>
                    <a:p>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marL="91439" marR="91439" marT="34289" marB="34289"/>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ASE205</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Visibility Enhancement</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lumMod val="85000"/>
                      </a:schemeClr>
                    </a:solid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lumMod val="85000"/>
                      </a:schemeClr>
                    </a:solidFill>
                  </a:tcPr>
                </a:tc>
              </a:tr>
              <a:tr h="177035">
                <a:tc vMerge="1">
                  <a:txBody>
                    <a:bodyPr/>
                    <a:lstStyle/>
                    <a:p>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marL="91439" marR="91439" marT="34289" marB="34289"/>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ASE231</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Face</a:t>
                      </a:r>
                      <a:r>
                        <a:rPr kumimoji="1" lang="en-US" altLang="ja-JP" sz="700" baseline="0" dirty="0" smtClean="0">
                          <a:latin typeface="Calibri" panose="020F0502020204030204" pitchFamily="34" charset="0"/>
                          <a:ea typeface="Meiryo UI" panose="020B0604030504040204" pitchFamily="50" charset="-128"/>
                          <a:cs typeface="Meiryo UI" panose="020B0604030504040204" pitchFamily="50" charset="-128"/>
                        </a:rPr>
                        <a:t> Search </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lumMod val="85000"/>
                      </a:schemeClr>
                    </a:solid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lumMod val="85000"/>
                      </a:schemeClr>
                    </a:solidFill>
                  </a:tcPr>
                </a:tc>
              </a:tr>
              <a:tr h="177035">
                <a:tc vMerge="1">
                  <a:txBody>
                    <a:bodyPr/>
                    <a:lstStyle/>
                    <a:p>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marL="91439" marR="91439" marT="34289" marB="34289"/>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ASE232</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POS</a:t>
                      </a:r>
                      <a:r>
                        <a:rPr kumimoji="1" lang="ja-JP" altLang="en-US" sz="700"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link</a:t>
                      </a:r>
                      <a:r>
                        <a:rPr kumimoji="1" lang="ja-JP" altLang="en-US" sz="700"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Asis only</a:t>
                      </a:r>
                      <a:r>
                        <a:rPr kumimoji="1" lang="ja-JP" altLang="en-US" sz="700" dirty="0" smtClean="0">
                          <a:latin typeface="Calibri" panose="020F0502020204030204" pitchFamily="34" charset="0"/>
                          <a:ea typeface="Meiryo UI" panose="020B0604030504040204" pitchFamily="50" charset="-128"/>
                          <a:cs typeface="Meiryo UI" panose="020B0604030504040204" pitchFamily="50" charset="-128"/>
                        </a:rPr>
                        <a:t>）</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lumMod val="85000"/>
                      </a:schemeClr>
                    </a:solid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lumMod val="85000"/>
                      </a:schemeClr>
                    </a:solidFill>
                  </a:tcPr>
                </a:tc>
              </a:tr>
              <a:tr h="177035">
                <a:tc vMerge="1">
                  <a:txBody>
                    <a:bodyPr/>
                    <a:lstStyle/>
                    <a:p>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marL="91439" marR="91439" marT="34289" marB="34289"/>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ASE306</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VI-Server link</a:t>
                      </a:r>
                      <a:r>
                        <a:rPr kumimoji="1" lang="ja-JP" altLang="en-US" sz="700" dirty="0" smtClean="0">
                          <a:latin typeface="Calibri" panose="020F0502020204030204" pitchFamily="34" charset="0"/>
                          <a:ea typeface="Meiryo UI" panose="020B0604030504040204" pitchFamily="50" charset="-128"/>
                          <a:cs typeface="Meiryo UI" panose="020B0604030504040204" pitchFamily="50" charset="-128"/>
                        </a:rPr>
                        <a:t>　</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Yes (Unofficial) </a:t>
                      </a:r>
                      <a:r>
                        <a:rPr kumimoji="1" lang="en-US" altLang="ja-JP" sz="700" baseline="0" dirty="0" smtClean="0">
                          <a:latin typeface="Calibri" panose="020F0502020204030204" pitchFamily="34" charset="0"/>
                          <a:ea typeface="Meiryo UI" panose="020B0604030504040204" pitchFamily="50" charset="-128"/>
                          <a:cs typeface="Meiryo UI" panose="020B0604030504040204" pitchFamily="50" charset="-128"/>
                        </a:rPr>
                        <a:t>  </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lumMod val="85000"/>
                      </a:schemeClr>
                    </a:solid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lumMod val="85000"/>
                      </a:schemeClr>
                    </a:solidFill>
                  </a:tcPr>
                </a:tc>
              </a:tr>
              <a:tr h="284797">
                <a:tc rowSpan="2">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How to Activate and</a:t>
                      </a:r>
                    </a:p>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Register</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rowSpan="2">
                  <a:txBody>
                    <a:bodyPr/>
                    <a:lstStyle/>
                    <a:p>
                      <a:pPr algn="ct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License key No. </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lnB w="12700" cap="flat" cmpd="sng" algn="ctr">
                      <a:solidFill>
                        <a:schemeClr val="tx1"/>
                      </a:solidFill>
                      <a:prstDash val="sysDot"/>
                      <a:round/>
                      <a:headEnd type="none" w="med" len="med"/>
                      <a:tailEnd type="none" w="med" len="med"/>
                    </a:lnB>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Unique key</a:t>
                      </a:r>
                    </a:p>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(AK</a:t>
                      </a:r>
                      <a:r>
                        <a:rPr kumimoji="1" lang="ja-JP" altLang="en-US" sz="700" dirty="0" smtClean="0">
                          <a:latin typeface="Calibri" panose="020F0502020204030204" pitchFamily="34" charset="0"/>
                          <a:ea typeface="Meiryo UI" panose="020B0604030504040204" pitchFamily="50" charset="-128"/>
                          <a:cs typeface="Meiryo UI" panose="020B0604030504040204" pitchFamily="50" charset="-128"/>
                        </a:rPr>
                        <a:t>、</a:t>
                      </a: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RegID</a:t>
                      </a:r>
                      <a:r>
                        <a:rPr kumimoji="1" lang="ja-JP" altLang="en-US" sz="700" dirty="0" smtClean="0">
                          <a:latin typeface="Calibri" panose="020F0502020204030204" pitchFamily="34" charset="0"/>
                          <a:ea typeface="Meiryo UI" panose="020B0604030504040204" pitchFamily="50" charset="-128"/>
                          <a:cs typeface="Meiryo UI" panose="020B0604030504040204" pitchFamily="50" charset="-128"/>
                        </a:rPr>
                        <a:t>）</a:t>
                      </a:r>
                      <a:endPar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lnB w="12700" cap="flat" cmpd="sng" algn="ctr">
                      <a:solidFill>
                        <a:schemeClr val="tx1"/>
                      </a:solidFill>
                      <a:prstDash val="sysDot"/>
                      <a:round/>
                      <a:headEnd type="none" w="med" len="med"/>
                      <a:tailEnd type="none" w="med" len="med"/>
                    </a:lnB>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Unique key</a:t>
                      </a:r>
                    </a:p>
                    <a:p>
                      <a:pPr algn="ctr"/>
                      <a:r>
                        <a:rPr kumimoji="1" lang="ja-JP" altLang="en-US" sz="700" dirty="0" smtClean="0">
                          <a:latin typeface="Calibri" panose="020F0502020204030204" pitchFamily="34" charset="0"/>
                          <a:ea typeface="Meiryo UI" panose="020B0604030504040204" pitchFamily="50" charset="-128"/>
                          <a:cs typeface="Meiryo UI" panose="020B0604030504040204" pitchFamily="50" charset="-128"/>
                        </a:rPr>
                        <a:t>（</a:t>
                      </a: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AK,RegID)</a:t>
                      </a:r>
                    </a:p>
                  </a:txBody>
                  <a:tcPr marL="91439" marR="91439" marT="34289" marB="34289" anchor="ctr">
                    <a:lnB w="12700" cap="flat" cmpd="sng" algn="ctr">
                      <a:solidFill>
                        <a:schemeClr val="tx1"/>
                      </a:solidFill>
                      <a:prstDash val="sysDot"/>
                      <a:round/>
                      <a:headEnd type="none" w="med" len="med"/>
                      <a:tailEnd type="none" w="med" len="med"/>
                    </a:lnB>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Common key</a:t>
                      </a:r>
                    </a:p>
                    <a:p>
                      <a:pPr algn="ctr"/>
                      <a:r>
                        <a:rPr kumimoji="1" lang="ja-JP" altLang="en-US" sz="700" dirty="0" smtClean="0">
                          <a:latin typeface="Calibri" panose="020F0502020204030204" pitchFamily="34" charset="0"/>
                          <a:ea typeface="Meiryo UI" panose="020B0604030504040204" pitchFamily="50" charset="-128"/>
                          <a:cs typeface="Meiryo UI" panose="020B0604030504040204" pitchFamily="50" charset="-128"/>
                        </a:rPr>
                        <a:t>（</a:t>
                      </a: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Registration Key</a:t>
                      </a:r>
                      <a:r>
                        <a:rPr kumimoji="1" lang="ja-JP" altLang="en-US" sz="700" dirty="0" smtClean="0">
                          <a:latin typeface="Calibri" panose="020F0502020204030204" pitchFamily="34" charset="0"/>
                          <a:ea typeface="Meiryo UI" panose="020B0604030504040204" pitchFamily="50" charset="-128"/>
                          <a:cs typeface="Meiryo UI" panose="020B0604030504040204" pitchFamily="50" charset="-128"/>
                        </a:rPr>
                        <a:t>）</a:t>
                      </a:r>
                      <a:endPar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lnB w="12700" cap="flat" cmpd="sng" algn="ctr">
                      <a:solidFill>
                        <a:schemeClr val="tx1"/>
                      </a:solidFill>
                      <a:prstDash val="sysDot"/>
                      <a:round/>
                      <a:headEnd type="none" w="med" len="med"/>
                      <a:tailEnd type="none" w="med" len="med"/>
                    </a:lnB>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Common</a:t>
                      </a:r>
                      <a:r>
                        <a:rPr kumimoji="1" lang="en-US" altLang="ja-JP" sz="700" baseline="0" dirty="0" smtClean="0">
                          <a:latin typeface="Calibri" panose="020F0502020204030204" pitchFamily="34" charset="0"/>
                          <a:ea typeface="Meiryo UI" panose="020B0604030504040204" pitchFamily="50" charset="-128"/>
                          <a:cs typeface="Meiryo UI" panose="020B0604030504040204" pitchFamily="50" charset="-128"/>
                        </a:rPr>
                        <a:t> key</a:t>
                      </a:r>
                      <a:endPar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endParaRPr>
                    </a:p>
                    <a:p>
                      <a:pPr algn="ctr"/>
                      <a:r>
                        <a:rPr kumimoji="1" lang="ja-JP" altLang="en-US" sz="700" dirty="0" smtClean="0">
                          <a:latin typeface="Calibri" panose="020F0502020204030204" pitchFamily="34" charset="0"/>
                          <a:ea typeface="Meiryo UI" panose="020B0604030504040204" pitchFamily="50" charset="-128"/>
                          <a:cs typeface="Meiryo UI" panose="020B0604030504040204" pitchFamily="50" charset="-128"/>
                        </a:rPr>
                        <a:t>（</a:t>
                      </a: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AK</a:t>
                      </a:r>
                      <a:r>
                        <a:rPr kumimoji="1" lang="ja-JP" altLang="en-US" sz="700" dirty="0" smtClean="0">
                          <a:latin typeface="Calibri" panose="020F0502020204030204" pitchFamily="34" charset="0"/>
                          <a:ea typeface="Meiryo UI" panose="020B0604030504040204" pitchFamily="50" charset="-128"/>
                          <a:cs typeface="Meiryo UI" panose="020B0604030504040204" pitchFamily="50" charset="-128"/>
                        </a:rPr>
                        <a:t>、</a:t>
                      </a: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RegID</a:t>
                      </a:r>
                      <a:r>
                        <a:rPr kumimoji="1" lang="ja-JP" altLang="en-US" sz="700" dirty="0" smtClean="0">
                          <a:latin typeface="Calibri" panose="020F0502020204030204" pitchFamily="34" charset="0"/>
                          <a:ea typeface="Meiryo UI" panose="020B0604030504040204" pitchFamily="50" charset="-128"/>
                          <a:cs typeface="Meiryo UI" panose="020B0604030504040204" pitchFamily="50" charset="-128"/>
                        </a:rPr>
                        <a:t>）</a:t>
                      </a:r>
                      <a:endPar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lnB w="12700" cap="flat" cmpd="sng" algn="ctr">
                      <a:solidFill>
                        <a:schemeClr val="tx1"/>
                      </a:solidFill>
                      <a:prstDash val="sysDot"/>
                      <a:round/>
                      <a:headEnd type="none" w="med" len="med"/>
                      <a:tailEnd type="none" w="med" len="med"/>
                    </a:lnB>
                    <a:solidFill>
                      <a:schemeClr val="bg1"/>
                    </a:solidFill>
                  </a:tcPr>
                </a:tc>
              </a:tr>
              <a:tr h="177035">
                <a:tc vMerge="1">
                  <a:txBody>
                    <a:bodyPr/>
                    <a:lstStyle/>
                    <a:p>
                      <a:endParaRPr kumimoji="1" lang="ja-JP" altLang="en-US"/>
                    </a:p>
                  </a:txBody>
                  <a:tcPr/>
                </a:tc>
                <a:tc vMerge="1">
                  <a:txBody>
                    <a:bodyPr/>
                    <a:lstStyle/>
                    <a:p>
                      <a:endParaRPr kumimoji="1" lang="ja-JP" altLang="en-US"/>
                    </a:p>
                  </a:txBody>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Need</a:t>
                      </a:r>
                      <a:r>
                        <a:rPr kumimoji="1" lang="en-US" altLang="ja-JP" sz="700" baseline="0" dirty="0" smtClean="0">
                          <a:latin typeface="Calibri" panose="020F0502020204030204" pitchFamily="34" charset="0"/>
                          <a:ea typeface="Meiryo UI" panose="020B0604030504040204" pitchFamily="50" charset="-128"/>
                          <a:cs typeface="Meiryo UI" panose="020B0604030504040204" pitchFamily="50" charset="-128"/>
                        </a:rPr>
                        <a:t> to register to </a:t>
                      </a: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KMS system</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lnT w="12700" cap="flat" cmpd="sng" algn="ctr">
                      <a:solidFill>
                        <a:schemeClr val="tx1"/>
                      </a:solidFill>
                      <a:prstDash val="sysDot"/>
                      <a:round/>
                      <a:headEnd type="none" w="med" len="med"/>
                      <a:tailEnd type="none" w="med" len="med"/>
                    </a:lnT>
                    <a:solidFill>
                      <a:schemeClr val="bg1"/>
                    </a:solidFill>
                  </a:tcPr>
                </a:tc>
                <a:tc>
                  <a:txBody>
                    <a:bodyPr/>
                    <a:lstStyle/>
                    <a:p>
                      <a:pPr marL="0" marR="0" indent="0" algn="ctr" defTabSz="912946" rtl="0" eaLnBrk="1" fontAlgn="auto" latinLnBrk="0" hangingPunct="1">
                        <a:lnSpc>
                          <a:spcPct val="100000"/>
                        </a:lnSpc>
                        <a:spcBef>
                          <a:spcPts val="0"/>
                        </a:spcBef>
                        <a:spcAft>
                          <a:spcPts val="0"/>
                        </a:spcAft>
                        <a:buClrTx/>
                        <a:buSzTx/>
                        <a:buFontTx/>
                        <a:buNone/>
                        <a:tabLst/>
                        <a:defRPr/>
                      </a:pP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Need</a:t>
                      </a:r>
                    </a:p>
                  </a:txBody>
                  <a:tcPr marL="91439" marR="91439" marT="34289" marB="34289" anchor="ctr">
                    <a:lnT w="12700" cap="flat" cmpd="sng" algn="ctr">
                      <a:solidFill>
                        <a:schemeClr val="tx1"/>
                      </a:solidFill>
                      <a:prstDash val="sysDot"/>
                      <a:round/>
                      <a:headEnd type="none" w="med" len="med"/>
                      <a:tailEnd type="none" w="med" len="med"/>
                    </a:lnT>
                    <a:solidFill>
                      <a:schemeClr val="bg1"/>
                    </a:solidFill>
                  </a:tcPr>
                </a:tc>
                <a:tc>
                  <a:txBody>
                    <a:bodyPr/>
                    <a:lstStyle/>
                    <a:p>
                      <a:pPr algn="ct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Need</a:t>
                      </a:r>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lnT w="12700" cap="flat" cmpd="sng" algn="ctr">
                      <a:solidFill>
                        <a:schemeClr val="tx1"/>
                      </a:solidFill>
                      <a:prstDash val="sysDot"/>
                      <a:round/>
                      <a:headEnd type="none" w="med" len="med"/>
                      <a:tailEnd type="none" w="med" len="med"/>
                    </a:lnT>
                    <a:solidFill>
                      <a:schemeClr val="bg1"/>
                    </a:solidFill>
                  </a:tcPr>
                </a:tc>
                <a:tc>
                  <a:txBody>
                    <a:bodyPr/>
                    <a:lstStyle/>
                    <a:p>
                      <a:pPr marL="0" marR="0" indent="0" algn="ctr" defTabSz="912946" rtl="0" eaLnBrk="1" fontAlgn="auto" latinLnBrk="0" hangingPunct="1">
                        <a:lnSpc>
                          <a:spcPct val="100000"/>
                        </a:lnSpc>
                        <a:spcBef>
                          <a:spcPts val="0"/>
                        </a:spcBef>
                        <a:spcAft>
                          <a:spcPts val="0"/>
                        </a:spcAft>
                        <a:buClrTx/>
                        <a:buSzTx/>
                        <a:buFontTx/>
                        <a:buNone/>
                        <a:tabLst/>
                        <a:defRPr/>
                      </a:pP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700" dirty="0" smtClean="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lnT w="12700" cap="flat" cmpd="sng" algn="ctr">
                      <a:solidFill>
                        <a:schemeClr val="tx1"/>
                      </a:solidFill>
                      <a:prstDash val="sysDot"/>
                      <a:round/>
                      <a:headEnd type="none" w="med" len="med"/>
                      <a:tailEnd type="none" w="med" len="med"/>
                    </a:lnT>
                    <a:solidFill>
                      <a:schemeClr val="bg1"/>
                    </a:solidFill>
                  </a:tcPr>
                </a:tc>
                <a:tc>
                  <a:txBody>
                    <a:bodyPr/>
                    <a:lstStyle/>
                    <a:p>
                      <a:pPr marL="0" marR="0" indent="0" algn="ctr" defTabSz="912946" rtl="0" eaLnBrk="1" fontAlgn="auto" latinLnBrk="0" hangingPunct="1">
                        <a:lnSpc>
                          <a:spcPct val="100000"/>
                        </a:lnSpc>
                        <a:spcBef>
                          <a:spcPts val="0"/>
                        </a:spcBef>
                        <a:spcAft>
                          <a:spcPts val="0"/>
                        </a:spcAft>
                        <a:buClrTx/>
                        <a:buSzTx/>
                        <a:buFontTx/>
                        <a:buNone/>
                        <a:tabLst/>
                        <a:defRPr/>
                      </a:pPr>
                      <a:r>
                        <a:rPr kumimoji="1" lang="en-US" altLang="ja-JP" sz="700" dirty="0" smtClean="0">
                          <a:latin typeface="Calibri" panose="020F0502020204030204" pitchFamily="34" charset="0"/>
                          <a:ea typeface="Meiryo UI" panose="020B0604030504040204" pitchFamily="50" charset="-128"/>
                          <a:cs typeface="Meiryo UI" panose="020B0604030504040204" pitchFamily="50" charset="-128"/>
                        </a:rPr>
                        <a:t>Need</a:t>
                      </a:r>
                      <a:endParaRPr kumimoji="1" lang="ja-JP" altLang="en-US" sz="700" dirty="0" smtClean="0">
                        <a:latin typeface="Calibri" panose="020F0502020204030204" pitchFamily="34" charset="0"/>
                        <a:ea typeface="Meiryo UI" panose="020B0604030504040204" pitchFamily="50" charset="-128"/>
                        <a:cs typeface="Meiryo UI" panose="020B0604030504040204" pitchFamily="50" charset="-128"/>
                      </a:endParaRPr>
                    </a:p>
                  </a:txBody>
                  <a:tcPr marL="91439" marR="91439" marT="34289" marB="34289" anchor="ctr">
                    <a:lnT w="12700" cap="flat" cmpd="sng" algn="ctr">
                      <a:solidFill>
                        <a:schemeClr val="tx1"/>
                      </a:solidFill>
                      <a:prstDash val="sysDot"/>
                      <a:round/>
                      <a:headEnd type="none" w="med" len="med"/>
                      <a:tailEnd type="none" w="med" len="med"/>
                    </a:lnT>
                    <a:solidFill>
                      <a:schemeClr val="bg1"/>
                    </a:solidFill>
                  </a:tcPr>
                </a:tc>
              </a:tr>
            </a:tbl>
          </a:graphicData>
        </a:graphic>
      </p:graphicFrame>
      <p:sp>
        <p:nvSpPr>
          <p:cNvPr id="5" name="テキスト ボックス 4"/>
          <p:cNvSpPr txBox="1"/>
          <p:nvPr/>
        </p:nvSpPr>
        <p:spPr>
          <a:xfrm>
            <a:off x="5396687" y="657533"/>
            <a:ext cx="482463" cy="217186"/>
          </a:xfrm>
          <a:prstGeom prst="rect">
            <a:avLst/>
          </a:prstGeom>
          <a:solidFill>
            <a:schemeClr val="accent6">
              <a:lumMod val="50000"/>
            </a:schemeClr>
          </a:solidFill>
        </p:spPr>
        <p:txBody>
          <a:bodyPr wrap="square" lIns="77925" tIns="38963" rIns="77925" bIns="38963" rtlCol="0">
            <a:spAutoFit/>
          </a:bodyPr>
          <a:lstStyle/>
          <a:p>
            <a:r>
              <a:rPr lang="en-US" altLang="ja-JP" sz="900" b="1" dirty="0">
                <a:solidFill>
                  <a:srgbClr val="FF0000"/>
                </a:solidFill>
                <a:effectLst/>
                <a:latin typeface="Calibri" panose="020F0502020204030204" pitchFamily="34" charset="0"/>
              </a:rPr>
              <a:t>DEMO</a:t>
            </a:r>
            <a:endParaRPr lang="ja-JP" altLang="en-US" sz="900" b="1" dirty="0">
              <a:solidFill>
                <a:srgbClr val="FF0000"/>
              </a:solidFill>
              <a:effectLst/>
              <a:latin typeface="Calibri" panose="020F0502020204030204" pitchFamily="34" charset="0"/>
            </a:endParaRPr>
          </a:p>
        </p:txBody>
      </p:sp>
      <p:sp>
        <p:nvSpPr>
          <p:cNvPr id="6" name="テキスト ボックス 5"/>
          <p:cNvSpPr txBox="1"/>
          <p:nvPr/>
        </p:nvSpPr>
        <p:spPr>
          <a:xfrm>
            <a:off x="7204291" y="667236"/>
            <a:ext cx="458058" cy="217186"/>
          </a:xfrm>
          <a:prstGeom prst="rect">
            <a:avLst/>
          </a:prstGeom>
          <a:solidFill>
            <a:schemeClr val="accent6">
              <a:lumMod val="50000"/>
            </a:schemeClr>
          </a:solidFill>
        </p:spPr>
        <p:txBody>
          <a:bodyPr wrap="square" lIns="77925" tIns="38963" rIns="77925" bIns="38963" rtlCol="0">
            <a:spAutoFit/>
          </a:bodyPr>
          <a:lstStyle/>
          <a:p>
            <a:r>
              <a:rPr lang="en-US" altLang="ja-JP" sz="900" b="1" dirty="0">
                <a:solidFill>
                  <a:srgbClr val="FF9900"/>
                </a:solidFill>
                <a:effectLst/>
                <a:latin typeface="Calibri" panose="020F0502020204030204" pitchFamily="34" charset="0"/>
              </a:rPr>
              <a:t>LITE</a:t>
            </a:r>
            <a:endParaRPr lang="ja-JP" altLang="en-US" sz="900" b="1" dirty="0">
              <a:solidFill>
                <a:srgbClr val="FF9900"/>
              </a:solidFill>
              <a:effectLst/>
              <a:latin typeface="Calibri" panose="020F0502020204030204" pitchFamily="34" charset="0"/>
            </a:endParaRPr>
          </a:p>
        </p:txBody>
      </p:sp>
    </p:spTree>
    <p:extLst>
      <p:ext uri="{BB962C8B-B14F-4D97-AF65-F5344CB8AC3E}">
        <p14:creationId xmlns:p14="http://schemas.microsoft.com/office/powerpoint/2010/main" val="9617445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C:\Users\3592745\Desktop\画像データ\04_運用編\41_操作モニター\05再生\EN_再生.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0508" y="1216280"/>
            <a:ext cx="1565825" cy="97809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3592745\Desktop\画像データ\04_運用編\41_操作モニター\05再生\EN_再生.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5161" y="1203739"/>
            <a:ext cx="1565825" cy="9780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6030" y="1870467"/>
            <a:ext cx="1139935" cy="1136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330222" y="1989553"/>
            <a:ext cx="3493857" cy="928822"/>
          </a:xfrm>
          <a:prstGeom prst="rect">
            <a:avLst/>
          </a:prstGeom>
          <a:solidFill>
            <a:schemeClr val="bg1">
              <a:lumMod val="85000"/>
            </a:schemeClr>
          </a:solidFill>
          <a:ln>
            <a:solidFill>
              <a:schemeClr val="tx1"/>
            </a:solidFill>
          </a:ln>
          <a:effectLst/>
          <a:extLst/>
        </p:spPr>
        <p:txBody>
          <a:bodyPr wrap="none" lIns="61358" tIns="38963" rIns="61358" bIns="38963" rtlCol="0" anchor="ctr"/>
          <a:lstStyle/>
          <a:p>
            <a:pPr defTabSz="308454"/>
            <a:endParaRPr lang="ja-JP" altLang="en-US" sz="1000"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4" name="正方形/長方形 3"/>
          <p:cNvSpPr/>
          <p:nvPr/>
        </p:nvSpPr>
        <p:spPr>
          <a:xfrm>
            <a:off x="342534" y="873154"/>
            <a:ext cx="3481545" cy="628650"/>
          </a:xfrm>
          <a:prstGeom prst="rect">
            <a:avLst/>
          </a:prstGeom>
          <a:solidFill>
            <a:srgbClr val="FFCC99"/>
          </a:solidFill>
          <a:ln>
            <a:solidFill>
              <a:schemeClr val="tx1"/>
            </a:solidFill>
          </a:ln>
          <a:effectLst/>
          <a:extLst/>
        </p:spPr>
        <p:txBody>
          <a:bodyPr wrap="none" lIns="61358" tIns="38963" rIns="61358" bIns="38963" rtlCol="0" anchor="ctr"/>
          <a:lstStyle/>
          <a:p>
            <a:pPr defTabSz="308454"/>
            <a:endParaRPr lang="ja-JP" altLang="en-US" sz="1000"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470860" y="55004"/>
            <a:ext cx="5037106" cy="448019"/>
          </a:xfrm>
          <a:prstGeom prst="rect">
            <a:avLst/>
          </a:prstGeom>
          <a:noFill/>
        </p:spPr>
        <p:txBody>
          <a:bodyPr wrap="non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How </a:t>
            </a:r>
            <a:r>
              <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to </a:t>
            </a:r>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get License / Registration Key</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 name="テキスト ボックス 2"/>
          <p:cNvSpPr txBox="1"/>
          <p:nvPr/>
        </p:nvSpPr>
        <p:spPr>
          <a:xfrm>
            <a:off x="1232155" y="945105"/>
            <a:ext cx="1572118" cy="478797"/>
          </a:xfrm>
          <a:prstGeom prst="rect">
            <a:avLst/>
          </a:prstGeom>
          <a:noFill/>
        </p:spPr>
        <p:txBody>
          <a:bodyPr wrap="none" lIns="77925" tIns="38963" rIns="77925" bIns="38963" rtlCol="0">
            <a:spAutoFit/>
          </a:bodyPr>
          <a:lstStyle/>
          <a:p>
            <a:r>
              <a:rPr kumimoji="1" lang="en-US" altLang="ja-JP" b="1" dirty="0" smtClean="0">
                <a:effectLst/>
                <a:latin typeface="Calibri" panose="020F0502020204030204" pitchFamily="34" charset="0"/>
                <a:ea typeface="Meiryo UI" panose="020B0604030504040204" pitchFamily="50" charset="-128"/>
                <a:cs typeface="Meiryo UI" panose="020B0604030504040204" pitchFamily="50" charset="-128"/>
              </a:rPr>
              <a:t>ASM300</a:t>
            </a:r>
            <a:r>
              <a:rPr kumimoji="1" lang="ja-JP" altLang="en-US" b="1" dirty="0" smtClean="0">
                <a:effectLst/>
                <a:latin typeface="Calibri" panose="020F0502020204030204" pitchFamily="34" charset="0"/>
                <a:ea typeface="Meiryo UI" panose="020B0604030504040204" pitchFamily="50" charset="-128"/>
                <a:cs typeface="Meiryo UI" panose="020B0604030504040204" pitchFamily="50" charset="-128"/>
              </a:rPr>
              <a:t>　</a:t>
            </a:r>
            <a:r>
              <a:rPr kumimoji="1" lang="en-US" altLang="ja-JP" b="1" dirty="0" smtClean="0">
                <a:effectLst/>
                <a:latin typeface="Calibri" panose="020F0502020204030204" pitchFamily="34" charset="0"/>
                <a:ea typeface="Meiryo UI" panose="020B0604030504040204" pitchFamily="50" charset="-128"/>
                <a:cs typeface="Meiryo UI" panose="020B0604030504040204" pitchFamily="50" charset="-128"/>
              </a:rPr>
              <a:t>Software</a:t>
            </a:r>
          </a:p>
          <a:p>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(Base software)</a:t>
            </a:r>
            <a:endParaRPr kumimoji="1" lang="ja-JP" altLang="en-US" sz="12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6" name="テキスト ボックス 5"/>
          <p:cNvSpPr txBox="1"/>
          <p:nvPr/>
        </p:nvSpPr>
        <p:spPr>
          <a:xfrm>
            <a:off x="858040" y="1999079"/>
            <a:ext cx="2417799" cy="912249"/>
          </a:xfrm>
          <a:prstGeom prst="rect">
            <a:avLst/>
          </a:prstGeom>
          <a:noFill/>
        </p:spPr>
        <p:txBody>
          <a:bodyPr wrap="none" lIns="77925" tIns="38963" rIns="77925" bIns="38963" rtlCol="0">
            <a:spAutoFit/>
          </a:bodyPr>
          <a:lstStyle/>
          <a:p>
            <a:r>
              <a:rPr lang="en-US" altLang="ja-JP" b="1" dirty="0" smtClean="0">
                <a:effectLst/>
                <a:latin typeface="Calibri" panose="020F0502020204030204" pitchFamily="34" charset="0"/>
                <a:ea typeface="Meiryo UI" panose="020B0604030504040204" pitchFamily="50" charset="-128"/>
                <a:cs typeface="Meiryo UI" panose="020B0604030504040204" pitchFamily="50" charset="-128"/>
              </a:rPr>
              <a:t>[ Lite ]</a:t>
            </a:r>
            <a:r>
              <a:rPr lang="ja-JP" altLang="en-US" b="1" dirty="0" smtClean="0">
                <a:effectLst/>
                <a:latin typeface="Calibri" panose="020F0502020204030204" pitchFamily="34" charset="0"/>
                <a:ea typeface="Meiryo UI" panose="020B0604030504040204" pitchFamily="50" charset="-128"/>
                <a:cs typeface="Meiryo UI" panose="020B0604030504040204" pitchFamily="50" charset="-128"/>
              </a:rPr>
              <a:t> </a:t>
            </a:r>
            <a:r>
              <a:rPr lang="en-US" altLang="ja-JP" b="1" dirty="0" smtClean="0">
                <a:effectLst/>
                <a:latin typeface="Calibri" panose="020F0502020204030204" pitchFamily="34" charset="0"/>
                <a:ea typeface="Meiryo UI" panose="020B0604030504040204" pitchFamily="50" charset="-128"/>
                <a:cs typeface="Meiryo UI" panose="020B0604030504040204" pitchFamily="50" charset="-128"/>
              </a:rPr>
              <a:t>Free </a:t>
            </a:r>
            <a:r>
              <a:rPr lang="en-US" altLang="ja-JP" b="1" dirty="0">
                <a:effectLst/>
                <a:latin typeface="Calibri" panose="020F0502020204030204" pitchFamily="34" charset="0"/>
                <a:ea typeface="Meiryo UI" panose="020B0604030504040204" pitchFamily="50" charset="-128"/>
                <a:cs typeface="Meiryo UI" panose="020B0604030504040204" pitchFamily="50" charset="-128"/>
              </a:rPr>
              <a:t>License</a:t>
            </a:r>
          </a:p>
          <a:p>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(Common </a:t>
            </a:r>
            <a:r>
              <a:rPr lang="en-US" altLang="ja-JP" sz="1200" b="1" dirty="0">
                <a:effectLst/>
                <a:latin typeface="Calibri" panose="020F0502020204030204" pitchFamily="34" charset="0"/>
                <a:ea typeface="Meiryo UI" panose="020B0604030504040204" pitchFamily="50" charset="-128"/>
                <a:cs typeface="Meiryo UI" panose="020B0604030504040204" pitchFamily="50" charset="-128"/>
              </a:rPr>
              <a:t>key </a:t>
            </a: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number)</a:t>
            </a:r>
            <a:endParaRPr lang="en-US" altLang="ja-JP" sz="1200" b="1" dirty="0">
              <a:effectLst/>
              <a:latin typeface="Calibri" panose="020F0502020204030204" pitchFamily="34" charset="0"/>
              <a:ea typeface="Meiryo UI" panose="020B0604030504040204" pitchFamily="50" charset="-128"/>
              <a:cs typeface="Meiryo UI" panose="020B0604030504040204" pitchFamily="50" charset="-128"/>
            </a:endParaRPr>
          </a:p>
          <a:p>
            <a:pPr>
              <a:spcBef>
                <a:spcPts val="511"/>
              </a:spcBef>
            </a:pPr>
            <a:r>
              <a:rPr lang="en-US" altLang="ja-JP" sz="1200" b="1" dirty="0">
                <a:effectLst/>
                <a:latin typeface="Calibri" panose="020F0502020204030204" pitchFamily="34" charset="0"/>
                <a:ea typeface="Meiryo UI" panose="020B0604030504040204" pitchFamily="50" charset="-128"/>
                <a:cs typeface="Meiryo UI" panose="020B0604030504040204" pitchFamily="50" charset="-128"/>
              </a:rPr>
              <a:t>Activation </a:t>
            </a: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Key: xxxx-xxxx-xxxx-xxxx</a:t>
            </a:r>
            <a:endParaRPr lang="en-US" altLang="ja-JP" sz="1200" b="1" dirty="0">
              <a:effectLst/>
              <a:latin typeface="Calibri" panose="020F0502020204030204" pitchFamily="34" charset="0"/>
              <a:ea typeface="Meiryo UI" panose="020B0604030504040204" pitchFamily="50" charset="-128"/>
              <a:cs typeface="Meiryo UI" panose="020B0604030504040204" pitchFamily="50" charset="-128"/>
            </a:endParaRPr>
          </a:p>
          <a:p>
            <a:r>
              <a:rPr lang="en-US" altLang="ja-JP" sz="1200" b="1" dirty="0">
                <a:effectLst/>
                <a:latin typeface="Calibri" panose="020F0502020204030204" pitchFamily="34" charset="0"/>
                <a:ea typeface="Meiryo UI" panose="020B0604030504040204" pitchFamily="50" charset="-128"/>
                <a:cs typeface="Meiryo UI" panose="020B0604030504040204" pitchFamily="50" charset="-128"/>
              </a:rPr>
              <a:t>Registration </a:t>
            </a: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ID: yyyy-yyyy</a:t>
            </a:r>
            <a:endParaRPr lang="ja-JP" altLang="en-US" sz="1200" b="1" dirty="0">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8" name="Picture 298" descr="MC90043484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6570" y="791044"/>
            <a:ext cx="914812" cy="79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4712774" y="2233193"/>
            <a:ext cx="644685" cy="386464"/>
          </a:xfrm>
          <a:prstGeom prst="rect">
            <a:avLst/>
          </a:prstGeom>
          <a:noFill/>
        </p:spPr>
        <p:txBody>
          <a:bodyPr wrap="none" lIns="77925" tIns="38963" rIns="77925" bIns="38963" rtlCol="0">
            <a:spAutoFit/>
          </a:bodyPr>
          <a:lstStyle/>
          <a:p>
            <a:r>
              <a:rPr lang="en-US" altLang="ja-JP" sz="2000" b="1" dirty="0">
                <a:effectLst/>
                <a:latin typeface="Calibri" panose="020F0502020204030204" pitchFamily="34" charset="0"/>
                <a:ea typeface="Meiryo UI" panose="020B0604030504040204" pitchFamily="50" charset="-128"/>
                <a:cs typeface="Meiryo UI" panose="020B0604030504040204" pitchFamily="50" charset="-128"/>
              </a:rPr>
              <a:t>KMS</a:t>
            </a:r>
            <a:endParaRPr lang="ja-JP" altLang="en-US" sz="20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9" name="右矢印 8"/>
          <p:cNvSpPr/>
          <p:nvPr/>
        </p:nvSpPr>
        <p:spPr>
          <a:xfrm>
            <a:off x="3743509" y="1002516"/>
            <a:ext cx="859446" cy="342126"/>
          </a:xfrm>
          <a:prstGeom prst="rightArrow">
            <a:avLst/>
          </a:prstGeom>
          <a:solidFill>
            <a:schemeClr val="accent2">
              <a:lumMod val="40000"/>
              <a:lumOff val="60000"/>
            </a:schemeClr>
          </a:solidFill>
          <a:ln>
            <a:noFill/>
          </a:ln>
          <a:effectLst/>
          <a:extLst/>
        </p:spPr>
        <p:txBody>
          <a:bodyPr wrap="none" lIns="61358" tIns="38963" rIns="61358" bIns="38963" rtlCol="0" anchor="ctr"/>
          <a:lstStyle/>
          <a:p>
            <a:pPr defTabSz="308454"/>
            <a:r>
              <a:rPr lang="en-US" altLang="ja-JP" sz="10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Install</a:t>
            </a:r>
            <a:endParaRPr lang="ja-JP" altLang="en-US" sz="10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343547" y="1501805"/>
            <a:ext cx="3463439" cy="263353"/>
          </a:xfrm>
          <a:prstGeom prst="rect">
            <a:avLst/>
          </a:prstGeom>
          <a:noFill/>
        </p:spPr>
        <p:txBody>
          <a:bodyPr wrap="square" lIns="77925" tIns="38963" rIns="77925" bIns="38963" rtlCol="0">
            <a:spAutoFit/>
          </a:bodyPr>
          <a:lstStyle/>
          <a:p>
            <a:r>
              <a:rPr kumimoji="1" lang="en-US" altLang="ja-JP" sz="1200" dirty="0" smtClean="0">
                <a:effectLst/>
                <a:latin typeface="Calibri" panose="020F0502020204030204" pitchFamily="34" charset="0"/>
                <a:ea typeface="Meiryo UI" panose="020B0604030504040204" pitchFamily="50" charset="-128"/>
                <a:cs typeface="Meiryo UI" panose="020B0604030504040204" pitchFamily="50" charset="-128"/>
              </a:rPr>
              <a:t>Get from Global-site or Sale company’s </a:t>
            </a:r>
            <a:r>
              <a:rPr lang="en-US" altLang="ja-JP" sz="1200" dirty="0" smtClean="0">
                <a:effectLst/>
                <a:latin typeface="Calibri" panose="020F0502020204030204" pitchFamily="34" charset="0"/>
                <a:ea typeface="Meiryo UI" panose="020B0604030504040204" pitchFamily="50" charset="-128"/>
                <a:cs typeface="Meiryo UI" panose="020B0604030504040204" pitchFamily="50" charset="-128"/>
              </a:rPr>
              <a:t>local-site</a:t>
            </a:r>
            <a:endParaRPr kumimoji="1" lang="ja-JP" altLang="en-US" sz="1200"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330847" y="3011558"/>
            <a:ext cx="4673993" cy="448019"/>
          </a:xfrm>
          <a:prstGeom prst="rect">
            <a:avLst/>
          </a:prstGeom>
          <a:noFill/>
        </p:spPr>
        <p:txBody>
          <a:bodyPr wrap="none" lIns="77925" tIns="38963" rIns="77925" bIns="38963" rtlCol="0">
            <a:spAutoFit/>
          </a:bodyPr>
          <a:lstStyle/>
          <a:p>
            <a:pPr algn="l"/>
            <a:r>
              <a:rPr kumimoji="1" lang="en-US" altLang="ja-JP" sz="1200" dirty="0" smtClean="0">
                <a:effectLst/>
                <a:latin typeface="Calibri" panose="020F0502020204030204" pitchFamily="34" charset="0"/>
                <a:ea typeface="Meiryo UI" panose="020B0604030504040204" pitchFamily="50" charset="-128"/>
                <a:cs typeface="Meiryo UI" panose="020B0604030504040204" pitchFamily="50" charset="-128"/>
              </a:rPr>
              <a:t>SSBD</a:t>
            </a:r>
            <a:r>
              <a:rPr lang="ja-JP" altLang="en-US" sz="1200" dirty="0">
                <a:effectLst/>
                <a:latin typeface="Calibri" panose="020F0502020204030204" pitchFamily="34" charset="0"/>
                <a:ea typeface="Meiryo UI" panose="020B0604030504040204" pitchFamily="50" charset="-128"/>
                <a:cs typeface="Meiryo UI" panose="020B0604030504040204" pitchFamily="50" charset="-128"/>
              </a:rPr>
              <a:t> </a:t>
            </a:r>
            <a:r>
              <a:rPr lang="en-US" altLang="ja-JP" sz="1200" dirty="0" smtClean="0">
                <a:effectLst/>
                <a:latin typeface="Calibri" panose="020F0502020204030204" pitchFamily="34" charset="0"/>
                <a:ea typeface="Meiryo UI" panose="020B0604030504040204" pitchFamily="50" charset="-128"/>
                <a:cs typeface="Meiryo UI" panose="020B0604030504040204" pitchFamily="50" charset="-128"/>
              </a:rPr>
              <a:t>informs AK.-number and Registration ID. </a:t>
            </a:r>
            <a:r>
              <a:rPr lang="en-US" altLang="ja-JP" sz="1000" dirty="0" smtClean="0">
                <a:effectLst/>
                <a:latin typeface="Calibri" panose="020F0502020204030204" pitchFamily="34" charset="0"/>
                <a:ea typeface="Meiryo UI" panose="020B0604030504040204" pitchFamily="50" charset="-128"/>
                <a:cs typeface="Meiryo UI" panose="020B0604030504040204" pitchFamily="50" charset="-128"/>
              </a:rPr>
              <a:t>(There is no license key card.)</a:t>
            </a:r>
            <a:endParaRPr kumimoji="1" lang="en-US" altLang="ja-JP" sz="1000" dirty="0" smtClean="0">
              <a:effectLst/>
              <a:latin typeface="Calibri" panose="020F0502020204030204" pitchFamily="34" charset="0"/>
              <a:ea typeface="Meiryo UI" panose="020B0604030504040204" pitchFamily="50" charset="-128"/>
              <a:cs typeface="Meiryo UI" panose="020B0604030504040204" pitchFamily="50" charset="-128"/>
            </a:endParaRPr>
          </a:p>
          <a:p>
            <a:pPr algn="l"/>
            <a:r>
              <a:rPr lang="en-US" altLang="ja-JP" sz="1200" dirty="0" smtClean="0">
                <a:effectLst/>
                <a:latin typeface="Calibri" panose="020F0502020204030204" pitchFamily="34" charset="0"/>
                <a:ea typeface="Meiryo UI" panose="020B0604030504040204" pitchFamily="50" charset="-128"/>
                <a:cs typeface="Meiryo UI" panose="020B0604030504040204" pitchFamily="50" charset="-128"/>
              </a:rPr>
              <a:t>Sales companies study the way to distribute key number.</a:t>
            </a:r>
            <a:endParaRPr kumimoji="1" lang="ja-JP" altLang="en-US" sz="1200" dirty="0">
              <a:effectLst/>
              <a:latin typeface="Calibri" panose="020F0502020204030204" pitchFamily="34" charset="0"/>
              <a:ea typeface="Meiryo UI" panose="020B0604030504040204" pitchFamily="50" charset="-128"/>
              <a:cs typeface="Meiryo UI" panose="020B0604030504040204" pitchFamily="50" charset="-128"/>
            </a:endParaRPr>
          </a:p>
        </p:txBody>
      </p:sp>
      <p:cxnSp>
        <p:nvCxnSpPr>
          <p:cNvPr id="16" name="直線矢印コネクタ 15"/>
          <p:cNvCxnSpPr>
            <a:endCxn id="1026" idx="1"/>
          </p:cNvCxnSpPr>
          <p:nvPr/>
        </p:nvCxnSpPr>
        <p:spPr>
          <a:xfrm flipV="1">
            <a:off x="3824079" y="2438871"/>
            <a:ext cx="631951" cy="7262"/>
          </a:xfrm>
          <a:prstGeom prst="straightConnector1">
            <a:avLst/>
          </a:prstGeom>
          <a:ln w="76200">
            <a:solidFill>
              <a:srgbClr val="FFC000"/>
            </a:solidFill>
            <a:headEnd type="none" w="med" len="me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4994298" y="1501185"/>
            <a:ext cx="12434" cy="360000"/>
          </a:xfrm>
          <a:prstGeom prst="straightConnector1">
            <a:avLst/>
          </a:prstGeom>
          <a:ln w="76200">
            <a:solidFill>
              <a:srgbClr val="FFC000"/>
            </a:solidFill>
            <a:headEnd type="none" w="med" len="me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5091749" y="1631578"/>
            <a:ext cx="562932" cy="232575"/>
          </a:xfrm>
          <a:prstGeom prst="rect">
            <a:avLst/>
          </a:prstGeom>
          <a:noFill/>
        </p:spPr>
        <p:txBody>
          <a:bodyPr wrap="none" lIns="77925" tIns="38963" rIns="77925" bIns="38963" rtlCol="0">
            <a:spAutoFit/>
          </a:bodyPr>
          <a:lstStyle/>
          <a:p>
            <a:r>
              <a:rPr kumimoji="1"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MPR-ID</a:t>
            </a:r>
            <a:endParaRPr kumimoji="1" lang="ja-JP" altLang="en-US" sz="10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5956095" y="2535512"/>
            <a:ext cx="1149182" cy="263353"/>
          </a:xfrm>
          <a:prstGeom prst="rect">
            <a:avLst/>
          </a:prstGeom>
          <a:noFill/>
        </p:spPr>
        <p:txBody>
          <a:bodyPr wrap="none" lIns="77925" tIns="38963" rIns="77925" bIns="38963" rtlCol="0">
            <a:spAutoFit/>
          </a:bodyPr>
          <a:lstStyle/>
          <a:p>
            <a:r>
              <a:rPr kumimoji="1" lang="en-US" altLang="ja-JP" sz="1200" dirty="0" smtClean="0">
                <a:latin typeface="Calibri" panose="020F0502020204030204" pitchFamily="34" charset="0"/>
                <a:ea typeface="Meiryo UI" panose="020B0604030504040204" pitchFamily="50" charset="-128"/>
                <a:cs typeface="Meiryo UI" panose="020B0604030504040204" pitchFamily="50" charset="-128"/>
              </a:rPr>
              <a:t>Registration key</a:t>
            </a:r>
            <a:endParaRPr kumimoji="1" lang="ja-JP" altLang="en-US" sz="1200" dirty="0">
              <a:latin typeface="Calibri" panose="020F0502020204030204" pitchFamily="34" charset="0"/>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5746029" y="1250598"/>
            <a:ext cx="417058" cy="263353"/>
          </a:xfrm>
          <a:prstGeom prst="rect">
            <a:avLst/>
          </a:prstGeom>
          <a:solidFill>
            <a:srgbClr val="FFC000"/>
          </a:solidFill>
        </p:spPr>
        <p:txBody>
          <a:bodyPr wrap="none" lIns="77925" tIns="38963" rIns="77925" bIns="38963" rtlCol="0">
            <a:spAutoFit/>
          </a:bodyPr>
          <a:lstStyle/>
          <a:p>
            <a:r>
              <a:rPr kumimoji="1" lang="en-US" altLang="ja-JP" sz="12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LITE</a:t>
            </a:r>
            <a:endParaRPr kumimoji="1" lang="ja-JP" altLang="en-US" sz="12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7453263" y="1244248"/>
            <a:ext cx="569343" cy="263353"/>
          </a:xfrm>
          <a:prstGeom prst="rect">
            <a:avLst/>
          </a:prstGeom>
          <a:solidFill>
            <a:srgbClr val="FF0000"/>
          </a:solidFill>
        </p:spPr>
        <p:txBody>
          <a:bodyPr wrap="none" lIns="77925" tIns="38963" rIns="77925" bIns="38963" rtlCol="0">
            <a:spAutoFit/>
          </a:bodyPr>
          <a:lstStyle/>
          <a:p>
            <a:r>
              <a:rPr kumimoji="1" lang="en-US" altLang="ja-JP" sz="12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DEMO</a:t>
            </a:r>
            <a:endParaRPr kumimoji="1" lang="ja-JP" altLang="en-US" sz="12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44" name="正方形/長方形 43"/>
          <p:cNvSpPr/>
          <p:nvPr/>
        </p:nvSpPr>
        <p:spPr>
          <a:xfrm>
            <a:off x="313130" y="3551446"/>
            <a:ext cx="3493857" cy="721073"/>
          </a:xfrm>
          <a:prstGeom prst="rect">
            <a:avLst/>
          </a:prstGeom>
          <a:solidFill>
            <a:schemeClr val="bg1">
              <a:lumMod val="85000"/>
            </a:schemeClr>
          </a:solidFill>
          <a:ln>
            <a:solidFill>
              <a:schemeClr val="tx1"/>
            </a:solidFill>
          </a:ln>
          <a:effectLst/>
          <a:extLst/>
        </p:spPr>
        <p:txBody>
          <a:bodyPr wrap="none" lIns="61358" tIns="38963" rIns="61358" bIns="38963" rtlCol="0" anchor="ctr"/>
          <a:lstStyle/>
          <a:p>
            <a:pPr defTabSz="308454"/>
            <a:endParaRPr lang="ja-JP" altLang="en-US" sz="1000" dirty="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732186" y="3558775"/>
            <a:ext cx="2754621" cy="727583"/>
          </a:xfrm>
          <a:prstGeom prst="rect">
            <a:avLst/>
          </a:prstGeom>
          <a:noFill/>
        </p:spPr>
        <p:txBody>
          <a:bodyPr wrap="none" lIns="77925" tIns="38963" rIns="77925" bIns="38963" rtlCol="0">
            <a:spAutoFit/>
          </a:bodyPr>
          <a:lstStyle/>
          <a:p>
            <a:r>
              <a:rPr lang="en-US" altLang="ja-JP" b="1" dirty="0" smtClean="0">
                <a:effectLst/>
                <a:latin typeface="Calibri" panose="020F0502020204030204" pitchFamily="34" charset="0"/>
                <a:ea typeface="Meiryo UI" panose="020B0604030504040204" pitchFamily="50" charset="-128"/>
                <a:cs typeface="Meiryo UI" panose="020B0604030504040204" pitchFamily="50" charset="-128"/>
              </a:rPr>
              <a:t>[ Demo ]</a:t>
            </a:r>
            <a:r>
              <a:rPr lang="ja-JP" altLang="en-US" b="1" dirty="0" smtClean="0">
                <a:effectLst/>
                <a:latin typeface="Calibri" panose="020F0502020204030204" pitchFamily="34" charset="0"/>
                <a:ea typeface="Meiryo UI" panose="020B0604030504040204" pitchFamily="50" charset="-128"/>
                <a:cs typeface="Meiryo UI" panose="020B0604030504040204" pitchFamily="50" charset="-128"/>
              </a:rPr>
              <a:t> </a:t>
            </a:r>
            <a:r>
              <a:rPr lang="en-US" altLang="ja-JP" b="1" dirty="0">
                <a:effectLst/>
                <a:latin typeface="Calibri" panose="020F0502020204030204" pitchFamily="34" charset="0"/>
                <a:ea typeface="Meiryo UI" panose="020B0604030504040204" pitchFamily="50" charset="-128"/>
                <a:cs typeface="Meiryo UI" panose="020B0604030504040204" pitchFamily="50" charset="-128"/>
              </a:rPr>
              <a:t>90days demo trial License</a:t>
            </a:r>
          </a:p>
          <a:p>
            <a:r>
              <a:rPr lang="en-US" altLang="ja-JP" sz="1200" b="1" dirty="0">
                <a:effectLst/>
                <a:latin typeface="Calibri" panose="020F0502020204030204" pitchFamily="34" charset="0"/>
                <a:ea typeface="Meiryo UI" panose="020B0604030504040204" pitchFamily="50" charset="-128"/>
                <a:cs typeface="Meiryo UI" panose="020B0604030504040204" pitchFamily="50" charset="-128"/>
              </a:rPr>
              <a:t>  (Common key number)</a:t>
            </a:r>
          </a:p>
          <a:p>
            <a:pPr>
              <a:spcBef>
                <a:spcPts val="511"/>
              </a:spcBef>
            </a:pPr>
            <a:r>
              <a:rPr lang="en-US" altLang="ja-JP" sz="1200" b="1" dirty="0">
                <a:effectLst/>
                <a:latin typeface="Calibri" panose="020F0502020204030204" pitchFamily="34" charset="0"/>
                <a:ea typeface="Meiryo UI" panose="020B0604030504040204" pitchFamily="50" charset="-128"/>
                <a:cs typeface="Meiryo UI" panose="020B0604030504040204" pitchFamily="50" charset="-128"/>
              </a:rPr>
              <a:t>Registration </a:t>
            </a: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key: xxxx-xxxx-xxxx-xxxx</a:t>
            </a:r>
            <a:endParaRPr kumimoji="1" lang="ja-JP" altLang="en-US" sz="1200"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 name="テキスト ボックス 1"/>
          <p:cNvSpPr txBox="1"/>
          <p:nvPr/>
        </p:nvSpPr>
        <p:spPr>
          <a:xfrm>
            <a:off x="6248460" y="792477"/>
            <a:ext cx="1848092" cy="448019"/>
          </a:xfrm>
          <a:prstGeom prst="rect">
            <a:avLst/>
          </a:prstGeom>
          <a:noFill/>
        </p:spPr>
        <p:txBody>
          <a:bodyPr wrap="none" lIns="77925" tIns="38963" rIns="77925" bIns="38963" rtlCol="0">
            <a:spAutoFit/>
          </a:bodyPr>
          <a:lstStyle/>
          <a:p>
            <a:r>
              <a:rPr lang="en-US" altLang="ja-JP" sz="1200" dirty="0" smtClean="0">
                <a:solidFill>
                  <a:schemeClr val="tx2"/>
                </a:solidFill>
                <a:latin typeface="Calibri" panose="020F0502020204030204" pitchFamily="34" charset="0"/>
                <a:ea typeface="Meiryo UI" panose="020B0604030504040204" pitchFamily="50" charset="-128"/>
                <a:cs typeface="Meiryo UI" panose="020B0604030504040204" pitchFamily="50" charset="-128"/>
              </a:rPr>
              <a:t>Choose  “LITE” or “DEMO”</a:t>
            </a:r>
          </a:p>
          <a:p>
            <a:r>
              <a:rPr kumimoji="1" lang="ja-JP" altLang="en-US" sz="1200" dirty="0" smtClean="0">
                <a:solidFill>
                  <a:schemeClr val="tx2"/>
                </a:solidFill>
                <a:latin typeface="Calibri" panose="020F0502020204030204" pitchFamily="34" charset="0"/>
                <a:ea typeface="Meiryo UI" panose="020B0604030504040204" pitchFamily="50" charset="-128"/>
                <a:cs typeface="Meiryo UI" panose="020B0604030504040204" pitchFamily="50" charset="-128"/>
              </a:rPr>
              <a:t>       ↓　　　　↓</a:t>
            </a:r>
            <a:endParaRPr kumimoji="1" lang="ja-JP" altLang="en-US" sz="1200" dirty="0">
              <a:solidFill>
                <a:schemeClr val="tx2"/>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6973087" y="3609660"/>
            <a:ext cx="1149182" cy="263353"/>
          </a:xfrm>
          <a:prstGeom prst="rect">
            <a:avLst/>
          </a:prstGeom>
          <a:noFill/>
        </p:spPr>
        <p:txBody>
          <a:bodyPr wrap="none" lIns="77925" tIns="38963" rIns="77925" bIns="38963" rtlCol="0">
            <a:spAutoFit/>
          </a:bodyPr>
          <a:lstStyle/>
          <a:p>
            <a:r>
              <a:rPr kumimoji="1" lang="en-US" altLang="ja-JP" sz="1200" dirty="0" smtClean="0">
                <a:latin typeface="Calibri" panose="020F0502020204030204" pitchFamily="34" charset="0"/>
                <a:ea typeface="Meiryo UI" panose="020B0604030504040204" pitchFamily="50" charset="-128"/>
                <a:cs typeface="Meiryo UI" panose="020B0604030504040204" pitchFamily="50" charset="-128"/>
              </a:rPr>
              <a:t>Registration key</a:t>
            </a:r>
            <a:endParaRPr kumimoji="1" lang="ja-JP" altLang="en-US" sz="1200" dirty="0">
              <a:latin typeface="Calibri" panose="020F0502020204030204" pitchFamily="34" charset="0"/>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314081" y="4277323"/>
            <a:ext cx="4943747" cy="448019"/>
          </a:xfrm>
          <a:prstGeom prst="rect">
            <a:avLst/>
          </a:prstGeom>
          <a:noFill/>
        </p:spPr>
        <p:txBody>
          <a:bodyPr wrap="none" lIns="77925" tIns="38963" rIns="77925" bIns="38963" rtlCol="0">
            <a:spAutoFit/>
          </a:bodyPr>
          <a:lstStyle/>
          <a:p>
            <a:pPr algn="l"/>
            <a:r>
              <a:rPr lang="en-US" altLang="ja-JP" sz="1200" dirty="0">
                <a:effectLst/>
                <a:latin typeface="Calibri" panose="020F0502020204030204" pitchFamily="34" charset="0"/>
                <a:ea typeface="Meiryo UI" panose="020B0604030504040204" pitchFamily="50" charset="-128"/>
                <a:cs typeface="Meiryo UI" panose="020B0604030504040204" pitchFamily="50" charset="-128"/>
              </a:rPr>
              <a:t>SSBD</a:t>
            </a:r>
            <a:r>
              <a:rPr lang="ja-JP" altLang="en-US" sz="1200" dirty="0">
                <a:effectLst/>
                <a:latin typeface="Calibri" panose="020F0502020204030204" pitchFamily="34" charset="0"/>
                <a:ea typeface="Meiryo UI" panose="020B0604030504040204" pitchFamily="50" charset="-128"/>
                <a:cs typeface="Meiryo UI" panose="020B0604030504040204" pitchFamily="50" charset="-128"/>
              </a:rPr>
              <a:t> </a:t>
            </a:r>
            <a:r>
              <a:rPr lang="en-US" altLang="ja-JP" sz="1200" dirty="0">
                <a:effectLst/>
                <a:latin typeface="Calibri" panose="020F0502020204030204" pitchFamily="34" charset="0"/>
                <a:ea typeface="Meiryo UI" panose="020B0604030504040204" pitchFamily="50" charset="-128"/>
                <a:cs typeface="Meiryo UI" panose="020B0604030504040204" pitchFamily="50" charset="-128"/>
              </a:rPr>
              <a:t>informs </a:t>
            </a:r>
            <a:r>
              <a:rPr lang="en-US" altLang="ja-JP" sz="1200" dirty="0" smtClean="0">
                <a:effectLst/>
                <a:latin typeface="Calibri" panose="020F0502020204030204" pitchFamily="34" charset="0"/>
                <a:ea typeface="Meiryo UI" panose="020B0604030504040204" pitchFamily="50" charset="-128"/>
                <a:cs typeface="Meiryo UI" panose="020B0604030504040204" pitchFamily="50" charset="-128"/>
              </a:rPr>
              <a:t>Registration key </a:t>
            </a:r>
            <a:r>
              <a:rPr lang="en-US" altLang="ja-JP" sz="1200" dirty="0">
                <a:effectLst/>
                <a:latin typeface="Calibri" panose="020F0502020204030204" pitchFamily="34" charset="0"/>
                <a:ea typeface="Meiryo UI" panose="020B0604030504040204" pitchFamily="50" charset="-128"/>
                <a:cs typeface="Meiryo UI" panose="020B0604030504040204" pitchFamily="50" charset="-128"/>
              </a:rPr>
              <a:t>number </a:t>
            </a:r>
            <a:r>
              <a:rPr lang="en-US" altLang="ja-JP" sz="1200" dirty="0" smtClean="0">
                <a:effectLst/>
                <a:latin typeface="Calibri" panose="020F0502020204030204" pitchFamily="34" charset="0"/>
                <a:ea typeface="Meiryo UI" panose="020B0604030504040204" pitchFamily="50" charset="-128"/>
                <a:cs typeface="Meiryo UI" panose="020B0604030504040204" pitchFamily="50" charset="-128"/>
              </a:rPr>
              <a:t>only. </a:t>
            </a:r>
            <a:r>
              <a:rPr lang="en-US" altLang="ja-JP" sz="1000" dirty="0">
                <a:effectLst/>
                <a:latin typeface="Calibri" panose="020F0502020204030204" pitchFamily="34" charset="0"/>
                <a:ea typeface="Meiryo UI" panose="020B0604030504040204" pitchFamily="50" charset="-128"/>
                <a:cs typeface="Meiryo UI" panose="020B0604030504040204" pitchFamily="50" charset="-128"/>
              </a:rPr>
              <a:t>(There is no license key </a:t>
            </a:r>
            <a:r>
              <a:rPr lang="en-US" altLang="ja-JP" sz="1000" dirty="0" smtClean="0">
                <a:effectLst/>
                <a:latin typeface="Calibri" panose="020F0502020204030204" pitchFamily="34" charset="0"/>
                <a:ea typeface="Meiryo UI" panose="020B0604030504040204" pitchFamily="50" charset="-128"/>
                <a:cs typeface="Meiryo UI" panose="020B0604030504040204" pitchFamily="50" charset="-128"/>
              </a:rPr>
              <a:t>card.)</a:t>
            </a:r>
            <a:endParaRPr lang="en-US" altLang="ja-JP" sz="1000" dirty="0">
              <a:effectLst/>
              <a:latin typeface="Calibri" panose="020F0502020204030204" pitchFamily="34" charset="0"/>
              <a:ea typeface="Meiryo UI" panose="020B0604030504040204" pitchFamily="50" charset="-128"/>
              <a:cs typeface="Meiryo UI" panose="020B0604030504040204" pitchFamily="50" charset="-128"/>
            </a:endParaRPr>
          </a:p>
          <a:p>
            <a:pPr algn="l"/>
            <a:r>
              <a:rPr lang="en-US" altLang="ja-JP" sz="1200" dirty="0" smtClean="0">
                <a:effectLst/>
                <a:latin typeface="Calibri" panose="020F0502020204030204" pitchFamily="34" charset="0"/>
                <a:ea typeface="Meiryo UI" panose="020B0604030504040204" pitchFamily="50" charset="-128"/>
                <a:cs typeface="Meiryo UI" panose="020B0604030504040204" pitchFamily="50" charset="-128"/>
              </a:rPr>
              <a:t>Sales companies study the way to distribute key number. </a:t>
            </a:r>
            <a:r>
              <a:rPr lang="en-US" altLang="ja-JP" sz="1000" dirty="0" smtClean="0">
                <a:effectLst/>
                <a:latin typeface="Calibri" panose="020F0502020204030204" pitchFamily="34" charset="0"/>
                <a:ea typeface="Meiryo UI" panose="020B0604030504040204" pitchFamily="50" charset="-128"/>
                <a:cs typeface="Meiryo UI" panose="020B0604030504040204" pitchFamily="50" charset="-128"/>
              </a:rPr>
              <a:t>(Web or brochure etc)  </a:t>
            </a:r>
            <a:endParaRPr kumimoji="1" lang="ja-JP" altLang="en-US" sz="1000" dirty="0">
              <a:effectLst/>
              <a:latin typeface="Calibri" panose="020F0502020204030204" pitchFamily="34" charset="0"/>
              <a:ea typeface="Meiryo UI" panose="020B0604030504040204" pitchFamily="50" charset="-128"/>
              <a:cs typeface="Meiryo UI" panose="020B0604030504040204" pitchFamily="50" charset="-128"/>
            </a:endParaRPr>
          </a:p>
        </p:txBody>
      </p:sp>
      <p:cxnSp>
        <p:nvCxnSpPr>
          <p:cNvPr id="33" name="直線コネクタ 32"/>
          <p:cNvCxnSpPr/>
          <p:nvPr/>
        </p:nvCxnSpPr>
        <p:spPr>
          <a:xfrm>
            <a:off x="5604510" y="2488187"/>
            <a:ext cx="888910" cy="0"/>
          </a:xfrm>
          <a:prstGeom prst="line">
            <a:avLst/>
          </a:prstGeom>
          <a:ln w="762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p:nvPr/>
        </p:nvCxnSpPr>
        <p:spPr>
          <a:xfrm flipV="1">
            <a:off x="6488566" y="2142658"/>
            <a:ext cx="1" cy="396000"/>
          </a:xfrm>
          <a:prstGeom prst="straightConnector1">
            <a:avLst/>
          </a:prstGeom>
          <a:ln w="76200">
            <a:solidFill>
              <a:srgbClr val="FFC000"/>
            </a:solidFill>
            <a:headEnd type="none" w="med" len="me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p:nvPr/>
        </p:nvCxnSpPr>
        <p:spPr>
          <a:xfrm flipV="1">
            <a:off x="8153513" y="2149385"/>
            <a:ext cx="1" cy="1800000"/>
          </a:xfrm>
          <a:prstGeom prst="straightConnector1">
            <a:avLst/>
          </a:prstGeom>
          <a:ln w="76200">
            <a:solidFill>
              <a:srgbClr val="FF0000"/>
            </a:solidFill>
            <a:headEnd type="none" w="med" len="me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3806986" y="3917950"/>
            <a:ext cx="4382651" cy="0"/>
          </a:xfrm>
          <a:prstGeom prst="line">
            <a:avLst/>
          </a:prstGeom>
          <a:ln w="76200">
            <a:solidFill>
              <a:srgbClr val="FF0000"/>
            </a:solidFill>
            <a:headEnd type="none" w="med" len="med"/>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2399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en-US" altLang="ja-JP" sz="3200" b="1" dirty="0" smtClean="0">
                <a:latin typeface="Calibri" panose="020F0502020204030204" pitchFamily="34" charset="0"/>
              </a:rPr>
              <a:t>Firmware version up items (for V1.10)</a:t>
            </a:r>
            <a:endParaRPr kumimoji="1" lang="ja-JP" altLang="en-US" sz="3200" b="1" dirty="0">
              <a:latin typeface="Calibri" panose="020F0502020204030204" pitchFamily="34" charset="0"/>
            </a:endParaRPr>
          </a:p>
        </p:txBody>
      </p:sp>
    </p:spTree>
    <p:extLst>
      <p:ext uri="{BB962C8B-B14F-4D97-AF65-F5344CB8AC3E}">
        <p14:creationId xmlns:p14="http://schemas.microsoft.com/office/powerpoint/2010/main" val="28623480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470860" y="49142"/>
            <a:ext cx="4041577" cy="448019"/>
          </a:xfrm>
          <a:prstGeom prst="rect">
            <a:avLst/>
          </a:prstGeom>
          <a:noFill/>
        </p:spPr>
        <p:txBody>
          <a:bodyPr wrap="non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Firmware Version Up Contents</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2042981598"/>
              </p:ext>
            </p:extLst>
          </p:nvPr>
        </p:nvGraphicFramePr>
        <p:xfrm>
          <a:off x="70182" y="959182"/>
          <a:ext cx="9038634" cy="3870960"/>
        </p:xfrm>
        <a:graphic>
          <a:graphicData uri="http://schemas.openxmlformats.org/drawingml/2006/table">
            <a:tbl>
              <a:tblPr firstRow="1" bandRow="1">
                <a:tableStyleId>{5C22544A-7EE6-4342-B048-85BDC9FD1C3A}</a:tableStyleId>
              </a:tblPr>
              <a:tblGrid>
                <a:gridCol w="460003"/>
                <a:gridCol w="3924000"/>
                <a:gridCol w="1032065"/>
                <a:gridCol w="742566"/>
                <a:gridCol w="2880000"/>
              </a:tblGrid>
              <a:tr h="0">
                <a:tc>
                  <a:txBody>
                    <a:bodyPr/>
                    <a:lstStyle/>
                    <a:p>
                      <a:pPr algn="ctr"/>
                      <a:r>
                        <a:rPr kumimoji="1" lang="en-US" altLang="ja-JP" sz="1000" dirty="0" smtClean="0">
                          <a:latin typeface="Calibri" panose="020F0502020204030204" pitchFamily="34" charset="0"/>
                        </a:rPr>
                        <a:t>No.</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Update contents</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Release Date</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Version</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Note</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kumimoji="1" lang="en-US" altLang="ja-JP" sz="800" dirty="0" smtClean="0">
                          <a:latin typeface="Calibri" panose="020F0502020204030204" pitchFamily="34" charset="0"/>
                        </a:rPr>
                        <a:t>1</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rPr>
                        <a:t>Support New Network Video Recorder WJ-NX200.</a:t>
                      </a:r>
                      <a:endParaRPr kumimoji="1" lang="ja-JP" altLang="en-US" sz="800" dirty="0">
                        <a:latin typeface="Calibri" panose="020F0502020204030204" pitchFamily="34" charset="0"/>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28</a:t>
                      </a:r>
                      <a:r>
                        <a:rPr kumimoji="1" lang="en-US" altLang="ja-JP" sz="800" baseline="30000" dirty="0" smtClean="0">
                          <a:latin typeface="Calibri" panose="020F0502020204030204" pitchFamily="34" charset="0"/>
                        </a:rPr>
                        <a:t>th</a:t>
                      </a:r>
                      <a:r>
                        <a:rPr kumimoji="1" lang="en-US" altLang="ja-JP" sz="800" dirty="0" smtClean="0">
                          <a:latin typeface="Calibri" panose="020F0502020204030204" pitchFamily="34" charset="0"/>
                        </a:rPr>
                        <a:t> Jun. 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Ver.1.10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u="none" dirty="0" smtClean="0">
                          <a:solidFill>
                            <a:schemeClr val="tx1"/>
                          </a:solidFill>
                          <a:latin typeface="Calibri" panose="020F0502020204030204" pitchFamily="34" charset="0"/>
                        </a:rPr>
                        <a:t>New Product Support</a:t>
                      </a:r>
                      <a:endParaRPr kumimoji="1" lang="ja-JP" altLang="en-US" sz="800" u="none"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kumimoji="1" lang="en-US" altLang="ja-JP" sz="800" dirty="0" smtClean="0">
                          <a:latin typeface="Calibri" panose="020F0502020204030204" pitchFamily="34" charset="0"/>
                        </a:rPr>
                        <a:t>2</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rPr>
                        <a:t>Support V-series camera (WV-Vxxxx series).</a:t>
                      </a:r>
                      <a:endParaRPr kumimoji="1" lang="ja-JP" altLang="en-US" sz="8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28</a:t>
                      </a:r>
                      <a:r>
                        <a:rPr kumimoji="1" lang="en-US" altLang="ja-JP" sz="800" baseline="30000" dirty="0" smtClean="0">
                          <a:latin typeface="Calibri" panose="020F0502020204030204" pitchFamily="34" charset="0"/>
                        </a:rPr>
                        <a:t>th</a:t>
                      </a:r>
                      <a:r>
                        <a:rPr kumimoji="1" lang="en-US" altLang="ja-JP" sz="800" dirty="0" smtClean="0">
                          <a:latin typeface="Calibri" panose="020F0502020204030204" pitchFamily="34" charset="0"/>
                        </a:rPr>
                        <a:t> Jun. 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Ver.1.10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6368" rtl="0" eaLnBrk="1" fontAlgn="auto" latinLnBrk="0" hangingPunct="1">
                        <a:lnSpc>
                          <a:spcPct val="100000"/>
                        </a:lnSpc>
                        <a:spcBef>
                          <a:spcPts val="0"/>
                        </a:spcBef>
                        <a:spcAft>
                          <a:spcPts val="0"/>
                        </a:spcAft>
                        <a:buClrTx/>
                        <a:buSzTx/>
                        <a:buFontTx/>
                        <a:buNone/>
                        <a:tabLst/>
                        <a:defRPr/>
                      </a:pPr>
                      <a:r>
                        <a:rPr kumimoji="1" lang="en-US" altLang="ja-JP" sz="800" dirty="0" smtClean="0">
                          <a:latin typeface="Calibri" panose="020F0502020204030204" pitchFamily="34" charset="0"/>
                        </a:rPr>
                        <a:t>New Product Support (Certain country</a:t>
                      </a:r>
                      <a:r>
                        <a:rPr kumimoji="1" lang="en-US" altLang="ja-JP" sz="800" baseline="0" dirty="0" smtClean="0">
                          <a:latin typeface="Calibri" panose="020F0502020204030204" pitchFamily="34" charset="0"/>
                        </a:rPr>
                        <a:t> is not available.)</a:t>
                      </a:r>
                      <a:endParaRPr kumimoji="1" lang="ja-JP" altLang="en-US" sz="800" dirty="0" smtClean="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kumimoji="1" lang="en-US" altLang="ja-JP" sz="800" dirty="0" smtClean="0">
                          <a:latin typeface="Calibri" panose="020F0502020204030204" pitchFamily="34" charset="0"/>
                        </a:rPr>
                        <a:t>3</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rPr>
                        <a:t>Possible to set image rotation to camera. (0, 90, 180, 270 deg.)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28</a:t>
                      </a:r>
                      <a:r>
                        <a:rPr kumimoji="1" lang="en-US" altLang="ja-JP" sz="800" baseline="30000" dirty="0" smtClean="0">
                          <a:latin typeface="Calibri" panose="020F0502020204030204" pitchFamily="34" charset="0"/>
                        </a:rPr>
                        <a:t>th</a:t>
                      </a:r>
                      <a:r>
                        <a:rPr kumimoji="1" lang="en-US" altLang="ja-JP" sz="800" dirty="0" smtClean="0">
                          <a:latin typeface="Calibri" panose="020F0502020204030204" pitchFamily="34" charset="0"/>
                        </a:rPr>
                        <a:t> Jun. 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Ver.1.10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kumimoji="1" lang="en-US" altLang="ja-JP" sz="800" u="none" baseline="0" dirty="0" smtClean="0">
                          <a:solidFill>
                            <a:schemeClr val="tx1"/>
                          </a:solidFill>
                          <a:latin typeface="Calibri" panose="020F0502020204030204" pitchFamily="34" charset="0"/>
                        </a:rPr>
                        <a:t>Improvement of Settings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kumimoji="1" lang="en-US" altLang="ja-JP" sz="800" dirty="0" smtClean="0">
                          <a:latin typeface="Calibri" panose="020F0502020204030204" pitchFamily="34" charset="0"/>
                        </a:rPr>
                        <a:t>4</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ja-JP" sz="800" dirty="0" smtClean="0">
                          <a:latin typeface="Calibri" panose="020F0502020204030204" pitchFamily="34" charset="0"/>
                          <a:ea typeface="Meiryo UI" panose="020B0604030504040204" pitchFamily="50" charset="-128"/>
                          <a:cs typeface="Meiryo UI" panose="020B0604030504040204" pitchFamily="50" charset="-128"/>
                        </a:rPr>
                        <a:t>Possible to set on/off for ‘Smart coding (Advanced)’ setting.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28</a:t>
                      </a:r>
                      <a:r>
                        <a:rPr kumimoji="1" lang="en-US" altLang="ja-JP" sz="800" baseline="30000" dirty="0" smtClean="0">
                          <a:latin typeface="Calibri" panose="020F0502020204030204" pitchFamily="34" charset="0"/>
                        </a:rPr>
                        <a:t>th</a:t>
                      </a:r>
                      <a:r>
                        <a:rPr kumimoji="1" lang="en-US" altLang="ja-JP" sz="800" dirty="0" smtClean="0">
                          <a:latin typeface="Calibri" panose="020F0502020204030204" pitchFamily="34" charset="0"/>
                        </a:rPr>
                        <a:t> Jun. 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Ver.1.10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kumimoji="1" lang="en-US" altLang="ja-JP" sz="800" dirty="0" smtClean="0">
                          <a:latin typeface="Calibri" panose="020F0502020204030204" pitchFamily="34" charset="0"/>
                        </a:rPr>
                        <a:t>5</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800" b="0" dirty="0" smtClean="0">
                          <a:latin typeface="Calibri" panose="020F0502020204030204" pitchFamily="34" charset="0"/>
                          <a:ea typeface="Meiryo UI" pitchFamily="50" charset="-128"/>
                          <a:cs typeface="Meiryo UI" pitchFamily="50" charset="-128"/>
                        </a:rPr>
                        <a:t>Possible to show detail explanation by tooltip window for system settings.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28</a:t>
                      </a:r>
                      <a:r>
                        <a:rPr kumimoji="1" lang="en-US" altLang="ja-JP" sz="800" baseline="30000" dirty="0" smtClean="0">
                          <a:latin typeface="Calibri" panose="020F0502020204030204" pitchFamily="34" charset="0"/>
                        </a:rPr>
                        <a:t>th</a:t>
                      </a:r>
                      <a:r>
                        <a:rPr kumimoji="1" lang="en-US" altLang="ja-JP" sz="800" dirty="0" smtClean="0">
                          <a:latin typeface="Calibri" panose="020F0502020204030204" pitchFamily="34" charset="0"/>
                        </a:rPr>
                        <a:t> Jun. 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Ver.1.10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kumimoji="1" lang="en-US" altLang="ja-JP" sz="800" dirty="0" smtClean="0">
                          <a:latin typeface="Calibri" panose="020F0502020204030204" pitchFamily="34" charset="0"/>
                        </a:rPr>
                        <a:t>6</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800" b="0" dirty="0" smtClean="0">
                          <a:latin typeface="Calibri" panose="020F0502020204030204" pitchFamily="34" charset="0"/>
                          <a:ea typeface="Meiryo UI" pitchFamily="50" charset="-128"/>
                          <a:cs typeface="Meiryo UI" pitchFamily="50" charset="-128"/>
                        </a:rPr>
                        <a:t>Improve message for system settings.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28</a:t>
                      </a:r>
                      <a:r>
                        <a:rPr kumimoji="1" lang="en-US" altLang="ja-JP" sz="800" baseline="30000" dirty="0" smtClean="0">
                          <a:latin typeface="Calibri" panose="020F0502020204030204" pitchFamily="34" charset="0"/>
                        </a:rPr>
                        <a:t>th</a:t>
                      </a:r>
                      <a:r>
                        <a:rPr kumimoji="1" lang="en-US" altLang="ja-JP" sz="800" dirty="0" smtClean="0">
                          <a:latin typeface="Calibri" panose="020F0502020204030204" pitchFamily="34" charset="0"/>
                        </a:rPr>
                        <a:t> Jun. 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Ver.1.10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kumimoji="1" lang="en-US" altLang="ja-JP" sz="800" dirty="0" smtClean="0">
                          <a:latin typeface="Calibri" panose="020F0502020204030204" pitchFamily="34" charset="0"/>
                        </a:rPr>
                        <a:t>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800" b="0" dirty="0" smtClean="0">
                          <a:latin typeface="Calibri" panose="020F0502020204030204" pitchFamily="34" charset="0"/>
                          <a:ea typeface="Meiryo UI" pitchFamily="50" charset="-128"/>
                          <a:cs typeface="Meiryo UI" pitchFamily="50" charset="-128"/>
                        </a:rPr>
                        <a:t>Fix of the left columns of the equipment setting list.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28</a:t>
                      </a:r>
                      <a:r>
                        <a:rPr kumimoji="1" lang="en-US" altLang="ja-JP" sz="800" baseline="30000" dirty="0" smtClean="0">
                          <a:latin typeface="Calibri" panose="020F0502020204030204" pitchFamily="34" charset="0"/>
                        </a:rPr>
                        <a:t>th</a:t>
                      </a:r>
                      <a:r>
                        <a:rPr kumimoji="1" lang="en-US" altLang="ja-JP" sz="800" dirty="0" smtClean="0">
                          <a:latin typeface="Calibri" panose="020F0502020204030204" pitchFamily="34" charset="0"/>
                        </a:rPr>
                        <a:t> Jun. 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Ver.1.10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kumimoji="1" lang="en-US" altLang="ja-JP" sz="800" dirty="0" smtClean="0">
                          <a:latin typeface="Calibri" panose="020F0502020204030204" pitchFamily="34" charset="0"/>
                        </a:rPr>
                        <a:t>Improvement of Device Registration</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kumimoji="1" lang="en-US" altLang="ja-JP" sz="800" dirty="0" smtClean="0">
                          <a:latin typeface="Calibri" panose="020F0502020204030204" pitchFamily="34" charset="0"/>
                        </a:rPr>
                        <a:t>8</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800" b="0" dirty="0" smtClean="0">
                          <a:latin typeface="Calibri" panose="020F0502020204030204" pitchFamily="34" charset="0"/>
                          <a:ea typeface="Meiryo UI" pitchFamily="50" charset="-128"/>
                          <a:cs typeface="Meiryo UI" pitchFamily="50" charset="-128"/>
                        </a:rPr>
                        <a:t>Improve message for initial setup.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28</a:t>
                      </a:r>
                      <a:r>
                        <a:rPr kumimoji="1" lang="en-US" altLang="ja-JP" sz="800" baseline="30000" dirty="0" smtClean="0">
                          <a:latin typeface="Calibri" panose="020F0502020204030204" pitchFamily="34" charset="0"/>
                        </a:rPr>
                        <a:t>th</a:t>
                      </a:r>
                      <a:r>
                        <a:rPr kumimoji="1" lang="en-US" altLang="ja-JP" sz="800" dirty="0" smtClean="0">
                          <a:latin typeface="Calibri" panose="020F0502020204030204" pitchFamily="34" charset="0"/>
                        </a:rPr>
                        <a:t> Jun. 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Ver.1.10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kumimoji="1" lang="en-US" altLang="ja-JP" sz="800" dirty="0" smtClean="0">
                          <a:latin typeface="Calibri" panose="020F0502020204030204" pitchFamily="34" charset="0"/>
                        </a:rPr>
                        <a:t>9</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800" b="0" dirty="0" smtClean="0">
                          <a:latin typeface="Calibri" panose="020F0502020204030204" pitchFamily="34" charset="0"/>
                          <a:ea typeface="Meiryo UI" pitchFamily="50" charset="-128"/>
                          <a:cs typeface="Meiryo UI" pitchFamily="50" charset="-128"/>
                        </a:rPr>
                        <a:t>Support device registration by FQDN (Fully Qualified Domain 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28</a:t>
                      </a:r>
                      <a:r>
                        <a:rPr kumimoji="1" lang="en-US" altLang="ja-JP" sz="800" baseline="30000" dirty="0" smtClean="0">
                          <a:latin typeface="Calibri" panose="020F0502020204030204" pitchFamily="34" charset="0"/>
                        </a:rPr>
                        <a:t>th</a:t>
                      </a:r>
                      <a:r>
                        <a:rPr kumimoji="1" lang="en-US" altLang="ja-JP" sz="800" dirty="0" smtClean="0">
                          <a:latin typeface="Calibri" panose="020F0502020204030204" pitchFamily="34" charset="0"/>
                        </a:rPr>
                        <a:t> Jun. 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Ver.1.10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kumimoji="1" lang="en-US" altLang="ja-JP" sz="800" dirty="0" smtClean="0">
                          <a:latin typeface="Calibri" panose="020F0502020204030204" pitchFamily="34" charset="0"/>
                        </a:rPr>
                        <a:t>10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800" b="0" dirty="0" smtClean="0">
                          <a:latin typeface="Calibri" panose="020F0502020204030204" pitchFamily="34" charset="0"/>
                          <a:ea typeface="Meiryo UI" pitchFamily="50" charset="-128"/>
                          <a:cs typeface="Meiryo UI" pitchFamily="50" charset="-128"/>
                        </a:rPr>
                        <a:t>Support device registration with the same address and different port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28</a:t>
                      </a:r>
                      <a:r>
                        <a:rPr kumimoji="1" lang="en-US" altLang="ja-JP" sz="800" baseline="30000" dirty="0" smtClean="0">
                          <a:latin typeface="Calibri" panose="020F0502020204030204" pitchFamily="34" charset="0"/>
                        </a:rPr>
                        <a:t>th</a:t>
                      </a:r>
                      <a:r>
                        <a:rPr kumimoji="1" lang="en-US" altLang="ja-JP" sz="800" dirty="0" smtClean="0">
                          <a:latin typeface="Calibri" panose="020F0502020204030204" pitchFamily="34" charset="0"/>
                        </a:rPr>
                        <a:t> Jun. 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Ver.1.10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kumimoji="1" lang="en-US" altLang="ja-JP" sz="800" dirty="0" smtClean="0">
                          <a:latin typeface="Calibri" panose="020F0502020204030204" pitchFamily="34" charset="0"/>
                        </a:rPr>
                        <a:t>11</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b="0" dirty="0" smtClean="0">
                          <a:latin typeface="Calibri" panose="020F0502020204030204" pitchFamily="34" charset="0"/>
                          <a:ea typeface="Meiryo UI" panose="020B0604030504040204" pitchFamily="50" charset="-128"/>
                          <a:cs typeface="Meiryo UI" panose="020B0604030504040204" pitchFamily="50" charset="-128"/>
                        </a:rPr>
                        <a:t>Add “120 min.” as thumbnail search display interval.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28</a:t>
                      </a:r>
                      <a:r>
                        <a:rPr kumimoji="1" lang="en-US" altLang="ja-JP" sz="800" baseline="30000" dirty="0" smtClean="0">
                          <a:latin typeface="Calibri" panose="020F0502020204030204" pitchFamily="34" charset="0"/>
                        </a:rPr>
                        <a:t>th</a:t>
                      </a:r>
                      <a:r>
                        <a:rPr kumimoji="1" lang="en-US" altLang="ja-JP" sz="800" dirty="0" smtClean="0">
                          <a:latin typeface="Calibri" panose="020F0502020204030204" pitchFamily="34" charset="0"/>
                        </a:rPr>
                        <a:t> Jun. 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Ver.1.10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kumimoji="1" lang="en-US" altLang="ja-JP" sz="800" dirty="0" smtClean="0">
                          <a:latin typeface="Calibri" panose="020F0502020204030204" pitchFamily="34" charset="0"/>
                        </a:rPr>
                        <a:t>12</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800" b="0" dirty="0" smtClean="0">
                          <a:latin typeface="Calibri" panose="020F0502020204030204" pitchFamily="34" charset="0"/>
                          <a:ea typeface="Meiryo UI" pitchFamily="50" charset="-128"/>
                          <a:cs typeface="Meiryo UI" pitchFamily="50" charset="-128"/>
                        </a:rPr>
                        <a:t>Possible to convert from n3r(H.265) to mp4(H.264).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28</a:t>
                      </a:r>
                      <a:r>
                        <a:rPr kumimoji="1" lang="en-US" altLang="ja-JP" sz="800" baseline="30000" dirty="0" smtClean="0">
                          <a:latin typeface="Calibri" panose="020F0502020204030204" pitchFamily="34" charset="0"/>
                        </a:rPr>
                        <a:t>th</a:t>
                      </a:r>
                      <a:r>
                        <a:rPr kumimoji="1" lang="en-US" altLang="ja-JP" sz="800" dirty="0" smtClean="0">
                          <a:latin typeface="Calibri" panose="020F0502020204030204" pitchFamily="34" charset="0"/>
                        </a:rPr>
                        <a:t> Jun. 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Ver.1.10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kumimoji="1" lang="en-US" altLang="ja-JP" sz="800" dirty="0" smtClean="0">
                          <a:latin typeface="Calibri" panose="020F0502020204030204" pitchFamily="34" charset="0"/>
                        </a:rPr>
                        <a:t>13</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rPr>
                        <a:t>Possible to show video information on the video image.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28</a:t>
                      </a:r>
                      <a:r>
                        <a:rPr kumimoji="1" lang="en-US" altLang="ja-JP" sz="800" baseline="30000" dirty="0" smtClean="0">
                          <a:latin typeface="Calibri" panose="020F0502020204030204" pitchFamily="34" charset="0"/>
                        </a:rPr>
                        <a:t>th</a:t>
                      </a:r>
                      <a:r>
                        <a:rPr kumimoji="1" lang="en-US" altLang="ja-JP" sz="800" dirty="0" smtClean="0">
                          <a:latin typeface="Calibri" panose="020F0502020204030204" pitchFamily="34" charset="0"/>
                        </a:rPr>
                        <a:t> Jun. 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Ver.1.10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kumimoji="1" lang="en-US" altLang="ja-JP" sz="800" dirty="0" smtClean="0">
                          <a:latin typeface="Calibri" panose="020F0502020204030204" pitchFamily="34" charset="0"/>
                        </a:rPr>
                        <a:t>14</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baseline="0" dirty="0" smtClean="0">
                          <a:latin typeface="Calibri" panose="020F0502020204030204" pitchFamily="34" charset="0"/>
                          <a:ea typeface="Meiryo UI" panose="020B0604030504040204" pitchFamily="50" charset="-128"/>
                          <a:cs typeface="Meiryo UI" panose="020B0604030504040204" pitchFamily="50" charset="-128"/>
                        </a:rPr>
                        <a:t>Allow migration from demo license (90 days) to Free (LITE) license.</a:t>
                      </a:r>
                      <a:endPar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28</a:t>
                      </a:r>
                      <a:r>
                        <a:rPr kumimoji="1" lang="en-US" altLang="ja-JP" sz="800" baseline="30000" dirty="0" smtClean="0">
                          <a:latin typeface="Calibri" panose="020F0502020204030204" pitchFamily="34" charset="0"/>
                        </a:rPr>
                        <a:t>th</a:t>
                      </a:r>
                      <a:r>
                        <a:rPr kumimoji="1" lang="en-US" altLang="ja-JP" sz="800" dirty="0" smtClean="0">
                          <a:latin typeface="Calibri" panose="020F0502020204030204" pitchFamily="34" charset="0"/>
                        </a:rPr>
                        <a:t> Jun. 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Ver.1.10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dirty="0" smtClean="0">
                          <a:latin typeface="Calibri" panose="020F0502020204030204" pitchFamily="34" charset="0"/>
                        </a:rPr>
                        <a:t>Compatibility of License (Certain country</a:t>
                      </a:r>
                      <a:r>
                        <a:rPr kumimoji="1" lang="en-US" altLang="ja-JP" sz="800" baseline="0" dirty="0" smtClean="0">
                          <a:latin typeface="Calibri" panose="020F0502020204030204" pitchFamily="34" charset="0"/>
                        </a:rPr>
                        <a:t> is not available.)</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kumimoji="1" lang="en-US" altLang="ja-JP" sz="800" dirty="0" smtClean="0">
                          <a:latin typeface="Calibri" panose="020F0502020204030204" pitchFamily="34" charset="0"/>
                        </a:rPr>
                        <a:t>15</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rPr>
                        <a:t>Change default setting of the ‘Panasonic logo’ to 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28</a:t>
                      </a:r>
                      <a:r>
                        <a:rPr kumimoji="1" lang="en-US" altLang="ja-JP" sz="800" baseline="30000" dirty="0" smtClean="0">
                          <a:latin typeface="Calibri" panose="020F0502020204030204" pitchFamily="34" charset="0"/>
                        </a:rPr>
                        <a:t>th</a:t>
                      </a:r>
                      <a:r>
                        <a:rPr kumimoji="1" lang="en-US" altLang="ja-JP" sz="800" dirty="0" smtClean="0">
                          <a:latin typeface="Calibri" panose="020F0502020204030204" pitchFamily="34" charset="0"/>
                        </a:rPr>
                        <a:t> Jun. 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Ver.1.10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kumimoji="1" lang="en-US" altLang="ja-JP" sz="800" dirty="0" smtClean="0">
                          <a:latin typeface="Calibri" panose="020F0502020204030204" pitchFamily="34" charset="0"/>
                        </a:rPr>
                        <a:t>16</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b="0" dirty="0" smtClean="0">
                          <a:latin typeface="Calibri" panose="020F0502020204030204" pitchFamily="34" charset="0"/>
                          <a:ea typeface="Meiryo UI" panose="020B0604030504040204" pitchFamily="50" charset="-128"/>
                          <a:cs typeface="Meiryo UI" panose="020B0604030504040204" pitchFamily="50" charset="-128"/>
                        </a:rPr>
                        <a:t>Improve NTP setting operation.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28</a:t>
                      </a:r>
                      <a:r>
                        <a:rPr kumimoji="1" lang="en-US" altLang="ja-JP" sz="800" baseline="30000" dirty="0" smtClean="0">
                          <a:latin typeface="Calibri" panose="020F0502020204030204" pitchFamily="34" charset="0"/>
                        </a:rPr>
                        <a:t>th</a:t>
                      </a:r>
                      <a:r>
                        <a:rPr kumimoji="1" lang="en-US" altLang="ja-JP" sz="800" dirty="0" smtClean="0">
                          <a:latin typeface="Calibri" panose="020F0502020204030204" pitchFamily="34" charset="0"/>
                        </a:rPr>
                        <a:t> Jun. 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Ver.1.10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r>
                        <a:rPr kumimoji="1" lang="en-US" altLang="ja-JP" sz="800" dirty="0" smtClean="0">
                          <a:latin typeface="Calibri" panose="020F0502020204030204" pitchFamily="34" charset="0"/>
                        </a:rPr>
                        <a:t>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ja-JP" sz="800" dirty="0" smtClean="0">
                          <a:latin typeface="Calibri" panose="020F0502020204030204" pitchFamily="34" charset="0"/>
                          <a:ea typeface="Meiryo UI" panose="020B0604030504040204" pitchFamily="50" charset="-128"/>
                          <a:cs typeface="Meiryo UI" panose="020B0604030504040204" pitchFamily="50" charset="-128"/>
                        </a:rPr>
                        <a:t>Supports automatic execution of the viewer when CD / DVD is inserted into PC drive.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28</a:t>
                      </a:r>
                      <a:r>
                        <a:rPr kumimoji="1" lang="en-US" altLang="ja-JP" sz="800" baseline="30000" dirty="0" smtClean="0">
                          <a:latin typeface="Calibri" panose="020F0502020204030204" pitchFamily="34" charset="0"/>
                        </a:rPr>
                        <a:t>th</a:t>
                      </a:r>
                      <a:r>
                        <a:rPr kumimoji="1" lang="en-US" altLang="ja-JP" sz="800" dirty="0" smtClean="0">
                          <a:latin typeface="Calibri" panose="020F0502020204030204" pitchFamily="34" charset="0"/>
                        </a:rPr>
                        <a:t> Jun. 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Ver.1.10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8" name="テキスト ボックス 37"/>
          <p:cNvSpPr txBox="1"/>
          <p:nvPr/>
        </p:nvSpPr>
        <p:spPr>
          <a:xfrm>
            <a:off x="122940" y="683647"/>
            <a:ext cx="8929201" cy="307777"/>
          </a:xfrm>
          <a:prstGeom prst="rect">
            <a:avLst/>
          </a:prstGeom>
          <a:noFill/>
        </p:spPr>
        <p:txBody>
          <a:bodyPr wrap="square" rtlCol="0">
            <a:spAutoFit/>
          </a:bodyPr>
          <a:lstStyle/>
          <a:p>
            <a:pPr marL="285750" indent="-285750" algn="l">
              <a:buFont typeface="Wingdings" panose="05000000000000000000" pitchFamily="2" charset="2"/>
              <a:buChar char="n"/>
            </a:pPr>
            <a:r>
              <a:rPr kumimoji="1" lang="en-US" altLang="ja-JP" b="1" dirty="0" smtClean="0">
                <a:effectLst/>
                <a:latin typeface="Calibri" panose="020F0502020204030204" pitchFamily="34" charset="0"/>
              </a:rPr>
              <a:t>The following items are now </a:t>
            </a:r>
            <a:r>
              <a:rPr lang="en-US" altLang="ja-JP" b="1" dirty="0" smtClean="0">
                <a:effectLst/>
                <a:latin typeface="Calibri" panose="020F0502020204030204" pitchFamily="34" charset="0"/>
              </a:rPr>
              <a:t>available with Ver. 1.10 of WV-ASM300</a:t>
            </a:r>
            <a:endParaRPr kumimoji="1" lang="ja-JP" altLang="en-US" b="1" dirty="0">
              <a:effectLst/>
              <a:latin typeface="Calibri" panose="020F0502020204030204" pitchFamily="34" charset="0"/>
            </a:endParaRPr>
          </a:p>
        </p:txBody>
      </p:sp>
      <p:sp>
        <p:nvSpPr>
          <p:cNvPr id="39" name="テキスト ボックス 38"/>
          <p:cNvSpPr txBox="1"/>
          <p:nvPr/>
        </p:nvSpPr>
        <p:spPr>
          <a:xfrm>
            <a:off x="6602208" y="157911"/>
            <a:ext cx="1260000" cy="230832"/>
          </a:xfrm>
          <a:prstGeom prst="rect">
            <a:avLst/>
          </a:prstGeom>
          <a:solidFill>
            <a:schemeClr val="accent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1.10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10008931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470860" y="49142"/>
            <a:ext cx="2087388" cy="448019"/>
          </a:xfrm>
          <a:prstGeom prst="rect">
            <a:avLst/>
          </a:prstGeom>
          <a:noFill/>
        </p:spPr>
        <p:txBody>
          <a:bodyPr wrap="non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NX200</a:t>
            </a:r>
            <a:r>
              <a:rPr lang="ja-JP" altLang="en-US"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Support</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1746837069"/>
              </p:ext>
            </p:extLst>
          </p:nvPr>
        </p:nvGraphicFramePr>
        <p:xfrm>
          <a:off x="94685" y="756236"/>
          <a:ext cx="8981184" cy="3932800"/>
        </p:xfrm>
        <a:graphic>
          <a:graphicData uri="http://schemas.openxmlformats.org/drawingml/2006/table">
            <a:tbl>
              <a:tblPr firstRow="1" bandRow="1">
                <a:tableStyleId>{5C22544A-7EE6-4342-B048-85BDC9FD1C3A}</a:tableStyleId>
              </a:tblPr>
              <a:tblGrid>
                <a:gridCol w="432000"/>
                <a:gridCol w="1781728"/>
                <a:gridCol w="3204000"/>
                <a:gridCol w="1781728"/>
                <a:gridCol w="1781728"/>
              </a:tblGrid>
              <a:tr h="245800">
                <a:tc rowSpan="2">
                  <a:txBody>
                    <a:bodyPr/>
                    <a:lstStyle/>
                    <a:p>
                      <a:pPr algn="ctr"/>
                      <a:r>
                        <a:rPr kumimoji="1" lang="en-US" altLang="ja-JP" sz="1000" dirty="0" smtClean="0">
                          <a:latin typeface="Calibri" panose="020F0502020204030204" pitchFamily="34" charset="0"/>
                        </a:rPr>
                        <a:t>No.</a:t>
                      </a:r>
                      <a:endParaRPr kumimoji="1" lang="ja-JP" altLang="en-US" sz="1000" dirty="0">
                        <a:latin typeface="Calibri" panose="020F0502020204030204" pitchFamily="34" charset="0"/>
                      </a:endParaRPr>
                    </a:p>
                  </a:txBody>
                  <a:tcPr anchor="ctr"/>
                </a:tc>
                <a:tc rowSpan="2" gridSpan="2">
                  <a:txBody>
                    <a:bodyPr/>
                    <a:lstStyle/>
                    <a:p>
                      <a:pPr algn="ctr"/>
                      <a:r>
                        <a:rPr kumimoji="1" lang="en-US" altLang="ja-JP" sz="1000" dirty="0" smtClean="0">
                          <a:latin typeface="Calibri" panose="020F0502020204030204" pitchFamily="34" charset="0"/>
                        </a:rPr>
                        <a:t>Function</a:t>
                      </a:r>
                      <a:endParaRPr kumimoji="1" lang="ja-JP" altLang="en-US" sz="1000" dirty="0">
                        <a:latin typeface="Calibri" panose="020F0502020204030204" pitchFamily="34" charset="0"/>
                      </a:endParaRPr>
                    </a:p>
                  </a:txBody>
                  <a:tcPr anchor="ctr"/>
                </a:tc>
                <a:tc rowSpan="2" hMerge="1">
                  <a:txBody>
                    <a:bodyPr/>
                    <a:lstStyle/>
                    <a:p>
                      <a:pPr algn="ctr"/>
                      <a:endParaRPr kumimoji="1" lang="ja-JP" altLang="en-US" sz="1000" dirty="0">
                        <a:latin typeface="Calibri" panose="020F0502020204030204" pitchFamily="34" charset="0"/>
                      </a:endParaRPr>
                    </a:p>
                  </a:txBody>
                  <a:tcPr anchor="ctr"/>
                </a:tc>
                <a:tc gridSpan="2">
                  <a:txBody>
                    <a:bodyPr/>
                    <a:lstStyle/>
                    <a:p>
                      <a:pPr algn="ctr"/>
                      <a:r>
                        <a:rPr kumimoji="1" lang="en-US" altLang="ja-JP" sz="1000" dirty="0" smtClean="0">
                          <a:latin typeface="Calibri" panose="020F0502020204030204" pitchFamily="34" charset="0"/>
                        </a:rPr>
                        <a:t>ASM300</a:t>
                      </a:r>
                      <a:endParaRPr kumimoji="1" lang="ja-JP" altLang="en-US" sz="1000" dirty="0">
                        <a:latin typeface="Calibri" panose="020F0502020204030204" pitchFamily="34" charset="0"/>
                      </a:endParaRPr>
                    </a:p>
                  </a:txBody>
                  <a:tcPr anchor="ctr">
                    <a:lnB w="12700" cap="flat" cmpd="sng" algn="ctr">
                      <a:solidFill>
                        <a:schemeClr val="bg1"/>
                      </a:solidFill>
                      <a:prstDash val="solid"/>
                      <a:round/>
                      <a:headEnd type="none" w="med" len="med"/>
                      <a:tailEnd type="none" w="med" len="med"/>
                    </a:lnB>
                  </a:tcPr>
                </a:tc>
                <a:tc hMerge="1">
                  <a:txBody>
                    <a:bodyPr/>
                    <a:lstStyle/>
                    <a:p>
                      <a:pPr algn="ctr"/>
                      <a:endParaRPr kumimoji="1" lang="ja-JP" altLang="en-US" sz="1000" dirty="0">
                        <a:latin typeface="Calibri" panose="020F0502020204030204" pitchFamily="34" charset="0"/>
                      </a:endParaRPr>
                    </a:p>
                  </a:txBody>
                  <a:tcPr anchor="ctr"/>
                </a:tc>
              </a:tr>
              <a:tr h="245800">
                <a:tc vMerge="1">
                  <a:txBody>
                    <a:bodyPr/>
                    <a:lstStyle/>
                    <a:p>
                      <a:pPr algn="ctr"/>
                      <a:endParaRPr kumimoji="1" lang="ja-JP" altLang="en-US" sz="1000" dirty="0">
                        <a:latin typeface="Calibri" panose="020F0502020204030204" pitchFamily="34" charset="0"/>
                      </a:endParaRPr>
                    </a:p>
                  </a:txBody>
                  <a:tcPr anchor="ctr"/>
                </a:tc>
                <a:tc gridSpan="2" vMerge="1">
                  <a:txBody>
                    <a:bodyPr/>
                    <a:lstStyle/>
                    <a:p>
                      <a:pPr algn="ctr"/>
                      <a:endParaRPr kumimoji="1" lang="ja-JP" altLang="en-US" sz="1000" dirty="0">
                        <a:latin typeface="Calibri" panose="020F0502020204030204" pitchFamily="34" charset="0"/>
                      </a:endParaRPr>
                    </a:p>
                  </a:txBody>
                  <a:tcPr anchor="ctr"/>
                </a:tc>
                <a:tc hMerge="1" vMerge="1">
                  <a:txBody>
                    <a:bodyPr/>
                    <a:lstStyle/>
                    <a:p>
                      <a:pPr algn="ctr"/>
                      <a:endParaRPr kumimoji="1" lang="ja-JP" altLang="en-US" sz="1000" dirty="0">
                        <a:latin typeface="Calibri" panose="020F0502020204030204" pitchFamily="34" charset="0"/>
                      </a:endParaRPr>
                    </a:p>
                  </a:txBody>
                  <a:tcPr anchor="ctr"/>
                </a:tc>
                <a:tc>
                  <a:txBody>
                    <a:bodyPr/>
                    <a:lstStyle/>
                    <a:p>
                      <a:pPr algn="ctr"/>
                      <a:r>
                        <a:rPr kumimoji="1" lang="en-US" altLang="ja-JP" sz="1000" b="1" dirty="0" smtClean="0">
                          <a:solidFill>
                            <a:schemeClr val="bg1"/>
                          </a:solidFill>
                          <a:latin typeface="Calibri" panose="020F0502020204030204" pitchFamily="34" charset="0"/>
                        </a:rPr>
                        <a:t>NX400</a:t>
                      </a:r>
                      <a:endParaRPr kumimoji="1" lang="ja-JP" altLang="en-US" sz="1000" b="1" dirty="0">
                        <a:solidFill>
                          <a:schemeClr val="bg1"/>
                        </a:solidFill>
                        <a:latin typeface="Calibri" panose="020F0502020204030204" pitchFamily="34" charset="0"/>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1"/>
                    </a:solidFill>
                  </a:tcPr>
                </a:tc>
                <a:tc>
                  <a:txBody>
                    <a:bodyPr/>
                    <a:lstStyle/>
                    <a:p>
                      <a:pPr algn="ctr"/>
                      <a:r>
                        <a:rPr kumimoji="1" lang="en-US" altLang="ja-JP" sz="1000" b="1" dirty="0" smtClean="0">
                          <a:solidFill>
                            <a:schemeClr val="bg1"/>
                          </a:solidFill>
                          <a:latin typeface="Calibri" panose="020F0502020204030204" pitchFamily="34" charset="0"/>
                        </a:rPr>
                        <a:t>NX200</a:t>
                      </a:r>
                      <a:endParaRPr kumimoji="1" lang="ja-JP" altLang="en-US" sz="1000" b="1" dirty="0">
                        <a:solidFill>
                          <a:schemeClr val="bg1"/>
                        </a:solidFill>
                        <a:latin typeface="Calibri" panose="020F0502020204030204" pitchFamily="34" charset="0"/>
                      </a:endParaRPr>
                    </a:p>
                  </a:txBody>
                  <a:tcPr anchor="ctr">
                    <a:lnT w="12700" cap="flat" cmpd="sng" algn="ctr">
                      <a:solidFill>
                        <a:schemeClr val="bg1"/>
                      </a:solidFill>
                      <a:prstDash val="solid"/>
                      <a:round/>
                      <a:headEnd type="none" w="med" len="med"/>
                      <a:tailEnd type="none" w="med" len="med"/>
                    </a:lnT>
                    <a:solidFill>
                      <a:schemeClr val="accent3"/>
                    </a:solidFill>
                  </a:tcPr>
                </a:tc>
              </a:tr>
              <a:tr h="245800">
                <a:tc>
                  <a:txBody>
                    <a:bodyPr/>
                    <a:lstStyle/>
                    <a:p>
                      <a:pPr algn="ctr"/>
                      <a:r>
                        <a:rPr kumimoji="1" lang="en-US" altLang="ja-JP" sz="1000" dirty="0" smtClean="0">
                          <a:latin typeface="Calibri" panose="020F0502020204030204" pitchFamily="34" charset="0"/>
                        </a:rPr>
                        <a:t>1</a:t>
                      </a:r>
                      <a:endParaRPr kumimoji="1" lang="ja-JP" altLang="en-US" sz="1000" dirty="0">
                        <a:latin typeface="Calibri" panose="020F0502020204030204" pitchFamily="34" charset="0"/>
                      </a:endParaRPr>
                    </a:p>
                  </a:txBody>
                  <a:tcPr anchor="ctr"/>
                </a:tc>
                <a:tc gridSpan="2">
                  <a:txBody>
                    <a:bodyPr/>
                    <a:lstStyle/>
                    <a:p>
                      <a:r>
                        <a:rPr kumimoji="1" lang="en-US" altLang="ja-JP" sz="1000" dirty="0" smtClean="0">
                          <a:latin typeface="Calibri" panose="020F0502020204030204" pitchFamily="34" charset="0"/>
                        </a:rPr>
                        <a:t>Max. Number of Camera </a:t>
                      </a:r>
                      <a:endParaRPr kumimoji="1" lang="ja-JP" altLang="en-US" sz="1000" dirty="0">
                        <a:latin typeface="Calibri" panose="020F0502020204030204" pitchFamily="34" charset="0"/>
                      </a:endParaRPr>
                    </a:p>
                  </a:txBody>
                  <a:tcPr/>
                </a:tc>
                <a:tc hMerge="1">
                  <a:txBody>
                    <a:bodyPr/>
                    <a:lstStyle/>
                    <a:p>
                      <a:endParaRPr kumimoji="1" lang="ja-JP" altLang="en-US" sz="1000" dirty="0">
                        <a:latin typeface="Calibri" panose="020F0502020204030204" pitchFamily="34" charset="0"/>
                      </a:endParaRPr>
                    </a:p>
                  </a:txBody>
                  <a:tcPr/>
                </a:tc>
                <a:tc>
                  <a:txBody>
                    <a:bodyPr/>
                    <a:lstStyle/>
                    <a:p>
                      <a:pPr algn="ctr"/>
                      <a:r>
                        <a:rPr kumimoji="1" lang="en-US" altLang="ja-JP" sz="1000" dirty="0" smtClean="0">
                          <a:latin typeface="Calibri" panose="020F0502020204030204" pitchFamily="34" charset="0"/>
                        </a:rPr>
                        <a:t>128</a:t>
                      </a:r>
                      <a:endParaRPr kumimoji="1" lang="ja-JP" altLang="en-US" sz="1000" dirty="0">
                        <a:latin typeface="Calibri" panose="020F0502020204030204" pitchFamily="34" charset="0"/>
                      </a:endParaRPr>
                    </a:p>
                  </a:txBody>
                  <a:tcPr/>
                </a:tc>
                <a:tc>
                  <a:txBody>
                    <a:bodyPr/>
                    <a:lstStyle/>
                    <a:p>
                      <a:pPr algn="ctr"/>
                      <a:r>
                        <a:rPr kumimoji="1" lang="en-US" altLang="ja-JP" sz="1000" dirty="0" smtClean="0">
                          <a:solidFill>
                            <a:srgbClr val="FF0000"/>
                          </a:solidFill>
                          <a:latin typeface="Calibri" panose="020F0502020204030204" pitchFamily="34" charset="0"/>
                        </a:rPr>
                        <a:t>32 (PAL)</a:t>
                      </a:r>
                      <a:r>
                        <a:rPr kumimoji="1" lang="en-US" altLang="ja-JP" sz="1000" baseline="0" dirty="0" smtClean="0">
                          <a:solidFill>
                            <a:srgbClr val="FF0000"/>
                          </a:solidFill>
                          <a:latin typeface="Calibri" panose="020F0502020204030204" pitchFamily="34" charset="0"/>
                        </a:rPr>
                        <a:t> / 16 (NTSC)</a:t>
                      </a:r>
                      <a:endParaRPr kumimoji="1" lang="ja-JP" altLang="en-US" sz="1000" dirty="0">
                        <a:solidFill>
                          <a:srgbClr val="FF0000"/>
                        </a:solidFill>
                        <a:latin typeface="Calibri" panose="020F0502020204030204" pitchFamily="34" charset="0"/>
                      </a:endParaRPr>
                    </a:p>
                  </a:txBody>
                  <a:tcPr/>
                </a:tc>
              </a:tr>
              <a:tr h="245800">
                <a:tc>
                  <a:txBody>
                    <a:bodyPr/>
                    <a:lstStyle/>
                    <a:p>
                      <a:pPr algn="ctr"/>
                      <a:r>
                        <a:rPr kumimoji="1" lang="en-US" altLang="ja-JP" sz="1000" dirty="0" smtClean="0">
                          <a:latin typeface="Calibri" panose="020F0502020204030204" pitchFamily="34" charset="0"/>
                        </a:rPr>
                        <a:t>2</a:t>
                      </a:r>
                      <a:endParaRPr kumimoji="1" lang="ja-JP" altLang="en-US" sz="1000" dirty="0">
                        <a:latin typeface="Calibri" panose="020F0502020204030204" pitchFamily="34" charset="0"/>
                      </a:endParaRPr>
                    </a:p>
                  </a:txBody>
                  <a:tcPr anchor="ctr"/>
                </a:tc>
                <a:tc gridSpan="2">
                  <a:txBody>
                    <a:bodyPr/>
                    <a:lstStyle/>
                    <a:p>
                      <a:r>
                        <a:rPr kumimoji="1" lang="en-US" altLang="ja-JP" sz="1000" dirty="0" smtClean="0">
                          <a:latin typeface="Calibri" panose="020F0502020204030204" pitchFamily="34" charset="0"/>
                        </a:rPr>
                        <a:t>Number of UID</a:t>
                      </a:r>
                      <a:endParaRPr kumimoji="1" lang="ja-JP" altLang="en-US" sz="1000" dirty="0">
                        <a:latin typeface="Calibri" panose="020F0502020204030204" pitchFamily="34" charset="0"/>
                      </a:endParaRPr>
                    </a:p>
                  </a:txBody>
                  <a:tcPr/>
                </a:tc>
                <a:tc hMerge="1">
                  <a:txBody>
                    <a:bodyPr/>
                    <a:lstStyle/>
                    <a:p>
                      <a:endParaRPr kumimoji="1" lang="ja-JP" altLang="en-US" sz="1000" dirty="0">
                        <a:latin typeface="Calibri" panose="020F0502020204030204" pitchFamily="34" charset="0"/>
                      </a:endParaRPr>
                    </a:p>
                  </a:txBody>
                  <a:tcPr/>
                </a:tc>
                <a:tc>
                  <a:txBody>
                    <a:bodyPr/>
                    <a:lstStyle/>
                    <a:p>
                      <a:pPr algn="ctr"/>
                      <a:r>
                        <a:rPr kumimoji="1" lang="en-US" altLang="ja-JP" sz="1000" dirty="0" smtClean="0">
                          <a:latin typeface="Calibri" panose="020F0502020204030204" pitchFamily="34" charset="0"/>
                        </a:rPr>
                        <a:t>16</a:t>
                      </a:r>
                      <a:endParaRPr kumimoji="1" lang="ja-JP" altLang="en-US" sz="1000" dirty="0">
                        <a:latin typeface="Calibri" panose="020F0502020204030204" pitchFamily="34" charset="0"/>
                      </a:endParaRPr>
                    </a:p>
                  </a:txBody>
                  <a:tcPr/>
                </a:tc>
                <a:tc>
                  <a:txBody>
                    <a:bodyPr/>
                    <a:lstStyle/>
                    <a:p>
                      <a:pPr algn="ctr"/>
                      <a:r>
                        <a:rPr kumimoji="1" lang="en-US" altLang="ja-JP" sz="1000" dirty="0" smtClean="0">
                          <a:latin typeface="Calibri" panose="020F0502020204030204" pitchFamily="34" charset="0"/>
                        </a:rPr>
                        <a:t>16</a:t>
                      </a:r>
                      <a:endParaRPr kumimoji="1" lang="ja-JP" altLang="en-US" sz="1000" dirty="0">
                        <a:latin typeface="Calibri" panose="020F0502020204030204" pitchFamily="34" charset="0"/>
                      </a:endParaRPr>
                    </a:p>
                  </a:txBody>
                  <a:tcPr/>
                </a:tc>
              </a:tr>
              <a:tr h="245800">
                <a:tc>
                  <a:txBody>
                    <a:bodyPr/>
                    <a:lstStyle/>
                    <a:p>
                      <a:pPr algn="ctr"/>
                      <a:r>
                        <a:rPr kumimoji="1" lang="en-US" altLang="ja-JP" sz="1000" dirty="0" smtClean="0">
                          <a:latin typeface="Calibri" panose="020F0502020204030204" pitchFamily="34" charset="0"/>
                        </a:rPr>
                        <a:t>3</a:t>
                      </a:r>
                      <a:endParaRPr kumimoji="1" lang="ja-JP" altLang="en-US" sz="1000" dirty="0">
                        <a:latin typeface="Calibri" panose="020F0502020204030204" pitchFamily="34" charset="0"/>
                      </a:endParaRPr>
                    </a:p>
                  </a:txBody>
                  <a:tcPr anchor="ctr"/>
                </a:tc>
                <a:tc gridSpan="2">
                  <a:txBody>
                    <a:bodyPr/>
                    <a:lstStyle/>
                    <a:p>
                      <a:r>
                        <a:rPr kumimoji="1" lang="en-US" altLang="ja-JP" sz="1000" dirty="0" smtClean="0">
                          <a:latin typeface="Calibri" panose="020F0502020204030204" pitchFamily="34" charset="0"/>
                        </a:rPr>
                        <a:t>Network Microphone (SMR10)</a:t>
                      </a:r>
                      <a:endParaRPr kumimoji="1" lang="ja-JP" altLang="en-US" sz="1000" dirty="0">
                        <a:latin typeface="Calibri" panose="020F0502020204030204" pitchFamily="34" charset="0"/>
                      </a:endParaRPr>
                    </a:p>
                  </a:txBody>
                  <a:tcPr/>
                </a:tc>
                <a:tc hMerge="1">
                  <a:txBody>
                    <a:bodyPr/>
                    <a:lstStyle/>
                    <a:p>
                      <a:endParaRPr kumimoji="1" lang="ja-JP" altLang="en-US" sz="1000" dirty="0">
                        <a:latin typeface="Calibri" panose="020F0502020204030204" pitchFamily="34" charset="0"/>
                      </a:endParaRPr>
                    </a:p>
                  </a:txBody>
                  <a:tcPr/>
                </a:tc>
                <a:tc>
                  <a:txBody>
                    <a:bodyPr/>
                    <a:lstStyle/>
                    <a:p>
                      <a:pPr algn="ctr"/>
                      <a:r>
                        <a:rPr kumimoji="1" lang="en-US" altLang="ja-JP" sz="1000" dirty="0" smtClean="0">
                          <a:latin typeface="Calibri" panose="020F0502020204030204" pitchFamily="34" charset="0"/>
                        </a:rPr>
                        <a:t>NO</a:t>
                      </a:r>
                      <a:endParaRPr kumimoji="1" lang="ja-JP" altLang="en-US" sz="1000" dirty="0">
                        <a:latin typeface="Calibri" panose="020F0502020204030204" pitchFamily="34" charset="0"/>
                      </a:endParaRPr>
                    </a:p>
                  </a:txBody>
                  <a:tcPr/>
                </a:tc>
                <a:tc>
                  <a:txBody>
                    <a:bodyPr/>
                    <a:lstStyle/>
                    <a:p>
                      <a:pPr algn="ctr"/>
                      <a:r>
                        <a:rPr kumimoji="1" lang="en-US" altLang="ja-JP" sz="1000" dirty="0" smtClean="0">
                          <a:latin typeface="Calibri" panose="020F0502020204030204" pitchFamily="34" charset="0"/>
                        </a:rPr>
                        <a:t>NO</a:t>
                      </a:r>
                      <a:endParaRPr kumimoji="1" lang="ja-JP" altLang="en-US" sz="1000" dirty="0">
                        <a:latin typeface="Calibri" panose="020F0502020204030204" pitchFamily="34" charset="0"/>
                      </a:endParaRPr>
                    </a:p>
                  </a:txBody>
                  <a:tcPr/>
                </a:tc>
              </a:tr>
              <a:tr h="245800">
                <a:tc>
                  <a:txBody>
                    <a:bodyPr/>
                    <a:lstStyle/>
                    <a:p>
                      <a:pPr algn="ctr"/>
                      <a:r>
                        <a:rPr kumimoji="1" lang="en-US" altLang="ja-JP" sz="1000" dirty="0" smtClean="0">
                          <a:latin typeface="Calibri" panose="020F0502020204030204" pitchFamily="34" charset="0"/>
                        </a:rPr>
                        <a:t>4</a:t>
                      </a:r>
                      <a:endParaRPr kumimoji="1" lang="ja-JP" altLang="en-US" sz="1000" dirty="0">
                        <a:latin typeface="Calibri" panose="020F0502020204030204" pitchFamily="34" charset="0"/>
                      </a:endParaRPr>
                    </a:p>
                  </a:txBody>
                  <a:tcPr anchor="ctr"/>
                </a:tc>
                <a:tc gridSpan="2">
                  <a:txBody>
                    <a:bodyPr/>
                    <a:lstStyle/>
                    <a:p>
                      <a:pPr marL="0" marR="0" indent="0" algn="l" defTabSz="456368"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Supported Codec</a:t>
                      </a:r>
                      <a:endParaRPr kumimoji="1" lang="ja-JP" altLang="en-US" sz="1000" dirty="0" smtClean="0">
                        <a:latin typeface="Calibri" panose="020F0502020204030204" pitchFamily="34" charset="0"/>
                      </a:endParaRPr>
                    </a:p>
                  </a:txBody>
                  <a:tcPr/>
                </a:tc>
                <a:tc hMerge="1">
                  <a:txBody>
                    <a:bodyPr/>
                    <a:lstStyle/>
                    <a:p>
                      <a:endParaRPr kumimoji="1" lang="ja-JP" altLang="en-US" sz="1000" dirty="0">
                        <a:latin typeface="Calibri" panose="020F0502020204030204" pitchFamily="34" charset="0"/>
                      </a:endParaRPr>
                    </a:p>
                  </a:txBody>
                  <a:tcPr/>
                </a:tc>
                <a:tc>
                  <a:txBody>
                    <a:bodyPr/>
                    <a:lstStyle/>
                    <a:p>
                      <a:pPr algn="ctr"/>
                      <a:r>
                        <a:rPr kumimoji="1" lang="en-US" altLang="ja-JP" sz="1000" dirty="0" smtClean="0">
                          <a:latin typeface="Calibri" panose="020F0502020204030204" pitchFamily="34" charset="0"/>
                        </a:rPr>
                        <a:t>MPEG/H.264/H.265</a:t>
                      </a:r>
                      <a:endParaRPr kumimoji="1" lang="ja-JP" altLang="en-US" sz="1000" dirty="0">
                        <a:latin typeface="Calibri" panose="020F0502020204030204" pitchFamily="34" charset="0"/>
                      </a:endParaRPr>
                    </a:p>
                  </a:txBody>
                  <a:tcPr/>
                </a:tc>
                <a:tc>
                  <a:txBody>
                    <a:bodyPr/>
                    <a:lstStyle/>
                    <a:p>
                      <a:pPr algn="ctr"/>
                      <a:r>
                        <a:rPr kumimoji="1" lang="en-US" altLang="ja-JP" sz="1000" dirty="0" smtClean="0">
                          <a:latin typeface="Calibri" panose="020F0502020204030204" pitchFamily="34" charset="0"/>
                        </a:rPr>
                        <a:t>MPEG/H.264/H.265</a:t>
                      </a:r>
                      <a:endParaRPr kumimoji="1" lang="ja-JP" altLang="en-US" sz="1000" dirty="0">
                        <a:latin typeface="Calibri" panose="020F0502020204030204" pitchFamily="34" charset="0"/>
                      </a:endParaRPr>
                    </a:p>
                  </a:txBody>
                  <a:tcPr/>
                </a:tc>
              </a:tr>
              <a:tr h="245800">
                <a:tc>
                  <a:txBody>
                    <a:bodyPr/>
                    <a:lstStyle/>
                    <a:p>
                      <a:pPr algn="ctr"/>
                      <a:r>
                        <a:rPr kumimoji="1" lang="en-US" altLang="ja-JP" sz="1000" dirty="0" smtClean="0">
                          <a:latin typeface="Calibri" panose="020F0502020204030204" pitchFamily="34" charset="0"/>
                        </a:rPr>
                        <a:t>5</a:t>
                      </a:r>
                      <a:endParaRPr kumimoji="1" lang="ja-JP" altLang="en-US" sz="1000" dirty="0">
                        <a:latin typeface="Calibri" panose="020F0502020204030204" pitchFamily="34" charset="0"/>
                      </a:endParaRPr>
                    </a:p>
                  </a:txBody>
                  <a:tcPr anchor="ctr"/>
                </a:tc>
                <a:tc gridSpan="2">
                  <a:txBody>
                    <a:bodyPr/>
                    <a:lstStyle/>
                    <a:p>
                      <a:r>
                        <a:rPr kumimoji="1" lang="en-US" altLang="ja-JP" sz="1000" dirty="0" smtClean="0">
                          <a:latin typeface="Calibri" panose="020F0502020204030204" pitchFamily="34" charset="0"/>
                        </a:rPr>
                        <a:t>Number of Terminal</a:t>
                      </a:r>
                      <a:endParaRPr kumimoji="1" lang="ja-JP" altLang="en-US" sz="1000" dirty="0">
                        <a:latin typeface="Calibri" panose="020F0502020204030204" pitchFamily="34" charset="0"/>
                      </a:endParaRPr>
                    </a:p>
                  </a:txBody>
                  <a:tcPr/>
                </a:tc>
                <a:tc hMerge="1">
                  <a:txBody>
                    <a:bodyPr/>
                    <a:lstStyle/>
                    <a:p>
                      <a:endParaRPr kumimoji="1" lang="ja-JP" altLang="en-US" sz="1000" dirty="0">
                        <a:latin typeface="Calibri" panose="020F0502020204030204" pitchFamily="34" charset="0"/>
                      </a:endParaRPr>
                    </a:p>
                  </a:txBody>
                  <a:tcPr/>
                </a:tc>
                <a:tc>
                  <a:txBody>
                    <a:bodyPr/>
                    <a:lstStyle/>
                    <a:p>
                      <a:pPr algn="ctr"/>
                      <a:r>
                        <a:rPr kumimoji="1" lang="en-US" altLang="ja-JP" sz="1000" dirty="0" smtClean="0">
                          <a:latin typeface="Calibri" panose="020F0502020204030204" pitchFamily="34" charset="0"/>
                        </a:rPr>
                        <a:t>32</a:t>
                      </a:r>
                      <a:endParaRPr kumimoji="1" lang="ja-JP" altLang="en-US" sz="1000" dirty="0">
                        <a:latin typeface="Calibri" panose="020F0502020204030204" pitchFamily="34" charset="0"/>
                      </a:endParaRPr>
                    </a:p>
                  </a:txBody>
                  <a:tcPr/>
                </a:tc>
                <a:tc>
                  <a:txBody>
                    <a:bodyPr/>
                    <a:lstStyle/>
                    <a:p>
                      <a:pPr algn="ctr"/>
                      <a:r>
                        <a:rPr kumimoji="1" lang="en-US" altLang="ja-JP" sz="1000" dirty="0" smtClean="0">
                          <a:solidFill>
                            <a:srgbClr val="FF0000"/>
                          </a:solidFill>
                          <a:latin typeface="Calibri" panose="020F0502020204030204" pitchFamily="34" charset="0"/>
                        </a:rPr>
                        <a:t>9</a:t>
                      </a:r>
                      <a:endParaRPr kumimoji="1" lang="ja-JP" altLang="en-US" sz="1000" dirty="0">
                        <a:solidFill>
                          <a:srgbClr val="FF0000"/>
                        </a:solidFill>
                        <a:latin typeface="Calibri" panose="020F0502020204030204" pitchFamily="34" charset="0"/>
                      </a:endParaRPr>
                    </a:p>
                  </a:txBody>
                  <a:tcPr/>
                </a:tc>
              </a:tr>
              <a:tr h="245800">
                <a:tc rowSpan="9">
                  <a:txBody>
                    <a:bodyPr/>
                    <a:lstStyle/>
                    <a:p>
                      <a:pPr algn="ctr"/>
                      <a:r>
                        <a:rPr kumimoji="1" lang="en-US" altLang="ja-JP" sz="1000" dirty="0" smtClean="0">
                          <a:latin typeface="Calibri" panose="020F0502020204030204" pitchFamily="34" charset="0"/>
                        </a:rPr>
                        <a:t>6</a:t>
                      </a:r>
                      <a:endParaRPr kumimoji="1" lang="ja-JP" altLang="en-US" sz="1000" dirty="0">
                        <a:latin typeface="Calibri" panose="020F0502020204030204" pitchFamily="34" charset="0"/>
                      </a:endParaRPr>
                    </a:p>
                  </a:txBody>
                  <a:tcPr anchor="ctr"/>
                </a:tc>
                <a:tc rowSpan="9">
                  <a:txBody>
                    <a:bodyPr/>
                    <a:lstStyle/>
                    <a:p>
                      <a:r>
                        <a:rPr kumimoji="1" lang="en-US" altLang="ja-JP" sz="1000" dirty="0" smtClean="0">
                          <a:latin typeface="Calibri" panose="020F0502020204030204" pitchFamily="34" charset="0"/>
                        </a:rPr>
                        <a:t>Operation Window</a:t>
                      </a:r>
                      <a:endParaRPr kumimoji="1" lang="ja-JP" altLang="en-US" sz="1000" dirty="0">
                        <a:latin typeface="Calibri" panose="020F0502020204030204" pitchFamily="34" charset="0"/>
                      </a:endParaRP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Camera / Time &amp; Date</a:t>
                      </a:r>
                    </a:p>
                  </a:txBody>
                  <a:tcPr marL="78000" marR="78000" marT="9600" marB="9600" anchor="ctr" horzOverflow="overflow"/>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tc>
              </a:tr>
              <a:tr h="245800">
                <a:tc vMerge="1">
                  <a:txBody>
                    <a:bodyPr/>
                    <a:lstStyle/>
                    <a:p>
                      <a:pPr algn="ctr"/>
                      <a:endParaRPr kumimoji="1" lang="ja-JP" altLang="en-US" sz="1000" dirty="0">
                        <a:latin typeface="Calibri" panose="020F0502020204030204" pitchFamily="34" charset="0"/>
                      </a:endParaRPr>
                    </a:p>
                  </a:txBody>
                  <a:tcPr anchor="ctr"/>
                </a:tc>
                <a:tc vMerge="1">
                  <a:txBody>
                    <a:bodyPr/>
                    <a:lstStyle/>
                    <a:p>
                      <a:endParaRPr kumimoji="1" lang="ja-JP" altLang="en-US" sz="1000" dirty="0">
                        <a:latin typeface="Calibri" panose="020F0502020204030204" pitchFamily="34" charset="0"/>
                      </a:endParaRP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Sound Collection Position</a:t>
                      </a:r>
                    </a:p>
                  </a:txBody>
                  <a:tcPr marL="78000" marR="78000" marT="9600" marB="9600" anchor="ctr" horzOverflow="overflow"/>
                </a:tc>
                <a:tc>
                  <a:txBody>
                    <a:bodyPr/>
                    <a:lstStyle/>
                    <a:p>
                      <a:pPr algn="ctr"/>
                      <a:r>
                        <a:rPr kumimoji="1" lang="en-US" altLang="ja-JP" sz="1000" dirty="0" smtClean="0">
                          <a:latin typeface="Calibri" panose="020F0502020204030204" pitchFamily="34" charset="0"/>
                        </a:rPr>
                        <a:t>NO</a:t>
                      </a:r>
                      <a:endParaRPr kumimoji="1" lang="ja-JP" altLang="en-US" sz="1000" dirty="0">
                        <a:latin typeface="Calibri" panose="020F0502020204030204" pitchFamily="34" charset="0"/>
                      </a:endParaRPr>
                    </a:p>
                  </a:txBody>
                  <a:tcPr>
                    <a:solidFill>
                      <a:schemeClr val="bg1">
                        <a:lumMod val="75000"/>
                      </a:schemeClr>
                    </a:solidFill>
                  </a:tcPr>
                </a:tc>
                <a:tc>
                  <a:txBody>
                    <a:bodyPr/>
                    <a:lstStyle/>
                    <a:p>
                      <a:pPr algn="ctr"/>
                      <a:r>
                        <a:rPr kumimoji="1" lang="en-US" altLang="ja-JP" sz="1000" dirty="0" smtClean="0">
                          <a:latin typeface="Calibri" panose="020F0502020204030204" pitchFamily="34" charset="0"/>
                        </a:rPr>
                        <a:t>NO</a:t>
                      </a:r>
                      <a:endParaRPr kumimoji="1" lang="ja-JP" altLang="en-US" sz="1000" dirty="0">
                        <a:latin typeface="Calibri" panose="020F0502020204030204" pitchFamily="34" charset="0"/>
                      </a:endParaRPr>
                    </a:p>
                  </a:txBody>
                  <a:tcPr>
                    <a:solidFill>
                      <a:schemeClr val="bg1">
                        <a:lumMod val="75000"/>
                      </a:schemeClr>
                    </a:solidFill>
                  </a:tcPr>
                </a:tc>
              </a:tr>
              <a:tr h="245800">
                <a:tc vMerge="1">
                  <a:txBody>
                    <a:bodyPr/>
                    <a:lstStyle/>
                    <a:p>
                      <a:pPr algn="ctr"/>
                      <a:endParaRPr kumimoji="1" lang="ja-JP" altLang="en-US" sz="1000" dirty="0">
                        <a:latin typeface="Calibri" panose="020F0502020204030204" pitchFamily="34" charset="0"/>
                      </a:endParaRPr>
                    </a:p>
                  </a:txBody>
                  <a:tcPr anchor="ctr"/>
                </a:tc>
                <a:tc vMerge="1">
                  <a:txBody>
                    <a:bodyPr/>
                    <a:lstStyle/>
                    <a:p>
                      <a:endParaRPr kumimoji="1" lang="ja-JP" altLang="en-US" sz="1000" dirty="0">
                        <a:latin typeface="Calibri" panose="020F0502020204030204" pitchFamily="34" charset="0"/>
                      </a:endParaRP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Display of Cropping Frame</a:t>
                      </a:r>
                    </a:p>
                  </a:txBody>
                  <a:tcPr marL="78000" marR="78000" marT="9600" marB="9600" anchor="ctr" horzOverflow="overflow"/>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tc>
              </a:tr>
              <a:tr h="245800">
                <a:tc vMerge="1">
                  <a:txBody>
                    <a:bodyPr/>
                    <a:lstStyle/>
                    <a:p>
                      <a:pPr algn="ctr"/>
                      <a:endParaRPr kumimoji="1" lang="ja-JP" altLang="en-US" sz="1000" dirty="0">
                        <a:latin typeface="Calibri" panose="020F0502020204030204" pitchFamily="34" charset="0"/>
                      </a:endParaRPr>
                    </a:p>
                  </a:txBody>
                  <a:tcPr anchor="ctr"/>
                </a:tc>
                <a:tc vMerge="1">
                  <a:txBody>
                    <a:bodyPr/>
                    <a:lstStyle/>
                    <a:p>
                      <a:endParaRPr kumimoji="1" lang="ja-JP" altLang="en-US" sz="1000" dirty="0">
                        <a:latin typeface="Calibri" panose="020F0502020204030204" pitchFamily="34" charset="0"/>
                      </a:endParaRP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Frame Display with Face (ASE231 is required)</a:t>
                      </a:r>
                    </a:p>
                  </a:txBody>
                  <a:tcPr marL="78000" marR="78000" marT="9600" marB="9600" anchor="ctr" horzOverflow="overflow"/>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tc>
              </a:tr>
              <a:tr h="245800">
                <a:tc vMerge="1">
                  <a:txBody>
                    <a:bodyPr/>
                    <a:lstStyle/>
                    <a:p>
                      <a:pPr algn="ctr"/>
                      <a:endParaRPr kumimoji="1" lang="ja-JP" altLang="en-US" sz="1000" dirty="0">
                        <a:latin typeface="Calibri" panose="020F0502020204030204" pitchFamily="34" charset="0"/>
                      </a:endParaRPr>
                    </a:p>
                  </a:txBody>
                  <a:tcPr anchor="ctr"/>
                </a:tc>
                <a:tc vMerge="1">
                  <a:txBody>
                    <a:bodyPr/>
                    <a:lstStyle/>
                    <a:p>
                      <a:endParaRPr kumimoji="1" lang="ja-JP" altLang="en-US" sz="1000" dirty="0">
                        <a:latin typeface="Calibri" panose="020F0502020204030204" pitchFamily="34" charset="0"/>
                      </a:endParaRP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Display AVMD Information (ASE231 is required)</a:t>
                      </a:r>
                    </a:p>
                  </a:txBody>
                  <a:tcPr marL="78000" marR="78000" marT="9600" marB="9600" anchor="ctr" horzOverflow="overflow"/>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tc>
              </a:tr>
              <a:tr h="245800">
                <a:tc vMerge="1">
                  <a:txBody>
                    <a:bodyPr/>
                    <a:lstStyle/>
                    <a:p>
                      <a:pPr algn="ctr"/>
                      <a:endParaRPr kumimoji="1" lang="ja-JP" altLang="en-US" sz="1000" dirty="0">
                        <a:latin typeface="Calibri" panose="020F0502020204030204" pitchFamily="34" charset="0"/>
                      </a:endParaRPr>
                    </a:p>
                  </a:txBody>
                  <a:tcPr anchor="ctr"/>
                </a:tc>
                <a:tc vMerge="1">
                  <a:txBody>
                    <a:bodyPr/>
                    <a:lstStyle/>
                    <a:p>
                      <a:endParaRPr kumimoji="1" lang="ja-JP" altLang="en-US" sz="1000" dirty="0">
                        <a:latin typeface="Calibri" panose="020F0502020204030204" pitchFamily="34" charset="0"/>
                      </a:endParaRP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Save a Still Picture</a:t>
                      </a:r>
                    </a:p>
                  </a:txBody>
                  <a:tcPr marL="78000" marR="78000" marT="9600" marB="9600" anchor="ctr" horzOverflow="overflow"/>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tc>
              </a:tr>
              <a:tr h="245800">
                <a:tc vMerge="1">
                  <a:txBody>
                    <a:bodyPr/>
                    <a:lstStyle/>
                    <a:p>
                      <a:pPr algn="ctr"/>
                      <a:endParaRPr kumimoji="1" lang="ja-JP" altLang="en-US" sz="1000" dirty="0">
                        <a:latin typeface="Calibri" panose="020F0502020204030204" pitchFamily="34" charset="0"/>
                      </a:endParaRPr>
                    </a:p>
                  </a:txBody>
                  <a:tcPr anchor="ctr"/>
                </a:tc>
                <a:tc vMerge="1">
                  <a:txBody>
                    <a:bodyPr/>
                    <a:lstStyle/>
                    <a:p>
                      <a:endParaRPr kumimoji="1" lang="ja-JP" altLang="en-US" sz="1000" dirty="0">
                        <a:latin typeface="Calibri" panose="020F0502020204030204" pitchFamily="34" charset="0"/>
                      </a:endParaRP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Print</a:t>
                      </a:r>
                    </a:p>
                  </a:txBody>
                  <a:tcPr marL="78000" marR="78000" marT="9600" marB="9600" anchor="ctr" horzOverflow="overflow"/>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tc>
              </a:tr>
              <a:tr h="245800">
                <a:tc vMerge="1">
                  <a:txBody>
                    <a:bodyPr/>
                    <a:lstStyle/>
                    <a:p>
                      <a:pPr algn="ctr"/>
                      <a:endParaRPr kumimoji="1" lang="ja-JP" altLang="en-US" sz="1000" dirty="0">
                        <a:latin typeface="Calibri" panose="020F0502020204030204" pitchFamily="34" charset="0"/>
                      </a:endParaRPr>
                    </a:p>
                  </a:txBody>
                  <a:tcPr anchor="ctr"/>
                </a:tc>
                <a:tc vMerge="1">
                  <a:txBody>
                    <a:bodyPr/>
                    <a:lstStyle/>
                    <a:p>
                      <a:endParaRPr kumimoji="1" lang="ja-JP" altLang="en-US" sz="1000" dirty="0">
                        <a:latin typeface="Calibri" panose="020F0502020204030204" pitchFamily="34" charset="0"/>
                      </a:endParaRP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Electric Zoom</a:t>
                      </a:r>
                      <a:endParaRPr kumimoji="1" lang="ja-JP" altLang="en-US"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8000" marR="78000" marT="9600" marB="9600" anchor="ctr" horzOverflow="overflow"/>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tc>
              </a:tr>
              <a:tr h="245800">
                <a:tc vMerge="1">
                  <a:txBody>
                    <a:bodyPr/>
                    <a:lstStyle/>
                    <a:p>
                      <a:pPr algn="ctr"/>
                      <a:endParaRPr kumimoji="1" lang="ja-JP" altLang="en-US" sz="1000" dirty="0">
                        <a:latin typeface="Calibri" panose="020F0502020204030204" pitchFamily="34" charset="0"/>
                      </a:endParaRPr>
                    </a:p>
                  </a:txBody>
                  <a:tcPr anchor="ctr"/>
                </a:tc>
                <a:tc vMerge="1">
                  <a:txBody>
                    <a:bodyPr/>
                    <a:lstStyle/>
                    <a:p>
                      <a:endParaRPr kumimoji="1" lang="ja-JP" altLang="en-US" sz="1000" dirty="0">
                        <a:latin typeface="Calibri" panose="020F0502020204030204" pitchFamily="34" charset="0"/>
                      </a:endParaRP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Convert Fisheye Images to Single / Quad PTZ Image.</a:t>
                      </a:r>
                      <a:endParaRPr kumimoji="1" lang="ja-JP" altLang="en-US"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8000" marR="78000" marT="9600" marB="9600" anchor="ctr" horzOverflow="overflow"/>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tc>
              </a:tr>
            </a:tbl>
          </a:graphicData>
        </a:graphic>
      </p:graphicFrame>
      <p:sp>
        <p:nvSpPr>
          <p:cNvPr id="8" name="テキスト ボックス 7"/>
          <p:cNvSpPr txBox="1"/>
          <p:nvPr/>
        </p:nvSpPr>
        <p:spPr>
          <a:xfrm>
            <a:off x="6602208" y="157911"/>
            <a:ext cx="1260000" cy="230832"/>
          </a:xfrm>
          <a:prstGeom prst="rect">
            <a:avLst/>
          </a:prstGeom>
          <a:solidFill>
            <a:schemeClr val="accent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1.10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31648339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464998" y="49142"/>
            <a:ext cx="2087388" cy="448019"/>
          </a:xfrm>
          <a:prstGeom prst="rect">
            <a:avLst/>
          </a:prstGeom>
          <a:noFill/>
        </p:spPr>
        <p:txBody>
          <a:bodyPr wrap="non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NX200</a:t>
            </a:r>
            <a:r>
              <a:rPr lang="ja-JP" altLang="en-US"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Support</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471787952"/>
              </p:ext>
            </p:extLst>
          </p:nvPr>
        </p:nvGraphicFramePr>
        <p:xfrm>
          <a:off x="84144" y="756627"/>
          <a:ext cx="8986253" cy="3909164"/>
        </p:xfrm>
        <a:graphic>
          <a:graphicData uri="http://schemas.openxmlformats.org/drawingml/2006/table">
            <a:tbl>
              <a:tblPr firstRow="1" bandRow="1">
                <a:tableStyleId>{5C22544A-7EE6-4342-B048-85BDC9FD1C3A}</a:tableStyleId>
              </a:tblPr>
              <a:tblGrid>
                <a:gridCol w="432000"/>
                <a:gridCol w="1498253"/>
                <a:gridCol w="1080000"/>
                <a:gridCol w="2520000"/>
                <a:gridCol w="1728000"/>
                <a:gridCol w="1728000"/>
              </a:tblGrid>
              <a:tr h="279226">
                <a:tc rowSpan="2">
                  <a:txBody>
                    <a:bodyPr/>
                    <a:lstStyle/>
                    <a:p>
                      <a:pPr algn="ctr"/>
                      <a:r>
                        <a:rPr kumimoji="1" lang="en-US" altLang="ja-JP" sz="1000" dirty="0" smtClean="0">
                          <a:latin typeface="Calibri" panose="020F0502020204030204" pitchFamily="34" charset="0"/>
                        </a:rPr>
                        <a:t>No.</a:t>
                      </a:r>
                      <a:endParaRPr kumimoji="1" lang="ja-JP" altLang="en-US" sz="1000" dirty="0">
                        <a:latin typeface="Calibri" panose="020F0502020204030204" pitchFamily="34" charset="0"/>
                      </a:endParaRPr>
                    </a:p>
                  </a:txBody>
                  <a:tcPr anchor="ctr"/>
                </a:tc>
                <a:tc rowSpan="2" gridSpan="3">
                  <a:txBody>
                    <a:bodyPr/>
                    <a:lstStyle/>
                    <a:p>
                      <a:pPr algn="ctr"/>
                      <a:r>
                        <a:rPr kumimoji="1" lang="en-US" altLang="ja-JP" sz="1000" dirty="0" smtClean="0">
                          <a:latin typeface="Calibri" panose="020F0502020204030204" pitchFamily="34" charset="0"/>
                        </a:rPr>
                        <a:t>Function</a:t>
                      </a:r>
                      <a:endParaRPr kumimoji="1" lang="ja-JP" altLang="en-US" sz="1000" dirty="0">
                        <a:latin typeface="Calibri" panose="020F0502020204030204" pitchFamily="34" charset="0"/>
                      </a:endParaRPr>
                    </a:p>
                  </a:txBody>
                  <a:tcPr anchor="ctr">
                    <a:lnR w="12700" cap="flat" cmpd="sng" algn="ctr">
                      <a:solidFill>
                        <a:schemeClr val="bg1"/>
                      </a:solidFill>
                      <a:prstDash val="solid"/>
                      <a:round/>
                      <a:headEnd type="none" w="med" len="med"/>
                      <a:tailEnd type="none" w="med" len="med"/>
                    </a:lnR>
                  </a:tcPr>
                </a:tc>
                <a:tc rowSpan="2" hMerge="1">
                  <a:txBody>
                    <a:bodyPr/>
                    <a:lstStyle/>
                    <a:p>
                      <a:endParaRPr kumimoji="1" lang="ja-JP" altLang="en-US"/>
                    </a:p>
                  </a:txBody>
                  <a:tcPr/>
                </a:tc>
                <a:tc rowSpan="2" hMerge="1">
                  <a:txBody>
                    <a:bodyPr/>
                    <a:lstStyle/>
                    <a:p>
                      <a:pPr algn="ctr"/>
                      <a:endParaRPr kumimoji="1" lang="ja-JP" altLang="en-US" sz="1000" dirty="0">
                        <a:latin typeface="Calibri" panose="020F0502020204030204" pitchFamily="34" charset="0"/>
                      </a:endParaRPr>
                    </a:p>
                  </a:txBody>
                  <a:tcPr anchor="ctr"/>
                </a:tc>
                <a:tc gridSpan="2">
                  <a:txBody>
                    <a:bodyPr/>
                    <a:lstStyle/>
                    <a:p>
                      <a:pPr algn="ctr"/>
                      <a:r>
                        <a:rPr kumimoji="1" lang="en-US" altLang="ja-JP" sz="1000" dirty="0" smtClean="0">
                          <a:latin typeface="Calibri" panose="020F0502020204030204" pitchFamily="34" charset="0"/>
                        </a:rPr>
                        <a:t>ASM300</a:t>
                      </a:r>
                      <a:endParaRPr kumimoji="1" lang="ja-JP" altLang="en-US" sz="1000" dirty="0">
                        <a:latin typeface="Calibri" panose="020F0502020204030204" pitchFamily="34" charset="0"/>
                      </a:endParaRP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pPr algn="ctr"/>
                      <a:endParaRPr kumimoji="1" lang="ja-JP" altLang="en-US" sz="1000" dirty="0">
                        <a:latin typeface="Calibri" panose="020F0502020204030204" pitchFamily="34" charset="0"/>
                      </a:endParaRPr>
                    </a:p>
                  </a:txBody>
                  <a:tcPr anchor="ctr"/>
                </a:tc>
              </a:tr>
              <a:tr h="279226">
                <a:tc vMerge="1">
                  <a:txBody>
                    <a:bodyPr/>
                    <a:lstStyle/>
                    <a:p>
                      <a:pPr algn="ctr"/>
                      <a:endParaRPr kumimoji="1" lang="ja-JP" altLang="en-US" sz="1000" dirty="0">
                        <a:latin typeface="Calibri" panose="020F0502020204030204" pitchFamily="34" charset="0"/>
                      </a:endParaRPr>
                    </a:p>
                  </a:txBody>
                  <a:tcPr anchor="ctr"/>
                </a:tc>
                <a:tc gridSpan="3" vMerge="1">
                  <a:txBody>
                    <a:bodyPr/>
                    <a:lstStyle/>
                    <a:p>
                      <a:pPr algn="ctr"/>
                      <a:endParaRPr kumimoji="1" lang="ja-JP" altLang="en-US" sz="1000" dirty="0">
                        <a:latin typeface="Calibri" panose="020F0502020204030204" pitchFamily="34" charset="0"/>
                      </a:endParaRPr>
                    </a:p>
                  </a:txBody>
                  <a:tcPr anchor="ctr"/>
                </a:tc>
                <a:tc hMerge="1" vMerge="1">
                  <a:txBody>
                    <a:bodyPr/>
                    <a:lstStyle/>
                    <a:p>
                      <a:endParaRPr kumimoji="1" lang="ja-JP" altLang="en-US"/>
                    </a:p>
                  </a:txBody>
                  <a:tcPr/>
                </a:tc>
                <a:tc hMerge="1" vMerge="1">
                  <a:txBody>
                    <a:bodyPr/>
                    <a:lstStyle/>
                    <a:p>
                      <a:pPr algn="ctr"/>
                      <a:endParaRPr kumimoji="1" lang="ja-JP" altLang="en-US" sz="1000" dirty="0">
                        <a:latin typeface="Calibri" panose="020F0502020204030204" pitchFamily="34" charset="0"/>
                      </a:endParaRPr>
                    </a:p>
                  </a:txBody>
                  <a:tcPr anchor="ctr"/>
                </a:tc>
                <a:tc>
                  <a:txBody>
                    <a:bodyPr/>
                    <a:lstStyle/>
                    <a:p>
                      <a:pPr algn="ctr"/>
                      <a:r>
                        <a:rPr kumimoji="1" lang="en-US" altLang="ja-JP" sz="1000" b="1" dirty="0" smtClean="0">
                          <a:solidFill>
                            <a:schemeClr val="bg1"/>
                          </a:solidFill>
                          <a:latin typeface="Calibri" panose="020F0502020204030204" pitchFamily="34" charset="0"/>
                        </a:rPr>
                        <a:t>NX400</a:t>
                      </a:r>
                      <a:endParaRPr kumimoji="1" lang="ja-JP" altLang="en-US" sz="1000" b="1" dirty="0">
                        <a:solidFill>
                          <a:schemeClr val="bg1"/>
                        </a:solidFill>
                        <a:latin typeface="Calibri" panose="020F0502020204030204" pitchFamily="34" charset="0"/>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1"/>
                    </a:solidFill>
                  </a:tcPr>
                </a:tc>
                <a:tc>
                  <a:txBody>
                    <a:bodyPr/>
                    <a:lstStyle/>
                    <a:p>
                      <a:pPr algn="ctr"/>
                      <a:r>
                        <a:rPr kumimoji="1" lang="en-US" altLang="ja-JP" sz="1000" b="1" dirty="0" smtClean="0">
                          <a:solidFill>
                            <a:schemeClr val="bg1"/>
                          </a:solidFill>
                          <a:latin typeface="Calibri" panose="020F0502020204030204" pitchFamily="34" charset="0"/>
                        </a:rPr>
                        <a:t>NX200</a:t>
                      </a:r>
                      <a:endParaRPr kumimoji="1" lang="ja-JP" altLang="en-US" sz="1000" b="1" dirty="0">
                        <a:solidFill>
                          <a:schemeClr val="bg1"/>
                        </a:solidFill>
                        <a:latin typeface="Calibri" panose="020F0502020204030204" pitchFamily="34" charset="0"/>
                      </a:endParaRPr>
                    </a:p>
                  </a:txBody>
                  <a:tcPr anchor="ctr">
                    <a:lnT w="12700" cap="flat" cmpd="sng" algn="ctr">
                      <a:solidFill>
                        <a:schemeClr val="bg1"/>
                      </a:solidFill>
                      <a:prstDash val="solid"/>
                      <a:round/>
                      <a:headEnd type="none" w="med" len="med"/>
                      <a:tailEnd type="none" w="med" len="med"/>
                    </a:lnT>
                    <a:solidFill>
                      <a:schemeClr val="accent3"/>
                    </a:solidFill>
                  </a:tcPr>
                </a:tc>
              </a:tr>
              <a:tr h="279226">
                <a:tc rowSpan="12">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7</a:t>
                      </a:r>
                    </a:p>
                  </a:txBody>
                  <a:tcPr marL="97505" marR="97505" marT="9600" marB="9600" anchor="ctr" horzOverflow="overflow"/>
                </a:tc>
                <a:tc rowSpan="4">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Initial setup</a:t>
                      </a:r>
                      <a:endParaRPr kumimoji="1" lang="ja-JP" altLang="en-US"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rowSpan="2">
                  <a:txBody>
                    <a:bodyPr/>
                    <a:lstStyle/>
                    <a:p>
                      <a:pPr algn="ctr"/>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STEP1</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Device</a:t>
                      </a:r>
                      <a:r>
                        <a:rPr lang="en-US" altLang="ja-JP" sz="1000" baseline="0" dirty="0" smtClean="0">
                          <a:latin typeface="Calibri" panose="020F0502020204030204" pitchFamily="34" charset="0"/>
                          <a:ea typeface="Meiryo UI" panose="020B0604030504040204" pitchFamily="50" charset="-128"/>
                          <a:cs typeface="Meiryo UI" panose="020B0604030504040204" pitchFamily="50" charset="-128"/>
                        </a:rPr>
                        <a:t> detection</a:t>
                      </a:r>
                      <a:endParaRPr lang="ja-JP" altLang="en-US" sz="1000" dirty="0" smtClean="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8000" marR="78000"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8000" marR="78000" marT="9600" marB="9600" anchor="ctr" horzOverflow="overflow"/>
                </a:tc>
              </a:tr>
              <a:tr h="279226">
                <a:tc vMerge="1">
                  <a:txBody>
                    <a:bodyPr/>
                    <a:lstStyle/>
                    <a:p>
                      <a:endParaRPr kumimoji="1" lang="ja-JP" altLang="en-US"/>
                    </a:p>
                  </a:txBody>
                  <a:tcPr/>
                </a:tc>
                <a:tc vMerge="1">
                  <a:txBody>
                    <a:bodyPr/>
                    <a:lstStyle/>
                    <a:p>
                      <a:endParaRPr kumimoji="1" lang="ja-JP" altLang="en-US"/>
                    </a:p>
                  </a:txBody>
                  <a:tcPr/>
                </a:tc>
                <a:tc vMerge="1">
                  <a:txBody>
                    <a:bodyPr/>
                    <a:lstStyle/>
                    <a:p>
                      <a:endParaRPr lang="ja-JP" altLang="en-US" sz="1000" dirty="0"/>
                    </a:p>
                  </a:txBody>
                  <a:tcPr marL="90005" marR="90005" marT="7200" marB="7200" horzOverflow="overflow"/>
                </a:tc>
                <a:tc>
                  <a:txBody>
                    <a:bodyPr/>
                    <a:lstStyle/>
                    <a:p>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IP</a:t>
                      </a:r>
                      <a:r>
                        <a:rPr lang="en-US" altLang="ja-JP" sz="1000" baseline="0" dirty="0" smtClean="0">
                          <a:latin typeface="Calibri" panose="020F0502020204030204" pitchFamily="34" charset="0"/>
                          <a:ea typeface="Meiryo UI" panose="020B0604030504040204" pitchFamily="50" charset="-128"/>
                          <a:cs typeface="Meiryo UI" panose="020B0604030504040204" pitchFamily="50" charset="-128"/>
                        </a:rPr>
                        <a:t> address setting</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r>
              <a:tr h="279226">
                <a:tc vMerge="1">
                  <a:txBody>
                    <a:bodyPr/>
                    <a:lstStyle/>
                    <a:p>
                      <a:endParaRPr kumimoji="1" lang="ja-JP" altLang="en-US"/>
                    </a:p>
                  </a:txBody>
                  <a:tcPr/>
                </a:tc>
                <a:tc vMerge="1">
                  <a:txBody>
                    <a:bodyPr/>
                    <a:lstStyle/>
                    <a:p>
                      <a:endParaRPr kumimoji="1" lang="ja-JP" altLang="en-US"/>
                    </a:p>
                  </a:txBody>
                  <a:tcPr/>
                </a:tc>
                <a:tc>
                  <a:txBody>
                    <a:bodyPr/>
                    <a:lstStyle/>
                    <a:p>
                      <a:pPr algn="ctr"/>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STEP2</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Camera registration to recorder</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64/128</a:t>
                      </a:r>
                      <a:endParaRPr lang="ja-JP" altLang="en-US" sz="1000" dirty="0" smtClean="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sz="1000"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9/12/16/24/32*</a:t>
                      </a:r>
                      <a:endParaRPr lang="ja-JP" altLang="en-US" sz="1000"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r>
              <a:tr h="279226">
                <a:tc vMerge="1">
                  <a:txBody>
                    <a:bodyPr/>
                    <a:lstStyle/>
                    <a:p>
                      <a:endParaRPr kumimoji="1" lang="ja-JP" altLang="en-US"/>
                    </a:p>
                  </a:txBody>
                  <a:tcPr/>
                </a:tc>
                <a:tc vMerge="1">
                  <a:txBody>
                    <a:bodyPr/>
                    <a:lstStyle/>
                    <a:p>
                      <a:endParaRPr kumimoji="1" lang="ja-JP" altLang="en-US"/>
                    </a:p>
                  </a:txBody>
                  <a:tcPr/>
                </a:tc>
                <a:tc>
                  <a:txBody>
                    <a:bodyPr/>
                    <a:lstStyle/>
                    <a:p>
                      <a:pPr algn="ctr"/>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STEP3</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Setup transmission</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r>
              <a:tr h="279226">
                <a:tc vMerge="1">
                  <a:txBody>
                    <a:bodyPr/>
                    <a:lstStyle/>
                    <a:p>
                      <a:endParaRPr kumimoji="1" lang="ja-JP" altLang="en-US"/>
                    </a:p>
                  </a:txBody>
                  <a:tcPr/>
                </a:tc>
                <a:tc rowSpan="8">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Advanced setup</a:t>
                      </a:r>
                      <a:endParaRPr kumimoji="1" lang="ja-JP" altLang="en-US"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rowSpan="3">
                  <a:txBody>
                    <a:bodyPr/>
                    <a:lstStyle/>
                    <a:p>
                      <a:pPr algn="ctr"/>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STEP1</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Device</a:t>
                      </a:r>
                      <a:r>
                        <a:rPr lang="en-US" altLang="ja-JP" sz="1000" baseline="0" dirty="0" smtClean="0">
                          <a:latin typeface="Calibri" panose="020F0502020204030204" pitchFamily="34" charset="0"/>
                          <a:ea typeface="Meiryo UI" panose="020B0604030504040204" pitchFamily="50" charset="-128"/>
                          <a:cs typeface="Meiryo UI" panose="020B0604030504040204" pitchFamily="50" charset="-128"/>
                        </a:rPr>
                        <a:t> detection</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r>
              <a:tr h="279226">
                <a:tc vMerge="1">
                  <a:txBody>
                    <a:bodyPr/>
                    <a:lstStyle/>
                    <a:p>
                      <a:endParaRPr kumimoji="1" lang="ja-JP" altLang="en-US"/>
                    </a:p>
                  </a:txBody>
                  <a:tcPr/>
                </a:tc>
                <a:tc vMerge="1">
                  <a:txBody>
                    <a:bodyPr/>
                    <a:lstStyle/>
                    <a:p>
                      <a:endParaRPr kumimoji="1" lang="ja-JP" altLang="en-US"/>
                    </a:p>
                  </a:txBody>
                  <a:tcPr/>
                </a:tc>
                <a:tc vMerge="1">
                  <a:txBody>
                    <a:bodyPr/>
                    <a:lstStyle/>
                    <a:p>
                      <a:endParaRPr lang="ja-JP" altLang="en-US" sz="1000" dirty="0"/>
                    </a:p>
                  </a:txBody>
                  <a:tcPr marL="90005" marR="90005" marT="7200" marB="7200" horzOverflow="overflow"/>
                </a:tc>
                <a:tc>
                  <a:txBody>
                    <a:bodyPr/>
                    <a:lstStyle/>
                    <a:p>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IP</a:t>
                      </a:r>
                      <a:r>
                        <a:rPr lang="en-US" altLang="ja-JP" sz="1000" baseline="0" dirty="0" smtClean="0">
                          <a:latin typeface="Calibri" panose="020F0502020204030204" pitchFamily="34" charset="0"/>
                          <a:ea typeface="Meiryo UI" panose="020B0604030504040204" pitchFamily="50" charset="-128"/>
                          <a:cs typeface="Meiryo UI" panose="020B0604030504040204" pitchFamily="50" charset="-128"/>
                        </a:rPr>
                        <a:t> address setting</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r>
              <a:tr h="279226">
                <a:tc vMerge="1">
                  <a:txBody>
                    <a:bodyPr/>
                    <a:lstStyle/>
                    <a:p>
                      <a:endParaRPr kumimoji="1" lang="ja-JP" altLang="en-US"/>
                    </a:p>
                  </a:txBody>
                  <a:tcPr/>
                </a:tc>
                <a:tc vMerge="1">
                  <a:txBody>
                    <a:bodyPr/>
                    <a:lstStyle/>
                    <a:p>
                      <a:endParaRPr kumimoji="1" lang="ja-JP" altLang="en-US"/>
                    </a:p>
                  </a:txBody>
                  <a:tcPr/>
                </a:tc>
                <a:tc vMerge="1">
                  <a:txBody>
                    <a:bodyPr/>
                    <a:lstStyle/>
                    <a:p>
                      <a:endParaRPr lang="ja-JP" altLang="en-US" sz="1000" dirty="0"/>
                    </a:p>
                  </a:txBody>
                  <a:tcPr marL="90005" marR="90005" marT="7200" marB="7200" horzOverflow="overflow"/>
                </a:tc>
                <a:tc>
                  <a:txBody>
                    <a:bodyPr/>
                    <a:lstStyle/>
                    <a:p>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SSL</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r>
              <a:tr h="279226">
                <a:tc vMerge="1">
                  <a:txBody>
                    <a:bodyPr/>
                    <a:lstStyle/>
                    <a:p>
                      <a:endParaRPr kumimoji="1" lang="ja-JP" altLang="en-US"/>
                    </a:p>
                  </a:txBody>
                  <a:tcPr/>
                </a:tc>
                <a:tc vMerge="1">
                  <a:txBody>
                    <a:bodyPr/>
                    <a:lstStyle/>
                    <a:p>
                      <a:endParaRPr kumimoji="1" lang="ja-JP" altLang="en-US"/>
                    </a:p>
                  </a:txBody>
                  <a:tcPr/>
                </a:tc>
                <a:tc rowSpan="2">
                  <a:txBody>
                    <a:bodyPr/>
                    <a:lstStyle/>
                    <a:p>
                      <a:pPr algn="ctr"/>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STEP2</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Camera</a:t>
                      </a:r>
                      <a:r>
                        <a:rPr lang="en-US" altLang="ja-JP" sz="1000" baseline="0" dirty="0" smtClean="0">
                          <a:latin typeface="Calibri" panose="020F0502020204030204" pitchFamily="34" charset="0"/>
                          <a:ea typeface="Meiryo UI" panose="020B0604030504040204" pitchFamily="50" charset="-128"/>
                          <a:cs typeface="Meiryo UI" panose="020B0604030504040204" pitchFamily="50" charset="-128"/>
                        </a:rPr>
                        <a:t> registration to recorder (On-line)</a:t>
                      </a:r>
                      <a:endParaRPr lang="en-US" altLang="ja-JP" sz="1000" dirty="0" smtClean="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64/128</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sz="1000"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9/12/16/24/32*</a:t>
                      </a:r>
                      <a:endParaRPr lang="ja-JP" altLang="en-US" sz="1000"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r>
              <a:tr h="279226">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Camera</a:t>
                      </a:r>
                      <a:r>
                        <a:rPr lang="en-US" altLang="ja-JP" sz="1000" baseline="0" dirty="0" smtClean="0">
                          <a:latin typeface="Calibri" panose="020F0502020204030204" pitchFamily="34" charset="0"/>
                          <a:ea typeface="Meiryo UI" panose="020B0604030504040204" pitchFamily="50" charset="-128"/>
                          <a:cs typeface="Meiryo UI" panose="020B0604030504040204" pitchFamily="50" charset="-128"/>
                        </a:rPr>
                        <a:t> registration to recorder (Off-line)</a:t>
                      </a:r>
                      <a:endParaRPr lang="en-US" altLang="ja-JP" sz="1000" dirty="0" smtClean="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128</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sz="1000"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32*</a:t>
                      </a:r>
                      <a:endParaRPr lang="ja-JP" altLang="en-US" sz="1000"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r>
              <a:tr h="279226">
                <a:tc vMerge="1">
                  <a:txBody>
                    <a:bodyPr/>
                    <a:lstStyle/>
                    <a:p>
                      <a:endParaRPr kumimoji="1" lang="ja-JP" altLang="en-US"/>
                    </a:p>
                  </a:txBody>
                  <a:tcPr/>
                </a:tc>
                <a:tc vMerge="1">
                  <a:txBody>
                    <a:bodyPr/>
                    <a:lstStyle/>
                    <a:p>
                      <a:endParaRPr kumimoji="1" lang="ja-JP" altLang="en-US"/>
                    </a:p>
                  </a:txBody>
                  <a:tcPr/>
                </a:tc>
                <a:tc rowSpan="2">
                  <a:txBody>
                    <a:bodyPr/>
                    <a:lstStyle/>
                    <a:p>
                      <a:pPr algn="ctr"/>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STEP3</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ON/OFF setting of secure</a:t>
                      </a:r>
                      <a:r>
                        <a:rPr lang="en-US" altLang="ja-JP" sz="1000" baseline="0" dirty="0" smtClean="0">
                          <a:latin typeface="Calibri" panose="020F0502020204030204" pitchFamily="34" charset="0"/>
                          <a:ea typeface="Meiryo UI" panose="020B0604030504040204" pitchFamily="50" charset="-128"/>
                          <a:cs typeface="Meiryo UI" panose="020B0604030504040204" pitchFamily="50" charset="-128"/>
                        </a:rPr>
                        <a:t> function</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r>
              <a:tr h="279226">
                <a:tc vMerge="1">
                  <a:txBody>
                    <a:bodyPr/>
                    <a:lstStyle/>
                    <a:p>
                      <a:endParaRPr kumimoji="1" lang="ja-JP" altLang="en-US"/>
                    </a:p>
                  </a:txBody>
                  <a:tcPr/>
                </a:tc>
                <a:tc vMerge="1">
                  <a:txBody>
                    <a:bodyPr/>
                    <a:lstStyle/>
                    <a:p>
                      <a:endParaRPr kumimoji="1" lang="ja-JP" altLang="en-US"/>
                    </a:p>
                  </a:txBody>
                  <a:tcPr/>
                </a:tc>
                <a:tc vMerge="1">
                  <a:txBody>
                    <a:bodyPr/>
                    <a:lstStyle/>
                    <a:p>
                      <a:endParaRPr lang="ja-JP" altLang="en-US" sz="1000" dirty="0"/>
                    </a:p>
                  </a:txBody>
                  <a:tcPr marL="90005" marR="90005" marT="7200" marB="7200" horzOverflow="overflow"/>
                </a:tc>
                <a:tc>
                  <a:txBody>
                    <a:bodyPr/>
                    <a:lstStyle/>
                    <a:p>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SSL</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r>
              <a:tr h="279226">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7505" marR="97505" marT="9600" marB="9600" horzOverflow="overflow"/>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7505" marR="97505" marT="9600" marB="9600" horzOverflow="overflow"/>
                </a:tc>
                <a:tc>
                  <a:txBody>
                    <a:bodyPr/>
                    <a:lstStyle/>
                    <a:p>
                      <a:pPr algn="ctr"/>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STEP4</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Setup</a:t>
                      </a:r>
                      <a:r>
                        <a:rPr lang="ja-JP" altLang="en-US" sz="1000" dirty="0" smtClean="0">
                          <a:latin typeface="Calibri" panose="020F0502020204030204" pitchFamily="34" charset="0"/>
                          <a:ea typeface="Meiryo UI" panose="020B0604030504040204" pitchFamily="50" charset="-128"/>
                          <a:cs typeface="Meiryo UI" panose="020B0604030504040204" pitchFamily="50" charset="-128"/>
                        </a:rPr>
                        <a:t> </a:t>
                      </a:r>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transmission</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r>
            </a:tbl>
          </a:graphicData>
        </a:graphic>
      </p:graphicFrame>
      <p:sp>
        <p:nvSpPr>
          <p:cNvPr id="3" name="テキスト ボックス 2"/>
          <p:cNvSpPr txBox="1"/>
          <p:nvPr/>
        </p:nvSpPr>
        <p:spPr>
          <a:xfrm>
            <a:off x="2596445" y="4806462"/>
            <a:ext cx="1482969" cy="338554"/>
          </a:xfrm>
          <a:prstGeom prst="rect">
            <a:avLst/>
          </a:prstGeom>
          <a:noFill/>
        </p:spPr>
        <p:txBody>
          <a:bodyPr wrap="square" rtlCol="0">
            <a:spAutoFit/>
          </a:bodyPr>
          <a:lstStyle/>
          <a:p>
            <a:pPr algn="l"/>
            <a:r>
              <a:rPr kumimoji="1" lang="en-US" altLang="ja-JP" sz="800" b="1" dirty="0" smtClean="0">
                <a:solidFill>
                  <a:srgbClr val="FF0000"/>
                </a:solidFill>
                <a:effectLst/>
                <a:latin typeface="Calibri" panose="020F0502020204030204" pitchFamily="34" charset="0"/>
              </a:rPr>
              <a:t>*</a:t>
            </a:r>
            <a:r>
              <a:rPr kumimoji="1" lang="en-US" altLang="ja-JP" sz="800" b="1" dirty="0" smtClean="0">
                <a:solidFill>
                  <a:schemeClr val="bg1"/>
                </a:solidFill>
                <a:effectLst/>
                <a:latin typeface="Calibri" panose="020F0502020204030204" pitchFamily="34" charset="0"/>
              </a:rPr>
              <a:t> NTSC Model: Max.16 camera</a:t>
            </a:r>
          </a:p>
          <a:p>
            <a:pPr algn="l"/>
            <a:r>
              <a:rPr lang="en-US" altLang="ja-JP" sz="800" b="1" dirty="0" smtClean="0">
                <a:solidFill>
                  <a:schemeClr val="bg1"/>
                </a:solidFill>
                <a:effectLst/>
                <a:latin typeface="Calibri" panose="020F0502020204030204" pitchFamily="34" charset="0"/>
              </a:rPr>
              <a:t>   PAL Model: Max. 32 camera</a:t>
            </a:r>
            <a:endParaRPr kumimoji="1" lang="ja-JP" altLang="en-US" sz="800" b="1" dirty="0">
              <a:solidFill>
                <a:schemeClr val="bg1"/>
              </a:solidFill>
              <a:effectLst/>
              <a:latin typeface="Calibri" panose="020F0502020204030204" pitchFamily="34" charset="0"/>
            </a:endParaRPr>
          </a:p>
        </p:txBody>
      </p:sp>
      <p:sp>
        <p:nvSpPr>
          <p:cNvPr id="9" name="テキスト ボックス 8"/>
          <p:cNvSpPr txBox="1"/>
          <p:nvPr/>
        </p:nvSpPr>
        <p:spPr>
          <a:xfrm>
            <a:off x="6602208" y="157911"/>
            <a:ext cx="1260000" cy="230832"/>
          </a:xfrm>
          <a:prstGeom prst="rect">
            <a:avLst/>
          </a:prstGeom>
          <a:solidFill>
            <a:schemeClr val="accent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1.10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42792901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2"/>
          <p:cNvSpPr txBox="1">
            <a:spLocks noChangeArrowheads="1"/>
          </p:cNvSpPr>
          <p:nvPr/>
        </p:nvSpPr>
        <p:spPr bwMode="auto">
          <a:xfrm>
            <a:off x="112588" y="3766637"/>
            <a:ext cx="8840912" cy="78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Arial" panose="020B0604020202020204" pitchFamily="34" charset="0"/>
              <a:buChar char="•"/>
            </a:pPr>
            <a:r>
              <a:rPr lang="en-US" altLang="ja-JP" sz="1200" dirty="0" smtClean="0">
                <a:effectLst/>
              </a:rPr>
              <a:t>Optional license of ASM200 such as </a:t>
            </a:r>
            <a:r>
              <a:rPr lang="en-US" altLang="ja-JP" sz="1200" dirty="0" smtClean="0">
                <a:effectLst/>
                <a:ea typeface="Meiryo UI" pitchFamily="50" charset="-128"/>
                <a:cs typeface="Meiryo UI" pitchFamily="50" charset="-128"/>
              </a:rPr>
              <a:t>WV-ASE202, 203, 205, and ASE231</a:t>
            </a:r>
            <a:r>
              <a:rPr lang="en-US" altLang="ja-JP" sz="1200" dirty="0" smtClean="0">
                <a:effectLst/>
              </a:rPr>
              <a:t> can be used with ASM300 by registering to ASM300 again.</a:t>
            </a:r>
            <a:endParaRPr lang="en-US" altLang="ja-JP" sz="1200" dirty="0">
              <a:effectLst/>
              <a:ea typeface="Meiryo UI" pitchFamily="50" charset="-128"/>
              <a:cs typeface="Meiryo UI" pitchFamily="50" charset="-128"/>
            </a:endParaRPr>
          </a:p>
          <a:p>
            <a:pPr marL="171450" indent="-171450" algn="l" eaLnBrk="1" hangingPunct="1">
              <a:lnSpc>
                <a:spcPts val="1000"/>
              </a:lnSpc>
              <a:buFont typeface="Arial" panose="020B0604020202020204" pitchFamily="34" charset="0"/>
              <a:buChar char="•"/>
            </a:pPr>
            <a:endParaRPr lang="en-US" altLang="ja-JP" sz="700" dirty="0">
              <a:solidFill>
                <a:srgbClr val="FF0000"/>
              </a:solidFill>
              <a:effectLst/>
              <a:ea typeface="Meiryo UI" pitchFamily="50" charset="-128"/>
              <a:cs typeface="Meiryo UI" pitchFamily="50" charset="-128"/>
            </a:endParaRPr>
          </a:p>
          <a:p>
            <a:pPr marL="285750" indent="-285750" algn="l" eaLnBrk="1" hangingPunct="1">
              <a:lnSpc>
                <a:spcPts val="1000"/>
              </a:lnSpc>
              <a:buFont typeface="Arial" panose="020B0604020202020204" pitchFamily="34" charset="0"/>
              <a:buChar char="•"/>
            </a:pPr>
            <a:r>
              <a:rPr lang="en-US" altLang="ja-JP" sz="1200" dirty="0" smtClean="0">
                <a:effectLst/>
                <a:ea typeface="Meiryo UI" pitchFamily="50" charset="-128"/>
                <a:cs typeface="Meiryo UI" pitchFamily="50" charset="-128"/>
              </a:rPr>
              <a:t>WV-ASM300UG is supplied as Activation </a:t>
            </a:r>
            <a:r>
              <a:rPr lang="en-US" altLang="ja-JP" sz="1200" dirty="0">
                <a:effectLst/>
                <a:ea typeface="Meiryo UI" pitchFamily="50" charset="-128"/>
                <a:cs typeface="Meiryo UI" pitchFamily="50" charset="-128"/>
              </a:rPr>
              <a:t>Key </a:t>
            </a:r>
            <a:r>
              <a:rPr lang="en-US" altLang="ja-JP" sz="1200" dirty="0" smtClean="0">
                <a:effectLst/>
                <a:ea typeface="Meiryo UI" pitchFamily="50" charset="-128"/>
                <a:cs typeface="Meiryo UI" pitchFamily="50" charset="-128"/>
              </a:rPr>
              <a:t>Card. (ASM300 s</a:t>
            </a:r>
            <a:r>
              <a:rPr lang="en-US" altLang="ja-JP" sz="1200" dirty="0" smtClean="0">
                <a:effectLst/>
              </a:rPr>
              <a:t>oftware must </a:t>
            </a:r>
            <a:r>
              <a:rPr lang="en-US" altLang="ja-JP" sz="1200" dirty="0">
                <a:effectLst/>
              </a:rPr>
              <a:t>be downloaded </a:t>
            </a:r>
            <a:r>
              <a:rPr lang="en-US" altLang="ja-JP" sz="1200" dirty="0" smtClean="0">
                <a:effectLst/>
              </a:rPr>
              <a:t>separately</a:t>
            </a:r>
            <a:r>
              <a:rPr lang="en-US" altLang="ja-JP" sz="1200" dirty="0">
                <a:effectLst/>
                <a:ea typeface="Meiryo UI" pitchFamily="50" charset="-128"/>
                <a:cs typeface="Meiryo UI" pitchFamily="50" charset="-128"/>
              </a:rPr>
              <a:t>.</a:t>
            </a:r>
            <a:r>
              <a:rPr lang="en-US" altLang="ja-JP" sz="1200" dirty="0" smtClean="0">
                <a:effectLst/>
                <a:ea typeface="Meiryo UI" pitchFamily="50" charset="-128"/>
                <a:cs typeface="Meiryo UI" pitchFamily="50" charset="-128"/>
              </a:rPr>
              <a:t>)</a:t>
            </a:r>
            <a:endParaRPr lang="en-US" altLang="ja-JP" sz="1200" dirty="0">
              <a:effectLst/>
              <a:ea typeface="Meiryo UI" pitchFamily="50" charset="-128"/>
              <a:cs typeface="Meiryo UI" pitchFamily="50" charset="-128"/>
            </a:endParaRPr>
          </a:p>
          <a:p>
            <a:pPr marL="171450" indent="-171450" algn="l" eaLnBrk="1" hangingPunct="1">
              <a:lnSpc>
                <a:spcPts val="1000"/>
              </a:lnSpc>
              <a:buFont typeface="Arial" panose="020B0604020202020204" pitchFamily="34" charset="0"/>
              <a:buChar char="•"/>
            </a:pPr>
            <a:endParaRPr lang="en-US" altLang="ja-JP" sz="700" dirty="0">
              <a:effectLst/>
              <a:ea typeface="Meiryo UI" pitchFamily="50" charset="-128"/>
              <a:cs typeface="Meiryo UI" pitchFamily="50" charset="-128"/>
            </a:endParaRPr>
          </a:p>
          <a:p>
            <a:pPr marL="285750" indent="-285750" algn="l" eaLnBrk="1" hangingPunct="1">
              <a:lnSpc>
                <a:spcPts val="1000"/>
              </a:lnSpc>
              <a:buFont typeface="Arial" panose="020B0604020202020204" pitchFamily="34" charset="0"/>
              <a:buChar char="•"/>
            </a:pPr>
            <a:r>
              <a:rPr lang="en-US" altLang="ja-JP" sz="1200" dirty="0" smtClean="0">
                <a:effectLst/>
              </a:rPr>
              <a:t>After launching ASM300 , the software version-up </a:t>
            </a:r>
            <a:r>
              <a:rPr lang="en-US" altLang="ja-JP" sz="1200" dirty="0">
                <a:effectLst/>
              </a:rPr>
              <a:t>of ASM200 </a:t>
            </a:r>
            <a:r>
              <a:rPr lang="en-US" altLang="ja-JP" sz="1200" dirty="0" smtClean="0">
                <a:effectLst/>
              </a:rPr>
              <a:t>will </a:t>
            </a:r>
            <a:r>
              <a:rPr lang="en-US" altLang="ja-JP" sz="1200" dirty="0">
                <a:effectLst/>
              </a:rPr>
              <a:t>be terminated except for the repair of the </a:t>
            </a:r>
            <a:r>
              <a:rPr lang="en-US" altLang="ja-JP" sz="1200" dirty="0" smtClean="0">
                <a:effectLst/>
              </a:rPr>
              <a:t>defect.</a:t>
            </a:r>
            <a:endParaRPr lang="ja-JP" altLang="en-US" sz="1200" dirty="0">
              <a:effectLst/>
              <a:ea typeface="Meiryo UI" pitchFamily="50" charset="-128"/>
              <a:cs typeface="Meiryo UI" pitchFamily="50" charset="-128"/>
            </a:endParaRPr>
          </a:p>
        </p:txBody>
      </p:sp>
      <p:sp>
        <p:nvSpPr>
          <p:cNvPr id="6" name="タイトル 1"/>
          <p:cNvSpPr>
            <a:spLocks noGrp="1"/>
          </p:cNvSpPr>
          <p:nvPr>
            <p:ph type="title"/>
          </p:nvPr>
        </p:nvSpPr>
        <p:spPr>
          <a:xfrm>
            <a:off x="476750" y="5392"/>
            <a:ext cx="7674860" cy="525309"/>
          </a:xfrm>
        </p:spPr>
        <p:txBody>
          <a:bodyPr vert="horz" lIns="91274" tIns="45628" rIns="91274" bIns="45628" rtlCol="0" anchor="ctr">
            <a:normAutofit/>
          </a:bodyPr>
          <a:lstStyle/>
          <a:p>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Product Lineup</a:t>
            </a:r>
            <a:endParaRPr kumimoji="1" lang="ja-JP" altLang="en-US" b="1" dirty="0">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16" name="表 15"/>
          <p:cNvGraphicFramePr>
            <a:graphicFrameLocks noGrp="1"/>
          </p:cNvGraphicFramePr>
          <p:nvPr>
            <p:extLst>
              <p:ext uri="{D42A27DB-BD31-4B8C-83A1-F6EECF244321}">
                <p14:modId xmlns:p14="http://schemas.microsoft.com/office/powerpoint/2010/main" val="1584652162"/>
              </p:ext>
            </p:extLst>
          </p:nvPr>
        </p:nvGraphicFramePr>
        <p:xfrm>
          <a:off x="169863" y="805661"/>
          <a:ext cx="8761412" cy="2868670"/>
        </p:xfrm>
        <a:graphic>
          <a:graphicData uri="http://schemas.openxmlformats.org/drawingml/2006/table">
            <a:tbl>
              <a:tblPr firstRow="1" bandRow="1">
                <a:tableStyleId>{5C22544A-7EE6-4342-B048-85BDC9FD1C3A}</a:tableStyleId>
              </a:tblPr>
              <a:tblGrid>
                <a:gridCol w="2402795"/>
                <a:gridCol w="3275007"/>
                <a:gridCol w="3083610"/>
              </a:tblGrid>
              <a:tr h="258275">
                <a:tc>
                  <a:txBody>
                    <a:bodyPr/>
                    <a:lstStyle/>
                    <a:p>
                      <a:pPr algn="ctr"/>
                      <a:r>
                        <a:rPr kumimoji="1" lang="en-US" altLang="ja-JP" sz="1400" dirty="0" smtClean="0">
                          <a:latin typeface="Calibri" panose="020F0502020204030204" pitchFamily="34" charset="0"/>
                          <a:ea typeface="Meiryo UI" panose="020B0604030504040204" pitchFamily="50" charset="-128"/>
                          <a:cs typeface="Meiryo UI" panose="020B0604030504040204" pitchFamily="50" charset="-128"/>
                        </a:rPr>
                        <a:t>Model Name</a:t>
                      </a:r>
                      <a:endParaRPr kumimoji="1" lang="ja-JP" altLang="en-US" sz="1400" dirty="0">
                        <a:latin typeface="Calibri" panose="020F0502020204030204" pitchFamily="34" charset="0"/>
                        <a:ea typeface="Meiryo UI" panose="020B0604030504040204" pitchFamily="50" charset="-128"/>
                        <a:cs typeface="Meiryo UI" panose="020B0604030504040204" pitchFamily="50" charset="-128"/>
                      </a:endParaRPr>
                    </a:p>
                  </a:txBody>
                  <a:tcPr marL="91434" marR="91434" marT="45730" marB="45730" anchor="ctr"/>
                </a:tc>
                <a:tc>
                  <a:txBody>
                    <a:bodyPr/>
                    <a:lstStyle/>
                    <a:p>
                      <a:pPr algn="ctr"/>
                      <a:r>
                        <a:rPr kumimoji="1" lang="en-US" altLang="ja-JP" sz="1400" dirty="0" smtClean="0">
                          <a:latin typeface="Calibri" panose="020F0502020204030204" pitchFamily="34" charset="0"/>
                          <a:ea typeface="Meiryo UI" panose="020B0604030504040204" pitchFamily="50" charset="-128"/>
                          <a:cs typeface="Meiryo UI" panose="020B0604030504040204" pitchFamily="50" charset="-128"/>
                        </a:rPr>
                        <a:t>Product Name</a:t>
                      </a:r>
                      <a:endParaRPr kumimoji="1" lang="ja-JP" altLang="en-US" sz="1400" dirty="0">
                        <a:latin typeface="Calibri" panose="020F0502020204030204" pitchFamily="34" charset="0"/>
                        <a:ea typeface="Meiryo UI" panose="020B0604030504040204" pitchFamily="50" charset="-128"/>
                        <a:cs typeface="Meiryo UI" panose="020B0604030504040204" pitchFamily="50" charset="-128"/>
                      </a:endParaRPr>
                    </a:p>
                  </a:txBody>
                  <a:tcPr marL="91434" marR="91434" marT="45730" marB="45730" anchor="ctr"/>
                </a:tc>
                <a:tc>
                  <a:txBody>
                    <a:bodyPr/>
                    <a:lstStyle/>
                    <a:p>
                      <a:pPr algn="ctr"/>
                      <a:r>
                        <a:rPr kumimoji="1" lang="en-US" altLang="ja-JP" sz="1400" dirty="0" smtClean="0">
                          <a:latin typeface="Calibri" panose="020F0502020204030204" pitchFamily="34" charset="0"/>
                          <a:ea typeface="Meiryo UI" panose="020B0604030504040204" pitchFamily="50" charset="-128"/>
                          <a:cs typeface="Meiryo UI" panose="020B0604030504040204" pitchFamily="50" charset="-128"/>
                        </a:rPr>
                        <a:t>Outline</a:t>
                      </a:r>
                      <a:endParaRPr kumimoji="1" lang="ja-JP" altLang="en-US" sz="1400" dirty="0">
                        <a:latin typeface="Calibri" panose="020F0502020204030204" pitchFamily="34" charset="0"/>
                        <a:ea typeface="Meiryo UI" panose="020B0604030504040204" pitchFamily="50" charset="-128"/>
                        <a:cs typeface="Meiryo UI" panose="020B0604030504040204" pitchFamily="50" charset="-128"/>
                      </a:endParaRPr>
                    </a:p>
                  </a:txBody>
                  <a:tcPr marL="91434" marR="91434" marT="45730" marB="45730" anchor="ctr"/>
                </a:tc>
              </a:tr>
              <a:tr h="422550">
                <a:tc>
                  <a:txBody>
                    <a:bodyPr/>
                    <a:lstStyle/>
                    <a:p>
                      <a:r>
                        <a:rPr kumimoji="1" lang="en-US" altLang="ja-JP" sz="1400" b="1" dirty="0" smtClean="0">
                          <a:latin typeface="Calibri" panose="020F0502020204030204" pitchFamily="34" charset="0"/>
                          <a:ea typeface="Meiryo UI" panose="020B0604030504040204" pitchFamily="50" charset="-128"/>
                          <a:cs typeface="Meiryo UI" panose="020B0604030504040204" pitchFamily="50" charset="-128"/>
                        </a:rPr>
                        <a:t>WV-ASM300(W)</a:t>
                      </a:r>
                    </a:p>
                    <a:p>
                      <a:r>
                        <a:rPr kumimoji="1" lang="en-US" altLang="ja-JP" sz="1050" b="1" baseline="0" dirty="0" smtClean="0">
                          <a:latin typeface="Calibri" panose="020F0502020204030204" pitchFamily="34" charset="0"/>
                          <a:ea typeface="Meiryo UI" panose="020B0604030504040204" pitchFamily="50" charset="-128"/>
                          <a:cs typeface="Meiryo UI" panose="020B0604030504040204" pitchFamily="50" charset="-128"/>
                        </a:rPr>
                        <a:t> (WV-ASM300R, WV-ASM300CH)</a:t>
                      </a:r>
                      <a:endParaRPr kumimoji="1" lang="ja-JP" altLang="en-US" sz="1400" b="1" dirty="0">
                        <a:latin typeface="Calibri" panose="020F0502020204030204" pitchFamily="34" charset="0"/>
                        <a:ea typeface="Meiryo UI" panose="020B0604030504040204" pitchFamily="50" charset="-128"/>
                        <a:cs typeface="Meiryo UI" panose="020B0604030504040204" pitchFamily="50" charset="-128"/>
                      </a:endParaRPr>
                    </a:p>
                  </a:txBody>
                  <a:tcPr marL="91434" marR="91434" marT="45730" marB="4573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Video Surveillance Software</a:t>
                      </a:r>
                    </a:p>
                  </a:txBody>
                  <a:tcPr marL="91434" marR="91434" marT="45730" marB="45730" anchor="ctr"/>
                </a:tc>
                <a:tc>
                  <a:txBody>
                    <a:bodyPr/>
                    <a:lstStyle/>
                    <a:p>
                      <a:r>
                        <a:rPr kumimoji="1" lang="en-US" altLang="ja-JP" sz="1400" b="1" dirty="0" smtClean="0">
                          <a:latin typeface="Calibri" panose="020F0502020204030204" pitchFamily="34" charset="0"/>
                          <a:ea typeface="Meiryo UI" panose="020B0604030504040204" pitchFamily="50" charset="-128"/>
                          <a:cs typeface="Meiryo UI" panose="020B0604030504040204" pitchFamily="50" charset="-128"/>
                        </a:rPr>
                        <a:t>Product + license</a:t>
                      </a:r>
                      <a:endParaRPr kumimoji="1" lang="ja-JP" altLang="en-US" sz="1400" b="1" dirty="0">
                        <a:latin typeface="Calibri" panose="020F0502020204030204" pitchFamily="34" charset="0"/>
                        <a:ea typeface="Meiryo UI" panose="020B0604030504040204" pitchFamily="50" charset="-128"/>
                        <a:cs typeface="Meiryo UI" panose="020B0604030504040204" pitchFamily="50" charset="-128"/>
                      </a:endParaRPr>
                    </a:p>
                  </a:txBody>
                  <a:tcPr marL="91434" marR="91434" marT="45730" marB="45730" anchor="ctr"/>
                </a:tc>
              </a:tr>
              <a:tr h="446099">
                <a:tc>
                  <a:txBody>
                    <a:bodyPr/>
                    <a:lstStyle/>
                    <a:p>
                      <a:r>
                        <a:rPr kumimoji="1" lang="en-US" altLang="ja-JP" sz="1400" b="1" dirty="0" smtClean="0">
                          <a:latin typeface="Calibri" panose="020F0502020204030204" pitchFamily="34" charset="0"/>
                          <a:ea typeface="Meiryo UI" panose="020B0604030504040204" pitchFamily="50" charset="-128"/>
                          <a:cs typeface="Meiryo UI" panose="020B0604030504040204" pitchFamily="50" charset="-128"/>
                        </a:rPr>
                        <a:t>WV-ASM300UG(W)</a:t>
                      </a:r>
                      <a:endParaRPr kumimoji="1" lang="ja-JP" altLang="en-US" sz="1400" b="1" dirty="0">
                        <a:latin typeface="Calibri" panose="020F0502020204030204" pitchFamily="34" charset="0"/>
                        <a:ea typeface="Meiryo UI" panose="020B0604030504040204" pitchFamily="50" charset="-128"/>
                        <a:cs typeface="Meiryo UI" panose="020B0604030504040204" pitchFamily="50" charset="-128"/>
                      </a:endParaRPr>
                    </a:p>
                  </a:txBody>
                  <a:tcPr marL="91434" marR="91434" marT="45730" marB="45730" anchor="ctr"/>
                </a:tc>
                <a:tc>
                  <a:txBody>
                    <a:bodyPr/>
                    <a:lstStyle/>
                    <a:p>
                      <a:r>
                        <a:rPr kumimoji="1" lang="en-US" altLang="ja-JP" sz="14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Upgrade Software</a:t>
                      </a:r>
                      <a:endParaRPr kumimoji="1" lang="ja-JP" altLang="en-US" sz="1400"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1434" marR="91434" marT="45730" marB="45730" anchor="ctr"/>
                </a:tc>
                <a:tc>
                  <a:txBody>
                    <a:bodyPr/>
                    <a:lstStyle/>
                    <a:p>
                      <a:r>
                        <a:rPr kumimoji="1" lang="en-US" altLang="ja-JP" sz="1400" b="1" dirty="0" smtClean="0">
                          <a:latin typeface="Calibri" panose="020F0502020204030204" pitchFamily="34" charset="0"/>
                          <a:ea typeface="Meiryo UI" panose="020B0604030504040204" pitchFamily="50" charset="-128"/>
                          <a:cs typeface="Meiryo UI" panose="020B0604030504040204" pitchFamily="50" charset="-128"/>
                        </a:rPr>
                        <a:t>Upgrade license (Only)</a:t>
                      </a:r>
                    </a:p>
                    <a:p>
                      <a:r>
                        <a:rPr kumimoji="1" lang="en-US" altLang="ja-JP" sz="1400" b="1" dirty="0" smtClean="0">
                          <a:latin typeface="Calibri" panose="020F0502020204030204" pitchFamily="34" charset="0"/>
                          <a:ea typeface="Meiryo UI" panose="020B0604030504040204" pitchFamily="50" charset="-128"/>
                          <a:cs typeface="Meiryo UI" panose="020B0604030504040204" pitchFamily="50" charset="-128"/>
                        </a:rPr>
                        <a:t>from ASM200 to ASM300</a:t>
                      </a:r>
                      <a:endParaRPr kumimoji="1" lang="ja-JP" altLang="en-US" sz="1400" b="1" dirty="0">
                        <a:latin typeface="Calibri" panose="020F0502020204030204" pitchFamily="34" charset="0"/>
                        <a:ea typeface="Meiryo UI" panose="020B0604030504040204" pitchFamily="50" charset="-128"/>
                        <a:cs typeface="Meiryo UI" panose="020B0604030504040204" pitchFamily="50" charset="-128"/>
                      </a:endParaRPr>
                    </a:p>
                  </a:txBody>
                  <a:tcPr marL="91434" marR="91434" marT="45730" marB="45730" anchor="ctr"/>
                </a:tc>
              </a:tr>
              <a:tr h="422550">
                <a:tc>
                  <a:txBody>
                    <a:bodyPr/>
                    <a:lstStyle/>
                    <a:p>
                      <a:r>
                        <a:rPr kumimoji="1" lang="en-US" altLang="ja-JP" sz="1400" b="1" dirty="0" smtClean="0">
                          <a:latin typeface="Calibri" panose="020F0502020204030204" pitchFamily="34" charset="0"/>
                          <a:ea typeface="Meiryo UI" panose="020B0604030504040204" pitchFamily="50" charset="-128"/>
                          <a:cs typeface="Meiryo UI" panose="020B0604030504040204" pitchFamily="50" charset="-128"/>
                        </a:rPr>
                        <a:t>WV-ASE306(W)</a:t>
                      </a:r>
                      <a:r>
                        <a:rPr kumimoji="1" lang="ja-JP" altLang="en-US" sz="1400" b="1"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1400"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a:t>
                      </a:r>
                      <a:endParaRPr kumimoji="1" lang="ja-JP" altLang="en-US" sz="1400" b="1"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91434" marR="91434" marT="45730" marB="45730" anchor="ctr"/>
                </a:tc>
                <a:tc>
                  <a:txBody>
                    <a:bodyPr/>
                    <a:lstStyle/>
                    <a:p>
                      <a:r>
                        <a:rPr kumimoji="1" lang="en-US" altLang="ja-JP" sz="14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Extension Software</a:t>
                      </a:r>
                      <a:endParaRPr kumimoji="1" lang="ja-JP" altLang="en-US" sz="1400"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1434" marR="91434" marT="45730" marB="4573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smtClean="0">
                          <a:latin typeface="Calibri" panose="020F0502020204030204" pitchFamily="34" charset="0"/>
                          <a:ea typeface="Meiryo UI" panose="020B0604030504040204" pitchFamily="50" charset="-128"/>
                          <a:cs typeface="Meiryo UI" panose="020B0604030504040204" pitchFamily="50" charset="-128"/>
                        </a:rPr>
                        <a:t>VI</a:t>
                      </a:r>
                      <a:r>
                        <a:rPr kumimoji="1" lang="ja-JP" altLang="en-US" sz="1400" b="1"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1400" b="1" dirty="0" smtClean="0">
                          <a:latin typeface="Calibri" panose="020F0502020204030204" pitchFamily="34" charset="0"/>
                          <a:ea typeface="Meiryo UI" panose="020B0604030504040204" pitchFamily="50" charset="-128"/>
                          <a:cs typeface="Meiryo UI" panose="020B0604030504040204" pitchFamily="50" charset="-128"/>
                        </a:rPr>
                        <a:t>Server option</a:t>
                      </a:r>
                      <a:endParaRPr kumimoji="1" lang="ja-JP" altLang="en-US" sz="1400" b="1" dirty="0" smtClean="0">
                        <a:latin typeface="Calibri" panose="020F0502020204030204" pitchFamily="34" charset="0"/>
                        <a:ea typeface="Meiryo UI" panose="020B0604030504040204" pitchFamily="50" charset="-128"/>
                        <a:cs typeface="Meiryo UI" panose="020B0604030504040204" pitchFamily="50" charset="-128"/>
                      </a:endParaRPr>
                    </a:p>
                  </a:txBody>
                  <a:tcPr marL="91434" marR="91434" marT="45730" marB="45730" anchor="ctr"/>
                </a:tc>
              </a:tr>
              <a:tr h="493056">
                <a:tc>
                  <a:txBody>
                    <a:bodyPr/>
                    <a:lstStyle/>
                    <a:p>
                      <a:r>
                        <a:rPr kumimoji="1" lang="en-US" altLang="ja-JP" sz="1400" b="1" dirty="0" smtClean="0">
                          <a:latin typeface="Calibri" panose="020F0502020204030204" pitchFamily="34" charset="0"/>
                          <a:ea typeface="Meiryo UI" panose="020B0604030504040204" pitchFamily="50" charset="-128"/>
                          <a:cs typeface="Meiryo UI" panose="020B0604030504040204" pitchFamily="50" charset="-128"/>
                        </a:rPr>
                        <a:t>WV-ASE202/203/204/</a:t>
                      </a:r>
                    </a:p>
                    <a:p>
                      <a:r>
                        <a:rPr kumimoji="1" lang="en-US" altLang="ja-JP" sz="1400" b="1" dirty="0" smtClean="0">
                          <a:latin typeface="Calibri" panose="020F0502020204030204" pitchFamily="34" charset="0"/>
                          <a:ea typeface="Meiryo UI" panose="020B0604030504040204" pitchFamily="50" charset="-128"/>
                          <a:cs typeface="Meiryo UI" panose="020B0604030504040204" pitchFamily="50" charset="-128"/>
                        </a:rPr>
                        <a:t>205/231/(W)</a:t>
                      </a:r>
                      <a:endParaRPr kumimoji="1" lang="ja-JP" altLang="en-US" sz="1400" b="1" dirty="0">
                        <a:latin typeface="Calibri" panose="020F0502020204030204" pitchFamily="34" charset="0"/>
                        <a:ea typeface="Meiryo UI" panose="020B0604030504040204" pitchFamily="50" charset="-128"/>
                        <a:cs typeface="Meiryo UI" panose="020B0604030504040204" pitchFamily="50" charset="-128"/>
                      </a:endParaRPr>
                    </a:p>
                  </a:txBody>
                  <a:tcPr marL="91434" marR="91434" marT="45730" marB="45730" anchor="ctr"/>
                </a:tc>
                <a:tc>
                  <a:txBody>
                    <a:bodyPr/>
                    <a:lstStyle/>
                    <a:p>
                      <a:pPr marL="0" marR="0" indent="0" algn="l" defTabSz="456368" rtl="0" eaLnBrk="1" fontAlgn="auto" latinLnBrk="0" hangingPunct="1">
                        <a:lnSpc>
                          <a:spcPct val="100000"/>
                        </a:lnSpc>
                        <a:spcBef>
                          <a:spcPts val="0"/>
                        </a:spcBef>
                        <a:spcAft>
                          <a:spcPts val="0"/>
                        </a:spcAft>
                        <a:buClrTx/>
                        <a:buSzTx/>
                        <a:buFontTx/>
                        <a:buNone/>
                        <a:tabLst/>
                        <a:defRPr/>
                      </a:pPr>
                      <a:r>
                        <a:rPr kumimoji="1" lang="en-US" altLang="ja-JP" sz="14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Extension Software</a:t>
                      </a:r>
                      <a:endParaRPr kumimoji="1" lang="ja-JP" altLang="en-US" sz="14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1434" marR="91434" marT="45730" marB="4573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smtClean="0">
                          <a:latin typeface="Calibri" panose="020F0502020204030204" pitchFamily="34" charset="0"/>
                          <a:ea typeface="Meiryo UI" panose="020B0604030504040204" pitchFamily="50" charset="-128"/>
                          <a:cs typeface="Meiryo UI" panose="020B0604030504040204" pitchFamily="50" charset="-128"/>
                        </a:rPr>
                        <a:t>Same option as ASM200</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smtClean="0">
                          <a:latin typeface="Calibri" panose="020F0502020204030204" pitchFamily="34" charset="0"/>
                          <a:ea typeface="Meiryo UI" panose="020B0604030504040204" pitchFamily="50" charset="-128"/>
                          <a:cs typeface="Meiryo UI" panose="020B0604030504040204" pitchFamily="50" charset="-128"/>
                        </a:rPr>
                        <a:t>Function</a:t>
                      </a:r>
                      <a:r>
                        <a:rPr kumimoji="1" lang="en-US" altLang="ja-JP" sz="1200" b="1" baseline="0" dirty="0" smtClean="0">
                          <a:latin typeface="Calibri" panose="020F0502020204030204" pitchFamily="34" charset="0"/>
                          <a:ea typeface="Meiryo UI" panose="020B0604030504040204" pitchFamily="50" charset="-128"/>
                          <a:cs typeface="Meiryo UI" panose="020B0604030504040204" pitchFamily="50" charset="-128"/>
                        </a:rPr>
                        <a:t> of ASE201 is already included in ASM200 software</a:t>
                      </a:r>
                      <a:endParaRPr kumimoji="1" lang="ja-JP" altLang="en-US" sz="1200" b="1" dirty="0" smtClean="0">
                        <a:latin typeface="Calibri" panose="020F0502020204030204" pitchFamily="34" charset="0"/>
                        <a:ea typeface="Meiryo UI" panose="020B0604030504040204" pitchFamily="50" charset="-128"/>
                        <a:cs typeface="Meiryo UI" panose="020B0604030504040204" pitchFamily="50" charset="-128"/>
                      </a:endParaRPr>
                    </a:p>
                  </a:txBody>
                  <a:tcPr marL="91434" marR="91434" marT="45730" marB="45730" anchor="ctr"/>
                </a:tc>
              </a:tr>
              <a:tr h="422550">
                <a:tc>
                  <a:txBody>
                    <a:bodyPr/>
                    <a:lstStyle/>
                    <a:p>
                      <a:r>
                        <a:rPr kumimoji="1" lang="en-US" altLang="ja-JP" sz="1400" b="1" dirty="0" smtClean="0">
                          <a:latin typeface="Calibri" panose="020F0502020204030204" pitchFamily="34" charset="0"/>
                          <a:ea typeface="Meiryo UI" panose="020B0604030504040204" pitchFamily="50" charset="-128"/>
                          <a:cs typeface="Meiryo UI" panose="020B0604030504040204" pitchFamily="50" charset="-128"/>
                        </a:rPr>
                        <a:t>WJ-NXC05W</a:t>
                      </a:r>
                      <a:endParaRPr kumimoji="1" lang="ja-JP" altLang="en-US" sz="1400" b="1" i="1" dirty="0">
                        <a:solidFill>
                          <a:srgbClr val="FF0000"/>
                        </a:solidFill>
                        <a:effectLst>
                          <a:outerShdw blurRad="38100" dist="38100" dir="2700000" algn="tl">
                            <a:srgbClr val="000000">
                              <a:alpha val="43137"/>
                            </a:srgbClr>
                          </a:outerShdw>
                        </a:effectLst>
                        <a:latin typeface="Calibri" panose="020F0502020204030204" pitchFamily="34" charset="0"/>
                        <a:ea typeface="Meiryo UI" panose="020B0604030504040204" pitchFamily="50" charset="-128"/>
                        <a:cs typeface="Meiryo UI" panose="020B0604030504040204" pitchFamily="50" charset="-128"/>
                      </a:endParaRPr>
                    </a:p>
                  </a:txBody>
                  <a:tcPr marL="91434" marR="91434" marT="45730" marB="45730" anchor="ctr"/>
                </a:tc>
                <a:tc>
                  <a:txBody>
                    <a:bodyPr/>
                    <a:lstStyle/>
                    <a:p>
                      <a:pPr marL="0" marR="0" indent="0" algn="l" defTabSz="456368" rtl="0" eaLnBrk="1" fontAlgn="auto" latinLnBrk="0" hangingPunct="1">
                        <a:lnSpc>
                          <a:spcPct val="100000"/>
                        </a:lnSpc>
                        <a:spcBef>
                          <a:spcPts val="0"/>
                        </a:spcBef>
                        <a:spcAft>
                          <a:spcPts val="0"/>
                        </a:spcAft>
                        <a:buClrTx/>
                        <a:buSzTx/>
                        <a:buFontTx/>
                        <a:buNone/>
                        <a:tabLst/>
                        <a:defRPr/>
                      </a:pPr>
                      <a:r>
                        <a:rPr kumimoji="1" lang="en-US" altLang="ja-JP" sz="14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Video Surveillance Software</a:t>
                      </a:r>
                      <a:r>
                        <a:rPr kumimoji="1" lang="ja-JP" altLang="en-US" sz="1400" b="1"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1400" b="1"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for Concurrent User License</a:t>
                      </a:r>
                      <a:endParaRPr kumimoji="1" lang="en-US" altLang="ja-JP" sz="1400"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1434" marR="91434" marT="45730" marB="4573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smtClean="0">
                          <a:latin typeface="Calibri" panose="020F0502020204030204" pitchFamily="34" charset="0"/>
                          <a:ea typeface="Meiryo UI" panose="020B0604030504040204" pitchFamily="50" charset="-128"/>
                          <a:cs typeface="Meiryo UI" panose="020B0604030504040204" pitchFamily="50" charset="-128"/>
                        </a:rPr>
                        <a:t>Product + license</a:t>
                      </a:r>
                      <a:endParaRPr kumimoji="1" lang="ja-JP" altLang="en-US" sz="1200" b="1" dirty="0" smtClean="0">
                        <a:latin typeface="Calibri" panose="020F0502020204030204" pitchFamily="34" charset="0"/>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 Except Japan and China</a:t>
                      </a:r>
                      <a:endParaRPr kumimoji="1" lang="ja-JP" altLang="en-US" sz="1000"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91434" marR="91434" marT="45730" marB="45730" anchor="ctr"/>
                </a:tc>
              </a:tr>
            </a:tbl>
          </a:graphicData>
        </a:graphic>
      </p:graphicFrame>
      <p:sp>
        <p:nvSpPr>
          <p:cNvPr id="8" name="テキスト ボックス 2"/>
          <p:cNvSpPr txBox="1">
            <a:spLocks noChangeArrowheads="1"/>
          </p:cNvSpPr>
          <p:nvPr/>
        </p:nvSpPr>
        <p:spPr bwMode="auto">
          <a:xfrm>
            <a:off x="4038476" y="4536556"/>
            <a:ext cx="4959474" cy="228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r" eaLnBrk="1" hangingPunct="1">
              <a:lnSpc>
                <a:spcPts val="1000"/>
              </a:lnSpc>
            </a:pPr>
            <a:r>
              <a:rPr lang="en-US" altLang="ja-JP" sz="1000" i="1" dirty="0" smtClean="0">
                <a:solidFill>
                  <a:srgbClr val="FF0000"/>
                </a:solidFill>
                <a:effectLst/>
              </a:rPr>
              <a:t>*Note:</a:t>
            </a:r>
            <a:r>
              <a:rPr lang="en-US" altLang="ja-JP" sz="1000" i="1" dirty="0" smtClean="0">
                <a:effectLst/>
              </a:rPr>
              <a:t> There are restrictions, please refer to the “Help” file of ASM300 for the details.</a:t>
            </a:r>
            <a:endParaRPr lang="ja-JP" altLang="en-US" sz="1000" i="1" dirty="0">
              <a:effectLst/>
              <a:ea typeface="Meiryo UI" pitchFamily="50" charset="-128"/>
              <a:cs typeface="Meiryo UI" pitchFamily="50" charset="-128"/>
            </a:endParaRPr>
          </a:p>
        </p:txBody>
      </p:sp>
    </p:spTree>
    <p:extLst>
      <p:ext uri="{BB962C8B-B14F-4D97-AF65-F5344CB8AC3E}">
        <p14:creationId xmlns:p14="http://schemas.microsoft.com/office/powerpoint/2010/main" val="8487828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464998"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V-series Camera Support</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3926530059"/>
              </p:ext>
            </p:extLst>
          </p:nvPr>
        </p:nvGraphicFramePr>
        <p:xfrm>
          <a:off x="71500" y="1216282"/>
          <a:ext cx="9004237" cy="2842560"/>
        </p:xfrm>
        <a:graphic>
          <a:graphicData uri="http://schemas.openxmlformats.org/drawingml/2006/table">
            <a:tbl>
              <a:tblPr firstRow="1" bandRow="1">
                <a:tableStyleId>{5940675A-B579-460E-94D1-54222C63F5DA}</a:tableStyleId>
              </a:tblPr>
              <a:tblGrid>
                <a:gridCol w="733773"/>
                <a:gridCol w="555074"/>
                <a:gridCol w="1462798"/>
                <a:gridCol w="1563148"/>
                <a:gridCol w="1563148"/>
                <a:gridCol w="1563148"/>
                <a:gridCol w="1563148"/>
              </a:tblGrid>
              <a:tr h="288635">
                <a:tc gridSpan="3">
                  <a:txBody>
                    <a:bodyPr/>
                    <a:lstStyle/>
                    <a:p>
                      <a:pPr algn="ct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i-PRO system</a:t>
                      </a:r>
                      <a:r>
                        <a:rPr kumimoji="1" lang="en-US" altLang="ja-JP" sz="900" b="1" baseline="0" dirty="0" smtClean="0">
                          <a:latin typeface="Calibri" panose="020F0502020204030204" pitchFamily="34" charset="0"/>
                          <a:ea typeface="Meiryo UI" panose="020B0604030504040204" pitchFamily="50" charset="-128"/>
                          <a:cs typeface="Meiryo UI" panose="020B0604030504040204" pitchFamily="50" charset="-128"/>
                        </a:rPr>
                        <a:t> &amp; tool and other system</a:t>
                      </a:r>
                      <a:endPar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endParaRPr>
                    </a:p>
                    <a:p>
                      <a:pPr algn="ct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(Recorder</a:t>
                      </a:r>
                      <a:r>
                        <a:rPr kumimoji="1" lang="ja-JP" altLang="en-US" sz="900" b="1"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a:t>
                      </a:r>
                      <a:r>
                        <a:rPr kumimoji="1" lang="ja-JP" altLang="en-US" sz="900" b="1"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VMS</a:t>
                      </a:r>
                      <a:r>
                        <a:rPr kumimoji="1" lang="ja-JP" altLang="en-US" sz="900" b="1"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a:t>
                      </a:r>
                      <a:r>
                        <a:rPr kumimoji="1" lang="ja-JP" altLang="en-US" sz="900" b="1"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rPr>
                        <a:t>Video Surveillance Software)</a:t>
                      </a:r>
                      <a:endParaRPr kumimoji="1" lang="ja-JP" altLang="en-US" sz="900" b="1" dirty="0">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algn="ctr"/>
                      <a:r>
                        <a:rPr kumimoji="1" lang="en-US" altLang="ja-JP" sz="900" b="1"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End of Jan.</a:t>
                      </a:r>
                      <a:r>
                        <a:rPr kumimoji="1" lang="en-US" altLang="ja-JP" sz="900" b="1" baseline="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 2017</a:t>
                      </a:r>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900" b="1"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ASM300</a:t>
                      </a:r>
                      <a:r>
                        <a:rPr kumimoji="1" lang="en-US" altLang="ja-JP" sz="900" b="1" baseline="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 Ver. 1.00</a:t>
                      </a:r>
                      <a:r>
                        <a:rPr kumimoji="1" lang="en-US" altLang="ja-JP" sz="900" b="1"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a:t>
                      </a:r>
                      <a:endParaRPr kumimoji="1" lang="ja-JP" altLang="en-US" sz="900" b="1"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solidFill>
                      <a:schemeClr val="accent1">
                        <a:lumMod val="20000"/>
                        <a:lumOff val="80000"/>
                      </a:schemeClr>
                    </a:solidFill>
                  </a:tcPr>
                </a:tc>
                <a:tc>
                  <a:txBody>
                    <a:bodyPr/>
                    <a:lstStyle/>
                    <a:p>
                      <a:pPr algn="ctr"/>
                      <a:r>
                        <a:rPr kumimoji="1" lang="en-US" altLang="ja-JP" sz="900" b="1"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End of Mar. 2017</a:t>
                      </a:r>
                    </a:p>
                    <a:p>
                      <a:pPr algn="ctr"/>
                      <a:r>
                        <a:rPr kumimoji="1" lang="en-US" altLang="ja-JP" sz="900" b="1"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ASM300</a:t>
                      </a:r>
                      <a:r>
                        <a:rPr kumimoji="1" lang="en-US" altLang="ja-JP" sz="900" b="1" baseline="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 Ver. 1.03</a:t>
                      </a:r>
                      <a:r>
                        <a:rPr kumimoji="1" lang="en-US" altLang="ja-JP" sz="900" b="1"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a:t>
                      </a:r>
                      <a:endParaRPr kumimoji="1" lang="ja-JP" altLang="en-US" sz="900" b="1" dirty="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solidFill>
                      <a:schemeClr val="accent1">
                        <a:lumMod val="20000"/>
                        <a:lumOff val="80000"/>
                      </a:schemeClr>
                    </a:solidFill>
                  </a:tcPr>
                </a:tc>
                <a:tc>
                  <a:txBody>
                    <a:bodyPr/>
                    <a:lstStyle/>
                    <a:p>
                      <a:pPr algn="ctr"/>
                      <a:r>
                        <a:rPr kumimoji="1" lang="en-US" altLang="ja-JP" sz="900" b="1"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End</a:t>
                      </a:r>
                      <a:r>
                        <a:rPr kumimoji="1" lang="en-US" altLang="ja-JP" sz="900" b="1" baseline="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 of Jun.</a:t>
                      </a:r>
                      <a:r>
                        <a:rPr kumimoji="1" lang="en-US" altLang="ja-JP" sz="900" b="1"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 2017</a:t>
                      </a:r>
                    </a:p>
                    <a:p>
                      <a:pPr marL="0" marR="0" indent="0" algn="ctr" defTabSz="456368" rtl="0" eaLnBrk="1" fontAlgn="auto" latinLnBrk="0" hangingPunct="1">
                        <a:lnSpc>
                          <a:spcPct val="100000"/>
                        </a:lnSpc>
                        <a:spcBef>
                          <a:spcPts val="0"/>
                        </a:spcBef>
                        <a:spcAft>
                          <a:spcPts val="0"/>
                        </a:spcAft>
                        <a:buClrTx/>
                        <a:buSzTx/>
                        <a:buFontTx/>
                        <a:buNone/>
                        <a:tabLst/>
                        <a:defRPr/>
                      </a:pPr>
                      <a:r>
                        <a:rPr kumimoji="1" lang="en-US" altLang="ja-JP" sz="900" b="1"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ASM300</a:t>
                      </a:r>
                      <a:r>
                        <a:rPr kumimoji="1" lang="en-US" altLang="ja-JP" sz="900" b="1" baseline="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 Ver. 1.10</a:t>
                      </a:r>
                      <a:r>
                        <a:rPr kumimoji="1" lang="en-US" altLang="ja-JP" sz="900" b="1"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a:t>
                      </a:r>
                      <a:endParaRPr kumimoji="1" lang="ja-JP" altLang="en-US" sz="900" b="1"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900" b="1"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End of 2017 (TBD)</a:t>
                      </a:r>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900" b="1"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900"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ASM300</a:t>
                      </a:r>
                      <a:r>
                        <a:rPr kumimoji="1" lang="en-US" altLang="ja-JP" sz="900" b="1" baseline="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 Ver. 1.xx</a:t>
                      </a:r>
                      <a:r>
                        <a:rPr kumimoji="1" lang="en-US" altLang="ja-JP" sz="900" b="1"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a:t>
                      </a:r>
                      <a:endParaRPr kumimoji="1" lang="ja-JP" altLang="en-US" sz="900" b="1"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solidFill>
                      <a:schemeClr val="accent1">
                        <a:lumMod val="20000"/>
                        <a:lumOff val="80000"/>
                      </a:schemeClr>
                    </a:solidFill>
                  </a:tcPr>
                </a:tc>
              </a:tr>
              <a:tr h="95580">
                <a:tc rowSpan="9">
                  <a:txBody>
                    <a:bodyPr/>
                    <a:lstStyle/>
                    <a:p>
                      <a:pPr algn="l"/>
                      <a:r>
                        <a:rPr kumimoji="1" lang="en-US" altLang="ja-JP" sz="9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ASM300</a:t>
                      </a:r>
                      <a:endParaRPr kumimoji="1" lang="ja-JP" altLang="en-US" sz="900" dirty="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rowSpan="4">
                  <a:txBody>
                    <a:bodyPr/>
                    <a:lstStyle/>
                    <a:p>
                      <a:pPr algn="l"/>
                      <a:r>
                        <a:rPr kumimoji="1" lang="en-US" altLang="ja-JP" sz="9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Codec</a:t>
                      </a:r>
                      <a:endParaRPr kumimoji="1" lang="ja-JP" altLang="en-US" sz="900" dirty="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l"/>
                      <a:r>
                        <a:rPr kumimoji="1" lang="en-US" altLang="ja-JP" sz="9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MJPEG</a:t>
                      </a:r>
                      <a:endParaRPr kumimoji="1" lang="ja-JP" altLang="en-US" sz="900" dirty="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9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 </a:t>
                      </a:r>
                      <a:r>
                        <a:rPr lang="en-US" altLang="ja-JP" sz="900" b="0" i="0" u="none" strike="noStrike"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*8</a:t>
                      </a:r>
                      <a:r>
                        <a:rPr lang="en-US" altLang="ja-JP" sz="900" b="0" i="0" u="none" strike="noStrike" baseline="0"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*12</a:t>
                      </a:r>
                      <a:endParaRPr lang="en-US" altLang="ja-JP" sz="900" b="0"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 </a:t>
                      </a:r>
                      <a:r>
                        <a:rPr lang="en-US" altLang="ja-JP" sz="900" b="0" i="0" u="none" strike="noStrike"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*8</a:t>
                      </a:r>
                      <a:endParaRPr lang="en-US" altLang="ja-JP" sz="900" b="0"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 </a:t>
                      </a:r>
                      <a:r>
                        <a:rPr lang="en-US" altLang="ja-JP" sz="900" b="0" i="0" u="none" strike="noStrike"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*8</a:t>
                      </a:r>
                      <a:r>
                        <a:rPr lang="en-US" altLang="ja-JP" sz="900" b="0" i="0" u="none" strike="noStrike" baseline="0"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a:t>
                      </a:r>
                      <a:endParaRPr lang="en-US" altLang="ja-JP" sz="900" b="0"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B w="12700" cap="flat" cmpd="sng" algn="ctr">
                      <a:solidFill>
                        <a:schemeClr val="tx1"/>
                      </a:solidFill>
                      <a:prstDash val="solid"/>
                      <a:round/>
                      <a:headEnd type="none" w="med" len="med"/>
                      <a:tailEnd type="none" w="med" len="med"/>
                    </a:lnB>
                    <a:solidFill>
                      <a:schemeClr val="accent3">
                        <a:lumMod val="40000"/>
                        <a:lumOff val="60000"/>
                      </a:schemeClr>
                    </a:solidFill>
                  </a:tcPr>
                </a:tc>
              </a:tr>
              <a:tr h="95580">
                <a:tc vMerge="1">
                  <a:txBody>
                    <a:bodyPr/>
                    <a:lstStyle/>
                    <a:p>
                      <a:endParaRPr kumimoji="1" lang="ja-JP" altLang="en-US"/>
                    </a:p>
                  </a:txBody>
                  <a:tcPr/>
                </a:tc>
                <a:tc vMerge="1">
                  <a:txBody>
                    <a:bodyPr/>
                    <a:lstStyle/>
                    <a:p>
                      <a:endParaRPr kumimoji="1" lang="ja-JP" altLang="en-US"/>
                    </a:p>
                  </a:txBody>
                  <a:tcPr/>
                </a:tc>
                <a:tc>
                  <a:txBody>
                    <a:bodyPr/>
                    <a:lstStyle/>
                    <a:p>
                      <a:pPr algn="l"/>
                      <a:r>
                        <a:rPr kumimoji="1" lang="en-US" altLang="ja-JP" sz="9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H.265</a:t>
                      </a:r>
                      <a:endParaRPr kumimoji="1" lang="ja-JP" altLang="en-US" sz="900" dirty="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9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9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900" b="0" i="0" u="none" strike="noStrike"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900" b="0"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 </a:t>
                      </a:r>
                      <a:r>
                        <a:rPr lang="en-US" altLang="ja-JP" sz="900" b="0" i="0" u="none" strike="noStrike"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*15</a:t>
                      </a:r>
                      <a:endParaRPr lang="en-US" altLang="ja-JP" sz="900" b="0"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0">
                <a:tc vMerge="1">
                  <a:txBody>
                    <a:bodyPr/>
                    <a:lstStyle/>
                    <a:p>
                      <a:endParaRPr kumimoji="1" lang="ja-JP" altLang="en-US"/>
                    </a:p>
                  </a:txBody>
                  <a:tcPr/>
                </a:tc>
                <a:tc vMerge="1">
                  <a:txBody>
                    <a:bodyPr/>
                    <a:lstStyle/>
                    <a:p>
                      <a:endParaRPr kumimoji="1" lang="ja-JP" altLang="en-US"/>
                    </a:p>
                  </a:txBody>
                  <a:tcPr/>
                </a:tc>
                <a:tc>
                  <a:txBody>
                    <a:bodyPr/>
                    <a:lstStyle/>
                    <a:p>
                      <a:pPr algn="l"/>
                      <a:r>
                        <a:rPr kumimoji="1" lang="en-US" altLang="ja-JP" sz="9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H.264</a:t>
                      </a:r>
                      <a:endParaRPr kumimoji="1" lang="ja-JP" altLang="en-US" sz="900" dirty="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9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 </a:t>
                      </a:r>
                      <a:r>
                        <a:rPr lang="en-US" altLang="ja-JP" sz="900" b="0" i="0" u="none" strike="noStrike"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*12 </a:t>
                      </a:r>
                      <a:endParaRPr lang="en-US" altLang="ja-JP" sz="900" b="0"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 </a:t>
                      </a:r>
                      <a:endParaRPr lang="en-US" altLang="ja-JP" sz="900" b="0"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 </a:t>
                      </a:r>
                      <a:endParaRPr lang="en-US" altLang="ja-JP" sz="900" b="0"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90159">
                <a:tc vMerge="1">
                  <a:txBody>
                    <a:bodyPr/>
                    <a:lstStyle/>
                    <a:p>
                      <a:endParaRPr kumimoji="1" lang="ja-JP" altLang="en-US"/>
                    </a:p>
                  </a:txBody>
                  <a:tcPr/>
                </a:tc>
                <a:tc vMerge="1">
                  <a:txBody>
                    <a:bodyPr/>
                    <a:lstStyle/>
                    <a:p>
                      <a:endParaRPr kumimoji="1" lang="ja-JP" altLang="en-US"/>
                    </a:p>
                  </a:txBody>
                  <a:tcPr/>
                </a:tc>
                <a:tc>
                  <a:txBody>
                    <a:bodyPr/>
                    <a:lstStyle/>
                    <a:p>
                      <a:pPr algn="l"/>
                      <a:r>
                        <a:rPr kumimoji="1" lang="en-US" altLang="ja-JP" sz="9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Audio</a:t>
                      </a:r>
                      <a:endParaRPr kumimoji="1" lang="ja-JP" altLang="en-US" sz="900" dirty="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9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  </a:t>
                      </a:r>
                      <a:r>
                        <a:rPr lang="en-US" altLang="ja-JP" sz="900" b="0" i="0" u="none" strike="noStrike"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*3 *9</a:t>
                      </a: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  </a:t>
                      </a:r>
                      <a:r>
                        <a:rPr lang="en-US" altLang="ja-JP" sz="900" b="0" i="0" u="none" strike="noStrike"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*3 *9</a:t>
                      </a: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  </a:t>
                      </a:r>
                      <a:r>
                        <a:rPr lang="en-US" altLang="ja-JP" sz="900" b="0" i="0" u="none" strike="noStrike"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*3 *9</a:t>
                      </a: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0">
                <a:tc vMerge="1">
                  <a:txBody>
                    <a:bodyPr/>
                    <a:lstStyle/>
                    <a:p>
                      <a:pPr algn="l"/>
                      <a:endParaRPr kumimoji="1" lang="ja-JP" altLang="en-US" sz="900" dirty="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a:r>
                        <a:rPr kumimoji="1" lang="en-US" altLang="ja-JP" sz="9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PTZ control</a:t>
                      </a:r>
                      <a:endParaRPr kumimoji="1" lang="ja-JP" altLang="en-US" sz="900" dirty="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9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 (IR-PTZ)</a:t>
                      </a:r>
                      <a:r>
                        <a:rPr lang="en-US" altLang="ja-JP" sz="900" b="0" i="0" u="none" strike="noStrike" baseline="0"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900" b="0" i="0" u="none" strike="noStrike" baseline="0"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*22</a:t>
                      </a:r>
                      <a:endParaRPr lang="en-US" altLang="ja-JP" sz="900" b="0"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 (IR-PTZ)</a:t>
                      </a:r>
                      <a:r>
                        <a:rPr lang="en-US" altLang="ja-JP" sz="900" b="0" i="0" u="none" strike="noStrike" baseline="0"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900" b="0" i="0" u="none" strike="noStrike" baseline="0"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*22</a:t>
                      </a:r>
                      <a:endParaRPr lang="en-US" altLang="ja-JP" sz="900" b="0"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solidFill>
                      <a:schemeClr val="accent3">
                        <a:lumMod val="40000"/>
                        <a:lumOff val="60000"/>
                      </a:schemeClr>
                    </a:solidFill>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 (IR-PTZ)</a:t>
                      </a:r>
                      <a:r>
                        <a:rPr lang="en-US" altLang="ja-JP" sz="900" b="0" i="0" u="none" strike="noStrike" baseline="0"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900" b="0" i="0" u="none" strike="noStrike" baseline="0"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*22</a:t>
                      </a:r>
                      <a:endParaRPr lang="en-US" altLang="ja-JP" sz="900" b="0" i="0" u="none" strike="noStrike"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solidFill>
                      <a:schemeClr val="accent3">
                        <a:lumMod val="40000"/>
                        <a:lumOff val="60000"/>
                      </a:schemeClr>
                    </a:solidFill>
                  </a:tcPr>
                </a:tc>
              </a:tr>
              <a:tr h="190344">
                <a:tc vMerge="1">
                  <a:txBody>
                    <a:bodyPr/>
                    <a:lstStyle/>
                    <a:p>
                      <a:pPr algn="l"/>
                      <a:endParaRPr kumimoji="1" lang="ja-JP" altLang="en-US" sz="900" dirty="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a:r>
                        <a:rPr kumimoji="1" lang="en-US" altLang="ja-JP" sz="9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VMD search</a:t>
                      </a:r>
                      <a:endParaRPr kumimoji="1" lang="ja-JP" altLang="en-US" sz="900" dirty="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9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9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9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9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B w="12700" cap="flat" cmpd="sng" algn="ctr">
                      <a:solidFill>
                        <a:schemeClr val="tx1"/>
                      </a:solidFill>
                      <a:prstDash val="solid"/>
                      <a:round/>
                      <a:headEnd type="none" w="med" len="med"/>
                      <a:tailEnd type="none" w="med" len="med"/>
                    </a:lnB>
                    <a:solidFill>
                      <a:schemeClr val="accent3">
                        <a:lumMod val="40000"/>
                        <a:lumOff val="60000"/>
                      </a:schemeClr>
                    </a:solidFill>
                  </a:tcPr>
                </a:tc>
              </a:tr>
              <a:tr h="95580">
                <a:tc vMerge="1">
                  <a:txBody>
                    <a:bodyPr/>
                    <a:lstStyle/>
                    <a:p>
                      <a:endParaRPr kumimoji="1" lang="ja-JP" altLang="en-US"/>
                    </a:p>
                  </a:txBody>
                  <a:tcPr/>
                </a:tc>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9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Camera detail setup</a:t>
                      </a:r>
                      <a:endParaRPr kumimoji="1" lang="ja-JP" altLang="en-US" sz="9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tc>
                  <a:txBody>
                    <a:bodyPr/>
                    <a:lstStyle/>
                    <a:p>
                      <a:pPr algn="ctr" fontAlgn="ctr"/>
                      <a:endParaRPr lang="en-US" altLang="ja-JP" sz="9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900" b="0" i="0" u="none" strike="noStrike"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900" b="0"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900" b="0" i="0" u="none" strike="noStrike"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900" b="0"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 </a:t>
                      </a:r>
                      <a:r>
                        <a:rPr lang="en-US" altLang="ja-JP" sz="900" b="0" i="0" u="none" strike="noStrike" baseline="0"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*15 *19</a:t>
                      </a:r>
                      <a:endParaRPr lang="en-US" altLang="ja-JP" sz="9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95580">
                <a:tc vMerge="1">
                  <a:txBody>
                    <a:bodyPr/>
                    <a:lstStyle/>
                    <a:p>
                      <a:endParaRPr kumimoji="1" lang="ja-JP" altLang="en-US"/>
                    </a:p>
                  </a:txBody>
                  <a:tcPr/>
                </a:tc>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9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Internet mode (over</a:t>
                      </a:r>
                      <a:r>
                        <a:rPr kumimoji="1" lang="en-US" altLang="ja-JP" sz="900" baseline="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 HTTP)</a:t>
                      </a:r>
                      <a:endParaRPr kumimoji="1" lang="ja-JP" altLang="en-US" sz="9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9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9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9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9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95580">
                <a:tc vMerge="1">
                  <a:txBody>
                    <a:bodyPr/>
                    <a:lstStyle/>
                    <a:p>
                      <a:pPr algn="l"/>
                      <a:endParaRPr kumimoji="1" lang="ja-JP" altLang="en-US" sz="900" dirty="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Video Playback of SD Card, Download</a:t>
                      </a:r>
                      <a:endParaRPr kumimoji="1" lang="ja-JP" altLang="en-US" sz="9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9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9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9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9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95580">
                <a:tc rowSpan="2">
                  <a:txBody>
                    <a:bodyPr/>
                    <a:lstStyle/>
                    <a:p>
                      <a:pPr algn="l"/>
                      <a:r>
                        <a:rPr kumimoji="1" lang="en-US" altLang="ja-JP" sz="9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ASM300</a:t>
                      </a:r>
                    </a:p>
                    <a:p>
                      <a:pPr algn="l"/>
                      <a:r>
                        <a:rPr kumimoji="1" lang="en-US" altLang="ja-JP" sz="9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(Recorder registration)</a:t>
                      </a:r>
                      <a:endParaRPr kumimoji="1" lang="ja-JP" altLang="en-US" sz="9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9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Live image</a:t>
                      </a:r>
                      <a:r>
                        <a:rPr kumimoji="1" lang="en-US" altLang="ja-JP" sz="900" baseline="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 source: Recorder</a:t>
                      </a:r>
                      <a:endParaRPr kumimoji="1" lang="ja-JP" altLang="en-US" sz="9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9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a:t>
                      </a:r>
                      <a:endParaRPr lang="en-US" altLang="ja-JP" sz="9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a:t>
                      </a:r>
                      <a:endParaRPr lang="en-US" altLang="ja-JP" sz="9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solidFill>
                      <a:schemeClr val="accent3">
                        <a:lumMod val="40000"/>
                        <a:lumOff val="60000"/>
                      </a:schemeClr>
                    </a:solidFill>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a:t>
                      </a:r>
                      <a:endParaRPr lang="en-US" altLang="ja-JP" sz="9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solidFill>
                      <a:schemeClr val="accent3">
                        <a:lumMod val="40000"/>
                        <a:lumOff val="60000"/>
                      </a:schemeClr>
                    </a:solidFill>
                  </a:tcPr>
                </a:tc>
              </a:tr>
              <a:tr h="95580">
                <a:tc vMerge="1">
                  <a:txBody>
                    <a:bodyPr/>
                    <a:lstStyle/>
                    <a:p>
                      <a:pPr algn="l"/>
                      <a:endParaRPr kumimoji="1" lang="ja-JP" altLang="en-US" sz="9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9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Live</a:t>
                      </a:r>
                      <a:r>
                        <a:rPr kumimoji="1" lang="en-US" altLang="ja-JP" sz="900" baseline="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 image source: Camera</a:t>
                      </a:r>
                      <a:endParaRPr kumimoji="1" lang="ja-JP" altLang="en-US" sz="9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9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9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a:t>
                      </a:r>
                      <a:r>
                        <a:rPr lang="en-US" altLang="ja-JP" sz="900" b="0" i="0" u="none" strike="noStrike"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7</a:t>
                      </a:r>
                      <a:endParaRPr lang="en-US" altLang="ja-JP" sz="9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r>
                        <a:rPr lang="en-US" altLang="ja-JP" sz="900" b="0" i="0" u="none" strike="noStrike" dirty="0" smtClean="0">
                          <a:solidFill>
                            <a:schemeClr val="bg2"/>
                          </a:solidFill>
                          <a:effectLst/>
                          <a:latin typeface="Calibri" panose="020F0502020204030204" pitchFamily="34" charset="0"/>
                          <a:ea typeface="Meiryo UI" panose="020B0604030504040204" pitchFamily="50" charset="-128"/>
                          <a:cs typeface="Meiryo UI" panose="020B0604030504040204" pitchFamily="50" charset="-128"/>
                        </a:rPr>
                        <a:t>Y</a:t>
                      </a:r>
                      <a:r>
                        <a:rPr lang="en-US" altLang="ja-JP" sz="900" b="0" i="0" u="none" strike="noStrike"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7</a:t>
                      </a:r>
                      <a:endParaRPr lang="en-US" altLang="ja-JP" sz="900" b="0" i="0" u="none" strike="noStrike" dirty="0">
                        <a:solidFill>
                          <a:schemeClr val="bg2"/>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B w="12700" cap="flat" cmpd="sng" algn="ctr">
                      <a:solidFill>
                        <a:schemeClr val="tx1"/>
                      </a:solidFill>
                      <a:prstDash val="solid"/>
                      <a:round/>
                      <a:headEnd type="none" w="med" len="med"/>
                      <a:tailEnd type="none" w="med" len="med"/>
                    </a:lnB>
                    <a:solidFill>
                      <a:schemeClr val="accent3">
                        <a:lumMod val="40000"/>
                        <a:lumOff val="60000"/>
                      </a:schemeClr>
                    </a:solidFill>
                  </a:tcPr>
                </a:tc>
              </a:tr>
              <a:tr h="177773">
                <a:tc gridSpan="3">
                  <a:txBody>
                    <a:bodyPr/>
                    <a:lstStyle/>
                    <a:p>
                      <a:pPr algn="l"/>
                      <a:r>
                        <a:rPr kumimoji="1" lang="en-US" altLang="ja-JP" sz="9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ASM300</a:t>
                      </a:r>
                    </a:p>
                    <a:p>
                      <a:pPr algn="l"/>
                      <a:r>
                        <a:rPr kumimoji="1" lang="en-US" altLang="ja-JP" sz="9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rPr>
                        <a:t>(Camera  direct registration)</a:t>
                      </a:r>
                    </a:p>
                  </a:txBody>
                  <a:tcPr marL="33231" marR="33231" marT="27000" marB="27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ja-JP" altLang="en-US" sz="900" dirty="0" smtClean="0">
                        <a:solidFill>
                          <a:schemeClr val="bg2"/>
                        </a:solidFill>
                        <a:latin typeface="Calibri" panose="020F0502020204030204" pitchFamily="34" charset="0"/>
                        <a:ea typeface="Meiryo UI" panose="020B0604030504040204" pitchFamily="50" charset="-128"/>
                        <a:cs typeface="Meiryo UI" panose="020B0604030504040204" pitchFamily="50" charset="-128"/>
                      </a:endParaRPr>
                    </a:p>
                  </a:txBody>
                  <a:tcPr marL="33231" marR="33231" marT="27000" marB="27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tc>
                  <a:txBody>
                    <a:bodyPr/>
                    <a:lstStyle/>
                    <a:p>
                      <a:pPr algn="ctr" fontAlgn="ctr"/>
                      <a:r>
                        <a:rPr lang="en-US" altLang="ja-JP" sz="900" b="0" i="0" u="none" strike="noStrike"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900" b="0"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900" b="0" i="0" u="none" strike="noStrike"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900" b="0"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900" b="0" i="0" u="none" strike="noStrike"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900" b="0"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900" b="0" i="0" u="none" strike="noStrike"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t>
                      </a:r>
                      <a:endParaRPr lang="ja-JP" altLang="en-US" sz="900" b="1" i="0" u="none" strike="noStrike"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33231" marR="33231"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bl>
          </a:graphicData>
        </a:graphic>
      </p:graphicFrame>
      <p:sp>
        <p:nvSpPr>
          <p:cNvPr id="12" name="正方形/長方形 11"/>
          <p:cNvSpPr/>
          <p:nvPr/>
        </p:nvSpPr>
        <p:spPr>
          <a:xfrm>
            <a:off x="1377329" y="4478074"/>
            <a:ext cx="7740352" cy="253916"/>
          </a:xfrm>
          <a:prstGeom prst="rect">
            <a:avLst/>
          </a:prstGeom>
        </p:spPr>
        <p:txBody>
          <a:bodyPr wrap="square">
            <a:spAutoFit/>
          </a:bodyPr>
          <a:lstStyle/>
          <a:p>
            <a:pPr lvl="0" algn="r"/>
            <a:r>
              <a:rPr lang="en-US" altLang="ja-JP" sz="1000" b="1" i="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Update </a:t>
            </a:r>
            <a:r>
              <a:rPr lang="en-US" altLang="ja-JP" sz="1000" b="1" i="1"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plan and version up schedule is not fixed. SSBD may change contents without notification </a:t>
            </a:r>
          </a:p>
        </p:txBody>
      </p:sp>
      <p:sp>
        <p:nvSpPr>
          <p:cNvPr id="2" name="角丸四角形 1"/>
          <p:cNvSpPr/>
          <p:nvPr/>
        </p:nvSpPr>
        <p:spPr>
          <a:xfrm>
            <a:off x="5955323" y="1201615"/>
            <a:ext cx="1559169" cy="2842847"/>
          </a:xfrm>
          <a:prstGeom prst="roundRect">
            <a:avLst>
              <a:gd name="adj" fmla="val 3133"/>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3" name="テキスト ボックス 3"/>
          <p:cNvSpPr txBox="1">
            <a:spLocks noChangeArrowheads="1"/>
          </p:cNvSpPr>
          <p:nvPr/>
        </p:nvSpPr>
        <p:spPr bwMode="auto">
          <a:xfrm>
            <a:off x="165105" y="834556"/>
            <a:ext cx="4188482" cy="36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smtClean="0">
                <a:effectLst/>
                <a:ea typeface="Meiryo UI" pitchFamily="50" charset="-128"/>
                <a:cs typeface="Meiryo UI" pitchFamily="50" charset="-128"/>
              </a:rPr>
              <a:t>Functional Compatibility: ASM300</a:t>
            </a:r>
            <a:endParaRPr lang="en-US" altLang="ja-JP" sz="1800" b="1" dirty="0">
              <a:effectLst/>
              <a:ea typeface="Meiryo UI" pitchFamily="50" charset="-128"/>
              <a:cs typeface="Meiryo UI" pitchFamily="50" charset="-128"/>
            </a:endParaRPr>
          </a:p>
        </p:txBody>
      </p:sp>
      <p:sp>
        <p:nvSpPr>
          <p:cNvPr id="14" name="テキスト ボックス 13"/>
          <p:cNvSpPr txBox="1"/>
          <p:nvPr/>
        </p:nvSpPr>
        <p:spPr>
          <a:xfrm>
            <a:off x="6602208" y="157911"/>
            <a:ext cx="1260000" cy="230832"/>
          </a:xfrm>
          <a:prstGeom prst="rect">
            <a:avLst/>
          </a:prstGeom>
          <a:solidFill>
            <a:schemeClr val="accent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1.10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31648339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470860"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V-series Camera Support</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0" name="正方形/長方形 9"/>
          <p:cNvSpPr/>
          <p:nvPr/>
        </p:nvSpPr>
        <p:spPr>
          <a:xfrm>
            <a:off x="40384" y="699542"/>
            <a:ext cx="9072500" cy="4093428"/>
          </a:xfrm>
          <a:prstGeom prst="rect">
            <a:avLst/>
          </a:prstGeom>
          <a:noFill/>
        </p:spPr>
        <p:txBody>
          <a:bodyPr wrap="square">
            <a:spAutoFit/>
          </a:bodyPr>
          <a:lstStyle/>
          <a:p>
            <a:pPr algn="l"/>
            <a:r>
              <a:rPr lang="en-US" altLang="ja-JP" sz="1000" dirty="0">
                <a:effectLst/>
                <a:latin typeface="Calibri" panose="020F0502020204030204" pitchFamily="34" charset="0"/>
              </a:rPr>
              <a:t>*</a:t>
            </a:r>
            <a:r>
              <a:rPr lang="en-US" altLang="ja-JP" sz="1000" dirty="0" smtClean="0">
                <a:effectLst/>
                <a:latin typeface="Calibri" panose="020F0502020204030204" pitchFamily="34" charset="0"/>
              </a:rPr>
              <a:t>1</a:t>
            </a:r>
            <a:r>
              <a:rPr lang="ja-JP" altLang="en-US" sz="1000" dirty="0" smtClean="0">
                <a:effectLst/>
                <a:latin typeface="Calibri" panose="020F0502020204030204" pitchFamily="34" charset="0"/>
              </a:rPr>
              <a:t> </a:t>
            </a:r>
            <a:r>
              <a:rPr lang="en-US" altLang="ja-JP" sz="1000" dirty="0" smtClean="0">
                <a:effectLst/>
                <a:latin typeface="Calibri" panose="020F0502020204030204" pitchFamily="34" charset="0"/>
              </a:rPr>
              <a:t>: </a:t>
            </a:r>
            <a:r>
              <a:rPr lang="en-US" altLang="ja-JP" sz="1000" dirty="0">
                <a:effectLst/>
                <a:latin typeface="Calibri" panose="020F0502020204030204" pitchFamily="34" charset="0"/>
              </a:rPr>
              <a:t>Support 640x480,320x240 and 640x360.</a:t>
            </a:r>
            <a:endParaRPr lang="ja-JP" altLang="ja-JP" sz="1000" dirty="0">
              <a:effectLst/>
              <a:latin typeface="Calibri" panose="020F0502020204030204" pitchFamily="34" charset="0"/>
            </a:endParaRPr>
          </a:p>
          <a:p>
            <a:pPr algn="l"/>
            <a:r>
              <a:rPr lang="en-US" altLang="ja-JP" sz="1000" dirty="0">
                <a:effectLst/>
                <a:latin typeface="Calibri" panose="020F0502020204030204" pitchFamily="34" charset="0"/>
              </a:rPr>
              <a:t>*</a:t>
            </a:r>
            <a:r>
              <a:rPr lang="en-US" altLang="ja-JP" sz="1000" dirty="0" smtClean="0">
                <a:effectLst/>
                <a:latin typeface="Calibri" panose="020F0502020204030204" pitchFamily="34" charset="0"/>
              </a:rPr>
              <a:t>2</a:t>
            </a:r>
            <a:r>
              <a:rPr lang="ja-JP" altLang="en-US" sz="1000" dirty="0" smtClean="0">
                <a:effectLst/>
                <a:latin typeface="Calibri" panose="020F0502020204030204" pitchFamily="34" charset="0"/>
              </a:rPr>
              <a:t> </a:t>
            </a:r>
            <a:r>
              <a:rPr lang="en-US" altLang="ja-JP" sz="1000" dirty="0" smtClean="0">
                <a:effectLst/>
                <a:latin typeface="Calibri" panose="020F0502020204030204" pitchFamily="34" charset="0"/>
              </a:rPr>
              <a:t>: </a:t>
            </a:r>
            <a:r>
              <a:rPr lang="en-US" altLang="ja-JP" sz="1000" dirty="0">
                <a:effectLst/>
                <a:latin typeface="Calibri" panose="020F0502020204030204" pitchFamily="34" charset="0"/>
              </a:rPr>
              <a:t>Support 1920x1080,1280x720 and 1280x960. Supported up to 30 ips</a:t>
            </a:r>
            <a:endParaRPr lang="ja-JP" altLang="ja-JP" sz="1000" dirty="0">
              <a:effectLst/>
              <a:latin typeface="Calibri" panose="020F0502020204030204" pitchFamily="34" charset="0"/>
            </a:endParaRPr>
          </a:p>
          <a:p>
            <a:pPr algn="l"/>
            <a:r>
              <a:rPr lang="en-US" altLang="ja-JP" sz="1000" dirty="0">
                <a:effectLst/>
                <a:latin typeface="Calibri" panose="020F0502020204030204" pitchFamily="34" charset="0"/>
              </a:rPr>
              <a:t>*</a:t>
            </a:r>
            <a:r>
              <a:rPr lang="en-US" altLang="ja-JP" sz="1000" dirty="0" smtClean="0">
                <a:effectLst/>
                <a:latin typeface="Calibri" panose="020F0502020204030204" pitchFamily="34" charset="0"/>
              </a:rPr>
              <a:t>3</a:t>
            </a:r>
            <a:r>
              <a:rPr lang="ja-JP" altLang="en-US" sz="1000" dirty="0" smtClean="0">
                <a:effectLst/>
                <a:latin typeface="Calibri" panose="020F0502020204030204" pitchFamily="34" charset="0"/>
              </a:rPr>
              <a:t> </a:t>
            </a:r>
            <a:r>
              <a:rPr lang="en-US" altLang="ja-JP" sz="1000" dirty="0" smtClean="0">
                <a:effectLst/>
                <a:latin typeface="Calibri" panose="020F0502020204030204" pitchFamily="34" charset="0"/>
              </a:rPr>
              <a:t>: </a:t>
            </a:r>
            <a:r>
              <a:rPr lang="en-US" altLang="ja-JP" sz="1000" dirty="0">
                <a:effectLst/>
                <a:latin typeface="Calibri" panose="020F0502020204030204" pitchFamily="34" charset="0"/>
              </a:rPr>
              <a:t>Supported G.726.</a:t>
            </a:r>
            <a:endParaRPr lang="ja-JP" altLang="ja-JP" sz="1000" dirty="0">
              <a:effectLst/>
              <a:latin typeface="Calibri" panose="020F0502020204030204" pitchFamily="34" charset="0"/>
            </a:endParaRPr>
          </a:p>
          <a:p>
            <a:pPr algn="l"/>
            <a:r>
              <a:rPr lang="en-US" altLang="ja-JP" sz="1000" dirty="0">
                <a:effectLst/>
                <a:latin typeface="Calibri" panose="020F0502020204030204" pitchFamily="34" charset="0"/>
              </a:rPr>
              <a:t>*</a:t>
            </a:r>
            <a:r>
              <a:rPr lang="en-US" altLang="ja-JP" sz="1000" dirty="0" smtClean="0">
                <a:effectLst/>
                <a:latin typeface="Calibri" panose="020F0502020204030204" pitchFamily="34" charset="0"/>
              </a:rPr>
              <a:t>4</a:t>
            </a:r>
            <a:r>
              <a:rPr lang="ja-JP" altLang="en-US" sz="1000" dirty="0" smtClean="0">
                <a:effectLst/>
                <a:latin typeface="Calibri" panose="020F0502020204030204" pitchFamily="34" charset="0"/>
              </a:rPr>
              <a:t> </a:t>
            </a:r>
            <a:r>
              <a:rPr lang="en-US" altLang="ja-JP" sz="1000" dirty="0" smtClean="0">
                <a:effectLst/>
                <a:latin typeface="Calibri" panose="020F0502020204030204" pitchFamily="34" charset="0"/>
              </a:rPr>
              <a:t>: </a:t>
            </a:r>
            <a:r>
              <a:rPr lang="en-US" altLang="ja-JP" sz="1000" dirty="0">
                <a:effectLst/>
                <a:latin typeface="Calibri" panose="020F0502020204030204" pitchFamily="34" charset="0"/>
              </a:rPr>
              <a:t>Only zoom and focus from Main monitor.</a:t>
            </a:r>
            <a:endParaRPr lang="ja-JP" altLang="ja-JP" sz="1000" dirty="0">
              <a:effectLst/>
              <a:latin typeface="Calibri" panose="020F0502020204030204" pitchFamily="34" charset="0"/>
            </a:endParaRPr>
          </a:p>
          <a:p>
            <a:pPr algn="l"/>
            <a:r>
              <a:rPr lang="en-US" altLang="ja-JP" sz="1000" dirty="0">
                <a:effectLst/>
                <a:latin typeface="Calibri" panose="020F0502020204030204" pitchFamily="34" charset="0"/>
              </a:rPr>
              <a:t>*</a:t>
            </a:r>
            <a:r>
              <a:rPr lang="en-US" altLang="ja-JP" sz="1000" dirty="0" smtClean="0">
                <a:effectLst/>
                <a:latin typeface="Calibri" panose="020F0502020204030204" pitchFamily="34" charset="0"/>
              </a:rPr>
              <a:t>5</a:t>
            </a:r>
            <a:r>
              <a:rPr lang="ja-JP" altLang="en-US" sz="1000" dirty="0" smtClean="0">
                <a:effectLst/>
                <a:latin typeface="Calibri" panose="020F0502020204030204" pitchFamily="34" charset="0"/>
              </a:rPr>
              <a:t> </a:t>
            </a:r>
            <a:r>
              <a:rPr lang="en-US" altLang="ja-JP" sz="1000" dirty="0" smtClean="0">
                <a:effectLst/>
                <a:latin typeface="Calibri" panose="020F0502020204030204" pitchFamily="34" charset="0"/>
              </a:rPr>
              <a:t>: </a:t>
            </a:r>
            <a:r>
              <a:rPr lang="en-US" altLang="ja-JP" sz="1000" dirty="0">
                <a:effectLst/>
                <a:latin typeface="Calibri" panose="020F0502020204030204" pitchFamily="34" charset="0"/>
              </a:rPr>
              <a:t>Detail compatibility is shown </a:t>
            </a:r>
            <a:r>
              <a:rPr lang="en-US" altLang="ja-JP" sz="1000" dirty="0" smtClean="0">
                <a:effectLst/>
                <a:latin typeface="Calibri" panose="020F0502020204030204" pitchFamily="34" charset="0"/>
              </a:rPr>
              <a:t>in “</a:t>
            </a:r>
            <a:r>
              <a:rPr lang="en-US" altLang="ja-JP" sz="1000" b="1"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Functional </a:t>
            </a:r>
            <a:r>
              <a:rPr lang="en-US" altLang="ja-JP" sz="1000" b="1" dirty="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compatibility and recorder registration </a:t>
            </a:r>
            <a:r>
              <a:rPr lang="en-US" altLang="ja-JP" sz="1000" b="1" dirty="0" smtClean="0">
                <a:solidFill>
                  <a:srgbClr val="0A54A0"/>
                </a:solidFill>
                <a:effectLst/>
                <a:latin typeface="Calibri" panose="020F0502020204030204" pitchFamily="34" charset="0"/>
                <a:ea typeface="Meiryo UI" panose="020B0604030504040204" pitchFamily="50" charset="-128"/>
                <a:cs typeface="Meiryo UI" panose="020B0604030504040204" pitchFamily="50" charset="-128"/>
              </a:rPr>
              <a:t>procedure” </a:t>
            </a:r>
            <a:endParaRPr lang="en-US" altLang="ja-JP" sz="1000" dirty="0">
              <a:effectLst/>
              <a:latin typeface="Calibri" panose="020F0502020204030204" pitchFamily="34" charset="0"/>
            </a:endParaRPr>
          </a:p>
          <a:p>
            <a:pPr algn="l"/>
            <a:r>
              <a:rPr lang="en-US" altLang="ja-JP" sz="1000" b="1" dirty="0">
                <a:effectLst/>
                <a:latin typeface="Calibri" panose="020F0502020204030204" pitchFamily="34" charset="0"/>
              </a:rPr>
              <a:t>     </a:t>
            </a:r>
            <a:r>
              <a:rPr lang="ja-JP" altLang="en-US" sz="1000" b="1" dirty="0" smtClean="0">
                <a:effectLst/>
                <a:latin typeface="Calibri" panose="020F0502020204030204" pitchFamily="34" charset="0"/>
              </a:rPr>
              <a:t> </a:t>
            </a:r>
            <a:r>
              <a:rPr lang="en-US" altLang="ja-JP" sz="1000" b="1" dirty="0" smtClean="0">
                <a:effectLst/>
                <a:latin typeface="Calibri" panose="020F0502020204030204" pitchFamily="34" charset="0"/>
              </a:rPr>
              <a:t>  </a:t>
            </a:r>
            <a:r>
              <a:rPr lang="en-US" altLang="ja-JP" sz="1000" b="1" dirty="0">
                <a:effectLst/>
                <a:latin typeface="Calibri" panose="020F0502020204030204" pitchFamily="34" charset="0"/>
                <a:hlinkClick r:id="rId2"/>
              </a:rPr>
              <a:t>http://security.panasonic.com/cgi-bin/security/ipro/download/tbookmarka_m.cgi?m=%</a:t>
            </a:r>
            <a:r>
              <a:rPr lang="en-US" altLang="ja-JP" sz="1000" b="1" dirty="0" smtClean="0">
                <a:effectLst/>
                <a:latin typeface="Calibri" panose="020F0502020204030204" pitchFamily="34" charset="0"/>
                <a:hlinkClick r:id="rId2"/>
              </a:rPr>
              <a:t>20&amp;mm=2016122214473664</a:t>
            </a:r>
            <a:endParaRPr lang="ja-JP" altLang="ja-JP" sz="1000" dirty="0">
              <a:effectLst/>
              <a:latin typeface="Calibri" panose="020F0502020204030204" pitchFamily="34" charset="0"/>
            </a:endParaRPr>
          </a:p>
          <a:p>
            <a:pPr algn="l"/>
            <a:r>
              <a:rPr lang="en-US" altLang="ja-JP" sz="1000" dirty="0">
                <a:effectLst/>
                <a:latin typeface="Calibri" panose="020F0502020204030204" pitchFamily="34" charset="0"/>
              </a:rPr>
              <a:t>*</a:t>
            </a:r>
            <a:r>
              <a:rPr lang="en-US" altLang="ja-JP" sz="1000" dirty="0" smtClean="0">
                <a:effectLst/>
                <a:latin typeface="Calibri" panose="020F0502020204030204" pitchFamily="34" charset="0"/>
              </a:rPr>
              <a:t>6</a:t>
            </a:r>
            <a:r>
              <a:rPr lang="ja-JP" altLang="en-US" sz="1000" dirty="0" smtClean="0">
                <a:effectLst/>
                <a:latin typeface="Calibri" panose="020F0502020204030204" pitchFamily="34" charset="0"/>
              </a:rPr>
              <a:t> </a:t>
            </a:r>
            <a:r>
              <a:rPr lang="en-US" altLang="ja-JP" sz="1000" dirty="0" smtClean="0">
                <a:effectLst/>
                <a:latin typeface="Calibri" panose="020F0502020204030204" pitchFamily="34" charset="0"/>
              </a:rPr>
              <a:t>: </a:t>
            </a:r>
            <a:r>
              <a:rPr lang="en-US" altLang="ja-JP" sz="1000" dirty="0">
                <a:effectLst/>
                <a:latin typeface="Calibri" panose="020F0502020204030204" pitchFamily="34" charset="0"/>
              </a:rPr>
              <a:t>Support Static IP and DHCP. Auto (AutoIP) and Auto (Advanced) are not </a:t>
            </a:r>
            <a:r>
              <a:rPr lang="en-US" altLang="ja-JP" sz="1000" dirty="0" smtClean="0">
                <a:effectLst/>
                <a:latin typeface="Calibri" panose="020F0502020204030204" pitchFamily="34" charset="0"/>
              </a:rPr>
              <a:t>supported.</a:t>
            </a:r>
          </a:p>
          <a:p>
            <a:pPr algn="l"/>
            <a:r>
              <a:rPr lang="en-US" altLang="ja-JP" sz="1000" dirty="0">
                <a:effectLst/>
                <a:latin typeface="Calibri" panose="020F0502020204030204" pitchFamily="34" charset="0"/>
              </a:rPr>
              <a:t> </a:t>
            </a:r>
            <a:r>
              <a:rPr lang="en-US" altLang="ja-JP" sz="1000" dirty="0" smtClean="0">
                <a:effectLst/>
                <a:latin typeface="Calibri" panose="020F0502020204030204" pitchFamily="34" charset="0"/>
              </a:rPr>
              <a:t>    </a:t>
            </a:r>
            <a:r>
              <a:rPr lang="ja-JP" altLang="en-US" sz="1000" dirty="0" smtClean="0">
                <a:effectLst/>
                <a:latin typeface="Calibri" panose="020F0502020204030204" pitchFamily="34" charset="0"/>
              </a:rPr>
              <a:t> </a:t>
            </a:r>
            <a:r>
              <a:rPr lang="en-US" altLang="ja-JP" sz="1000" dirty="0" smtClean="0">
                <a:effectLst/>
                <a:latin typeface="Calibri" panose="020F0502020204030204" pitchFamily="34" charset="0"/>
              </a:rPr>
              <a:t> Supported </a:t>
            </a:r>
            <a:r>
              <a:rPr lang="en-US" altLang="ja-JP" sz="1000" dirty="0">
                <a:effectLst/>
                <a:latin typeface="Calibri" panose="020F0502020204030204" pitchFamily="34" charset="0"/>
              </a:rPr>
              <a:t>Port No is 80, 1025 to 65535. Port No 1 to 79 and 81 to 1024 cannot be set.</a:t>
            </a:r>
            <a:endParaRPr lang="ja-JP" altLang="ja-JP" sz="1000" dirty="0">
              <a:effectLst/>
              <a:latin typeface="Calibri" panose="020F0502020204030204" pitchFamily="34" charset="0"/>
            </a:endParaRPr>
          </a:p>
          <a:p>
            <a:pPr algn="l"/>
            <a:r>
              <a:rPr lang="en-US" altLang="ja-JP" sz="1000" dirty="0">
                <a:effectLst/>
                <a:latin typeface="Calibri" panose="020F0502020204030204" pitchFamily="34" charset="0"/>
              </a:rPr>
              <a:t>*</a:t>
            </a:r>
            <a:r>
              <a:rPr lang="en-US" altLang="ja-JP" sz="1000" dirty="0" smtClean="0">
                <a:effectLst/>
                <a:latin typeface="Calibri" panose="020F0502020204030204" pitchFamily="34" charset="0"/>
              </a:rPr>
              <a:t>7</a:t>
            </a:r>
            <a:r>
              <a:rPr lang="ja-JP" altLang="en-US" sz="1000" dirty="0" smtClean="0">
                <a:effectLst/>
                <a:latin typeface="Calibri" panose="020F0502020204030204" pitchFamily="34" charset="0"/>
              </a:rPr>
              <a:t> </a:t>
            </a:r>
            <a:r>
              <a:rPr lang="en-US" altLang="ja-JP" sz="1000" dirty="0" smtClean="0">
                <a:effectLst/>
                <a:latin typeface="Calibri" panose="020F0502020204030204" pitchFamily="34" charset="0"/>
              </a:rPr>
              <a:t>: “Time </a:t>
            </a:r>
            <a:r>
              <a:rPr lang="en-US" altLang="ja-JP" sz="1000" dirty="0">
                <a:effectLst/>
                <a:latin typeface="Calibri" panose="020F0502020204030204" pitchFamily="34" charset="0"/>
              </a:rPr>
              <a:t>&amp; date” and “REC indicator” are not shown on “</a:t>
            </a:r>
            <a:r>
              <a:rPr lang="en-US" altLang="ja-JP" sz="1000" dirty="0" smtClean="0">
                <a:effectLst/>
                <a:latin typeface="Calibri" panose="020F0502020204030204" pitchFamily="34" charset="0"/>
              </a:rPr>
              <a:t>Information display area.</a:t>
            </a:r>
            <a:r>
              <a:rPr lang="en-US" altLang="ja-JP" sz="1000" dirty="0">
                <a:effectLst/>
                <a:latin typeface="Calibri" panose="020F0502020204030204" pitchFamily="34" charset="0"/>
              </a:rPr>
              <a:t> </a:t>
            </a:r>
            <a:r>
              <a:rPr lang="ja-JP" altLang="en-US" sz="1000" dirty="0" smtClean="0">
                <a:effectLst/>
                <a:latin typeface="Calibri" panose="020F0502020204030204" pitchFamily="34" charset="0"/>
              </a:rPr>
              <a:t> </a:t>
            </a:r>
            <a:r>
              <a:rPr lang="en-US" altLang="ja-JP" sz="1000" dirty="0" smtClean="0">
                <a:effectLst/>
                <a:latin typeface="Calibri" panose="020F0502020204030204" pitchFamily="34" charset="0"/>
              </a:rPr>
              <a:t>Only </a:t>
            </a:r>
            <a:r>
              <a:rPr lang="en-US" altLang="ja-JP" sz="1000" dirty="0">
                <a:effectLst/>
                <a:latin typeface="Calibri" panose="020F0502020204030204" pitchFamily="34" charset="0"/>
              </a:rPr>
              <a:t>“Camera name” is shown.</a:t>
            </a:r>
            <a:endParaRPr lang="ja-JP" altLang="ja-JP" sz="1000" dirty="0">
              <a:effectLst/>
              <a:latin typeface="Calibri" panose="020F0502020204030204" pitchFamily="34" charset="0"/>
            </a:endParaRPr>
          </a:p>
          <a:p>
            <a:pPr algn="l"/>
            <a:r>
              <a:rPr lang="en-US" altLang="ja-JP" sz="1000" dirty="0">
                <a:effectLst/>
                <a:latin typeface="Calibri" panose="020F0502020204030204" pitchFamily="34" charset="0"/>
              </a:rPr>
              <a:t>*</a:t>
            </a:r>
            <a:r>
              <a:rPr lang="en-US" altLang="ja-JP" sz="1000" dirty="0" smtClean="0">
                <a:effectLst/>
                <a:latin typeface="Calibri" panose="020F0502020204030204" pitchFamily="34" charset="0"/>
              </a:rPr>
              <a:t>8</a:t>
            </a:r>
            <a:r>
              <a:rPr lang="ja-JP" altLang="en-US" sz="1000" dirty="0" smtClean="0">
                <a:effectLst/>
                <a:latin typeface="Calibri" panose="020F0502020204030204" pitchFamily="34" charset="0"/>
              </a:rPr>
              <a:t> </a:t>
            </a:r>
            <a:r>
              <a:rPr lang="en-US" altLang="ja-JP" sz="1000" dirty="0" smtClean="0">
                <a:effectLst/>
                <a:latin typeface="Calibri" panose="020F0502020204030204" pitchFamily="34" charset="0"/>
              </a:rPr>
              <a:t>: </a:t>
            </a:r>
            <a:r>
              <a:rPr lang="en-US" altLang="ja-JP" sz="1000" dirty="0">
                <a:effectLst/>
                <a:latin typeface="Calibri" panose="020F0502020204030204" pitchFamily="34" charset="0"/>
              </a:rPr>
              <a:t>Support “VGA/640x360 and QVGA. Auto is not supported</a:t>
            </a:r>
            <a:r>
              <a:rPr lang="en-US" altLang="ja-JP" sz="1000" dirty="0" smtClean="0">
                <a:effectLst/>
                <a:latin typeface="Calibri" panose="020F0502020204030204" pitchFamily="34" charset="0"/>
              </a:rPr>
              <a:t>.</a:t>
            </a:r>
            <a:r>
              <a:rPr lang="ja-JP" altLang="en-US" sz="1000" dirty="0" smtClean="0">
                <a:effectLst/>
                <a:latin typeface="Calibri" panose="020F0502020204030204" pitchFamily="34" charset="0"/>
              </a:rPr>
              <a:t> </a:t>
            </a:r>
            <a:r>
              <a:rPr lang="en-US" altLang="ja-JP" sz="1000" dirty="0" smtClean="0">
                <a:effectLst/>
                <a:latin typeface="Calibri" panose="020F0502020204030204" pitchFamily="34" charset="0"/>
              </a:rPr>
              <a:t>Supported </a:t>
            </a:r>
            <a:r>
              <a:rPr lang="en-US" altLang="ja-JP" sz="1000" dirty="0">
                <a:effectLst/>
                <a:latin typeface="Calibri" panose="020F0502020204030204" pitchFamily="34" charset="0"/>
              </a:rPr>
              <a:t>from 1ips to 30ips for Refresh interval(JPEG</a:t>
            </a:r>
            <a:r>
              <a:rPr lang="en-US" altLang="ja-JP" sz="1000" dirty="0" smtClean="0">
                <a:effectLst/>
                <a:latin typeface="Calibri" panose="020F0502020204030204" pitchFamily="34" charset="0"/>
              </a:rPr>
              <a:t>).</a:t>
            </a:r>
            <a:r>
              <a:rPr lang="en-US" altLang="ja-JP" sz="1000" dirty="0">
                <a:effectLst/>
                <a:latin typeface="Calibri" panose="020F0502020204030204" pitchFamily="34" charset="0"/>
              </a:rPr>
              <a:t> </a:t>
            </a:r>
            <a:r>
              <a:rPr lang="en-US" altLang="ja-JP" sz="1000" dirty="0" smtClean="0">
                <a:effectLst/>
                <a:latin typeface="Calibri" panose="020F0502020204030204" pitchFamily="34" charset="0"/>
              </a:rPr>
              <a:t>Less </a:t>
            </a:r>
            <a:r>
              <a:rPr lang="en-US" altLang="ja-JP" sz="1000" dirty="0">
                <a:effectLst/>
                <a:latin typeface="Calibri" panose="020F0502020204030204" pitchFamily="34" charset="0"/>
              </a:rPr>
              <a:t>than 1ips cannot be selected.</a:t>
            </a:r>
            <a:endParaRPr lang="ja-JP" altLang="ja-JP" sz="1000" dirty="0">
              <a:effectLst/>
              <a:latin typeface="Calibri" panose="020F0502020204030204" pitchFamily="34" charset="0"/>
            </a:endParaRPr>
          </a:p>
          <a:p>
            <a:pPr algn="l"/>
            <a:r>
              <a:rPr lang="en-US" altLang="ja-JP" sz="1000" dirty="0">
                <a:effectLst/>
                <a:latin typeface="Calibri" panose="020F0502020204030204" pitchFamily="34" charset="0"/>
              </a:rPr>
              <a:t>*</a:t>
            </a:r>
            <a:r>
              <a:rPr lang="en-US" altLang="ja-JP" sz="1000" dirty="0" smtClean="0">
                <a:effectLst/>
                <a:latin typeface="Calibri" panose="020F0502020204030204" pitchFamily="34" charset="0"/>
              </a:rPr>
              <a:t>9</a:t>
            </a:r>
            <a:r>
              <a:rPr lang="ja-JP" altLang="en-US" sz="1000" dirty="0" smtClean="0">
                <a:effectLst/>
                <a:latin typeface="Calibri" panose="020F0502020204030204" pitchFamily="34" charset="0"/>
              </a:rPr>
              <a:t> </a:t>
            </a:r>
            <a:r>
              <a:rPr lang="en-US" altLang="ja-JP" sz="1000" dirty="0" smtClean="0">
                <a:effectLst/>
                <a:latin typeface="Calibri" panose="020F0502020204030204" pitchFamily="34" charset="0"/>
              </a:rPr>
              <a:t>: </a:t>
            </a:r>
            <a:r>
              <a:rPr lang="en-US" altLang="ja-JP" sz="1000" dirty="0">
                <a:effectLst/>
                <a:latin typeface="Calibri" panose="020F0502020204030204" pitchFamily="34" charset="0"/>
              </a:rPr>
              <a:t>“Audio output” is not supported. Only “Mic input” can be used.</a:t>
            </a:r>
            <a:endParaRPr lang="ja-JP" altLang="ja-JP" sz="1000" dirty="0">
              <a:effectLst/>
              <a:latin typeface="Calibri" panose="020F0502020204030204" pitchFamily="34" charset="0"/>
            </a:endParaRPr>
          </a:p>
          <a:p>
            <a:pPr algn="l"/>
            <a:r>
              <a:rPr lang="en-US" altLang="ja-JP" sz="1000" dirty="0" smtClean="0">
                <a:effectLst/>
                <a:latin typeface="Calibri" panose="020F0502020204030204" pitchFamily="34" charset="0"/>
              </a:rPr>
              <a:t>*10: Latest camera software version as of End of Mar. 2017 :</a:t>
            </a:r>
            <a:r>
              <a:rPr lang="en-US" altLang="ja-JP" sz="1000" u="sng" dirty="0" smtClean="0">
                <a:effectLst/>
                <a:latin typeface="Calibri" panose="020F0502020204030204" pitchFamily="34" charset="0"/>
              </a:rPr>
              <a:t>V1330L1</a:t>
            </a:r>
            <a:r>
              <a:rPr lang="en-US" altLang="ja-JP" sz="1000" u="sng" dirty="0">
                <a:effectLst/>
                <a:latin typeface="Calibri" panose="020F0502020204030204" pitchFamily="34" charset="0"/>
              </a:rPr>
              <a:t>, V1330LK, V2530L1, V2530LK, V1170 :  </a:t>
            </a:r>
            <a:r>
              <a:rPr lang="en-US" altLang="ja-JP" sz="1000" u="sng" dirty="0" smtClean="0">
                <a:effectLst/>
                <a:latin typeface="Calibri" panose="020F0502020204030204" pitchFamily="34" charset="0"/>
              </a:rPr>
              <a:t>Ver2.52,  V6430L </a:t>
            </a:r>
            <a:r>
              <a:rPr lang="en-US" altLang="ja-JP" sz="1000" u="sng" dirty="0">
                <a:effectLst/>
                <a:latin typeface="Calibri" panose="020F0502020204030204" pitchFamily="34" charset="0"/>
              </a:rPr>
              <a:t>: Ver2.42(from 1st shipment</a:t>
            </a:r>
            <a:r>
              <a:rPr lang="en-US" altLang="ja-JP" sz="1000" u="sng" dirty="0" smtClean="0">
                <a:effectLst/>
                <a:latin typeface="Calibri" panose="020F0502020204030204" pitchFamily="34" charset="0"/>
              </a:rPr>
              <a:t>)</a:t>
            </a:r>
            <a:endParaRPr lang="ja-JP" altLang="ja-JP" sz="1000" u="sng" dirty="0" smtClean="0">
              <a:effectLst/>
              <a:latin typeface="Calibri" panose="020F0502020204030204" pitchFamily="34" charset="0"/>
            </a:endParaRPr>
          </a:p>
          <a:p>
            <a:pPr algn="l"/>
            <a:r>
              <a:rPr lang="en-US" altLang="ja-JP" sz="1000" dirty="0" smtClean="0">
                <a:effectLst/>
                <a:latin typeface="Calibri" panose="020F0502020204030204" pitchFamily="34" charset="0"/>
              </a:rPr>
              <a:t>*</a:t>
            </a:r>
            <a:r>
              <a:rPr lang="en-US" altLang="ja-JP" sz="1000" dirty="0">
                <a:effectLst/>
                <a:latin typeface="Calibri" panose="020F0502020204030204" pitchFamily="34" charset="0"/>
              </a:rPr>
              <a:t>11: Support only RTP. RTSP and Internet mode are not supported.</a:t>
            </a:r>
            <a:endParaRPr lang="ja-JP" altLang="ja-JP" sz="1000" dirty="0">
              <a:effectLst/>
              <a:latin typeface="Calibri" panose="020F0502020204030204" pitchFamily="34" charset="0"/>
            </a:endParaRPr>
          </a:p>
          <a:p>
            <a:pPr algn="l"/>
            <a:r>
              <a:rPr lang="en-US" altLang="ja-JP" sz="1000" dirty="0">
                <a:effectLst/>
                <a:latin typeface="Calibri" panose="020F0502020204030204" pitchFamily="34" charset="0"/>
              </a:rPr>
              <a:t>*12: Support “Live image source: Recorder</a:t>
            </a:r>
            <a:r>
              <a:rPr lang="en-US" altLang="ja-JP" sz="1000" dirty="0" smtClean="0">
                <a:effectLst/>
                <a:latin typeface="Calibri" panose="020F0502020204030204" pitchFamily="34" charset="0"/>
              </a:rPr>
              <a:t>”. </a:t>
            </a:r>
            <a:r>
              <a:rPr lang="en-US" altLang="ja-JP" sz="1000" dirty="0">
                <a:effectLst/>
                <a:latin typeface="Calibri" panose="020F0502020204030204" pitchFamily="34" charset="0"/>
              </a:rPr>
              <a:t>“Live image source: Camera” is not supported.</a:t>
            </a:r>
            <a:endParaRPr lang="ja-JP" altLang="ja-JP" sz="1000" dirty="0">
              <a:effectLst/>
              <a:latin typeface="Calibri" panose="020F0502020204030204" pitchFamily="34" charset="0"/>
            </a:endParaRPr>
          </a:p>
          <a:p>
            <a:pPr algn="l"/>
            <a:r>
              <a:rPr lang="en-US" altLang="ja-JP" sz="1000" dirty="0">
                <a:effectLst/>
                <a:latin typeface="Calibri" panose="020F0502020204030204" pitchFamily="34" charset="0"/>
              </a:rPr>
              <a:t>*13: Resolution and framerate of MJPEG cannot be changed. It depends on the setting value for Sub stream 1. Supported up to 5 </a:t>
            </a:r>
            <a:r>
              <a:rPr lang="en-US" altLang="ja-JP" sz="1000" dirty="0" smtClean="0">
                <a:effectLst/>
                <a:latin typeface="Calibri" panose="020F0502020204030204" pitchFamily="34" charset="0"/>
              </a:rPr>
              <a:t>ips</a:t>
            </a:r>
          </a:p>
          <a:p>
            <a:pPr algn="l"/>
            <a:r>
              <a:rPr lang="en-US" altLang="ja-JP" sz="1000" dirty="0" smtClean="0">
                <a:effectLst/>
                <a:latin typeface="Calibri" panose="020F0502020204030204" pitchFamily="34" charset="0"/>
              </a:rPr>
              <a:t>*14: VMD information is not shown</a:t>
            </a:r>
          </a:p>
          <a:p>
            <a:pPr algn="l"/>
            <a:r>
              <a:rPr lang="en-US" altLang="ja-JP" sz="1000" dirty="0" smtClean="0">
                <a:effectLst/>
                <a:latin typeface="Calibri" panose="020F0502020204030204" pitchFamily="34" charset="0"/>
              </a:rPr>
              <a:t>*15: Restrictions is still under study. Will be updated.</a:t>
            </a:r>
          </a:p>
          <a:p>
            <a:pPr algn="l"/>
            <a:r>
              <a:rPr lang="en-US" altLang="ja-JP" sz="1000" dirty="0" smtClean="0">
                <a:effectLst/>
                <a:latin typeface="Calibri" panose="020F0502020204030204" pitchFamily="34" charset="0"/>
              </a:rPr>
              <a:t>*16: </a:t>
            </a:r>
            <a:r>
              <a:rPr lang="en-US" altLang="ja-JP" sz="1000" dirty="0">
                <a:effectLst/>
                <a:latin typeface="Calibri" panose="020F0502020204030204" pitchFamily="34" charset="0"/>
              </a:rPr>
              <a:t>Please find a chart of alternative model </a:t>
            </a:r>
            <a:r>
              <a:rPr lang="en-US" altLang="ja-JP" sz="1000" dirty="0" smtClean="0">
                <a:effectLst/>
                <a:latin typeface="Calibri" panose="020F0502020204030204" pitchFamily="34" charset="0"/>
              </a:rPr>
              <a:t>number</a:t>
            </a:r>
          </a:p>
          <a:p>
            <a:pPr algn="l"/>
            <a:r>
              <a:rPr lang="en-US" altLang="ja-JP" sz="1000" dirty="0">
                <a:effectLst/>
                <a:latin typeface="Calibri" panose="020F0502020204030204" pitchFamily="34" charset="0"/>
              </a:rPr>
              <a:t>*17: Camera </a:t>
            </a:r>
            <a:r>
              <a:rPr lang="en-US" altLang="ja-JP" sz="1000" dirty="0" smtClean="0">
                <a:effectLst/>
                <a:latin typeface="Calibri" panose="020F0502020204030204" pitchFamily="34" charset="0"/>
              </a:rPr>
              <a:t>name will shown as SW559/SW558(V series Dome/Box camera) or SPV781L(4K camera)/SW598(IR-PTZ camera)</a:t>
            </a:r>
          </a:p>
          <a:p>
            <a:pPr algn="l"/>
            <a:r>
              <a:rPr lang="en-US" altLang="ja-JP" sz="1000" dirty="0">
                <a:effectLst/>
                <a:latin typeface="Calibri" panose="020F0502020204030204" pitchFamily="34" charset="0"/>
              </a:rPr>
              <a:t> </a:t>
            </a:r>
            <a:r>
              <a:rPr lang="en-US" altLang="ja-JP" sz="1000" dirty="0" smtClean="0">
                <a:effectLst/>
                <a:latin typeface="Calibri" panose="020F0502020204030204" pitchFamily="34" charset="0"/>
              </a:rPr>
              <a:t>         Please set live source setting “camera direct”.</a:t>
            </a:r>
          </a:p>
          <a:p>
            <a:pPr algn="l"/>
            <a:r>
              <a:rPr lang="en-US" altLang="ja-JP" sz="1000" dirty="0">
                <a:effectLst/>
                <a:latin typeface="Calibri" panose="020F0502020204030204" pitchFamily="34" charset="0"/>
              </a:rPr>
              <a:t>*18: </a:t>
            </a:r>
            <a:r>
              <a:rPr lang="en-US" altLang="ja-JP" sz="1000" dirty="0" smtClean="0">
                <a:effectLst/>
                <a:latin typeface="Calibri" panose="020F0502020204030204" pitchFamily="34" charset="0"/>
              </a:rPr>
              <a:t>Enable </a:t>
            </a:r>
            <a:r>
              <a:rPr lang="en-US" altLang="ja-JP" sz="1000" dirty="0">
                <a:effectLst/>
                <a:latin typeface="Calibri" panose="020F0502020204030204" pitchFamily="34" charset="0"/>
              </a:rPr>
              <a:t>to calculate with selecting SW559/558 or </a:t>
            </a:r>
            <a:r>
              <a:rPr lang="en-US" altLang="ja-JP" sz="1000" dirty="0" smtClean="0">
                <a:effectLst/>
                <a:latin typeface="Calibri" panose="020F0502020204030204" pitchFamily="34" charset="0"/>
              </a:rPr>
              <a:t>SPV781L/SW598 </a:t>
            </a:r>
            <a:r>
              <a:rPr lang="en-US" altLang="ja-JP" sz="1000" dirty="0">
                <a:effectLst/>
                <a:latin typeface="Calibri" panose="020F0502020204030204" pitchFamily="34" charset="0"/>
              </a:rPr>
              <a:t>and </a:t>
            </a:r>
            <a:r>
              <a:rPr lang="en-US" altLang="ja-JP" sz="1000" dirty="0" smtClean="0">
                <a:effectLst/>
                <a:latin typeface="Calibri" panose="020F0502020204030204" pitchFamily="34" charset="0"/>
              </a:rPr>
              <a:t>referring </a:t>
            </a:r>
            <a:r>
              <a:rPr lang="en-US" altLang="ja-JP" sz="1000" dirty="0">
                <a:effectLst/>
                <a:latin typeface="Calibri" panose="020F0502020204030204" pitchFamily="34" charset="0"/>
              </a:rPr>
              <a:t>bitrate </a:t>
            </a:r>
            <a:r>
              <a:rPr lang="en-US" altLang="ja-JP" sz="1000" dirty="0" smtClean="0">
                <a:effectLst/>
                <a:latin typeface="Calibri" panose="020F0502020204030204" pitchFamily="34" charset="0"/>
              </a:rPr>
              <a:t>table</a:t>
            </a:r>
          </a:p>
          <a:p>
            <a:pPr algn="l"/>
            <a:r>
              <a:rPr lang="en-US" altLang="ja-JP" sz="1000" dirty="0" smtClean="0">
                <a:effectLst/>
                <a:latin typeface="Calibri" panose="020F0502020204030204" pitchFamily="34" charset="0"/>
              </a:rPr>
              <a:t>*19</a:t>
            </a:r>
            <a:r>
              <a:rPr lang="en-US" altLang="ja-JP" sz="1000" dirty="0">
                <a:effectLst/>
                <a:latin typeface="Calibri" panose="020F0502020204030204" pitchFamily="34" charset="0"/>
              </a:rPr>
              <a:t>: </a:t>
            </a:r>
            <a:r>
              <a:rPr lang="en-US" altLang="ja-JP" sz="1000" dirty="0" smtClean="0">
                <a:effectLst/>
                <a:latin typeface="Calibri" panose="020F0502020204030204" pitchFamily="34" charset="0"/>
              </a:rPr>
              <a:t>Only function that V series camera have</a:t>
            </a:r>
          </a:p>
          <a:p>
            <a:pPr algn="l"/>
            <a:r>
              <a:rPr lang="en-US" altLang="ja-JP" sz="1000" dirty="0" smtClean="0">
                <a:effectLst/>
                <a:latin typeface="Calibri" panose="020F0502020204030204" pitchFamily="34" charset="0"/>
              </a:rPr>
              <a:t>*20: 4K box doesn’t support MJPEG recording with NV300 and NX400 at first release. So you cannot use live stream of security viewer with via recorder</a:t>
            </a:r>
          </a:p>
          <a:p>
            <a:pPr algn="l"/>
            <a:r>
              <a:rPr lang="en-US" altLang="ja-JP" sz="1000" dirty="0" smtClean="0">
                <a:effectLst/>
                <a:latin typeface="Calibri" panose="020F0502020204030204" pitchFamily="34" charset="0"/>
              </a:rPr>
              <a:t>*21: </a:t>
            </a:r>
            <a:r>
              <a:rPr lang="en-US" altLang="ja-JP" sz="1000" dirty="0">
                <a:effectLst/>
                <a:latin typeface="Calibri" panose="020F0502020204030204" pitchFamily="34" charset="0"/>
              </a:rPr>
              <a:t>Support 3840x2160</a:t>
            </a:r>
            <a:r>
              <a:rPr lang="en-US" altLang="ja-JP" sz="1000" dirty="0" smtClean="0">
                <a:effectLst/>
                <a:latin typeface="Calibri" panose="020F0502020204030204" pitchFamily="34" charset="0"/>
              </a:rPr>
              <a:t>,</a:t>
            </a:r>
            <a:r>
              <a:rPr lang="ja-JP" altLang="en-US" sz="1000" dirty="0" smtClean="0">
                <a:effectLst/>
                <a:latin typeface="Calibri" panose="020F0502020204030204" pitchFamily="34" charset="0"/>
              </a:rPr>
              <a:t> </a:t>
            </a:r>
            <a:r>
              <a:rPr lang="en-US" altLang="ja-JP" sz="1000" dirty="0" smtClean="0">
                <a:effectLst/>
                <a:latin typeface="Calibri" panose="020F0502020204030204" pitchFamily="34" charset="0"/>
              </a:rPr>
              <a:t>1920x1080,</a:t>
            </a:r>
            <a:r>
              <a:rPr lang="ja-JP" altLang="en-US" sz="1000" dirty="0" smtClean="0">
                <a:effectLst/>
                <a:latin typeface="Calibri" panose="020F0502020204030204" pitchFamily="34" charset="0"/>
              </a:rPr>
              <a:t> </a:t>
            </a:r>
            <a:r>
              <a:rPr lang="en-US" altLang="ja-JP" sz="1000" dirty="0" smtClean="0">
                <a:effectLst/>
                <a:latin typeface="Calibri" panose="020F0502020204030204" pitchFamily="34" charset="0"/>
              </a:rPr>
              <a:t>1280x720,</a:t>
            </a:r>
            <a:r>
              <a:rPr lang="ja-JP" altLang="en-US" sz="1000" dirty="0" smtClean="0">
                <a:effectLst/>
                <a:latin typeface="Calibri" panose="020F0502020204030204" pitchFamily="34" charset="0"/>
              </a:rPr>
              <a:t> </a:t>
            </a:r>
            <a:r>
              <a:rPr lang="en-US" altLang="ja-JP" sz="1000" dirty="0" smtClean="0">
                <a:effectLst/>
                <a:latin typeface="Calibri" panose="020F0502020204030204" pitchFamily="34" charset="0"/>
              </a:rPr>
              <a:t>2560x1920,</a:t>
            </a:r>
            <a:r>
              <a:rPr lang="ja-JP" altLang="en-US" sz="1000" dirty="0" smtClean="0">
                <a:effectLst/>
                <a:latin typeface="Calibri" panose="020F0502020204030204" pitchFamily="34" charset="0"/>
              </a:rPr>
              <a:t> </a:t>
            </a:r>
            <a:r>
              <a:rPr lang="en-US" altLang="ja-JP" sz="1000" dirty="0" smtClean="0">
                <a:effectLst/>
                <a:latin typeface="Calibri" panose="020F0502020204030204" pitchFamily="34" charset="0"/>
              </a:rPr>
              <a:t>2048x1536 </a:t>
            </a:r>
            <a:r>
              <a:rPr lang="en-US" altLang="ja-JP" sz="1000" dirty="0">
                <a:effectLst/>
                <a:latin typeface="Calibri" panose="020F0502020204030204" pitchFamily="34" charset="0"/>
              </a:rPr>
              <a:t>and 1280x960.</a:t>
            </a:r>
          </a:p>
          <a:p>
            <a:pPr algn="l"/>
            <a:r>
              <a:rPr lang="en-US" altLang="ja-JP" sz="1000" dirty="0" smtClean="0">
                <a:effectLst/>
                <a:latin typeface="Calibri" panose="020F0502020204030204" pitchFamily="34" charset="0"/>
              </a:rPr>
              <a:t>*22: </a:t>
            </a:r>
            <a:r>
              <a:rPr lang="en-US" altLang="ja-JP" sz="1000" dirty="0">
                <a:effectLst/>
                <a:latin typeface="Calibri" panose="020F0502020204030204" pitchFamily="34" charset="0"/>
              </a:rPr>
              <a:t>Support </a:t>
            </a:r>
            <a:r>
              <a:rPr lang="en-US" altLang="ja-JP" sz="1000" dirty="0" smtClean="0">
                <a:effectLst/>
                <a:latin typeface="Calibri" panose="020F0502020204030204" pitchFamily="34" charset="0"/>
              </a:rPr>
              <a:t>WV-CU650/WV-CU950</a:t>
            </a:r>
            <a:endParaRPr lang="en-US" altLang="ja-JP" sz="1000" dirty="0">
              <a:effectLst/>
              <a:latin typeface="Calibri" panose="020F0502020204030204" pitchFamily="34" charset="0"/>
            </a:endParaRPr>
          </a:p>
          <a:p>
            <a:pPr algn="l"/>
            <a:r>
              <a:rPr lang="en-US" altLang="ja-JP" sz="1000" dirty="0" smtClean="0">
                <a:effectLst/>
                <a:latin typeface="Calibri" panose="020F0502020204030204" pitchFamily="34" charset="0"/>
              </a:rPr>
              <a:t>*23: NV200 doesn’t support 4K camera for recording</a:t>
            </a:r>
            <a:endParaRPr lang="en-US" altLang="ja-JP" sz="1000" dirty="0">
              <a:effectLst/>
              <a:latin typeface="Calibri" panose="020F0502020204030204" pitchFamily="34" charset="0"/>
            </a:endParaRPr>
          </a:p>
        </p:txBody>
      </p:sp>
      <p:sp>
        <p:nvSpPr>
          <p:cNvPr id="8" name="テキスト ボックス 7"/>
          <p:cNvSpPr txBox="1"/>
          <p:nvPr/>
        </p:nvSpPr>
        <p:spPr>
          <a:xfrm>
            <a:off x="6602208" y="157911"/>
            <a:ext cx="1260000" cy="230832"/>
          </a:xfrm>
          <a:prstGeom prst="rect">
            <a:avLst/>
          </a:prstGeom>
          <a:solidFill>
            <a:schemeClr val="accent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1.10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31648339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0860"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V-series Camera Support</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1" name="テキスト ボックス 3"/>
          <p:cNvSpPr txBox="1">
            <a:spLocks noChangeArrowheads="1"/>
          </p:cNvSpPr>
          <p:nvPr/>
        </p:nvSpPr>
        <p:spPr bwMode="auto">
          <a:xfrm>
            <a:off x="165104" y="840418"/>
            <a:ext cx="8826495" cy="175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smtClean="0">
                <a:effectLst/>
                <a:ea typeface="Meiryo UI" pitchFamily="50" charset="-128"/>
                <a:cs typeface="Meiryo UI" pitchFamily="50" charset="-128"/>
              </a:rPr>
              <a:t>Camera Registration by Recorder</a:t>
            </a:r>
          </a:p>
          <a:p>
            <a:pPr marL="571500" indent="-285750" algn="l" eaLnBrk="1" hangingPunct="1">
              <a:buFont typeface="Wingdings" panose="05000000000000000000" pitchFamily="2" charset="2"/>
              <a:buChar char="Ø"/>
            </a:pPr>
            <a:endParaRPr lang="en-US" altLang="ja-JP" sz="1600" b="1" dirty="0" smtClean="0">
              <a:effectLst/>
              <a:ea typeface="Meiryo UI" pitchFamily="50" charset="-128"/>
              <a:cs typeface="Meiryo UI" pitchFamily="50" charset="-128"/>
            </a:endParaRPr>
          </a:p>
          <a:p>
            <a:pPr marL="571500" indent="-285750" algn="l" eaLnBrk="1" hangingPunct="1">
              <a:buFont typeface="Wingdings" panose="05000000000000000000" pitchFamily="2" charset="2"/>
              <a:buChar char="Ø"/>
            </a:pPr>
            <a:r>
              <a:rPr lang="en-US" altLang="ja-JP" sz="1600" b="1" dirty="0" smtClean="0">
                <a:effectLst/>
                <a:ea typeface="Meiryo UI" pitchFamily="50" charset="-128"/>
                <a:cs typeface="Meiryo UI" pitchFamily="50" charset="-128"/>
              </a:rPr>
              <a:t>As of June 2017, each recorder operates the V-series camera with the following camera model number. (V-series camera does not support H.265 codec)</a:t>
            </a:r>
          </a:p>
          <a:p>
            <a:pPr marL="857250" indent="-285750" algn="l" eaLnBrk="1" hangingPunct="1">
              <a:buFont typeface="Wingdings" panose="05000000000000000000" pitchFamily="2" charset="2"/>
              <a:buChar char="u"/>
            </a:pPr>
            <a:endParaRPr lang="en-US" altLang="ja-JP" dirty="0" smtClean="0">
              <a:effectLst/>
              <a:ea typeface="Meiryo UI" pitchFamily="50" charset="-128"/>
              <a:cs typeface="Meiryo UI" pitchFamily="50" charset="-128"/>
            </a:endParaRPr>
          </a:p>
          <a:p>
            <a:pPr marL="857250" indent="-285750" algn="l" eaLnBrk="1" hangingPunct="1">
              <a:buFont typeface="Wingdings" panose="05000000000000000000" pitchFamily="2" charset="2"/>
              <a:buChar char="u"/>
            </a:pPr>
            <a:r>
              <a:rPr lang="en-US" altLang="ja-JP" dirty="0" smtClean="0">
                <a:effectLst/>
                <a:ea typeface="Meiryo UI" pitchFamily="50" charset="-128"/>
                <a:cs typeface="Meiryo UI" pitchFamily="50" charset="-128"/>
              </a:rPr>
              <a:t>NV300/NV200/ND400: Operate as formal model number of the V-series camera</a:t>
            </a:r>
          </a:p>
          <a:p>
            <a:pPr marL="857250" indent="-285750" algn="l" eaLnBrk="1" hangingPunct="1">
              <a:buFont typeface="Wingdings" panose="05000000000000000000" pitchFamily="2" charset="2"/>
              <a:buChar char="u"/>
            </a:pPr>
            <a:r>
              <a:rPr lang="en-US" altLang="ja-JP" dirty="0" smtClean="0">
                <a:effectLst/>
                <a:ea typeface="Meiryo UI" pitchFamily="50" charset="-128"/>
                <a:cs typeface="Meiryo UI" pitchFamily="50" charset="-128"/>
              </a:rPr>
              <a:t>NX400/NX200: Operate as alternative model number</a:t>
            </a:r>
            <a:endParaRPr lang="en-US" altLang="ja-JP" dirty="0">
              <a:effectLst/>
              <a:ea typeface="Meiryo UI" pitchFamily="50" charset="-128"/>
              <a:cs typeface="Meiryo UI"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3047916371"/>
              </p:ext>
            </p:extLst>
          </p:nvPr>
        </p:nvGraphicFramePr>
        <p:xfrm>
          <a:off x="804144" y="2613578"/>
          <a:ext cx="6659118" cy="1905000"/>
        </p:xfrm>
        <a:graphic>
          <a:graphicData uri="http://schemas.openxmlformats.org/drawingml/2006/table">
            <a:tbl>
              <a:tblPr firstRow="1" bandRow="1">
                <a:tableStyleId>{5C22544A-7EE6-4342-B048-85BDC9FD1C3A}</a:tableStyleId>
              </a:tblPr>
              <a:tblGrid>
                <a:gridCol w="1259118"/>
                <a:gridCol w="5400000"/>
              </a:tblGrid>
              <a:tr h="370840">
                <a:tc>
                  <a:txBody>
                    <a:bodyPr/>
                    <a:lstStyle/>
                    <a:p>
                      <a:pPr algn="ctr"/>
                      <a:r>
                        <a:rPr kumimoji="1" lang="en-US" altLang="ja-JP" sz="1000" dirty="0" smtClean="0">
                          <a:latin typeface="Calibri" panose="020F0502020204030204" pitchFamily="34" charset="0"/>
                        </a:rPr>
                        <a:t>Recorder</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Supported Camera</a:t>
                      </a:r>
                      <a:r>
                        <a:rPr kumimoji="1" lang="en-US" altLang="ja-JP" sz="1000" baseline="0" dirty="0" smtClean="0">
                          <a:latin typeface="Calibri" panose="020F0502020204030204" pitchFamily="34" charset="0"/>
                        </a:rPr>
                        <a:t> Model Number</a:t>
                      </a:r>
                      <a:endParaRPr kumimoji="1" lang="ja-JP" altLang="en-US" sz="1000" dirty="0">
                        <a:latin typeface="Calibri" panose="020F0502020204030204" pitchFamily="34" charset="0"/>
                      </a:endParaRPr>
                    </a:p>
                  </a:txBody>
                  <a:tcPr anchor="ctr"/>
                </a:tc>
              </a:tr>
              <a:tr h="370840">
                <a:tc>
                  <a:txBody>
                    <a:bodyPr/>
                    <a:lstStyle/>
                    <a:p>
                      <a:r>
                        <a:rPr kumimoji="1" lang="en-US" altLang="ja-JP" sz="1000" dirty="0" smtClean="0">
                          <a:latin typeface="Calibri" panose="020F0502020204030204" pitchFamily="34" charset="0"/>
                        </a:rPr>
                        <a:t>NX400</a:t>
                      </a:r>
                      <a:endParaRPr kumimoji="1" lang="ja-JP" altLang="en-US" sz="1000" dirty="0">
                        <a:latin typeface="Calibri" panose="020F0502020204030204" pitchFamily="34" charset="0"/>
                      </a:endParaRPr>
                    </a:p>
                  </a:txBody>
                  <a:tcPr anchor="ctr"/>
                </a:tc>
                <a:tc rowSpan="2">
                  <a:txBody>
                    <a:bodyPr/>
                    <a:lstStyle/>
                    <a:p>
                      <a:pPr marL="171450" indent="-171450">
                        <a:buFont typeface="Wingdings" panose="05000000000000000000" pitchFamily="2" charset="2"/>
                        <a:buChar char="u"/>
                      </a:pPr>
                      <a:r>
                        <a:rPr kumimoji="1" lang="en-US" altLang="ja-JP" sz="1000" dirty="0" smtClean="0">
                          <a:latin typeface="Calibri" panose="020F0502020204030204" pitchFamily="34" charset="0"/>
                        </a:rPr>
                        <a:t>Register by using an Alternative Camera model</a:t>
                      </a:r>
                      <a:r>
                        <a:rPr kumimoji="1" lang="en-US" altLang="ja-JP" sz="1000" baseline="0" dirty="0" smtClean="0">
                          <a:latin typeface="Calibri" panose="020F0502020204030204" pitchFamily="34" charset="0"/>
                        </a:rPr>
                        <a:t> number.</a:t>
                      </a:r>
                      <a:endParaRPr kumimoji="1" lang="ja-JP" altLang="en-US" sz="1000" dirty="0" smtClean="0">
                        <a:latin typeface="Calibri" panose="020F0502020204030204" pitchFamily="34" charset="0"/>
                      </a:endParaRPr>
                    </a:p>
                    <a:p>
                      <a:pPr marL="627818" lvl="1" indent="-171450">
                        <a:buFont typeface="Wingdings" panose="05000000000000000000" pitchFamily="2" charset="2"/>
                        <a:buChar char="Ø"/>
                      </a:pPr>
                      <a:r>
                        <a:rPr kumimoji="1" lang="en-US" altLang="ja-JP" sz="900" dirty="0" smtClean="0">
                          <a:latin typeface="Calibri" panose="020F0502020204030204" pitchFamily="34" charset="0"/>
                        </a:rPr>
                        <a:t>WV-V2530LK -&gt; SW559 (with Audio)</a:t>
                      </a:r>
                      <a:endParaRPr kumimoji="1" lang="ja-JP" altLang="en-US" sz="900" dirty="0" smtClean="0">
                        <a:latin typeface="Calibri" panose="020F0502020204030204" pitchFamily="34" charset="0"/>
                      </a:endParaRPr>
                    </a:p>
                    <a:p>
                      <a:pPr marL="627818" lvl="1" indent="-171450">
                        <a:buFont typeface="Wingdings" panose="05000000000000000000" pitchFamily="2" charset="2"/>
                        <a:buChar char="Ø"/>
                      </a:pPr>
                      <a:r>
                        <a:rPr kumimoji="1" lang="en-US" altLang="ja-JP" sz="900" dirty="0" smtClean="0">
                          <a:latin typeface="Calibri" panose="020F0502020204030204" pitchFamily="34" charset="0"/>
                        </a:rPr>
                        <a:t>WV-V1330LK, WV-V1330L1 and WV-V2530L1 -&gt; SW558 (without Audio)</a:t>
                      </a:r>
                      <a:endParaRPr kumimoji="1" lang="ja-JP" altLang="en-US" sz="900" dirty="0" smtClean="0">
                        <a:latin typeface="Calibri" panose="020F0502020204030204" pitchFamily="34" charset="0"/>
                      </a:endParaRPr>
                    </a:p>
                    <a:p>
                      <a:pPr marL="627818" lvl="1" indent="-171450">
                        <a:buFont typeface="Wingdings" panose="05000000000000000000" pitchFamily="2" charset="2"/>
                        <a:buChar char="Ø"/>
                      </a:pPr>
                      <a:r>
                        <a:rPr kumimoji="1" lang="en-US" altLang="ja-JP" sz="900" dirty="0" smtClean="0">
                          <a:latin typeface="Calibri" panose="020F0502020204030204" pitchFamily="34" charset="0"/>
                        </a:rPr>
                        <a:t>WV-V1170 -&gt; SPV781 (4K)</a:t>
                      </a:r>
                      <a:endParaRPr kumimoji="1" lang="ja-JP" altLang="en-US" sz="900" dirty="0" smtClean="0">
                        <a:latin typeface="Calibri" panose="020F0502020204030204" pitchFamily="34" charset="0"/>
                      </a:endParaRPr>
                    </a:p>
                    <a:p>
                      <a:pPr marL="627818" lvl="1" indent="-171450">
                        <a:buFont typeface="Wingdings" panose="05000000000000000000" pitchFamily="2" charset="2"/>
                        <a:buChar char="Ø"/>
                      </a:pPr>
                      <a:r>
                        <a:rPr kumimoji="1" lang="en-US" altLang="ja-JP" sz="900" dirty="0" smtClean="0">
                          <a:latin typeface="Calibri" panose="020F0502020204030204" pitchFamily="34" charset="0"/>
                        </a:rPr>
                        <a:t>WV-V6430L -&gt; SW598 (PTZ)</a:t>
                      </a:r>
                      <a:endParaRPr kumimoji="1" lang="ja-JP" altLang="en-US" sz="900" dirty="0" smtClean="0">
                        <a:latin typeface="Calibri" panose="020F0502020204030204" pitchFamily="34" charset="0"/>
                      </a:endParaRPr>
                    </a:p>
                  </a:txBody>
                  <a:tcPr anchor="ctr"/>
                </a:tc>
              </a:tr>
              <a:tr h="370840">
                <a:tc>
                  <a:txBody>
                    <a:bodyPr/>
                    <a:lstStyle/>
                    <a:p>
                      <a:r>
                        <a:rPr kumimoji="1" lang="en-US" altLang="ja-JP" sz="1000" dirty="0" smtClean="0">
                          <a:latin typeface="Calibri" panose="020F0502020204030204" pitchFamily="34" charset="0"/>
                        </a:rPr>
                        <a:t>NX200</a:t>
                      </a:r>
                      <a:endParaRPr kumimoji="1" lang="ja-JP" altLang="en-US" sz="1000" dirty="0">
                        <a:latin typeface="Calibri" panose="020F0502020204030204" pitchFamily="34" charset="0"/>
                      </a:endParaRPr>
                    </a:p>
                  </a:txBody>
                  <a:tcPr anchor="ctr"/>
                </a:tc>
                <a:tc vMerge="1">
                  <a:txBody>
                    <a:bodyPr/>
                    <a:lstStyle/>
                    <a:p>
                      <a:endParaRPr kumimoji="1" lang="ja-JP" altLang="en-US" sz="1000" dirty="0">
                        <a:latin typeface="Calibri" panose="020F0502020204030204" pitchFamily="34" charset="0"/>
                      </a:endParaRPr>
                    </a:p>
                  </a:txBody>
                  <a:tcPr anchor="ctr"/>
                </a:tc>
              </a:tr>
              <a:tr h="370840">
                <a:tc>
                  <a:txBody>
                    <a:bodyPr/>
                    <a:lstStyle/>
                    <a:p>
                      <a:r>
                        <a:rPr kumimoji="1" lang="en-US" altLang="ja-JP" sz="1000" dirty="0" smtClean="0">
                          <a:latin typeface="Calibri" panose="020F0502020204030204" pitchFamily="34" charset="0"/>
                        </a:rPr>
                        <a:t>NV300/NV200</a:t>
                      </a:r>
                      <a:endParaRPr kumimoji="1" lang="ja-JP" altLang="en-US" sz="1000" dirty="0">
                        <a:latin typeface="Calibri" panose="020F0502020204030204" pitchFamily="34" charset="0"/>
                      </a:endParaRPr>
                    </a:p>
                  </a:txBody>
                  <a:tcPr anchor="ctr"/>
                </a:tc>
                <a:tc rowSpan="2">
                  <a:txBody>
                    <a:bodyPr/>
                    <a:lstStyle/>
                    <a:p>
                      <a:pPr marL="171450" indent="-171450">
                        <a:buFont typeface="Wingdings" panose="05000000000000000000" pitchFamily="2" charset="2"/>
                        <a:buChar char="u"/>
                      </a:pPr>
                      <a:r>
                        <a:rPr kumimoji="1" lang="en-US" altLang="ja-JP" sz="1000" dirty="0" smtClean="0">
                          <a:latin typeface="Calibri" panose="020F0502020204030204" pitchFamily="34" charset="0"/>
                        </a:rPr>
                        <a:t>Support formal model number of the V-series camera (6 models).</a:t>
                      </a:r>
                    </a:p>
                    <a:p>
                      <a:pPr marL="627818" lvl="1" indent="-171450">
                        <a:buFont typeface="Wingdings" panose="05000000000000000000" pitchFamily="2" charset="2"/>
                        <a:buChar char="ü"/>
                      </a:pPr>
                      <a:r>
                        <a:rPr kumimoji="1" lang="en-US" altLang="ja-JP" sz="900" dirty="0" smtClean="0">
                          <a:solidFill>
                            <a:srgbClr val="FF0000"/>
                          </a:solidFill>
                          <a:latin typeface="Calibri" panose="020F0502020204030204" pitchFamily="34" charset="0"/>
                        </a:rPr>
                        <a:t>Support only H.264 codec</a:t>
                      </a:r>
                      <a:endParaRPr kumimoji="1" lang="ja-JP" altLang="en-US" sz="900" dirty="0">
                        <a:solidFill>
                          <a:srgbClr val="FF0000"/>
                        </a:solidFill>
                        <a:latin typeface="Calibri" panose="020F0502020204030204" pitchFamily="34" charset="0"/>
                      </a:endParaRPr>
                    </a:p>
                  </a:txBody>
                  <a:tcPr anchor="ctr"/>
                </a:tc>
              </a:tr>
              <a:tr h="370840">
                <a:tc>
                  <a:txBody>
                    <a:bodyPr/>
                    <a:lstStyle/>
                    <a:p>
                      <a:r>
                        <a:rPr kumimoji="1" lang="en-US" altLang="ja-JP" sz="1000" dirty="0" smtClean="0">
                          <a:latin typeface="Calibri" panose="020F0502020204030204" pitchFamily="34" charset="0"/>
                        </a:rPr>
                        <a:t>ND400</a:t>
                      </a:r>
                      <a:endParaRPr kumimoji="1" lang="ja-JP" altLang="en-US" sz="1000" dirty="0">
                        <a:latin typeface="Calibri" panose="020F0502020204030204" pitchFamily="34" charset="0"/>
                      </a:endParaRPr>
                    </a:p>
                  </a:txBody>
                  <a:tcPr anchor="ctr"/>
                </a:tc>
                <a:tc vMerge="1">
                  <a:txBody>
                    <a:bodyPr/>
                    <a:lstStyle/>
                    <a:p>
                      <a:endParaRPr kumimoji="1" lang="ja-JP" altLang="en-US" sz="1000" dirty="0">
                        <a:latin typeface="Calibri" panose="020F0502020204030204" pitchFamily="34" charset="0"/>
                      </a:endParaRPr>
                    </a:p>
                  </a:txBody>
                  <a:tcPr anchor="ctr"/>
                </a:tc>
              </a:tr>
            </a:tbl>
          </a:graphicData>
        </a:graphic>
      </p:graphicFrame>
      <p:sp>
        <p:nvSpPr>
          <p:cNvPr id="10" name="テキスト ボックス 9"/>
          <p:cNvSpPr txBox="1"/>
          <p:nvPr/>
        </p:nvSpPr>
        <p:spPr>
          <a:xfrm>
            <a:off x="6602208" y="157911"/>
            <a:ext cx="1260000" cy="230832"/>
          </a:xfrm>
          <a:prstGeom prst="rect">
            <a:avLst/>
          </a:prstGeom>
          <a:solidFill>
            <a:schemeClr val="accent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1.10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31648339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6722" y="43280"/>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V-series Camera Support</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0" name="テキスト ボックス 3"/>
          <p:cNvSpPr txBox="1">
            <a:spLocks noChangeArrowheads="1"/>
          </p:cNvSpPr>
          <p:nvPr/>
        </p:nvSpPr>
        <p:spPr bwMode="auto">
          <a:xfrm>
            <a:off x="165104" y="752488"/>
            <a:ext cx="8826495" cy="209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u="sng" dirty="0" smtClean="0">
                <a:effectLst/>
                <a:ea typeface="Meiryo UI" pitchFamily="50" charset="-128"/>
                <a:cs typeface="Meiryo UI" pitchFamily="50" charset="-128"/>
              </a:rPr>
              <a:t>Restrictions between ASM300 and the V-series camera</a:t>
            </a:r>
            <a:endParaRPr lang="en-US" altLang="ja-JP" sz="1600" b="1" u="sng" dirty="0" smtClean="0">
              <a:effectLst/>
              <a:ea typeface="Meiryo UI" pitchFamily="50" charset="-128"/>
              <a:cs typeface="Meiryo UI" pitchFamily="50" charset="-128"/>
            </a:endParaRPr>
          </a:p>
          <a:p>
            <a:pPr marL="571500" indent="-285750" algn="l" eaLnBrk="1" hangingPunct="1">
              <a:buFont typeface="Wingdings" panose="05000000000000000000" pitchFamily="2" charset="2"/>
              <a:buChar char="Ø"/>
            </a:pPr>
            <a:r>
              <a:rPr lang="en-US" altLang="ja-JP" b="1" dirty="0">
                <a:effectLst/>
                <a:ea typeface="Meiryo UI" pitchFamily="50" charset="-128"/>
                <a:cs typeface="Meiryo UI" pitchFamily="50" charset="-128"/>
              </a:rPr>
              <a:t>Not compliant with </a:t>
            </a:r>
            <a:r>
              <a:rPr lang="en-US" altLang="ja-JP" b="1" dirty="0" smtClean="0">
                <a:effectLst/>
                <a:ea typeface="Meiryo UI" pitchFamily="50" charset="-128"/>
                <a:cs typeface="Meiryo UI" pitchFamily="50" charset="-128"/>
              </a:rPr>
              <a:t>H.265.</a:t>
            </a:r>
            <a:endParaRPr lang="en-US" altLang="ja-JP" b="1" dirty="0">
              <a:effectLst/>
              <a:ea typeface="Meiryo UI" pitchFamily="50" charset="-128"/>
              <a:cs typeface="Meiryo UI" pitchFamily="50" charset="-128"/>
            </a:endParaRPr>
          </a:p>
          <a:p>
            <a:pPr marL="571500" indent="-285750" algn="l" eaLnBrk="1" hangingPunct="1">
              <a:buFont typeface="Wingdings" panose="05000000000000000000" pitchFamily="2" charset="2"/>
              <a:buChar char="Ø"/>
            </a:pPr>
            <a:r>
              <a:rPr lang="en-US" altLang="ja-JP" b="1" dirty="0">
                <a:effectLst/>
                <a:ea typeface="Meiryo UI" pitchFamily="50" charset="-128"/>
                <a:cs typeface="Meiryo UI" pitchFamily="50" charset="-128"/>
              </a:rPr>
              <a:t>Not compatible with Internet mode (Live image source: for camera</a:t>
            </a:r>
            <a:r>
              <a:rPr lang="en-US" altLang="ja-JP" b="1" dirty="0" smtClean="0">
                <a:effectLst/>
                <a:ea typeface="Meiryo UI" pitchFamily="50" charset="-128"/>
                <a:cs typeface="Meiryo UI" pitchFamily="50" charset="-128"/>
              </a:rPr>
              <a:t>).</a:t>
            </a:r>
            <a:endParaRPr lang="en-US" altLang="ja-JP" b="1" dirty="0">
              <a:effectLst/>
              <a:ea typeface="Meiryo UI" pitchFamily="50" charset="-128"/>
              <a:cs typeface="Meiryo UI" pitchFamily="50" charset="-128"/>
            </a:endParaRPr>
          </a:p>
          <a:p>
            <a:pPr marL="571500" indent="-285750" algn="l" eaLnBrk="1" hangingPunct="1">
              <a:buFont typeface="Wingdings" panose="05000000000000000000" pitchFamily="2" charset="2"/>
              <a:buChar char="Ø"/>
            </a:pPr>
            <a:r>
              <a:rPr lang="en-US" altLang="ja-JP" b="1" dirty="0">
                <a:effectLst/>
                <a:ea typeface="Meiryo UI" pitchFamily="50" charset="-128"/>
                <a:cs typeface="Meiryo UI" pitchFamily="50" charset="-128"/>
              </a:rPr>
              <a:t>It is assumed that the camera is registered in advance to the recorder</a:t>
            </a:r>
            <a:r>
              <a:rPr lang="en-US" altLang="ja-JP" b="1" dirty="0" smtClean="0">
                <a:effectLst/>
                <a:ea typeface="Meiryo UI" pitchFamily="50" charset="-128"/>
                <a:cs typeface="Meiryo UI" pitchFamily="50" charset="-128"/>
              </a:rPr>
              <a:t>. It </a:t>
            </a:r>
            <a:r>
              <a:rPr lang="en-US" altLang="ja-JP" b="1" dirty="0">
                <a:effectLst/>
                <a:ea typeface="Meiryo UI" pitchFamily="50" charset="-128"/>
                <a:cs typeface="Meiryo UI" pitchFamily="50" charset="-128"/>
              </a:rPr>
              <a:t>does not support camera direct connection</a:t>
            </a:r>
            <a:r>
              <a:rPr lang="en-US" altLang="ja-JP" b="1" dirty="0" smtClean="0">
                <a:effectLst/>
                <a:ea typeface="Meiryo UI" pitchFamily="50" charset="-128"/>
                <a:cs typeface="Meiryo UI" pitchFamily="50" charset="-128"/>
              </a:rPr>
              <a:t>.</a:t>
            </a:r>
            <a:endParaRPr lang="en-US" altLang="ja-JP" b="1" dirty="0">
              <a:effectLst/>
              <a:ea typeface="Meiryo UI" pitchFamily="50" charset="-128"/>
              <a:cs typeface="Meiryo UI" pitchFamily="50" charset="-128"/>
            </a:endParaRPr>
          </a:p>
          <a:p>
            <a:pPr marL="571500" indent="-285750" algn="l" eaLnBrk="1" hangingPunct="1">
              <a:buFont typeface="Wingdings" panose="05000000000000000000" pitchFamily="2" charset="2"/>
              <a:buChar char="Ø"/>
            </a:pPr>
            <a:r>
              <a:rPr lang="en-US" altLang="ja-JP" b="1" dirty="0">
                <a:effectLst/>
                <a:ea typeface="Meiryo UI" pitchFamily="50" charset="-128"/>
                <a:cs typeface="Meiryo UI" pitchFamily="50" charset="-128"/>
              </a:rPr>
              <a:t>It is not compatible with camera setting change from ASM 300</a:t>
            </a:r>
            <a:r>
              <a:rPr lang="en-US" altLang="ja-JP" b="1" dirty="0" smtClean="0">
                <a:effectLst/>
                <a:ea typeface="Meiryo UI" pitchFamily="50" charset="-128"/>
                <a:cs typeface="Meiryo UI" pitchFamily="50" charset="-128"/>
              </a:rPr>
              <a:t>.</a:t>
            </a:r>
            <a:endParaRPr lang="en-US" altLang="ja-JP" b="1" dirty="0">
              <a:effectLst/>
              <a:ea typeface="Meiryo UI" pitchFamily="50" charset="-128"/>
              <a:cs typeface="Meiryo UI" pitchFamily="50" charset="-128"/>
            </a:endParaRPr>
          </a:p>
          <a:p>
            <a:pPr marL="571500" indent="-285750" algn="l" eaLnBrk="1" hangingPunct="1">
              <a:buFont typeface="Wingdings" panose="05000000000000000000" pitchFamily="2" charset="2"/>
              <a:buChar char="Ø"/>
            </a:pPr>
            <a:r>
              <a:rPr lang="en-US" altLang="ja-JP" b="1" dirty="0">
                <a:effectLst/>
                <a:ea typeface="Meiryo UI" pitchFamily="50" charset="-128"/>
                <a:cs typeface="Meiryo UI" pitchFamily="50" charset="-128"/>
              </a:rPr>
              <a:t>When JPEG is used, the video resolution and frame rate can not be specified from ASM. It is necessary to set in the camera browser</a:t>
            </a:r>
            <a:r>
              <a:rPr lang="en-US" altLang="ja-JP" b="1" dirty="0" smtClean="0">
                <a:effectLst/>
                <a:ea typeface="Meiryo UI" pitchFamily="50" charset="-128"/>
                <a:cs typeface="Meiryo UI" pitchFamily="50" charset="-128"/>
              </a:rPr>
              <a:t>.</a:t>
            </a:r>
            <a:endParaRPr lang="en-US" altLang="ja-JP" b="1" dirty="0">
              <a:effectLst/>
              <a:ea typeface="Meiryo UI" pitchFamily="50" charset="-128"/>
              <a:cs typeface="Meiryo UI" pitchFamily="50" charset="-128"/>
            </a:endParaRPr>
          </a:p>
          <a:p>
            <a:pPr marL="571500" indent="-285750" algn="l" eaLnBrk="1" hangingPunct="1">
              <a:buFont typeface="Wingdings" panose="05000000000000000000" pitchFamily="2" charset="2"/>
              <a:buChar char="Ø"/>
            </a:pPr>
            <a:r>
              <a:rPr lang="en-US" altLang="ja-JP" b="1" dirty="0">
                <a:effectLst/>
                <a:ea typeface="Meiryo UI" pitchFamily="50" charset="-128"/>
                <a:cs typeface="Meiryo UI" pitchFamily="50" charset="-128"/>
              </a:rPr>
              <a:t>The video stream setting on the camera side needs to be set specific to the </a:t>
            </a:r>
            <a:r>
              <a:rPr lang="en-US" altLang="ja-JP" b="1" dirty="0" smtClean="0">
                <a:effectLst/>
                <a:ea typeface="Meiryo UI" pitchFamily="50" charset="-128"/>
                <a:cs typeface="Meiryo UI" pitchFamily="50" charset="-128"/>
              </a:rPr>
              <a:t>V-series camera.</a:t>
            </a:r>
            <a:endParaRPr lang="en-US" altLang="ja-JP" sz="1200" dirty="0">
              <a:effectLst/>
              <a:ea typeface="Meiryo UI" pitchFamily="50" charset="-128"/>
              <a:cs typeface="Meiryo UI" pitchFamily="50" charset="-128"/>
            </a:endParaRPr>
          </a:p>
        </p:txBody>
      </p:sp>
      <p:sp>
        <p:nvSpPr>
          <p:cNvPr id="11" name="テキスト ボックス 3"/>
          <p:cNvSpPr txBox="1">
            <a:spLocks noChangeArrowheads="1"/>
          </p:cNvSpPr>
          <p:nvPr/>
        </p:nvSpPr>
        <p:spPr bwMode="auto">
          <a:xfrm>
            <a:off x="165092" y="3167620"/>
            <a:ext cx="8826495" cy="144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u="sng" dirty="0" smtClean="0">
                <a:effectLst/>
                <a:ea typeface="Meiryo UI" pitchFamily="50" charset="-128"/>
                <a:cs typeface="Meiryo UI" pitchFamily="50" charset="-128"/>
              </a:rPr>
              <a:t>Other Restrictions of the V-series camera</a:t>
            </a:r>
            <a:endParaRPr lang="en-US" altLang="ja-JP" sz="1600" b="1" u="sng" dirty="0" smtClean="0">
              <a:effectLst/>
              <a:ea typeface="Meiryo UI" pitchFamily="50" charset="-128"/>
              <a:cs typeface="Meiryo UI" pitchFamily="50" charset="-128"/>
            </a:endParaRPr>
          </a:p>
          <a:p>
            <a:pPr marL="571500" indent="-285750" algn="l" eaLnBrk="1" hangingPunct="1">
              <a:buFont typeface="Wingdings" panose="05000000000000000000" pitchFamily="2" charset="2"/>
              <a:buChar char="Ø"/>
            </a:pPr>
            <a:r>
              <a:rPr lang="en-US" altLang="ja-JP" b="1" dirty="0">
                <a:effectLst/>
                <a:ea typeface="Meiryo UI" pitchFamily="50" charset="-128"/>
                <a:cs typeface="Meiryo UI" pitchFamily="50" charset="-128"/>
              </a:rPr>
              <a:t>Not compliant with </a:t>
            </a:r>
            <a:r>
              <a:rPr lang="en-US" altLang="ja-JP" b="1" dirty="0" smtClean="0">
                <a:effectLst/>
                <a:ea typeface="Meiryo UI" pitchFamily="50" charset="-128"/>
                <a:cs typeface="Meiryo UI" pitchFamily="50" charset="-128"/>
              </a:rPr>
              <a:t>SSL.</a:t>
            </a:r>
            <a:endParaRPr lang="en-US" altLang="ja-JP" b="1" dirty="0">
              <a:effectLst/>
              <a:ea typeface="Meiryo UI" pitchFamily="50" charset="-128"/>
              <a:cs typeface="Meiryo UI" pitchFamily="50" charset="-128"/>
            </a:endParaRPr>
          </a:p>
          <a:p>
            <a:pPr marL="571500" indent="-285750" algn="l" eaLnBrk="1" hangingPunct="1">
              <a:buFont typeface="Wingdings" panose="05000000000000000000" pitchFamily="2" charset="2"/>
              <a:buChar char="Ø"/>
            </a:pPr>
            <a:r>
              <a:rPr lang="en-US" altLang="ja-JP" b="1" dirty="0" smtClean="0">
                <a:effectLst/>
                <a:ea typeface="Meiryo UI" pitchFamily="50" charset="-128"/>
                <a:cs typeface="Meiryo UI" pitchFamily="50" charset="-128"/>
              </a:rPr>
              <a:t>SD </a:t>
            </a:r>
            <a:r>
              <a:rPr lang="en-US" altLang="ja-JP" b="1" dirty="0">
                <a:effectLst/>
                <a:ea typeface="Meiryo UI" pitchFamily="50" charset="-128"/>
                <a:cs typeface="Meiryo UI" pitchFamily="50" charset="-128"/>
              </a:rPr>
              <a:t>card can be inserted in camera, </a:t>
            </a:r>
            <a:r>
              <a:rPr lang="en-US" altLang="ja-JP" b="1" dirty="0" smtClean="0">
                <a:effectLst/>
                <a:ea typeface="Meiryo UI" pitchFamily="50" charset="-128"/>
                <a:cs typeface="Meiryo UI" pitchFamily="50" charset="-128"/>
              </a:rPr>
              <a:t>but SD </a:t>
            </a:r>
            <a:r>
              <a:rPr lang="en-US" altLang="ja-JP" b="1" dirty="0">
                <a:effectLst/>
                <a:ea typeface="Meiryo UI" pitchFamily="50" charset="-128"/>
                <a:cs typeface="Meiryo UI" pitchFamily="50" charset="-128"/>
              </a:rPr>
              <a:t>function from </a:t>
            </a:r>
            <a:r>
              <a:rPr lang="en-US" altLang="ja-JP" b="1" dirty="0" smtClean="0">
                <a:effectLst/>
                <a:ea typeface="Meiryo UI" pitchFamily="50" charset="-128"/>
                <a:cs typeface="Meiryo UI" pitchFamily="50" charset="-128"/>
              </a:rPr>
              <a:t>ASM/Recorder </a:t>
            </a:r>
            <a:r>
              <a:rPr lang="en-US" altLang="ja-JP" b="1" dirty="0">
                <a:effectLst/>
                <a:ea typeface="Meiryo UI" pitchFamily="50" charset="-128"/>
                <a:cs typeface="Meiryo UI" pitchFamily="50" charset="-128"/>
              </a:rPr>
              <a:t>is not </a:t>
            </a:r>
            <a:r>
              <a:rPr lang="en-US" altLang="ja-JP" b="1" dirty="0" smtClean="0">
                <a:effectLst/>
                <a:ea typeface="Meiryo UI" pitchFamily="50" charset="-128"/>
                <a:cs typeface="Meiryo UI" pitchFamily="50" charset="-128"/>
              </a:rPr>
              <a:t>supported.</a:t>
            </a:r>
            <a:endParaRPr lang="en-US" altLang="ja-JP" b="1" dirty="0">
              <a:effectLst/>
              <a:ea typeface="Meiryo UI" pitchFamily="50" charset="-128"/>
              <a:cs typeface="Meiryo UI" pitchFamily="50" charset="-128"/>
            </a:endParaRPr>
          </a:p>
          <a:p>
            <a:pPr marL="571500" indent="-285750" algn="l" eaLnBrk="1" hangingPunct="1">
              <a:buFont typeface="Wingdings" panose="05000000000000000000" pitchFamily="2" charset="2"/>
              <a:buChar char="Ø"/>
            </a:pPr>
            <a:r>
              <a:rPr lang="en-US" altLang="ja-JP" b="1" dirty="0" smtClean="0">
                <a:effectLst/>
                <a:ea typeface="Meiryo UI" pitchFamily="50" charset="-128"/>
                <a:cs typeface="Meiryo UI" pitchFamily="50" charset="-128"/>
              </a:rPr>
              <a:t>VMD </a:t>
            </a:r>
            <a:r>
              <a:rPr lang="en-US" altLang="ja-JP" b="1" dirty="0">
                <a:effectLst/>
                <a:ea typeface="Meiryo UI" pitchFamily="50" charset="-128"/>
                <a:cs typeface="Meiryo UI" pitchFamily="50" charset="-128"/>
              </a:rPr>
              <a:t>alarm transmission is not </a:t>
            </a:r>
            <a:r>
              <a:rPr lang="en-US" altLang="ja-JP" b="1" dirty="0" smtClean="0">
                <a:effectLst/>
                <a:ea typeface="Meiryo UI" pitchFamily="50" charset="-128"/>
                <a:cs typeface="Meiryo UI" pitchFamily="50" charset="-128"/>
              </a:rPr>
              <a:t>supported.</a:t>
            </a:r>
            <a:endParaRPr lang="en-US" altLang="ja-JP" b="1" dirty="0">
              <a:effectLst/>
              <a:ea typeface="Meiryo UI" pitchFamily="50" charset="-128"/>
              <a:cs typeface="Meiryo UI" pitchFamily="50" charset="-128"/>
            </a:endParaRPr>
          </a:p>
          <a:p>
            <a:pPr marL="571500" indent="-285750" algn="l" eaLnBrk="1" hangingPunct="1">
              <a:buFont typeface="Wingdings" panose="05000000000000000000" pitchFamily="2" charset="2"/>
              <a:buChar char="Ø"/>
            </a:pPr>
            <a:r>
              <a:rPr lang="en-US" altLang="ja-JP" b="1" dirty="0" smtClean="0">
                <a:effectLst/>
                <a:ea typeface="Meiryo UI" pitchFamily="50" charset="-128"/>
                <a:cs typeface="Meiryo UI" pitchFamily="50" charset="-128"/>
              </a:rPr>
              <a:t>No </a:t>
            </a:r>
            <a:r>
              <a:rPr lang="en-US" altLang="ja-JP" b="1" dirty="0">
                <a:effectLst/>
                <a:ea typeface="Meiryo UI" pitchFamily="50" charset="-128"/>
                <a:cs typeface="Meiryo UI" pitchFamily="50" charset="-128"/>
              </a:rPr>
              <a:t>AUX </a:t>
            </a:r>
            <a:r>
              <a:rPr lang="en-US" altLang="ja-JP" b="1" dirty="0" smtClean="0">
                <a:effectLst/>
                <a:ea typeface="Meiryo UI" pitchFamily="50" charset="-128"/>
                <a:cs typeface="Meiryo UI" pitchFamily="50" charset="-128"/>
              </a:rPr>
              <a:t>function.</a:t>
            </a:r>
            <a:endParaRPr lang="en-US" altLang="ja-JP" b="1" dirty="0">
              <a:effectLst/>
              <a:ea typeface="Meiryo UI" pitchFamily="50" charset="-128"/>
              <a:cs typeface="Meiryo UI" pitchFamily="50" charset="-128"/>
            </a:endParaRPr>
          </a:p>
          <a:p>
            <a:pPr marL="571500" indent="-285750" algn="l" eaLnBrk="1" hangingPunct="1">
              <a:buFont typeface="Wingdings" panose="05000000000000000000" pitchFamily="2" charset="2"/>
              <a:buChar char="Ø"/>
            </a:pPr>
            <a:r>
              <a:rPr lang="en-US" altLang="ja-JP" b="1" dirty="0" smtClean="0">
                <a:effectLst/>
                <a:ea typeface="Meiryo UI" pitchFamily="50" charset="-128"/>
                <a:cs typeface="Meiryo UI" pitchFamily="50" charset="-128"/>
              </a:rPr>
              <a:t>Not </a:t>
            </a:r>
            <a:r>
              <a:rPr lang="en-US" altLang="ja-JP" b="1" dirty="0">
                <a:effectLst/>
                <a:ea typeface="Meiryo UI" pitchFamily="50" charset="-128"/>
                <a:cs typeface="Meiryo UI" pitchFamily="50" charset="-128"/>
              </a:rPr>
              <a:t>support for ASM </a:t>
            </a:r>
            <a:r>
              <a:rPr lang="en-US" altLang="ja-JP" b="1" dirty="0" smtClean="0">
                <a:effectLst/>
                <a:ea typeface="Meiryo UI" pitchFamily="50" charset="-128"/>
                <a:cs typeface="Meiryo UI" pitchFamily="50" charset="-128"/>
              </a:rPr>
              <a:t>Date </a:t>
            </a:r>
            <a:r>
              <a:rPr lang="en-US" altLang="ja-JP" b="1" dirty="0">
                <a:effectLst/>
                <a:ea typeface="Meiryo UI" pitchFamily="50" charset="-128"/>
                <a:cs typeface="Meiryo UI" pitchFamily="50" charset="-128"/>
              </a:rPr>
              <a:t>and </a:t>
            </a:r>
            <a:r>
              <a:rPr lang="en-US" altLang="ja-JP" b="1" dirty="0" smtClean="0">
                <a:effectLst/>
                <a:ea typeface="Meiryo UI" pitchFamily="50" charset="-128"/>
                <a:cs typeface="Meiryo UI" pitchFamily="50" charset="-128"/>
              </a:rPr>
              <a:t>Time display.</a:t>
            </a:r>
            <a:endParaRPr lang="en-US" altLang="ja-JP" sz="1200" dirty="0">
              <a:effectLst/>
              <a:ea typeface="Meiryo UI" pitchFamily="50" charset="-128"/>
              <a:cs typeface="Meiryo UI" pitchFamily="50" charset="-128"/>
            </a:endParaRPr>
          </a:p>
        </p:txBody>
      </p:sp>
      <p:sp>
        <p:nvSpPr>
          <p:cNvPr id="12" name="テキスト ボックス 11"/>
          <p:cNvSpPr txBox="1"/>
          <p:nvPr/>
        </p:nvSpPr>
        <p:spPr>
          <a:xfrm>
            <a:off x="6602208" y="157911"/>
            <a:ext cx="1260000" cy="230832"/>
          </a:xfrm>
          <a:prstGeom prst="rect">
            <a:avLst/>
          </a:prstGeom>
          <a:solidFill>
            <a:schemeClr val="accent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1.10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31648339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0860" y="43280"/>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V-series Camera Support</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0" name="テキスト ボックス 3"/>
          <p:cNvSpPr txBox="1">
            <a:spLocks noChangeArrowheads="1"/>
          </p:cNvSpPr>
          <p:nvPr/>
        </p:nvSpPr>
        <p:spPr bwMode="auto">
          <a:xfrm>
            <a:off x="165104" y="840418"/>
            <a:ext cx="8826495" cy="36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smtClean="0">
                <a:effectLst/>
                <a:ea typeface="Meiryo UI" pitchFamily="50" charset="-128"/>
                <a:cs typeface="Meiryo UI" pitchFamily="50" charset="-128"/>
              </a:rPr>
              <a:t>Camera Setup of V-series Camera</a:t>
            </a:r>
          </a:p>
        </p:txBody>
      </p:sp>
      <p:pic>
        <p:nvPicPr>
          <p:cNvPr id="11" name="Picture 2" descr="C:\Users\4007679\Desktop\Vシリーズ\V_MJPEG.png"/>
          <p:cNvPicPr>
            <a:picLocks noChangeAspect="1" noChangeArrowheads="1"/>
          </p:cNvPicPr>
          <p:nvPr/>
        </p:nvPicPr>
        <p:blipFill rotWithShape="1">
          <a:blip r:embed="rId2">
            <a:extLst>
              <a:ext uri="{28A0092B-C50C-407E-A947-70E740481C1C}">
                <a14:useLocalDpi xmlns:a14="http://schemas.microsoft.com/office/drawing/2010/main" val="0"/>
              </a:ext>
            </a:extLst>
          </a:blip>
          <a:srcRect r="26996" b="36395"/>
          <a:stretch/>
        </p:blipFill>
        <p:spPr bwMode="auto">
          <a:xfrm>
            <a:off x="285482" y="1138192"/>
            <a:ext cx="6168813" cy="30232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4007679\Desktop\Vシリーズ\V_stream2.png"/>
          <p:cNvPicPr>
            <a:picLocks noChangeAspect="1" noChangeArrowheads="1"/>
          </p:cNvPicPr>
          <p:nvPr/>
        </p:nvPicPr>
        <p:blipFill rotWithShape="1">
          <a:blip r:embed="rId3">
            <a:extLst>
              <a:ext uri="{28A0092B-C50C-407E-A947-70E740481C1C}">
                <a14:useLocalDpi xmlns:a14="http://schemas.microsoft.com/office/drawing/2010/main" val="0"/>
              </a:ext>
            </a:extLst>
          </a:blip>
          <a:srcRect l="43797" t="18197" r="27050" b="48029"/>
          <a:stretch/>
        </p:blipFill>
        <p:spPr bwMode="auto">
          <a:xfrm>
            <a:off x="6235715" y="2911335"/>
            <a:ext cx="2674620" cy="1742918"/>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a:spLocks/>
          </p:cNvSpPr>
          <p:nvPr/>
        </p:nvSpPr>
        <p:spPr>
          <a:xfrm>
            <a:off x="2396748" y="2166438"/>
            <a:ext cx="1436697" cy="182412"/>
          </a:xfrm>
          <a:prstGeom prst="rect">
            <a:avLst/>
          </a:prstGeom>
          <a:noFill/>
          <a:ln w="19050">
            <a:solidFill>
              <a:srgbClr val="FF0000"/>
            </a:solidFill>
          </a:ln>
          <a:effectLst/>
          <a:extLst/>
        </p:spPr>
        <p:txBody>
          <a:bodyPr wrap="none" lIns="72000" rIns="72000" rtlCol="0" anchor="ctr"/>
          <a:lstStyle/>
          <a:p>
            <a:pPr algn="ctr" defTabSz="361950" fontAlgn="base">
              <a:spcBef>
                <a:spcPct val="0"/>
              </a:spcBef>
              <a:spcAft>
                <a:spcPct val="0"/>
              </a:spcAft>
            </a:pPr>
            <a:endParaRPr kumimoji="1" lang="ja-JP" altLang="en-US"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a:spLocks noChangeAspect="1"/>
          </p:cNvSpPr>
          <p:nvPr/>
        </p:nvSpPr>
        <p:spPr>
          <a:xfrm>
            <a:off x="250371" y="4173151"/>
            <a:ext cx="3967029" cy="553998"/>
          </a:xfrm>
          <a:prstGeom prst="rect">
            <a:avLst/>
          </a:prstGeom>
        </p:spPr>
        <p:txBody>
          <a:bodyPr wrap="square">
            <a:spAutoFit/>
          </a:bodyPr>
          <a:lstStyle/>
          <a:p>
            <a:pPr algn="l"/>
            <a:r>
              <a:rPr lang="en-US" altLang="ja-JP" sz="1000" dirty="0" smtClean="0">
                <a:effectLst/>
                <a:latin typeface="Calibri" panose="020F0502020204030204" pitchFamily="34" charset="0"/>
              </a:rPr>
              <a:t>1. Main Stream: Select “H.264H” or “H.264”.</a:t>
            </a:r>
          </a:p>
          <a:p>
            <a:pPr algn="l"/>
            <a:r>
              <a:rPr lang="en-US" altLang="ja-JP" sz="1000" dirty="0" smtClean="0">
                <a:effectLst/>
                <a:latin typeface="Calibri" panose="020F0502020204030204" pitchFamily="34" charset="0"/>
              </a:rPr>
              <a:t>2. Sub Stream1: Select “MJPEG”.</a:t>
            </a:r>
          </a:p>
          <a:p>
            <a:pPr algn="l"/>
            <a:r>
              <a:rPr lang="en-US" altLang="ja-JP" sz="1000" dirty="0" smtClean="0">
                <a:effectLst/>
                <a:latin typeface="Calibri" panose="020F0502020204030204" pitchFamily="34" charset="0"/>
              </a:rPr>
              <a:t>3. Sub Stream2: </a:t>
            </a:r>
            <a:r>
              <a:rPr lang="en-US" altLang="ja-JP" sz="1000" dirty="0">
                <a:effectLst/>
                <a:latin typeface="Calibri" panose="020F0502020204030204" pitchFamily="34" charset="0"/>
              </a:rPr>
              <a:t>Select “H.264H” or “H.264</a:t>
            </a:r>
            <a:r>
              <a:rPr lang="en-US" altLang="ja-JP" sz="1000" dirty="0" smtClean="0">
                <a:effectLst/>
                <a:latin typeface="Calibri" panose="020F0502020204030204" pitchFamily="34" charset="0"/>
              </a:rPr>
              <a:t>”.</a:t>
            </a:r>
            <a:endParaRPr lang="en-US" altLang="ja-JP" sz="1000" dirty="0">
              <a:effectLst/>
              <a:latin typeface="Calibri" panose="020F0502020204030204" pitchFamily="34" charset="0"/>
            </a:endParaRPr>
          </a:p>
        </p:txBody>
      </p:sp>
      <p:sp>
        <p:nvSpPr>
          <p:cNvPr id="20" name="正方形/長方形 19"/>
          <p:cNvSpPr>
            <a:spLocks/>
          </p:cNvSpPr>
          <p:nvPr/>
        </p:nvSpPr>
        <p:spPr>
          <a:xfrm>
            <a:off x="7244455" y="3086699"/>
            <a:ext cx="1583022" cy="406777"/>
          </a:xfrm>
          <a:prstGeom prst="rect">
            <a:avLst/>
          </a:prstGeom>
          <a:noFill/>
          <a:ln w="19050">
            <a:solidFill>
              <a:srgbClr val="FF0000"/>
            </a:solidFill>
          </a:ln>
          <a:effectLst/>
          <a:extLst/>
        </p:spPr>
        <p:txBody>
          <a:bodyPr wrap="none" lIns="72000" rIns="72000" rtlCol="0" anchor="ctr"/>
          <a:lstStyle/>
          <a:p>
            <a:pPr algn="ctr" defTabSz="361950" fontAlgn="base">
              <a:spcBef>
                <a:spcPct val="0"/>
              </a:spcBef>
              <a:spcAft>
                <a:spcPct val="0"/>
              </a:spcAft>
            </a:pPr>
            <a:endParaRPr kumimoji="1" lang="ja-JP" altLang="en-US"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a:spLocks/>
          </p:cNvSpPr>
          <p:nvPr/>
        </p:nvSpPr>
        <p:spPr>
          <a:xfrm>
            <a:off x="4923082" y="2166438"/>
            <a:ext cx="1448410" cy="364824"/>
          </a:xfrm>
          <a:prstGeom prst="rect">
            <a:avLst/>
          </a:prstGeom>
          <a:noFill/>
          <a:ln w="19050">
            <a:solidFill>
              <a:srgbClr val="FF0000"/>
            </a:solidFill>
          </a:ln>
          <a:effectLst/>
          <a:extLst/>
        </p:spPr>
        <p:txBody>
          <a:bodyPr wrap="none" lIns="72000" rIns="72000" rtlCol="0" anchor="ctr"/>
          <a:lstStyle/>
          <a:p>
            <a:pPr algn="ctr" defTabSz="361950" fontAlgn="base">
              <a:spcBef>
                <a:spcPct val="0"/>
              </a:spcBef>
              <a:spcAft>
                <a:spcPct val="0"/>
              </a:spcAft>
            </a:pPr>
            <a:endParaRPr kumimoji="1" lang="ja-JP" altLang="en-US"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角丸四角形吹き出し 1"/>
          <p:cNvSpPr/>
          <p:nvPr/>
        </p:nvSpPr>
        <p:spPr>
          <a:xfrm>
            <a:off x="2526323" y="1910863"/>
            <a:ext cx="1441939" cy="205154"/>
          </a:xfrm>
          <a:prstGeom prst="wedgeRoundRectCallout">
            <a:avLst>
              <a:gd name="adj1" fmla="val -31809"/>
              <a:gd name="adj2" fmla="val 91071"/>
              <a:gd name="adj3" fmla="val 16667"/>
            </a:avLst>
          </a:prstGeom>
          <a:solidFill>
            <a:srgbClr val="FF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ja-JP" sz="800" b="1" dirty="0">
                <a:solidFill>
                  <a:srgbClr val="FF0000"/>
                </a:solidFill>
                <a:effectLst/>
                <a:latin typeface="Calibri" panose="020F0502020204030204" pitchFamily="34" charset="0"/>
              </a:rPr>
              <a:t>1. </a:t>
            </a:r>
            <a:r>
              <a:rPr lang="en-US" altLang="ja-JP" sz="800" b="1" dirty="0" smtClean="0">
                <a:solidFill>
                  <a:srgbClr val="FF0000"/>
                </a:solidFill>
                <a:effectLst/>
                <a:latin typeface="Calibri" panose="020F0502020204030204" pitchFamily="34" charset="0"/>
              </a:rPr>
              <a:t>Select </a:t>
            </a:r>
            <a:r>
              <a:rPr lang="en-US" altLang="ja-JP" sz="800" b="1" dirty="0">
                <a:solidFill>
                  <a:srgbClr val="FF0000"/>
                </a:solidFill>
                <a:effectLst/>
                <a:latin typeface="Calibri" panose="020F0502020204030204" pitchFamily="34" charset="0"/>
              </a:rPr>
              <a:t>“H.264H” or “H.264”.</a:t>
            </a:r>
          </a:p>
        </p:txBody>
      </p:sp>
      <p:sp>
        <p:nvSpPr>
          <p:cNvPr id="22" name="角丸四角形吹き出し 21"/>
          <p:cNvSpPr/>
          <p:nvPr/>
        </p:nvSpPr>
        <p:spPr>
          <a:xfrm>
            <a:off x="5514746" y="1864922"/>
            <a:ext cx="939550" cy="205154"/>
          </a:xfrm>
          <a:prstGeom prst="wedgeRoundRectCallout">
            <a:avLst>
              <a:gd name="adj1" fmla="val -31809"/>
              <a:gd name="adj2" fmla="val 91071"/>
              <a:gd name="adj3" fmla="val 16667"/>
            </a:avLst>
          </a:prstGeom>
          <a:solidFill>
            <a:srgbClr val="FF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ja-JP" sz="800" b="1" dirty="0" smtClean="0">
                <a:solidFill>
                  <a:srgbClr val="FF0000"/>
                </a:solidFill>
                <a:effectLst/>
                <a:latin typeface="Calibri" panose="020F0502020204030204" pitchFamily="34" charset="0"/>
              </a:rPr>
              <a:t>2. Select “MJPEG.</a:t>
            </a:r>
            <a:endParaRPr lang="en-US" altLang="ja-JP" sz="800" b="1" dirty="0">
              <a:solidFill>
                <a:srgbClr val="FF0000"/>
              </a:solidFill>
              <a:effectLst/>
              <a:latin typeface="Calibri" panose="020F0502020204030204" pitchFamily="34" charset="0"/>
            </a:endParaRPr>
          </a:p>
        </p:txBody>
      </p:sp>
      <p:sp>
        <p:nvSpPr>
          <p:cNvPr id="23" name="角丸四角形吹き出し 22"/>
          <p:cNvSpPr/>
          <p:nvPr/>
        </p:nvSpPr>
        <p:spPr>
          <a:xfrm>
            <a:off x="7244455" y="2806787"/>
            <a:ext cx="1441939" cy="205154"/>
          </a:xfrm>
          <a:prstGeom prst="wedgeRoundRectCallout">
            <a:avLst>
              <a:gd name="adj1" fmla="val -18394"/>
              <a:gd name="adj2" fmla="val 105356"/>
              <a:gd name="adj3" fmla="val 16667"/>
            </a:avLst>
          </a:prstGeom>
          <a:solidFill>
            <a:srgbClr val="FF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ja-JP" sz="800" b="1" dirty="0" smtClean="0">
                <a:solidFill>
                  <a:srgbClr val="FF0000"/>
                </a:solidFill>
                <a:effectLst/>
                <a:latin typeface="Calibri" panose="020F0502020204030204" pitchFamily="34" charset="0"/>
              </a:rPr>
              <a:t>3. Select </a:t>
            </a:r>
            <a:r>
              <a:rPr lang="en-US" altLang="ja-JP" sz="800" b="1" dirty="0">
                <a:solidFill>
                  <a:srgbClr val="FF0000"/>
                </a:solidFill>
                <a:effectLst/>
                <a:latin typeface="Calibri" panose="020F0502020204030204" pitchFamily="34" charset="0"/>
              </a:rPr>
              <a:t>“H.264H” or “H.264”.</a:t>
            </a:r>
          </a:p>
        </p:txBody>
      </p:sp>
      <p:sp>
        <p:nvSpPr>
          <p:cNvPr id="17" name="テキスト ボックス 16"/>
          <p:cNvSpPr txBox="1"/>
          <p:nvPr/>
        </p:nvSpPr>
        <p:spPr>
          <a:xfrm>
            <a:off x="6602208" y="157911"/>
            <a:ext cx="1260000" cy="230832"/>
          </a:xfrm>
          <a:prstGeom prst="rect">
            <a:avLst/>
          </a:prstGeom>
          <a:solidFill>
            <a:schemeClr val="accent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1.10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31648339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6722" y="55004"/>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Image Rotation (Corridor mode)</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0" name="正方形/長方形 9"/>
          <p:cNvSpPr>
            <a:spLocks noChangeAspect="1"/>
          </p:cNvSpPr>
          <p:nvPr/>
        </p:nvSpPr>
        <p:spPr>
          <a:xfrm>
            <a:off x="445505" y="2687750"/>
            <a:ext cx="3757218" cy="1384995"/>
          </a:xfrm>
          <a:prstGeom prst="rect">
            <a:avLst/>
          </a:prstGeom>
        </p:spPr>
        <p:txBody>
          <a:bodyPr wrap="square">
            <a:spAutoFit/>
          </a:bodyPr>
          <a:lstStyle/>
          <a:p>
            <a:pPr marL="285750" indent="-285750" algn="l">
              <a:buFont typeface="Wingdings" panose="05000000000000000000" pitchFamily="2" charset="2"/>
              <a:buChar char="Ø"/>
            </a:pPr>
            <a:r>
              <a:rPr lang="en-US" altLang="ja-JP" b="1" dirty="0" smtClean="0">
                <a:effectLst/>
                <a:latin typeface="Calibri" panose="020F0502020204030204" pitchFamily="34" charset="0"/>
                <a:ea typeface="Meiryo UI" panose="020B0604030504040204" pitchFamily="50" charset="-128"/>
                <a:cs typeface="Meiryo UI" panose="020B0604030504040204" pitchFamily="50" charset="-128"/>
              </a:rPr>
              <a:t>When the resolution is [16:9], you can select “0” degrees or “180” degrees.</a:t>
            </a:r>
            <a:endParaRPr lang="en-US" altLang="ja-JP" b="1" dirty="0">
              <a:effectLst/>
              <a:latin typeface="Calibri" panose="020F0502020204030204" pitchFamily="34" charset="0"/>
              <a:ea typeface="Meiryo UI" panose="020B0604030504040204" pitchFamily="50" charset="-128"/>
              <a:cs typeface="Meiryo UI" panose="020B0604030504040204" pitchFamily="50" charset="-128"/>
            </a:endParaRPr>
          </a:p>
          <a:p>
            <a:pPr marL="285750" indent="-285750" algn="l">
              <a:buFont typeface="Wingdings" panose="05000000000000000000" pitchFamily="2" charset="2"/>
              <a:buChar char="Ø"/>
            </a:pPr>
            <a:endParaRPr lang="en-US" altLang="ja-JP" b="1" dirty="0">
              <a:effectLst/>
              <a:latin typeface="Calibri" panose="020F0502020204030204" pitchFamily="34" charset="0"/>
              <a:ea typeface="Meiryo UI" panose="020B0604030504040204" pitchFamily="50" charset="-128"/>
              <a:cs typeface="Meiryo UI" panose="020B0604030504040204" pitchFamily="50" charset="-128"/>
            </a:endParaRPr>
          </a:p>
          <a:p>
            <a:pPr marL="285750" indent="-285750" algn="l">
              <a:buFont typeface="Wingdings" panose="05000000000000000000" pitchFamily="2" charset="2"/>
              <a:buChar char="Ø"/>
            </a:pPr>
            <a:endParaRPr lang="en-US" altLang="ja-JP" b="1" dirty="0">
              <a:effectLst/>
              <a:latin typeface="Calibri" panose="020F0502020204030204" pitchFamily="34" charset="0"/>
              <a:ea typeface="Meiryo UI" panose="020B0604030504040204" pitchFamily="50" charset="-128"/>
              <a:cs typeface="Meiryo UI" panose="020B0604030504040204" pitchFamily="50" charset="-128"/>
            </a:endParaRPr>
          </a:p>
          <a:p>
            <a:pPr marL="285750" indent="-285750" algn="l">
              <a:buFont typeface="Wingdings" panose="05000000000000000000" pitchFamily="2" charset="2"/>
              <a:buChar char="Ø"/>
            </a:pPr>
            <a:r>
              <a:rPr lang="en-US" altLang="ja-JP" b="1" dirty="0" smtClean="0">
                <a:effectLst/>
                <a:latin typeface="Calibri" panose="020F0502020204030204" pitchFamily="34" charset="0"/>
                <a:ea typeface="Meiryo UI" panose="020B0604030504040204" pitchFamily="50" charset="-128"/>
                <a:cs typeface="Meiryo UI" panose="020B0604030504040204" pitchFamily="50" charset="-128"/>
              </a:rPr>
              <a:t>When the resolution is [9:16], you can select “90” degrees or “270” degrees.</a:t>
            </a:r>
          </a:p>
        </p:txBody>
      </p:sp>
      <p:sp>
        <p:nvSpPr>
          <p:cNvPr id="12" name="フローチャート: 処理 11"/>
          <p:cNvSpPr>
            <a:spLocks noChangeAspect="1"/>
          </p:cNvSpPr>
          <p:nvPr/>
        </p:nvSpPr>
        <p:spPr>
          <a:xfrm>
            <a:off x="548080" y="1541660"/>
            <a:ext cx="2654121" cy="352969"/>
          </a:xfrm>
          <a:prstGeom prst="flowChartProcess">
            <a:avLst/>
          </a:prstGeom>
          <a:solidFill>
            <a:srgbClr val="CCCC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lIns="72000" rIns="72000" rtlCol="0" anchor="ctr"/>
          <a:lstStyle/>
          <a:p>
            <a:pPr algn="l" defTabSz="361950" fontAlgn="base">
              <a:spcBef>
                <a:spcPct val="0"/>
              </a:spcBef>
              <a:spcAft>
                <a:spcPct val="0"/>
              </a:spcAft>
            </a:pPr>
            <a:r>
              <a:rPr lang="en-US" altLang="ja-JP" b="1" dirty="0" smtClean="0">
                <a:solidFill>
                  <a:srgbClr val="000000"/>
                </a:solidFill>
                <a:latin typeface="Calibri" panose="020F0502020204030204" pitchFamily="34" charset="0"/>
                <a:ea typeface="Meiryo UI" panose="020B0604030504040204" pitchFamily="50" charset="-128"/>
                <a:cs typeface="Meiryo UI" panose="020B0604030504040204" pitchFamily="50" charset="-128"/>
              </a:rPr>
              <a:t>1. Select </a:t>
            </a:r>
            <a:r>
              <a:rPr kumimoji="1" lang="en-US" altLang="ja-JP" b="1" dirty="0" smtClean="0">
                <a:solidFill>
                  <a:srgbClr val="000000"/>
                </a:solidFill>
                <a:latin typeface="Calibri" panose="020F0502020204030204" pitchFamily="34" charset="0"/>
                <a:ea typeface="Meiryo UI" panose="020B0604030504040204" pitchFamily="50" charset="-128"/>
                <a:cs typeface="Meiryo UI" panose="020B0604030504040204" pitchFamily="50" charset="-128"/>
              </a:rPr>
              <a:t>the Resolution.</a:t>
            </a:r>
            <a:endParaRPr kumimoji="1" lang="ja-JP" altLang="en-US" b="1" dirty="0" smtClean="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13" name="フローチャート: 処理 12"/>
          <p:cNvSpPr>
            <a:spLocks noChangeAspect="1"/>
          </p:cNvSpPr>
          <p:nvPr/>
        </p:nvSpPr>
        <p:spPr>
          <a:xfrm>
            <a:off x="548081" y="2200355"/>
            <a:ext cx="2654120" cy="352969"/>
          </a:xfrm>
          <a:prstGeom prst="flowChartProcess">
            <a:avLst/>
          </a:prstGeom>
          <a:solidFill>
            <a:srgbClr val="CCCC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lIns="72000" rIns="72000" rtlCol="0" anchor="ctr"/>
          <a:lstStyle/>
          <a:p>
            <a:pPr algn="l" defTabSz="361950" fontAlgn="base">
              <a:spcBef>
                <a:spcPct val="0"/>
              </a:spcBef>
              <a:spcAft>
                <a:spcPct val="0"/>
              </a:spcAft>
            </a:pPr>
            <a:r>
              <a:rPr kumimoji="1" lang="en-US" altLang="ja-JP" b="1" dirty="0" smtClean="0">
                <a:solidFill>
                  <a:srgbClr val="000000"/>
                </a:solidFill>
                <a:latin typeface="Calibri" panose="020F0502020204030204" pitchFamily="34" charset="0"/>
                <a:ea typeface="Meiryo UI" panose="020B0604030504040204" pitchFamily="50" charset="-128"/>
                <a:cs typeface="Meiryo UI" panose="020B0604030504040204" pitchFamily="50" charset="-128"/>
              </a:rPr>
              <a:t>2. Select the Image </a:t>
            </a:r>
            <a:r>
              <a:rPr lang="en-US" altLang="ja-JP" b="1" dirty="0">
                <a:solidFill>
                  <a:srgbClr val="000000"/>
                </a:solidFill>
                <a:latin typeface="Calibri" panose="020F0502020204030204" pitchFamily="34" charset="0"/>
                <a:ea typeface="Meiryo UI" panose="020B0604030504040204" pitchFamily="50" charset="-128"/>
                <a:cs typeface="Meiryo UI" panose="020B0604030504040204" pitchFamily="50" charset="-128"/>
              </a:rPr>
              <a:t>R</a:t>
            </a:r>
            <a:r>
              <a:rPr kumimoji="1" lang="en-US" altLang="ja-JP" b="1" dirty="0" smtClean="0">
                <a:solidFill>
                  <a:srgbClr val="000000"/>
                </a:solidFill>
                <a:latin typeface="Calibri" panose="020F0502020204030204" pitchFamily="34" charset="0"/>
                <a:ea typeface="Meiryo UI" panose="020B0604030504040204" pitchFamily="50" charset="-128"/>
                <a:cs typeface="Meiryo UI" panose="020B0604030504040204" pitchFamily="50" charset="-128"/>
              </a:rPr>
              <a:t>otation.</a:t>
            </a:r>
            <a:endParaRPr kumimoji="1" lang="ja-JP" altLang="en-US" b="1" dirty="0" smtClean="0">
              <a:solidFill>
                <a:srgbClr val="000000"/>
              </a:solidFill>
              <a:latin typeface="Calibri" panose="020F0502020204030204" pitchFamily="34" charset="0"/>
              <a:ea typeface="Meiryo UI" panose="020B0604030504040204" pitchFamily="50" charset="-128"/>
              <a:cs typeface="Meiryo UI" panose="020B0604030504040204" pitchFamily="50" charset="-128"/>
            </a:endParaRPr>
          </a:p>
        </p:txBody>
      </p:sp>
      <p:grpSp>
        <p:nvGrpSpPr>
          <p:cNvPr id="15" name="グループ化 14"/>
          <p:cNvGrpSpPr>
            <a:grpSpLocks noChangeAspect="1"/>
          </p:cNvGrpSpPr>
          <p:nvPr/>
        </p:nvGrpSpPr>
        <p:grpSpPr>
          <a:xfrm>
            <a:off x="5378432" y="935534"/>
            <a:ext cx="3354224" cy="1001434"/>
            <a:chOff x="4261740" y="-183727"/>
            <a:chExt cx="4472299" cy="1335243"/>
          </a:xfrm>
        </p:grpSpPr>
        <p:pic>
          <p:nvPicPr>
            <p:cNvPr id="16"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261740" y="-183727"/>
              <a:ext cx="4472299" cy="1335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正方形/長方形 16"/>
            <p:cNvSpPr/>
            <p:nvPr/>
          </p:nvSpPr>
          <p:spPr>
            <a:xfrm>
              <a:off x="6961408" y="751161"/>
              <a:ext cx="1141045" cy="295209"/>
            </a:xfrm>
            <a:prstGeom prst="rect">
              <a:avLst/>
            </a:prstGeom>
            <a:noFill/>
            <a:ln w="19050">
              <a:solidFill>
                <a:srgbClr val="FF0000"/>
              </a:solidFill>
              <a:miter lim="800000"/>
              <a:headEnd/>
              <a:tailEnd/>
            </a:ln>
            <a:effectLst/>
            <a:extLst/>
          </p:spPr>
          <p:txBody>
            <a:bodyPr wrap="none" lIns="72000" rIns="72000" rtlCol="0" anchor="ctr"/>
            <a:lstStyle/>
            <a:p>
              <a:pPr algn="ctr" defTabSz="361950" fontAlgn="base">
                <a:spcBef>
                  <a:spcPct val="0"/>
                </a:spcBef>
                <a:spcAft>
                  <a:spcPct val="0"/>
                </a:spcAft>
              </a:pPr>
              <a:endParaRPr kumimoji="1" lang="ja-JP" altLang="en-US"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18"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84296" y="3357717"/>
            <a:ext cx="3189388" cy="1170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テキスト ボックス 18"/>
          <p:cNvSpPr txBox="1">
            <a:spLocks noChangeAspect="1"/>
          </p:cNvSpPr>
          <p:nvPr/>
        </p:nvSpPr>
        <p:spPr>
          <a:xfrm>
            <a:off x="263783" y="4189392"/>
            <a:ext cx="5120513" cy="507831"/>
          </a:xfrm>
          <a:prstGeom prst="rect">
            <a:avLst/>
          </a:prstGeom>
          <a:noFill/>
        </p:spPr>
        <p:txBody>
          <a:bodyPr wrap="square" rtlCol="0">
            <a:spAutoFit/>
          </a:bodyPr>
          <a:lstStyle/>
          <a:p>
            <a:pPr algn="l"/>
            <a:r>
              <a:rPr lang="ja-JP" altLang="ja-JP" sz="900"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a:t>
            </a:r>
            <a:r>
              <a:rPr lang="en-US" altLang="ja-JP" sz="900"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Note:</a:t>
            </a:r>
          </a:p>
          <a:p>
            <a:pPr marL="171450" indent="-171450" algn="l">
              <a:buFont typeface="Wingdings" panose="05000000000000000000" pitchFamily="2" charset="2"/>
              <a:buChar char="ü"/>
            </a:pPr>
            <a:r>
              <a:rPr lang="en-US" altLang="ja-JP" sz="900" dirty="0" smtClean="0">
                <a:effectLst/>
                <a:latin typeface="Calibri" panose="020F0502020204030204" pitchFamily="34" charset="0"/>
                <a:ea typeface="Meiryo UI" panose="020B0604030504040204" pitchFamily="50" charset="-128"/>
                <a:cs typeface="Meiryo UI" panose="020B0604030504040204" pitchFamily="50" charset="-128"/>
              </a:rPr>
              <a:t>The </a:t>
            </a:r>
            <a:r>
              <a:rPr lang="en-US" altLang="ja-JP" sz="900" dirty="0">
                <a:effectLst/>
                <a:latin typeface="Calibri" panose="020F0502020204030204" pitchFamily="34" charset="0"/>
                <a:ea typeface="Meiryo UI" panose="020B0604030504040204" pitchFamily="50" charset="-128"/>
                <a:cs typeface="Meiryo UI" panose="020B0604030504040204" pitchFamily="50" charset="-128"/>
              </a:rPr>
              <a:t>default values after </a:t>
            </a:r>
            <a:r>
              <a:rPr lang="en-US" altLang="ja-JP" sz="900" dirty="0" smtClean="0">
                <a:effectLst/>
                <a:latin typeface="Calibri" panose="020F0502020204030204" pitchFamily="34" charset="0"/>
                <a:ea typeface="Meiryo UI" panose="020B0604030504040204" pitchFamily="50" charset="-128"/>
                <a:cs typeface="Meiryo UI" panose="020B0604030504040204" pitchFamily="50" charset="-128"/>
              </a:rPr>
              <a:t>selecting resolution are “0” degree </a:t>
            </a:r>
            <a:r>
              <a:rPr lang="en-US" altLang="ja-JP" sz="900" dirty="0">
                <a:effectLst/>
                <a:latin typeface="Calibri" panose="020F0502020204030204" pitchFamily="34" charset="0"/>
                <a:ea typeface="Meiryo UI" panose="020B0604030504040204" pitchFamily="50" charset="-128"/>
                <a:cs typeface="Meiryo UI" panose="020B0604030504040204" pitchFamily="50" charset="-128"/>
              </a:rPr>
              <a:t>and </a:t>
            </a:r>
            <a:r>
              <a:rPr lang="en-US" altLang="ja-JP" sz="900" dirty="0" smtClean="0">
                <a:effectLst/>
                <a:latin typeface="Calibri" panose="020F0502020204030204" pitchFamily="34" charset="0"/>
                <a:ea typeface="Meiryo UI" panose="020B0604030504040204" pitchFamily="50" charset="-128"/>
                <a:cs typeface="Meiryo UI" panose="020B0604030504040204" pitchFamily="50" charset="-128"/>
              </a:rPr>
              <a:t>“90” </a:t>
            </a:r>
            <a:r>
              <a:rPr lang="en-US" altLang="ja-JP" sz="900" dirty="0">
                <a:effectLst/>
                <a:latin typeface="Calibri" panose="020F0502020204030204" pitchFamily="34" charset="0"/>
                <a:ea typeface="Meiryo UI" panose="020B0604030504040204" pitchFamily="50" charset="-128"/>
                <a:cs typeface="Meiryo UI" panose="020B0604030504040204" pitchFamily="50" charset="-128"/>
              </a:rPr>
              <a:t>degrees, respectively</a:t>
            </a:r>
            <a:r>
              <a:rPr lang="en-US" altLang="ja-JP" sz="900" dirty="0" smtClean="0">
                <a:effectLst/>
                <a:latin typeface="Calibri" panose="020F0502020204030204" pitchFamily="34" charset="0"/>
                <a:ea typeface="Meiryo UI" panose="020B0604030504040204" pitchFamily="50" charset="-128"/>
                <a:cs typeface="Meiryo UI" panose="020B0604030504040204" pitchFamily="50" charset="-128"/>
              </a:rPr>
              <a:t>.</a:t>
            </a:r>
          </a:p>
          <a:p>
            <a:pPr marL="171450" indent="-171450" algn="l">
              <a:buFont typeface="Wingdings" panose="05000000000000000000" pitchFamily="2" charset="2"/>
              <a:buChar char="ü"/>
            </a:pPr>
            <a:r>
              <a:rPr lang="en-US" altLang="ja-JP" sz="900" dirty="0" smtClean="0">
                <a:effectLst/>
                <a:latin typeface="Calibri" panose="020F0502020204030204" pitchFamily="34" charset="0"/>
                <a:ea typeface="Meiryo UI" panose="020B0604030504040204" pitchFamily="50" charset="-128"/>
                <a:cs typeface="Meiryo UI" panose="020B0604030504040204" pitchFamily="50" charset="-128"/>
              </a:rPr>
              <a:t>This </a:t>
            </a:r>
            <a:r>
              <a:rPr lang="en-US" altLang="ja-JP" sz="900" dirty="0">
                <a:effectLst/>
                <a:latin typeface="Calibri" panose="020F0502020204030204" pitchFamily="34" charset="0"/>
                <a:ea typeface="Meiryo UI" panose="020B0604030504040204" pitchFamily="50" charset="-128"/>
                <a:cs typeface="Meiryo UI" panose="020B0604030504040204" pitchFamily="50" charset="-128"/>
              </a:rPr>
              <a:t>function works only when the camera has </a:t>
            </a:r>
            <a:r>
              <a:rPr lang="en-US" altLang="ja-JP" sz="900" dirty="0" smtClean="0">
                <a:effectLst/>
                <a:latin typeface="Calibri" panose="020F0502020204030204" pitchFamily="34" charset="0"/>
                <a:ea typeface="Meiryo UI" panose="020B0604030504040204" pitchFamily="50" charset="-128"/>
                <a:cs typeface="Meiryo UI" panose="020B0604030504040204" pitchFamily="50" charset="-128"/>
              </a:rPr>
              <a:t>“Image rotation” </a:t>
            </a:r>
            <a:r>
              <a:rPr lang="en-US" altLang="ja-JP" sz="900" dirty="0">
                <a:effectLst/>
                <a:latin typeface="Calibri" panose="020F0502020204030204" pitchFamily="34" charset="0"/>
                <a:ea typeface="Meiryo UI" panose="020B0604030504040204" pitchFamily="50" charset="-128"/>
                <a:cs typeface="Meiryo UI" panose="020B0604030504040204" pitchFamily="50" charset="-128"/>
              </a:rPr>
              <a:t>setting function</a:t>
            </a:r>
            <a:r>
              <a:rPr lang="en-US" altLang="ja-JP" sz="900" dirty="0" smtClean="0">
                <a:effectLst/>
                <a:latin typeface="Calibri" panose="020F0502020204030204" pitchFamily="34" charset="0"/>
                <a:ea typeface="Meiryo UI" panose="020B0604030504040204" pitchFamily="50" charset="-128"/>
                <a:cs typeface="Meiryo UI" panose="020B0604030504040204" pitchFamily="50" charset="-128"/>
              </a:rPr>
              <a:t>.</a:t>
            </a:r>
            <a:endParaRPr lang="en-US" altLang="ja-JP" sz="900" dirty="0">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2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384295" y="2152526"/>
            <a:ext cx="3189388" cy="1182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正方形/長方形 20"/>
          <p:cNvSpPr>
            <a:spLocks noChangeAspect="1"/>
          </p:cNvSpPr>
          <p:nvPr/>
        </p:nvSpPr>
        <p:spPr>
          <a:xfrm>
            <a:off x="7500973" y="2836990"/>
            <a:ext cx="810690" cy="437566"/>
          </a:xfrm>
          <a:prstGeom prst="rect">
            <a:avLst/>
          </a:prstGeom>
          <a:noFill/>
          <a:ln w="19050">
            <a:solidFill>
              <a:srgbClr val="FF0000"/>
            </a:solidFill>
            <a:miter lim="800000"/>
            <a:headEnd/>
            <a:tailEnd/>
          </a:ln>
          <a:effectLst/>
          <a:extLst/>
        </p:spPr>
        <p:txBody>
          <a:bodyPr wrap="none" lIns="72000" rIns="72000" rtlCol="0" anchor="ctr"/>
          <a:lstStyle/>
          <a:p>
            <a:pPr algn="ctr" defTabSz="361950" fontAlgn="base">
              <a:spcBef>
                <a:spcPct val="0"/>
              </a:spcBef>
              <a:spcAft>
                <a:spcPct val="0"/>
              </a:spcAft>
            </a:pPr>
            <a:endParaRPr kumimoji="1" lang="ja-JP" altLang="en-US"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a:spLocks noChangeAspect="1"/>
          </p:cNvSpPr>
          <p:nvPr/>
        </p:nvSpPr>
        <p:spPr>
          <a:xfrm>
            <a:off x="7419453" y="4032734"/>
            <a:ext cx="710501" cy="435226"/>
          </a:xfrm>
          <a:prstGeom prst="rect">
            <a:avLst/>
          </a:prstGeom>
          <a:noFill/>
          <a:ln w="19050">
            <a:solidFill>
              <a:srgbClr val="FF0000"/>
            </a:solidFill>
            <a:miter lim="800000"/>
            <a:headEnd/>
            <a:tailEnd/>
          </a:ln>
          <a:effectLst/>
          <a:extLst/>
        </p:spPr>
        <p:txBody>
          <a:bodyPr wrap="none" lIns="72000" rIns="72000" rtlCol="0" anchor="ctr"/>
          <a:lstStyle/>
          <a:p>
            <a:pPr algn="ctr" defTabSz="361950" fontAlgn="base">
              <a:spcBef>
                <a:spcPct val="0"/>
              </a:spcBef>
              <a:spcAft>
                <a:spcPct val="0"/>
              </a:spcAft>
            </a:pPr>
            <a:endParaRPr kumimoji="1" lang="ja-JP" altLang="en-US"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3"/>
          <p:cNvSpPr txBox="1">
            <a:spLocks noChangeArrowheads="1"/>
          </p:cNvSpPr>
          <p:nvPr/>
        </p:nvSpPr>
        <p:spPr bwMode="auto">
          <a:xfrm>
            <a:off x="165104" y="1192138"/>
            <a:ext cx="3037097" cy="33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u"/>
            </a:pPr>
            <a:r>
              <a:rPr lang="en-US" altLang="ja-JP" sz="1600" b="1" u="sng" dirty="0" smtClean="0">
                <a:effectLst/>
                <a:ea typeface="Meiryo UI" pitchFamily="50" charset="-128"/>
                <a:cs typeface="Meiryo UI" pitchFamily="50" charset="-128"/>
              </a:rPr>
              <a:t>Setting Procedure</a:t>
            </a:r>
          </a:p>
        </p:txBody>
      </p:sp>
      <p:sp>
        <p:nvSpPr>
          <p:cNvPr id="3" name="下矢印 2"/>
          <p:cNvSpPr/>
          <p:nvPr/>
        </p:nvSpPr>
        <p:spPr>
          <a:xfrm>
            <a:off x="1682292" y="1957775"/>
            <a:ext cx="410308" cy="199272"/>
          </a:xfrm>
          <a:prstGeom prst="downArrow">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cxnSp>
        <p:nvCxnSpPr>
          <p:cNvPr id="24" name="直線コネクタ 23"/>
          <p:cNvCxnSpPr/>
          <p:nvPr/>
        </p:nvCxnSpPr>
        <p:spPr>
          <a:xfrm flipH="1">
            <a:off x="3311769" y="2024495"/>
            <a:ext cx="1975339" cy="0"/>
          </a:xfrm>
          <a:prstGeom prst="line">
            <a:avLst/>
          </a:prstGeom>
          <a:ln w="9525">
            <a:solidFill>
              <a:schemeClr val="tx2"/>
            </a:solidFill>
            <a:prstDash val="dash"/>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a:endCxn id="21" idx="1"/>
          </p:cNvCxnSpPr>
          <p:nvPr/>
        </p:nvCxnSpPr>
        <p:spPr>
          <a:xfrm>
            <a:off x="4155831" y="2919046"/>
            <a:ext cx="3345142" cy="136727"/>
          </a:xfrm>
          <a:prstGeom prst="straightConnector1">
            <a:avLst/>
          </a:prstGeom>
          <a:ln w="19050">
            <a:solidFill>
              <a:srgbClr val="FF00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a:off x="4155831" y="3763108"/>
            <a:ext cx="3268924" cy="541259"/>
          </a:xfrm>
          <a:prstGeom prst="straightConnector1">
            <a:avLst/>
          </a:prstGeom>
          <a:ln w="19050">
            <a:solidFill>
              <a:srgbClr val="FF00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a:stCxn id="12" idx="3"/>
            <a:endCxn id="17" idx="1"/>
          </p:cNvCxnSpPr>
          <p:nvPr/>
        </p:nvCxnSpPr>
        <p:spPr>
          <a:xfrm>
            <a:off x="3202201" y="1718145"/>
            <a:ext cx="4200982" cy="29260"/>
          </a:xfrm>
          <a:prstGeom prst="straightConnector1">
            <a:avLst/>
          </a:prstGeom>
          <a:ln w="19050">
            <a:solidFill>
              <a:srgbClr val="FF00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テキスト ボックス 3"/>
          <p:cNvSpPr txBox="1">
            <a:spLocks noChangeArrowheads="1"/>
          </p:cNvSpPr>
          <p:nvPr/>
        </p:nvSpPr>
        <p:spPr bwMode="auto">
          <a:xfrm>
            <a:off x="165104" y="840418"/>
            <a:ext cx="8826495" cy="36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a:effectLst/>
                <a:ea typeface="Meiryo UI" pitchFamily="50" charset="-128"/>
                <a:cs typeface="Meiryo UI" pitchFamily="50" charset="-128"/>
              </a:rPr>
              <a:t>Possible to set Image Rotation to Camera</a:t>
            </a:r>
          </a:p>
        </p:txBody>
      </p:sp>
      <p:cxnSp>
        <p:nvCxnSpPr>
          <p:cNvPr id="27" name="直線コネクタ 26"/>
          <p:cNvCxnSpPr/>
          <p:nvPr/>
        </p:nvCxnSpPr>
        <p:spPr>
          <a:xfrm flipH="1">
            <a:off x="2162908" y="1367939"/>
            <a:ext cx="3112465" cy="0"/>
          </a:xfrm>
          <a:prstGeom prst="line">
            <a:avLst/>
          </a:prstGeom>
          <a:ln w="9525">
            <a:solidFill>
              <a:schemeClr val="tx2"/>
            </a:solidFill>
            <a:prstDash val="dash"/>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6602208" y="157911"/>
            <a:ext cx="1260000" cy="230832"/>
          </a:xfrm>
          <a:prstGeom prst="rect">
            <a:avLst/>
          </a:prstGeom>
          <a:solidFill>
            <a:schemeClr val="accent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1.10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31648339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6722"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Smart Coding Settings</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0" name="テキスト ボックス 3"/>
          <p:cNvSpPr txBox="1">
            <a:spLocks noChangeArrowheads="1"/>
          </p:cNvSpPr>
          <p:nvPr/>
        </p:nvSpPr>
        <p:spPr bwMode="auto">
          <a:xfrm>
            <a:off x="165104" y="840418"/>
            <a:ext cx="8826495" cy="110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a:effectLst/>
                <a:ea typeface="Meiryo UI" pitchFamily="50" charset="-128"/>
                <a:cs typeface="Meiryo UI" pitchFamily="50" charset="-128"/>
              </a:rPr>
              <a:t>Possible to set </a:t>
            </a:r>
            <a:r>
              <a:rPr lang="en-US" altLang="ja-JP" sz="1800" b="1" dirty="0" smtClean="0">
                <a:effectLst/>
                <a:ea typeface="Meiryo UI" pitchFamily="50" charset="-128"/>
                <a:cs typeface="Meiryo UI" pitchFamily="50" charset="-128"/>
              </a:rPr>
              <a:t>“ON”/”OFF” </a:t>
            </a:r>
            <a:r>
              <a:rPr lang="en-US" altLang="ja-JP" sz="1800" b="1" dirty="0">
                <a:effectLst/>
                <a:ea typeface="Meiryo UI" pitchFamily="50" charset="-128"/>
                <a:cs typeface="Meiryo UI" pitchFamily="50" charset="-128"/>
              </a:rPr>
              <a:t>for </a:t>
            </a:r>
            <a:r>
              <a:rPr lang="en-US" altLang="ja-JP" sz="1800" b="1" dirty="0" smtClean="0">
                <a:effectLst/>
                <a:ea typeface="Meiryo UI" pitchFamily="50" charset="-128"/>
                <a:cs typeface="Meiryo UI" pitchFamily="50" charset="-128"/>
              </a:rPr>
              <a:t>“Smart Coding (Advance)” setting</a:t>
            </a:r>
          </a:p>
          <a:p>
            <a:pPr marL="571500" indent="-285750" algn="l" eaLnBrk="1" hangingPunct="1">
              <a:buFont typeface="Wingdings" panose="05000000000000000000" pitchFamily="2" charset="2"/>
              <a:buChar char="Ø"/>
            </a:pPr>
            <a:r>
              <a:rPr lang="en-US" altLang="ja-JP" sz="1600" b="1" dirty="0">
                <a:effectLst/>
                <a:ea typeface="Meiryo UI" pitchFamily="50" charset="-128"/>
                <a:cs typeface="Meiryo UI" pitchFamily="50" charset="-128"/>
              </a:rPr>
              <a:t>Add “Smart </a:t>
            </a:r>
            <a:r>
              <a:rPr lang="en-US" altLang="ja-JP" sz="1600" b="1" dirty="0" smtClean="0">
                <a:effectLst/>
                <a:ea typeface="Meiryo UI" pitchFamily="50" charset="-128"/>
                <a:cs typeface="Meiryo UI" pitchFamily="50" charset="-128"/>
              </a:rPr>
              <a:t>Coding </a:t>
            </a:r>
            <a:r>
              <a:rPr lang="en-US" altLang="ja-JP" sz="1600" b="1" dirty="0">
                <a:effectLst/>
                <a:ea typeface="Meiryo UI" pitchFamily="50" charset="-128"/>
                <a:cs typeface="Meiryo UI" pitchFamily="50" charset="-128"/>
              </a:rPr>
              <a:t>(Advanced)" setting </a:t>
            </a:r>
            <a:r>
              <a:rPr lang="en-US" altLang="ja-JP" sz="1600" b="1" dirty="0" smtClean="0">
                <a:effectLst/>
                <a:ea typeface="Meiryo UI" pitchFamily="50" charset="-128"/>
                <a:cs typeface="Meiryo UI" pitchFamily="50" charset="-128"/>
              </a:rPr>
              <a:t>into the Detailed </a:t>
            </a:r>
            <a:r>
              <a:rPr lang="en-US" altLang="ja-JP" sz="1600" b="1" dirty="0">
                <a:effectLst/>
                <a:ea typeface="Meiryo UI" pitchFamily="50" charset="-128"/>
                <a:cs typeface="Meiryo UI" pitchFamily="50" charset="-128"/>
              </a:rPr>
              <a:t>setting (Step </a:t>
            </a:r>
            <a:r>
              <a:rPr lang="en-US" altLang="ja-JP" sz="1600" b="1" dirty="0" smtClean="0">
                <a:effectLst/>
                <a:ea typeface="Meiryo UI" pitchFamily="50" charset="-128"/>
                <a:cs typeface="Meiryo UI" pitchFamily="50" charset="-128"/>
              </a:rPr>
              <a:t>3 Recording setup).</a:t>
            </a:r>
            <a:r>
              <a:rPr lang="en-US" altLang="ja-JP" sz="1600" b="1" dirty="0">
                <a:effectLst/>
                <a:ea typeface="Meiryo UI" pitchFamily="50" charset="-128"/>
                <a:cs typeface="Meiryo UI" pitchFamily="50" charset="-128"/>
              </a:rPr>
              <a:t/>
            </a:r>
            <a:br>
              <a:rPr lang="en-US" altLang="ja-JP" sz="1600" b="1" dirty="0">
                <a:effectLst/>
                <a:ea typeface="Meiryo UI" pitchFamily="50" charset="-128"/>
                <a:cs typeface="Meiryo UI" pitchFamily="50" charset="-128"/>
              </a:rPr>
            </a:br>
            <a:r>
              <a:rPr lang="en-US" altLang="ja-JP" sz="1600" b="1" dirty="0">
                <a:effectLst/>
                <a:ea typeface="Meiryo UI" pitchFamily="50" charset="-128"/>
                <a:cs typeface="Meiryo UI" pitchFamily="50" charset="-128"/>
              </a:rPr>
              <a:t>It is effective only when stream (1) distribution mode is </a:t>
            </a:r>
            <a:r>
              <a:rPr lang="en-US" altLang="ja-JP" sz="1600" b="1" dirty="0" smtClean="0">
                <a:effectLst/>
                <a:ea typeface="Meiryo UI" pitchFamily="50" charset="-128"/>
                <a:cs typeface="Meiryo UI" pitchFamily="50" charset="-128"/>
              </a:rPr>
              <a:t>“Frame </a:t>
            </a:r>
            <a:r>
              <a:rPr lang="en-US" altLang="ja-JP" sz="1600" b="1" dirty="0">
                <a:effectLst/>
                <a:ea typeface="Meiryo UI" pitchFamily="50" charset="-128"/>
                <a:cs typeface="Meiryo UI" pitchFamily="50" charset="-128"/>
              </a:rPr>
              <a:t>rate specification</a:t>
            </a:r>
            <a:r>
              <a:rPr lang="en-US" altLang="ja-JP" sz="1600" b="1" dirty="0" smtClean="0">
                <a:effectLst/>
                <a:ea typeface="Meiryo UI" pitchFamily="50" charset="-128"/>
                <a:cs typeface="Meiryo UI" pitchFamily="50" charset="-128"/>
              </a:rPr>
              <a:t>“, </a:t>
            </a:r>
            <a:r>
              <a:rPr lang="en-US" altLang="ja-JP" sz="1600" b="1" dirty="0">
                <a:effectLst/>
                <a:ea typeface="Meiryo UI" pitchFamily="50" charset="-128"/>
                <a:cs typeface="Meiryo UI" pitchFamily="50" charset="-128"/>
              </a:rPr>
              <a:t>and compression is "H.265</a:t>
            </a:r>
            <a:r>
              <a:rPr lang="en-US" altLang="ja-JP" sz="1600" b="1" dirty="0" smtClean="0">
                <a:effectLst/>
                <a:ea typeface="Meiryo UI" pitchFamily="50" charset="-128"/>
                <a:cs typeface="Meiryo UI" pitchFamily="50" charset="-128"/>
              </a:rPr>
              <a:t>".</a:t>
            </a:r>
            <a:endParaRPr lang="en-US" altLang="ja-JP" sz="1600" b="1" dirty="0">
              <a:effectLst/>
              <a:ea typeface="Meiryo UI" pitchFamily="50" charset="-128"/>
              <a:cs typeface="Meiryo UI" pitchFamily="50" charset="-128"/>
            </a:endParaRP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244" y="1971916"/>
            <a:ext cx="4002022" cy="2501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445458" y="3060204"/>
            <a:ext cx="4545203" cy="1621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正方形/長方形 12"/>
          <p:cNvSpPr>
            <a:spLocks noChangeAspect="1"/>
          </p:cNvSpPr>
          <p:nvPr/>
        </p:nvSpPr>
        <p:spPr>
          <a:xfrm>
            <a:off x="7691017" y="3481754"/>
            <a:ext cx="1241968" cy="1066800"/>
          </a:xfrm>
          <a:prstGeom prst="rect">
            <a:avLst/>
          </a:prstGeom>
          <a:noFill/>
          <a:ln w="19050">
            <a:solidFill>
              <a:srgbClr val="FF0000"/>
            </a:solidFill>
            <a:miter lim="800000"/>
            <a:headEnd/>
            <a:tailEnd/>
          </a:ln>
          <a:effectLst/>
          <a:extLst/>
        </p:spPr>
        <p:txBody>
          <a:bodyPr wrap="none" lIns="72000" rIns="72000" rtlCol="0" anchor="ctr"/>
          <a:lstStyle/>
          <a:p>
            <a:pPr algn="ctr" defTabSz="361950" fontAlgn="base">
              <a:spcBef>
                <a:spcPct val="0"/>
              </a:spcBef>
              <a:spcAft>
                <a:spcPct val="0"/>
              </a:spcAft>
            </a:pPr>
            <a:endParaRPr kumimoji="1" lang="ja-JP" altLang="en-US"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a:spLocks noChangeAspect="1"/>
          </p:cNvSpPr>
          <p:nvPr/>
        </p:nvSpPr>
        <p:spPr>
          <a:xfrm>
            <a:off x="1969477" y="2227385"/>
            <a:ext cx="2274045" cy="597869"/>
          </a:xfrm>
          <a:prstGeom prst="rect">
            <a:avLst/>
          </a:prstGeom>
          <a:noFill/>
          <a:ln w="19050">
            <a:solidFill>
              <a:srgbClr val="FF0000"/>
            </a:solidFill>
            <a:miter lim="800000"/>
            <a:headEnd/>
            <a:tailEnd/>
          </a:ln>
          <a:effectLst/>
          <a:extLst/>
        </p:spPr>
        <p:txBody>
          <a:bodyPr wrap="none" lIns="72000" rIns="72000" rtlCol="0" anchor="ctr"/>
          <a:lstStyle/>
          <a:p>
            <a:pPr algn="ctr" defTabSz="361950" fontAlgn="base">
              <a:spcBef>
                <a:spcPct val="0"/>
              </a:spcBef>
              <a:spcAft>
                <a:spcPct val="0"/>
              </a:spcAft>
            </a:pPr>
            <a:endParaRPr kumimoji="1" lang="ja-JP" altLang="en-US"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 name="直線矢印コネクタ 14"/>
          <p:cNvCxnSpPr/>
          <p:nvPr/>
        </p:nvCxnSpPr>
        <p:spPr>
          <a:xfrm>
            <a:off x="4243522" y="2227385"/>
            <a:ext cx="4747139" cy="832819"/>
          </a:xfrm>
          <a:prstGeom prst="straightConnector1">
            <a:avLst/>
          </a:prstGeom>
          <a:ln w="1905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1969477" y="2825254"/>
            <a:ext cx="2475981" cy="1856011"/>
          </a:xfrm>
          <a:prstGeom prst="straightConnector1">
            <a:avLst/>
          </a:prstGeom>
          <a:ln w="1905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6602208" y="157911"/>
            <a:ext cx="1260000" cy="230832"/>
          </a:xfrm>
          <a:prstGeom prst="rect">
            <a:avLst/>
          </a:prstGeom>
          <a:solidFill>
            <a:schemeClr val="accent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1.10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31648339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画面の領域"/>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897" y="2369097"/>
            <a:ext cx="6255950" cy="2295689"/>
          </a:xfrm>
          <a:prstGeom prst="rect">
            <a:avLst/>
          </a:prstGeom>
        </p:spPr>
      </p:pic>
      <p:sp>
        <p:nvSpPr>
          <p:cNvPr id="9" name="テキスト ボックス 8"/>
          <p:cNvSpPr txBox="1"/>
          <p:nvPr/>
        </p:nvSpPr>
        <p:spPr>
          <a:xfrm>
            <a:off x="476722"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Tooltip Window</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0" name="テキスト ボックス 3"/>
          <p:cNvSpPr txBox="1">
            <a:spLocks noChangeArrowheads="1"/>
          </p:cNvSpPr>
          <p:nvPr/>
        </p:nvSpPr>
        <p:spPr bwMode="auto">
          <a:xfrm>
            <a:off x="165104" y="840418"/>
            <a:ext cx="8826495" cy="1015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a:effectLst/>
              </a:rPr>
              <a:t>Possible to show detail explanation by </a:t>
            </a:r>
            <a:r>
              <a:rPr lang="en-US" altLang="ja-JP" sz="1800" b="1" dirty="0" smtClean="0">
                <a:effectLst/>
              </a:rPr>
              <a:t>“Tooltip window” </a:t>
            </a:r>
            <a:r>
              <a:rPr lang="en-US" altLang="ja-JP" sz="1800" b="1" dirty="0">
                <a:effectLst/>
              </a:rPr>
              <a:t>for system </a:t>
            </a:r>
            <a:r>
              <a:rPr lang="en-US" altLang="ja-JP" sz="1800" b="1" dirty="0" smtClean="0">
                <a:effectLst/>
              </a:rPr>
              <a:t>setting</a:t>
            </a:r>
          </a:p>
          <a:p>
            <a:pPr marL="285750" algn="l" eaLnBrk="1" hangingPunct="1"/>
            <a:r>
              <a:rPr lang="en-US" altLang="ja-JP" b="1" dirty="0">
                <a:effectLst/>
                <a:ea typeface="Meiryo UI" pitchFamily="50" charset="-128"/>
                <a:cs typeface="Meiryo UI" pitchFamily="50" charset="-128"/>
              </a:rPr>
              <a:t> </a:t>
            </a:r>
            <a:endParaRPr lang="en-US" altLang="ja-JP" b="1" dirty="0" smtClean="0">
              <a:effectLst/>
              <a:ea typeface="Meiryo UI" pitchFamily="50" charset="-128"/>
              <a:cs typeface="Meiryo UI" pitchFamily="50" charset="-128"/>
            </a:endParaRPr>
          </a:p>
          <a:p>
            <a:pPr marL="285750" algn="l" eaLnBrk="1" hangingPunct="1">
              <a:buFont typeface="Wingdings" panose="05000000000000000000" pitchFamily="2" charset="2"/>
              <a:buChar char="Ø"/>
            </a:pPr>
            <a:r>
              <a:rPr lang="en-US" altLang="ja-JP" b="1" dirty="0" smtClean="0">
                <a:effectLst/>
                <a:ea typeface="Meiryo UI" pitchFamily="50" charset="-128"/>
                <a:cs typeface="Meiryo UI" pitchFamily="50" charset="-128"/>
              </a:rPr>
              <a:t>Go </a:t>
            </a:r>
            <a:r>
              <a:rPr lang="en-US" altLang="ja-JP" b="1" dirty="0">
                <a:effectLst/>
                <a:ea typeface="Meiryo UI" pitchFamily="50" charset="-128"/>
                <a:cs typeface="Meiryo UI" pitchFamily="50" charset="-128"/>
              </a:rPr>
              <a:t>to [Setting] -&gt; [System] -&gt; </a:t>
            </a:r>
            <a:r>
              <a:rPr lang="en-US" altLang="ja-JP" b="1" dirty="0" smtClean="0">
                <a:effectLst/>
                <a:ea typeface="Meiryo UI" pitchFamily="50" charset="-128"/>
                <a:cs typeface="Meiryo UI" pitchFamily="50" charset="-128"/>
              </a:rPr>
              <a:t>[Basic setup]</a:t>
            </a:r>
          </a:p>
          <a:p>
            <a:pPr marL="285750" algn="l" eaLnBrk="1" hangingPunct="1"/>
            <a:r>
              <a:rPr lang="en-US" altLang="ja-JP" b="1" dirty="0">
                <a:effectLst/>
                <a:ea typeface="Meiryo UI" pitchFamily="50" charset="-128"/>
                <a:cs typeface="Meiryo UI" pitchFamily="50" charset="-128"/>
              </a:rPr>
              <a:t> </a:t>
            </a:r>
            <a:r>
              <a:rPr lang="en-US" altLang="ja-JP" b="1" dirty="0" smtClean="0">
                <a:effectLst/>
                <a:ea typeface="Meiryo UI" pitchFamily="50" charset="-128"/>
                <a:cs typeface="Meiryo UI" pitchFamily="50" charset="-128"/>
              </a:rPr>
              <a:t>    -&gt; [Description of setup items]</a:t>
            </a:r>
            <a:endParaRPr lang="en-US" altLang="ja-JP" b="1" dirty="0">
              <a:effectLst/>
              <a:ea typeface="Meiryo UI" pitchFamily="50" charset="-128"/>
              <a:cs typeface="Meiryo UI" pitchFamily="50" charset="-128"/>
            </a:endParaRPr>
          </a:p>
        </p:txBody>
      </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708995" y="1235166"/>
            <a:ext cx="4173190" cy="1783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正方形/長方形 12"/>
          <p:cNvSpPr>
            <a:spLocks noChangeAspect="1"/>
          </p:cNvSpPr>
          <p:nvPr/>
        </p:nvSpPr>
        <p:spPr>
          <a:xfrm>
            <a:off x="5658176" y="1933946"/>
            <a:ext cx="2424886" cy="481006"/>
          </a:xfrm>
          <a:prstGeom prst="rect">
            <a:avLst/>
          </a:prstGeom>
          <a:noFill/>
          <a:ln w="19050">
            <a:solidFill>
              <a:srgbClr val="FF0000"/>
            </a:solidFill>
            <a:miter lim="800000"/>
            <a:headEnd/>
            <a:tailEnd/>
          </a:ln>
          <a:effectLst/>
          <a:extLst/>
        </p:spPr>
        <p:txBody>
          <a:bodyPr wrap="none" lIns="72000" rIns="72000" rtlCol="0" anchor="ctr"/>
          <a:lstStyle/>
          <a:p>
            <a:pPr algn="ctr" defTabSz="361950" fontAlgn="base">
              <a:spcBef>
                <a:spcPct val="0"/>
              </a:spcBef>
              <a:spcAft>
                <a:spcPct val="0"/>
              </a:spcAft>
            </a:pPr>
            <a:endParaRPr kumimoji="1" lang="ja-JP" altLang="en-US"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a:spLocks noChangeAspect="1"/>
          </p:cNvSpPr>
          <p:nvPr/>
        </p:nvSpPr>
        <p:spPr>
          <a:xfrm>
            <a:off x="1660759" y="4473895"/>
            <a:ext cx="4875087" cy="172945"/>
          </a:xfrm>
          <a:prstGeom prst="rect">
            <a:avLst/>
          </a:prstGeom>
          <a:noFill/>
          <a:ln w="19050">
            <a:solidFill>
              <a:srgbClr val="FF0000"/>
            </a:solidFill>
            <a:miter lim="800000"/>
            <a:headEnd/>
            <a:tailEnd/>
          </a:ln>
          <a:effectLst/>
          <a:extLst/>
        </p:spPr>
        <p:txBody>
          <a:bodyPr wrap="none" lIns="72000" rIns="72000" rtlCol="0" anchor="ctr"/>
          <a:lstStyle/>
          <a:p>
            <a:pPr algn="ctr" defTabSz="361950" fontAlgn="base">
              <a:spcBef>
                <a:spcPct val="0"/>
              </a:spcBef>
              <a:spcAft>
                <a:spcPct val="0"/>
              </a:spcAft>
            </a:pPr>
            <a:endParaRPr kumimoji="1" lang="ja-JP" altLang="en-US"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吹き出し 15"/>
          <p:cNvSpPr/>
          <p:nvPr/>
        </p:nvSpPr>
        <p:spPr>
          <a:xfrm>
            <a:off x="6705600" y="2678694"/>
            <a:ext cx="2086708" cy="691660"/>
          </a:xfrm>
          <a:prstGeom prst="wedgeRoundRectCallout">
            <a:avLst>
              <a:gd name="adj1" fmla="val -30685"/>
              <a:gd name="adj2" fmla="val -86048"/>
              <a:gd name="adj3" fmla="val 16667"/>
            </a:avLst>
          </a:prstGeom>
          <a:solidFill>
            <a:srgbClr val="FF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800" b="1" dirty="0">
                <a:solidFill>
                  <a:srgbClr val="FF0000"/>
                </a:solidFill>
                <a:effectLst/>
                <a:latin typeface="Calibri" panose="020F0502020204030204" pitchFamily="34" charset="0"/>
              </a:rPr>
              <a:t>By moving the mouse over the setting button etc. and waiting for about 3 seconds, </a:t>
            </a:r>
            <a:r>
              <a:rPr lang="en-US" altLang="ja-JP" sz="800" b="1" dirty="0" smtClean="0">
                <a:solidFill>
                  <a:srgbClr val="FF0000"/>
                </a:solidFill>
                <a:effectLst/>
                <a:latin typeface="Calibri" panose="020F0502020204030204" pitchFamily="34" charset="0"/>
              </a:rPr>
              <a:t>“Explanation</a:t>
            </a:r>
            <a:r>
              <a:rPr lang="en-US" altLang="ja-JP" sz="800" b="1" dirty="0">
                <a:solidFill>
                  <a:srgbClr val="FF0000"/>
                </a:solidFill>
                <a:effectLst/>
                <a:latin typeface="Calibri" panose="020F0502020204030204" pitchFamily="34" charset="0"/>
              </a:rPr>
              <a:t>" is displayed on the screen.</a:t>
            </a:r>
            <a:br>
              <a:rPr lang="en-US" altLang="ja-JP" sz="800" b="1" dirty="0">
                <a:solidFill>
                  <a:srgbClr val="FF0000"/>
                </a:solidFill>
                <a:effectLst/>
                <a:latin typeface="Calibri" panose="020F0502020204030204" pitchFamily="34" charset="0"/>
              </a:rPr>
            </a:br>
            <a:r>
              <a:rPr lang="en-US" altLang="ja-JP" sz="800" b="1" dirty="0">
                <a:solidFill>
                  <a:srgbClr val="FF0000"/>
                </a:solidFill>
                <a:effectLst/>
                <a:latin typeface="Calibri" panose="020F0502020204030204" pitchFamily="34" charset="0"/>
              </a:rPr>
              <a:t>It disappears with moving the mouse.</a:t>
            </a:r>
          </a:p>
        </p:txBody>
      </p:sp>
      <p:sp>
        <p:nvSpPr>
          <p:cNvPr id="17" name="角丸四角形吹き出し 16"/>
          <p:cNvSpPr/>
          <p:nvPr/>
        </p:nvSpPr>
        <p:spPr>
          <a:xfrm>
            <a:off x="6699737" y="4179274"/>
            <a:ext cx="2350533" cy="386860"/>
          </a:xfrm>
          <a:prstGeom prst="wedgeRoundRectCallout">
            <a:avLst>
              <a:gd name="adj1" fmla="val -58954"/>
              <a:gd name="adj2" fmla="val 38323"/>
              <a:gd name="adj3" fmla="val 16667"/>
            </a:avLst>
          </a:prstGeom>
          <a:solidFill>
            <a:srgbClr val="FF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800" b="1" dirty="0">
                <a:solidFill>
                  <a:srgbClr val="FF0000"/>
                </a:solidFill>
                <a:effectLst/>
                <a:latin typeface="Calibri" panose="020F0502020204030204" pitchFamily="34" charset="0"/>
              </a:rPr>
              <a:t>“</a:t>
            </a:r>
            <a:r>
              <a:rPr lang="en-US" altLang="ja-JP" sz="800" b="1" dirty="0" smtClean="0">
                <a:solidFill>
                  <a:srgbClr val="FF0000"/>
                </a:solidFill>
                <a:effectLst/>
                <a:latin typeface="Calibri" panose="020F0502020204030204" pitchFamily="34" charset="0"/>
              </a:rPr>
              <a:t>Description od setup items" </a:t>
            </a:r>
            <a:r>
              <a:rPr lang="en-US" altLang="ja-JP" sz="800" b="1" dirty="0">
                <a:solidFill>
                  <a:srgbClr val="FF0000"/>
                </a:solidFill>
                <a:effectLst/>
                <a:latin typeface="Calibri" panose="020F0502020204030204" pitchFamily="34" charset="0"/>
              </a:rPr>
              <a:t>is added to the </a:t>
            </a:r>
            <a:r>
              <a:rPr lang="en-US" altLang="ja-JP" sz="800" b="1" dirty="0" smtClean="0">
                <a:solidFill>
                  <a:srgbClr val="FF0000"/>
                </a:solidFill>
                <a:effectLst/>
                <a:latin typeface="Calibri" panose="020F0502020204030204" pitchFamily="34" charset="0"/>
              </a:rPr>
              <a:t>Basic </a:t>
            </a:r>
            <a:r>
              <a:rPr lang="en-US" altLang="ja-JP" sz="800" b="1" dirty="0">
                <a:solidFill>
                  <a:srgbClr val="FF0000"/>
                </a:solidFill>
                <a:effectLst/>
                <a:latin typeface="Calibri" panose="020F0502020204030204" pitchFamily="34" charset="0"/>
              </a:rPr>
              <a:t>setup</a:t>
            </a:r>
            <a:r>
              <a:rPr lang="en-US" altLang="ja-JP" sz="800" b="1" dirty="0" smtClean="0">
                <a:solidFill>
                  <a:srgbClr val="FF0000"/>
                </a:solidFill>
                <a:effectLst/>
                <a:latin typeface="Calibri" panose="020F0502020204030204" pitchFamily="34" charset="0"/>
              </a:rPr>
              <a:t>. Set </a:t>
            </a:r>
            <a:r>
              <a:rPr lang="en-US" altLang="ja-JP" sz="800" b="1" dirty="0">
                <a:solidFill>
                  <a:srgbClr val="FF0000"/>
                </a:solidFill>
                <a:effectLst/>
                <a:latin typeface="Calibri" panose="020F0502020204030204" pitchFamily="34" charset="0"/>
              </a:rPr>
              <a:t>it to </a:t>
            </a:r>
            <a:r>
              <a:rPr lang="en-US" altLang="ja-JP" sz="800" b="1" dirty="0" smtClean="0">
                <a:solidFill>
                  <a:srgbClr val="FF0000"/>
                </a:solidFill>
                <a:effectLst/>
                <a:latin typeface="Calibri" panose="020F0502020204030204" pitchFamily="34" charset="0"/>
              </a:rPr>
              <a:t>“ON” </a:t>
            </a:r>
            <a:r>
              <a:rPr lang="en-US" altLang="ja-JP" sz="800" b="1" dirty="0">
                <a:solidFill>
                  <a:srgbClr val="FF0000"/>
                </a:solidFill>
                <a:effectLst/>
                <a:latin typeface="Calibri" panose="020F0502020204030204" pitchFamily="34" charset="0"/>
              </a:rPr>
              <a:t>to display it. </a:t>
            </a:r>
            <a:r>
              <a:rPr lang="en-US" altLang="ja-JP" sz="800" b="1" dirty="0" smtClean="0">
                <a:solidFill>
                  <a:srgbClr val="FF0000"/>
                </a:solidFill>
                <a:effectLst/>
                <a:latin typeface="Calibri" panose="020F0502020204030204" pitchFamily="34" charset="0"/>
              </a:rPr>
              <a:t>(Default: ON)</a:t>
            </a:r>
            <a:endParaRPr lang="en-US" altLang="ja-JP" sz="800" b="1" dirty="0">
              <a:solidFill>
                <a:srgbClr val="FF0000"/>
              </a:solidFill>
              <a:effectLst/>
              <a:latin typeface="Calibri" panose="020F0502020204030204" pitchFamily="34" charset="0"/>
            </a:endParaRPr>
          </a:p>
        </p:txBody>
      </p:sp>
      <p:sp>
        <p:nvSpPr>
          <p:cNvPr id="18" name="テキスト ボックス 17"/>
          <p:cNvSpPr txBox="1"/>
          <p:nvPr/>
        </p:nvSpPr>
        <p:spPr>
          <a:xfrm>
            <a:off x="6602208" y="157911"/>
            <a:ext cx="1260000" cy="230832"/>
          </a:xfrm>
          <a:prstGeom prst="rect">
            <a:avLst/>
          </a:prstGeom>
          <a:solidFill>
            <a:schemeClr val="accent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1.10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31648339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64998" y="55004"/>
            <a:ext cx="5597906" cy="448019"/>
          </a:xfrm>
          <a:prstGeom prst="rect">
            <a:avLst/>
          </a:prstGeom>
          <a:noFill/>
        </p:spPr>
        <p:txBody>
          <a:bodyPr wrap="square" lIns="77925" tIns="38963" rIns="77925" bIns="38963" rtlCol="0">
            <a:spAutoFit/>
          </a:bodyPr>
          <a:lstStyle/>
          <a:p>
            <a:pPr algn="l"/>
            <a:r>
              <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Improve </a:t>
            </a:r>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Message </a:t>
            </a:r>
            <a:r>
              <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for </a:t>
            </a:r>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System Settings</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0" name="テキスト ボックス 3"/>
          <p:cNvSpPr txBox="1">
            <a:spLocks noChangeArrowheads="1"/>
          </p:cNvSpPr>
          <p:nvPr/>
        </p:nvSpPr>
        <p:spPr bwMode="auto">
          <a:xfrm>
            <a:off x="165104" y="840418"/>
            <a:ext cx="4143127" cy="33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600" b="1" dirty="0">
                <a:effectLst/>
              </a:rPr>
              <a:t>Add </a:t>
            </a:r>
            <a:r>
              <a:rPr lang="en-US" altLang="ja-JP" sz="1600" b="1" dirty="0" smtClean="0">
                <a:effectLst/>
              </a:rPr>
              <a:t>Message Display </a:t>
            </a:r>
            <a:r>
              <a:rPr lang="en-US" altLang="ja-JP" sz="1600" b="1" dirty="0">
                <a:effectLst/>
              </a:rPr>
              <a:t>when setting is </a:t>
            </a:r>
            <a:r>
              <a:rPr lang="en-US" altLang="ja-JP" sz="1600" b="1" dirty="0" smtClean="0">
                <a:effectLst/>
              </a:rPr>
              <a:t>saved.</a:t>
            </a:r>
            <a:endParaRPr lang="en-US" altLang="ja-JP" sz="1600" b="1" dirty="0">
              <a:effectLst/>
            </a:endParaRPr>
          </a:p>
        </p:txBody>
      </p:sp>
      <p:sp>
        <p:nvSpPr>
          <p:cNvPr id="11" name="テキスト ボックス 3"/>
          <p:cNvSpPr txBox="1">
            <a:spLocks noChangeArrowheads="1"/>
          </p:cNvSpPr>
          <p:nvPr/>
        </p:nvSpPr>
        <p:spPr bwMode="auto">
          <a:xfrm>
            <a:off x="4520558" y="840406"/>
            <a:ext cx="4506220" cy="58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600" b="1" dirty="0" smtClean="0">
                <a:effectLst/>
              </a:rPr>
              <a:t>Add Warning Message </a:t>
            </a:r>
            <a:r>
              <a:rPr lang="en-US" altLang="ja-JP" sz="1600" b="1" dirty="0">
                <a:effectLst/>
              </a:rPr>
              <a:t>when setting screen is moved while setting is not </a:t>
            </a:r>
            <a:r>
              <a:rPr lang="en-US" altLang="ja-JP" sz="1600" b="1" dirty="0" smtClean="0">
                <a:effectLst/>
              </a:rPr>
              <a:t>saved.</a:t>
            </a:r>
            <a:endParaRPr lang="en-US" altLang="ja-JP" sz="1600" b="1" dirty="0">
              <a:effectLst/>
            </a:endParaRPr>
          </a:p>
        </p:txBody>
      </p:sp>
      <p:pic>
        <p:nvPicPr>
          <p:cNvPr id="12" name="Picture 8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790" y="1200844"/>
            <a:ext cx="341376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752254" y="3868125"/>
            <a:ext cx="1880429" cy="772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120" y="3757159"/>
            <a:ext cx="1554458" cy="888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下矢印 15"/>
          <p:cNvSpPr/>
          <p:nvPr/>
        </p:nvSpPr>
        <p:spPr>
          <a:xfrm>
            <a:off x="2209872" y="3376379"/>
            <a:ext cx="410308" cy="199272"/>
          </a:xfrm>
          <a:prstGeom prst="downArrow">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7" name="テキスト ボックス 16"/>
          <p:cNvSpPr txBox="1"/>
          <p:nvPr/>
        </p:nvSpPr>
        <p:spPr>
          <a:xfrm>
            <a:off x="2218317" y="4090342"/>
            <a:ext cx="344966" cy="307777"/>
          </a:xfrm>
          <a:prstGeom prst="rect">
            <a:avLst/>
          </a:prstGeom>
          <a:noFill/>
        </p:spPr>
        <p:txBody>
          <a:bodyPr wrap="none" rtlCol="0">
            <a:spAutoFit/>
          </a:bodyPr>
          <a:lstStyle/>
          <a:p>
            <a:r>
              <a:rPr kumimoji="1" lang="en-US" altLang="ja-JP" sz="1400" b="1" dirty="0" smtClean="0">
                <a:effectLst/>
                <a:latin typeface="Calibri" panose="020F0502020204030204" pitchFamily="34" charset="0"/>
                <a:ea typeface="Meiryo UI" panose="020B0604030504040204" pitchFamily="50" charset="-128"/>
                <a:cs typeface="Meiryo UI" panose="020B0604030504040204" pitchFamily="50" charset="-128"/>
              </a:rPr>
              <a:t>or</a:t>
            </a:r>
            <a:endParaRPr kumimoji="1" lang="ja-JP" altLang="en-US" sz="14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1544685" y="3574402"/>
            <a:ext cx="1725152" cy="230832"/>
          </a:xfrm>
          <a:prstGeom prst="rect">
            <a:avLst/>
          </a:prstGeom>
          <a:noFill/>
        </p:spPr>
        <p:txBody>
          <a:bodyPr wrap="none" rtlCol="0">
            <a:spAutoFit/>
          </a:bodyPr>
          <a:lstStyle/>
          <a:p>
            <a:pPr algn="l"/>
            <a:r>
              <a:rPr kumimoji="1" lang="en-US" altLang="ja-JP" sz="900" b="1" dirty="0" smtClean="0">
                <a:effectLst/>
                <a:latin typeface="Calibri" panose="020F0502020204030204" pitchFamily="34" charset="0"/>
                <a:ea typeface="Meiryo UI" panose="020B0604030504040204" pitchFamily="50" charset="-128"/>
                <a:cs typeface="Meiryo UI" panose="020B0604030504040204" pitchFamily="50" charset="-128"/>
              </a:rPr>
              <a:t>Shows one of the figures below.</a:t>
            </a:r>
            <a:endParaRPr kumimoji="1" lang="ja-JP" altLang="en-US" sz="9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9" name="正方形/長方形 18"/>
          <p:cNvSpPr>
            <a:spLocks noChangeAspect="1"/>
          </p:cNvSpPr>
          <p:nvPr/>
        </p:nvSpPr>
        <p:spPr>
          <a:xfrm>
            <a:off x="2274276" y="3176856"/>
            <a:ext cx="328318" cy="122085"/>
          </a:xfrm>
          <a:prstGeom prst="rect">
            <a:avLst/>
          </a:prstGeom>
          <a:noFill/>
          <a:ln w="19050">
            <a:solidFill>
              <a:srgbClr val="FF0000"/>
            </a:solidFill>
            <a:miter lim="800000"/>
            <a:headEnd/>
            <a:tailEnd/>
          </a:ln>
          <a:effectLst/>
          <a:extLst/>
        </p:spPr>
        <p:txBody>
          <a:bodyPr wrap="none" lIns="72000" rIns="72000" rtlCol="0" anchor="ctr"/>
          <a:lstStyle/>
          <a:p>
            <a:pPr algn="ctr" defTabSz="361950" fontAlgn="base">
              <a:spcBef>
                <a:spcPct val="0"/>
              </a:spcBef>
              <a:spcAft>
                <a:spcPct val="0"/>
              </a:spcAft>
            </a:pPr>
            <a:endParaRPr kumimoji="1" lang="ja-JP" altLang="en-US"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角丸四角形吹き出し 19"/>
          <p:cNvSpPr/>
          <p:nvPr/>
        </p:nvSpPr>
        <p:spPr>
          <a:xfrm>
            <a:off x="2089672" y="2831027"/>
            <a:ext cx="697526" cy="236886"/>
          </a:xfrm>
          <a:prstGeom prst="wedgeRoundRectCallout">
            <a:avLst>
              <a:gd name="adj1" fmla="val 4243"/>
              <a:gd name="adj2" fmla="val 92150"/>
              <a:gd name="adj3" fmla="val 16667"/>
            </a:avLst>
          </a:prstGeom>
          <a:solidFill>
            <a:srgbClr val="FF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800" b="1" dirty="0" smtClean="0">
                <a:solidFill>
                  <a:srgbClr val="FF0000"/>
                </a:solidFill>
                <a:effectLst/>
                <a:latin typeface="Calibri" panose="020F0502020204030204" pitchFamily="34" charset="0"/>
              </a:rPr>
              <a:t>Click “Set”.</a:t>
            </a:r>
            <a:endParaRPr lang="en-US" altLang="ja-JP" sz="800" b="1" dirty="0">
              <a:solidFill>
                <a:srgbClr val="FF0000"/>
              </a:solidFill>
              <a:effectLst/>
              <a:latin typeface="Calibri" panose="020F0502020204030204" pitchFamily="34" charset="0"/>
            </a:endParaRPr>
          </a:p>
        </p:txBody>
      </p:sp>
      <p:pic>
        <p:nvPicPr>
          <p:cNvPr id="21" name="Picture 8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7022" y="1404367"/>
            <a:ext cx="3009352" cy="1882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4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24688" y="3610275"/>
            <a:ext cx="13335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正方形/長方形 22"/>
          <p:cNvSpPr>
            <a:spLocks noChangeAspect="1"/>
          </p:cNvSpPr>
          <p:nvPr/>
        </p:nvSpPr>
        <p:spPr>
          <a:xfrm>
            <a:off x="5557021" y="1605963"/>
            <a:ext cx="779301" cy="1066899"/>
          </a:xfrm>
          <a:prstGeom prst="rect">
            <a:avLst/>
          </a:prstGeom>
          <a:noFill/>
          <a:ln w="19050">
            <a:solidFill>
              <a:srgbClr val="FF0000"/>
            </a:solidFill>
            <a:miter lim="800000"/>
            <a:headEnd/>
            <a:tailEnd/>
          </a:ln>
          <a:effectLst/>
          <a:extLst/>
        </p:spPr>
        <p:txBody>
          <a:bodyPr wrap="none" lIns="72000" rIns="72000" rtlCol="0" anchor="ctr"/>
          <a:lstStyle/>
          <a:p>
            <a:pPr algn="ctr" defTabSz="361950" fontAlgn="base">
              <a:spcBef>
                <a:spcPct val="0"/>
              </a:spcBef>
              <a:spcAft>
                <a:spcPct val="0"/>
              </a:spcAft>
            </a:pPr>
            <a:endParaRPr kumimoji="1" lang="ja-JP" altLang="en-US"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角丸四角形吹き出し 23"/>
          <p:cNvSpPr/>
          <p:nvPr/>
        </p:nvSpPr>
        <p:spPr>
          <a:xfrm>
            <a:off x="6098278" y="2867312"/>
            <a:ext cx="1064522" cy="236886"/>
          </a:xfrm>
          <a:prstGeom prst="wedgeRoundRectCallout">
            <a:avLst>
              <a:gd name="adj1" fmla="val -44496"/>
              <a:gd name="adj2" fmla="val -125598"/>
              <a:gd name="adj3" fmla="val 16667"/>
            </a:avLst>
          </a:prstGeom>
          <a:solidFill>
            <a:srgbClr val="FF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800" b="1" dirty="0" smtClean="0">
                <a:solidFill>
                  <a:srgbClr val="FF0000"/>
                </a:solidFill>
                <a:effectLst/>
                <a:latin typeface="Calibri" panose="020F0502020204030204" pitchFamily="34" charset="0"/>
              </a:rPr>
              <a:t>Click other settings.</a:t>
            </a:r>
            <a:endParaRPr lang="en-US" altLang="ja-JP" sz="800" b="1" dirty="0">
              <a:solidFill>
                <a:srgbClr val="FF0000"/>
              </a:solidFill>
              <a:effectLst/>
              <a:latin typeface="Calibri" panose="020F0502020204030204" pitchFamily="34" charset="0"/>
            </a:endParaRPr>
          </a:p>
        </p:txBody>
      </p:sp>
      <p:sp>
        <p:nvSpPr>
          <p:cNvPr id="26" name="正方形/長方形 25"/>
          <p:cNvSpPr/>
          <p:nvPr/>
        </p:nvSpPr>
        <p:spPr>
          <a:xfrm>
            <a:off x="6249413" y="4560673"/>
            <a:ext cx="1620000" cy="144000"/>
          </a:xfrm>
          <a:prstGeom prst="rect">
            <a:avLst/>
          </a:prstGeom>
          <a:ln>
            <a:headEnd/>
            <a:tailEnd/>
          </a:ln>
          <a:extLst/>
        </p:spPr>
        <p:style>
          <a:lnRef idx="2">
            <a:schemeClr val="dk1"/>
          </a:lnRef>
          <a:fillRef idx="1">
            <a:schemeClr val="lt1"/>
          </a:fillRef>
          <a:effectRef idx="0">
            <a:schemeClr val="dk1"/>
          </a:effectRef>
          <a:fontRef idx="minor">
            <a:schemeClr val="dk1"/>
          </a:fontRef>
        </p:style>
        <p:txBody>
          <a:bodyPr wrap="none" lIns="72000" rIns="72000" rtlCol="0" anchor="ctr"/>
          <a:lstStyle/>
          <a:p>
            <a:pPr algn="ctr" defTabSz="361950" fontAlgn="base">
              <a:spcBef>
                <a:spcPct val="0"/>
              </a:spcBef>
              <a:spcAft>
                <a:spcPct val="0"/>
              </a:spcAft>
            </a:pPr>
            <a:r>
              <a:rPr kumimoji="1" lang="en-US" altLang="ja-JP" sz="800" b="1"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Shift to the other window.</a:t>
            </a:r>
            <a:endParaRPr kumimoji="1" lang="ja-JP" altLang="en-US" sz="800" b="1"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p:txBody>
      </p:sp>
      <p:cxnSp>
        <p:nvCxnSpPr>
          <p:cNvPr id="28" name="直線コネクタ 27"/>
          <p:cNvCxnSpPr/>
          <p:nvPr/>
        </p:nvCxnSpPr>
        <p:spPr>
          <a:xfrm>
            <a:off x="7051567" y="3296518"/>
            <a:ext cx="0" cy="324000"/>
          </a:xfrm>
          <a:prstGeom prst="line">
            <a:avLst/>
          </a:prstGeom>
          <a:ln w="19050">
            <a:solidFill>
              <a:schemeClr val="tx1"/>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7057417" y="4369252"/>
            <a:ext cx="0" cy="180000"/>
          </a:xfrm>
          <a:prstGeom prst="line">
            <a:avLst/>
          </a:prstGeom>
          <a:ln w="19050">
            <a:solidFill>
              <a:schemeClr val="tx1"/>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6151739" y="3367416"/>
            <a:ext cx="1800000" cy="144000"/>
          </a:xfrm>
          <a:prstGeom prst="rect">
            <a:avLst/>
          </a:prstGeom>
          <a:solidFill>
            <a:schemeClr val="bg1"/>
          </a:solidFill>
          <a:ln w="19050">
            <a:headEnd/>
            <a:tailEnd/>
          </a:ln>
          <a:extLst/>
        </p:spPr>
        <p:style>
          <a:lnRef idx="2">
            <a:schemeClr val="dk1"/>
          </a:lnRef>
          <a:fillRef idx="1">
            <a:schemeClr val="lt1"/>
          </a:fillRef>
          <a:effectRef idx="0">
            <a:schemeClr val="dk1"/>
          </a:effectRef>
          <a:fontRef idx="minor">
            <a:schemeClr val="dk1"/>
          </a:fontRef>
        </p:style>
        <p:txBody>
          <a:bodyPr wrap="square" lIns="72000" rIns="72000" rtlCol="0" anchor="ctr">
            <a:noAutofit/>
          </a:bodyPr>
          <a:lstStyle/>
          <a:p>
            <a:pPr algn="ctr" defTabSz="361950" fontAlgn="base">
              <a:spcBef>
                <a:spcPct val="0"/>
              </a:spcBef>
              <a:spcAft>
                <a:spcPct val="0"/>
              </a:spcAft>
            </a:pPr>
            <a:r>
              <a:rPr kumimoji="1" lang="en-US" altLang="ja-JP" sz="800" b="1"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Click other setting without saving</a:t>
            </a:r>
            <a:endParaRPr kumimoji="1" lang="ja-JP" altLang="en-US" sz="800" b="1"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7067746" y="4369252"/>
            <a:ext cx="309700" cy="215444"/>
          </a:xfrm>
          <a:prstGeom prst="rect">
            <a:avLst/>
          </a:prstGeom>
          <a:noFill/>
        </p:spPr>
        <p:txBody>
          <a:bodyPr wrap="none" rtlCol="0">
            <a:spAutoFit/>
          </a:bodyPr>
          <a:lstStyle/>
          <a:p>
            <a:r>
              <a:rPr kumimoji="1" lang="en-US" altLang="ja-JP" sz="800" b="1" dirty="0" smtClean="0">
                <a:effectLst/>
                <a:latin typeface="Calibri" panose="020F0502020204030204" pitchFamily="34" charset="0"/>
                <a:ea typeface="Meiryo UI" panose="020B0604030504040204" pitchFamily="50" charset="-128"/>
                <a:cs typeface="Meiryo UI" panose="020B0604030504040204" pitchFamily="50" charset="-128"/>
              </a:rPr>
              <a:t>OK</a:t>
            </a:r>
            <a:endParaRPr kumimoji="1" lang="ja-JP" altLang="en-US" sz="8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3" name="正方形/長方形 32"/>
          <p:cNvSpPr>
            <a:spLocks noChangeAspect="1"/>
          </p:cNvSpPr>
          <p:nvPr/>
        </p:nvSpPr>
        <p:spPr>
          <a:xfrm>
            <a:off x="6424688" y="3610275"/>
            <a:ext cx="1333500" cy="767862"/>
          </a:xfrm>
          <a:prstGeom prst="rect">
            <a:avLst/>
          </a:prstGeom>
          <a:noFill/>
          <a:ln w="19050">
            <a:solidFill>
              <a:srgbClr val="FF0000"/>
            </a:solidFill>
            <a:miter lim="800000"/>
            <a:headEnd/>
            <a:tailEnd/>
          </a:ln>
          <a:effectLst/>
          <a:extLst/>
        </p:spPr>
        <p:txBody>
          <a:bodyPr wrap="none" lIns="72000" rIns="72000" rtlCol="0" anchor="ctr"/>
          <a:lstStyle/>
          <a:p>
            <a:pPr algn="ctr" defTabSz="361950" fontAlgn="base">
              <a:spcBef>
                <a:spcPct val="0"/>
              </a:spcBef>
              <a:spcAft>
                <a:spcPct val="0"/>
              </a:spcAft>
            </a:pPr>
            <a:endParaRPr kumimoji="1" lang="ja-JP" altLang="en-US"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4" name="直線コネクタ 33"/>
          <p:cNvCxnSpPr/>
          <p:nvPr/>
        </p:nvCxnSpPr>
        <p:spPr>
          <a:xfrm>
            <a:off x="5222639" y="2139412"/>
            <a:ext cx="316659" cy="0"/>
          </a:xfrm>
          <a:prstGeom prst="line">
            <a:avLst/>
          </a:prstGeom>
          <a:ln w="19050">
            <a:solidFill>
              <a:schemeClr val="tx1"/>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5228510" y="4002903"/>
            <a:ext cx="1188000" cy="0"/>
          </a:xfrm>
          <a:prstGeom prst="line">
            <a:avLst/>
          </a:prstGeom>
          <a:ln w="19050">
            <a:solidFill>
              <a:schemeClr val="tx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V="1">
            <a:off x="5222637" y="2138596"/>
            <a:ext cx="0" cy="1872000"/>
          </a:xfrm>
          <a:prstGeom prst="line">
            <a:avLst/>
          </a:prstGeom>
          <a:ln w="19050">
            <a:solidFill>
              <a:schemeClr val="tx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5222694" y="3789019"/>
            <a:ext cx="955354" cy="215444"/>
          </a:xfrm>
          <a:prstGeom prst="rect">
            <a:avLst/>
          </a:prstGeom>
          <a:noFill/>
        </p:spPr>
        <p:txBody>
          <a:bodyPr wrap="square" rtlCol="0">
            <a:spAutoFit/>
          </a:bodyPr>
          <a:lstStyle/>
          <a:p>
            <a:pPr algn="l"/>
            <a:r>
              <a:rPr kumimoji="1" lang="en-US" altLang="ja-JP" sz="800" b="1" dirty="0" smtClean="0">
                <a:effectLst/>
                <a:latin typeface="Calibri" panose="020F0502020204030204" pitchFamily="34" charset="0"/>
                <a:ea typeface="Meiryo UI" panose="020B0604030504040204" pitchFamily="50" charset="-128"/>
                <a:cs typeface="Meiryo UI" panose="020B0604030504040204" pitchFamily="50" charset="-128"/>
              </a:rPr>
              <a:t>Cancel</a:t>
            </a:r>
            <a:endParaRPr kumimoji="1" lang="ja-JP" altLang="en-US" sz="8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 name="角丸四角形 1"/>
          <p:cNvSpPr/>
          <p:nvPr/>
        </p:nvSpPr>
        <p:spPr>
          <a:xfrm>
            <a:off x="271603" y="3604961"/>
            <a:ext cx="4484200" cy="1087356"/>
          </a:xfrm>
          <a:prstGeom prst="roundRect">
            <a:avLst>
              <a:gd name="adj" fmla="val 7503"/>
            </a:avLst>
          </a:prstGeom>
          <a:noFill/>
          <a:ln>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9" name="テキスト ボックス 38"/>
          <p:cNvSpPr txBox="1"/>
          <p:nvPr/>
        </p:nvSpPr>
        <p:spPr>
          <a:xfrm>
            <a:off x="6602208" y="157911"/>
            <a:ext cx="1260000" cy="230832"/>
          </a:xfrm>
          <a:prstGeom prst="rect">
            <a:avLst/>
          </a:prstGeom>
          <a:solidFill>
            <a:schemeClr val="accent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1.10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350614819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descr="画面の領域"/>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4176" y="3271762"/>
            <a:ext cx="2677519" cy="1454372"/>
          </a:xfrm>
          <a:prstGeom prst="rect">
            <a:avLst/>
          </a:prstGeom>
        </p:spPr>
      </p:pic>
      <p:pic>
        <p:nvPicPr>
          <p:cNvPr id="4" name="図 3" descr="画面の領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927" y="3296690"/>
            <a:ext cx="3013357" cy="1345872"/>
          </a:xfrm>
          <a:prstGeom prst="rect">
            <a:avLst/>
          </a:prstGeom>
        </p:spPr>
      </p:pic>
      <p:pic>
        <p:nvPicPr>
          <p:cNvPr id="3" name="図 2"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524" y="1461576"/>
            <a:ext cx="2672585" cy="1450928"/>
          </a:xfrm>
          <a:prstGeom prst="rect">
            <a:avLst/>
          </a:prstGeom>
        </p:spPr>
      </p:pic>
      <p:sp>
        <p:nvSpPr>
          <p:cNvPr id="9" name="テキスト ボックス 8"/>
          <p:cNvSpPr txBox="1"/>
          <p:nvPr/>
        </p:nvSpPr>
        <p:spPr>
          <a:xfrm>
            <a:off x="476722"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Equipment Setting List</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0" name="テキスト ボックス 3"/>
          <p:cNvSpPr txBox="1">
            <a:spLocks noChangeArrowheads="1"/>
          </p:cNvSpPr>
          <p:nvPr/>
        </p:nvSpPr>
        <p:spPr bwMode="auto">
          <a:xfrm>
            <a:off x="165104" y="840418"/>
            <a:ext cx="8826495" cy="36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a:effectLst/>
              </a:rPr>
              <a:t>Improve the operability of the setting by fixing the left column of the device setting </a:t>
            </a:r>
            <a:r>
              <a:rPr lang="en-US" altLang="ja-JP" sz="1800" b="1" dirty="0" smtClean="0">
                <a:effectLst/>
              </a:rPr>
              <a:t>list.</a:t>
            </a:r>
            <a:endParaRPr lang="en-US" altLang="ja-JP" sz="1800" b="1" dirty="0">
              <a:effectLst/>
            </a:endParaRPr>
          </a:p>
        </p:txBody>
      </p:sp>
      <p:sp>
        <p:nvSpPr>
          <p:cNvPr id="12" name="テキスト ボックス 11"/>
          <p:cNvSpPr txBox="1">
            <a:spLocks noChangeAspect="1"/>
          </p:cNvSpPr>
          <p:nvPr/>
        </p:nvSpPr>
        <p:spPr>
          <a:xfrm>
            <a:off x="680806" y="1215483"/>
            <a:ext cx="1451679" cy="261610"/>
          </a:xfrm>
          <a:prstGeom prst="rect">
            <a:avLst/>
          </a:prstGeom>
          <a:noFill/>
        </p:spPr>
        <p:txBody>
          <a:bodyPr wrap="none" lIns="0" rtlCol="0">
            <a:spAutoFit/>
          </a:bodyPr>
          <a:lstStyle/>
          <a:p>
            <a:pPr algn="l"/>
            <a:r>
              <a:rPr lang="en-US" altLang="ja-JP" sz="1100" b="1" dirty="0" smtClean="0">
                <a:effectLst/>
                <a:latin typeface="Calibri" panose="020F0502020204030204" pitchFamily="34" charset="0"/>
              </a:rPr>
              <a:t>1. </a:t>
            </a:r>
            <a:r>
              <a:rPr kumimoji="1" lang="en-US" altLang="ja-JP" sz="1100" b="1" dirty="0" smtClean="0">
                <a:effectLst/>
                <a:latin typeface="Calibri" panose="020F0502020204030204" pitchFamily="34" charset="0"/>
              </a:rPr>
              <a:t>Initial setup – STEP 1</a:t>
            </a:r>
            <a:endParaRPr kumimoji="1" lang="ja-JP" altLang="en-US" sz="1100" b="1" dirty="0">
              <a:effectLst/>
              <a:latin typeface="Calibri" panose="020F0502020204030204" pitchFamily="34" charset="0"/>
            </a:endParaRPr>
          </a:p>
        </p:txBody>
      </p:sp>
      <p:sp>
        <p:nvSpPr>
          <p:cNvPr id="14" name="テキスト ボックス 13"/>
          <p:cNvSpPr txBox="1">
            <a:spLocks noChangeAspect="1"/>
          </p:cNvSpPr>
          <p:nvPr/>
        </p:nvSpPr>
        <p:spPr>
          <a:xfrm>
            <a:off x="4886862" y="1209621"/>
            <a:ext cx="1692130" cy="261610"/>
          </a:xfrm>
          <a:prstGeom prst="rect">
            <a:avLst/>
          </a:prstGeom>
          <a:noFill/>
        </p:spPr>
        <p:txBody>
          <a:bodyPr wrap="none" lIns="0" rtlCol="0">
            <a:spAutoFit/>
          </a:bodyPr>
          <a:lstStyle/>
          <a:p>
            <a:pPr algn="l"/>
            <a:r>
              <a:rPr lang="en-US" altLang="ja-JP" sz="1100" b="1" dirty="0" smtClean="0">
                <a:effectLst/>
                <a:latin typeface="Calibri" panose="020F0502020204030204" pitchFamily="34" charset="0"/>
              </a:rPr>
              <a:t>2. </a:t>
            </a:r>
            <a:r>
              <a:rPr kumimoji="1" lang="en-US" altLang="ja-JP" sz="1100" b="1" dirty="0" smtClean="0">
                <a:effectLst/>
                <a:latin typeface="Calibri" panose="020F0502020204030204" pitchFamily="34" charset="0"/>
              </a:rPr>
              <a:t>Advanced setup – STEP 1</a:t>
            </a:r>
            <a:endParaRPr kumimoji="1" lang="ja-JP" altLang="en-US" sz="1100" b="1" dirty="0">
              <a:effectLst/>
              <a:latin typeface="Calibri" panose="020F0502020204030204" pitchFamily="34" charset="0"/>
            </a:endParaRPr>
          </a:p>
        </p:txBody>
      </p:sp>
      <p:sp>
        <p:nvSpPr>
          <p:cNvPr id="17" name="テキスト ボックス 16"/>
          <p:cNvSpPr txBox="1">
            <a:spLocks noChangeAspect="1"/>
          </p:cNvSpPr>
          <p:nvPr/>
        </p:nvSpPr>
        <p:spPr>
          <a:xfrm>
            <a:off x="637927" y="3031928"/>
            <a:ext cx="2979980" cy="261610"/>
          </a:xfrm>
          <a:prstGeom prst="rect">
            <a:avLst/>
          </a:prstGeom>
          <a:noFill/>
        </p:spPr>
        <p:txBody>
          <a:bodyPr wrap="square" lIns="0" rtlCol="0">
            <a:spAutoFit/>
          </a:bodyPr>
          <a:lstStyle/>
          <a:p>
            <a:pPr algn="l"/>
            <a:r>
              <a:rPr lang="en-US" altLang="ja-JP" sz="1100" b="1" dirty="0" smtClean="0">
                <a:effectLst/>
                <a:latin typeface="Calibri" panose="020F0502020204030204" pitchFamily="34" charset="0"/>
              </a:rPr>
              <a:t>3. </a:t>
            </a:r>
            <a:r>
              <a:rPr kumimoji="1" lang="en-US" altLang="ja-JP" sz="1100" b="1" dirty="0" smtClean="0">
                <a:effectLst/>
                <a:latin typeface="Calibri" panose="020F0502020204030204" pitchFamily="34" charset="0"/>
              </a:rPr>
              <a:t>Advanced setup – STEP 2 Camera detail setup</a:t>
            </a:r>
            <a:endParaRPr kumimoji="1" lang="ja-JP" altLang="en-US" sz="1100" b="1" dirty="0">
              <a:effectLst/>
              <a:latin typeface="Calibri" panose="020F0502020204030204" pitchFamily="34" charset="0"/>
            </a:endParaRPr>
          </a:p>
        </p:txBody>
      </p:sp>
      <p:sp>
        <p:nvSpPr>
          <p:cNvPr id="18" name="正方形/長方形 17"/>
          <p:cNvSpPr>
            <a:spLocks noChangeAspect="1"/>
          </p:cNvSpPr>
          <p:nvPr/>
        </p:nvSpPr>
        <p:spPr>
          <a:xfrm>
            <a:off x="634336" y="3405550"/>
            <a:ext cx="1179095" cy="1237012"/>
          </a:xfrm>
          <a:prstGeom prst="rect">
            <a:avLst/>
          </a:prstGeom>
          <a:noFill/>
          <a:ln w="19050">
            <a:solidFill>
              <a:srgbClr val="FF0000"/>
            </a:solidFill>
            <a:miter lim="800000"/>
            <a:headEnd/>
            <a:tailEnd/>
          </a:ln>
          <a:effectLst/>
          <a:extLst/>
        </p:spPr>
        <p:txBody>
          <a:bodyPr wrap="none" lIns="72000" rIns="72000" rtlCol="0" anchor="ctr"/>
          <a:lstStyle/>
          <a:p>
            <a:pPr algn="ctr" defTabSz="361950" fontAlgn="base">
              <a:spcBef>
                <a:spcPct val="0"/>
              </a:spcBef>
              <a:spcAft>
                <a:spcPct val="0"/>
              </a:spcAft>
            </a:pPr>
            <a:endParaRPr kumimoji="1" lang="ja-JP" altLang="en-US"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a:spLocks noChangeAspect="1"/>
          </p:cNvSpPr>
          <p:nvPr/>
        </p:nvSpPr>
        <p:spPr>
          <a:xfrm>
            <a:off x="4895295" y="3042080"/>
            <a:ext cx="1692130" cy="261610"/>
          </a:xfrm>
          <a:prstGeom prst="rect">
            <a:avLst/>
          </a:prstGeom>
          <a:noFill/>
        </p:spPr>
        <p:txBody>
          <a:bodyPr wrap="none" lIns="0" rtlCol="0">
            <a:spAutoFit/>
          </a:bodyPr>
          <a:lstStyle/>
          <a:p>
            <a:pPr algn="l"/>
            <a:r>
              <a:rPr lang="en-US" altLang="ja-JP" sz="1100" b="1" dirty="0" smtClean="0">
                <a:effectLst/>
                <a:latin typeface="Calibri" panose="020F0502020204030204" pitchFamily="34" charset="0"/>
              </a:rPr>
              <a:t>4. </a:t>
            </a:r>
            <a:r>
              <a:rPr kumimoji="1" lang="en-US" altLang="ja-JP" sz="1100" b="1" dirty="0" smtClean="0">
                <a:effectLst/>
                <a:latin typeface="Calibri" panose="020F0502020204030204" pitchFamily="34" charset="0"/>
              </a:rPr>
              <a:t>Advanced setup – STEP 3</a:t>
            </a:r>
            <a:endParaRPr kumimoji="1" lang="ja-JP" altLang="en-US" sz="1100" b="1" dirty="0">
              <a:effectLst/>
              <a:latin typeface="Calibri" panose="020F0502020204030204" pitchFamily="34" charset="0"/>
            </a:endParaRPr>
          </a:p>
        </p:txBody>
      </p:sp>
      <p:sp>
        <p:nvSpPr>
          <p:cNvPr id="21" name="正方形/長方形 20"/>
          <p:cNvSpPr>
            <a:spLocks/>
          </p:cNvSpPr>
          <p:nvPr/>
        </p:nvSpPr>
        <p:spPr>
          <a:xfrm>
            <a:off x="5798151" y="3493480"/>
            <a:ext cx="576000" cy="527295"/>
          </a:xfrm>
          <a:prstGeom prst="rect">
            <a:avLst/>
          </a:prstGeom>
          <a:noFill/>
          <a:ln w="19050">
            <a:solidFill>
              <a:srgbClr val="FF0000"/>
            </a:solidFill>
            <a:miter lim="800000"/>
            <a:headEnd/>
            <a:tailEnd/>
          </a:ln>
          <a:effectLst/>
          <a:extLst/>
        </p:spPr>
        <p:txBody>
          <a:bodyPr wrap="none" lIns="72000" rIns="72000" rtlCol="0" anchor="ctr"/>
          <a:lstStyle/>
          <a:p>
            <a:pPr algn="ctr" defTabSz="361950" fontAlgn="base">
              <a:spcBef>
                <a:spcPct val="0"/>
              </a:spcBef>
              <a:spcAft>
                <a:spcPct val="0"/>
              </a:spcAft>
            </a:pPr>
            <a:endParaRPr kumimoji="1" lang="ja-JP" altLang="en-US"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左右矢印 21"/>
          <p:cNvSpPr>
            <a:spLocks noChangeAspect="1"/>
          </p:cNvSpPr>
          <p:nvPr/>
        </p:nvSpPr>
        <p:spPr>
          <a:xfrm>
            <a:off x="2206759" y="2050992"/>
            <a:ext cx="1129288" cy="324000"/>
          </a:xfrm>
          <a:prstGeom prst="leftRightArrow">
            <a:avLst/>
          </a:prstGeom>
          <a:ln/>
          <a:extLst/>
        </p:spPr>
        <p:style>
          <a:lnRef idx="2">
            <a:schemeClr val="accent5"/>
          </a:lnRef>
          <a:fillRef idx="1">
            <a:schemeClr val="lt1"/>
          </a:fillRef>
          <a:effectRef idx="0">
            <a:schemeClr val="accent5"/>
          </a:effectRef>
          <a:fontRef idx="minor">
            <a:schemeClr val="dk1"/>
          </a:fontRef>
        </p:style>
        <p:txBody>
          <a:bodyPr wrap="none" lIns="72000" rIns="72000" rtlCol="0" anchor="ctr"/>
          <a:lstStyle/>
          <a:p>
            <a:pPr algn="ctr" defTabSz="361950" fontAlgn="base">
              <a:spcBef>
                <a:spcPct val="0"/>
              </a:spcBef>
              <a:spcAft>
                <a:spcPct val="0"/>
              </a:spcAft>
            </a:pPr>
            <a:r>
              <a:rPr lang="en-US" altLang="ja-JP" sz="8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S</a:t>
            </a:r>
            <a:r>
              <a:rPr lang="en-US" altLang="ja-JP" sz="8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crollable</a:t>
            </a:r>
            <a:endParaRPr kumimoji="1" lang="ja-JP" altLang="en-US" sz="8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4" name="左右矢印 23"/>
          <p:cNvSpPr>
            <a:spLocks noChangeAspect="1"/>
          </p:cNvSpPr>
          <p:nvPr/>
        </p:nvSpPr>
        <p:spPr>
          <a:xfrm>
            <a:off x="6400793" y="3683923"/>
            <a:ext cx="1162140" cy="324000"/>
          </a:xfrm>
          <a:prstGeom prst="leftRightArrow">
            <a:avLst/>
          </a:prstGeom>
          <a:ln/>
          <a:extLst/>
        </p:spPr>
        <p:style>
          <a:lnRef idx="2">
            <a:schemeClr val="accent5"/>
          </a:lnRef>
          <a:fillRef idx="1">
            <a:schemeClr val="lt1"/>
          </a:fillRef>
          <a:effectRef idx="0">
            <a:schemeClr val="accent5"/>
          </a:effectRef>
          <a:fontRef idx="minor">
            <a:schemeClr val="dk1"/>
          </a:fontRef>
        </p:style>
        <p:txBody>
          <a:bodyPr wrap="none" lIns="72000" rIns="72000" rtlCol="0" anchor="ctr"/>
          <a:lstStyle/>
          <a:p>
            <a:pPr algn="ctr" defTabSz="361950" fontAlgn="base">
              <a:spcBef>
                <a:spcPct val="0"/>
              </a:spcBef>
              <a:spcAft>
                <a:spcPct val="0"/>
              </a:spcAft>
            </a:pPr>
            <a:r>
              <a:rPr lang="en-US" altLang="ja-JP" sz="8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Scrollable</a:t>
            </a:r>
            <a:endParaRPr kumimoji="1" lang="ja-JP" altLang="en-US" sz="8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5" name="左右矢印 24"/>
          <p:cNvSpPr>
            <a:spLocks noChangeAspect="1"/>
          </p:cNvSpPr>
          <p:nvPr/>
        </p:nvSpPr>
        <p:spPr>
          <a:xfrm>
            <a:off x="1819500" y="3996238"/>
            <a:ext cx="1831343" cy="324000"/>
          </a:xfrm>
          <a:prstGeom prst="leftRightArrow">
            <a:avLst/>
          </a:prstGeom>
          <a:ln/>
          <a:extLst/>
        </p:spPr>
        <p:style>
          <a:lnRef idx="2">
            <a:schemeClr val="accent5"/>
          </a:lnRef>
          <a:fillRef idx="1">
            <a:schemeClr val="lt1"/>
          </a:fillRef>
          <a:effectRef idx="0">
            <a:schemeClr val="accent5"/>
          </a:effectRef>
          <a:fontRef idx="minor">
            <a:schemeClr val="dk1"/>
          </a:fontRef>
        </p:style>
        <p:txBody>
          <a:bodyPr wrap="none" lIns="72000" rIns="72000" rtlCol="0" anchor="ctr"/>
          <a:lstStyle/>
          <a:p>
            <a:pPr algn="ctr" defTabSz="361950" fontAlgn="base">
              <a:spcBef>
                <a:spcPct val="0"/>
              </a:spcBef>
              <a:spcAft>
                <a:spcPct val="0"/>
              </a:spcAft>
            </a:pPr>
            <a:r>
              <a:rPr lang="en-US" altLang="ja-JP" sz="8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S</a:t>
            </a:r>
            <a:r>
              <a:rPr lang="en-US" altLang="ja-JP" sz="8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crollable</a:t>
            </a:r>
            <a:endParaRPr kumimoji="1" lang="ja-JP" altLang="en-US" sz="8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7" name="正方形/長方形 26"/>
          <p:cNvSpPr>
            <a:spLocks/>
          </p:cNvSpPr>
          <p:nvPr/>
        </p:nvSpPr>
        <p:spPr>
          <a:xfrm>
            <a:off x="1226744" y="1670538"/>
            <a:ext cx="972000" cy="764928"/>
          </a:xfrm>
          <a:prstGeom prst="rect">
            <a:avLst/>
          </a:prstGeom>
          <a:noFill/>
          <a:ln w="19050">
            <a:solidFill>
              <a:srgbClr val="FF0000"/>
            </a:solidFill>
            <a:miter lim="800000"/>
            <a:headEnd/>
            <a:tailEnd/>
          </a:ln>
          <a:effectLst/>
          <a:extLst/>
        </p:spPr>
        <p:txBody>
          <a:bodyPr wrap="none" lIns="72000" rIns="72000" rtlCol="0" anchor="ctr"/>
          <a:lstStyle/>
          <a:p>
            <a:pPr algn="ctr" defTabSz="361950" fontAlgn="base">
              <a:spcBef>
                <a:spcPct val="0"/>
              </a:spcBef>
              <a:spcAft>
                <a:spcPct val="0"/>
              </a:spcAft>
            </a:pPr>
            <a:endParaRPr kumimoji="1" lang="ja-JP" altLang="en-US"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a:spLocks/>
          </p:cNvSpPr>
          <p:nvPr/>
        </p:nvSpPr>
        <p:spPr>
          <a:xfrm>
            <a:off x="941081" y="4407253"/>
            <a:ext cx="540000" cy="180000"/>
          </a:xfrm>
          <a:prstGeom prst="rect">
            <a:avLst/>
          </a:prstGeom>
          <a:ln/>
          <a:extLst/>
        </p:spPr>
        <p:style>
          <a:lnRef idx="2">
            <a:schemeClr val="accent5"/>
          </a:lnRef>
          <a:fillRef idx="1">
            <a:schemeClr val="lt1"/>
          </a:fillRef>
          <a:effectRef idx="0">
            <a:schemeClr val="accent5"/>
          </a:effectRef>
          <a:fontRef idx="minor">
            <a:schemeClr val="dk1"/>
          </a:fontRef>
        </p:style>
        <p:txBody>
          <a:bodyPr wrap="none" lIns="72000" rIns="72000" rtlCol="0" anchor="ctr"/>
          <a:lstStyle/>
          <a:p>
            <a:pPr algn="ctr" defTabSz="361950" fontAlgn="base">
              <a:spcBef>
                <a:spcPct val="0"/>
              </a:spcBef>
              <a:spcAft>
                <a:spcPct val="0"/>
              </a:spcAft>
            </a:pPr>
            <a:r>
              <a:rPr lang="en-US" altLang="ja-JP" sz="8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Fixed Area</a:t>
            </a:r>
            <a:endParaRPr kumimoji="1" lang="ja-JP" altLang="en-US" sz="8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2" name="正方形/長方形 31"/>
          <p:cNvSpPr>
            <a:spLocks/>
          </p:cNvSpPr>
          <p:nvPr/>
        </p:nvSpPr>
        <p:spPr>
          <a:xfrm>
            <a:off x="5822214" y="3816383"/>
            <a:ext cx="540000" cy="180000"/>
          </a:xfrm>
          <a:prstGeom prst="rect">
            <a:avLst/>
          </a:prstGeom>
          <a:ln/>
          <a:extLst/>
        </p:spPr>
        <p:style>
          <a:lnRef idx="2">
            <a:schemeClr val="accent5"/>
          </a:lnRef>
          <a:fillRef idx="1">
            <a:schemeClr val="lt1"/>
          </a:fillRef>
          <a:effectRef idx="0">
            <a:schemeClr val="accent5"/>
          </a:effectRef>
          <a:fontRef idx="minor">
            <a:schemeClr val="dk1"/>
          </a:fontRef>
        </p:style>
        <p:txBody>
          <a:bodyPr wrap="none" lIns="72000" rIns="72000" rtlCol="0" anchor="ctr"/>
          <a:lstStyle/>
          <a:p>
            <a:pPr algn="ctr" defTabSz="361950" fontAlgn="base">
              <a:spcBef>
                <a:spcPct val="0"/>
              </a:spcBef>
              <a:spcAft>
                <a:spcPct val="0"/>
              </a:spcAft>
            </a:pPr>
            <a:r>
              <a:rPr lang="en-US" altLang="ja-JP" sz="8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Fixed Area</a:t>
            </a:r>
            <a:endParaRPr kumimoji="1" lang="ja-JP" altLang="en-US" sz="8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4" name="正方形/長方形 33"/>
          <p:cNvSpPr>
            <a:spLocks/>
          </p:cNvSpPr>
          <p:nvPr/>
        </p:nvSpPr>
        <p:spPr>
          <a:xfrm>
            <a:off x="1421431" y="2222646"/>
            <a:ext cx="540000" cy="180000"/>
          </a:xfrm>
          <a:prstGeom prst="rect">
            <a:avLst/>
          </a:prstGeom>
          <a:ln/>
          <a:extLst/>
        </p:spPr>
        <p:style>
          <a:lnRef idx="2">
            <a:schemeClr val="accent5"/>
          </a:lnRef>
          <a:fillRef idx="1">
            <a:schemeClr val="lt1"/>
          </a:fillRef>
          <a:effectRef idx="0">
            <a:schemeClr val="accent5"/>
          </a:effectRef>
          <a:fontRef idx="minor">
            <a:schemeClr val="dk1"/>
          </a:fontRef>
        </p:style>
        <p:txBody>
          <a:bodyPr wrap="none" lIns="72000" rIns="72000" rtlCol="0" anchor="ctr"/>
          <a:lstStyle/>
          <a:p>
            <a:pPr algn="ctr" defTabSz="361950" fontAlgn="base">
              <a:spcBef>
                <a:spcPct val="0"/>
              </a:spcBef>
              <a:spcAft>
                <a:spcPct val="0"/>
              </a:spcAft>
            </a:pPr>
            <a:r>
              <a:rPr lang="en-US" altLang="ja-JP" sz="8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Fixed Area</a:t>
            </a:r>
            <a:endParaRPr kumimoji="1" lang="ja-JP" altLang="en-US" sz="8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5" name="正方形/長方形 34"/>
          <p:cNvSpPr>
            <a:spLocks/>
          </p:cNvSpPr>
          <p:nvPr/>
        </p:nvSpPr>
        <p:spPr>
          <a:xfrm>
            <a:off x="3650843" y="2322164"/>
            <a:ext cx="540000" cy="180000"/>
          </a:xfrm>
          <a:prstGeom prst="rect">
            <a:avLst/>
          </a:prstGeom>
          <a:ln>
            <a:noFill/>
          </a:ln>
          <a:extLst/>
        </p:spPr>
        <p:style>
          <a:lnRef idx="2">
            <a:schemeClr val="accent5"/>
          </a:lnRef>
          <a:fillRef idx="1">
            <a:schemeClr val="lt1"/>
          </a:fillRef>
          <a:effectRef idx="0">
            <a:schemeClr val="accent5"/>
          </a:effectRef>
          <a:fontRef idx="minor">
            <a:schemeClr val="dk1"/>
          </a:fontRef>
        </p:style>
        <p:txBody>
          <a:bodyPr wrap="none" lIns="72000" rIns="72000" rtlCol="0" anchor="ctr"/>
          <a:lstStyle/>
          <a:p>
            <a:pPr algn="ctr" defTabSz="361950" fontAlgn="base">
              <a:spcBef>
                <a:spcPct val="0"/>
              </a:spcBef>
              <a:spcAft>
                <a:spcPct val="0"/>
              </a:spcAft>
            </a:pPr>
            <a:r>
              <a:rPr lang="en-US" altLang="ja-JP" sz="8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Scroll Bar</a:t>
            </a:r>
            <a:endParaRPr kumimoji="1" lang="ja-JP" altLang="en-US" sz="8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6" name="正方形/長方形 35"/>
          <p:cNvSpPr>
            <a:spLocks/>
          </p:cNvSpPr>
          <p:nvPr/>
        </p:nvSpPr>
        <p:spPr>
          <a:xfrm>
            <a:off x="2199823" y="2399466"/>
            <a:ext cx="1136223" cy="36000"/>
          </a:xfrm>
          <a:prstGeom prst="rect">
            <a:avLst/>
          </a:prstGeom>
          <a:noFill/>
          <a:ln w="19050">
            <a:solidFill>
              <a:srgbClr val="FF0000"/>
            </a:solidFill>
            <a:prstDash val="sysDot"/>
            <a:miter lim="800000"/>
            <a:headEnd/>
            <a:tailEnd/>
          </a:ln>
          <a:effectLst/>
          <a:extLst/>
        </p:spPr>
        <p:txBody>
          <a:bodyPr wrap="none" lIns="72000" rIns="72000" rtlCol="0" anchor="ctr"/>
          <a:lstStyle/>
          <a:p>
            <a:pPr algn="ctr" defTabSz="361950" fontAlgn="base">
              <a:spcBef>
                <a:spcPct val="0"/>
              </a:spcBef>
              <a:spcAft>
                <a:spcPct val="0"/>
              </a:spcAft>
            </a:pPr>
            <a:endParaRPr kumimoji="1" lang="ja-JP" altLang="en-US"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8" name="直線矢印コネクタ 37"/>
          <p:cNvCxnSpPr/>
          <p:nvPr/>
        </p:nvCxnSpPr>
        <p:spPr>
          <a:xfrm flipH="1">
            <a:off x="3327284" y="2411488"/>
            <a:ext cx="324000" cy="0"/>
          </a:xfrm>
          <a:prstGeom prst="straightConnector1">
            <a:avLst/>
          </a:prstGeom>
          <a:ln w="19050">
            <a:solidFill>
              <a:srgbClr val="FF00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9" name="図 38" descr="画面の領域"/>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5295" y="1454477"/>
            <a:ext cx="2676401" cy="1458027"/>
          </a:xfrm>
          <a:prstGeom prst="rect">
            <a:avLst/>
          </a:prstGeom>
        </p:spPr>
      </p:pic>
      <p:sp>
        <p:nvSpPr>
          <p:cNvPr id="40" name="左右矢印 39"/>
          <p:cNvSpPr>
            <a:spLocks noChangeAspect="1"/>
          </p:cNvSpPr>
          <p:nvPr/>
        </p:nvSpPr>
        <p:spPr>
          <a:xfrm>
            <a:off x="6442408" y="2015820"/>
            <a:ext cx="1129288" cy="324000"/>
          </a:xfrm>
          <a:prstGeom prst="leftRightArrow">
            <a:avLst/>
          </a:prstGeom>
          <a:ln/>
          <a:extLst/>
        </p:spPr>
        <p:style>
          <a:lnRef idx="2">
            <a:schemeClr val="accent5"/>
          </a:lnRef>
          <a:fillRef idx="1">
            <a:schemeClr val="lt1"/>
          </a:fillRef>
          <a:effectRef idx="0">
            <a:schemeClr val="accent5"/>
          </a:effectRef>
          <a:fontRef idx="minor">
            <a:schemeClr val="dk1"/>
          </a:fontRef>
        </p:style>
        <p:txBody>
          <a:bodyPr wrap="none" lIns="72000" rIns="72000" rtlCol="0" anchor="ctr"/>
          <a:lstStyle/>
          <a:p>
            <a:pPr algn="ctr" defTabSz="361950" fontAlgn="base">
              <a:spcBef>
                <a:spcPct val="0"/>
              </a:spcBef>
              <a:spcAft>
                <a:spcPct val="0"/>
              </a:spcAft>
            </a:pPr>
            <a:r>
              <a:rPr lang="en-US" altLang="ja-JP" sz="8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S</a:t>
            </a:r>
            <a:r>
              <a:rPr lang="en-US" altLang="ja-JP" sz="8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crollable</a:t>
            </a:r>
            <a:endParaRPr kumimoji="1" lang="ja-JP" altLang="en-US" sz="8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41" name="正方形/長方形 40"/>
          <p:cNvSpPr>
            <a:spLocks/>
          </p:cNvSpPr>
          <p:nvPr/>
        </p:nvSpPr>
        <p:spPr>
          <a:xfrm>
            <a:off x="5462393" y="1670538"/>
            <a:ext cx="972000" cy="726160"/>
          </a:xfrm>
          <a:prstGeom prst="rect">
            <a:avLst/>
          </a:prstGeom>
          <a:noFill/>
          <a:ln w="19050">
            <a:solidFill>
              <a:srgbClr val="FF0000"/>
            </a:solidFill>
            <a:miter lim="800000"/>
            <a:headEnd/>
            <a:tailEnd/>
          </a:ln>
          <a:effectLst/>
          <a:extLst/>
        </p:spPr>
        <p:txBody>
          <a:bodyPr wrap="none" lIns="72000" rIns="72000" rtlCol="0" anchor="ctr"/>
          <a:lstStyle/>
          <a:p>
            <a:pPr algn="ctr" defTabSz="361950" fontAlgn="base">
              <a:spcBef>
                <a:spcPct val="0"/>
              </a:spcBef>
              <a:spcAft>
                <a:spcPct val="0"/>
              </a:spcAft>
            </a:pPr>
            <a:endParaRPr kumimoji="1" lang="ja-JP" altLang="en-US"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p:cNvSpPr>
            <a:spLocks/>
          </p:cNvSpPr>
          <p:nvPr/>
        </p:nvSpPr>
        <p:spPr>
          <a:xfrm>
            <a:off x="5616046" y="2169888"/>
            <a:ext cx="540000" cy="180000"/>
          </a:xfrm>
          <a:prstGeom prst="rect">
            <a:avLst/>
          </a:prstGeom>
          <a:ln/>
          <a:extLst/>
        </p:spPr>
        <p:style>
          <a:lnRef idx="2">
            <a:schemeClr val="accent5"/>
          </a:lnRef>
          <a:fillRef idx="1">
            <a:schemeClr val="lt1"/>
          </a:fillRef>
          <a:effectRef idx="0">
            <a:schemeClr val="accent5"/>
          </a:effectRef>
          <a:fontRef idx="minor">
            <a:schemeClr val="dk1"/>
          </a:fontRef>
        </p:style>
        <p:txBody>
          <a:bodyPr wrap="none" lIns="72000" rIns="72000" rtlCol="0" anchor="ctr"/>
          <a:lstStyle/>
          <a:p>
            <a:pPr algn="ctr" defTabSz="361950" fontAlgn="base">
              <a:spcBef>
                <a:spcPct val="0"/>
              </a:spcBef>
              <a:spcAft>
                <a:spcPct val="0"/>
              </a:spcAft>
            </a:pPr>
            <a:r>
              <a:rPr lang="en-US" altLang="ja-JP" sz="8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Fixed Area</a:t>
            </a:r>
            <a:endParaRPr kumimoji="1" lang="ja-JP" altLang="en-US" sz="8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43" name="正方形/長方形 42"/>
          <p:cNvSpPr>
            <a:spLocks/>
          </p:cNvSpPr>
          <p:nvPr/>
        </p:nvSpPr>
        <p:spPr>
          <a:xfrm>
            <a:off x="7886492" y="2298716"/>
            <a:ext cx="540000" cy="180000"/>
          </a:xfrm>
          <a:prstGeom prst="rect">
            <a:avLst/>
          </a:prstGeom>
          <a:ln>
            <a:noFill/>
          </a:ln>
          <a:extLst/>
        </p:spPr>
        <p:style>
          <a:lnRef idx="2">
            <a:schemeClr val="accent5"/>
          </a:lnRef>
          <a:fillRef idx="1">
            <a:schemeClr val="lt1"/>
          </a:fillRef>
          <a:effectRef idx="0">
            <a:schemeClr val="accent5"/>
          </a:effectRef>
          <a:fontRef idx="minor">
            <a:schemeClr val="dk1"/>
          </a:fontRef>
        </p:style>
        <p:txBody>
          <a:bodyPr wrap="none" lIns="72000" rIns="72000" rtlCol="0" anchor="ctr"/>
          <a:lstStyle/>
          <a:p>
            <a:pPr defTabSz="361950"/>
            <a:r>
              <a:rPr lang="en-US" altLang="ja-JP" sz="8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Scroll Bar</a:t>
            </a:r>
            <a:endParaRPr lang="ja-JP" altLang="en-US" sz="8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44" name="正方形/長方形 43"/>
          <p:cNvSpPr>
            <a:spLocks/>
          </p:cNvSpPr>
          <p:nvPr/>
        </p:nvSpPr>
        <p:spPr>
          <a:xfrm>
            <a:off x="6435472" y="2364294"/>
            <a:ext cx="1136223" cy="36000"/>
          </a:xfrm>
          <a:prstGeom prst="rect">
            <a:avLst/>
          </a:prstGeom>
          <a:noFill/>
          <a:ln w="19050">
            <a:solidFill>
              <a:srgbClr val="FF0000"/>
            </a:solidFill>
            <a:prstDash val="sysDot"/>
            <a:miter lim="800000"/>
            <a:headEnd/>
            <a:tailEnd/>
          </a:ln>
          <a:effectLst/>
          <a:extLst/>
        </p:spPr>
        <p:txBody>
          <a:bodyPr wrap="none" lIns="72000" rIns="72000" rtlCol="0" anchor="ctr"/>
          <a:lstStyle/>
          <a:p>
            <a:pPr algn="ctr" defTabSz="361950" fontAlgn="base">
              <a:spcBef>
                <a:spcPct val="0"/>
              </a:spcBef>
              <a:spcAft>
                <a:spcPct val="0"/>
              </a:spcAft>
            </a:pPr>
            <a:endParaRPr kumimoji="1" lang="ja-JP" altLang="en-US"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5" name="直線矢印コネクタ 44"/>
          <p:cNvCxnSpPr/>
          <p:nvPr/>
        </p:nvCxnSpPr>
        <p:spPr>
          <a:xfrm flipH="1">
            <a:off x="7562933" y="2388040"/>
            <a:ext cx="324000" cy="0"/>
          </a:xfrm>
          <a:prstGeom prst="straightConnector1">
            <a:avLst/>
          </a:prstGeom>
          <a:ln w="19050">
            <a:solidFill>
              <a:srgbClr val="FF00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6" name="正方形/長方形 45"/>
          <p:cNvSpPr>
            <a:spLocks/>
          </p:cNvSpPr>
          <p:nvPr/>
        </p:nvSpPr>
        <p:spPr>
          <a:xfrm>
            <a:off x="3956923" y="4326408"/>
            <a:ext cx="540000" cy="180000"/>
          </a:xfrm>
          <a:prstGeom prst="rect">
            <a:avLst/>
          </a:prstGeom>
          <a:ln>
            <a:noFill/>
          </a:ln>
          <a:extLst/>
        </p:spPr>
        <p:style>
          <a:lnRef idx="2">
            <a:schemeClr val="accent5"/>
          </a:lnRef>
          <a:fillRef idx="1">
            <a:schemeClr val="lt1"/>
          </a:fillRef>
          <a:effectRef idx="0">
            <a:schemeClr val="accent5"/>
          </a:effectRef>
          <a:fontRef idx="minor">
            <a:schemeClr val="dk1"/>
          </a:fontRef>
        </p:style>
        <p:txBody>
          <a:bodyPr wrap="none" lIns="72000" rIns="72000" rtlCol="0" anchor="ctr"/>
          <a:lstStyle/>
          <a:p>
            <a:pPr defTabSz="361950"/>
            <a:r>
              <a:rPr lang="en-US" altLang="ja-JP" sz="8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Scroll Bar</a:t>
            </a:r>
            <a:endParaRPr lang="ja-JP" altLang="en-US" sz="8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47" name="正方形/長方形 46"/>
          <p:cNvSpPr>
            <a:spLocks/>
          </p:cNvSpPr>
          <p:nvPr/>
        </p:nvSpPr>
        <p:spPr>
          <a:xfrm>
            <a:off x="1814342" y="4403710"/>
            <a:ext cx="1836000" cy="36000"/>
          </a:xfrm>
          <a:prstGeom prst="rect">
            <a:avLst/>
          </a:prstGeom>
          <a:noFill/>
          <a:ln w="19050">
            <a:solidFill>
              <a:srgbClr val="FF0000"/>
            </a:solidFill>
            <a:prstDash val="sysDot"/>
            <a:miter lim="800000"/>
            <a:headEnd/>
            <a:tailEnd/>
          </a:ln>
          <a:effectLst/>
          <a:extLst/>
        </p:spPr>
        <p:txBody>
          <a:bodyPr wrap="none" lIns="72000" rIns="72000" rtlCol="0" anchor="ctr"/>
          <a:lstStyle/>
          <a:p>
            <a:pPr algn="ctr" defTabSz="361950" fontAlgn="base">
              <a:spcBef>
                <a:spcPct val="0"/>
              </a:spcBef>
              <a:spcAft>
                <a:spcPct val="0"/>
              </a:spcAft>
            </a:pPr>
            <a:endParaRPr kumimoji="1" lang="ja-JP" altLang="en-US"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8" name="直線矢印コネクタ 47"/>
          <p:cNvCxnSpPr/>
          <p:nvPr/>
        </p:nvCxnSpPr>
        <p:spPr>
          <a:xfrm flipH="1">
            <a:off x="3633364" y="4415732"/>
            <a:ext cx="324000" cy="0"/>
          </a:xfrm>
          <a:prstGeom prst="straightConnector1">
            <a:avLst/>
          </a:prstGeom>
          <a:ln w="19050">
            <a:solidFill>
              <a:srgbClr val="FF00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9" name="正方形/長方形 48"/>
          <p:cNvSpPr>
            <a:spLocks/>
          </p:cNvSpPr>
          <p:nvPr/>
        </p:nvSpPr>
        <p:spPr>
          <a:xfrm>
            <a:off x="7880618" y="3922478"/>
            <a:ext cx="540000" cy="180000"/>
          </a:xfrm>
          <a:prstGeom prst="rect">
            <a:avLst/>
          </a:prstGeom>
          <a:ln>
            <a:noFill/>
          </a:ln>
          <a:extLst/>
        </p:spPr>
        <p:style>
          <a:lnRef idx="2">
            <a:schemeClr val="accent5"/>
          </a:lnRef>
          <a:fillRef idx="1">
            <a:schemeClr val="lt1"/>
          </a:fillRef>
          <a:effectRef idx="0">
            <a:schemeClr val="accent5"/>
          </a:effectRef>
          <a:fontRef idx="minor">
            <a:schemeClr val="dk1"/>
          </a:fontRef>
        </p:style>
        <p:txBody>
          <a:bodyPr wrap="none" lIns="72000" rIns="72000" rtlCol="0" anchor="ctr"/>
          <a:lstStyle/>
          <a:p>
            <a:pPr defTabSz="361950"/>
            <a:r>
              <a:rPr lang="en-US" altLang="ja-JP" sz="8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Scroll Bar</a:t>
            </a:r>
            <a:endParaRPr lang="ja-JP" altLang="en-US" sz="8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50" name="正方形/長方形 49"/>
          <p:cNvSpPr>
            <a:spLocks/>
          </p:cNvSpPr>
          <p:nvPr/>
        </p:nvSpPr>
        <p:spPr>
          <a:xfrm>
            <a:off x="6376839" y="3988056"/>
            <a:ext cx="1188000" cy="36000"/>
          </a:xfrm>
          <a:prstGeom prst="rect">
            <a:avLst/>
          </a:prstGeom>
          <a:noFill/>
          <a:ln w="19050">
            <a:solidFill>
              <a:srgbClr val="FF0000"/>
            </a:solidFill>
            <a:prstDash val="sysDot"/>
            <a:miter lim="800000"/>
            <a:headEnd/>
            <a:tailEnd/>
          </a:ln>
          <a:effectLst/>
          <a:extLst/>
        </p:spPr>
        <p:txBody>
          <a:bodyPr wrap="none" lIns="72000" rIns="72000" rtlCol="0" anchor="ctr"/>
          <a:lstStyle/>
          <a:p>
            <a:pPr algn="ctr" defTabSz="361950" fontAlgn="base">
              <a:spcBef>
                <a:spcPct val="0"/>
              </a:spcBef>
              <a:spcAft>
                <a:spcPct val="0"/>
              </a:spcAft>
            </a:pPr>
            <a:endParaRPr kumimoji="1" lang="ja-JP" altLang="en-US"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1" name="直線矢印コネクタ 50"/>
          <p:cNvCxnSpPr/>
          <p:nvPr/>
        </p:nvCxnSpPr>
        <p:spPr>
          <a:xfrm flipH="1">
            <a:off x="7557059" y="4011802"/>
            <a:ext cx="324000" cy="0"/>
          </a:xfrm>
          <a:prstGeom prst="straightConnector1">
            <a:avLst/>
          </a:prstGeom>
          <a:ln w="19050">
            <a:solidFill>
              <a:srgbClr val="FF00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3" name="テキスト ボックス 52"/>
          <p:cNvSpPr txBox="1"/>
          <p:nvPr/>
        </p:nvSpPr>
        <p:spPr>
          <a:xfrm>
            <a:off x="6602208" y="157911"/>
            <a:ext cx="1260000" cy="230832"/>
          </a:xfrm>
          <a:prstGeom prst="rect">
            <a:avLst/>
          </a:prstGeom>
          <a:solidFill>
            <a:schemeClr val="accent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1.10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7761839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a:spLocks noChangeAspect="1"/>
          </p:cNvSpPr>
          <p:nvPr/>
        </p:nvSpPr>
        <p:spPr bwMode="auto">
          <a:xfrm>
            <a:off x="2850123" y="3122020"/>
            <a:ext cx="1200150" cy="867966"/>
          </a:xfrm>
          <a:prstGeom prst="rect">
            <a:avLst/>
          </a:prstGeom>
          <a:solidFill>
            <a:srgbClr val="006BB6"/>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endParaRPr kumimoji="0" lang="en-US" altLang="ja-JP" b="1" kern="0" dirty="0">
              <a:solidFill>
                <a:prstClr val="white"/>
              </a:solidFill>
              <a:latin typeface="Calibri" panose="020F0502020204030204" pitchFamily="34" charset="0"/>
              <a:ea typeface="ＭＳ Ｐゴシック"/>
            </a:endParaRPr>
          </a:p>
          <a:p>
            <a:pPr defTabSz="911373" fontAlgn="auto">
              <a:spcBef>
                <a:spcPts val="0"/>
              </a:spcBef>
              <a:spcAft>
                <a:spcPts val="0"/>
              </a:spcAft>
              <a:defRPr/>
            </a:pPr>
            <a:r>
              <a:rPr kumimoji="0" lang="en-US" altLang="ja-JP" b="1" kern="0" dirty="0">
                <a:solidFill>
                  <a:prstClr val="white"/>
                </a:solidFill>
                <a:latin typeface="Calibri" panose="020F0502020204030204" pitchFamily="34" charset="0"/>
                <a:ea typeface="ＭＳ Ｐゴシック"/>
              </a:rPr>
              <a:t>ASM300</a:t>
            </a:r>
            <a:endParaRPr kumimoji="0" lang="ja-JP" altLang="en-US" b="1" kern="0" dirty="0">
              <a:solidFill>
                <a:prstClr val="white"/>
              </a:solidFill>
              <a:latin typeface="Calibri" panose="020F0502020204030204" pitchFamily="34" charset="0"/>
              <a:ea typeface="ＭＳ Ｐゴシック"/>
            </a:endParaRPr>
          </a:p>
        </p:txBody>
      </p:sp>
      <p:sp>
        <p:nvSpPr>
          <p:cNvPr id="26" name="正方形/長方形 25"/>
          <p:cNvSpPr>
            <a:spLocks noChangeAspect="1"/>
          </p:cNvSpPr>
          <p:nvPr/>
        </p:nvSpPr>
        <p:spPr bwMode="auto">
          <a:xfrm>
            <a:off x="2850123" y="2806350"/>
            <a:ext cx="1200150" cy="251965"/>
          </a:xfrm>
          <a:prstGeom prst="rect">
            <a:avLst/>
          </a:prstGeom>
          <a:solidFill>
            <a:srgbClr val="AAE2CA">
              <a:lumMod val="75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b="1" kern="0" dirty="0">
                <a:solidFill>
                  <a:prstClr val="white"/>
                </a:solidFill>
                <a:latin typeface="Calibri" panose="020F0502020204030204" pitchFamily="34" charset="0"/>
                <a:ea typeface="ＭＳ Ｐゴシック"/>
              </a:rPr>
              <a:t>ASE202</a:t>
            </a:r>
            <a:endParaRPr kumimoji="0" lang="ja-JP" altLang="en-US" b="1" kern="0" dirty="0">
              <a:solidFill>
                <a:prstClr val="white"/>
              </a:solidFill>
              <a:latin typeface="Calibri" panose="020F0502020204030204" pitchFamily="34" charset="0"/>
              <a:ea typeface="ＭＳ Ｐゴシック"/>
            </a:endParaRPr>
          </a:p>
        </p:txBody>
      </p:sp>
      <p:sp>
        <p:nvSpPr>
          <p:cNvPr id="44" name="正方形/長方形 43"/>
          <p:cNvSpPr>
            <a:spLocks noChangeAspect="1"/>
          </p:cNvSpPr>
          <p:nvPr/>
        </p:nvSpPr>
        <p:spPr bwMode="auto">
          <a:xfrm>
            <a:off x="2850123" y="2495838"/>
            <a:ext cx="1200150" cy="251965"/>
          </a:xfrm>
          <a:prstGeom prst="rect">
            <a:avLst/>
          </a:prstGeom>
          <a:solidFill>
            <a:srgbClr val="AAE2CA">
              <a:lumMod val="75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b="1" kern="0" dirty="0">
                <a:solidFill>
                  <a:prstClr val="white"/>
                </a:solidFill>
                <a:latin typeface="Calibri" panose="020F0502020204030204" pitchFamily="34" charset="0"/>
                <a:ea typeface="ＭＳ Ｐゴシック"/>
              </a:rPr>
              <a:t>ASE203</a:t>
            </a:r>
            <a:endParaRPr kumimoji="0" lang="ja-JP" altLang="en-US" b="1" kern="0" dirty="0">
              <a:solidFill>
                <a:prstClr val="white"/>
              </a:solidFill>
              <a:latin typeface="Calibri" panose="020F0502020204030204" pitchFamily="34" charset="0"/>
              <a:ea typeface="ＭＳ Ｐゴシック"/>
            </a:endParaRPr>
          </a:p>
        </p:txBody>
      </p:sp>
      <p:sp>
        <p:nvSpPr>
          <p:cNvPr id="45" name="正方形/長方形 44"/>
          <p:cNvSpPr>
            <a:spLocks noChangeAspect="1"/>
          </p:cNvSpPr>
          <p:nvPr/>
        </p:nvSpPr>
        <p:spPr bwMode="auto">
          <a:xfrm>
            <a:off x="287897" y="3543518"/>
            <a:ext cx="1200150" cy="488635"/>
          </a:xfrm>
          <a:prstGeom prst="rect">
            <a:avLst/>
          </a:prstGeom>
          <a:solidFill>
            <a:srgbClr val="FFC000"/>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b="1" kern="0" dirty="0">
                <a:solidFill>
                  <a:prstClr val="white"/>
                </a:solidFill>
                <a:latin typeface="Calibri" panose="020F0502020204030204" pitchFamily="34" charset="0"/>
                <a:ea typeface="ＭＳ Ｐゴシック"/>
              </a:rPr>
              <a:t>ASM200</a:t>
            </a:r>
            <a:endParaRPr kumimoji="0" lang="ja-JP" altLang="en-US" b="1" kern="0" dirty="0">
              <a:solidFill>
                <a:prstClr val="white"/>
              </a:solidFill>
              <a:latin typeface="Calibri" panose="020F0502020204030204" pitchFamily="34" charset="0"/>
              <a:ea typeface="ＭＳ Ｐゴシック"/>
            </a:endParaRPr>
          </a:p>
        </p:txBody>
      </p:sp>
      <p:sp>
        <p:nvSpPr>
          <p:cNvPr id="46" name="正方形/長方形 45"/>
          <p:cNvSpPr>
            <a:spLocks noChangeAspect="1"/>
          </p:cNvSpPr>
          <p:nvPr/>
        </p:nvSpPr>
        <p:spPr bwMode="auto">
          <a:xfrm>
            <a:off x="287897" y="3122020"/>
            <a:ext cx="1200150" cy="308610"/>
          </a:xfrm>
          <a:prstGeom prst="rect">
            <a:avLst/>
          </a:prstGeom>
          <a:solidFill>
            <a:srgbClr val="AAE2CA">
              <a:lumMod val="75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b="1" kern="0" dirty="0">
                <a:solidFill>
                  <a:prstClr val="white"/>
                </a:solidFill>
                <a:latin typeface="Calibri" panose="020F0502020204030204" pitchFamily="34" charset="0"/>
                <a:ea typeface="ＭＳ Ｐゴシック"/>
              </a:rPr>
              <a:t>ASE201</a:t>
            </a:r>
            <a:endParaRPr kumimoji="0" lang="ja-JP" altLang="en-US" b="1" kern="0" dirty="0">
              <a:solidFill>
                <a:prstClr val="white"/>
              </a:solidFill>
              <a:latin typeface="Calibri" panose="020F0502020204030204" pitchFamily="34" charset="0"/>
              <a:ea typeface="ＭＳ Ｐゴシック"/>
            </a:endParaRPr>
          </a:p>
        </p:txBody>
      </p:sp>
      <p:sp>
        <p:nvSpPr>
          <p:cNvPr id="47" name="正方形/長方形 46"/>
          <p:cNvSpPr>
            <a:spLocks noChangeAspect="1"/>
          </p:cNvSpPr>
          <p:nvPr/>
        </p:nvSpPr>
        <p:spPr bwMode="auto">
          <a:xfrm>
            <a:off x="287897" y="2806350"/>
            <a:ext cx="1200150" cy="251965"/>
          </a:xfrm>
          <a:prstGeom prst="rect">
            <a:avLst/>
          </a:prstGeom>
          <a:solidFill>
            <a:srgbClr val="AAE2CA">
              <a:lumMod val="75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b="1" kern="0" dirty="0">
                <a:solidFill>
                  <a:prstClr val="white"/>
                </a:solidFill>
                <a:latin typeface="Calibri" panose="020F0502020204030204" pitchFamily="34" charset="0"/>
                <a:ea typeface="ＭＳ Ｐゴシック"/>
              </a:rPr>
              <a:t>ASE202</a:t>
            </a:r>
            <a:endParaRPr kumimoji="0" lang="ja-JP" altLang="en-US" b="1" kern="0" dirty="0">
              <a:solidFill>
                <a:prstClr val="white"/>
              </a:solidFill>
              <a:latin typeface="Calibri" panose="020F0502020204030204" pitchFamily="34" charset="0"/>
              <a:ea typeface="ＭＳ Ｐゴシック"/>
            </a:endParaRPr>
          </a:p>
        </p:txBody>
      </p:sp>
      <p:sp>
        <p:nvSpPr>
          <p:cNvPr id="48" name="正方形/長方形 47"/>
          <p:cNvSpPr>
            <a:spLocks noChangeAspect="1"/>
          </p:cNvSpPr>
          <p:nvPr/>
        </p:nvSpPr>
        <p:spPr bwMode="auto">
          <a:xfrm>
            <a:off x="287897" y="2495838"/>
            <a:ext cx="1200150" cy="251965"/>
          </a:xfrm>
          <a:prstGeom prst="rect">
            <a:avLst/>
          </a:prstGeom>
          <a:solidFill>
            <a:srgbClr val="AAE2CA">
              <a:lumMod val="75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b="1" kern="0" dirty="0">
                <a:solidFill>
                  <a:prstClr val="white"/>
                </a:solidFill>
                <a:latin typeface="Calibri" panose="020F0502020204030204" pitchFamily="34" charset="0"/>
                <a:ea typeface="ＭＳ Ｐゴシック"/>
              </a:rPr>
              <a:t>ASE203</a:t>
            </a:r>
            <a:endParaRPr kumimoji="0" lang="ja-JP" altLang="en-US" b="1" kern="0" dirty="0">
              <a:solidFill>
                <a:prstClr val="white"/>
              </a:solidFill>
              <a:latin typeface="Calibri" panose="020F0502020204030204" pitchFamily="34" charset="0"/>
              <a:ea typeface="ＭＳ Ｐゴシック"/>
            </a:endParaRPr>
          </a:p>
        </p:txBody>
      </p:sp>
      <p:sp>
        <p:nvSpPr>
          <p:cNvPr id="49" name="右矢印 48"/>
          <p:cNvSpPr>
            <a:spLocks/>
          </p:cNvSpPr>
          <p:nvPr/>
        </p:nvSpPr>
        <p:spPr bwMode="auto">
          <a:xfrm>
            <a:off x="1650273" y="3500636"/>
            <a:ext cx="1116000" cy="648000"/>
          </a:xfrm>
          <a:prstGeom prst="rightArrow">
            <a:avLst/>
          </a:prstGeom>
          <a:solidFill>
            <a:srgbClr val="3333CC">
              <a:lumMod val="40000"/>
              <a:lumOff val="60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0" tIns="28517" rIns="0" bIns="28517" anchor="ctr" anchorCtr="1"/>
          <a:lstStyle/>
          <a:p>
            <a:pPr defTabSz="911373" fontAlgn="auto">
              <a:lnSpc>
                <a:spcPts val="1300"/>
              </a:lnSpc>
              <a:spcBef>
                <a:spcPts val="0"/>
              </a:spcBef>
              <a:spcAft>
                <a:spcPts val="0"/>
              </a:spcAft>
              <a:defRPr/>
            </a:pPr>
            <a:r>
              <a:rPr kumimoji="0" lang="en-US" altLang="ja-JP" sz="1200" b="1" kern="0" dirty="0">
                <a:solidFill>
                  <a:prstClr val="white"/>
                </a:solidFill>
                <a:latin typeface="Calibri" panose="020F0502020204030204" pitchFamily="34" charset="0"/>
                <a:ea typeface="ＭＳ Ｐゴシック"/>
              </a:rPr>
              <a:t>ASM300UG</a:t>
            </a:r>
          </a:p>
          <a:p>
            <a:pPr defTabSz="911373" fontAlgn="auto">
              <a:lnSpc>
                <a:spcPts val="1300"/>
              </a:lnSpc>
              <a:spcBef>
                <a:spcPts val="0"/>
              </a:spcBef>
              <a:spcAft>
                <a:spcPts val="0"/>
              </a:spcAft>
              <a:defRPr/>
            </a:pPr>
            <a:r>
              <a:rPr kumimoji="0" lang="en-US" altLang="ja-JP" sz="1200" b="1" kern="0" dirty="0">
                <a:solidFill>
                  <a:srgbClr val="FF0000"/>
                </a:solidFill>
                <a:latin typeface="Calibri" panose="020F0502020204030204" pitchFamily="34" charset="0"/>
                <a:ea typeface="ＭＳ Ｐゴシック"/>
              </a:rPr>
              <a:t>(Upgrade)</a:t>
            </a:r>
            <a:endParaRPr kumimoji="0" lang="ja-JP" altLang="en-US" sz="1200" b="1" kern="0" dirty="0">
              <a:solidFill>
                <a:srgbClr val="FF0000"/>
              </a:solidFill>
              <a:latin typeface="Calibri" panose="020F0502020204030204" pitchFamily="34" charset="0"/>
              <a:ea typeface="ＭＳ Ｐゴシック"/>
            </a:endParaRPr>
          </a:p>
        </p:txBody>
      </p:sp>
      <p:sp>
        <p:nvSpPr>
          <p:cNvPr id="50" name="正方形/長方形 49"/>
          <p:cNvSpPr>
            <a:spLocks noChangeAspect="1"/>
          </p:cNvSpPr>
          <p:nvPr/>
        </p:nvSpPr>
        <p:spPr bwMode="auto">
          <a:xfrm>
            <a:off x="2850123" y="1493536"/>
            <a:ext cx="1200150" cy="251965"/>
          </a:xfrm>
          <a:prstGeom prst="rect">
            <a:avLst/>
          </a:prstGeom>
          <a:solidFill>
            <a:srgbClr val="AAE2CA">
              <a:lumMod val="75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b="1" kern="0" dirty="0">
                <a:solidFill>
                  <a:prstClr val="white"/>
                </a:solidFill>
                <a:latin typeface="Calibri" panose="020F0502020204030204" pitchFamily="34" charset="0"/>
                <a:ea typeface="ＭＳ Ｐゴシック"/>
              </a:rPr>
              <a:t>ASE231</a:t>
            </a:r>
            <a:endParaRPr kumimoji="0" lang="ja-JP" altLang="en-US" b="1" kern="0" dirty="0">
              <a:solidFill>
                <a:prstClr val="white"/>
              </a:solidFill>
              <a:latin typeface="Calibri" panose="020F0502020204030204" pitchFamily="34" charset="0"/>
              <a:ea typeface="ＭＳ Ｐゴシック"/>
            </a:endParaRPr>
          </a:p>
        </p:txBody>
      </p:sp>
      <p:sp>
        <p:nvSpPr>
          <p:cNvPr id="51" name="正方形/長方形 50"/>
          <p:cNvSpPr>
            <a:spLocks noChangeAspect="1"/>
          </p:cNvSpPr>
          <p:nvPr/>
        </p:nvSpPr>
        <p:spPr bwMode="auto">
          <a:xfrm>
            <a:off x="287897" y="1493536"/>
            <a:ext cx="1200150" cy="251965"/>
          </a:xfrm>
          <a:prstGeom prst="rect">
            <a:avLst/>
          </a:prstGeom>
          <a:solidFill>
            <a:srgbClr val="AAE2CA">
              <a:lumMod val="75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b="1" kern="0" dirty="0">
                <a:solidFill>
                  <a:prstClr val="white"/>
                </a:solidFill>
                <a:latin typeface="Calibri" panose="020F0502020204030204" pitchFamily="34" charset="0"/>
                <a:ea typeface="ＭＳ Ｐゴシック"/>
              </a:rPr>
              <a:t>ASE231</a:t>
            </a:r>
            <a:endParaRPr kumimoji="0" lang="ja-JP" altLang="en-US" b="1" kern="0" dirty="0">
              <a:solidFill>
                <a:prstClr val="white"/>
              </a:solidFill>
              <a:latin typeface="Calibri" panose="020F0502020204030204" pitchFamily="34" charset="0"/>
              <a:ea typeface="ＭＳ Ｐゴシック"/>
            </a:endParaRPr>
          </a:p>
        </p:txBody>
      </p:sp>
      <p:sp>
        <p:nvSpPr>
          <p:cNvPr id="40972" name="テキスト ボックス 222"/>
          <p:cNvSpPr txBox="1">
            <a:spLocks noChangeAspect="1" noChangeArrowheads="1"/>
          </p:cNvSpPr>
          <p:nvPr/>
        </p:nvSpPr>
        <p:spPr bwMode="auto">
          <a:xfrm>
            <a:off x="1488048" y="1434956"/>
            <a:ext cx="1362076" cy="36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1" tIns="45617" rIns="91241" bIns="45617">
            <a:spAutoFit/>
          </a:bodyPr>
          <a:lstStyle>
            <a:defPPr>
              <a:defRPr lang="ja-JP"/>
            </a:defPPr>
            <a:lvl1pPr defTabSz="911373" eaLnBrk="1" fontAlgn="auto" hangingPunct="1">
              <a:spcBef>
                <a:spcPts val="0"/>
              </a:spcBef>
              <a:spcAft>
                <a:spcPts val="0"/>
              </a:spcAft>
              <a:defRPr sz="900" b="1">
                <a:solidFill>
                  <a:srgbClr val="000000"/>
                </a:solidFill>
                <a:effectLst/>
                <a:latin typeface="Calibri" pitchFamily="34" charset="0"/>
                <a:ea typeface="ＭＳ Ｐゴシック" pitchFamily="50" charset="-128"/>
              </a:defRPr>
            </a:lvl1pPr>
            <a:lvl2pPr marL="742950" indent="-285750" eaLnBrk="0" hangingPunct="0">
              <a:defRPr>
                <a:latin typeface="Calibri" pitchFamily="34" charset="0"/>
                <a:ea typeface="ＭＳ Ｐゴシック" pitchFamily="50" charset="-128"/>
              </a:defRPr>
            </a:lvl2pPr>
            <a:lvl3pPr marL="1143000" indent="-228600" eaLnBrk="0" hangingPunct="0">
              <a:defRPr>
                <a:latin typeface="Calibri" pitchFamily="34" charset="0"/>
                <a:ea typeface="ＭＳ Ｐゴシック" pitchFamily="50" charset="-128"/>
              </a:defRPr>
            </a:lvl3pPr>
            <a:lvl4pPr marL="1600200" indent="-228600" eaLnBrk="0" hangingPunct="0">
              <a:defRPr>
                <a:latin typeface="Calibri" pitchFamily="34" charset="0"/>
                <a:ea typeface="ＭＳ Ｐゴシック" pitchFamily="50" charset="-128"/>
              </a:defRPr>
            </a:lvl4pPr>
            <a:lvl5pPr marL="2057400" indent="-228600" eaLnBrk="0" hangingPunct="0">
              <a:defRPr>
                <a:latin typeface="Calibri" pitchFamily="34" charset="0"/>
                <a:ea typeface="ＭＳ Ｐゴシック" pitchFamily="50" charset="-128"/>
              </a:defRPr>
            </a:lvl5pPr>
            <a:lvl6pPr marL="2514600" indent="-228600" eaLnBrk="0" fontAlgn="base" hangingPunct="0">
              <a:spcBef>
                <a:spcPct val="0"/>
              </a:spcBef>
              <a:spcAft>
                <a:spcPct val="0"/>
              </a:spcAft>
              <a:defRPr>
                <a:latin typeface="Calibri" pitchFamily="34" charset="0"/>
                <a:ea typeface="ＭＳ Ｐゴシック" pitchFamily="50" charset="-128"/>
              </a:defRPr>
            </a:lvl6pPr>
            <a:lvl7pPr marL="2971800" indent="-228600" eaLnBrk="0" fontAlgn="base" hangingPunct="0">
              <a:spcBef>
                <a:spcPct val="0"/>
              </a:spcBef>
              <a:spcAft>
                <a:spcPct val="0"/>
              </a:spcAft>
              <a:defRPr>
                <a:latin typeface="Calibri" pitchFamily="34" charset="0"/>
                <a:ea typeface="ＭＳ Ｐゴシック" pitchFamily="50" charset="-128"/>
              </a:defRPr>
            </a:lvl7pPr>
            <a:lvl8pPr marL="3429000" indent="-228600" eaLnBrk="0" fontAlgn="base" hangingPunct="0">
              <a:spcBef>
                <a:spcPct val="0"/>
              </a:spcBef>
              <a:spcAft>
                <a:spcPct val="0"/>
              </a:spcAft>
              <a:defRPr>
                <a:latin typeface="Calibri" pitchFamily="34" charset="0"/>
                <a:ea typeface="ＭＳ Ｐゴシック" pitchFamily="50" charset="-128"/>
              </a:defRPr>
            </a:lvl8pPr>
            <a:lvl9pPr marL="3886200" indent="-228600" eaLnBrk="0" fontAlgn="base" hangingPunct="0">
              <a:spcBef>
                <a:spcPct val="0"/>
              </a:spcBef>
              <a:spcAft>
                <a:spcPct val="0"/>
              </a:spcAft>
              <a:defRPr>
                <a:latin typeface="Calibri" pitchFamily="34" charset="0"/>
                <a:ea typeface="ＭＳ Ｐゴシック" pitchFamily="50" charset="-128"/>
              </a:defRPr>
            </a:lvl9pPr>
          </a:lstStyle>
          <a:p>
            <a:r>
              <a:rPr lang="en-US" altLang="ja-JP" dirty="0"/>
              <a:t>Face </a:t>
            </a:r>
            <a:r>
              <a:rPr lang="en-US" altLang="ja-JP" dirty="0" smtClean="0"/>
              <a:t>Search/Age gender</a:t>
            </a:r>
          </a:p>
          <a:p>
            <a:r>
              <a:rPr lang="en-US" altLang="ja-JP" dirty="0" smtClean="0"/>
              <a:t>i-VMD function</a:t>
            </a:r>
            <a:endParaRPr lang="ja-JP" altLang="en-US" dirty="0"/>
          </a:p>
        </p:txBody>
      </p:sp>
      <p:sp>
        <p:nvSpPr>
          <p:cNvPr id="40973" name="テキスト ボックス 223"/>
          <p:cNvSpPr txBox="1">
            <a:spLocks noChangeAspect="1" noChangeArrowheads="1"/>
          </p:cNvSpPr>
          <p:nvPr/>
        </p:nvSpPr>
        <p:spPr bwMode="auto">
          <a:xfrm>
            <a:off x="1589072" y="2432056"/>
            <a:ext cx="1167853" cy="36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1" tIns="45617" rIns="91241" bIns="45617">
            <a:spAutoFit/>
          </a:bodyPr>
          <a:lstStyle>
            <a:defPPr>
              <a:defRPr lang="ja-JP"/>
            </a:defPPr>
            <a:lvl1pPr algn="l" defTabSz="911373" eaLnBrk="1" fontAlgn="auto" hangingPunct="1">
              <a:spcBef>
                <a:spcPts val="0"/>
              </a:spcBef>
              <a:spcAft>
                <a:spcPts val="0"/>
              </a:spcAft>
              <a:defRPr sz="900" b="1">
                <a:solidFill>
                  <a:srgbClr val="000000"/>
                </a:solidFill>
                <a:effectLst/>
                <a:latin typeface="Calibri" pitchFamily="34" charset="0"/>
                <a:ea typeface="ＭＳ Ｐゴシック" pitchFamily="50" charset="-128"/>
              </a:defRPr>
            </a:lvl1pPr>
            <a:lvl2pPr marL="742950" indent="-285750" eaLnBrk="0" hangingPunct="0">
              <a:defRPr>
                <a:latin typeface="Calibri" pitchFamily="34" charset="0"/>
                <a:ea typeface="ＭＳ Ｐゴシック" pitchFamily="50" charset="-128"/>
              </a:defRPr>
            </a:lvl2pPr>
            <a:lvl3pPr marL="1143000" indent="-228600" eaLnBrk="0" hangingPunct="0">
              <a:defRPr>
                <a:latin typeface="Calibri" pitchFamily="34" charset="0"/>
                <a:ea typeface="ＭＳ Ｐゴシック" pitchFamily="50" charset="-128"/>
              </a:defRPr>
            </a:lvl3pPr>
            <a:lvl4pPr marL="1600200" indent="-228600" eaLnBrk="0" hangingPunct="0">
              <a:defRPr>
                <a:latin typeface="Calibri" pitchFamily="34" charset="0"/>
                <a:ea typeface="ＭＳ Ｐゴシック" pitchFamily="50" charset="-128"/>
              </a:defRPr>
            </a:lvl4pPr>
            <a:lvl5pPr marL="2057400" indent="-228600" eaLnBrk="0" hangingPunct="0">
              <a:defRPr>
                <a:latin typeface="Calibri" pitchFamily="34" charset="0"/>
                <a:ea typeface="ＭＳ Ｐゴシック" pitchFamily="50" charset="-128"/>
              </a:defRPr>
            </a:lvl5pPr>
            <a:lvl6pPr marL="2514600" indent="-228600" eaLnBrk="0" fontAlgn="base" hangingPunct="0">
              <a:spcBef>
                <a:spcPct val="0"/>
              </a:spcBef>
              <a:spcAft>
                <a:spcPct val="0"/>
              </a:spcAft>
              <a:defRPr>
                <a:latin typeface="Calibri" pitchFamily="34" charset="0"/>
                <a:ea typeface="ＭＳ Ｐゴシック" pitchFamily="50" charset="-128"/>
              </a:defRPr>
            </a:lvl6pPr>
            <a:lvl7pPr marL="2971800" indent="-228600" eaLnBrk="0" fontAlgn="base" hangingPunct="0">
              <a:spcBef>
                <a:spcPct val="0"/>
              </a:spcBef>
              <a:spcAft>
                <a:spcPct val="0"/>
              </a:spcAft>
              <a:defRPr>
                <a:latin typeface="Calibri" pitchFamily="34" charset="0"/>
                <a:ea typeface="ＭＳ Ｐゴシック" pitchFamily="50" charset="-128"/>
              </a:defRPr>
            </a:lvl7pPr>
            <a:lvl8pPr marL="3429000" indent="-228600" eaLnBrk="0" fontAlgn="base" hangingPunct="0">
              <a:spcBef>
                <a:spcPct val="0"/>
              </a:spcBef>
              <a:spcAft>
                <a:spcPct val="0"/>
              </a:spcAft>
              <a:defRPr>
                <a:latin typeface="Calibri" pitchFamily="34" charset="0"/>
                <a:ea typeface="ＭＳ Ｐゴシック" pitchFamily="50" charset="-128"/>
              </a:defRPr>
            </a:lvl8pPr>
            <a:lvl9pPr marL="3886200" indent="-228600" eaLnBrk="0" fontAlgn="base" hangingPunct="0">
              <a:spcBef>
                <a:spcPct val="0"/>
              </a:spcBef>
              <a:spcAft>
                <a:spcPct val="0"/>
              </a:spcAft>
              <a:defRPr>
                <a:latin typeface="Calibri" pitchFamily="34" charset="0"/>
                <a:ea typeface="ＭＳ Ｐゴシック" pitchFamily="50" charset="-128"/>
              </a:defRPr>
            </a:lvl9pPr>
          </a:lstStyle>
          <a:p>
            <a:pPr algn="ctr"/>
            <a:r>
              <a:rPr lang="en-US" altLang="ja-JP" dirty="0"/>
              <a:t>Expand the max. number of devices</a:t>
            </a:r>
            <a:endParaRPr lang="ja-JP" altLang="en-US" dirty="0"/>
          </a:p>
        </p:txBody>
      </p:sp>
      <p:sp>
        <p:nvSpPr>
          <p:cNvPr id="40974" name="テキスト ボックス 224"/>
          <p:cNvSpPr txBox="1">
            <a:spLocks noChangeAspect="1" noChangeArrowheads="1"/>
          </p:cNvSpPr>
          <p:nvPr/>
        </p:nvSpPr>
        <p:spPr bwMode="auto">
          <a:xfrm>
            <a:off x="1562851" y="2816165"/>
            <a:ext cx="1203422" cy="23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1" tIns="45617" rIns="91241" bIns="45617">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defTabSz="911373" eaLnBrk="1" fontAlgn="auto" hangingPunct="1">
              <a:spcBef>
                <a:spcPts val="0"/>
              </a:spcBef>
              <a:spcAft>
                <a:spcPts val="0"/>
              </a:spcAft>
            </a:pPr>
            <a:r>
              <a:rPr lang="en-US" altLang="ja-JP" sz="900" b="1" dirty="0" smtClean="0">
                <a:solidFill>
                  <a:srgbClr val="000000"/>
                </a:solidFill>
                <a:effectLst/>
              </a:rPr>
              <a:t>64 split screen</a:t>
            </a:r>
            <a:endParaRPr lang="ja-JP" altLang="en-US" sz="900" b="1" dirty="0">
              <a:solidFill>
                <a:srgbClr val="000000"/>
              </a:solidFill>
              <a:effectLst/>
            </a:endParaRPr>
          </a:p>
        </p:txBody>
      </p:sp>
      <p:sp>
        <p:nvSpPr>
          <p:cNvPr id="40975" name="テキスト ボックス 225"/>
          <p:cNvSpPr txBox="1">
            <a:spLocks noChangeAspect="1" noChangeArrowheads="1"/>
          </p:cNvSpPr>
          <p:nvPr/>
        </p:nvSpPr>
        <p:spPr bwMode="auto">
          <a:xfrm>
            <a:off x="1578717" y="3100134"/>
            <a:ext cx="1202171" cy="36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41" tIns="45617" rIns="91241" bIns="45617">
            <a:spAutoFit/>
          </a:bodyPr>
          <a:lstStyle>
            <a:defPPr>
              <a:defRPr lang="ja-JP"/>
            </a:defPPr>
            <a:lvl1pPr algn="l" defTabSz="911373" eaLnBrk="1" fontAlgn="auto" hangingPunct="1">
              <a:spcBef>
                <a:spcPts val="0"/>
              </a:spcBef>
              <a:spcAft>
                <a:spcPts val="0"/>
              </a:spcAft>
              <a:defRPr sz="900" b="1">
                <a:solidFill>
                  <a:srgbClr val="000000"/>
                </a:solidFill>
                <a:effectLst/>
                <a:latin typeface="Calibri" pitchFamily="34" charset="0"/>
                <a:ea typeface="ＭＳ Ｐゴシック" pitchFamily="50" charset="-128"/>
              </a:defRPr>
            </a:lvl1pPr>
            <a:lvl2pPr marL="742950" indent="-285750" eaLnBrk="0" hangingPunct="0">
              <a:defRPr>
                <a:latin typeface="Calibri" pitchFamily="34" charset="0"/>
                <a:ea typeface="ＭＳ Ｐゴシック" pitchFamily="50" charset="-128"/>
              </a:defRPr>
            </a:lvl2pPr>
            <a:lvl3pPr marL="1143000" indent="-228600" eaLnBrk="0" hangingPunct="0">
              <a:defRPr>
                <a:latin typeface="Calibri" pitchFamily="34" charset="0"/>
                <a:ea typeface="ＭＳ Ｐゴシック" pitchFamily="50" charset="-128"/>
              </a:defRPr>
            </a:lvl3pPr>
            <a:lvl4pPr marL="1600200" indent="-228600" eaLnBrk="0" hangingPunct="0">
              <a:defRPr>
                <a:latin typeface="Calibri" pitchFamily="34" charset="0"/>
                <a:ea typeface="ＭＳ Ｐゴシック" pitchFamily="50" charset="-128"/>
              </a:defRPr>
            </a:lvl4pPr>
            <a:lvl5pPr marL="2057400" indent="-228600" eaLnBrk="0" hangingPunct="0">
              <a:defRPr>
                <a:latin typeface="Calibri" pitchFamily="34" charset="0"/>
                <a:ea typeface="ＭＳ Ｐゴシック" pitchFamily="50" charset="-128"/>
              </a:defRPr>
            </a:lvl5pPr>
            <a:lvl6pPr marL="2514600" indent="-228600" eaLnBrk="0" fontAlgn="base" hangingPunct="0">
              <a:spcBef>
                <a:spcPct val="0"/>
              </a:spcBef>
              <a:spcAft>
                <a:spcPct val="0"/>
              </a:spcAft>
              <a:defRPr>
                <a:latin typeface="Calibri" pitchFamily="34" charset="0"/>
                <a:ea typeface="ＭＳ Ｐゴシック" pitchFamily="50" charset="-128"/>
              </a:defRPr>
            </a:lvl6pPr>
            <a:lvl7pPr marL="2971800" indent="-228600" eaLnBrk="0" fontAlgn="base" hangingPunct="0">
              <a:spcBef>
                <a:spcPct val="0"/>
              </a:spcBef>
              <a:spcAft>
                <a:spcPct val="0"/>
              </a:spcAft>
              <a:defRPr>
                <a:latin typeface="Calibri" pitchFamily="34" charset="0"/>
                <a:ea typeface="ＭＳ Ｐゴシック" pitchFamily="50" charset="-128"/>
              </a:defRPr>
            </a:lvl7pPr>
            <a:lvl8pPr marL="3429000" indent="-228600" eaLnBrk="0" fontAlgn="base" hangingPunct="0">
              <a:spcBef>
                <a:spcPct val="0"/>
              </a:spcBef>
              <a:spcAft>
                <a:spcPct val="0"/>
              </a:spcAft>
              <a:defRPr>
                <a:latin typeface="Calibri" pitchFamily="34" charset="0"/>
                <a:ea typeface="ＭＳ Ｐゴシック" pitchFamily="50" charset="-128"/>
              </a:defRPr>
            </a:lvl8pPr>
            <a:lvl9pPr marL="3886200" indent="-228600" eaLnBrk="0" fontAlgn="base" hangingPunct="0">
              <a:spcBef>
                <a:spcPct val="0"/>
              </a:spcBef>
              <a:spcAft>
                <a:spcPct val="0"/>
              </a:spcAft>
              <a:defRPr>
                <a:latin typeface="Calibri" pitchFamily="34" charset="0"/>
                <a:ea typeface="ＭＳ Ｐゴシック" pitchFamily="50" charset="-128"/>
              </a:defRPr>
            </a:lvl9pPr>
          </a:lstStyle>
          <a:p>
            <a:r>
              <a:rPr lang="en-US" altLang="ja-JP" dirty="0"/>
              <a:t>MAP/Live </a:t>
            </a:r>
            <a:r>
              <a:rPr lang="en-US" altLang="ja-JP" dirty="0" smtClean="0"/>
              <a:t>monitor</a:t>
            </a:r>
            <a:endParaRPr lang="en-US" altLang="ja-JP" dirty="0"/>
          </a:p>
          <a:p>
            <a:r>
              <a:rPr lang="en-US" altLang="ja-JP" dirty="0"/>
              <a:t>WV-CU950 controller</a:t>
            </a:r>
            <a:endParaRPr lang="ja-JP" altLang="en-US" dirty="0"/>
          </a:p>
        </p:txBody>
      </p:sp>
      <p:sp>
        <p:nvSpPr>
          <p:cNvPr id="40976" name="テキスト ボックス 226"/>
          <p:cNvSpPr txBox="1">
            <a:spLocks noChangeArrowheads="1"/>
          </p:cNvSpPr>
          <p:nvPr/>
        </p:nvSpPr>
        <p:spPr bwMode="auto">
          <a:xfrm>
            <a:off x="41621" y="4108549"/>
            <a:ext cx="2415829" cy="64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1" tIns="45617" rIns="91241" bIns="45617">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l" defTabSz="911373" eaLnBrk="1" fontAlgn="auto" hangingPunct="1">
              <a:spcBef>
                <a:spcPts val="0"/>
              </a:spcBef>
              <a:spcAft>
                <a:spcPts val="0"/>
              </a:spcAft>
            </a:pPr>
            <a:r>
              <a:rPr lang="en-US" altLang="ja-JP" sz="1200" dirty="0">
                <a:solidFill>
                  <a:srgbClr val="000000"/>
                </a:solidFill>
                <a:effectLst/>
              </a:rPr>
              <a:t>Transfer base and option license </a:t>
            </a:r>
            <a:r>
              <a:rPr lang="en-US" altLang="ja-JP" sz="1200" dirty="0" smtClean="0">
                <a:solidFill>
                  <a:srgbClr val="000000"/>
                </a:solidFill>
                <a:effectLst/>
              </a:rPr>
              <a:t>from ASM200 to ASM300 </a:t>
            </a:r>
          </a:p>
          <a:p>
            <a:pPr algn="l" defTabSz="911373" eaLnBrk="1" fontAlgn="auto" hangingPunct="1">
              <a:spcBef>
                <a:spcPts val="0"/>
              </a:spcBef>
              <a:spcAft>
                <a:spcPts val="0"/>
              </a:spcAft>
            </a:pPr>
            <a:r>
              <a:rPr lang="en-US" altLang="ja-JP" sz="1200" dirty="0" smtClean="0">
                <a:solidFill>
                  <a:srgbClr val="000000"/>
                </a:solidFill>
                <a:effectLst/>
              </a:rPr>
              <a:t>by Upgrade license</a:t>
            </a:r>
            <a:r>
              <a:rPr lang="ja-JP" altLang="en-US" sz="1200" dirty="0" smtClean="0">
                <a:solidFill>
                  <a:srgbClr val="000000"/>
                </a:solidFill>
                <a:effectLst/>
              </a:rPr>
              <a:t> </a:t>
            </a:r>
            <a:r>
              <a:rPr lang="en-US" altLang="ja-JP" sz="1200" dirty="0" smtClean="0">
                <a:solidFill>
                  <a:srgbClr val="000000"/>
                </a:solidFill>
                <a:effectLst/>
              </a:rPr>
              <a:t>(ASE300UG)</a:t>
            </a:r>
            <a:endParaRPr lang="en-US" altLang="ja-JP" sz="1200" dirty="0">
              <a:solidFill>
                <a:srgbClr val="000000"/>
              </a:solidFill>
              <a:effectLst/>
            </a:endParaRPr>
          </a:p>
        </p:txBody>
      </p:sp>
      <p:sp>
        <p:nvSpPr>
          <p:cNvPr id="57" name="左矢印 56"/>
          <p:cNvSpPr>
            <a:spLocks noChangeAspect="1"/>
          </p:cNvSpPr>
          <p:nvPr/>
        </p:nvSpPr>
        <p:spPr bwMode="auto">
          <a:xfrm>
            <a:off x="5153461" y="3514683"/>
            <a:ext cx="1091880" cy="618088"/>
          </a:xfrm>
          <a:prstGeom prst="leftArrow">
            <a:avLst/>
          </a:prstGeom>
          <a:solidFill>
            <a:srgbClr val="006BB6"/>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0" tIns="0" rIns="0" bIns="0" anchor="ctr" anchorCtr="1"/>
          <a:lstStyle/>
          <a:p>
            <a:pPr defTabSz="911373" fontAlgn="auto">
              <a:lnSpc>
                <a:spcPts val="1000"/>
              </a:lnSpc>
              <a:spcBef>
                <a:spcPts val="0"/>
              </a:spcBef>
              <a:spcAft>
                <a:spcPts val="0"/>
              </a:spcAft>
              <a:defRPr/>
            </a:pPr>
            <a:r>
              <a:rPr kumimoji="0" lang="en-US" altLang="ja-JP" sz="1200" b="1" kern="0" dirty="0">
                <a:solidFill>
                  <a:prstClr val="white"/>
                </a:solidFill>
                <a:latin typeface="Calibri" panose="020F0502020204030204" pitchFamily="34" charset="0"/>
                <a:ea typeface="ＭＳ Ｐゴシック"/>
              </a:rPr>
              <a:t>Buy </a:t>
            </a:r>
          </a:p>
          <a:p>
            <a:pPr defTabSz="911373" fontAlgn="auto">
              <a:lnSpc>
                <a:spcPts val="1000"/>
              </a:lnSpc>
              <a:spcBef>
                <a:spcPts val="0"/>
              </a:spcBef>
              <a:spcAft>
                <a:spcPts val="0"/>
              </a:spcAft>
              <a:defRPr/>
            </a:pPr>
            <a:r>
              <a:rPr kumimoji="0" lang="en-US" altLang="ja-JP" sz="1200" b="1" kern="0" dirty="0">
                <a:solidFill>
                  <a:prstClr val="white"/>
                </a:solidFill>
                <a:latin typeface="Calibri" panose="020F0502020204030204" pitchFamily="34" charset="0"/>
                <a:ea typeface="ＭＳ Ｐゴシック"/>
              </a:rPr>
              <a:t>License</a:t>
            </a:r>
            <a:endParaRPr kumimoji="0" lang="ja-JP" altLang="en-US" sz="1200" b="1" kern="0" dirty="0">
              <a:solidFill>
                <a:prstClr val="white"/>
              </a:solidFill>
              <a:latin typeface="Calibri" panose="020F0502020204030204" pitchFamily="34" charset="0"/>
              <a:ea typeface="ＭＳ Ｐゴシック"/>
            </a:endParaRPr>
          </a:p>
        </p:txBody>
      </p:sp>
      <p:sp>
        <p:nvSpPr>
          <p:cNvPr id="40978" name="テキスト ボックス 232"/>
          <p:cNvSpPr txBox="1">
            <a:spLocks noChangeAspect="1" noChangeArrowheads="1"/>
          </p:cNvSpPr>
          <p:nvPr/>
        </p:nvSpPr>
        <p:spPr bwMode="auto">
          <a:xfrm>
            <a:off x="6426066" y="4099811"/>
            <a:ext cx="1338170" cy="64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41" tIns="45617" rIns="91241" bIns="45617">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l" defTabSz="911373" eaLnBrk="1" fontAlgn="auto" hangingPunct="1">
              <a:spcBef>
                <a:spcPts val="0"/>
              </a:spcBef>
              <a:spcAft>
                <a:spcPts val="0"/>
              </a:spcAft>
            </a:pPr>
            <a:r>
              <a:rPr lang="en-US" altLang="ja-JP" sz="1200" dirty="0">
                <a:solidFill>
                  <a:srgbClr val="000000"/>
                </a:solidFill>
                <a:effectLst/>
              </a:rPr>
              <a:t>Trial license is </a:t>
            </a:r>
          </a:p>
          <a:p>
            <a:pPr algn="l" defTabSz="911373" eaLnBrk="1" fontAlgn="auto" hangingPunct="1">
              <a:spcBef>
                <a:spcPts val="0"/>
              </a:spcBef>
              <a:spcAft>
                <a:spcPts val="0"/>
              </a:spcAft>
            </a:pPr>
            <a:r>
              <a:rPr lang="en-US" altLang="ja-JP" sz="1200" dirty="0">
                <a:solidFill>
                  <a:srgbClr val="000000"/>
                </a:solidFill>
                <a:effectLst/>
              </a:rPr>
              <a:t>definite period</a:t>
            </a:r>
          </a:p>
          <a:p>
            <a:pPr algn="l" defTabSz="911373" eaLnBrk="1" fontAlgn="auto" hangingPunct="1">
              <a:spcBef>
                <a:spcPts val="0"/>
              </a:spcBef>
              <a:spcAft>
                <a:spcPts val="0"/>
              </a:spcAft>
            </a:pPr>
            <a:r>
              <a:rPr lang="ja-JP" altLang="en-US" sz="1200" dirty="0">
                <a:solidFill>
                  <a:srgbClr val="000000"/>
                </a:solidFill>
                <a:effectLst/>
              </a:rPr>
              <a:t>（</a:t>
            </a:r>
            <a:r>
              <a:rPr lang="en-US" altLang="ja-JP" sz="1200" dirty="0">
                <a:solidFill>
                  <a:srgbClr val="000000"/>
                </a:solidFill>
                <a:effectLst/>
              </a:rPr>
              <a:t>Current scheme).</a:t>
            </a:r>
          </a:p>
        </p:txBody>
      </p:sp>
      <p:sp>
        <p:nvSpPr>
          <p:cNvPr id="60" name="正方形/長方形 59"/>
          <p:cNvSpPr>
            <a:spLocks noChangeAspect="1"/>
          </p:cNvSpPr>
          <p:nvPr/>
        </p:nvSpPr>
        <p:spPr bwMode="auto">
          <a:xfrm>
            <a:off x="2857649" y="1140931"/>
            <a:ext cx="1200150" cy="251965"/>
          </a:xfrm>
          <a:prstGeom prst="rect">
            <a:avLst/>
          </a:prstGeom>
          <a:solidFill>
            <a:srgbClr val="AAE2CA">
              <a:lumMod val="75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b="1" kern="0" dirty="0">
                <a:solidFill>
                  <a:prstClr val="white"/>
                </a:solidFill>
                <a:latin typeface="Calibri" panose="020F0502020204030204" pitchFamily="34" charset="0"/>
                <a:ea typeface="ＭＳ Ｐゴシック"/>
              </a:rPr>
              <a:t>ASE2xx</a:t>
            </a:r>
            <a:endParaRPr kumimoji="0" lang="ja-JP" altLang="en-US" b="1" kern="0" dirty="0">
              <a:solidFill>
                <a:prstClr val="white"/>
              </a:solidFill>
              <a:latin typeface="Calibri" panose="020F0502020204030204" pitchFamily="34" charset="0"/>
              <a:ea typeface="ＭＳ Ｐゴシック"/>
            </a:endParaRPr>
          </a:p>
        </p:txBody>
      </p:sp>
      <p:sp>
        <p:nvSpPr>
          <p:cNvPr id="63" name="正方形/長方形 62"/>
          <p:cNvSpPr>
            <a:spLocks noChangeAspect="1"/>
          </p:cNvSpPr>
          <p:nvPr/>
        </p:nvSpPr>
        <p:spPr bwMode="auto">
          <a:xfrm>
            <a:off x="6470047" y="3154204"/>
            <a:ext cx="1043579" cy="839030"/>
          </a:xfrm>
          <a:prstGeom prst="rect">
            <a:avLst/>
          </a:prstGeom>
          <a:solidFill>
            <a:srgbClr val="006BB6"/>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endParaRPr kumimoji="0" lang="en-US" altLang="ja-JP" b="1" kern="0" dirty="0">
              <a:solidFill>
                <a:prstClr val="white"/>
              </a:solidFill>
              <a:latin typeface="Calibri" panose="020F0502020204030204" pitchFamily="34" charset="0"/>
              <a:ea typeface="ＭＳ Ｐゴシック"/>
            </a:endParaRPr>
          </a:p>
          <a:p>
            <a:pPr defTabSz="911373" fontAlgn="auto">
              <a:spcBef>
                <a:spcPts val="0"/>
              </a:spcBef>
              <a:spcAft>
                <a:spcPts val="0"/>
              </a:spcAft>
              <a:defRPr/>
            </a:pPr>
            <a:r>
              <a:rPr kumimoji="0" lang="en-US" altLang="ja-JP" b="1" kern="0" dirty="0">
                <a:solidFill>
                  <a:prstClr val="white"/>
                </a:solidFill>
                <a:latin typeface="Calibri" panose="020F0502020204030204" pitchFamily="34" charset="0"/>
                <a:ea typeface="ＭＳ Ｐゴシック"/>
              </a:rPr>
              <a:t>ASM300</a:t>
            </a:r>
          </a:p>
          <a:p>
            <a:pPr defTabSz="911373" fontAlgn="auto">
              <a:spcBef>
                <a:spcPts val="0"/>
              </a:spcBef>
              <a:spcAft>
                <a:spcPts val="0"/>
              </a:spcAft>
              <a:defRPr/>
            </a:pPr>
            <a:r>
              <a:rPr kumimoji="0" lang="en-US" altLang="ja-JP" sz="1100" b="1" kern="0" dirty="0">
                <a:solidFill>
                  <a:prstClr val="white"/>
                </a:solidFill>
                <a:latin typeface="Calibri" panose="020F0502020204030204" pitchFamily="34" charset="0"/>
                <a:ea typeface="ＭＳ Ｐゴシック"/>
              </a:rPr>
              <a:t>(</a:t>
            </a:r>
            <a:r>
              <a:rPr kumimoji="0" lang="en-US" altLang="ja-JP" sz="1100" b="1" kern="0" dirty="0" smtClean="0">
                <a:solidFill>
                  <a:prstClr val="white"/>
                </a:solidFill>
                <a:latin typeface="Calibri" panose="020F0502020204030204" pitchFamily="34" charset="0"/>
                <a:ea typeface="ＭＳ Ｐゴシック"/>
              </a:rPr>
              <a:t>Trial/90days</a:t>
            </a:r>
            <a:r>
              <a:rPr kumimoji="0" lang="en-US" altLang="ja-JP" sz="1100" b="1" kern="0" dirty="0">
                <a:solidFill>
                  <a:prstClr val="white"/>
                </a:solidFill>
                <a:latin typeface="Calibri" panose="020F0502020204030204" pitchFamily="34" charset="0"/>
                <a:ea typeface="ＭＳ Ｐゴシック"/>
              </a:rPr>
              <a:t>)</a:t>
            </a:r>
            <a:endParaRPr kumimoji="0" lang="ja-JP" altLang="en-US" sz="1100" b="1" kern="0" dirty="0">
              <a:solidFill>
                <a:prstClr val="white"/>
              </a:solidFill>
              <a:latin typeface="Calibri" panose="020F0502020204030204" pitchFamily="34" charset="0"/>
              <a:ea typeface="ＭＳ Ｐゴシック"/>
            </a:endParaRPr>
          </a:p>
        </p:txBody>
      </p:sp>
      <p:sp>
        <p:nvSpPr>
          <p:cNvPr id="65" name="正方形/長方形 64"/>
          <p:cNvSpPr>
            <a:spLocks noChangeAspect="1"/>
          </p:cNvSpPr>
          <p:nvPr/>
        </p:nvSpPr>
        <p:spPr bwMode="auto">
          <a:xfrm>
            <a:off x="6470045" y="2627346"/>
            <a:ext cx="972000" cy="419921"/>
          </a:xfrm>
          <a:prstGeom prst="rect">
            <a:avLst/>
          </a:prstGeom>
          <a:solidFill>
            <a:srgbClr val="AAE2CA">
              <a:lumMod val="75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0"/>
          <a:lstStyle/>
          <a:p>
            <a:pPr defTabSz="911373" fontAlgn="auto">
              <a:spcBef>
                <a:spcPts val="0"/>
              </a:spcBef>
              <a:spcAft>
                <a:spcPts val="0"/>
              </a:spcAft>
              <a:defRPr/>
            </a:pPr>
            <a:r>
              <a:rPr kumimoji="0" lang="en-US" altLang="ja-JP" sz="1200" b="1" kern="0" dirty="0" smtClean="0">
                <a:solidFill>
                  <a:prstClr val="white"/>
                </a:solidFill>
                <a:latin typeface="Calibri" panose="020F0502020204030204" pitchFamily="34" charset="0"/>
                <a:ea typeface="ＭＳ Ｐゴシック"/>
              </a:rPr>
              <a:t>ASE202/204</a:t>
            </a:r>
            <a:endParaRPr kumimoji="0" lang="en-US" altLang="ja-JP" sz="1200" b="1" kern="0" dirty="0">
              <a:solidFill>
                <a:prstClr val="white"/>
              </a:solidFill>
              <a:latin typeface="Calibri" panose="020F0502020204030204" pitchFamily="34" charset="0"/>
              <a:ea typeface="ＭＳ Ｐゴシック"/>
            </a:endParaRPr>
          </a:p>
          <a:p>
            <a:pPr defTabSz="911373" fontAlgn="auto">
              <a:spcBef>
                <a:spcPts val="0"/>
              </a:spcBef>
              <a:spcAft>
                <a:spcPts val="0"/>
              </a:spcAft>
              <a:defRPr/>
            </a:pPr>
            <a:r>
              <a:rPr kumimoji="0" lang="en-US" altLang="ja-JP" sz="1050" b="1" kern="0" dirty="0">
                <a:solidFill>
                  <a:prstClr val="white"/>
                </a:solidFill>
                <a:latin typeface="Calibri" panose="020F0502020204030204" pitchFamily="34" charset="0"/>
                <a:ea typeface="ＭＳ Ｐゴシック"/>
              </a:rPr>
              <a:t>(</a:t>
            </a:r>
            <a:r>
              <a:rPr kumimoji="0" lang="en-US" altLang="ja-JP" sz="1050" b="1" kern="0" dirty="0" smtClean="0">
                <a:solidFill>
                  <a:prstClr val="white"/>
                </a:solidFill>
                <a:latin typeface="Calibri" panose="020F0502020204030204" pitchFamily="34" charset="0"/>
                <a:ea typeface="ＭＳ Ｐゴシック"/>
              </a:rPr>
              <a:t>Trial/90days</a:t>
            </a:r>
            <a:r>
              <a:rPr kumimoji="0" lang="en-US" altLang="ja-JP" sz="1050" b="1" kern="0" dirty="0">
                <a:solidFill>
                  <a:prstClr val="white"/>
                </a:solidFill>
                <a:latin typeface="Calibri" panose="020F0502020204030204" pitchFamily="34" charset="0"/>
                <a:ea typeface="ＭＳ Ｐゴシック"/>
              </a:rPr>
              <a:t>)</a:t>
            </a:r>
            <a:endParaRPr kumimoji="0" lang="ja-JP" altLang="en-US" sz="1050" b="1" kern="0" dirty="0">
              <a:solidFill>
                <a:prstClr val="white"/>
              </a:solidFill>
              <a:latin typeface="Calibri" panose="020F0502020204030204" pitchFamily="34" charset="0"/>
              <a:ea typeface="ＭＳ Ｐゴシック"/>
            </a:endParaRPr>
          </a:p>
        </p:txBody>
      </p:sp>
      <p:sp>
        <p:nvSpPr>
          <p:cNvPr id="37" name="正方形/長方形 36"/>
          <p:cNvSpPr>
            <a:spLocks noChangeAspect="1"/>
          </p:cNvSpPr>
          <p:nvPr/>
        </p:nvSpPr>
        <p:spPr bwMode="auto">
          <a:xfrm>
            <a:off x="2850123" y="2171801"/>
            <a:ext cx="1200150" cy="251965"/>
          </a:xfrm>
          <a:prstGeom prst="rect">
            <a:avLst/>
          </a:prstGeom>
          <a:solidFill>
            <a:srgbClr val="AAE2CA">
              <a:lumMod val="75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b="1" kern="0" dirty="0">
                <a:solidFill>
                  <a:prstClr val="white"/>
                </a:solidFill>
                <a:latin typeface="Calibri" panose="020F0502020204030204" pitchFamily="34" charset="0"/>
                <a:ea typeface="ＭＳ Ｐゴシック"/>
              </a:rPr>
              <a:t>ASE204</a:t>
            </a:r>
            <a:endParaRPr kumimoji="0" lang="ja-JP" altLang="en-US" b="1" kern="0" dirty="0">
              <a:solidFill>
                <a:prstClr val="white"/>
              </a:solidFill>
              <a:latin typeface="Calibri" panose="020F0502020204030204" pitchFamily="34" charset="0"/>
              <a:ea typeface="ＭＳ Ｐゴシック"/>
            </a:endParaRPr>
          </a:p>
        </p:txBody>
      </p:sp>
      <p:sp>
        <p:nvSpPr>
          <p:cNvPr id="38" name="正方形/長方形 37"/>
          <p:cNvSpPr>
            <a:spLocks noChangeAspect="1"/>
          </p:cNvSpPr>
          <p:nvPr/>
        </p:nvSpPr>
        <p:spPr bwMode="auto">
          <a:xfrm>
            <a:off x="287897" y="2171801"/>
            <a:ext cx="1200150" cy="251965"/>
          </a:xfrm>
          <a:prstGeom prst="rect">
            <a:avLst/>
          </a:prstGeom>
          <a:solidFill>
            <a:srgbClr val="AAE2CA">
              <a:lumMod val="75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b="1" kern="0" dirty="0">
                <a:solidFill>
                  <a:prstClr val="white"/>
                </a:solidFill>
                <a:latin typeface="Calibri" panose="020F0502020204030204" pitchFamily="34" charset="0"/>
                <a:ea typeface="ＭＳ Ｐゴシック"/>
              </a:rPr>
              <a:t>ASE204</a:t>
            </a:r>
            <a:endParaRPr kumimoji="0" lang="ja-JP" altLang="en-US" b="1" kern="0" dirty="0">
              <a:solidFill>
                <a:prstClr val="white"/>
              </a:solidFill>
              <a:latin typeface="Calibri" panose="020F0502020204030204" pitchFamily="34" charset="0"/>
              <a:ea typeface="ＭＳ Ｐゴシック"/>
            </a:endParaRPr>
          </a:p>
        </p:txBody>
      </p:sp>
      <p:sp>
        <p:nvSpPr>
          <p:cNvPr id="40989" name="テキスト ボックス 223"/>
          <p:cNvSpPr txBox="1">
            <a:spLocks noChangeAspect="1" noChangeArrowheads="1"/>
          </p:cNvSpPr>
          <p:nvPr/>
        </p:nvSpPr>
        <p:spPr bwMode="auto">
          <a:xfrm>
            <a:off x="1578717" y="2182471"/>
            <a:ext cx="1202171" cy="23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1" tIns="45617" rIns="91241" bIns="45617">
            <a:spAutoFit/>
          </a:bodyPr>
          <a:lstStyle>
            <a:defPPr>
              <a:defRPr lang="ja-JP"/>
            </a:defPPr>
            <a:lvl1pPr defTabSz="911373" eaLnBrk="1" fontAlgn="auto" hangingPunct="1">
              <a:spcBef>
                <a:spcPts val="0"/>
              </a:spcBef>
              <a:spcAft>
                <a:spcPts val="0"/>
              </a:spcAft>
              <a:defRPr sz="900" b="1">
                <a:solidFill>
                  <a:srgbClr val="000000"/>
                </a:solidFill>
                <a:effectLst/>
                <a:latin typeface="Calibri" pitchFamily="34" charset="0"/>
                <a:ea typeface="ＭＳ Ｐゴシック" pitchFamily="50" charset="-128"/>
              </a:defRPr>
            </a:lvl1pPr>
            <a:lvl2pPr marL="742950" indent="-285750" eaLnBrk="0" hangingPunct="0">
              <a:defRPr>
                <a:latin typeface="Calibri" pitchFamily="34" charset="0"/>
                <a:ea typeface="ＭＳ Ｐゴシック" pitchFamily="50" charset="-128"/>
              </a:defRPr>
            </a:lvl2pPr>
            <a:lvl3pPr marL="1143000" indent="-228600" eaLnBrk="0" hangingPunct="0">
              <a:defRPr>
                <a:latin typeface="Calibri" pitchFamily="34" charset="0"/>
                <a:ea typeface="ＭＳ Ｐゴシック" pitchFamily="50" charset="-128"/>
              </a:defRPr>
            </a:lvl3pPr>
            <a:lvl4pPr marL="1600200" indent="-228600" eaLnBrk="0" hangingPunct="0">
              <a:defRPr>
                <a:latin typeface="Calibri" pitchFamily="34" charset="0"/>
                <a:ea typeface="ＭＳ Ｐゴシック" pitchFamily="50" charset="-128"/>
              </a:defRPr>
            </a:lvl4pPr>
            <a:lvl5pPr marL="2057400" indent="-228600" eaLnBrk="0" hangingPunct="0">
              <a:defRPr>
                <a:latin typeface="Calibri" pitchFamily="34" charset="0"/>
                <a:ea typeface="ＭＳ Ｐゴシック" pitchFamily="50" charset="-128"/>
              </a:defRPr>
            </a:lvl5pPr>
            <a:lvl6pPr marL="2514600" indent="-228600" eaLnBrk="0" fontAlgn="base" hangingPunct="0">
              <a:spcBef>
                <a:spcPct val="0"/>
              </a:spcBef>
              <a:spcAft>
                <a:spcPct val="0"/>
              </a:spcAft>
              <a:defRPr>
                <a:latin typeface="Calibri" pitchFamily="34" charset="0"/>
                <a:ea typeface="ＭＳ Ｐゴシック" pitchFamily="50" charset="-128"/>
              </a:defRPr>
            </a:lvl6pPr>
            <a:lvl7pPr marL="2971800" indent="-228600" eaLnBrk="0" fontAlgn="base" hangingPunct="0">
              <a:spcBef>
                <a:spcPct val="0"/>
              </a:spcBef>
              <a:spcAft>
                <a:spcPct val="0"/>
              </a:spcAft>
              <a:defRPr>
                <a:latin typeface="Calibri" pitchFamily="34" charset="0"/>
                <a:ea typeface="ＭＳ Ｐゴシック" pitchFamily="50" charset="-128"/>
              </a:defRPr>
            </a:lvl7pPr>
            <a:lvl8pPr marL="3429000" indent="-228600" eaLnBrk="0" fontAlgn="base" hangingPunct="0">
              <a:spcBef>
                <a:spcPct val="0"/>
              </a:spcBef>
              <a:spcAft>
                <a:spcPct val="0"/>
              </a:spcAft>
              <a:defRPr>
                <a:latin typeface="Calibri" pitchFamily="34" charset="0"/>
                <a:ea typeface="ＭＳ Ｐゴシック" pitchFamily="50" charset="-128"/>
              </a:defRPr>
            </a:lvl8pPr>
            <a:lvl9pPr marL="3886200" indent="-228600" eaLnBrk="0" fontAlgn="base" hangingPunct="0">
              <a:spcBef>
                <a:spcPct val="0"/>
              </a:spcBef>
              <a:spcAft>
                <a:spcPct val="0"/>
              </a:spcAft>
              <a:defRPr>
                <a:latin typeface="Calibri" pitchFamily="34" charset="0"/>
                <a:ea typeface="ＭＳ Ｐゴシック" pitchFamily="50" charset="-128"/>
              </a:defRPr>
            </a:lvl9pPr>
          </a:lstStyle>
          <a:p>
            <a:r>
              <a:rPr lang="en-US" altLang="ja-JP" dirty="0" smtClean="0"/>
              <a:t>Control WV-GXD400</a:t>
            </a:r>
            <a:endParaRPr lang="ja-JP" altLang="en-US" dirty="0"/>
          </a:p>
        </p:txBody>
      </p:sp>
      <p:sp>
        <p:nvSpPr>
          <p:cNvPr id="40990" name="テキスト ボックス 226"/>
          <p:cNvSpPr txBox="1">
            <a:spLocks noChangeAspect="1" noChangeArrowheads="1"/>
          </p:cNvSpPr>
          <p:nvPr/>
        </p:nvSpPr>
        <p:spPr bwMode="auto">
          <a:xfrm>
            <a:off x="2592443" y="4108074"/>
            <a:ext cx="1624787" cy="461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41" tIns="45617" rIns="91241" bIns="45617">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l" defTabSz="911373" eaLnBrk="1" fontAlgn="auto" hangingPunct="1">
              <a:spcBef>
                <a:spcPts val="0"/>
              </a:spcBef>
              <a:spcAft>
                <a:spcPts val="0"/>
              </a:spcAft>
            </a:pPr>
            <a:r>
              <a:rPr lang="en-US" altLang="ja-JP" sz="1200" dirty="0">
                <a:solidFill>
                  <a:srgbClr val="000000"/>
                </a:solidFill>
                <a:effectLst/>
              </a:rPr>
              <a:t>ASE201 is included in</a:t>
            </a:r>
          </a:p>
          <a:p>
            <a:pPr algn="l" defTabSz="911373" eaLnBrk="1" fontAlgn="auto" hangingPunct="1">
              <a:spcBef>
                <a:spcPts val="0"/>
              </a:spcBef>
              <a:spcAft>
                <a:spcPts val="0"/>
              </a:spcAft>
            </a:pPr>
            <a:r>
              <a:rPr lang="en-US" altLang="ja-JP" sz="1200" dirty="0">
                <a:solidFill>
                  <a:srgbClr val="000000"/>
                </a:solidFill>
                <a:effectLst/>
              </a:rPr>
              <a:t>ASM300 base software</a:t>
            </a:r>
            <a:endParaRPr lang="ja-JP" altLang="en-US" sz="1200" dirty="0">
              <a:solidFill>
                <a:srgbClr val="000000"/>
              </a:solidFill>
              <a:effectLst/>
            </a:endParaRPr>
          </a:p>
        </p:txBody>
      </p:sp>
      <p:sp>
        <p:nvSpPr>
          <p:cNvPr id="41" name="正方形/長方形 40"/>
          <p:cNvSpPr>
            <a:spLocks noChangeAspect="1"/>
          </p:cNvSpPr>
          <p:nvPr/>
        </p:nvSpPr>
        <p:spPr bwMode="auto">
          <a:xfrm>
            <a:off x="7829009" y="3569715"/>
            <a:ext cx="1005176" cy="433984"/>
          </a:xfrm>
          <a:prstGeom prst="rect">
            <a:avLst/>
          </a:prstGeom>
          <a:solidFill>
            <a:srgbClr val="006BB6"/>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b="1" kern="0" dirty="0">
                <a:solidFill>
                  <a:prstClr val="white"/>
                </a:solidFill>
                <a:latin typeface="Calibri" panose="020F0502020204030204" pitchFamily="34" charset="0"/>
                <a:ea typeface="ＭＳ Ｐゴシック"/>
              </a:rPr>
              <a:t>ASM300</a:t>
            </a:r>
          </a:p>
          <a:p>
            <a:pPr defTabSz="911373" fontAlgn="auto">
              <a:spcBef>
                <a:spcPts val="0"/>
              </a:spcBef>
              <a:spcAft>
                <a:spcPts val="0"/>
              </a:spcAft>
              <a:defRPr/>
            </a:pPr>
            <a:r>
              <a:rPr kumimoji="0" lang="en-US" altLang="ja-JP" sz="1100" b="1" kern="0" dirty="0" smtClean="0">
                <a:solidFill>
                  <a:prstClr val="white"/>
                </a:solidFill>
                <a:latin typeface="Calibri" panose="020F0502020204030204" pitchFamily="34" charset="0"/>
                <a:ea typeface="ＭＳ Ｐゴシック"/>
              </a:rPr>
              <a:t>(LITE)</a:t>
            </a:r>
            <a:endParaRPr kumimoji="0" lang="ja-JP" altLang="en-US" sz="1100" b="1" kern="0" dirty="0">
              <a:solidFill>
                <a:prstClr val="white"/>
              </a:solidFill>
              <a:latin typeface="Calibri" panose="020F0502020204030204" pitchFamily="34" charset="0"/>
              <a:ea typeface="ＭＳ Ｐゴシック"/>
            </a:endParaRPr>
          </a:p>
        </p:txBody>
      </p:sp>
      <p:sp>
        <p:nvSpPr>
          <p:cNvPr id="40992" name="テキスト ボックス 232"/>
          <p:cNvSpPr txBox="1">
            <a:spLocks noChangeArrowheads="1"/>
          </p:cNvSpPr>
          <p:nvPr/>
        </p:nvSpPr>
        <p:spPr bwMode="auto">
          <a:xfrm>
            <a:off x="7714504" y="4112510"/>
            <a:ext cx="1416796" cy="61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1" tIns="45617" rIns="91241" bIns="45617">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l" defTabSz="911373" eaLnBrk="1" fontAlgn="auto" hangingPunct="1">
              <a:spcBef>
                <a:spcPts val="0"/>
              </a:spcBef>
              <a:spcAft>
                <a:spcPts val="0"/>
              </a:spcAft>
            </a:pPr>
            <a:r>
              <a:rPr lang="en-US" altLang="ja-JP" sz="1200" dirty="0">
                <a:solidFill>
                  <a:srgbClr val="000000"/>
                </a:solidFill>
                <a:effectLst/>
              </a:rPr>
              <a:t>Limited </a:t>
            </a:r>
            <a:r>
              <a:rPr lang="en-US" altLang="ja-JP" sz="1200" dirty="0" smtClean="0">
                <a:solidFill>
                  <a:srgbClr val="000000"/>
                </a:solidFill>
                <a:effectLst/>
              </a:rPr>
              <a:t>function</a:t>
            </a:r>
            <a:endParaRPr lang="en-US" altLang="ja-JP" sz="1200" dirty="0">
              <a:solidFill>
                <a:srgbClr val="000000"/>
              </a:solidFill>
              <a:effectLst/>
            </a:endParaRPr>
          </a:p>
          <a:p>
            <a:pPr algn="l" defTabSz="911373" eaLnBrk="1" fontAlgn="auto" hangingPunct="1">
              <a:spcBef>
                <a:spcPts val="0"/>
              </a:spcBef>
              <a:spcAft>
                <a:spcPts val="0"/>
              </a:spcAft>
            </a:pPr>
            <a:r>
              <a:rPr lang="en-US" altLang="ja-JP" sz="1100" dirty="0" smtClean="0">
                <a:solidFill>
                  <a:srgbClr val="000000"/>
                </a:solidFill>
                <a:effectLst/>
              </a:rPr>
              <a:t>(1NVR/16Cameras)</a:t>
            </a:r>
            <a:endParaRPr lang="en-US" altLang="ja-JP" sz="1100" dirty="0">
              <a:solidFill>
                <a:srgbClr val="000000"/>
              </a:solidFill>
              <a:effectLst/>
            </a:endParaRPr>
          </a:p>
          <a:p>
            <a:pPr algn="l" defTabSz="911373" eaLnBrk="1" fontAlgn="auto" hangingPunct="1">
              <a:spcBef>
                <a:spcPts val="0"/>
              </a:spcBef>
              <a:spcAft>
                <a:spcPts val="0"/>
              </a:spcAft>
            </a:pPr>
            <a:r>
              <a:rPr lang="en-US" altLang="ja-JP" sz="1100" dirty="0" smtClean="0">
                <a:solidFill>
                  <a:srgbClr val="000000"/>
                </a:solidFill>
                <a:effectLst/>
              </a:rPr>
              <a:t>Not </a:t>
            </a:r>
            <a:r>
              <a:rPr lang="en-US" altLang="ja-JP" sz="1100" dirty="0">
                <a:solidFill>
                  <a:srgbClr val="000000"/>
                </a:solidFill>
                <a:effectLst/>
              </a:rPr>
              <a:t>including </a:t>
            </a:r>
            <a:r>
              <a:rPr lang="en-US" altLang="ja-JP" sz="1100" dirty="0" smtClean="0">
                <a:solidFill>
                  <a:srgbClr val="000000"/>
                </a:solidFill>
                <a:effectLst/>
              </a:rPr>
              <a:t>ASE201 </a:t>
            </a:r>
            <a:endParaRPr lang="en-US" altLang="ja-JP" sz="1100" dirty="0">
              <a:solidFill>
                <a:srgbClr val="000000"/>
              </a:solidFill>
              <a:effectLst/>
            </a:endParaRPr>
          </a:p>
        </p:txBody>
      </p:sp>
      <p:sp>
        <p:nvSpPr>
          <p:cNvPr id="40994" name="テキスト ボックス 232"/>
          <p:cNvSpPr txBox="1">
            <a:spLocks noChangeAspect="1" noChangeArrowheads="1"/>
          </p:cNvSpPr>
          <p:nvPr/>
        </p:nvSpPr>
        <p:spPr bwMode="auto">
          <a:xfrm>
            <a:off x="4259919" y="4103006"/>
            <a:ext cx="1379848" cy="461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41" tIns="45617" rIns="91241" bIns="45617">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l" defTabSz="911373" eaLnBrk="1" fontAlgn="auto" hangingPunct="1">
              <a:spcBef>
                <a:spcPts val="0"/>
              </a:spcBef>
              <a:spcAft>
                <a:spcPts val="0"/>
              </a:spcAft>
            </a:pPr>
            <a:r>
              <a:rPr lang="en-US" altLang="ja-JP" sz="1200" dirty="0" smtClean="0">
                <a:solidFill>
                  <a:srgbClr val="000000"/>
                </a:solidFill>
                <a:effectLst/>
              </a:rPr>
              <a:t>Concurrent License</a:t>
            </a:r>
          </a:p>
          <a:p>
            <a:pPr algn="l" defTabSz="911373" eaLnBrk="1" fontAlgn="auto" hangingPunct="1">
              <a:spcBef>
                <a:spcPts val="0"/>
              </a:spcBef>
              <a:spcAft>
                <a:spcPts val="0"/>
              </a:spcAft>
            </a:pPr>
            <a:r>
              <a:rPr lang="en-US" altLang="ja-JP" sz="1200" dirty="0" smtClean="0">
                <a:solidFill>
                  <a:srgbClr val="000000"/>
                </a:solidFill>
                <a:effectLst/>
              </a:rPr>
              <a:t>(up to 5 users)</a:t>
            </a:r>
            <a:endParaRPr lang="en-US" altLang="ja-JP" sz="1200" dirty="0">
              <a:solidFill>
                <a:srgbClr val="000000"/>
              </a:solidFill>
              <a:effectLst/>
            </a:endParaRPr>
          </a:p>
        </p:txBody>
      </p:sp>
      <p:sp>
        <p:nvSpPr>
          <p:cNvPr id="35" name="正方形/長方形 34"/>
          <p:cNvSpPr>
            <a:spLocks noChangeAspect="1"/>
          </p:cNvSpPr>
          <p:nvPr/>
        </p:nvSpPr>
        <p:spPr bwMode="auto">
          <a:xfrm>
            <a:off x="2850123" y="1847765"/>
            <a:ext cx="1200150" cy="251965"/>
          </a:xfrm>
          <a:prstGeom prst="rect">
            <a:avLst/>
          </a:prstGeom>
          <a:solidFill>
            <a:srgbClr val="AAE2CA">
              <a:lumMod val="75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b="1" kern="0" dirty="0">
                <a:solidFill>
                  <a:prstClr val="white"/>
                </a:solidFill>
                <a:latin typeface="Calibri" panose="020F0502020204030204" pitchFamily="34" charset="0"/>
                <a:ea typeface="ＭＳ Ｐゴシック"/>
              </a:rPr>
              <a:t>ASE205</a:t>
            </a:r>
            <a:endParaRPr kumimoji="0" lang="ja-JP" altLang="en-US" b="1" kern="0" dirty="0">
              <a:solidFill>
                <a:prstClr val="white"/>
              </a:solidFill>
              <a:latin typeface="Calibri" panose="020F0502020204030204" pitchFamily="34" charset="0"/>
              <a:ea typeface="ＭＳ Ｐゴシック"/>
            </a:endParaRPr>
          </a:p>
        </p:txBody>
      </p:sp>
      <p:sp>
        <p:nvSpPr>
          <p:cNvPr id="36" name="正方形/長方形 35"/>
          <p:cNvSpPr>
            <a:spLocks noChangeAspect="1"/>
          </p:cNvSpPr>
          <p:nvPr/>
        </p:nvSpPr>
        <p:spPr bwMode="auto">
          <a:xfrm>
            <a:off x="287897" y="1847765"/>
            <a:ext cx="1200150" cy="251965"/>
          </a:xfrm>
          <a:prstGeom prst="rect">
            <a:avLst/>
          </a:prstGeom>
          <a:solidFill>
            <a:srgbClr val="AAE2CA">
              <a:lumMod val="75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b="1" kern="0" dirty="0">
                <a:solidFill>
                  <a:prstClr val="white"/>
                </a:solidFill>
                <a:latin typeface="Calibri" panose="020F0502020204030204" pitchFamily="34" charset="0"/>
                <a:ea typeface="ＭＳ Ｐゴシック"/>
              </a:rPr>
              <a:t>ASE205</a:t>
            </a:r>
            <a:endParaRPr kumimoji="0" lang="ja-JP" altLang="en-US" b="1" kern="0" dirty="0">
              <a:solidFill>
                <a:prstClr val="white"/>
              </a:solidFill>
              <a:latin typeface="Calibri" panose="020F0502020204030204" pitchFamily="34" charset="0"/>
              <a:ea typeface="ＭＳ Ｐゴシック"/>
            </a:endParaRPr>
          </a:p>
        </p:txBody>
      </p:sp>
      <p:sp>
        <p:nvSpPr>
          <p:cNvPr id="39" name="テキスト ボックス 223"/>
          <p:cNvSpPr txBox="1">
            <a:spLocks noChangeAspect="1" noChangeArrowheads="1"/>
          </p:cNvSpPr>
          <p:nvPr/>
        </p:nvSpPr>
        <p:spPr bwMode="auto">
          <a:xfrm>
            <a:off x="1533381" y="1869106"/>
            <a:ext cx="1292841" cy="23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1" tIns="45617" rIns="91241" bIns="45617">
            <a:spAutoFit/>
          </a:bodyPr>
          <a:lstStyle>
            <a:defPPr>
              <a:defRPr lang="ja-JP"/>
            </a:defPPr>
            <a:lvl1pPr defTabSz="911373" eaLnBrk="1" fontAlgn="auto" hangingPunct="1">
              <a:spcBef>
                <a:spcPts val="0"/>
              </a:spcBef>
              <a:spcAft>
                <a:spcPts val="0"/>
              </a:spcAft>
              <a:defRPr sz="900" b="1">
                <a:solidFill>
                  <a:srgbClr val="000000"/>
                </a:solidFill>
                <a:effectLst/>
                <a:latin typeface="Calibri" pitchFamily="34" charset="0"/>
                <a:ea typeface="ＭＳ Ｐゴシック" pitchFamily="50" charset="-128"/>
              </a:defRPr>
            </a:lvl1pPr>
            <a:lvl2pPr marL="742950" indent="-285750" eaLnBrk="0" hangingPunct="0">
              <a:defRPr>
                <a:latin typeface="Calibri" pitchFamily="34" charset="0"/>
                <a:ea typeface="ＭＳ Ｐゴシック" pitchFamily="50" charset="-128"/>
              </a:defRPr>
            </a:lvl2pPr>
            <a:lvl3pPr marL="1143000" indent="-228600" eaLnBrk="0" hangingPunct="0">
              <a:defRPr>
                <a:latin typeface="Calibri" pitchFamily="34" charset="0"/>
                <a:ea typeface="ＭＳ Ｐゴシック" pitchFamily="50" charset="-128"/>
              </a:defRPr>
            </a:lvl3pPr>
            <a:lvl4pPr marL="1600200" indent="-228600" eaLnBrk="0" hangingPunct="0">
              <a:defRPr>
                <a:latin typeface="Calibri" pitchFamily="34" charset="0"/>
                <a:ea typeface="ＭＳ Ｐゴシック" pitchFamily="50" charset="-128"/>
              </a:defRPr>
            </a:lvl4pPr>
            <a:lvl5pPr marL="2057400" indent="-228600" eaLnBrk="0" hangingPunct="0">
              <a:defRPr>
                <a:latin typeface="Calibri" pitchFamily="34" charset="0"/>
                <a:ea typeface="ＭＳ Ｐゴシック" pitchFamily="50" charset="-128"/>
              </a:defRPr>
            </a:lvl5pPr>
            <a:lvl6pPr marL="2514600" indent="-228600" eaLnBrk="0" fontAlgn="base" hangingPunct="0">
              <a:spcBef>
                <a:spcPct val="0"/>
              </a:spcBef>
              <a:spcAft>
                <a:spcPct val="0"/>
              </a:spcAft>
              <a:defRPr>
                <a:latin typeface="Calibri" pitchFamily="34" charset="0"/>
                <a:ea typeface="ＭＳ Ｐゴシック" pitchFamily="50" charset="-128"/>
              </a:defRPr>
            </a:lvl6pPr>
            <a:lvl7pPr marL="2971800" indent="-228600" eaLnBrk="0" fontAlgn="base" hangingPunct="0">
              <a:spcBef>
                <a:spcPct val="0"/>
              </a:spcBef>
              <a:spcAft>
                <a:spcPct val="0"/>
              </a:spcAft>
              <a:defRPr>
                <a:latin typeface="Calibri" pitchFamily="34" charset="0"/>
                <a:ea typeface="ＭＳ Ｐゴシック" pitchFamily="50" charset="-128"/>
              </a:defRPr>
            </a:lvl7pPr>
            <a:lvl8pPr marL="3429000" indent="-228600" eaLnBrk="0" fontAlgn="base" hangingPunct="0">
              <a:spcBef>
                <a:spcPct val="0"/>
              </a:spcBef>
              <a:spcAft>
                <a:spcPct val="0"/>
              </a:spcAft>
              <a:defRPr>
                <a:latin typeface="Calibri" pitchFamily="34" charset="0"/>
                <a:ea typeface="ＭＳ Ｐゴシック" pitchFamily="50" charset="-128"/>
              </a:defRPr>
            </a:lvl8pPr>
            <a:lvl9pPr marL="3886200" indent="-228600" eaLnBrk="0" fontAlgn="base" hangingPunct="0">
              <a:spcBef>
                <a:spcPct val="0"/>
              </a:spcBef>
              <a:spcAft>
                <a:spcPct val="0"/>
              </a:spcAft>
              <a:defRPr>
                <a:latin typeface="Calibri" pitchFamily="34" charset="0"/>
                <a:ea typeface="ＭＳ Ｐゴシック" pitchFamily="50" charset="-128"/>
              </a:defRPr>
            </a:lvl9pPr>
          </a:lstStyle>
          <a:p>
            <a:r>
              <a:rPr lang="en-US" altLang="ja-JP" dirty="0" smtClean="0"/>
              <a:t>Visibility Enhancement</a:t>
            </a:r>
            <a:endParaRPr lang="ja-JP" altLang="en-US" dirty="0"/>
          </a:p>
        </p:txBody>
      </p:sp>
      <p:sp>
        <p:nvSpPr>
          <p:cNvPr id="40" name="テキスト ボックス 226"/>
          <p:cNvSpPr txBox="1">
            <a:spLocks noChangeAspect="1" noChangeArrowheads="1"/>
          </p:cNvSpPr>
          <p:nvPr/>
        </p:nvSpPr>
        <p:spPr bwMode="auto">
          <a:xfrm>
            <a:off x="4357351" y="1153623"/>
            <a:ext cx="2202199" cy="4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1" tIns="45617" rIns="91241" bIns="45617">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l" defTabSz="911373" eaLnBrk="1" fontAlgn="auto" hangingPunct="1">
              <a:spcBef>
                <a:spcPts val="0"/>
              </a:spcBef>
              <a:spcAft>
                <a:spcPts val="0"/>
              </a:spcAft>
            </a:pPr>
            <a:r>
              <a:rPr lang="en-US" altLang="ja-JP" sz="1100" dirty="0">
                <a:solidFill>
                  <a:srgbClr val="000000"/>
                </a:solidFill>
                <a:effectLst/>
              </a:rPr>
              <a:t>Current </a:t>
            </a:r>
            <a:r>
              <a:rPr lang="en-US" altLang="ja-JP" sz="1100" dirty="0" smtClean="0">
                <a:solidFill>
                  <a:srgbClr val="000000"/>
                </a:solidFill>
                <a:effectLst/>
              </a:rPr>
              <a:t>licenses</a:t>
            </a:r>
            <a:r>
              <a:rPr lang="ja-JP" altLang="en-US" sz="1100" dirty="0" smtClean="0">
                <a:solidFill>
                  <a:srgbClr val="000000"/>
                </a:solidFill>
                <a:effectLst/>
              </a:rPr>
              <a:t> </a:t>
            </a:r>
            <a:r>
              <a:rPr lang="en-US" altLang="ja-JP" sz="1100" dirty="0" smtClean="0">
                <a:solidFill>
                  <a:srgbClr val="000000"/>
                </a:solidFill>
                <a:effectLst/>
              </a:rPr>
              <a:t>(</a:t>
            </a:r>
            <a:r>
              <a:rPr lang="en-US" altLang="ja-JP" sz="1100" dirty="0">
                <a:solidFill>
                  <a:srgbClr val="000000"/>
                </a:solidFill>
                <a:effectLst/>
              </a:rPr>
              <a:t>ASE20x) are used</a:t>
            </a:r>
          </a:p>
          <a:p>
            <a:pPr algn="l" defTabSz="911373" eaLnBrk="1" fontAlgn="auto" hangingPunct="1">
              <a:spcBef>
                <a:spcPts val="0"/>
              </a:spcBef>
              <a:spcAft>
                <a:spcPts val="0"/>
              </a:spcAft>
            </a:pPr>
            <a:r>
              <a:rPr lang="en-US" altLang="ja-JP" sz="1100" dirty="0">
                <a:solidFill>
                  <a:srgbClr val="000000"/>
                </a:solidFill>
                <a:effectLst/>
              </a:rPr>
              <a:t>as </a:t>
            </a:r>
            <a:r>
              <a:rPr lang="en-US" altLang="ja-JP" sz="1100" dirty="0" smtClean="0">
                <a:solidFill>
                  <a:srgbClr val="000000"/>
                </a:solidFill>
                <a:effectLst/>
              </a:rPr>
              <a:t>ASM300’s </a:t>
            </a:r>
            <a:r>
              <a:rPr lang="en-US" altLang="ja-JP" sz="1100" dirty="0">
                <a:solidFill>
                  <a:srgbClr val="000000"/>
                </a:solidFill>
                <a:effectLst/>
              </a:rPr>
              <a:t>optional licenses.</a:t>
            </a:r>
            <a:endParaRPr lang="ja-JP" altLang="en-US" sz="1100" dirty="0">
              <a:solidFill>
                <a:srgbClr val="000000"/>
              </a:solidFill>
              <a:effectLst/>
            </a:endParaRPr>
          </a:p>
        </p:txBody>
      </p:sp>
      <p:sp>
        <p:nvSpPr>
          <p:cNvPr id="43" name="正方形/長方形 42"/>
          <p:cNvSpPr>
            <a:spLocks noChangeAspect="1"/>
          </p:cNvSpPr>
          <p:nvPr/>
        </p:nvSpPr>
        <p:spPr bwMode="auto">
          <a:xfrm>
            <a:off x="287897" y="1138712"/>
            <a:ext cx="1200150" cy="251965"/>
          </a:xfrm>
          <a:prstGeom prst="rect">
            <a:avLst/>
          </a:prstGeom>
          <a:solidFill>
            <a:srgbClr val="AAE2CA">
              <a:lumMod val="75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b="1" kern="0" dirty="0">
                <a:solidFill>
                  <a:prstClr val="white"/>
                </a:solidFill>
                <a:latin typeface="Calibri" panose="020F0502020204030204" pitchFamily="34" charset="0"/>
                <a:ea typeface="ＭＳ Ｐゴシック"/>
              </a:rPr>
              <a:t>ASE2xx</a:t>
            </a:r>
            <a:endParaRPr kumimoji="0" lang="ja-JP" altLang="en-US" b="1" kern="0" dirty="0">
              <a:solidFill>
                <a:prstClr val="white"/>
              </a:solidFill>
              <a:latin typeface="Calibri" panose="020F0502020204030204" pitchFamily="34" charset="0"/>
              <a:ea typeface="ＭＳ Ｐゴシック"/>
            </a:endParaRPr>
          </a:p>
        </p:txBody>
      </p:sp>
      <p:sp>
        <p:nvSpPr>
          <p:cNvPr id="52" name="テキスト ボックス 222"/>
          <p:cNvSpPr txBox="1">
            <a:spLocks noChangeAspect="1" noChangeArrowheads="1"/>
          </p:cNvSpPr>
          <p:nvPr/>
        </p:nvSpPr>
        <p:spPr bwMode="auto">
          <a:xfrm>
            <a:off x="1459771" y="1166630"/>
            <a:ext cx="1417212" cy="23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1" tIns="45617" rIns="91241" bIns="45617">
            <a:spAutoFit/>
          </a:bodyPr>
          <a:lstStyle>
            <a:defPPr>
              <a:defRPr lang="ja-JP"/>
            </a:defPPr>
            <a:lvl1pPr defTabSz="911373" eaLnBrk="1" fontAlgn="auto" hangingPunct="1">
              <a:spcBef>
                <a:spcPts val="0"/>
              </a:spcBef>
              <a:spcAft>
                <a:spcPts val="0"/>
              </a:spcAft>
              <a:defRPr sz="900" b="1">
                <a:solidFill>
                  <a:srgbClr val="000000"/>
                </a:solidFill>
                <a:effectLst/>
                <a:latin typeface="Calibri" pitchFamily="34" charset="0"/>
                <a:ea typeface="ＭＳ Ｐゴシック" pitchFamily="50" charset="-128"/>
              </a:defRPr>
            </a:lvl1pPr>
            <a:lvl2pPr marL="742950" indent="-285750" eaLnBrk="0" hangingPunct="0">
              <a:defRPr>
                <a:latin typeface="Calibri" pitchFamily="34" charset="0"/>
                <a:ea typeface="ＭＳ Ｐゴシック" pitchFamily="50" charset="-128"/>
              </a:defRPr>
            </a:lvl2pPr>
            <a:lvl3pPr marL="1143000" indent="-228600" eaLnBrk="0" hangingPunct="0">
              <a:defRPr>
                <a:latin typeface="Calibri" pitchFamily="34" charset="0"/>
                <a:ea typeface="ＭＳ Ｐゴシック" pitchFamily="50" charset="-128"/>
              </a:defRPr>
            </a:lvl3pPr>
            <a:lvl4pPr marL="1600200" indent="-228600" eaLnBrk="0" hangingPunct="0">
              <a:defRPr>
                <a:latin typeface="Calibri" pitchFamily="34" charset="0"/>
                <a:ea typeface="ＭＳ Ｐゴシック" pitchFamily="50" charset="-128"/>
              </a:defRPr>
            </a:lvl4pPr>
            <a:lvl5pPr marL="2057400" indent="-228600" eaLnBrk="0" hangingPunct="0">
              <a:defRPr>
                <a:latin typeface="Calibri" pitchFamily="34" charset="0"/>
                <a:ea typeface="ＭＳ Ｐゴシック" pitchFamily="50" charset="-128"/>
              </a:defRPr>
            </a:lvl5pPr>
            <a:lvl6pPr marL="2514600" indent="-228600" eaLnBrk="0" fontAlgn="base" hangingPunct="0">
              <a:spcBef>
                <a:spcPct val="0"/>
              </a:spcBef>
              <a:spcAft>
                <a:spcPct val="0"/>
              </a:spcAft>
              <a:defRPr>
                <a:latin typeface="Calibri" pitchFamily="34" charset="0"/>
                <a:ea typeface="ＭＳ Ｐゴシック" pitchFamily="50" charset="-128"/>
              </a:defRPr>
            </a:lvl6pPr>
            <a:lvl7pPr marL="2971800" indent="-228600" eaLnBrk="0" fontAlgn="base" hangingPunct="0">
              <a:spcBef>
                <a:spcPct val="0"/>
              </a:spcBef>
              <a:spcAft>
                <a:spcPct val="0"/>
              </a:spcAft>
              <a:defRPr>
                <a:latin typeface="Calibri" pitchFamily="34" charset="0"/>
                <a:ea typeface="ＭＳ Ｐゴシック" pitchFamily="50" charset="-128"/>
              </a:defRPr>
            </a:lvl7pPr>
            <a:lvl8pPr marL="3429000" indent="-228600" eaLnBrk="0" fontAlgn="base" hangingPunct="0">
              <a:spcBef>
                <a:spcPct val="0"/>
              </a:spcBef>
              <a:spcAft>
                <a:spcPct val="0"/>
              </a:spcAft>
              <a:defRPr>
                <a:latin typeface="Calibri" pitchFamily="34" charset="0"/>
                <a:ea typeface="ＭＳ Ｐゴシック" pitchFamily="50" charset="-128"/>
              </a:defRPr>
            </a:lvl8pPr>
            <a:lvl9pPr marL="3886200" indent="-228600" eaLnBrk="0" fontAlgn="base" hangingPunct="0">
              <a:spcBef>
                <a:spcPct val="0"/>
              </a:spcBef>
              <a:spcAft>
                <a:spcPct val="0"/>
              </a:spcAft>
              <a:defRPr>
                <a:latin typeface="Calibri" pitchFamily="34" charset="0"/>
                <a:ea typeface="ＭＳ Ｐゴシック" pitchFamily="50" charset="-128"/>
              </a:defRPr>
            </a:lvl9pPr>
          </a:lstStyle>
          <a:p>
            <a:r>
              <a:rPr lang="en-US" altLang="ja-JP" dirty="0" smtClean="0"/>
              <a:t>Other Extension Software</a:t>
            </a:r>
            <a:endParaRPr lang="ja-JP" altLang="en-US" dirty="0"/>
          </a:p>
        </p:txBody>
      </p:sp>
      <p:sp>
        <p:nvSpPr>
          <p:cNvPr id="53" name="正方形/長方形 52"/>
          <p:cNvSpPr>
            <a:spLocks noChangeAspect="1"/>
          </p:cNvSpPr>
          <p:nvPr/>
        </p:nvSpPr>
        <p:spPr bwMode="auto">
          <a:xfrm>
            <a:off x="4324350" y="3274197"/>
            <a:ext cx="763735" cy="708804"/>
          </a:xfrm>
          <a:prstGeom prst="rect">
            <a:avLst/>
          </a:prstGeom>
          <a:solidFill>
            <a:srgbClr val="AAE2CA">
              <a:lumMod val="75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sz="1100" b="1" kern="0" dirty="0" smtClean="0">
                <a:solidFill>
                  <a:prstClr val="white"/>
                </a:solidFill>
                <a:latin typeface="Calibri" panose="020F0502020204030204" pitchFamily="34" charset="0"/>
                <a:ea typeface="ＭＳ Ｐゴシック"/>
              </a:rPr>
              <a:t>ASM300CL</a:t>
            </a:r>
          </a:p>
          <a:p>
            <a:pPr defTabSz="911373" fontAlgn="auto">
              <a:spcBef>
                <a:spcPts val="0"/>
              </a:spcBef>
              <a:spcAft>
                <a:spcPts val="0"/>
              </a:spcAft>
              <a:defRPr/>
            </a:pPr>
            <a:r>
              <a:rPr kumimoji="0" lang="en-US" altLang="ja-JP" sz="700" b="1" u="sng" kern="0" dirty="0" smtClean="0">
                <a:solidFill>
                  <a:srgbClr val="FF0000"/>
                </a:solidFill>
                <a:latin typeface="Calibri" panose="020F0502020204030204" pitchFamily="34" charset="0"/>
                <a:ea typeface="ＭＳ Ｐゴシック"/>
              </a:rPr>
              <a:t>(No</a:t>
            </a:r>
            <a:r>
              <a:rPr kumimoji="0" lang="en-US" altLang="ja-JP" sz="1100" b="1" u="sng" kern="0" dirty="0" smtClean="0">
                <a:solidFill>
                  <a:srgbClr val="FF0000"/>
                </a:solidFill>
                <a:latin typeface="Calibri" panose="020F0502020204030204" pitchFamily="34" charset="0"/>
                <a:ea typeface="ＭＳ Ｐゴシック"/>
              </a:rPr>
              <a:t> </a:t>
            </a:r>
            <a:r>
              <a:rPr kumimoji="0" lang="en-US" altLang="ja-JP" sz="700" b="1" u="sng" kern="0" dirty="0" smtClean="0">
                <a:solidFill>
                  <a:srgbClr val="FF0000"/>
                </a:solidFill>
                <a:latin typeface="Calibri" panose="020F0502020204030204" pitchFamily="34" charset="0"/>
                <a:ea typeface="ＭＳ Ｐゴシック"/>
              </a:rPr>
              <a:t>extension license is supported)</a:t>
            </a:r>
          </a:p>
        </p:txBody>
      </p:sp>
      <p:sp>
        <p:nvSpPr>
          <p:cNvPr id="42" name="正方形/長方形 41"/>
          <p:cNvSpPr>
            <a:spLocks noChangeAspect="1"/>
          </p:cNvSpPr>
          <p:nvPr/>
        </p:nvSpPr>
        <p:spPr bwMode="auto">
          <a:xfrm>
            <a:off x="2857649" y="804742"/>
            <a:ext cx="1200150" cy="251965"/>
          </a:xfrm>
          <a:prstGeom prst="rect">
            <a:avLst/>
          </a:prstGeom>
          <a:solidFill>
            <a:srgbClr val="AAE2CA">
              <a:lumMod val="75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b="1" kern="0" dirty="0">
                <a:solidFill>
                  <a:prstClr val="white"/>
                </a:solidFill>
                <a:latin typeface="Calibri" panose="020F0502020204030204" pitchFamily="34" charset="0"/>
                <a:ea typeface="ＭＳ Ｐゴシック"/>
              </a:rPr>
              <a:t>ASE3xx</a:t>
            </a:r>
            <a:endParaRPr kumimoji="0" lang="ja-JP" altLang="en-US" b="1" kern="0" dirty="0">
              <a:solidFill>
                <a:prstClr val="white"/>
              </a:solidFill>
              <a:latin typeface="Calibri" panose="020F0502020204030204" pitchFamily="34" charset="0"/>
              <a:ea typeface="ＭＳ Ｐゴシック"/>
            </a:endParaRPr>
          </a:p>
        </p:txBody>
      </p:sp>
      <p:sp>
        <p:nvSpPr>
          <p:cNvPr id="3" name="右中かっこ 2"/>
          <p:cNvSpPr>
            <a:spLocks noChangeAspect="1"/>
          </p:cNvSpPr>
          <p:nvPr/>
        </p:nvSpPr>
        <p:spPr>
          <a:xfrm>
            <a:off x="4082292" y="1125542"/>
            <a:ext cx="206094" cy="1908562"/>
          </a:xfrm>
          <a:prstGeom prst="rightBrace">
            <a:avLst>
              <a:gd name="adj1" fmla="val 8333"/>
              <a:gd name="adj2" fmla="val 12775"/>
            </a:avLst>
          </a:prstGeom>
          <a:ln w="12700">
            <a:solidFill>
              <a:schemeClr val="tx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241" tIns="45617" rIns="91241" bIns="45617" rtlCol="0" anchor="ctr"/>
          <a:lstStyle/>
          <a:p>
            <a:pPr defTabSz="911373" fontAlgn="auto">
              <a:spcBef>
                <a:spcPts val="0"/>
              </a:spcBef>
              <a:spcAft>
                <a:spcPts val="0"/>
              </a:spcAft>
            </a:pPr>
            <a:endParaRPr lang="ja-JP" altLang="en-US" sz="1800" dirty="0">
              <a:solidFill>
                <a:srgbClr val="000000"/>
              </a:solidFill>
              <a:effectLst/>
              <a:latin typeface="Calibri" panose="020F0502020204030204" pitchFamily="34" charset="0"/>
            </a:endParaRPr>
          </a:p>
        </p:txBody>
      </p:sp>
      <p:sp>
        <p:nvSpPr>
          <p:cNvPr id="5" name="テキスト ボックス 4"/>
          <p:cNvSpPr txBox="1">
            <a:spLocks noChangeAspect="1"/>
          </p:cNvSpPr>
          <p:nvPr/>
        </p:nvSpPr>
        <p:spPr>
          <a:xfrm>
            <a:off x="3109709" y="3257214"/>
            <a:ext cx="655547" cy="276791"/>
          </a:xfrm>
          <a:prstGeom prst="rect">
            <a:avLst/>
          </a:prstGeom>
          <a:noFill/>
          <a:ln>
            <a:solidFill>
              <a:schemeClr val="bg1"/>
            </a:solidFill>
          </a:ln>
        </p:spPr>
        <p:txBody>
          <a:bodyPr wrap="none" lIns="91241" tIns="45617" rIns="91241" bIns="45617" rtlCol="0">
            <a:spAutoFit/>
          </a:bodyPr>
          <a:lstStyle/>
          <a:p>
            <a:pPr algn="l" defTabSz="911373" fontAlgn="auto">
              <a:spcBef>
                <a:spcPts val="0"/>
              </a:spcBef>
              <a:spcAft>
                <a:spcPts val="0"/>
              </a:spcAft>
            </a:pPr>
            <a:r>
              <a:rPr lang="en-US" altLang="ja-JP" sz="1200"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ASE201</a:t>
            </a:r>
            <a:endParaRPr lang="ja-JP" altLang="en-US" sz="1200"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9" name="タイトル 28"/>
          <p:cNvSpPr>
            <a:spLocks noGrp="1"/>
          </p:cNvSpPr>
          <p:nvPr>
            <p:ph type="title"/>
          </p:nvPr>
        </p:nvSpPr>
        <p:spPr>
          <a:xfrm>
            <a:off x="476063" y="-2442"/>
            <a:ext cx="7674860" cy="525309"/>
          </a:xfrm>
        </p:spPr>
        <p:txBody>
          <a:bodyPr/>
          <a:lstStyle/>
          <a:p>
            <a:pPr defTabSz="911373">
              <a:spcBef>
                <a:spcPts val="0"/>
              </a:spcBef>
            </a:pPr>
            <a:r>
              <a:rPr lang="en-US" altLang="ja-JP" b="1" dirty="0">
                <a:latin typeface="Calibri" panose="020F0502020204030204" pitchFamily="34" charset="0"/>
                <a:ea typeface="Meiryo UI" pitchFamily="50" charset="-128"/>
                <a:cs typeface="Meiryo UI" pitchFamily="50" charset="-128"/>
              </a:rPr>
              <a:t>License Scheme </a:t>
            </a:r>
            <a:endParaRPr lang="ja-JP" altLang="en-US" b="1" dirty="0">
              <a:latin typeface="Calibri" panose="020F0502020204030204" pitchFamily="34" charset="0"/>
              <a:ea typeface="Meiryo UI" pitchFamily="50" charset="-128"/>
              <a:cs typeface="Meiryo UI" pitchFamily="50" charset="-128"/>
            </a:endParaRPr>
          </a:p>
        </p:txBody>
      </p:sp>
      <p:sp>
        <p:nvSpPr>
          <p:cNvPr id="54" name="テキスト ボックス 53"/>
          <p:cNvSpPr txBox="1">
            <a:spLocks noChangeAspect="1"/>
          </p:cNvSpPr>
          <p:nvPr/>
        </p:nvSpPr>
        <p:spPr>
          <a:xfrm>
            <a:off x="6659681" y="3220422"/>
            <a:ext cx="655547" cy="276791"/>
          </a:xfrm>
          <a:prstGeom prst="rect">
            <a:avLst/>
          </a:prstGeom>
          <a:noFill/>
          <a:ln>
            <a:solidFill>
              <a:schemeClr val="bg1"/>
            </a:solidFill>
          </a:ln>
        </p:spPr>
        <p:txBody>
          <a:bodyPr wrap="none" lIns="91241" tIns="45617" rIns="91241" bIns="45617" rtlCol="0">
            <a:spAutoFit/>
          </a:bodyPr>
          <a:lstStyle/>
          <a:p>
            <a:pPr algn="l" defTabSz="911373" fontAlgn="auto">
              <a:spcBef>
                <a:spcPts val="0"/>
              </a:spcBef>
              <a:spcAft>
                <a:spcPts val="0"/>
              </a:spcAft>
            </a:pPr>
            <a:r>
              <a:rPr lang="en-US" altLang="ja-JP" sz="1200"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ASE201</a:t>
            </a:r>
            <a:endParaRPr lang="ja-JP" altLang="en-US" sz="1200"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4" name="正方形/長方形 3"/>
          <p:cNvSpPr/>
          <p:nvPr/>
        </p:nvSpPr>
        <p:spPr>
          <a:xfrm>
            <a:off x="4252939" y="4558923"/>
            <a:ext cx="990977" cy="230832"/>
          </a:xfrm>
          <a:prstGeom prst="rect">
            <a:avLst/>
          </a:prstGeom>
        </p:spPr>
        <p:txBody>
          <a:bodyPr wrap="none">
            <a:spAutoFit/>
          </a:bodyPr>
          <a:lstStyle/>
          <a:p>
            <a:r>
              <a:rPr lang="en-US" altLang="ja-JP" sz="900" b="1" dirty="0" smtClean="0">
                <a:solidFill>
                  <a:schemeClr val="bg1"/>
                </a:solidFill>
                <a:effectLst/>
                <a:latin typeface="Calibri" panose="020F0502020204030204" pitchFamily="34" charset="0"/>
              </a:rPr>
              <a:t>FirmwareVer.2.0</a:t>
            </a:r>
            <a:endParaRPr lang="ja-JP" altLang="en-US" sz="900" b="1" dirty="0">
              <a:solidFill>
                <a:schemeClr val="bg1"/>
              </a:solidFill>
              <a:effectLst/>
              <a:latin typeface="Calibri" panose="020F0502020204030204" pitchFamily="34" charset="0"/>
            </a:endParaRPr>
          </a:p>
        </p:txBody>
      </p:sp>
      <p:sp>
        <p:nvSpPr>
          <p:cNvPr id="7" name="テキスト ボックス 6"/>
          <p:cNvSpPr txBox="1"/>
          <p:nvPr/>
        </p:nvSpPr>
        <p:spPr>
          <a:xfrm>
            <a:off x="4265524" y="4482109"/>
            <a:ext cx="2068164" cy="253916"/>
          </a:xfrm>
          <a:prstGeom prst="rect">
            <a:avLst/>
          </a:prstGeom>
          <a:noFill/>
        </p:spPr>
        <p:txBody>
          <a:bodyPr wrap="square" rtlCol="0">
            <a:spAutoFit/>
          </a:bodyPr>
          <a:lstStyle/>
          <a:p>
            <a:pPr algn="l"/>
            <a:r>
              <a:rPr kumimoji="1" lang="en-US" altLang="ja-JP" sz="1050" b="1" dirty="0" smtClean="0">
                <a:solidFill>
                  <a:srgbClr val="FF0000"/>
                </a:solidFill>
                <a:latin typeface="Calibri" panose="020F0502020204030204" pitchFamily="34" charset="0"/>
              </a:rPr>
              <a:t>*Available Ver.1.30 onward</a:t>
            </a:r>
            <a:endParaRPr kumimoji="1" lang="ja-JP" altLang="en-US" sz="1050" b="1" dirty="0">
              <a:solidFill>
                <a:srgbClr val="FF0000"/>
              </a:solidFill>
              <a:latin typeface="Calibri" panose="020F0502020204030204" pitchFamily="34" charset="0"/>
            </a:endParaRPr>
          </a:p>
        </p:txBody>
      </p:sp>
      <p:sp>
        <p:nvSpPr>
          <p:cNvPr id="2" name="大かっこ 1"/>
          <p:cNvSpPr/>
          <p:nvPr/>
        </p:nvSpPr>
        <p:spPr>
          <a:xfrm>
            <a:off x="4210739" y="3154204"/>
            <a:ext cx="968122" cy="877949"/>
          </a:xfrm>
          <a:prstGeom prst="bracketPair">
            <a:avLst>
              <a:gd name="adj" fmla="val 9434"/>
            </a:avLst>
          </a:prstGeom>
          <a:ln w="28575">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6" name="テキスト ボックス 5"/>
          <p:cNvSpPr txBox="1"/>
          <p:nvPr/>
        </p:nvSpPr>
        <p:spPr>
          <a:xfrm>
            <a:off x="4271591" y="2871158"/>
            <a:ext cx="854512" cy="400110"/>
          </a:xfrm>
          <a:prstGeom prst="rect">
            <a:avLst/>
          </a:prstGeom>
          <a:noFill/>
        </p:spPr>
        <p:txBody>
          <a:bodyPr wrap="square" rtlCol="0">
            <a:spAutoFit/>
          </a:bodyPr>
          <a:lstStyle/>
          <a:p>
            <a:endParaRPr kumimoji="1" lang="en-US" altLang="ja-JP" sz="1000" i="1" dirty="0" smtClean="0">
              <a:solidFill>
                <a:srgbClr val="FF0000"/>
              </a:solidFill>
              <a:latin typeface="Calibri" panose="020F0502020204030204" pitchFamily="34" charset="0"/>
            </a:endParaRPr>
          </a:p>
          <a:p>
            <a:r>
              <a:rPr lang="en-US" altLang="ja-JP" sz="1000" b="1" i="1" dirty="0">
                <a:solidFill>
                  <a:srgbClr val="FF0000"/>
                </a:solidFill>
                <a:latin typeface="Calibri" panose="020F0502020204030204" pitchFamily="34" charset="0"/>
                <a:ea typeface="Meiryo UI" panose="020B0604030504040204" pitchFamily="50" charset="-128"/>
                <a:cs typeface="Meiryo UI" panose="020B0604030504040204" pitchFamily="50" charset="-128"/>
              </a:rPr>
              <a:t>WJ-NXC05W</a:t>
            </a:r>
            <a:endParaRPr kumimoji="1" lang="ja-JP" altLang="en-US" sz="1000" i="1" dirty="0">
              <a:solidFill>
                <a:srgbClr val="FF0000"/>
              </a:solidFill>
              <a:latin typeface="Calibri" panose="020F0502020204030204" pitchFamily="34" charset="0"/>
            </a:endParaRPr>
          </a:p>
        </p:txBody>
      </p:sp>
      <p:sp>
        <p:nvSpPr>
          <p:cNvPr id="55" name="正方形/長方形 54"/>
          <p:cNvSpPr/>
          <p:nvPr/>
        </p:nvSpPr>
        <p:spPr>
          <a:xfrm>
            <a:off x="4755804" y="4695662"/>
            <a:ext cx="4381846" cy="215444"/>
          </a:xfrm>
          <a:prstGeom prst="rect">
            <a:avLst/>
          </a:prstGeom>
        </p:spPr>
        <p:txBody>
          <a:bodyPr wrap="square">
            <a:spAutoFit/>
          </a:bodyPr>
          <a:lstStyle/>
          <a:p>
            <a:pPr algn="l"/>
            <a:r>
              <a:rPr lang="en-US" altLang="ja-JP" sz="800" dirty="0" smtClean="0">
                <a:solidFill>
                  <a:schemeClr val="bg1"/>
                </a:solidFill>
                <a:effectLst/>
                <a:latin typeface="Calibri" panose="020F0502020204030204" pitchFamily="34" charset="0"/>
              </a:rPr>
              <a:t>*For </a:t>
            </a:r>
            <a:r>
              <a:rPr lang="en-US" altLang="ja-JP" sz="800" dirty="0">
                <a:solidFill>
                  <a:schemeClr val="bg1"/>
                </a:solidFill>
                <a:effectLst/>
                <a:latin typeface="Calibri" panose="020F0502020204030204" pitchFamily="34" charset="0"/>
              </a:rPr>
              <a:t>90-day-trial version, please contact your nearest Panasonic </a:t>
            </a:r>
            <a:r>
              <a:rPr lang="en-US" altLang="ja-JP" sz="800" dirty="0" smtClean="0">
                <a:solidFill>
                  <a:schemeClr val="bg1"/>
                </a:solidFill>
                <a:effectLst/>
                <a:latin typeface="Calibri" panose="020F0502020204030204" pitchFamily="34" charset="0"/>
              </a:rPr>
              <a:t>representative. (Certain Country)</a:t>
            </a:r>
            <a:endParaRPr lang="ja-JP" altLang="en-US" sz="800" dirty="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305689602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6722" y="43280"/>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Improvement for Initial Setup Message</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0" name="テキスト ボックス 3"/>
          <p:cNvSpPr txBox="1">
            <a:spLocks noChangeArrowheads="1"/>
          </p:cNvSpPr>
          <p:nvPr/>
        </p:nvSpPr>
        <p:spPr bwMode="auto">
          <a:xfrm>
            <a:off x="165104" y="840418"/>
            <a:ext cx="8826495" cy="36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smtClean="0">
                <a:effectLst/>
              </a:rPr>
              <a:t>Add </a:t>
            </a:r>
            <a:r>
              <a:rPr lang="en-US" altLang="ja-JP" sz="1800" b="1" dirty="0">
                <a:effectLst/>
              </a:rPr>
              <a:t>the following message </a:t>
            </a:r>
            <a:r>
              <a:rPr lang="en-US" altLang="ja-JP" sz="1800" b="1" dirty="0" smtClean="0">
                <a:effectLst/>
              </a:rPr>
              <a:t>to obtain easier understanding the system situation.</a:t>
            </a:r>
            <a:endParaRPr lang="en-US" altLang="ja-JP" sz="1800" b="1" dirty="0">
              <a:effectLst/>
            </a:endParaRPr>
          </a:p>
        </p:txBody>
      </p:sp>
      <p:pic>
        <p:nvPicPr>
          <p:cNvPr id="11"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889202" y="1280344"/>
            <a:ext cx="5316245" cy="3296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正方形/長方形 11"/>
          <p:cNvSpPr>
            <a:spLocks noChangeAspect="1"/>
          </p:cNvSpPr>
          <p:nvPr/>
        </p:nvSpPr>
        <p:spPr>
          <a:xfrm>
            <a:off x="3811682" y="2475572"/>
            <a:ext cx="1463703" cy="871367"/>
          </a:xfrm>
          <a:prstGeom prst="rect">
            <a:avLst/>
          </a:prstGeom>
          <a:noFill/>
          <a:ln w="19050">
            <a:solidFill>
              <a:srgbClr val="FF0000"/>
            </a:solidFill>
            <a:miter lim="800000"/>
            <a:headEnd/>
            <a:tailEnd/>
          </a:ln>
          <a:effectLst/>
          <a:extLst/>
        </p:spPr>
        <p:txBody>
          <a:bodyPr wrap="none" lIns="72000" rIns="72000" rtlCol="0" anchor="ctr"/>
          <a:lstStyle/>
          <a:p>
            <a:pPr algn="ctr" defTabSz="361950" fontAlgn="base">
              <a:spcBef>
                <a:spcPct val="0"/>
              </a:spcBef>
              <a:spcAft>
                <a:spcPct val="0"/>
              </a:spcAft>
            </a:pPr>
            <a:endParaRPr kumimoji="1" lang="ja-JP" altLang="en-US"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角丸四角形吹き出し 16"/>
          <p:cNvSpPr/>
          <p:nvPr/>
        </p:nvSpPr>
        <p:spPr>
          <a:xfrm>
            <a:off x="5992308" y="2538046"/>
            <a:ext cx="1684147" cy="629186"/>
          </a:xfrm>
          <a:prstGeom prst="wedgeRoundRectCallout">
            <a:avLst>
              <a:gd name="adj1" fmla="val -92441"/>
              <a:gd name="adj2" fmla="val 38613"/>
              <a:gd name="adj3" fmla="val 16667"/>
            </a:avLst>
          </a:prstGeom>
          <a:solidFill>
            <a:srgbClr val="FF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800" b="1" dirty="0" smtClean="0">
                <a:solidFill>
                  <a:srgbClr val="FF0000"/>
                </a:solidFill>
                <a:effectLst/>
                <a:latin typeface="Calibri" panose="020F0502020204030204" pitchFamily="34" charset="0"/>
              </a:rPr>
              <a:t>This message will appear right after clicking “Next” button in Step1Device detection.</a:t>
            </a:r>
            <a:endParaRPr lang="en-US" altLang="ja-JP" sz="800" b="1" dirty="0">
              <a:solidFill>
                <a:srgbClr val="FF0000"/>
              </a:solidFill>
              <a:effectLst/>
              <a:latin typeface="Calibri" panose="020F0502020204030204" pitchFamily="34" charset="0"/>
            </a:endParaRPr>
          </a:p>
        </p:txBody>
      </p:sp>
      <p:sp>
        <p:nvSpPr>
          <p:cNvPr id="14" name="テキスト ボックス 13"/>
          <p:cNvSpPr txBox="1"/>
          <p:nvPr/>
        </p:nvSpPr>
        <p:spPr>
          <a:xfrm>
            <a:off x="6602208" y="157911"/>
            <a:ext cx="1260000" cy="230832"/>
          </a:xfrm>
          <a:prstGeom prst="rect">
            <a:avLst/>
          </a:prstGeom>
          <a:solidFill>
            <a:schemeClr val="accent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1.10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350614819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0860" y="37418"/>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Device Registration by FQDN</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0" name="テキスト ボックス 3"/>
          <p:cNvSpPr txBox="1">
            <a:spLocks noChangeArrowheads="1"/>
          </p:cNvSpPr>
          <p:nvPr/>
        </p:nvSpPr>
        <p:spPr bwMode="auto">
          <a:xfrm>
            <a:off x="165104" y="840418"/>
            <a:ext cx="8826495" cy="36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a:effectLst/>
              </a:rPr>
              <a:t>Support device registration by FQDN (Fully Qualified Domain Name).</a:t>
            </a:r>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9232" y="1772280"/>
            <a:ext cx="2349376" cy="2899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1378" y="1772280"/>
            <a:ext cx="2349376" cy="2899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descr="Y:\30-製品\開発プロジェクト\ASM300\★開発関連\01_ver1.0開発\500_取説\70_画像\画像\取説画像\03_設定編\32_詳細設定\ステップ１\EN_オフライン追加.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373" y="1785326"/>
            <a:ext cx="2029592" cy="2375298"/>
          </a:xfrm>
          <a:prstGeom prst="rect">
            <a:avLst/>
          </a:prstGeom>
          <a:noFill/>
          <a:extLst>
            <a:ext uri="{909E8E84-426E-40DD-AFC4-6F175D3DCCD1}">
              <a14:hiddenFill xmlns:a14="http://schemas.microsoft.com/office/drawing/2010/main">
                <a:solidFill>
                  <a:srgbClr val="FFFFFF"/>
                </a:solidFill>
              </a14:hiddenFill>
            </a:ext>
          </a:extLst>
        </p:spPr>
      </p:pic>
      <p:sp>
        <p:nvSpPr>
          <p:cNvPr id="14" name="正方形/長方形 13"/>
          <p:cNvSpPr>
            <a:spLocks noChangeAspect="1"/>
          </p:cNvSpPr>
          <p:nvPr/>
        </p:nvSpPr>
        <p:spPr>
          <a:xfrm>
            <a:off x="575626" y="1471434"/>
            <a:ext cx="2024063" cy="307777"/>
          </a:xfrm>
          <a:prstGeom prst="rect">
            <a:avLst/>
          </a:prstGeom>
        </p:spPr>
        <p:txBody>
          <a:bodyPr wrap="square">
            <a:spAutoFit/>
          </a:bodyPr>
          <a:lstStyle/>
          <a:p>
            <a:pPr marL="171450" indent="-171450" algn="l">
              <a:buFont typeface="Wingdings" panose="05000000000000000000" pitchFamily="2" charset="2"/>
              <a:buChar char="u"/>
              <a:defRPr/>
            </a:pPr>
            <a:r>
              <a:rPr lang="en-US" altLang="ja-JP" b="1" dirty="0" smtClean="0">
                <a:effectLst/>
                <a:latin typeface="Calibri" panose="020F0502020204030204" pitchFamily="34" charset="0"/>
                <a:ea typeface="Meiryo UI" panose="020B0604030504040204" pitchFamily="50" charset="-128"/>
                <a:cs typeface="Meiryo UI" panose="020B0604030504040204" pitchFamily="50" charset="-128"/>
              </a:rPr>
              <a:t> Previous Ver.1.03</a:t>
            </a:r>
            <a:endParaRPr lang="ja-JP" altLang="en-US"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5" name="正方形/長方形 14"/>
          <p:cNvSpPr>
            <a:spLocks noChangeAspect="1"/>
          </p:cNvSpPr>
          <p:nvPr/>
        </p:nvSpPr>
        <p:spPr>
          <a:xfrm>
            <a:off x="3539231" y="1458996"/>
            <a:ext cx="2349377" cy="307777"/>
          </a:xfrm>
          <a:prstGeom prst="rect">
            <a:avLst/>
          </a:prstGeom>
        </p:spPr>
        <p:txBody>
          <a:bodyPr wrap="square">
            <a:spAutoFit/>
          </a:bodyPr>
          <a:lstStyle/>
          <a:p>
            <a:pPr marL="171450" indent="-171450" algn="l">
              <a:buFont typeface="Wingdings" panose="05000000000000000000" pitchFamily="2" charset="2"/>
              <a:buChar char="u"/>
              <a:defRPr/>
            </a:pPr>
            <a:r>
              <a:rPr lang="en-US" altLang="ja-JP" b="1" dirty="0">
                <a:effectLst/>
                <a:latin typeface="Calibri" panose="020F0502020204030204" pitchFamily="34" charset="0"/>
                <a:ea typeface="Meiryo UI" panose="020B0604030504040204" pitchFamily="50" charset="-128"/>
                <a:cs typeface="Meiryo UI" panose="020B0604030504040204" pitchFamily="50" charset="-128"/>
              </a:rPr>
              <a:t> </a:t>
            </a:r>
            <a:r>
              <a:rPr lang="en-US" altLang="ja-JP" b="1" dirty="0" smtClean="0">
                <a:effectLst/>
                <a:latin typeface="Calibri" panose="020F0502020204030204" pitchFamily="34" charset="0"/>
                <a:ea typeface="Meiryo UI" panose="020B0604030504040204" pitchFamily="50" charset="-128"/>
                <a:cs typeface="Meiryo UI" panose="020B0604030504040204" pitchFamily="50" charset="-128"/>
              </a:rPr>
              <a:t>Ver.1.10</a:t>
            </a:r>
          </a:p>
        </p:txBody>
      </p:sp>
      <p:sp>
        <p:nvSpPr>
          <p:cNvPr id="17" name="右矢印 16"/>
          <p:cNvSpPr>
            <a:spLocks noChangeAspect="1"/>
          </p:cNvSpPr>
          <p:nvPr/>
        </p:nvSpPr>
        <p:spPr>
          <a:xfrm>
            <a:off x="2796641" y="2614952"/>
            <a:ext cx="526011" cy="813293"/>
          </a:xfrm>
          <a:prstGeom prst="rightArrow">
            <a:avLst/>
          </a:prstGeom>
          <a:ln/>
          <a:extLst/>
        </p:spPr>
        <p:style>
          <a:lnRef idx="2">
            <a:schemeClr val="accent1">
              <a:shade val="50000"/>
            </a:schemeClr>
          </a:lnRef>
          <a:fillRef idx="1">
            <a:schemeClr val="accent1"/>
          </a:fillRef>
          <a:effectRef idx="0">
            <a:schemeClr val="accent1"/>
          </a:effectRef>
          <a:fontRef idx="minor">
            <a:schemeClr val="lt1"/>
          </a:fontRef>
        </p:style>
        <p:txBody>
          <a:bodyPr wrap="none" lIns="72000" rIns="72000" rtlCol="0" anchor="ctr"/>
          <a:lstStyle/>
          <a:p>
            <a:pPr algn="l" defTabSz="361950" fontAlgn="base">
              <a:spcBef>
                <a:spcPct val="0"/>
              </a:spcBef>
              <a:spcAft>
                <a:spcPct val="0"/>
              </a:spcAft>
            </a:pPr>
            <a:endParaRPr kumimoji="1" lang="ja-JP" altLang="en-US"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8" name="正方形/長方形 17"/>
          <p:cNvSpPr>
            <a:spLocks noChangeAspect="1"/>
          </p:cNvSpPr>
          <p:nvPr/>
        </p:nvSpPr>
        <p:spPr>
          <a:xfrm>
            <a:off x="3674291" y="2271867"/>
            <a:ext cx="2100228" cy="611298"/>
          </a:xfrm>
          <a:prstGeom prst="rect">
            <a:avLst/>
          </a:prstGeom>
          <a:noFill/>
          <a:ln w="19050">
            <a:solidFill>
              <a:srgbClr val="FF0000"/>
            </a:solidFill>
            <a:miter lim="800000"/>
            <a:headEnd/>
            <a:tailEnd/>
          </a:ln>
          <a:effectLst/>
          <a:extLst/>
        </p:spPr>
        <p:txBody>
          <a:bodyPr wrap="none" lIns="72000" rIns="72000" rtlCol="0" anchor="ctr"/>
          <a:lstStyle/>
          <a:p>
            <a:pPr algn="l" defTabSz="361950" fontAlgn="base">
              <a:spcBef>
                <a:spcPct val="0"/>
              </a:spcBef>
              <a:spcAft>
                <a:spcPct val="0"/>
              </a:spcAft>
            </a:pPr>
            <a:endParaRPr kumimoji="1" lang="ja-JP" altLang="en-US"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9" name="正方形/長方形 18"/>
          <p:cNvSpPr>
            <a:spLocks noChangeAspect="1"/>
          </p:cNvSpPr>
          <p:nvPr/>
        </p:nvSpPr>
        <p:spPr>
          <a:xfrm>
            <a:off x="6687194" y="2254407"/>
            <a:ext cx="2110975" cy="360545"/>
          </a:xfrm>
          <a:prstGeom prst="rect">
            <a:avLst/>
          </a:prstGeom>
          <a:noFill/>
          <a:ln w="19050">
            <a:solidFill>
              <a:srgbClr val="FF0000"/>
            </a:solidFill>
            <a:miter lim="800000"/>
            <a:headEnd/>
            <a:tailEnd/>
          </a:ln>
          <a:effectLst/>
          <a:extLst/>
        </p:spPr>
        <p:txBody>
          <a:bodyPr wrap="none" lIns="72000" rIns="72000" rtlCol="0" anchor="ctr"/>
          <a:lstStyle/>
          <a:p>
            <a:pPr algn="l" defTabSz="361950" fontAlgn="base">
              <a:spcBef>
                <a:spcPct val="0"/>
              </a:spcBef>
              <a:spcAft>
                <a:spcPct val="0"/>
              </a:spcAft>
            </a:pPr>
            <a:endParaRPr kumimoji="1" lang="ja-JP" altLang="en-US"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0" name="角丸四角形吹き出し 19"/>
          <p:cNvSpPr/>
          <p:nvPr/>
        </p:nvSpPr>
        <p:spPr>
          <a:xfrm>
            <a:off x="7356231" y="2796824"/>
            <a:ext cx="1395045" cy="236886"/>
          </a:xfrm>
          <a:prstGeom prst="wedgeRoundRectCallout">
            <a:avLst>
              <a:gd name="adj1" fmla="val -24674"/>
              <a:gd name="adj2" fmla="val -130547"/>
              <a:gd name="adj3" fmla="val 16667"/>
            </a:avLst>
          </a:prstGeom>
          <a:solidFill>
            <a:srgbClr val="FF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800" b="1" dirty="0" smtClean="0">
                <a:solidFill>
                  <a:srgbClr val="FF0000"/>
                </a:solidFill>
                <a:effectLst/>
                <a:latin typeface="Calibri" panose="020F0502020204030204" pitchFamily="34" charset="0"/>
              </a:rPr>
              <a:t>2. Enter specific Host Name</a:t>
            </a:r>
            <a:endParaRPr lang="en-US" altLang="ja-JP" sz="800" b="1" dirty="0">
              <a:solidFill>
                <a:srgbClr val="FF0000"/>
              </a:solidFill>
              <a:effectLst/>
              <a:latin typeface="Calibri" panose="020F0502020204030204" pitchFamily="34" charset="0"/>
            </a:endParaRPr>
          </a:p>
        </p:txBody>
      </p:sp>
      <p:sp>
        <p:nvSpPr>
          <p:cNvPr id="21" name="角丸四角形吹き出し 20"/>
          <p:cNvSpPr/>
          <p:nvPr/>
        </p:nvSpPr>
        <p:spPr>
          <a:xfrm>
            <a:off x="4549040" y="3060158"/>
            <a:ext cx="1339568" cy="236886"/>
          </a:xfrm>
          <a:prstGeom prst="wedgeRoundRectCallout">
            <a:avLst>
              <a:gd name="adj1" fmla="val -44496"/>
              <a:gd name="adj2" fmla="val -125598"/>
              <a:gd name="adj3" fmla="val 16667"/>
            </a:avLst>
          </a:prstGeom>
          <a:solidFill>
            <a:srgbClr val="FF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800" b="1" dirty="0" smtClean="0">
                <a:solidFill>
                  <a:srgbClr val="FF0000"/>
                </a:solidFill>
                <a:effectLst/>
                <a:latin typeface="Calibri" panose="020F0502020204030204" pitchFamily="34" charset="0"/>
              </a:rPr>
              <a:t>2. Enter specific IP address</a:t>
            </a:r>
            <a:endParaRPr lang="en-US" altLang="ja-JP" sz="800" b="1" dirty="0">
              <a:solidFill>
                <a:srgbClr val="FF0000"/>
              </a:solidFill>
              <a:effectLst/>
              <a:latin typeface="Calibri" panose="020F0502020204030204" pitchFamily="34" charset="0"/>
            </a:endParaRPr>
          </a:p>
        </p:txBody>
      </p:sp>
      <p:sp>
        <p:nvSpPr>
          <p:cNvPr id="2" name="左右矢印 1"/>
          <p:cNvSpPr/>
          <p:nvPr/>
        </p:nvSpPr>
        <p:spPr>
          <a:xfrm>
            <a:off x="5918387" y="2271867"/>
            <a:ext cx="615405" cy="343085"/>
          </a:xfrm>
          <a:prstGeom prst="leftRightArrow">
            <a:avLst/>
          </a:prstGeom>
          <a:solidFill>
            <a:srgbClr val="00B0F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0" name="角丸四角形吹き出し 29"/>
          <p:cNvSpPr/>
          <p:nvPr/>
        </p:nvSpPr>
        <p:spPr>
          <a:xfrm>
            <a:off x="4578351" y="1666883"/>
            <a:ext cx="1064522" cy="425686"/>
          </a:xfrm>
          <a:prstGeom prst="wedgeRoundRectCallout">
            <a:avLst>
              <a:gd name="adj1" fmla="val 54066"/>
              <a:gd name="adj2" fmla="val 101324"/>
              <a:gd name="adj3" fmla="val 16667"/>
            </a:avLst>
          </a:prstGeom>
          <a:solidFill>
            <a:srgbClr val="FF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800" b="1" dirty="0" smtClean="0">
                <a:solidFill>
                  <a:srgbClr val="FF0000"/>
                </a:solidFill>
                <a:effectLst/>
                <a:latin typeface="Calibri" panose="020F0502020204030204" pitchFamily="34" charset="0"/>
              </a:rPr>
              <a:t>1. Click Pull-down menu and select “Enter IP address”</a:t>
            </a:r>
            <a:endParaRPr lang="en-US" altLang="ja-JP" sz="800" b="1" dirty="0">
              <a:solidFill>
                <a:srgbClr val="FF0000"/>
              </a:solidFill>
              <a:effectLst/>
              <a:latin typeface="Calibri" panose="020F0502020204030204" pitchFamily="34" charset="0"/>
            </a:endParaRPr>
          </a:p>
        </p:txBody>
      </p:sp>
      <p:sp>
        <p:nvSpPr>
          <p:cNvPr id="31" name="角丸四角形吹き出し 30"/>
          <p:cNvSpPr/>
          <p:nvPr/>
        </p:nvSpPr>
        <p:spPr>
          <a:xfrm>
            <a:off x="7618393" y="1657366"/>
            <a:ext cx="1064522" cy="425686"/>
          </a:xfrm>
          <a:prstGeom prst="wedgeRoundRectCallout">
            <a:avLst>
              <a:gd name="adj1" fmla="val 54066"/>
              <a:gd name="adj2" fmla="val 101324"/>
              <a:gd name="adj3" fmla="val 16667"/>
            </a:avLst>
          </a:prstGeom>
          <a:solidFill>
            <a:srgbClr val="FF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800" b="1" dirty="0" smtClean="0">
                <a:solidFill>
                  <a:srgbClr val="FF0000"/>
                </a:solidFill>
                <a:effectLst/>
                <a:latin typeface="Calibri" panose="020F0502020204030204" pitchFamily="34" charset="0"/>
              </a:rPr>
              <a:t>1. Click Pull-down menu and select “Enter host name”</a:t>
            </a:r>
            <a:endParaRPr lang="en-US" altLang="ja-JP" sz="800" b="1" dirty="0">
              <a:solidFill>
                <a:srgbClr val="FF0000"/>
              </a:solidFill>
              <a:effectLst/>
              <a:latin typeface="Calibri" panose="020F0502020204030204" pitchFamily="34" charset="0"/>
            </a:endParaRPr>
          </a:p>
        </p:txBody>
      </p:sp>
      <p:sp>
        <p:nvSpPr>
          <p:cNvPr id="23" name="テキスト ボックス 22"/>
          <p:cNvSpPr txBox="1"/>
          <p:nvPr/>
        </p:nvSpPr>
        <p:spPr>
          <a:xfrm>
            <a:off x="6602208" y="157911"/>
            <a:ext cx="1260000" cy="230832"/>
          </a:xfrm>
          <a:prstGeom prst="rect">
            <a:avLst/>
          </a:prstGeom>
          <a:solidFill>
            <a:schemeClr val="accent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1.10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7761839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6722" y="43280"/>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Device Registration Improvement</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0" name="テキスト ボックス 3"/>
          <p:cNvSpPr txBox="1">
            <a:spLocks noChangeArrowheads="1"/>
          </p:cNvSpPr>
          <p:nvPr/>
        </p:nvSpPr>
        <p:spPr bwMode="auto">
          <a:xfrm>
            <a:off x="165104" y="840418"/>
            <a:ext cx="8826495" cy="92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smtClean="0">
                <a:effectLst/>
              </a:rPr>
              <a:t>Possible to </a:t>
            </a:r>
            <a:r>
              <a:rPr lang="en-US" altLang="ja-JP" sz="1800" b="1" dirty="0">
                <a:effectLst/>
              </a:rPr>
              <a:t>register devices with the same IP address and different port number at </a:t>
            </a:r>
            <a:r>
              <a:rPr lang="en-US" altLang="ja-JP" sz="1800" b="1" dirty="0" smtClean="0">
                <a:effectLst/>
              </a:rPr>
              <a:t>“Step1 </a:t>
            </a:r>
            <a:r>
              <a:rPr lang="en-US" altLang="ja-JP" sz="1800" b="1" dirty="0">
                <a:effectLst/>
              </a:rPr>
              <a:t>of </a:t>
            </a:r>
            <a:r>
              <a:rPr lang="en-US" altLang="ja-JP" sz="1800" b="1" dirty="0" smtClean="0">
                <a:effectLst/>
              </a:rPr>
              <a:t>Advanced setup”. </a:t>
            </a:r>
            <a:r>
              <a:rPr lang="en-US" altLang="ja-JP" sz="1800" b="1" dirty="0">
                <a:effectLst/>
              </a:rPr>
              <a:t>Device addition in this case is possible only from "Add offline" screen</a:t>
            </a:r>
            <a:r>
              <a:rPr lang="en-US" altLang="ja-JP" sz="1800" b="1" dirty="0" smtClean="0">
                <a:effectLst/>
              </a:rPr>
              <a:t>.</a:t>
            </a: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1430" y="1903842"/>
            <a:ext cx="2238375" cy="276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正方形/長方形 18"/>
          <p:cNvSpPr>
            <a:spLocks noChangeAspect="1"/>
          </p:cNvSpPr>
          <p:nvPr/>
        </p:nvSpPr>
        <p:spPr>
          <a:xfrm>
            <a:off x="6124374" y="1599684"/>
            <a:ext cx="2235432" cy="307777"/>
          </a:xfrm>
          <a:prstGeom prst="rect">
            <a:avLst/>
          </a:prstGeom>
        </p:spPr>
        <p:txBody>
          <a:bodyPr wrap="square">
            <a:spAutoFit/>
          </a:bodyPr>
          <a:lstStyle/>
          <a:p>
            <a:pPr marL="171450" indent="-171450" algn="l">
              <a:buFont typeface="Wingdings" panose="05000000000000000000" pitchFamily="2" charset="2"/>
              <a:buChar char="u"/>
              <a:defRPr/>
            </a:pPr>
            <a:r>
              <a:rPr lang="en-US" altLang="ja-JP" b="1" dirty="0">
                <a:effectLst/>
                <a:latin typeface="Calibri" panose="020F0502020204030204" pitchFamily="34" charset="0"/>
                <a:ea typeface="Meiryo UI" panose="020B0604030504040204" pitchFamily="50" charset="-128"/>
                <a:cs typeface="Meiryo UI" panose="020B0604030504040204" pitchFamily="50" charset="-128"/>
              </a:rPr>
              <a:t> </a:t>
            </a:r>
            <a:r>
              <a:rPr lang="en-US" altLang="ja-JP" b="1" dirty="0" smtClean="0">
                <a:effectLst/>
                <a:latin typeface="Calibri" panose="020F0502020204030204" pitchFamily="34" charset="0"/>
                <a:ea typeface="Meiryo UI" panose="020B0604030504040204" pitchFamily="50" charset="-128"/>
                <a:cs typeface="Meiryo UI" panose="020B0604030504040204" pitchFamily="50" charset="-128"/>
              </a:rPr>
              <a:t>Off-line addition</a:t>
            </a:r>
          </a:p>
        </p:txBody>
      </p:sp>
      <p:sp>
        <p:nvSpPr>
          <p:cNvPr id="20" name="正方形/長方形 19"/>
          <p:cNvSpPr/>
          <p:nvPr/>
        </p:nvSpPr>
        <p:spPr>
          <a:xfrm>
            <a:off x="6232902" y="3487615"/>
            <a:ext cx="2043590" cy="205154"/>
          </a:xfrm>
          <a:prstGeom prst="rect">
            <a:avLst/>
          </a:prstGeom>
          <a:noFill/>
          <a:ln w="19050">
            <a:solidFill>
              <a:srgbClr val="FF0000"/>
            </a:solidFill>
            <a:miter lim="800000"/>
            <a:headEnd/>
            <a:tailEnd/>
          </a:ln>
          <a:effectLst/>
          <a:extLst/>
        </p:spPr>
        <p:txBody>
          <a:bodyPr wrap="none" lIns="72000" rIns="72000" rtlCol="0" anchor="ctr"/>
          <a:lstStyle/>
          <a:p>
            <a:pPr algn="ctr" defTabSz="361950" fontAlgn="base">
              <a:spcBef>
                <a:spcPct val="0"/>
              </a:spcBef>
              <a:spcAft>
                <a:spcPct val="0"/>
              </a:spcAft>
            </a:pPr>
            <a:endParaRPr kumimoji="1" lang="ja-JP" altLang="en-US" sz="70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1" name="正方形/長方形 20"/>
          <p:cNvSpPr/>
          <p:nvPr/>
        </p:nvSpPr>
        <p:spPr>
          <a:xfrm>
            <a:off x="6232902" y="2376432"/>
            <a:ext cx="2043590" cy="612344"/>
          </a:xfrm>
          <a:prstGeom prst="rect">
            <a:avLst/>
          </a:prstGeom>
          <a:noFill/>
          <a:ln w="19050">
            <a:solidFill>
              <a:srgbClr val="FF0000"/>
            </a:solidFill>
            <a:miter lim="800000"/>
            <a:headEnd/>
            <a:tailEnd/>
          </a:ln>
          <a:effectLst/>
          <a:extLst/>
        </p:spPr>
        <p:txBody>
          <a:bodyPr wrap="none" lIns="72000" rIns="72000" rtlCol="0" anchor="ctr"/>
          <a:lstStyle/>
          <a:p>
            <a:pPr algn="ctr" defTabSz="361950" fontAlgn="base">
              <a:spcBef>
                <a:spcPct val="0"/>
              </a:spcBef>
              <a:spcAft>
                <a:spcPct val="0"/>
              </a:spcAft>
            </a:pPr>
            <a:endParaRPr kumimoji="1" lang="ja-JP" altLang="en-US" sz="700"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2" name="角丸四角形吹き出し 21"/>
          <p:cNvSpPr/>
          <p:nvPr/>
        </p:nvSpPr>
        <p:spPr>
          <a:xfrm>
            <a:off x="7211970" y="3112532"/>
            <a:ext cx="1064522" cy="236886"/>
          </a:xfrm>
          <a:prstGeom prst="wedgeRoundRectCallout">
            <a:avLst>
              <a:gd name="adj1" fmla="val -31832"/>
              <a:gd name="adj2" fmla="val -95905"/>
              <a:gd name="adj3" fmla="val 16667"/>
            </a:avLst>
          </a:prstGeom>
          <a:solidFill>
            <a:srgbClr val="FF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800" b="1" dirty="0" smtClean="0">
                <a:solidFill>
                  <a:srgbClr val="FF0000"/>
                </a:solidFill>
                <a:effectLst/>
                <a:latin typeface="Calibri" panose="020F0502020204030204" pitchFamily="34" charset="0"/>
              </a:rPr>
              <a:t>Enter IP address</a:t>
            </a:r>
            <a:endParaRPr lang="en-US" altLang="ja-JP" sz="800" b="1" dirty="0">
              <a:solidFill>
                <a:srgbClr val="FF0000"/>
              </a:solidFill>
              <a:effectLst/>
              <a:latin typeface="Calibri" panose="020F0502020204030204" pitchFamily="34" charset="0"/>
            </a:endParaRPr>
          </a:p>
        </p:txBody>
      </p:sp>
      <p:sp>
        <p:nvSpPr>
          <p:cNvPr id="23" name="角丸四角形吹き出し 22"/>
          <p:cNvSpPr/>
          <p:nvPr/>
        </p:nvSpPr>
        <p:spPr>
          <a:xfrm>
            <a:off x="7151077" y="3786650"/>
            <a:ext cx="1131265" cy="236886"/>
          </a:xfrm>
          <a:prstGeom prst="wedgeRoundRectCallout">
            <a:avLst>
              <a:gd name="adj1" fmla="val -31832"/>
              <a:gd name="adj2" fmla="val -95905"/>
              <a:gd name="adj3" fmla="val 16667"/>
            </a:avLst>
          </a:prstGeom>
          <a:solidFill>
            <a:srgbClr val="FF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800" b="1" dirty="0" smtClean="0">
                <a:solidFill>
                  <a:srgbClr val="FF0000"/>
                </a:solidFill>
                <a:effectLst/>
                <a:latin typeface="Calibri" panose="020F0502020204030204" pitchFamily="34" charset="0"/>
              </a:rPr>
              <a:t>Change Port number</a:t>
            </a:r>
            <a:endParaRPr lang="en-US" altLang="ja-JP" sz="800" b="1" dirty="0">
              <a:solidFill>
                <a:srgbClr val="FF0000"/>
              </a:solidFill>
              <a:effectLst/>
              <a:latin typeface="Calibri" panose="020F0502020204030204" pitchFamily="34" charset="0"/>
            </a:endParaRPr>
          </a:p>
        </p:txBody>
      </p:sp>
      <p:pic>
        <p:nvPicPr>
          <p:cNvPr id="3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43430" y="1920294"/>
            <a:ext cx="4959621" cy="1470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テキスト ボックス 30"/>
          <p:cNvSpPr txBox="1"/>
          <p:nvPr/>
        </p:nvSpPr>
        <p:spPr>
          <a:xfrm>
            <a:off x="1824710" y="2837152"/>
            <a:ext cx="824265" cy="200055"/>
          </a:xfrm>
          <a:prstGeom prst="rect">
            <a:avLst/>
          </a:prstGeom>
          <a:solidFill>
            <a:schemeClr val="tx1">
              <a:lumMod val="95000"/>
              <a:lumOff val="5000"/>
            </a:schemeClr>
          </a:solidFill>
        </p:spPr>
        <p:txBody>
          <a:bodyPr wrap="none" rtlCol="0">
            <a:spAutoFit/>
          </a:bodyPr>
          <a:lstStyle/>
          <a:p>
            <a:pPr algn="dist"/>
            <a:r>
              <a:rPr kumimoji="1" lang="en-US" altLang="ja-JP" sz="700" b="1" dirty="0" smtClean="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192.168.0.15</a:t>
            </a:r>
            <a:endParaRPr kumimoji="1" lang="ja-JP" altLang="en-US" sz="700" b="1"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1823994" y="3120337"/>
            <a:ext cx="824265" cy="200055"/>
          </a:xfrm>
          <a:prstGeom prst="rect">
            <a:avLst/>
          </a:prstGeom>
          <a:solidFill>
            <a:schemeClr val="tx1">
              <a:lumMod val="95000"/>
              <a:lumOff val="5000"/>
            </a:schemeClr>
          </a:solidFill>
        </p:spPr>
        <p:txBody>
          <a:bodyPr wrap="none" rtlCol="0">
            <a:spAutoFit/>
          </a:bodyPr>
          <a:lstStyle/>
          <a:p>
            <a:pPr algn="dist"/>
            <a:r>
              <a:rPr kumimoji="1" lang="en-US" altLang="ja-JP" sz="700" b="1" dirty="0" smtClean="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192.168.0.15</a:t>
            </a:r>
            <a:endParaRPr kumimoji="1" lang="ja-JP" altLang="en-US" sz="700" b="1"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3491144" y="2839782"/>
            <a:ext cx="428322" cy="200055"/>
          </a:xfrm>
          <a:prstGeom prst="rect">
            <a:avLst/>
          </a:prstGeom>
          <a:solidFill>
            <a:schemeClr val="tx1">
              <a:lumMod val="95000"/>
              <a:lumOff val="5000"/>
            </a:schemeClr>
          </a:solidFill>
        </p:spPr>
        <p:txBody>
          <a:bodyPr wrap="none" rtlCol="0">
            <a:spAutoFit/>
          </a:bodyPr>
          <a:lstStyle/>
          <a:p>
            <a:pPr algn="dist"/>
            <a:r>
              <a:rPr lang="en-US" altLang="ja-JP" sz="700" b="1" dirty="0" smtClean="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8001</a:t>
            </a:r>
            <a:endParaRPr kumimoji="1" lang="ja-JP" altLang="en-US" sz="700" b="1"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3491144" y="3105643"/>
            <a:ext cx="428322" cy="200055"/>
          </a:xfrm>
          <a:prstGeom prst="rect">
            <a:avLst/>
          </a:prstGeom>
          <a:solidFill>
            <a:schemeClr val="tx1">
              <a:lumMod val="95000"/>
              <a:lumOff val="5000"/>
            </a:schemeClr>
          </a:solidFill>
        </p:spPr>
        <p:txBody>
          <a:bodyPr wrap="none" rtlCol="0">
            <a:spAutoFit/>
          </a:bodyPr>
          <a:lstStyle/>
          <a:p>
            <a:pPr algn="dist"/>
            <a:r>
              <a:rPr lang="en-US" altLang="ja-JP" sz="700" b="1" dirty="0" smtClean="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8002</a:t>
            </a:r>
            <a:endParaRPr kumimoji="1" lang="ja-JP" altLang="en-US" sz="700" b="1"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1823994" y="2752690"/>
            <a:ext cx="2378466" cy="649153"/>
          </a:xfrm>
          <a:prstGeom prst="rect">
            <a:avLst/>
          </a:prstGeom>
          <a:noFill/>
          <a:ln w="19050">
            <a:solidFill>
              <a:srgbClr val="FF0000"/>
            </a:solidFill>
            <a:miter lim="800000"/>
            <a:headEnd/>
            <a:tailEnd/>
          </a:ln>
          <a:effectLst/>
          <a:extLst/>
        </p:spPr>
        <p:txBody>
          <a:bodyPr wrap="none" lIns="72000" rIns="72000" rtlCol="0" anchor="ctr"/>
          <a:lstStyle/>
          <a:p>
            <a:pPr algn="ctr" defTabSz="361950" fontAlgn="base">
              <a:spcBef>
                <a:spcPct val="0"/>
              </a:spcBef>
              <a:spcAft>
                <a:spcPct val="0"/>
              </a:spcAft>
            </a:pPr>
            <a:endParaRPr kumimoji="1" lang="ja-JP" altLang="en-US"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6602208" y="157911"/>
            <a:ext cx="1260000" cy="230832"/>
          </a:xfrm>
          <a:prstGeom prst="rect">
            <a:avLst/>
          </a:prstGeom>
          <a:solidFill>
            <a:schemeClr val="accent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1.10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350614819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6722"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Thumbnail Search</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0" name="テキスト ボックス 3"/>
          <p:cNvSpPr txBox="1">
            <a:spLocks noChangeArrowheads="1"/>
          </p:cNvSpPr>
          <p:nvPr/>
        </p:nvSpPr>
        <p:spPr bwMode="auto">
          <a:xfrm>
            <a:off x="165104" y="840418"/>
            <a:ext cx="8826495" cy="36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smtClean="0">
                <a:effectLst/>
              </a:rPr>
              <a:t>Add “120 min.” </a:t>
            </a:r>
            <a:r>
              <a:rPr lang="en-US" altLang="ja-JP" sz="1800" b="1" dirty="0">
                <a:effectLst/>
              </a:rPr>
              <a:t>as thumbnail search display interval.</a:t>
            </a: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9117" y="1252671"/>
            <a:ext cx="54864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60593" y="1269169"/>
            <a:ext cx="2577070" cy="2518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正方形/長方形 14"/>
          <p:cNvSpPr/>
          <p:nvPr/>
        </p:nvSpPr>
        <p:spPr>
          <a:xfrm>
            <a:off x="560593" y="1269169"/>
            <a:ext cx="2577070" cy="2518877"/>
          </a:xfrm>
          <a:prstGeom prst="rect">
            <a:avLst/>
          </a:prstGeom>
          <a:noFill/>
          <a:ln w="19050">
            <a:solidFill>
              <a:srgbClr val="FF0000"/>
            </a:solidFill>
            <a:miter lim="800000"/>
            <a:headEnd/>
            <a:tailEnd/>
          </a:ln>
          <a:effectLst/>
          <a:extLst/>
        </p:spPr>
        <p:txBody>
          <a:bodyPr wrap="none" lIns="72000" rIns="72000" rtlCol="0" anchor="ctr"/>
          <a:lstStyle/>
          <a:p>
            <a:pPr algn="ctr" defTabSz="361950" fontAlgn="base">
              <a:spcBef>
                <a:spcPct val="0"/>
              </a:spcBef>
              <a:spcAft>
                <a:spcPct val="0"/>
              </a:spcAft>
            </a:pPr>
            <a:endParaRPr kumimoji="1" lang="ja-JP" altLang="en-US"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9" name="直線矢印コネクタ 18"/>
          <p:cNvCxnSpPr/>
          <p:nvPr/>
        </p:nvCxnSpPr>
        <p:spPr>
          <a:xfrm>
            <a:off x="3137663" y="1269169"/>
            <a:ext cx="1117814" cy="3144569"/>
          </a:xfrm>
          <a:prstGeom prst="straightConnector1">
            <a:avLst/>
          </a:prstGeom>
          <a:ln w="1905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560593" y="3788047"/>
            <a:ext cx="2733592" cy="719476"/>
          </a:xfrm>
          <a:prstGeom prst="straightConnector1">
            <a:avLst/>
          </a:prstGeom>
          <a:ln w="1905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3284289" y="4420144"/>
            <a:ext cx="972000" cy="75655"/>
          </a:xfrm>
          <a:prstGeom prst="rect">
            <a:avLst/>
          </a:prstGeom>
          <a:noFill/>
          <a:ln w="19050">
            <a:solidFill>
              <a:srgbClr val="FF0000"/>
            </a:solidFill>
            <a:miter lim="800000"/>
            <a:headEnd/>
            <a:tailEnd/>
          </a:ln>
          <a:effectLst/>
          <a:extLst/>
        </p:spPr>
        <p:txBody>
          <a:bodyPr wrap="none" lIns="72000" rIns="72000" rtlCol="0" anchor="ctr"/>
          <a:lstStyle/>
          <a:p>
            <a:pPr algn="ctr" defTabSz="361950" fontAlgn="base">
              <a:spcBef>
                <a:spcPct val="0"/>
              </a:spcBef>
              <a:spcAft>
                <a:spcPct val="0"/>
              </a:spcAft>
            </a:pPr>
            <a:endParaRPr kumimoji="1" lang="ja-JP" altLang="en-US"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6602208" y="157911"/>
            <a:ext cx="1260000" cy="230832"/>
          </a:xfrm>
          <a:prstGeom prst="rect">
            <a:avLst/>
          </a:prstGeom>
          <a:solidFill>
            <a:schemeClr val="accent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1.10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77618397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82584" y="55004"/>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File Conversion</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0" name="テキスト ボックス 3"/>
          <p:cNvSpPr txBox="1">
            <a:spLocks noChangeArrowheads="1"/>
          </p:cNvSpPr>
          <p:nvPr/>
        </p:nvSpPr>
        <p:spPr bwMode="auto">
          <a:xfrm>
            <a:off x="165104" y="840418"/>
            <a:ext cx="8826495" cy="166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a:effectLst/>
              </a:rPr>
              <a:t>Possible to convert from </a:t>
            </a:r>
            <a:r>
              <a:rPr lang="en-US" altLang="ja-JP" sz="1800" b="1" dirty="0" smtClean="0">
                <a:effectLst/>
              </a:rPr>
              <a:t>“n3r (</a:t>
            </a:r>
            <a:r>
              <a:rPr lang="en-US" altLang="ja-JP" sz="1800" b="1" dirty="0">
                <a:effectLst/>
              </a:rPr>
              <a:t>H.265</a:t>
            </a:r>
            <a:r>
              <a:rPr lang="en-US" altLang="ja-JP" sz="1800" b="1" dirty="0" smtClean="0">
                <a:effectLst/>
              </a:rPr>
              <a:t>)” </a:t>
            </a:r>
            <a:r>
              <a:rPr lang="en-US" altLang="ja-JP" sz="1800" b="1" dirty="0">
                <a:effectLst/>
              </a:rPr>
              <a:t>to </a:t>
            </a:r>
            <a:r>
              <a:rPr lang="en-US" altLang="ja-JP" sz="1800" b="1" dirty="0" smtClean="0">
                <a:effectLst/>
              </a:rPr>
              <a:t>“mp4 (</a:t>
            </a:r>
            <a:r>
              <a:rPr lang="en-US" altLang="ja-JP" sz="1800" b="1" dirty="0">
                <a:effectLst/>
              </a:rPr>
              <a:t>H.264</a:t>
            </a:r>
            <a:r>
              <a:rPr lang="en-US" altLang="ja-JP" sz="1800" b="1" dirty="0" smtClean="0">
                <a:effectLst/>
              </a:rPr>
              <a:t>)” </a:t>
            </a:r>
            <a:r>
              <a:rPr lang="en-US" altLang="ja-JP" sz="1800" b="1" dirty="0">
                <a:effectLst/>
              </a:rPr>
              <a:t>or </a:t>
            </a:r>
            <a:r>
              <a:rPr lang="en-US" altLang="ja-JP" sz="1800" b="1" dirty="0" smtClean="0">
                <a:effectLst/>
              </a:rPr>
              <a:t>“wmv”.</a:t>
            </a:r>
            <a:endParaRPr lang="en-US" altLang="ja-JP" sz="1800" b="1" dirty="0">
              <a:effectLst/>
            </a:endParaRPr>
          </a:p>
          <a:p>
            <a:pPr marL="1028700" lvl="1" algn="l" eaLnBrk="1" hangingPunct="1">
              <a:buFont typeface="Wingdings" panose="05000000000000000000" pitchFamily="2" charset="2"/>
              <a:buChar char="Ø"/>
            </a:pPr>
            <a:endParaRPr lang="en-US" altLang="ja-JP" sz="1600" b="1" dirty="0" smtClean="0">
              <a:effectLst/>
            </a:endParaRPr>
          </a:p>
          <a:p>
            <a:pPr marL="1028700" lvl="1" algn="l" eaLnBrk="1" hangingPunct="1">
              <a:buFont typeface="Wingdings" panose="05000000000000000000" pitchFamily="2" charset="2"/>
              <a:buChar char="Ø"/>
            </a:pPr>
            <a:r>
              <a:rPr lang="en-US" altLang="ja-JP" sz="1600" b="1" dirty="0" smtClean="0">
                <a:effectLst/>
              </a:rPr>
              <a:t>“n3r (H.265)” </a:t>
            </a:r>
            <a:r>
              <a:rPr lang="en-US" altLang="ja-JP" sz="1600" b="1" dirty="0">
                <a:effectLst/>
              </a:rPr>
              <a:t>→ </a:t>
            </a:r>
            <a:r>
              <a:rPr lang="en-US" altLang="ja-JP" sz="1600" b="1" dirty="0" smtClean="0">
                <a:effectLst/>
              </a:rPr>
              <a:t>“mp4 (H.264)”</a:t>
            </a:r>
          </a:p>
          <a:p>
            <a:pPr marL="1028700" lvl="1" algn="l" eaLnBrk="1" hangingPunct="1">
              <a:buFont typeface="Wingdings" panose="05000000000000000000" pitchFamily="2" charset="2"/>
              <a:buChar char="Ø"/>
            </a:pPr>
            <a:r>
              <a:rPr lang="en-US" altLang="ja-JP" sz="1600" b="1" dirty="0" smtClean="0">
                <a:effectLst/>
              </a:rPr>
              <a:t>“n3r (H.265)” </a:t>
            </a:r>
            <a:r>
              <a:rPr lang="en-US" altLang="ja-JP" sz="1600" b="1" dirty="0">
                <a:effectLst/>
              </a:rPr>
              <a:t>→ </a:t>
            </a:r>
            <a:r>
              <a:rPr lang="en-US" altLang="ja-JP" sz="1600" b="1" dirty="0" smtClean="0">
                <a:effectLst/>
              </a:rPr>
              <a:t>“wmv”</a:t>
            </a:r>
          </a:p>
          <a:p>
            <a:pPr marL="285750" indent="-285750" algn="l" eaLnBrk="1" hangingPunct="1">
              <a:buFont typeface="Wingdings" panose="05000000000000000000" pitchFamily="2" charset="2"/>
              <a:buChar char="n"/>
            </a:pPr>
            <a:endParaRPr lang="en-US" altLang="ja-JP" sz="1800" b="1" dirty="0" smtClean="0">
              <a:effectLst/>
            </a:endParaRPr>
          </a:p>
          <a:p>
            <a:pPr marL="285750" indent="-285750" algn="l" eaLnBrk="1" hangingPunct="1">
              <a:buFont typeface="Wingdings" panose="05000000000000000000" pitchFamily="2" charset="2"/>
              <a:buChar char="n"/>
            </a:pPr>
            <a:r>
              <a:rPr lang="en-US" altLang="ja-JP" sz="1800" b="1" dirty="0" smtClean="0">
                <a:effectLst/>
              </a:rPr>
              <a:t>There </a:t>
            </a:r>
            <a:r>
              <a:rPr lang="en-US" altLang="ja-JP" sz="1800" b="1" dirty="0">
                <a:effectLst/>
              </a:rPr>
              <a:t>is no change on the screen.</a:t>
            </a: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661" y="1213511"/>
            <a:ext cx="3258503" cy="3473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テキスト ボックス 11"/>
          <p:cNvSpPr txBox="1"/>
          <p:nvPr/>
        </p:nvSpPr>
        <p:spPr>
          <a:xfrm>
            <a:off x="6602208" y="157911"/>
            <a:ext cx="1260000" cy="230832"/>
          </a:xfrm>
          <a:prstGeom prst="rect">
            <a:avLst/>
          </a:prstGeom>
          <a:solidFill>
            <a:schemeClr val="accent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1.10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94026046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6722" y="55004"/>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Display Video Information</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0" name="テキスト ボックス 3"/>
          <p:cNvSpPr txBox="1">
            <a:spLocks noChangeArrowheads="1"/>
          </p:cNvSpPr>
          <p:nvPr/>
        </p:nvSpPr>
        <p:spPr bwMode="auto">
          <a:xfrm>
            <a:off x="165104" y="840418"/>
            <a:ext cx="8826495" cy="92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a:effectLst/>
              </a:rPr>
              <a:t>P</a:t>
            </a:r>
            <a:r>
              <a:rPr lang="en-US" altLang="ja-JP" sz="1800" b="1" dirty="0" smtClean="0">
                <a:effectLst/>
              </a:rPr>
              <a:t>ossible </a:t>
            </a:r>
            <a:r>
              <a:rPr lang="en-US" altLang="ja-JP" sz="1800" b="1" dirty="0">
                <a:effectLst/>
              </a:rPr>
              <a:t>to display </a:t>
            </a:r>
            <a:r>
              <a:rPr lang="en-US" altLang="ja-JP" sz="1800" b="1" dirty="0" smtClean="0">
                <a:effectLst/>
              </a:rPr>
              <a:t>information on the video image, such as “Bit rate”, “Receive </a:t>
            </a:r>
            <a:r>
              <a:rPr lang="en-US" altLang="ja-JP" sz="1800" b="1" dirty="0">
                <a:effectLst/>
              </a:rPr>
              <a:t>frame </a:t>
            </a:r>
            <a:r>
              <a:rPr lang="en-US" altLang="ja-JP" sz="1800" b="1" dirty="0" smtClean="0">
                <a:effectLst/>
              </a:rPr>
              <a:t>rate” and “Display </a:t>
            </a:r>
            <a:r>
              <a:rPr lang="en-US" altLang="ja-JP" sz="1800" b="1" dirty="0">
                <a:effectLst/>
              </a:rPr>
              <a:t>frame </a:t>
            </a:r>
            <a:r>
              <a:rPr lang="en-US" altLang="ja-JP" sz="1800" b="1" dirty="0" smtClean="0">
                <a:effectLst/>
              </a:rPr>
              <a:t>rate”. This </a:t>
            </a:r>
            <a:r>
              <a:rPr lang="en-US" altLang="ja-JP" sz="1800" b="1" dirty="0">
                <a:effectLst/>
              </a:rPr>
              <a:t>function is aimed to help confirmation of equipment </a:t>
            </a:r>
            <a:r>
              <a:rPr lang="en-US" altLang="ja-JP" sz="1800" b="1" dirty="0" smtClean="0">
                <a:effectLst/>
              </a:rPr>
              <a:t>installation and just for a </a:t>
            </a:r>
            <a:r>
              <a:rPr lang="en-US" altLang="ja-JP" sz="1800" b="1" dirty="0">
                <a:effectLst/>
              </a:rPr>
              <a:t>reference value.</a:t>
            </a:r>
          </a:p>
        </p:txBody>
      </p:sp>
      <p:pic>
        <p:nvPicPr>
          <p:cNvPr id="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186" y="1821000"/>
            <a:ext cx="4442372" cy="2776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正方形/長方形 11"/>
          <p:cNvSpPr>
            <a:spLocks/>
          </p:cNvSpPr>
          <p:nvPr/>
        </p:nvSpPr>
        <p:spPr>
          <a:xfrm>
            <a:off x="4377078" y="2691454"/>
            <a:ext cx="360000" cy="108000"/>
          </a:xfrm>
          <a:prstGeom prst="rect">
            <a:avLst/>
          </a:prstGeom>
          <a:noFill/>
          <a:ln w="19050">
            <a:solidFill>
              <a:srgbClr val="FF0000"/>
            </a:solidFill>
            <a:miter lim="800000"/>
            <a:headEnd/>
            <a:tailEnd/>
          </a:ln>
          <a:effectLst/>
          <a:extLst/>
        </p:spPr>
        <p:txBody>
          <a:bodyPr wrap="none" lIns="72000" rIns="72000" rtlCol="0" anchor="ctr"/>
          <a:lstStyle/>
          <a:p>
            <a:pPr algn="ctr" defTabSz="361950" fontAlgn="base">
              <a:spcBef>
                <a:spcPct val="0"/>
              </a:spcBef>
              <a:spcAft>
                <a:spcPct val="0"/>
              </a:spcAft>
            </a:pPr>
            <a:endParaRPr kumimoji="1" lang="ja-JP" altLang="en-US" sz="10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3" name="テキスト ボックス 12"/>
          <p:cNvSpPr txBox="1">
            <a:spLocks noChangeAspect="1"/>
          </p:cNvSpPr>
          <p:nvPr/>
        </p:nvSpPr>
        <p:spPr>
          <a:xfrm>
            <a:off x="5612830" y="2614659"/>
            <a:ext cx="1023051" cy="24622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Bit rate</a:t>
            </a:r>
            <a:endParaRPr kumimoji="1" lang="ja-JP" altLang="en-US" sz="10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4" name="テキスト ボックス 13"/>
          <p:cNvSpPr txBox="1">
            <a:spLocks noChangeAspect="1"/>
          </p:cNvSpPr>
          <p:nvPr/>
        </p:nvSpPr>
        <p:spPr>
          <a:xfrm>
            <a:off x="5600766" y="3113340"/>
            <a:ext cx="1600096" cy="24622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Receive frame rate.</a:t>
            </a:r>
            <a:endParaRPr kumimoji="1" lang="ja-JP" altLang="en-US" sz="10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5" name="テキスト ボックス 14"/>
          <p:cNvSpPr txBox="1">
            <a:spLocks noChangeAspect="1"/>
          </p:cNvSpPr>
          <p:nvPr/>
        </p:nvSpPr>
        <p:spPr>
          <a:xfrm>
            <a:off x="5600766" y="3618364"/>
            <a:ext cx="1600096" cy="24622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Display frame rate.</a:t>
            </a:r>
            <a:endParaRPr kumimoji="1" lang="ja-JP" altLang="en-US" sz="10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9" name="正方形/長方形 18"/>
          <p:cNvSpPr>
            <a:spLocks/>
          </p:cNvSpPr>
          <p:nvPr/>
        </p:nvSpPr>
        <p:spPr>
          <a:xfrm>
            <a:off x="4377078" y="3183678"/>
            <a:ext cx="360000" cy="108000"/>
          </a:xfrm>
          <a:prstGeom prst="rect">
            <a:avLst/>
          </a:prstGeom>
          <a:noFill/>
          <a:ln w="19050">
            <a:solidFill>
              <a:srgbClr val="FF0000"/>
            </a:solidFill>
            <a:miter lim="800000"/>
            <a:headEnd/>
            <a:tailEnd/>
          </a:ln>
          <a:effectLst/>
          <a:extLst/>
        </p:spPr>
        <p:txBody>
          <a:bodyPr wrap="none" lIns="72000" rIns="72000" rtlCol="0" anchor="ctr"/>
          <a:lstStyle/>
          <a:p>
            <a:pPr algn="ctr" defTabSz="361950" fontAlgn="base">
              <a:spcBef>
                <a:spcPct val="0"/>
              </a:spcBef>
              <a:spcAft>
                <a:spcPct val="0"/>
              </a:spcAft>
            </a:pPr>
            <a:endParaRPr kumimoji="1" lang="ja-JP" altLang="en-US" sz="10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0" name="正方形/長方形 19"/>
          <p:cNvSpPr>
            <a:spLocks/>
          </p:cNvSpPr>
          <p:nvPr/>
        </p:nvSpPr>
        <p:spPr>
          <a:xfrm>
            <a:off x="4377078" y="3680233"/>
            <a:ext cx="360000" cy="108000"/>
          </a:xfrm>
          <a:prstGeom prst="rect">
            <a:avLst/>
          </a:prstGeom>
          <a:noFill/>
          <a:ln w="19050">
            <a:solidFill>
              <a:srgbClr val="FF0000"/>
            </a:solidFill>
            <a:miter lim="800000"/>
            <a:headEnd/>
            <a:tailEnd/>
          </a:ln>
          <a:effectLst/>
          <a:extLst/>
        </p:spPr>
        <p:txBody>
          <a:bodyPr wrap="none" lIns="72000" rIns="72000" rtlCol="0" anchor="ctr"/>
          <a:lstStyle/>
          <a:p>
            <a:pPr algn="ctr" defTabSz="361950" fontAlgn="base">
              <a:spcBef>
                <a:spcPct val="0"/>
              </a:spcBef>
              <a:spcAft>
                <a:spcPct val="0"/>
              </a:spcAft>
            </a:pPr>
            <a:endParaRPr kumimoji="1" lang="ja-JP" altLang="en-US" sz="10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cxnSp>
        <p:nvCxnSpPr>
          <p:cNvPr id="3" name="直線矢印コネクタ 2"/>
          <p:cNvCxnSpPr/>
          <p:nvPr/>
        </p:nvCxnSpPr>
        <p:spPr>
          <a:xfrm flipH="1">
            <a:off x="4737078" y="3733775"/>
            <a:ext cx="864000" cy="0"/>
          </a:xfrm>
          <a:prstGeom prst="straightConnector1">
            <a:avLst/>
          </a:prstGeom>
          <a:ln w="19050">
            <a:solidFill>
              <a:srgbClr val="FF00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H="1">
            <a:off x="4748790" y="2737223"/>
            <a:ext cx="864000" cy="0"/>
          </a:xfrm>
          <a:prstGeom prst="straightConnector1">
            <a:avLst/>
          </a:prstGeom>
          <a:ln w="19050">
            <a:solidFill>
              <a:srgbClr val="FF00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H="1">
            <a:off x="4742916" y="3241343"/>
            <a:ext cx="864000" cy="0"/>
          </a:xfrm>
          <a:prstGeom prst="straightConnector1">
            <a:avLst/>
          </a:prstGeom>
          <a:ln w="19050">
            <a:solidFill>
              <a:srgbClr val="FF00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右大かっこ 3"/>
          <p:cNvSpPr/>
          <p:nvPr/>
        </p:nvSpPr>
        <p:spPr>
          <a:xfrm>
            <a:off x="7203825" y="2514600"/>
            <a:ext cx="234462" cy="1400908"/>
          </a:xfrm>
          <a:prstGeom prst="rightBracket">
            <a:avLst/>
          </a:prstGeom>
          <a:ln w="19050">
            <a:solidFill>
              <a:schemeClr val="tx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1" name="テキスト ボックス 20"/>
          <p:cNvSpPr txBox="1"/>
          <p:nvPr/>
        </p:nvSpPr>
        <p:spPr>
          <a:xfrm>
            <a:off x="7520353" y="2866742"/>
            <a:ext cx="1471245" cy="738664"/>
          </a:xfrm>
          <a:prstGeom prst="rect">
            <a:avLst/>
          </a:prstGeom>
          <a:noFill/>
        </p:spPr>
        <p:txBody>
          <a:bodyPr wrap="square" rtlCol="0">
            <a:spAutoFit/>
          </a:bodyPr>
          <a:lstStyle/>
          <a:p>
            <a:pPr algn="l"/>
            <a:r>
              <a:rPr kumimoji="1" lang="en-US" altLang="ja-JP" sz="1050" b="1" dirty="0" smtClean="0">
                <a:effectLst/>
                <a:latin typeface="Calibri" panose="020F0502020204030204" pitchFamily="34" charset="0"/>
              </a:rPr>
              <a:t>* The Font Color can be changed. Please refer to the next slide for more details.</a:t>
            </a:r>
            <a:endParaRPr kumimoji="1" lang="ja-JP" altLang="en-US" sz="1050" b="1" dirty="0">
              <a:effectLst/>
              <a:latin typeface="Calibri" panose="020F0502020204030204" pitchFamily="34" charset="0"/>
            </a:endParaRPr>
          </a:p>
        </p:txBody>
      </p:sp>
      <p:sp>
        <p:nvSpPr>
          <p:cNvPr id="25" name="テキスト ボックス 24"/>
          <p:cNvSpPr txBox="1"/>
          <p:nvPr/>
        </p:nvSpPr>
        <p:spPr>
          <a:xfrm>
            <a:off x="6602208" y="157911"/>
            <a:ext cx="1260000" cy="230832"/>
          </a:xfrm>
          <a:prstGeom prst="rect">
            <a:avLst/>
          </a:prstGeom>
          <a:solidFill>
            <a:schemeClr val="accent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1.10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28635515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画面の領域"/>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386" y="1459520"/>
            <a:ext cx="5991125" cy="3225700"/>
          </a:xfrm>
          <a:prstGeom prst="rect">
            <a:avLst/>
          </a:prstGeom>
        </p:spPr>
      </p:pic>
      <p:sp>
        <p:nvSpPr>
          <p:cNvPr id="9" name="テキスト ボックス 8"/>
          <p:cNvSpPr txBox="1"/>
          <p:nvPr/>
        </p:nvSpPr>
        <p:spPr>
          <a:xfrm>
            <a:off x="476722"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Display Video Information</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0" name="テキスト ボックス 3"/>
          <p:cNvSpPr txBox="1">
            <a:spLocks noChangeArrowheads="1"/>
          </p:cNvSpPr>
          <p:nvPr/>
        </p:nvSpPr>
        <p:spPr bwMode="auto">
          <a:xfrm>
            <a:off x="165105" y="840418"/>
            <a:ext cx="8638926" cy="58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smtClean="0">
                <a:effectLst/>
              </a:rPr>
              <a:t>Displayed Text font color can be selected from 9 colors. </a:t>
            </a:r>
            <a:r>
              <a:rPr lang="en-US" altLang="ja-JP" b="1" dirty="0" smtClean="0">
                <a:effectLst/>
              </a:rPr>
              <a:t>(Default color: Orange)</a:t>
            </a:r>
          </a:p>
          <a:p>
            <a:pPr marL="285750" algn="l" eaLnBrk="1" hangingPunct="1">
              <a:buFont typeface="Wingdings" panose="05000000000000000000" pitchFamily="2" charset="2"/>
              <a:buChar char="Ø"/>
            </a:pPr>
            <a:r>
              <a:rPr lang="en-US" altLang="ja-JP" b="1" dirty="0">
                <a:effectLst/>
              </a:rPr>
              <a:t> </a:t>
            </a:r>
            <a:r>
              <a:rPr lang="en-US" altLang="ja-JP" b="1" dirty="0" smtClean="0">
                <a:effectLst/>
              </a:rPr>
              <a:t>Go to [Setting] -&gt; [System] -&gt; [Drawing setup] -&gt; [Display video information] (Default: “OFF”)</a:t>
            </a:r>
            <a:endParaRPr lang="en-US" altLang="ja-JP" b="1" dirty="0">
              <a:effectLst/>
            </a:endParaRPr>
          </a:p>
        </p:txBody>
      </p:sp>
      <p:sp>
        <p:nvSpPr>
          <p:cNvPr id="12" name="フローチャート: 処理 11"/>
          <p:cNvSpPr>
            <a:spLocks noChangeAspect="1"/>
          </p:cNvSpPr>
          <p:nvPr/>
        </p:nvSpPr>
        <p:spPr>
          <a:xfrm>
            <a:off x="1576960" y="3697015"/>
            <a:ext cx="4679551" cy="247808"/>
          </a:xfrm>
          <a:prstGeom prst="flowChartProcess">
            <a:avLst/>
          </a:prstGeom>
          <a:noFill/>
          <a:ln w="19050">
            <a:solidFill>
              <a:srgbClr val="FF0000"/>
            </a:solidFill>
            <a:miter lim="800000"/>
            <a:headEnd/>
            <a:tailEnd/>
          </a:ln>
          <a:effectLst/>
          <a:extLst/>
        </p:spPr>
        <p:txBody>
          <a:bodyPr wrap="none" lIns="72000" rIns="72000" rtlCol="0" anchor="ctr"/>
          <a:lstStyle/>
          <a:p>
            <a:pPr algn="l" defTabSz="361950" fontAlgn="base">
              <a:spcBef>
                <a:spcPct val="0"/>
              </a:spcBef>
              <a:spcAft>
                <a:spcPct val="0"/>
              </a:spcAft>
            </a:pPr>
            <a:endParaRPr kumimoji="1" lang="ja-JP" altLang="en-US" sz="10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6" name="角丸四角形吹き出し 15"/>
          <p:cNvSpPr/>
          <p:nvPr/>
        </p:nvSpPr>
        <p:spPr>
          <a:xfrm>
            <a:off x="2709423" y="2127721"/>
            <a:ext cx="1962188" cy="327601"/>
          </a:xfrm>
          <a:prstGeom prst="wedgeRoundRectCallout">
            <a:avLst>
              <a:gd name="adj1" fmla="val -30431"/>
              <a:gd name="adj2" fmla="val 109472"/>
              <a:gd name="adj3" fmla="val 16667"/>
            </a:avLst>
          </a:prstGeom>
          <a:solidFill>
            <a:srgbClr val="FF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800" b="1" dirty="0">
                <a:solidFill>
                  <a:srgbClr val="FF0000"/>
                </a:solidFill>
                <a:effectLst/>
                <a:latin typeface="Calibri" panose="020F0502020204030204" pitchFamily="34" charset="0"/>
              </a:rPr>
              <a:t>When you change the setting to “ON”, </a:t>
            </a:r>
          </a:p>
          <a:p>
            <a:pPr algn="l"/>
            <a:r>
              <a:rPr lang="en-US" altLang="ja-JP" sz="800" b="1" dirty="0">
                <a:solidFill>
                  <a:srgbClr val="FF0000"/>
                </a:solidFill>
                <a:effectLst/>
                <a:latin typeface="Calibri" panose="020F0502020204030204" pitchFamily="34" charset="0"/>
              </a:rPr>
              <a:t>a confirmation message will be displayed.</a:t>
            </a:r>
          </a:p>
        </p:txBody>
      </p:sp>
      <p:cxnSp>
        <p:nvCxnSpPr>
          <p:cNvPr id="28" name="直線矢印コネクタ 27"/>
          <p:cNvCxnSpPr/>
          <p:nvPr/>
        </p:nvCxnSpPr>
        <p:spPr>
          <a:xfrm flipH="1">
            <a:off x="6256511" y="3827567"/>
            <a:ext cx="306001" cy="0"/>
          </a:xfrm>
          <a:prstGeom prst="straightConnector1">
            <a:avLst/>
          </a:prstGeom>
          <a:ln w="19050">
            <a:solidFill>
              <a:srgbClr val="FF00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581534" y="2162914"/>
            <a:ext cx="2310421" cy="2493330"/>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5" name="図 14" descr="warn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3335" y="2671402"/>
            <a:ext cx="1523820" cy="781446"/>
          </a:xfrm>
          <a:prstGeom prst="rect">
            <a:avLst/>
          </a:prstGeom>
        </p:spPr>
      </p:pic>
      <p:sp>
        <p:nvSpPr>
          <p:cNvPr id="14" name="正方形/長方形 13"/>
          <p:cNvSpPr>
            <a:spLocks noChangeAspect="1"/>
          </p:cNvSpPr>
          <p:nvPr/>
        </p:nvSpPr>
        <p:spPr>
          <a:xfrm>
            <a:off x="2505880" y="2671402"/>
            <a:ext cx="1503412" cy="781052"/>
          </a:xfrm>
          <a:prstGeom prst="rect">
            <a:avLst/>
          </a:prstGeom>
          <a:noFill/>
          <a:ln w="19050">
            <a:solidFill>
              <a:srgbClr val="FF0000"/>
            </a:solidFill>
          </a:ln>
          <a:effectLst/>
          <a:extLst/>
        </p:spPr>
        <p:txBody>
          <a:bodyPr wrap="none" lIns="72000" rIns="72000" rtlCol="0" anchor="ctr"/>
          <a:lstStyle/>
          <a:p>
            <a:pPr algn="l" defTabSz="361950" fontAlgn="base">
              <a:spcBef>
                <a:spcPct val="0"/>
              </a:spcBef>
              <a:spcAft>
                <a:spcPct val="0"/>
              </a:spcAft>
            </a:pPr>
            <a:endParaRPr kumimoji="1" lang="ja-JP" altLang="en-US" sz="10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6602208" y="157911"/>
            <a:ext cx="1260000" cy="230832"/>
          </a:xfrm>
          <a:prstGeom prst="rect">
            <a:avLst/>
          </a:prstGeom>
          <a:solidFill>
            <a:schemeClr val="accent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1.10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78765987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0860" y="43280"/>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License Migration</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0" name="テキスト ボックス 3"/>
          <p:cNvSpPr txBox="1">
            <a:spLocks noChangeArrowheads="1"/>
          </p:cNvSpPr>
          <p:nvPr/>
        </p:nvSpPr>
        <p:spPr bwMode="auto">
          <a:xfrm>
            <a:off x="165104" y="840418"/>
            <a:ext cx="8826495" cy="36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a:effectLst/>
              </a:rPr>
              <a:t>Allow migration from </a:t>
            </a:r>
            <a:r>
              <a:rPr lang="en-US" altLang="ja-JP" sz="1800" b="1" dirty="0" smtClean="0">
                <a:effectLst/>
              </a:rPr>
              <a:t>90 days demo </a:t>
            </a:r>
            <a:r>
              <a:rPr lang="en-US" altLang="ja-JP" sz="1800" b="1" dirty="0">
                <a:effectLst/>
              </a:rPr>
              <a:t>license </a:t>
            </a:r>
            <a:r>
              <a:rPr lang="en-US" altLang="ja-JP" sz="1800" b="1" dirty="0" smtClean="0">
                <a:effectLst/>
              </a:rPr>
              <a:t>to Free “LITE” </a:t>
            </a:r>
            <a:r>
              <a:rPr lang="en-US" altLang="ja-JP" sz="1800" b="1" dirty="0">
                <a:effectLst/>
              </a:rPr>
              <a:t>license.</a:t>
            </a:r>
          </a:p>
        </p:txBody>
      </p:sp>
      <p:sp>
        <p:nvSpPr>
          <p:cNvPr id="11" name="テキスト ボックス 10"/>
          <p:cNvSpPr txBox="1"/>
          <p:nvPr/>
        </p:nvSpPr>
        <p:spPr>
          <a:xfrm>
            <a:off x="228590" y="4358793"/>
            <a:ext cx="8763009" cy="369332"/>
          </a:xfrm>
          <a:prstGeom prst="rect">
            <a:avLst/>
          </a:prstGeom>
          <a:noFill/>
        </p:spPr>
        <p:txBody>
          <a:bodyPr wrap="square" rtlCol="0">
            <a:spAutoFit/>
          </a:bodyPr>
          <a:lstStyle/>
          <a:p>
            <a:pPr algn="l"/>
            <a:r>
              <a:rPr lang="en-US" altLang="ja-JP" sz="9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NOTE:</a:t>
            </a:r>
          </a:p>
          <a:p>
            <a:pPr algn="l"/>
            <a:r>
              <a:rPr kumimoji="1" lang="en-US" altLang="ja-JP" sz="900" b="1" dirty="0" smtClean="0">
                <a:effectLst/>
                <a:latin typeface="Calibri" panose="020F0502020204030204" pitchFamily="34" charset="0"/>
                <a:ea typeface="Meiryo UI" panose="020B0604030504040204" pitchFamily="50" charset="-128"/>
                <a:cs typeface="Meiryo UI" panose="020B0604030504040204" pitchFamily="50" charset="-128"/>
              </a:rPr>
              <a:t>All information, including user information and device information, are initialized after</a:t>
            </a:r>
            <a:r>
              <a:rPr lang="en-US" altLang="ja-JP" sz="900" b="1" dirty="0" smtClean="0">
                <a:effectLst/>
                <a:latin typeface="Calibri" panose="020F0502020204030204" pitchFamily="34" charset="0"/>
                <a:ea typeface="Meiryo UI" panose="020B0604030504040204" pitchFamily="50" charset="-128"/>
                <a:cs typeface="Meiryo UI" panose="020B0604030504040204" pitchFamily="50" charset="-128"/>
              </a:rPr>
              <a:t> moving to Free “LITE” license.</a:t>
            </a:r>
            <a:endParaRPr kumimoji="1" lang="ja-JP" altLang="en-US" sz="9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2" name="正方形/長方形 11"/>
          <p:cNvSpPr/>
          <p:nvPr/>
        </p:nvSpPr>
        <p:spPr>
          <a:xfrm>
            <a:off x="3566218" y="3484543"/>
            <a:ext cx="1980000" cy="900000"/>
          </a:xfrm>
          <a:prstGeom prst="rect">
            <a:avLst/>
          </a:prstGeom>
          <a:solidFill>
            <a:schemeClr val="tx1">
              <a:lumMod val="20000"/>
              <a:lumOff val="80000"/>
            </a:schemeClr>
          </a:solidFill>
          <a:ln>
            <a:noFill/>
          </a:ln>
          <a:effectLst/>
          <a:extLst/>
        </p:spPr>
        <p:txBody>
          <a:bodyPr wrap="none" lIns="72000" rIns="72000" rtlCol="0" anchor="ctr"/>
          <a:lstStyle/>
          <a:p>
            <a:pPr defTabSz="361950"/>
            <a:r>
              <a:rPr lang="en-US" altLang="ja-JP" sz="1600" b="1" dirty="0">
                <a:effectLst/>
                <a:latin typeface="Calibri" panose="020F0502020204030204" pitchFamily="34" charset="0"/>
                <a:ea typeface="Meiryo UI" panose="020B0604030504040204" pitchFamily="50" charset="-128"/>
                <a:cs typeface="Meiryo UI" panose="020B0604030504040204" pitchFamily="50" charset="-128"/>
              </a:rPr>
              <a:t>Production License</a:t>
            </a:r>
          </a:p>
          <a:p>
            <a:pPr defTabSz="361950"/>
            <a:r>
              <a:rPr lang="en-US" altLang="ja-JP" sz="1200" b="1" dirty="0">
                <a:effectLst/>
                <a:latin typeface="Calibri" panose="020F0502020204030204" pitchFamily="34" charset="0"/>
                <a:ea typeface="Meiryo UI" panose="020B0604030504040204" pitchFamily="50" charset="-128"/>
                <a:cs typeface="Meiryo UI" panose="020B0604030504040204" pitchFamily="50" charset="-128"/>
              </a:rPr>
              <a:t>WV-ASM300 (/</a:t>
            </a: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CH)</a:t>
            </a:r>
            <a:endParaRPr lang="en-US" altLang="ja-JP" sz="12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3" name="正方形/長方形 12"/>
          <p:cNvSpPr/>
          <p:nvPr/>
        </p:nvSpPr>
        <p:spPr>
          <a:xfrm>
            <a:off x="1551319" y="1460526"/>
            <a:ext cx="1980000" cy="900000"/>
          </a:xfrm>
          <a:prstGeom prst="rect">
            <a:avLst/>
          </a:prstGeom>
          <a:solidFill>
            <a:srgbClr val="92D050"/>
          </a:solidFill>
          <a:ln>
            <a:noFill/>
          </a:ln>
          <a:effectLst/>
          <a:extLst/>
        </p:spPr>
        <p:txBody>
          <a:bodyPr wrap="none" lIns="72000" rIns="72000" rtlCol="0" anchor="ctr"/>
          <a:lstStyle/>
          <a:p>
            <a:pPr defTabSz="361950"/>
            <a:r>
              <a:rPr lang="en-US" altLang="ja-JP" sz="1600" b="1" dirty="0">
                <a:effectLst/>
                <a:latin typeface="Calibri" panose="020F0502020204030204" pitchFamily="34" charset="0"/>
                <a:ea typeface="Meiryo UI" panose="020B0604030504040204" pitchFamily="50" charset="-128"/>
                <a:cs typeface="Meiryo UI" panose="020B0604030504040204" pitchFamily="50" charset="-128"/>
              </a:rPr>
              <a:t>90 days demo</a:t>
            </a:r>
          </a:p>
          <a:p>
            <a:pPr defTabSz="361950"/>
            <a:r>
              <a:rPr lang="en-US" altLang="ja-JP" sz="1600" b="1" dirty="0">
                <a:effectLst/>
                <a:latin typeface="Calibri" panose="020F0502020204030204" pitchFamily="34" charset="0"/>
                <a:ea typeface="Meiryo UI" panose="020B0604030504040204" pitchFamily="50" charset="-128"/>
                <a:cs typeface="Meiryo UI" panose="020B0604030504040204" pitchFamily="50" charset="-128"/>
              </a:rPr>
              <a:t> Trial License</a:t>
            </a:r>
          </a:p>
          <a:p>
            <a:pPr defTabSz="361950"/>
            <a:r>
              <a:rPr lang="en-US" altLang="ja-JP" sz="1200" b="1" dirty="0">
                <a:effectLst/>
                <a:latin typeface="Calibri" panose="020F0502020204030204" pitchFamily="34" charset="0"/>
                <a:ea typeface="Meiryo UI" panose="020B0604030504040204" pitchFamily="50" charset="-128"/>
                <a:cs typeface="Meiryo UI" panose="020B0604030504040204" pitchFamily="50" charset="-128"/>
              </a:rPr>
              <a:t>WV-ASM300 (/</a:t>
            </a: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CH)</a:t>
            </a:r>
            <a:endParaRPr lang="en-US" altLang="ja-JP" sz="12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4" name="正方形/長方形 13"/>
          <p:cNvSpPr/>
          <p:nvPr/>
        </p:nvSpPr>
        <p:spPr>
          <a:xfrm>
            <a:off x="5589734" y="1454663"/>
            <a:ext cx="1980000" cy="900000"/>
          </a:xfrm>
          <a:prstGeom prst="rect">
            <a:avLst/>
          </a:prstGeom>
          <a:solidFill>
            <a:srgbClr val="FFC000"/>
          </a:solidFill>
          <a:ln>
            <a:noFill/>
          </a:ln>
          <a:effectLst/>
          <a:extLst/>
        </p:spPr>
        <p:txBody>
          <a:bodyPr wrap="none" lIns="72000" rIns="72000" rtlCol="0" anchor="ctr"/>
          <a:lstStyle/>
          <a:p>
            <a:pPr defTabSz="361950"/>
            <a:r>
              <a:rPr lang="en-US" altLang="ja-JP" sz="1600" b="1" dirty="0">
                <a:effectLst/>
                <a:latin typeface="Calibri" panose="020F0502020204030204" pitchFamily="34" charset="0"/>
                <a:ea typeface="Meiryo UI" panose="020B0604030504040204" pitchFamily="50" charset="-128"/>
                <a:cs typeface="Meiryo UI" panose="020B0604030504040204" pitchFamily="50" charset="-128"/>
              </a:rPr>
              <a:t>Free </a:t>
            </a:r>
            <a:r>
              <a:rPr lang="en-US" altLang="ja-JP" sz="1600" b="1" dirty="0" smtClean="0">
                <a:effectLst/>
                <a:latin typeface="Calibri" panose="020F0502020204030204" pitchFamily="34" charset="0"/>
                <a:ea typeface="Meiryo UI" panose="020B0604030504040204" pitchFamily="50" charset="-128"/>
                <a:cs typeface="Meiryo UI" panose="020B0604030504040204" pitchFamily="50" charset="-128"/>
              </a:rPr>
              <a:t>License</a:t>
            </a:r>
            <a:endParaRPr lang="en-US" altLang="ja-JP" sz="1600" b="1" dirty="0">
              <a:effectLst/>
              <a:latin typeface="Calibri" panose="020F0502020204030204" pitchFamily="34" charset="0"/>
              <a:ea typeface="Meiryo UI" panose="020B0604030504040204" pitchFamily="50" charset="-128"/>
              <a:cs typeface="Meiryo UI" panose="020B0604030504040204" pitchFamily="50" charset="-128"/>
            </a:endParaRPr>
          </a:p>
          <a:p>
            <a:pPr defTabSz="361950"/>
            <a:r>
              <a:rPr lang="en-US" altLang="ja-JP" sz="1200" b="1" i="1"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(1 recorder and 16 cameras)</a:t>
            </a:r>
          </a:p>
          <a:p>
            <a:pPr defTabSz="361950"/>
            <a:r>
              <a:rPr lang="en-US" altLang="ja-JP" sz="1200" b="1" dirty="0">
                <a:effectLst/>
                <a:latin typeface="Calibri" panose="020F0502020204030204" pitchFamily="34" charset="0"/>
                <a:ea typeface="Meiryo UI" panose="020B0604030504040204" pitchFamily="50" charset="-128"/>
                <a:cs typeface="Meiryo UI" panose="020B0604030504040204" pitchFamily="50" charset="-128"/>
              </a:rPr>
              <a:t>WV-ASM300 (/</a:t>
            </a:r>
            <a:r>
              <a:rPr lang="en-US" altLang="ja-JP" sz="1200" b="1" dirty="0" smtClean="0">
                <a:effectLst/>
                <a:latin typeface="Calibri" panose="020F0502020204030204" pitchFamily="34" charset="0"/>
                <a:ea typeface="Meiryo UI" panose="020B0604030504040204" pitchFamily="50" charset="-128"/>
                <a:cs typeface="Meiryo UI" panose="020B0604030504040204" pitchFamily="50" charset="-128"/>
              </a:rPr>
              <a:t>CH)</a:t>
            </a:r>
            <a:endParaRPr lang="en-US" altLang="ja-JP" sz="1200" b="1" dirty="0">
              <a:effectLst/>
              <a:latin typeface="Calibri" panose="020F0502020204030204" pitchFamily="34" charset="0"/>
              <a:ea typeface="Meiryo UI" panose="020B0604030504040204" pitchFamily="50" charset="-128"/>
              <a:cs typeface="Meiryo UI" panose="020B0604030504040204" pitchFamily="50" charset="-128"/>
            </a:endParaRPr>
          </a:p>
        </p:txBody>
      </p:sp>
      <p:cxnSp>
        <p:nvCxnSpPr>
          <p:cNvPr id="15" name="直線矢印コネクタ 14"/>
          <p:cNvCxnSpPr/>
          <p:nvPr/>
        </p:nvCxnSpPr>
        <p:spPr>
          <a:xfrm flipH="1">
            <a:off x="5294812" y="2484247"/>
            <a:ext cx="864295" cy="875036"/>
          </a:xfrm>
          <a:prstGeom prst="straightConnector1">
            <a:avLst/>
          </a:prstGeom>
          <a:ln w="57150">
            <a:solidFill>
              <a:schemeClr val="accent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16" name="直線矢印コネクタ 15"/>
          <p:cNvCxnSpPr/>
          <p:nvPr/>
        </p:nvCxnSpPr>
        <p:spPr>
          <a:xfrm>
            <a:off x="2852236" y="2395473"/>
            <a:ext cx="889348" cy="963810"/>
          </a:xfrm>
          <a:prstGeom prst="straightConnector1">
            <a:avLst/>
          </a:prstGeom>
          <a:ln w="57150">
            <a:solidFill>
              <a:schemeClr val="accent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17" name="直線矢印コネクタ 16"/>
          <p:cNvCxnSpPr/>
          <p:nvPr/>
        </p:nvCxnSpPr>
        <p:spPr>
          <a:xfrm flipH="1">
            <a:off x="3566218" y="2035467"/>
            <a:ext cx="1966586" cy="0"/>
          </a:xfrm>
          <a:prstGeom prst="straightConnector1">
            <a:avLst/>
          </a:prstGeom>
          <a:ln w="57150">
            <a:solidFill>
              <a:schemeClr val="bg1">
                <a:lumMod val="65000"/>
              </a:schemeClr>
            </a:solidFill>
            <a:prstDash val="dash"/>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18" name="直線矢印コネクタ 17"/>
          <p:cNvCxnSpPr/>
          <p:nvPr/>
        </p:nvCxnSpPr>
        <p:spPr>
          <a:xfrm>
            <a:off x="3566218" y="1744659"/>
            <a:ext cx="1966586" cy="0"/>
          </a:xfrm>
          <a:prstGeom prst="straightConnector1">
            <a:avLst/>
          </a:prstGeom>
          <a:ln w="76200">
            <a:solidFill>
              <a:schemeClr val="accent1"/>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19" name="直線矢印コネクタ 18"/>
          <p:cNvCxnSpPr/>
          <p:nvPr/>
        </p:nvCxnSpPr>
        <p:spPr>
          <a:xfrm flipV="1">
            <a:off x="5625854" y="2442315"/>
            <a:ext cx="1054551" cy="1054552"/>
          </a:xfrm>
          <a:prstGeom prst="straightConnector1">
            <a:avLst/>
          </a:prstGeom>
          <a:ln w="57150">
            <a:solidFill>
              <a:schemeClr val="bg1">
                <a:lumMod val="65000"/>
              </a:schemeClr>
            </a:solidFill>
            <a:prstDash val="dash"/>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20" name="直線矢印コネクタ 19"/>
          <p:cNvCxnSpPr/>
          <p:nvPr/>
        </p:nvCxnSpPr>
        <p:spPr>
          <a:xfrm flipH="1" flipV="1">
            <a:off x="2355545" y="2440711"/>
            <a:ext cx="1121081" cy="1121081"/>
          </a:xfrm>
          <a:prstGeom prst="straightConnector1">
            <a:avLst/>
          </a:prstGeom>
          <a:ln w="57150">
            <a:solidFill>
              <a:schemeClr val="bg1">
                <a:lumMod val="65000"/>
              </a:schemeClr>
            </a:solidFill>
            <a:prstDash val="dash"/>
            <a:headEnd type="non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31" name="禁止 30"/>
          <p:cNvSpPr/>
          <p:nvPr/>
        </p:nvSpPr>
        <p:spPr>
          <a:xfrm>
            <a:off x="5938359" y="2783061"/>
            <a:ext cx="406091" cy="421128"/>
          </a:xfrm>
          <a:prstGeom prst="noSmoking">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latin typeface="Calibri" panose="020F0502020204030204" pitchFamily="34" charset="0"/>
            </a:endParaRPr>
          </a:p>
        </p:txBody>
      </p:sp>
      <p:sp>
        <p:nvSpPr>
          <p:cNvPr id="32" name="禁止 31"/>
          <p:cNvSpPr/>
          <p:nvPr/>
        </p:nvSpPr>
        <p:spPr>
          <a:xfrm>
            <a:off x="2763431" y="2835819"/>
            <a:ext cx="406091" cy="421128"/>
          </a:xfrm>
          <a:prstGeom prst="noSmoking">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latin typeface="Calibri" panose="020F0502020204030204" pitchFamily="34" charset="0"/>
            </a:endParaRPr>
          </a:p>
        </p:txBody>
      </p:sp>
      <p:sp>
        <p:nvSpPr>
          <p:cNvPr id="33" name="禁止 32"/>
          <p:cNvSpPr/>
          <p:nvPr/>
        </p:nvSpPr>
        <p:spPr>
          <a:xfrm>
            <a:off x="4354290" y="1824903"/>
            <a:ext cx="406091" cy="421128"/>
          </a:xfrm>
          <a:prstGeom prst="noSmoking">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latin typeface="Calibri" panose="020F0502020204030204" pitchFamily="34" charset="0"/>
            </a:endParaRPr>
          </a:p>
        </p:txBody>
      </p:sp>
      <p:grpSp>
        <p:nvGrpSpPr>
          <p:cNvPr id="34" name="グループ化 33"/>
          <p:cNvGrpSpPr/>
          <p:nvPr/>
        </p:nvGrpSpPr>
        <p:grpSpPr>
          <a:xfrm>
            <a:off x="7657664" y="1333071"/>
            <a:ext cx="677827" cy="1121866"/>
            <a:chOff x="5396227" y="3328219"/>
            <a:chExt cx="677827" cy="1121866"/>
          </a:xfrm>
          <a:solidFill>
            <a:schemeClr val="bg1">
              <a:lumMod val="75000"/>
            </a:schemeClr>
          </a:solidFill>
        </p:grpSpPr>
        <p:sp>
          <p:nvSpPr>
            <p:cNvPr id="35" name="正方形/長方形 34"/>
            <p:cNvSpPr>
              <a:spLocks noChangeAspect="1"/>
            </p:cNvSpPr>
            <p:nvPr/>
          </p:nvSpPr>
          <p:spPr bwMode="auto">
            <a:xfrm>
              <a:off x="5396227" y="4307779"/>
              <a:ext cx="677827" cy="142306"/>
            </a:xfrm>
            <a:prstGeom prst="rect">
              <a:avLst/>
            </a:prstGeom>
            <a:grp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sz="1000" b="1" strike="sngStrike" kern="0" dirty="0">
                  <a:solidFill>
                    <a:prstClr val="white"/>
                  </a:solidFill>
                  <a:latin typeface="Calibri" panose="020F0502020204030204" pitchFamily="34" charset="0"/>
                  <a:ea typeface="ＭＳ Ｐゴシック"/>
                </a:rPr>
                <a:t>ASE202</a:t>
              </a:r>
              <a:endParaRPr kumimoji="0" lang="ja-JP" altLang="en-US" sz="1000" b="1" strike="sngStrike" kern="0" dirty="0">
                <a:solidFill>
                  <a:prstClr val="white"/>
                </a:solidFill>
                <a:latin typeface="Calibri" panose="020F0502020204030204" pitchFamily="34" charset="0"/>
                <a:ea typeface="ＭＳ Ｐゴシック"/>
              </a:endParaRPr>
            </a:p>
          </p:txBody>
        </p:sp>
        <p:sp>
          <p:nvSpPr>
            <p:cNvPr id="36" name="正方形/長方形 35"/>
            <p:cNvSpPr>
              <a:spLocks noChangeAspect="1"/>
            </p:cNvSpPr>
            <p:nvPr/>
          </p:nvSpPr>
          <p:spPr bwMode="auto">
            <a:xfrm>
              <a:off x="5396227" y="4144519"/>
              <a:ext cx="677827" cy="142306"/>
            </a:xfrm>
            <a:prstGeom prst="rect">
              <a:avLst/>
            </a:prstGeom>
            <a:grp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sz="1000" b="1" strike="sngStrike" kern="0" dirty="0">
                  <a:solidFill>
                    <a:prstClr val="white"/>
                  </a:solidFill>
                  <a:latin typeface="Calibri" panose="020F0502020204030204" pitchFamily="34" charset="0"/>
                  <a:ea typeface="ＭＳ Ｐゴシック"/>
                </a:rPr>
                <a:t>ASE203</a:t>
              </a:r>
              <a:endParaRPr kumimoji="0" lang="ja-JP" altLang="en-US" sz="1000" b="1" strike="sngStrike" kern="0" dirty="0">
                <a:solidFill>
                  <a:prstClr val="white"/>
                </a:solidFill>
                <a:latin typeface="Calibri" panose="020F0502020204030204" pitchFamily="34" charset="0"/>
                <a:ea typeface="ＭＳ Ｐゴシック"/>
              </a:endParaRPr>
            </a:p>
          </p:txBody>
        </p:sp>
        <p:sp>
          <p:nvSpPr>
            <p:cNvPr id="38" name="正方形/長方形 37"/>
            <p:cNvSpPr>
              <a:spLocks noChangeAspect="1"/>
            </p:cNvSpPr>
            <p:nvPr/>
          </p:nvSpPr>
          <p:spPr bwMode="auto">
            <a:xfrm>
              <a:off x="5396227" y="3654739"/>
              <a:ext cx="677827" cy="142306"/>
            </a:xfrm>
            <a:prstGeom prst="rect">
              <a:avLst/>
            </a:prstGeom>
            <a:grp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sz="1000" b="1" strike="sngStrike" kern="0" dirty="0">
                  <a:solidFill>
                    <a:prstClr val="white"/>
                  </a:solidFill>
                  <a:latin typeface="Calibri" panose="020F0502020204030204" pitchFamily="34" charset="0"/>
                  <a:ea typeface="ＭＳ Ｐゴシック"/>
                </a:rPr>
                <a:t>ASE231</a:t>
              </a:r>
              <a:endParaRPr kumimoji="0" lang="ja-JP" altLang="en-US" sz="1000" b="1" strike="sngStrike" kern="0" dirty="0">
                <a:solidFill>
                  <a:prstClr val="white"/>
                </a:solidFill>
                <a:latin typeface="Calibri" panose="020F0502020204030204" pitchFamily="34" charset="0"/>
                <a:ea typeface="ＭＳ Ｐゴシック"/>
              </a:endParaRPr>
            </a:p>
          </p:txBody>
        </p:sp>
        <p:sp>
          <p:nvSpPr>
            <p:cNvPr id="39" name="正方形/長方形 38"/>
            <p:cNvSpPr>
              <a:spLocks noChangeAspect="1"/>
            </p:cNvSpPr>
            <p:nvPr/>
          </p:nvSpPr>
          <p:spPr bwMode="auto">
            <a:xfrm>
              <a:off x="5396227" y="3491479"/>
              <a:ext cx="677827" cy="142306"/>
            </a:xfrm>
            <a:prstGeom prst="rect">
              <a:avLst/>
            </a:prstGeom>
            <a:grp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sz="1000" b="1" strike="sngStrike" kern="0" dirty="0">
                  <a:solidFill>
                    <a:prstClr val="white"/>
                  </a:solidFill>
                  <a:latin typeface="Calibri" panose="020F0502020204030204" pitchFamily="34" charset="0"/>
                  <a:ea typeface="ＭＳ Ｐゴシック"/>
                </a:rPr>
                <a:t>ASE2xx</a:t>
              </a:r>
              <a:endParaRPr kumimoji="0" lang="ja-JP" altLang="en-US" sz="1000" b="1" strike="sngStrike" kern="0" dirty="0">
                <a:solidFill>
                  <a:prstClr val="white"/>
                </a:solidFill>
                <a:latin typeface="Calibri" panose="020F0502020204030204" pitchFamily="34" charset="0"/>
                <a:ea typeface="ＭＳ Ｐゴシック"/>
              </a:endParaRPr>
            </a:p>
          </p:txBody>
        </p:sp>
        <p:sp>
          <p:nvSpPr>
            <p:cNvPr id="40" name="正方形/長方形 39"/>
            <p:cNvSpPr>
              <a:spLocks noChangeAspect="1"/>
            </p:cNvSpPr>
            <p:nvPr/>
          </p:nvSpPr>
          <p:spPr bwMode="auto">
            <a:xfrm>
              <a:off x="5396227" y="3981259"/>
              <a:ext cx="677827" cy="142306"/>
            </a:xfrm>
            <a:prstGeom prst="rect">
              <a:avLst/>
            </a:prstGeom>
            <a:grp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sz="1000" b="1" strike="sngStrike" kern="0" dirty="0">
                  <a:solidFill>
                    <a:prstClr val="white"/>
                  </a:solidFill>
                  <a:latin typeface="Calibri" panose="020F0502020204030204" pitchFamily="34" charset="0"/>
                  <a:ea typeface="ＭＳ Ｐゴシック"/>
                </a:rPr>
                <a:t>ASE204</a:t>
              </a:r>
              <a:endParaRPr kumimoji="0" lang="ja-JP" altLang="en-US" sz="1000" b="1" strike="sngStrike" kern="0" dirty="0">
                <a:solidFill>
                  <a:prstClr val="white"/>
                </a:solidFill>
                <a:latin typeface="Calibri" panose="020F0502020204030204" pitchFamily="34" charset="0"/>
                <a:ea typeface="ＭＳ Ｐゴシック"/>
              </a:endParaRPr>
            </a:p>
          </p:txBody>
        </p:sp>
        <p:sp>
          <p:nvSpPr>
            <p:cNvPr id="41" name="正方形/長方形 40"/>
            <p:cNvSpPr>
              <a:spLocks noChangeAspect="1"/>
            </p:cNvSpPr>
            <p:nvPr/>
          </p:nvSpPr>
          <p:spPr bwMode="auto">
            <a:xfrm>
              <a:off x="5396227" y="3817999"/>
              <a:ext cx="677827" cy="142306"/>
            </a:xfrm>
            <a:prstGeom prst="rect">
              <a:avLst/>
            </a:prstGeom>
            <a:grp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sz="1000" b="1" strike="sngStrike" kern="0" dirty="0">
                  <a:solidFill>
                    <a:prstClr val="white"/>
                  </a:solidFill>
                  <a:latin typeface="Calibri" panose="020F0502020204030204" pitchFamily="34" charset="0"/>
                  <a:ea typeface="ＭＳ Ｐゴシック"/>
                </a:rPr>
                <a:t>ASE205</a:t>
              </a:r>
              <a:endParaRPr kumimoji="0" lang="ja-JP" altLang="en-US" sz="1000" b="1" strike="sngStrike" kern="0" dirty="0">
                <a:solidFill>
                  <a:prstClr val="white"/>
                </a:solidFill>
                <a:latin typeface="Calibri" panose="020F0502020204030204" pitchFamily="34" charset="0"/>
                <a:ea typeface="ＭＳ Ｐゴシック"/>
              </a:endParaRPr>
            </a:p>
          </p:txBody>
        </p:sp>
        <p:sp>
          <p:nvSpPr>
            <p:cNvPr id="42" name="正方形/長方形 41"/>
            <p:cNvSpPr>
              <a:spLocks noChangeAspect="1"/>
            </p:cNvSpPr>
            <p:nvPr/>
          </p:nvSpPr>
          <p:spPr bwMode="auto">
            <a:xfrm>
              <a:off x="5396227" y="3328219"/>
              <a:ext cx="677827" cy="142306"/>
            </a:xfrm>
            <a:prstGeom prst="rect">
              <a:avLst/>
            </a:prstGeom>
            <a:grp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sz="1000" b="1" strike="sngStrike" kern="0" dirty="0">
                  <a:solidFill>
                    <a:prstClr val="white"/>
                  </a:solidFill>
                  <a:latin typeface="Calibri" panose="020F0502020204030204" pitchFamily="34" charset="0"/>
                  <a:ea typeface="ＭＳ Ｐゴシック"/>
                </a:rPr>
                <a:t>ASE3xx</a:t>
              </a:r>
              <a:endParaRPr kumimoji="0" lang="ja-JP" altLang="en-US" sz="1000" b="1" strike="sngStrike" kern="0" dirty="0">
                <a:solidFill>
                  <a:prstClr val="white"/>
                </a:solidFill>
                <a:latin typeface="Calibri" panose="020F0502020204030204" pitchFamily="34" charset="0"/>
                <a:ea typeface="ＭＳ Ｐゴシック"/>
              </a:endParaRPr>
            </a:p>
          </p:txBody>
        </p:sp>
      </p:grpSp>
      <p:sp>
        <p:nvSpPr>
          <p:cNvPr id="43" name="テキスト ボックス 42"/>
          <p:cNvSpPr txBox="1"/>
          <p:nvPr/>
        </p:nvSpPr>
        <p:spPr>
          <a:xfrm>
            <a:off x="7474596" y="2458069"/>
            <a:ext cx="1102659" cy="338554"/>
          </a:xfrm>
          <a:prstGeom prst="rect">
            <a:avLst/>
          </a:prstGeom>
          <a:noFill/>
        </p:spPr>
        <p:txBody>
          <a:bodyPr wrap="square" rtlCol="0">
            <a:spAutoFit/>
          </a:bodyPr>
          <a:lstStyle/>
          <a:p>
            <a:r>
              <a:rPr kumimoji="1" lang="en-US" altLang="ja-JP" sz="800" b="1" dirty="0" smtClean="0">
                <a:solidFill>
                  <a:srgbClr val="FF0000"/>
                </a:solidFill>
                <a:effectLst/>
                <a:latin typeface="Calibri" panose="020F0502020204030204" pitchFamily="34" charset="0"/>
              </a:rPr>
              <a:t>No extension license is supported</a:t>
            </a:r>
            <a:endParaRPr kumimoji="1" lang="ja-JP" altLang="en-US" sz="800" b="1" dirty="0">
              <a:solidFill>
                <a:srgbClr val="FF0000"/>
              </a:solidFill>
              <a:effectLst/>
              <a:latin typeface="Calibri" panose="020F0502020204030204" pitchFamily="34" charset="0"/>
            </a:endParaRPr>
          </a:p>
        </p:txBody>
      </p:sp>
      <p:grpSp>
        <p:nvGrpSpPr>
          <p:cNvPr id="44" name="グループ化 43"/>
          <p:cNvGrpSpPr/>
          <p:nvPr/>
        </p:nvGrpSpPr>
        <p:grpSpPr>
          <a:xfrm>
            <a:off x="5612573" y="3343202"/>
            <a:ext cx="677827" cy="1121866"/>
            <a:chOff x="5396227" y="3328219"/>
            <a:chExt cx="677827" cy="1121866"/>
          </a:xfrm>
        </p:grpSpPr>
        <p:sp>
          <p:nvSpPr>
            <p:cNvPr id="45" name="正方形/長方形 44"/>
            <p:cNvSpPr>
              <a:spLocks noChangeAspect="1"/>
            </p:cNvSpPr>
            <p:nvPr/>
          </p:nvSpPr>
          <p:spPr bwMode="auto">
            <a:xfrm>
              <a:off x="5396227" y="4307779"/>
              <a:ext cx="677827" cy="142306"/>
            </a:xfrm>
            <a:prstGeom prst="rect">
              <a:avLst/>
            </a:prstGeom>
            <a:solidFill>
              <a:srgbClr val="AAE2CA">
                <a:lumMod val="75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sz="1000" b="1" kern="0" dirty="0">
                  <a:solidFill>
                    <a:prstClr val="white"/>
                  </a:solidFill>
                  <a:latin typeface="Calibri" panose="020F0502020204030204" pitchFamily="34" charset="0"/>
                  <a:ea typeface="ＭＳ Ｐゴシック"/>
                </a:rPr>
                <a:t>ASE202</a:t>
              </a:r>
              <a:endParaRPr kumimoji="0" lang="ja-JP" altLang="en-US" sz="1000" b="1" kern="0" dirty="0">
                <a:solidFill>
                  <a:prstClr val="white"/>
                </a:solidFill>
                <a:latin typeface="Calibri" panose="020F0502020204030204" pitchFamily="34" charset="0"/>
                <a:ea typeface="ＭＳ Ｐゴシック"/>
              </a:endParaRPr>
            </a:p>
          </p:txBody>
        </p:sp>
        <p:sp>
          <p:nvSpPr>
            <p:cNvPr id="46" name="正方形/長方形 45"/>
            <p:cNvSpPr>
              <a:spLocks noChangeAspect="1"/>
            </p:cNvSpPr>
            <p:nvPr/>
          </p:nvSpPr>
          <p:spPr bwMode="auto">
            <a:xfrm>
              <a:off x="5396227" y="4144519"/>
              <a:ext cx="677827" cy="142306"/>
            </a:xfrm>
            <a:prstGeom prst="rect">
              <a:avLst/>
            </a:prstGeom>
            <a:solidFill>
              <a:srgbClr val="AAE2CA">
                <a:lumMod val="75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sz="1000" b="1" kern="0" dirty="0">
                  <a:solidFill>
                    <a:prstClr val="white"/>
                  </a:solidFill>
                  <a:latin typeface="Calibri" panose="020F0502020204030204" pitchFamily="34" charset="0"/>
                  <a:ea typeface="ＭＳ Ｐゴシック"/>
                </a:rPr>
                <a:t>ASE203</a:t>
              </a:r>
              <a:endParaRPr kumimoji="0" lang="ja-JP" altLang="en-US" sz="1000" b="1" kern="0" dirty="0">
                <a:solidFill>
                  <a:prstClr val="white"/>
                </a:solidFill>
                <a:latin typeface="Calibri" panose="020F0502020204030204" pitchFamily="34" charset="0"/>
                <a:ea typeface="ＭＳ Ｐゴシック"/>
              </a:endParaRPr>
            </a:p>
          </p:txBody>
        </p:sp>
        <p:sp>
          <p:nvSpPr>
            <p:cNvPr id="47" name="正方形/長方形 46"/>
            <p:cNvSpPr>
              <a:spLocks noChangeAspect="1"/>
            </p:cNvSpPr>
            <p:nvPr/>
          </p:nvSpPr>
          <p:spPr bwMode="auto">
            <a:xfrm>
              <a:off x="5396227" y="3654739"/>
              <a:ext cx="677827" cy="142306"/>
            </a:xfrm>
            <a:prstGeom prst="rect">
              <a:avLst/>
            </a:prstGeom>
            <a:solidFill>
              <a:srgbClr val="AAE2CA">
                <a:lumMod val="75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sz="1000" b="1" kern="0" dirty="0">
                  <a:solidFill>
                    <a:prstClr val="white"/>
                  </a:solidFill>
                  <a:latin typeface="Calibri" panose="020F0502020204030204" pitchFamily="34" charset="0"/>
                  <a:ea typeface="ＭＳ Ｐゴシック"/>
                </a:rPr>
                <a:t>ASE231</a:t>
              </a:r>
              <a:endParaRPr kumimoji="0" lang="ja-JP" altLang="en-US" sz="1000" b="1" kern="0" dirty="0">
                <a:solidFill>
                  <a:prstClr val="white"/>
                </a:solidFill>
                <a:latin typeface="Calibri" panose="020F0502020204030204" pitchFamily="34" charset="0"/>
                <a:ea typeface="ＭＳ Ｐゴシック"/>
              </a:endParaRPr>
            </a:p>
          </p:txBody>
        </p:sp>
        <p:sp>
          <p:nvSpPr>
            <p:cNvPr id="48" name="正方形/長方形 47"/>
            <p:cNvSpPr>
              <a:spLocks noChangeAspect="1"/>
            </p:cNvSpPr>
            <p:nvPr/>
          </p:nvSpPr>
          <p:spPr bwMode="auto">
            <a:xfrm>
              <a:off x="5396227" y="3491479"/>
              <a:ext cx="677827" cy="142306"/>
            </a:xfrm>
            <a:prstGeom prst="rect">
              <a:avLst/>
            </a:prstGeom>
            <a:solidFill>
              <a:srgbClr val="AAE2CA">
                <a:lumMod val="75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sz="1000" b="1" kern="0" dirty="0">
                  <a:solidFill>
                    <a:prstClr val="white"/>
                  </a:solidFill>
                  <a:latin typeface="Calibri" panose="020F0502020204030204" pitchFamily="34" charset="0"/>
                  <a:ea typeface="ＭＳ Ｐゴシック"/>
                </a:rPr>
                <a:t>ASE2xx</a:t>
              </a:r>
              <a:endParaRPr kumimoji="0" lang="ja-JP" altLang="en-US" sz="1000" b="1" kern="0" dirty="0">
                <a:solidFill>
                  <a:prstClr val="white"/>
                </a:solidFill>
                <a:latin typeface="Calibri" panose="020F0502020204030204" pitchFamily="34" charset="0"/>
                <a:ea typeface="ＭＳ Ｐゴシック"/>
              </a:endParaRPr>
            </a:p>
          </p:txBody>
        </p:sp>
        <p:sp>
          <p:nvSpPr>
            <p:cNvPr id="49" name="正方形/長方形 48"/>
            <p:cNvSpPr>
              <a:spLocks noChangeAspect="1"/>
            </p:cNvSpPr>
            <p:nvPr/>
          </p:nvSpPr>
          <p:spPr bwMode="auto">
            <a:xfrm>
              <a:off x="5396227" y="3981259"/>
              <a:ext cx="677827" cy="142306"/>
            </a:xfrm>
            <a:prstGeom prst="rect">
              <a:avLst/>
            </a:prstGeom>
            <a:solidFill>
              <a:srgbClr val="AAE2CA">
                <a:lumMod val="75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sz="1000" b="1" kern="0" dirty="0">
                  <a:solidFill>
                    <a:prstClr val="white"/>
                  </a:solidFill>
                  <a:latin typeface="Calibri" panose="020F0502020204030204" pitchFamily="34" charset="0"/>
                  <a:ea typeface="ＭＳ Ｐゴシック"/>
                </a:rPr>
                <a:t>ASE204</a:t>
              </a:r>
              <a:endParaRPr kumimoji="0" lang="ja-JP" altLang="en-US" sz="1000" b="1" kern="0" dirty="0">
                <a:solidFill>
                  <a:prstClr val="white"/>
                </a:solidFill>
                <a:latin typeface="Calibri" panose="020F0502020204030204" pitchFamily="34" charset="0"/>
                <a:ea typeface="ＭＳ Ｐゴシック"/>
              </a:endParaRPr>
            </a:p>
          </p:txBody>
        </p:sp>
        <p:sp>
          <p:nvSpPr>
            <p:cNvPr id="50" name="正方形/長方形 49"/>
            <p:cNvSpPr>
              <a:spLocks noChangeAspect="1"/>
            </p:cNvSpPr>
            <p:nvPr/>
          </p:nvSpPr>
          <p:spPr bwMode="auto">
            <a:xfrm>
              <a:off x="5396227" y="3817999"/>
              <a:ext cx="677827" cy="142306"/>
            </a:xfrm>
            <a:prstGeom prst="rect">
              <a:avLst/>
            </a:prstGeom>
            <a:solidFill>
              <a:srgbClr val="AAE2CA">
                <a:lumMod val="75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sz="1000" b="1" kern="0" dirty="0">
                  <a:solidFill>
                    <a:prstClr val="white"/>
                  </a:solidFill>
                  <a:latin typeface="Calibri" panose="020F0502020204030204" pitchFamily="34" charset="0"/>
                  <a:ea typeface="ＭＳ Ｐゴシック"/>
                </a:rPr>
                <a:t>ASE205</a:t>
              </a:r>
              <a:endParaRPr kumimoji="0" lang="ja-JP" altLang="en-US" sz="1000" b="1" kern="0" dirty="0">
                <a:solidFill>
                  <a:prstClr val="white"/>
                </a:solidFill>
                <a:latin typeface="Calibri" panose="020F0502020204030204" pitchFamily="34" charset="0"/>
                <a:ea typeface="ＭＳ Ｐゴシック"/>
              </a:endParaRPr>
            </a:p>
          </p:txBody>
        </p:sp>
        <p:sp>
          <p:nvSpPr>
            <p:cNvPr id="51" name="正方形/長方形 50"/>
            <p:cNvSpPr>
              <a:spLocks noChangeAspect="1"/>
            </p:cNvSpPr>
            <p:nvPr/>
          </p:nvSpPr>
          <p:spPr bwMode="auto">
            <a:xfrm>
              <a:off x="5396227" y="3328219"/>
              <a:ext cx="677827" cy="142306"/>
            </a:xfrm>
            <a:prstGeom prst="rect">
              <a:avLst/>
            </a:prstGeom>
            <a:solidFill>
              <a:srgbClr val="AAE2CA">
                <a:lumMod val="75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1"/>
            <a:lstStyle/>
            <a:p>
              <a:pPr defTabSz="911373" fontAlgn="auto">
                <a:spcBef>
                  <a:spcPts val="0"/>
                </a:spcBef>
                <a:spcAft>
                  <a:spcPts val="0"/>
                </a:spcAft>
                <a:defRPr/>
              </a:pPr>
              <a:r>
                <a:rPr kumimoji="0" lang="en-US" altLang="ja-JP" sz="1000" b="1" kern="0" dirty="0">
                  <a:solidFill>
                    <a:prstClr val="white"/>
                  </a:solidFill>
                  <a:latin typeface="Calibri" panose="020F0502020204030204" pitchFamily="34" charset="0"/>
                  <a:ea typeface="ＭＳ Ｐゴシック"/>
                </a:rPr>
                <a:t>ASE3xx</a:t>
              </a:r>
              <a:endParaRPr kumimoji="0" lang="ja-JP" altLang="en-US" sz="1000" b="1" kern="0" dirty="0">
                <a:solidFill>
                  <a:prstClr val="white"/>
                </a:solidFill>
                <a:latin typeface="Calibri" panose="020F0502020204030204" pitchFamily="34" charset="0"/>
                <a:ea typeface="ＭＳ Ｐゴシック"/>
              </a:endParaRPr>
            </a:p>
          </p:txBody>
        </p:sp>
      </p:grpSp>
      <p:sp>
        <p:nvSpPr>
          <p:cNvPr id="52" name="四角形吹き出し 51"/>
          <p:cNvSpPr/>
          <p:nvPr/>
        </p:nvSpPr>
        <p:spPr>
          <a:xfrm>
            <a:off x="3704484" y="1201610"/>
            <a:ext cx="1482979" cy="366683"/>
          </a:xfrm>
          <a:prstGeom prst="wedgeRectCallout">
            <a:avLst>
              <a:gd name="adj1" fmla="val 2711"/>
              <a:gd name="adj2" fmla="val 89553"/>
            </a:avLst>
          </a:prstGeom>
          <a:solidFill>
            <a:srgbClr val="FFFFCC"/>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800" i="1" dirty="0">
                <a:solidFill>
                  <a:srgbClr val="FF0000"/>
                </a:solidFill>
                <a:effectLst/>
                <a:latin typeface="Calibri" panose="020F0502020204030204" pitchFamily="34" charset="0"/>
              </a:rPr>
              <a:t>P</a:t>
            </a:r>
            <a:r>
              <a:rPr kumimoji="1" lang="en-US" altLang="ja-JP" sz="800" i="1" dirty="0" smtClean="0">
                <a:solidFill>
                  <a:srgbClr val="FF0000"/>
                </a:solidFill>
                <a:effectLst/>
                <a:latin typeface="Calibri" panose="020F0502020204030204" pitchFamily="34" charset="0"/>
              </a:rPr>
              <a:t>ossible to switch from 90 days demo to free “LITE” license.</a:t>
            </a:r>
            <a:endParaRPr kumimoji="1" lang="ja-JP" altLang="en-US" sz="800" i="1" dirty="0">
              <a:solidFill>
                <a:srgbClr val="FF0000"/>
              </a:solidFill>
              <a:effectLst/>
              <a:latin typeface="Calibri" panose="020F0502020204030204" pitchFamily="34" charset="0"/>
            </a:endParaRPr>
          </a:p>
        </p:txBody>
      </p:sp>
      <p:sp>
        <p:nvSpPr>
          <p:cNvPr id="54" name="正方形/長方形 53"/>
          <p:cNvSpPr>
            <a:spLocks noChangeAspect="1"/>
          </p:cNvSpPr>
          <p:nvPr/>
        </p:nvSpPr>
        <p:spPr bwMode="auto">
          <a:xfrm>
            <a:off x="744152" y="1688214"/>
            <a:ext cx="758304" cy="397022"/>
          </a:xfrm>
          <a:prstGeom prst="rect">
            <a:avLst/>
          </a:prstGeom>
          <a:solidFill>
            <a:srgbClr val="AAE2CA">
              <a:lumMod val="75000"/>
            </a:srgbClr>
          </a:solidFill>
          <a:ln w="9525" cap="flat" cmpd="sng" algn="ctr">
            <a:solidFill>
              <a:sysClr val="window" lastClr="FFFFFF">
                <a:lumMod val="85000"/>
              </a:sysClr>
            </a:solidFill>
            <a:prstDash val="solid"/>
            <a:round/>
            <a:headEnd type="none" w="med" len="med"/>
            <a:tailEnd type="none" w="med" len="med"/>
          </a:ln>
          <a:effectLst>
            <a:outerShdw blurRad="76200" dist="12700" dir="2700000" sy="-23000" kx="-800400" algn="bl" rotWithShape="0">
              <a:prstClr val="black">
                <a:alpha val="20000"/>
              </a:prstClr>
            </a:outerShdw>
          </a:effectLst>
          <a:extLst/>
        </p:spPr>
        <p:txBody>
          <a:bodyPr lIns="57027" tIns="28517" rIns="57027" bIns="28517" anchor="ctr" anchorCtr="0"/>
          <a:lstStyle/>
          <a:p>
            <a:pPr defTabSz="911373" fontAlgn="auto">
              <a:spcBef>
                <a:spcPts val="0"/>
              </a:spcBef>
              <a:spcAft>
                <a:spcPts val="0"/>
              </a:spcAft>
              <a:defRPr/>
            </a:pPr>
            <a:r>
              <a:rPr kumimoji="0" lang="en-US" altLang="ja-JP" sz="1000" b="1" kern="0" dirty="0" smtClean="0">
                <a:solidFill>
                  <a:prstClr val="white"/>
                </a:solidFill>
                <a:latin typeface="Calibri" panose="020F0502020204030204" pitchFamily="34" charset="0"/>
                <a:ea typeface="ＭＳ Ｐゴシック"/>
              </a:rPr>
              <a:t>ASE202/204</a:t>
            </a:r>
            <a:endParaRPr kumimoji="0" lang="en-US" altLang="ja-JP" sz="1000" b="1" kern="0" dirty="0">
              <a:solidFill>
                <a:prstClr val="white"/>
              </a:solidFill>
              <a:latin typeface="Calibri" panose="020F0502020204030204" pitchFamily="34" charset="0"/>
              <a:ea typeface="ＭＳ Ｐゴシック"/>
            </a:endParaRPr>
          </a:p>
          <a:p>
            <a:pPr defTabSz="911373" fontAlgn="auto">
              <a:spcBef>
                <a:spcPts val="0"/>
              </a:spcBef>
              <a:spcAft>
                <a:spcPts val="0"/>
              </a:spcAft>
              <a:defRPr/>
            </a:pPr>
            <a:r>
              <a:rPr kumimoji="0" lang="en-US" altLang="ja-JP" sz="800" b="1" kern="0" dirty="0">
                <a:solidFill>
                  <a:prstClr val="white"/>
                </a:solidFill>
                <a:latin typeface="Calibri" panose="020F0502020204030204" pitchFamily="34" charset="0"/>
                <a:ea typeface="ＭＳ Ｐゴシック"/>
              </a:rPr>
              <a:t>(</a:t>
            </a:r>
            <a:r>
              <a:rPr kumimoji="0" lang="en-US" altLang="ja-JP" sz="800" b="1" kern="0" dirty="0" smtClean="0">
                <a:solidFill>
                  <a:prstClr val="white"/>
                </a:solidFill>
                <a:latin typeface="Calibri" panose="020F0502020204030204" pitchFamily="34" charset="0"/>
                <a:ea typeface="ＭＳ Ｐゴシック"/>
              </a:rPr>
              <a:t>Trial/90days</a:t>
            </a:r>
            <a:r>
              <a:rPr kumimoji="0" lang="en-US" altLang="ja-JP" sz="800" b="1" kern="0" dirty="0">
                <a:solidFill>
                  <a:prstClr val="white"/>
                </a:solidFill>
                <a:latin typeface="Calibri" panose="020F0502020204030204" pitchFamily="34" charset="0"/>
                <a:ea typeface="ＭＳ Ｐゴシック"/>
              </a:rPr>
              <a:t>)</a:t>
            </a:r>
            <a:endParaRPr kumimoji="0" lang="ja-JP" altLang="en-US" sz="800" b="1" kern="0" dirty="0">
              <a:solidFill>
                <a:prstClr val="white"/>
              </a:solidFill>
              <a:latin typeface="Calibri" panose="020F0502020204030204" pitchFamily="34" charset="0"/>
              <a:ea typeface="ＭＳ Ｐゴシック"/>
            </a:endParaRPr>
          </a:p>
        </p:txBody>
      </p:sp>
      <p:sp>
        <p:nvSpPr>
          <p:cNvPr id="55" name="テキスト ボックス 54"/>
          <p:cNvSpPr txBox="1"/>
          <p:nvPr/>
        </p:nvSpPr>
        <p:spPr>
          <a:xfrm>
            <a:off x="1452638" y="1331706"/>
            <a:ext cx="540000" cy="252000"/>
          </a:xfrm>
          <a:prstGeom prst="rect">
            <a:avLst/>
          </a:prstGeom>
          <a:solidFill>
            <a:srgbClr val="2D2DB9">
              <a:lumMod val="5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0000"/>
                </a:solidFill>
                <a:effectLst/>
                <a:uLnTx/>
                <a:uFillTx/>
                <a:latin typeface="Calibri" panose="020F0502020204030204" pitchFamily="34" charset="0"/>
                <a:ea typeface="ＭＳ Ｐゴシック"/>
              </a:rPr>
              <a:t>DEMO</a:t>
            </a:r>
            <a:endParaRPr kumimoji="0" lang="ja-JP" altLang="en-US" sz="1050" b="1" i="0" u="none" strike="noStrike" kern="0" cap="none" spc="0" normalizeH="0" baseline="0" noProof="0" dirty="0" smtClean="0">
              <a:ln>
                <a:noFill/>
              </a:ln>
              <a:solidFill>
                <a:srgbClr val="FF0000"/>
              </a:solidFill>
              <a:effectLst/>
              <a:uLnTx/>
              <a:uFillTx/>
              <a:latin typeface="Calibri" panose="020F0502020204030204" pitchFamily="34" charset="0"/>
              <a:ea typeface="ＭＳ Ｐゴシック"/>
            </a:endParaRPr>
          </a:p>
        </p:txBody>
      </p:sp>
      <p:sp>
        <p:nvSpPr>
          <p:cNvPr id="56" name="テキスト ボックス 55"/>
          <p:cNvSpPr txBox="1"/>
          <p:nvPr/>
        </p:nvSpPr>
        <p:spPr>
          <a:xfrm>
            <a:off x="5497439" y="1323858"/>
            <a:ext cx="540000" cy="252000"/>
          </a:xfrm>
          <a:prstGeom prst="rect">
            <a:avLst/>
          </a:prstGeom>
          <a:solidFill>
            <a:srgbClr val="2D2DB9">
              <a:lumMod val="5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srgbClr val="FF9900"/>
                </a:solidFill>
                <a:effectLst/>
                <a:uLnTx/>
                <a:uFillTx/>
                <a:latin typeface="Calibri" panose="020F0502020204030204" pitchFamily="34" charset="0"/>
                <a:ea typeface="ＭＳ Ｐゴシック"/>
              </a:rPr>
              <a:t>LITE</a:t>
            </a:r>
            <a:endParaRPr kumimoji="0" lang="ja-JP" altLang="en-US" sz="1050" b="1" i="0" u="none" strike="noStrike" kern="0" cap="none" spc="0" normalizeH="0" baseline="0" noProof="0" dirty="0" smtClean="0">
              <a:ln>
                <a:noFill/>
              </a:ln>
              <a:solidFill>
                <a:srgbClr val="FF9900"/>
              </a:solidFill>
              <a:effectLst/>
              <a:uLnTx/>
              <a:uFillTx/>
              <a:latin typeface="Calibri" panose="020F0502020204030204" pitchFamily="34" charset="0"/>
              <a:ea typeface="ＭＳ Ｐゴシック"/>
            </a:endParaRPr>
          </a:p>
        </p:txBody>
      </p:sp>
      <p:sp>
        <p:nvSpPr>
          <p:cNvPr id="57" name="テキスト ボックス 56"/>
          <p:cNvSpPr txBox="1"/>
          <p:nvPr/>
        </p:nvSpPr>
        <p:spPr>
          <a:xfrm>
            <a:off x="6602208" y="157911"/>
            <a:ext cx="1260000" cy="230832"/>
          </a:xfrm>
          <a:prstGeom prst="rect">
            <a:avLst/>
          </a:prstGeom>
          <a:solidFill>
            <a:schemeClr val="accent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1.10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18939242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6722"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Panasonic Logo</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0" name="テキスト ボックス 3"/>
          <p:cNvSpPr txBox="1">
            <a:spLocks noChangeArrowheads="1"/>
          </p:cNvSpPr>
          <p:nvPr/>
        </p:nvSpPr>
        <p:spPr bwMode="auto">
          <a:xfrm>
            <a:off x="165104" y="840418"/>
            <a:ext cx="8826495" cy="80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a:effectLst/>
              </a:rPr>
              <a:t>Change the default setting of the </a:t>
            </a:r>
            <a:r>
              <a:rPr lang="en-US" altLang="ja-JP" sz="1800" b="1" dirty="0" smtClean="0">
                <a:effectLst/>
              </a:rPr>
              <a:t>“Panasonic logo” </a:t>
            </a:r>
            <a:r>
              <a:rPr lang="en-US" altLang="ja-JP" sz="1800" b="1" dirty="0">
                <a:effectLst/>
              </a:rPr>
              <a:t>from </a:t>
            </a:r>
            <a:r>
              <a:rPr lang="en-US" altLang="ja-JP" sz="1800" b="1" dirty="0" smtClean="0">
                <a:effectLst/>
              </a:rPr>
              <a:t>“OFF” </a:t>
            </a:r>
            <a:r>
              <a:rPr lang="en-US" altLang="ja-JP" sz="1800" b="1" dirty="0">
                <a:effectLst/>
              </a:rPr>
              <a:t>to </a:t>
            </a:r>
            <a:r>
              <a:rPr lang="en-US" altLang="ja-JP" sz="1800" b="1" dirty="0" smtClean="0">
                <a:effectLst/>
              </a:rPr>
              <a:t>“ON”. </a:t>
            </a:r>
            <a:r>
              <a:rPr lang="en-US" altLang="ja-JP" b="1" dirty="0" smtClean="0">
                <a:effectLst/>
              </a:rPr>
              <a:t>(Default: “ON”)</a:t>
            </a:r>
          </a:p>
          <a:p>
            <a:pPr marL="285750" algn="l" eaLnBrk="1" hangingPunct="1"/>
            <a:r>
              <a:rPr lang="en-US" altLang="ja-JP" b="1" dirty="0" smtClean="0">
                <a:effectLst/>
              </a:rPr>
              <a:t> </a:t>
            </a:r>
          </a:p>
          <a:p>
            <a:pPr marL="285750" algn="l" eaLnBrk="1" hangingPunct="1">
              <a:buFont typeface="Wingdings" panose="05000000000000000000" pitchFamily="2" charset="2"/>
              <a:buChar char="Ø"/>
            </a:pPr>
            <a:r>
              <a:rPr lang="en-US" altLang="ja-JP" b="1" dirty="0" smtClean="0">
                <a:effectLst/>
              </a:rPr>
              <a:t>Go to [Setting] -&gt; [System] -&gt; [GUI display setup] -&gt; [Panasonic logo]</a:t>
            </a:r>
            <a:endParaRPr lang="en-US" altLang="ja-JP" b="1" dirty="0">
              <a:effectLst/>
            </a:endParaRP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51946" y="1708126"/>
            <a:ext cx="3504172" cy="1993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正方形/長方形 13"/>
          <p:cNvSpPr>
            <a:spLocks noChangeAspect="1"/>
          </p:cNvSpPr>
          <p:nvPr/>
        </p:nvSpPr>
        <p:spPr>
          <a:xfrm>
            <a:off x="576314" y="2302958"/>
            <a:ext cx="3443437" cy="174817"/>
          </a:xfrm>
          <a:prstGeom prst="rect">
            <a:avLst/>
          </a:prstGeom>
          <a:noFill/>
          <a:ln w="19050">
            <a:solidFill>
              <a:srgbClr val="FF0000"/>
            </a:solidFill>
            <a:miter lim="800000"/>
            <a:headEnd/>
            <a:tailEnd/>
          </a:ln>
          <a:effectLst/>
          <a:extLst/>
        </p:spPr>
        <p:txBody>
          <a:bodyPr wrap="none" lIns="72000" rIns="72000" rtlCol="0" anchor="ctr"/>
          <a:lstStyle/>
          <a:p>
            <a:pPr algn="ctr" defTabSz="361950" fontAlgn="base">
              <a:spcBef>
                <a:spcPct val="0"/>
              </a:spcBef>
              <a:spcAft>
                <a:spcPct val="0"/>
              </a:spcAft>
            </a:pPr>
            <a:endParaRPr kumimoji="1" lang="ja-JP" altLang="en-US"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5403" y="1708126"/>
            <a:ext cx="1881508" cy="3010412"/>
          </a:xfrm>
          <a:prstGeom prst="rect">
            <a:avLst/>
          </a:prstGeom>
        </p:spPr>
      </p:pic>
      <p:sp>
        <p:nvSpPr>
          <p:cNvPr id="13" name="正方形/長方形 12"/>
          <p:cNvSpPr>
            <a:spLocks noChangeAspect="1"/>
          </p:cNvSpPr>
          <p:nvPr/>
        </p:nvSpPr>
        <p:spPr>
          <a:xfrm>
            <a:off x="5841668" y="1904799"/>
            <a:ext cx="1784085" cy="233078"/>
          </a:xfrm>
          <a:prstGeom prst="rect">
            <a:avLst/>
          </a:prstGeom>
          <a:noFill/>
          <a:ln w="19050">
            <a:solidFill>
              <a:srgbClr val="FF0000"/>
            </a:solidFill>
            <a:miter lim="800000"/>
            <a:headEnd/>
            <a:tailEnd/>
          </a:ln>
          <a:effectLst/>
          <a:extLst/>
        </p:spPr>
        <p:txBody>
          <a:bodyPr wrap="none" lIns="72000" rIns="72000" rtlCol="0" anchor="ctr"/>
          <a:lstStyle/>
          <a:p>
            <a:pPr algn="ctr" defTabSz="361950" fontAlgn="base">
              <a:spcBef>
                <a:spcPct val="0"/>
              </a:spcBef>
              <a:spcAft>
                <a:spcPct val="0"/>
              </a:spcAft>
            </a:pPr>
            <a:endParaRPr kumimoji="1" lang="ja-JP" altLang="en-US"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角丸四角形吹き出し 14"/>
          <p:cNvSpPr/>
          <p:nvPr/>
        </p:nvSpPr>
        <p:spPr>
          <a:xfrm>
            <a:off x="5830364" y="1255903"/>
            <a:ext cx="2053498" cy="327601"/>
          </a:xfrm>
          <a:prstGeom prst="wedgeRoundRectCallout">
            <a:avLst>
              <a:gd name="adj1" fmla="val -38463"/>
              <a:gd name="adj2" fmla="val 168518"/>
              <a:gd name="adj3" fmla="val 16667"/>
            </a:avLst>
          </a:prstGeom>
          <a:solidFill>
            <a:srgbClr val="FF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800" b="1" dirty="0" smtClean="0">
                <a:solidFill>
                  <a:srgbClr val="FF0000"/>
                </a:solidFill>
                <a:effectLst/>
                <a:latin typeface="Calibri" panose="020F0502020204030204" pitchFamily="34" charset="0"/>
              </a:rPr>
              <a:t>“Panasonic” logo will be always displayed.</a:t>
            </a:r>
            <a:endParaRPr lang="en-US" altLang="ja-JP" sz="800" b="1" dirty="0">
              <a:solidFill>
                <a:srgbClr val="FF0000"/>
              </a:solidFill>
              <a:effectLst/>
              <a:latin typeface="Calibri" panose="020F0502020204030204" pitchFamily="34" charset="0"/>
            </a:endParaRPr>
          </a:p>
        </p:txBody>
      </p:sp>
      <p:sp>
        <p:nvSpPr>
          <p:cNvPr id="21" name="右矢印 20"/>
          <p:cNvSpPr>
            <a:spLocks noChangeAspect="1"/>
          </p:cNvSpPr>
          <p:nvPr/>
        </p:nvSpPr>
        <p:spPr>
          <a:xfrm>
            <a:off x="4678195" y="1983719"/>
            <a:ext cx="526011" cy="813293"/>
          </a:xfrm>
          <a:prstGeom prst="rightArrow">
            <a:avLst/>
          </a:prstGeom>
          <a:ln/>
          <a:extLst/>
        </p:spPr>
        <p:style>
          <a:lnRef idx="2">
            <a:schemeClr val="accent1">
              <a:shade val="50000"/>
            </a:schemeClr>
          </a:lnRef>
          <a:fillRef idx="1">
            <a:schemeClr val="accent1"/>
          </a:fillRef>
          <a:effectRef idx="0">
            <a:schemeClr val="accent1"/>
          </a:effectRef>
          <a:fontRef idx="minor">
            <a:schemeClr val="lt1"/>
          </a:fontRef>
        </p:style>
        <p:txBody>
          <a:bodyPr wrap="none" lIns="72000" rIns="72000" rtlCol="0" anchor="ctr"/>
          <a:lstStyle/>
          <a:p>
            <a:pPr algn="l" defTabSz="361950" fontAlgn="base">
              <a:spcBef>
                <a:spcPct val="0"/>
              </a:spcBef>
              <a:spcAft>
                <a:spcPct val="0"/>
              </a:spcAft>
            </a:pPr>
            <a:endParaRPr kumimoji="1" lang="ja-JP" altLang="en-US"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6602208" y="157911"/>
            <a:ext cx="1260000" cy="230832"/>
          </a:xfrm>
          <a:prstGeom prst="rect">
            <a:avLst/>
          </a:prstGeom>
          <a:solidFill>
            <a:schemeClr val="accent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1.10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337232952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0860" y="43280"/>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Download – Support “Autorun”</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0" name="テキスト ボックス 3"/>
          <p:cNvSpPr txBox="1">
            <a:spLocks noChangeArrowheads="1"/>
          </p:cNvSpPr>
          <p:nvPr/>
        </p:nvSpPr>
        <p:spPr bwMode="auto">
          <a:xfrm>
            <a:off x="165104" y="840418"/>
            <a:ext cx="8826495" cy="15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a:effectLst/>
              </a:rPr>
              <a:t>Supports </a:t>
            </a:r>
            <a:r>
              <a:rPr lang="en-US" altLang="ja-JP" sz="1800" b="1" dirty="0" smtClean="0">
                <a:effectLst/>
              </a:rPr>
              <a:t>“</a:t>
            </a:r>
            <a:r>
              <a:rPr lang="en-US" altLang="ja-JP" sz="1800" b="1" dirty="0">
                <a:effectLst/>
              </a:rPr>
              <a:t>A</a:t>
            </a:r>
            <a:r>
              <a:rPr lang="en-US" altLang="ja-JP" sz="1800" b="1" dirty="0" smtClean="0">
                <a:effectLst/>
              </a:rPr>
              <a:t>utorun” </a:t>
            </a:r>
            <a:r>
              <a:rPr lang="en-US" altLang="ja-JP" sz="1800" b="1" dirty="0">
                <a:effectLst/>
              </a:rPr>
              <a:t>of the viewer with CD-R or DVD-R that you directly wrote using the download function.</a:t>
            </a:r>
          </a:p>
          <a:p>
            <a:pPr marL="571500" indent="-285750" algn="l" eaLnBrk="1" hangingPunct="1">
              <a:buFont typeface="Wingdings" panose="05000000000000000000" pitchFamily="2" charset="2"/>
              <a:buChar char="Ø"/>
            </a:pPr>
            <a:r>
              <a:rPr lang="en-US" altLang="ja-JP" b="1" dirty="0">
                <a:effectLst/>
              </a:rPr>
              <a:t>This is the behavior when </a:t>
            </a:r>
            <a:r>
              <a:rPr lang="en-US" altLang="ja-JP" b="1" dirty="0" smtClean="0">
                <a:effectLst/>
              </a:rPr>
              <a:t>“Viewer” </a:t>
            </a:r>
            <a:r>
              <a:rPr lang="en-US" altLang="ja-JP" b="1" dirty="0">
                <a:effectLst/>
              </a:rPr>
              <a:t>is </a:t>
            </a:r>
            <a:r>
              <a:rPr lang="en-US" altLang="ja-JP" b="1" dirty="0" smtClean="0">
                <a:effectLst/>
              </a:rPr>
              <a:t>checked from Download function menu.</a:t>
            </a:r>
            <a:endParaRPr lang="en-US" altLang="ja-JP" b="1" dirty="0">
              <a:effectLst/>
            </a:endParaRPr>
          </a:p>
          <a:p>
            <a:pPr marL="571500" indent="-285750" algn="l" eaLnBrk="1" hangingPunct="1">
              <a:buFont typeface="Wingdings" panose="05000000000000000000" pitchFamily="2" charset="2"/>
              <a:buChar char="Ø"/>
            </a:pPr>
            <a:r>
              <a:rPr lang="en-US" altLang="ja-JP" b="1" dirty="0">
                <a:effectLst/>
              </a:rPr>
              <a:t>Media must be formatted in </a:t>
            </a:r>
            <a:r>
              <a:rPr lang="en-US" altLang="ja-JP" b="1" dirty="0" smtClean="0">
                <a:effectLst/>
              </a:rPr>
              <a:t>“UDF” </a:t>
            </a:r>
            <a:r>
              <a:rPr lang="en-US" altLang="ja-JP" b="1" dirty="0">
                <a:effectLst/>
              </a:rPr>
              <a:t>format.</a:t>
            </a:r>
          </a:p>
          <a:p>
            <a:pPr marL="571500" indent="-285750" algn="l" eaLnBrk="1" hangingPunct="1">
              <a:buFont typeface="Wingdings" panose="05000000000000000000" pitchFamily="2" charset="2"/>
              <a:buChar char="Ø"/>
            </a:pPr>
            <a:r>
              <a:rPr lang="en-US" altLang="ja-JP" b="1" dirty="0">
                <a:effectLst/>
              </a:rPr>
              <a:t>Set the download destination of the file to the root folder of the media.</a:t>
            </a:r>
          </a:p>
          <a:p>
            <a:pPr marL="571500" indent="-285750" algn="l" eaLnBrk="1" hangingPunct="1">
              <a:buFont typeface="Wingdings" panose="05000000000000000000" pitchFamily="2" charset="2"/>
              <a:buChar char="Ø"/>
            </a:pPr>
            <a:r>
              <a:rPr lang="en-US" altLang="ja-JP" b="1" dirty="0">
                <a:effectLst/>
              </a:rPr>
              <a:t>ASM300 downloads the installer of the viewer when downloading files to </a:t>
            </a:r>
            <a:r>
              <a:rPr lang="en-US" altLang="ja-JP" b="1" dirty="0" smtClean="0">
                <a:effectLst/>
              </a:rPr>
              <a:t>rest of CD-R </a:t>
            </a:r>
            <a:r>
              <a:rPr lang="en-US" altLang="ja-JP" b="1" dirty="0">
                <a:effectLst/>
              </a:rPr>
              <a:t>and DVD-R media</a:t>
            </a:r>
            <a:r>
              <a:rPr lang="en-US" altLang="ja-JP" b="1" dirty="0" smtClean="0">
                <a:effectLst/>
              </a:rPr>
              <a:t>.</a:t>
            </a:r>
            <a:endParaRPr lang="en-US" altLang="ja-JP" b="1" dirty="0">
              <a:effectLst/>
            </a:endParaRPr>
          </a:p>
        </p:txBody>
      </p:sp>
      <p:sp>
        <p:nvSpPr>
          <p:cNvPr id="3" name="テキスト ボックス 2"/>
          <p:cNvSpPr txBox="1"/>
          <p:nvPr/>
        </p:nvSpPr>
        <p:spPr>
          <a:xfrm>
            <a:off x="2510097" y="4478239"/>
            <a:ext cx="6545023" cy="246221"/>
          </a:xfrm>
          <a:prstGeom prst="rect">
            <a:avLst/>
          </a:prstGeom>
          <a:noFill/>
        </p:spPr>
        <p:txBody>
          <a:bodyPr wrap="square" rtlCol="0">
            <a:spAutoFit/>
          </a:bodyPr>
          <a:lstStyle/>
          <a:p>
            <a:pPr algn="r"/>
            <a:r>
              <a:rPr lang="en-US" altLang="ja-JP" sz="1000" b="1" dirty="0">
                <a:solidFill>
                  <a:srgbClr val="FF0000"/>
                </a:solidFill>
                <a:effectLst/>
                <a:latin typeface="Calibri" panose="020F0502020204030204" pitchFamily="34" charset="0"/>
              </a:rPr>
              <a:t>Note: </a:t>
            </a:r>
            <a:r>
              <a:rPr lang="en-US" altLang="ja-JP" sz="1000" b="1" dirty="0">
                <a:effectLst/>
                <a:latin typeface="Calibri" panose="020F0502020204030204" pitchFamily="34" charset="0"/>
              </a:rPr>
              <a:t>Depends on OS settings, the “Autorun” setting may be disabled. Please change to enable it manually as necessary.</a:t>
            </a:r>
          </a:p>
        </p:txBody>
      </p:sp>
      <p:sp>
        <p:nvSpPr>
          <p:cNvPr id="12" name="テキスト ボックス 11"/>
          <p:cNvSpPr txBox="1">
            <a:spLocks noChangeAspect="1"/>
          </p:cNvSpPr>
          <p:nvPr/>
        </p:nvSpPr>
        <p:spPr>
          <a:xfrm>
            <a:off x="4243295" y="4213621"/>
            <a:ext cx="2934446" cy="246221"/>
          </a:xfrm>
          <a:prstGeom prst="rect">
            <a:avLst/>
          </a:prstGeom>
          <a:noFill/>
        </p:spPr>
        <p:txBody>
          <a:bodyPr wrap="square" rtlCol="0">
            <a:spAutoFit/>
          </a:bodyPr>
          <a:lstStyle/>
          <a:p>
            <a:r>
              <a:rPr kumimoji="1"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sz="1000" b="1" dirty="0">
                <a:effectLst/>
                <a:latin typeface="Calibri" panose="020F0502020204030204" pitchFamily="34" charset="0"/>
                <a:ea typeface="Meiryo UI" panose="020B0604030504040204" pitchFamily="50" charset="-128"/>
                <a:cs typeface="Meiryo UI" panose="020B0604030504040204" pitchFamily="50" charset="-128"/>
              </a:rPr>
              <a:t>V</a:t>
            </a:r>
            <a:r>
              <a:rPr kumimoji="1"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iewer </a:t>
            </a:r>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image</a:t>
            </a:r>
            <a:r>
              <a:rPr kumimoji="1"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a:t>
            </a:r>
            <a:endParaRPr kumimoji="1" lang="ja-JP" altLang="en-US" sz="10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3" name="テキスト ボックス 12"/>
          <p:cNvSpPr txBox="1">
            <a:spLocks noChangeAspect="1"/>
          </p:cNvSpPr>
          <p:nvPr/>
        </p:nvSpPr>
        <p:spPr>
          <a:xfrm>
            <a:off x="589259" y="4249615"/>
            <a:ext cx="1821332" cy="246221"/>
          </a:xfrm>
          <a:prstGeom prst="rect">
            <a:avLst/>
          </a:prstGeom>
          <a:noFill/>
        </p:spPr>
        <p:txBody>
          <a:bodyPr wrap="none" rtlCol="0">
            <a:spAutoFit/>
          </a:bodyPr>
          <a:lstStyle/>
          <a:p>
            <a:r>
              <a:rPr kumimoji="1"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[ASM300 - Download function]</a:t>
            </a:r>
            <a:endParaRPr kumimoji="1" lang="ja-JP" altLang="en-US" sz="1000" b="1" dirty="0">
              <a:effectLst/>
              <a:latin typeface="Calibri" panose="020F0502020204030204" pitchFamily="34" charset="0"/>
              <a:ea typeface="Meiryo UI" panose="020B0604030504040204" pitchFamily="50" charset="-128"/>
              <a:cs typeface="Meiryo UI" panose="020B0604030504040204" pitchFamily="50" charset="-128"/>
            </a:endParaRPr>
          </a:p>
        </p:txBody>
      </p:sp>
      <p:grpSp>
        <p:nvGrpSpPr>
          <p:cNvPr id="14" name="グループ化 13"/>
          <p:cNvGrpSpPr>
            <a:grpSpLocks noChangeAspect="1"/>
          </p:cNvGrpSpPr>
          <p:nvPr/>
        </p:nvGrpSpPr>
        <p:grpSpPr>
          <a:xfrm>
            <a:off x="840080" y="2307563"/>
            <a:ext cx="1306037" cy="1950660"/>
            <a:chOff x="3087388" y="2797521"/>
            <a:chExt cx="2073087" cy="3096285"/>
          </a:xfrm>
        </p:grpSpPr>
        <p:pic>
          <p:nvPicPr>
            <p:cNvPr id="1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087388" y="2797521"/>
              <a:ext cx="2073087" cy="3096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2"/>
            <p:cNvSpPr>
              <a:spLocks noChangeArrowheads="1"/>
            </p:cNvSpPr>
            <p:nvPr/>
          </p:nvSpPr>
          <p:spPr bwMode="auto">
            <a:xfrm>
              <a:off x="3513898" y="5044151"/>
              <a:ext cx="577369" cy="142836"/>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8890" rIns="74295" bIns="8890" numCol="1" anchor="t" anchorCtr="0" compatLnSpc="1">
              <a:prstTxWarp prst="textNoShape">
                <a:avLst/>
              </a:prstTxWarp>
            </a:bodyPr>
            <a:lstStyle/>
            <a:p>
              <a:endParaRPr lang="ja-JP" altLang="en-US" dirty="0"/>
            </a:p>
          </p:txBody>
        </p:sp>
      </p:grpSp>
      <p:pic>
        <p:nvPicPr>
          <p:cNvPr id="17" name="Picture 5" descr="Y:\30-製品\開発プロジェクト\ASM300\★開発関連\01_ver1.0開発\500_取説\70_画像\画像\取説画像\04_運用編\410_ビューワソフト\EN_NXビューワ.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274731" y="2315772"/>
            <a:ext cx="4757791" cy="1973336"/>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6602208" y="157911"/>
            <a:ext cx="1260000" cy="230832"/>
          </a:xfrm>
          <a:prstGeom prst="rect">
            <a:avLst/>
          </a:prstGeom>
          <a:solidFill>
            <a:schemeClr val="accent2">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1.10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33723295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
          <p:cNvGrpSpPr>
            <a:grpSpLocks/>
          </p:cNvGrpSpPr>
          <p:nvPr/>
        </p:nvGrpSpPr>
        <p:grpSpPr bwMode="auto">
          <a:xfrm>
            <a:off x="2430463" y="2857510"/>
            <a:ext cx="792162" cy="445294"/>
            <a:chOff x="1973" y="1888"/>
            <a:chExt cx="726" cy="544"/>
          </a:xfrm>
        </p:grpSpPr>
        <p:sp>
          <p:nvSpPr>
            <p:cNvPr id="10357" name="Rectangle 3"/>
            <p:cNvSpPr>
              <a:spLocks noChangeArrowheads="1"/>
            </p:cNvSpPr>
            <p:nvPr/>
          </p:nvSpPr>
          <p:spPr bwMode="auto">
            <a:xfrm>
              <a:off x="1973" y="1888"/>
              <a:ext cx="725" cy="544"/>
            </a:xfrm>
            <a:prstGeom prst="rect">
              <a:avLst/>
            </a:prstGeom>
            <a:solidFill>
              <a:srgbClr val="969696"/>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sz="1100" dirty="0">
                <a:latin typeface="Calibri" panose="020F0502020204030204" pitchFamily="34" charset="0"/>
                <a:cs typeface="Calibri" panose="020F0502020204030204" pitchFamily="34" charset="0"/>
              </a:endParaRPr>
            </a:p>
          </p:txBody>
        </p:sp>
        <p:sp>
          <p:nvSpPr>
            <p:cNvPr id="10358" name="Line 4"/>
            <p:cNvSpPr>
              <a:spLocks noChangeShapeType="1"/>
            </p:cNvSpPr>
            <p:nvPr/>
          </p:nvSpPr>
          <p:spPr bwMode="auto">
            <a:xfrm>
              <a:off x="2336" y="1888"/>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59" name="Line 5"/>
            <p:cNvSpPr>
              <a:spLocks noChangeShapeType="1"/>
            </p:cNvSpPr>
            <p:nvPr/>
          </p:nvSpPr>
          <p:spPr bwMode="auto">
            <a:xfrm flipH="1" flipV="1">
              <a:off x="1973" y="2160"/>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60" name="Rectangle 6"/>
            <p:cNvSpPr>
              <a:spLocks noChangeArrowheads="1"/>
            </p:cNvSpPr>
            <p:nvPr/>
          </p:nvSpPr>
          <p:spPr bwMode="auto">
            <a:xfrm>
              <a:off x="1973" y="1888"/>
              <a:ext cx="725" cy="54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sz="1100" dirty="0">
                <a:latin typeface="Calibri" panose="020F0502020204030204" pitchFamily="34" charset="0"/>
                <a:cs typeface="Calibri" panose="020F0502020204030204" pitchFamily="34" charset="0"/>
              </a:endParaRPr>
            </a:p>
          </p:txBody>
        </p:sp>
      </p:grpSp>
      <p:sp>
        <p:nvSpPr>
          <p:cNvPr id="10244" name="Text Box 8"/>
          <p:cNvSpPr txBox="1">
            <a:spLocks noChangeArrowheads="1"/>
          </p:cNvSpPr>
          <p:nvPr/>
        </p:nvSpPr>
        <p:spPr bwMode="auto">
          <a:xfrm>
            <a:off x="7831138" y="4462928"/>
            <a:ext cx="1277937" cy="294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50000"/>
              </a:spcBef>
            </a:pPr>
            <a:r>
              <a:rPr lang="en-US" altLang="ja-JP" dirty="0">
                <a:latin typeface="Calibri" panose="020F0502020204030204" pitchFamily="34" charset="0"/>
                <a:ea typeface="HGP創英角ｺﾞｼｯｸUB" pitchFamily="50" charset="-128"/>
                <a:cs typeface="Calibri" panose="020F0502020204030204" pitchFamily="34" charset="0"/>
              </a:rPr>
              <a:t>Functions</a:t>
            </a:r>
          </a:p>
        </p:txBody>
      </p:sp>
      <p:sp>
        <p:nvSpPr>
          <p:cNvPr id="10245" name="Rectangle 9"/>
          <p:cNvSpPr>
            <a:spLocks noChangeArrowheads="1"/>
          </p:cNvSpPr>
          <p:nvPr/>
        </p:nvSpPr>
        <p:spPr bwMode="auto">
          <a:xfrm>
            <a:off x="1476623" y="4083869"/>
            <a:ext cx="2016125" cy="417910"/>
          </a:xfrm>
          <a:prstGeom prst="rect">
            <a:avLst/>
          </a:prstGeom>
          <a:solidFill>
            <a:srgbClr val="FFFF99"/>
          </a:solidFill>
          <a:ln w="2857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lstStyle/>
          <a:p>
            <a:pPr algn="ctr"/>
            <a:endParaRPr lang="en-US" dirty="0">
              <a:latin typeface="Calibri" panose="020F0502020204030204" pitchFamily="34" charset="0"/>
              <a:cs typeface="Calibri" panose="020F0502020204030204" pitchFamily="34" charset="0"/>
            </a:endParaRPr>
          </a:p>
        </p:txBody>
      </p:sp>
      <p:sp>
        <p:nvSpPr>
          <p:cNvPr id="10249" name="Line 13"/>
          <p:cNvSpPr>
            <a:spLocks noChangeShapeType="1"/>
          </p:cNvSpPr>
          <p:nvPr/>
        </p:nvSpPr>
        <p:spPr bwMode="auto">
          <a:xfrm flipV="1">
            <a:off x="269875" y="1004888"/>
            <a:ext cx="0" cy="3495675"/>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nchor="ctr">
            <a:spAutoFit/>
          </a:bodyPr>
          <a:lstStyle/>
          <a:p>
            <a:endParaRPr lang="en-SG" dirty="0">
              <a:latin typeface="Calibri" panose="020F0502020204030204" pitchFamily="34" charset="0"/>
              <a:cs typeface="Calibri" panose="020F0502020204030204" pitchFamily="34" charset="0"/>
            </a:endParaRPr>
          </a:p>
        </p:txBody>
      </p:sp>
      <p:sp>
        <p:nvSpPr>
          <p:cNvPr id="10250" name="Text Box 14"/>
          <p:cNvSpPr txBox="1">
            <a:spLocks noChangeArrowheads="1"/>
          </p:cNvSpPr>
          <p:nvPr/>
        </p:nvSpPr>
        <p:spPr bwMode="auto">
          <a:xfrm>
            <a:off x="478650" y="48057"/>
            <a:ext cx="8424550" cy="448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7925" tIns="38963" rIns="77925" bIns="38963">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l">
              <a:defRPr/>
            </a:pPr>
            <a:r>
              <a:rPr lang="en-US" altLang="ja-JP" sz="2400" b="1" dirty="0" smtClean="0">
                <a:solidFill>
                  <a:srgbClr val="FFFFFF"/>
                </a:solidFill>
                <a:effectLst/>
                <a:latin typeface="Calibri" panose="020F0502020204030204" pitchFamily="34" charset="0"/>
                <a:cs typeface="Calibri" panose="020F0502020204030204" pitchFamily="34" charset="0"/>
              </a:rPr>
              <a:t>Combination of extension </a:t>
            </a:r>
            <a:r>
              <a:rPr lang="en-US" altLang="ja-JP" sz="2400" b="1" dirty="0">
                <a:solidFill>
                  <a:srgbClr val="FFFFFF"/>
                </a:solidFill>
                <a:effectLst/>
                <a:latin typeface="Calibri" panose="020F0502020204030204" pitchFamily="34" charset="0"/>
                <a:cs typeface="Calibri" panose="020F0502020204030204" pitchFamily="34" charset="0"/>
              </a:rPr>
              <a:t>s</a:t>
            </a:r>
            <a:r>
              <a:rPr lang="en-US" altLang="ja-JP" sz="2400" b="1" dirty="0" smtClean="0">
                <a:solidFill>
                  <a:srgbClr val="FFFFFF"/>
                </a:solidFill>
                <a:effectLst/>
                <a:latin typeface="Calibri" panose="020F0502020204030204" pitchFamily="34" charset="0"/>
                <a:cs typeface="Calibri" panose="020F0502020204030204" pitchFamily="34" charset="0"/>
              </a:rPr>
              <a:t>oftware</a:t>
            </a:r>
            <a:endParaRPr lang="en-US" altLang="ja-JP" sz="2400" b="1" dirty="0">
              <a:solidFill>
                <a:srgbClr val="FFFFFF"/>
              </a:solidFill>
              <a:effectLst/>
              <a:latin typeface="Calibri" panose="020F0502020204030204" pitchFamily="34" charset="0"/>
              <a:cs typeface="Calibri" panose="020F0502020204030204" pitchFamily="34" charset="0"/>
            </a:endParaRPr>
          </a:p>
        </p:txBody>
      </p:sp>
      <p:grpSp>
        <p:nvGrpSpPr>
          <p:cNvPr id="10251" name="Group 15"/>
          <p:cNvGrpSpPr>
            <a:grpSpLocks/>
          </p:cNvGrpSpPr>
          <p:nvPr/>
        </p:nvGrpSpPr>
        <p:grpSpPr bwMode="auto">
          <a:xfrm>
            <a:off x="1062038" y="2857510"/>
            <a:ext cx="792162" cy="445294"/>
            <a:chOff x="839" y="1888"/>
            <a:chExt cx="726" cy="544"/>
          </a:xfrm>
        </p:grpSpPr>
        <p:sp>
          <p:nvSpPr>
            <p:cNvPr id="10349" name="Rectangle 16"/>
            <p:cNvSpPr>
              <a:spLocks noChangeArrowheads="1"/>
            </p:cNvSpPr>
            <p:nvPr/>
          </p:nvSpPr>
          <p:spPr bwMode="auto">
            <a:xfrm>
              <a:off x="839" y="1888"/>
              <a:ext cx="725" cy="544"/>
            </a:xfrm>
            <a:prstGeom prst="rect">
              <a:avLst/>
            </a:prstGeom>
            <a:solidFill>
              <a:srgbClr val="969696"/>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sz="1100" dirty="0">
                <a:latin typeface="Calibri" panose="020F0502020204030204" pitchFamily="34" charset="0"/>
                <a:cs typeface="Calibri" panose="020F0502020204030204" pitchFamily="34" charset="0"/>
              </a:endParaRPr>
            </a:p>
          </p:txBody>
        </p:sp>
        <p:sp>
          <p:nvSpPr>
            <p:cNvPr id="10350" name="Line 17"/>
            <p:cNvSpPr>
              <a:spLocks noChangeShapeType="1"/>
            </p:cNvSpPr>
            <p:nvPr/>
          </p:nvSpPr>
          <p:spPr bwMode="auto">
            <a:xfrm>
              <a:off x="1202" y="1888"/>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51" name="Line 18"/>
            <p:cNvSpPr>
              <a:spLocks noChangeShapeType="1"/>
            </p:cNvSpPr>
            <p:nvPr/>
          </p:nvSpPr>
          <p:spPr bwMode="auto">
            <a:xfrm flipH="1" flipV="1">
              <a:off x="839" y="2160"/>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52" name="Line 19"/>
            <p:cNvSpPr>
              <a:spLocks noChangeShapeType="1"/>
            </p:cNvSpPr>
            <p:nvPr/>
          </p:nvSpPr>
          <p:spPr bwMode="auto">
            <a:xfrm flipH="1" flipV="1">
              <a:off x="839" y="2024"/>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53" name="Line 20"/>
            <p:cNvSpPr>
              <a:spLocks noChangeShapeType="1"/>
            </p:cNvSpPr>
            <p:nvPr/>
          </p:nvSpPr>
          <p:spPr bwMode="auto">
            <a:xfrm flipH="1" flipV="1">
              <a:off x="839" y="2296"/>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54" name="Line 21"/>
            <p:cNvSpPr>
              <a:spLocks noChangeShapeType="1"/>
            </p:cNvSpPr>
            <p:nvPr/>
          </p:nvSpPr>
          <p:spPr bwMode="auto">
            <a:xfrm>
              <a:off x="1020" y="1888"/>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55" name="Line 22"/>
            <p:cNvSpPr>
              <a:spLocks noChangeShapeType="1"/>
            </p:cNvSpPr>
            <p:nvPr/>
          </p:nvSpPr>
          <p:spPr bwMode="auto">
            <a:xfrm>
              <a:off x="1383" y="1888"/>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56" name="Rectangle 23"/>
            <p:cNvSpPr>
              <a:spLocks noChangeArrowheads="1"/>
            </p:cNvSpPr>
            <p:nvPr/>
          </p:nvSpPr>
          <p:spPr bwMode="auto">
            <a:xfrm>
              <a:off x="839" y="1888"/>
              <a:ext cx="725" cy="54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sz="1100" dirty="0">
                <a:latin typeface="Calibri" panose="020F0502020204030204" pitchFamily="34" charset="0"/>
                <a:cs typeface="Calibri" panose="020F0502020204030204" pitchFamily="34" charset="0"/>
              </a:endParaRPr>
            </a:p>
          </p:txBody>
        </p:sp>
      </p:grpSp>
      <p:sp>
        <p:nvSpPr>
          <p:cNvPr id="10252" name="Text Box 24"/>
          <p:cNvSpPr txBox="1">
            <a:spLocks noChangeArrowheads="1"/>
          </p:cNvSpPr>
          <p:nvPr/>
        </p:nvSpPr>
        <p:spPr bwMode="auto">
          <a:xfrm>
            <a:off x="860838" y="2606298"/>
            <a:ext cx="1200927" cy="24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050" dirty="0">
                <a:solidFill>
                  <a:schemeClr val="accent2"/>
                </a:solidFill>
                <a:latin typeface="Calibri" panose="020F0502020204030204" pitchFamily="34" charset="0"/>
                <a:cs typeface="Calibri" panose="020F0502020204030204" pitchFamily="34" charset="0"/>
              </a:rPr>
              <a:t>Operation Window</a:t>
            </a:r>
          </a:p>
        </p:txBody>
      </p:sp>
      <p:sp>
        <p:nvSpPr>
          <p:cNvPr id="10253" name="Rectangle 25"/>
          <p:cNvSpPr>
            <a:spLocks noChangeArrowheads="1"/>
          </p:cNvSpPr>
          <p:nvPr/>
        </p:nvSpPr>
        <p:spPr bwMode="auto">
          <a:xfrm>
            <a:off x="1937124" y="4166023"/>
            <a:ext cx="1088717" cy="294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spAutoFit/>
          </a:bodyPr>
          <a:lstStyle/>
          <a:p>
            <a:r>
              <a:rPr lang="en-US" altLang="ja-JP" dirty="0" smtClean="0">
                <a:solidFill>
                  <a:schemeClr val="accent2"/>
                </a:solidFill>
                <a:latin typeface="Calibri" panose="020F0502020204030204" pitchFamily="34" charset="0"/>
                <a:cs typeface="Calibri" panose="020F0502020204030204" pitchFamily="34" charset="0"/>
              </a:rPr>
              <a:t>WV-ASM300</a:t>
            </a:r>
            <a:endParaRPr lang="en-US" altLang="ja-JP" dirty="0">
              <a:solidFill>
                <a:schemeClr val="accent2"/>
              </a:solidFill>
              <a:latin typeface="Calibri" panose="020F0502020204030204" pitchFamily="34" charset="0"/>
              <a:cs typeface="Calibri" panose="020F0502020204030204" pitchFamily="34" charset="0"/>
            </a:endParaRPr>
          </a:p>
        </p:txBody>
      </p:sp>
      <p:grpSp>
        <p:nvGrpSpPr>
          <p:cNvPr id="10254" name="Group 26"/>
          <p:cNvGrpSpPr>
            <a:grpSpLocks/>
          </p:cNvGrpSpPr>
          <p:nvPr/>
        </p:nvGrpSpPr>
        <p:grpSpPr bwMode="auto">
          <a:xfrm>
            <a:off x="5059366" y="2877949"/>
            <a:ext cx="792162" cy="445294"/>
            <a:chOff x="3674" y="589"/>
            <a:chExt cx="727" cy="544"/>
          </a:xfrm>
        </p:grpSpPr>
        <p:sp>
          <p:nvSpPr>
            <p:cNvPr id="10333" name="Rectangle 27"/>
            <p:cNvSpPr>
              <a:spLocks noChangeArrowheads="1"/>
            </p:cNvSpPr>
            <p:nvPr/>
          </p:nvSpPr>
          <p:spPr bwMode="auto">
            <a:xfrm>
              <a:off x="3674" y="589"/>
              <a:ext cx="725" cy="544"/>
            </a:xfrm>
            <a:prstGeom prst="rect">
              <a:avLst/>
            </a:prstGeom>
            <a:solidFill>
              <a:srgbClr val="969696"/>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sz="1100" dirty="0">
                <a:latin typeface="Calibri" panose="020F0502020204030204" pitchFamily="34" charset="0"/>
                <a:cs typeface="Calibri" panose="020F0502020204030204" pitchFamily="34" charset="0"/>
              </a:endParaRPr>
            </a:p>
          </p:txBody>
        </p:sp>
        <p:sp>
          <p:nvSpPr>
            <p:cNvPr id="10334" name="Line 28"/>
            <p:cNvSpPr>
              <a:spLocks noChangeShapeType="1"/>
            </p:cNvSpPr>
            <p:nvPr/>
          </p:nvSpPr>
          <p:spPr bwMode="auto">
            <a:xfrm>
              <a:off x="4037" y="589"/>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35" name="Line 29"/>
            <p:cNvSpPr>
              <a:spLocks noChangeShapeType="1"/>
            </p:cNvSpPr>
            <p:nvPr/>
          </p:nvSpPr>
          <p:spPr bwMode="auto">
            <a:xfrm flipH="1" flipV="1">
              <a:off x="3674" y="861"/>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36" name="Line 30"/>
            <p:cNvSpPr>
              <a:spLocks noChangeShapeType="1"/>
            </p:cNvSpPr>
            <p:nvPr/>
          </p:nvSpPr>
          <p:spPr bwMode="auto">
            <a:xfrm flipH="1" flipV="1">
              <a:off x="3675" y="725"/>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37" name="Line 31"/>
            <p:cNvSpPr>
              <a:spLocks noChangeShapeType="1"/>
            </p:cNvSpPr>
            <p:nvPr/>
          </p:nvSpPr>
          <p:spPr bwMode="auto">
            <a:xfrm flipH="1" flipV="1">
              <a:off x="3675" y="997"/>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38" name="Line 32"/>
            <p:cNvSpPr>
              <a:spLocks noChangeShapeType="1"/>
            </p:cNvSpPr>
            <p:nvPr/>
          </p:nvSpPr>
          <p:spPr bwMode="auto">
            <a:xfrm>
              <a:off x="3856" y="589"/>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39" name="Line 33"/>
            <p:cNvSpPr>
              <a:spLocks noChangeShapeType="1"/>
            </p:cNvSpPr>
            <p:nvPr/>
          </p:nvSpPr>
          <p:spPr bwMode="auto">
            <a:xfrm>
              <a:off x="4219" y="589"/>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40" name="Line 34"/>
            <p:cNvSpPr>
              <a:spLocks noChangeShapeType="1"/>
            </p:cNvSpPr>
            <p:nvPr/>
          </p:nvSpPr>
          <p:spPr bwMode="auto">
            <a:xfrm>
              <a:off x="3765" y="589"/>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41" name="Line 35"/>
            <p:cNvSpPr>
              <a:spLocks noChangeShapeType="1"/>
            </p:cNvSpPr>
            <p:nvPr/>
          </p:nvSpPr>
          <p:spPr bwMode="auto">
            <a:xfrm>
              <a:off x="3947" y="589"/>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42" name="Line 36"/>
            <p:cNvSpPr>
              <a:spLocks noChangeShapeType="1"/>
            </p:cNvSpPr>
            <p:nvPr/>
          </p:nvSpPr>
          <p:spPr bwMode="auto">
            <a:xfrm>
              <a:off x="4128" y="589"/>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43" name="Line 37"/>
            <p:cNvSpPr>
              <a:spLocks noChangeShapeType="1"/>
            </p:cNvSpPr>
            <p:nvPr/>
          </p:nvSpPr>
          <p:spPr bwMode="auto">
            <a:xfrm>
              <a:off x="4310" y="589"/>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44" name="Line 38"/>
            <p:cNvSpPr>
              <a:spLocks noChangeShapeType="1"/>
            </p:cNvSpPr>
            <p:nvPr/>
          </p:nvSpPr>
          <p:spPr bwMode="auto">
            <a:xfrm flipH="1" flipV="1">
              <a:off x="3675" y="793"/>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45" name="Line 39"/>
            <p:cNvSpPr>
              <a:spLocks noChangeShapeType="1"/>
            </p:cNvSpPr>
            <p:nvPr/>
          </p:nvSpPr>
          <p:spPr bwMode="auto">
            <a:xfrm flipH="1" flipV="1">
              <a:off x="3675" y="657"/>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46" name="Line 40"/>
            <p:cNvSpPr>
              <a:spLocks noChangeShapeType="1"/>
            </p:cNvSpPr>
            <p:nvPr/>
          </p:nvSpPr>
          <p:spPr bwMode="auto">
            <a:xfrm flipH="1" flipV="1">
              <a:off x="3675" y="929"/>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47" name="Line 41"/>
            <p:cNvSpPr>
              <a:spLocks noChangeShapeType="1"/>
            </p:cNvSpPr>
            <p:nvPr/>
          </p:nvSpPr>
          <p:spPr bwMode="auto">
            <a:xfrm flipH="1" flipV="1">
              <a:off x="3675" y="1064"/>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48" name="Rectangle 42"/>
            <p:cNvSpPr>
              <a:spLocks noChangeArrowheads="1"/>
            </p:cNvSpPr>
            <p:nvPr/>
          </p:nvSpPr>
          <p:spPr bwMode="auto">
            <a:xfrm>
              <a:off x="3674" y="589"/>
              <a:ext cx="725" cy="54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sz="1100" dirty="0">
                <a:latin typeface="Calibri" panose="020F0502020204030204" pitchFamily="34" charset="0"/>
                <a:cs typeface="Calibri" panose="020F0502020204030204" pitchFamily="34" charset="0"/>
              </a:endParaRPr>
            </a:p>
          </p:txBody>
        </p:sp>
      </p:grpSp>
      <p:grpSp>
        <p:nvGrpSpPr>
          <p:cNvPr id="10255" name="Group 43"/>
          <p:cNvGrpSpPr>
            <a:grpSpLocks noChangeAspect="1"/>
          </p:cNvGrpSpPr>
          <p:nvPr/>
        </p:nvGrpSpPr>
        <p:grpSpPr bwMode="auto">
          <a:xfrm>
            <a:off x="7197891" y="2140744"/>
            <a:ext cx="576263" cy="323850"/>
            <a:chOff x="3220" y="1366"/>
            <a:chExt cx="726" cy="544"/>
          </a:xfrm>
        </p:grpSpPr>
        <p:sp>
          <p:nvSpPr>
            <p:cNvPr id="10325" name="Rectangle 44"/>
            <p:cNvSpPr>
              <a:spLocks noChangeAspect="1" noChangeArrowheads="1"/>
            </p:cNvSpPr>
            <p:nvPr/>
          </p:nvSpPr>
          <p:spPr bwMode="auto">
            <a:xfrm>
              <a:off x="3220" y="1366"/>
              <a:ext cx="725" cy="544"/>
            </a:xfrm>
            <a:prstGeom prst="rect">
              <a:avLst/>
            </a:prstGeom>
            <a:solidFill>
              <a:srgbClr val="969696"/>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sz="1100" dirty="0">
                <a:latin typeface="Calibri" panose="020F0502020204030204" pitchFamily="34" charset="0"/>
                <a:cs typeface="Calibri" panose="020F0502020204030204" pitchFamily="34" charset="0"/>
              </a:endParaRPr>
            </a:p>
          </p:txBody>
        </p:sp>
        <p:sp>
          <p:nvSpPr>
            <p:cNvPr id="10326" name="Line 45"/>
            <p:cNvSpPr>
              <a:spLocks noChangeAspect="1" noChangeShapeType="1"/>
            </p:cNvSpPr>
            <p:nvPr/>
          </p:nvSpPr>
          <p:spPr bwMode="auto">
            <a:xfrm>
              <a:off x="3583" y="1366"/>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27" name="Line 46"/>
            <p:cNvSpPr>
              <a:spLocks noChangeAspect="1" noChangeShapeType="1"/>
            </p:cNvSpPr>
            <p:nvPr/>
          </p:nvSpPr>
          <p:spPr bwMode="auto">
            <a:xfrm flipH="1" flipV="1">
              <a:off x="3220" y="1638"/>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28" name="Line 47"/>
            <p:cNvSpPr>
              <a:spLocks noChangeAspect="1" noChangeShapeType="1"/>
            </p:cNvSpPr>
            <p:nvPr/>
          </p:nvSpPr>
          <p:spPr bwMode="auto">
            <a:xfrm flipH="1" flipV="1">
              <a:off x="3220" y="1502"/>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29" name="Line 48"/>
            <p:cNvSpPr>
              <a:spLocks noChangeAspect="1" noChangeShapeType="1"/>
            </p:cNvSpPr>
            <p:nvPr/>
          </p:nvSpPr>
          <p:spPr bwMode="auto">
            <a:xfrm flipH="1" flipV="1">
              <a:off x="3220" y="1774"/>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30" name="Line 49"/>
            <p:cNvSpPr>
              <a:spLocks noChangeAspect="1" noChangeShapeType="1"/>
            </p:cNvSpPr>
            <p:nvPr/>
          </p:nvSpPr>
          <p:spPr bwMode="auto">
            <a:xfrm>
              <a:off x="3401" y="1366"/>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31" name="Line 50"/>
            <p:cNvSpPr>
              <a:spLocks noChangeAspect="1" noChangeShapeType="1"/>
            </p:cNvSpPr>
            <p:nvPr/>
          </p:nvSpPr>
          <p:spPr bwMode="auto">
            <a:xfrm>
              <a:off x="3764" y="1366"/>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32" name="Rectangle 51"/>
            <p:cNvSpPr>
              <a:spLocks noChangeAspect="1" noChangeArrowheads="1"/>
            </p:cNvSpPr>
            <p:nvPr/>
          </p:nvSpPr>
          <p:spPr bwMode="auto">
            <a:xfrm>
              <a:off x="3220" y="1366"/>
              <a:ext cx="725" cy="54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sz="1100" dirty="0">
                <a:latin typeface="Calibri" panose="020F0502020204030204" pitchFamily="34" charset="0"/>
                <a:cs typeface="Calibri" panose="020F0502020204030204" pitchFamily="34" charset="0"/>
              </a:endParaRPr>
            </a:p>
          </p:txBody>
        </p:sp>
      </p:grpSp>
      <p:grpSp>
        <p:nvGrpSpPr>
          <p:cNvPr id="10256" name="Group 52"/>
          <p:cNvGrpSpPr>
            <a:grpSpLocks noChangeAspect="1"/>
          </p:cNvGrpSpPr>
          <p:nvPr/>
        </p:nvGrpSpPr>
        <p:grpSpPr bwMode="auto">
          <a:xfrm>
            <a:off x="6550155" y="1763320"/>
            <a:ext cx="576263" cy="323850"/>
            <a:chOff x="3220" y="1366"/>
            <a:chExt cx="726" cy="544"/>
          </a:xfrm>
        </p:grpSpPr>
        <p:sp>
          <p:nvSpPr>
            <p:cNvPr id="10317" name="Rectangle 53"/>
            <p:cNvSpPr>
              <a:spLocks noChangeAspect="1" noChangeArrowheads="1"/>
            </p:cNvSpPr>
            <p:nvPr/>
          </p:nvSpPr>
          <p:spPr bwMode="auto">
            <a:xfrm>
              <a:off x="3220" y="1366"/>
              <a:ext cx="725" cy="544"/>
            </a:xfrm>
            <a:prstGeom prst="rect">
              <a:avLst/>
            </a:prstGeom>
            <a:solidFill>
              <a:srgbClr val="969696"/>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sz="1100" dirty="0">
                <a:latin typeface="Calibri" panose="020F0502020204030204" pitchFamily="34" charset="0"/>
                <a:cs typeface="Calibri" panose="020F0502020204030204" pitchFamily="34" charset="0"/>
              </a:endParaRPr>
            </a:p>
          </p:txBody>
        </p:sp>
        <p:sp>
          <p:nvSpPr>
            <p:cNvPr id="10318" name="Line 54"/>
            <p:cNvSpPr>
              <a:spLocks noChangeAspect="1" noChangeShapeType="1"/>
            </p:cNvSpPr>
            <p:nvPr/>
          </p:nvSpPr>
          <p:spPr bwMode="auto">
            <a:xfrm>
              <a:off x="3583" y="1366"/>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19" name="Line 55"/>
            <p:cNvSpPr>
              <a:spLocks noChangeAspect="1" noChangeShapeType="1"/>
            </p:cNvSpPr>
            <p:nvPr/>
          </p:nvSpPr>
          <p:spPr bwMode="auto">
            <a:xfrm flipH="1" flipV="1">
              <a:off x="3220" y="1638"/>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20" name="Line 56"/>
            <p:cNvSpPr>
              <a:spLocks noChangeAspect="1" noChangeShapeType="1"/>
            </p:cNvSpPr>
            <p:nvPr/>
          </p:nvSpPr>
          <p:spPr bwMode="auto">
            <a:xfrm flipH="1" flipV="1">
              <a:off x="3220" y="1502"/>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21" name="Line 57"/>
            <p:cNvSpPr>
              <a:spLocks noChangeAspect="1" noChangeShapeType="1"/>
            </p:cNvSpPr>
            <p:nvPr/>
          </p:nvSpPr>
          <p:spPr bwMode="auto">
            <a:xfrm flipH="1" flipV="1">
              <a:off x="3220" y="1774"/>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22" name="Line 58"/>
            <p:cNvSpPr>
              <a:spLocks noChangeAspect="1" noChangeShapeType="1"/>
            </p:cNvSpPr>
            <p:nvPr/>
          </p:nvSpPr>
          <p:spPr bwMode="auto">
            <a:xfrm>
              <a:off x="3401" y="1366"/>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23" name="Line 59"/>
            <p:cNvSpPr>
              <a:spLocks noChangeAspect="1" noChangeShapeType="1"/>
            </p:cNvSpPr>
            <p:nvPr/>
          </p:nvSpPr>
          <p:spPr bwMode="auto">
            <a:xfrm>
              <a:off x="3764" y="1366"/>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24" name="Rectangle 60"/>
            <p:cNvSpPr>
              <a:spLocks noChangeAspect="1" noChangeArrowheads="1"/>
            </p:cNvSpPr>
            <p:nvPr/>
          </p:nvSpPr>
          <p:spPr bwMode="auto">
            <a:xfrm>
              <a:off x="3220" y="1366"/>
              <a:ext cx="725" cy="54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sz="1100" dirty="0">
                <a:latin typeface="Calibri" panose="020F0502020204030204" pitchFamily="34" charset="0"/>
                <a:cs typeface="Calibri" panose="020F0502020204030204" pitchFamily="34" charset="0"/>
              </a:endParaRPr>
            </a:p>
          </p:txBody>
        </p:sp>
      </p:grpSp>
      <p:grpSp>
        <p:nvGrpSpPr>
          <p:cNvPr id="10257" name="Group 61"/>
          <p:cNvGrpSpPr>
            <a:grpSpLocks noChangeAspect="1"/>
          </p:cNvGrpSpPr>
          <p:nvPr/>
        </p:nvGrpSpPr>
        <p:grpSpPr bwMode="auto">
          <a:xfrm>
            <a:off x="7199313" y="1763320"/>
            <a:ext cx="576262" cy="323850"/>
            <a:chOff x="3220" y="1366"/>
            <a:chExt cx="726" cy="544"/>
          </a:xfrm>
        </p:grpSpPr>
        <p:sp>
          <p:nvSpPr>
            <p:cNvPr id="10309" name="Rectangle 62"/>
            <p:cNvSpPr>
              <a:spLocks noChangeAspect="1" noChangeArrowheads="1"/>
            </p:cNvSpPr>
            <p:nvPr/>
          </p:nvSpPr>
          <p:spPr bwMode="auto">
            <a:xfrm>
              <a:off x="3220" y="1366"/>
              <a:ext cx="725" cy="544"/>
            </a:xfrm>
            <a:prstGeom prst="rect">
              <a:avLst/>
            </a:prstGeom>
            <a:solidFill>
              <a:srgbClr val="969696"/>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sz="1100" dirty="0">
                <a:latin typeface="Calibri" panose="020F0502020204030204" pitchFamily="34" charset="0"/>
                <a:cs typeface="Calibri" panose="020F0502020204030204" pitchFamily="34" charset="0"/>
              </a:endParaRPr>
            </a:p>
          </p:txBody>
        </p:sp>
        <p:sp>
          <p:nvSpPr>
            <p:cNvPr id="10310" name="Line 63"/>
            <p:cNvSpPr>
              <a:spLocks noChangeAspect="1" noChangeShapeType="1"/>
            </p:cNvSpPr>
            <p:nvPr/>
          </p:nvSpPr>
          <p:spPr bwMode="auto">
            <a:xfrm>
              <a:off x="3583" y="1366"/>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11" name="Line 64"/>
            <p:cNvSpPr>
              <a:spLocks noChangeAspect="1" noChangeShapeType="1"/>
            </p:cNvSpPr>
            <p:nvPr/>
          </p:nvSpPr>
          <p:spPr bwMode="auto">
            <a:xfrm flipH="1" flipV="1">
              <a:off x="3220" y="1638"/>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12" name="Line 65"/>
            <p:cNvSpPr>
              <a:spLocks noChangeAspect="1" noChangeShapeType="1"/>
            </p:cNvSpPr>
            <p:nvPr/>
          </p:nvSpPr>
          <p:spPr bwMode="auto">
            <a:xfrm flipH="1" flipV="1">
              <a:off x="3220" y="1502"/>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13" name="Line 66"/>
            <p:cNvSpPr>
              <a:spLocks noChangeAspect="1" noChangeShapeType="1"/>
            </p:cNvSpPr>
            <p:nvPr/>
          </p:nvSpPr>
          <p:spPr bwMode="auto">
            <a:xfrm flipH="1" flipV="1">
              <a:off x="3220" y="1774"/>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14" name="Line 67"/>
            <p:cNvSpPr>
              <a:spLocks noChangeAspect="1" noChangeShapeType="1"/>
            </p:cNvSpPr>
            <p:nvPr/>
          </p:nvSpPr>
          <p:spPr bwMode="auto">
            <a:xfrm>
              <a:off x="3401" y="1366"/>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15" name="Line 68"/>
            <p:cNvSpPr>
              <a:spLocks noChangeAspect="1" noChangeShapeType="1"/>
            </p:cNvSpPr>
            <p:nvPr/>
          </p:nvSpPr>
          <p:spPr bwMode="auto">
            <a:xfrm>
              <a:off x="3764" y="1366"/>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16" name="Rectangle 69"/>
            <p:cNvSpPr>
              <a:spLocks noChangeAspect="1" noChangeArrowheads="1"/>
            </p:cNvSpPr>
            <p:nvPr/>
          </p:nvSpPr>
          <p:spPr bwMode="auto">
            <a:xfrm>
              <a:off x="3220" y="1366"/>
              <a:ext cx="725" cy="54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sz="1100" dirty="0">
                <a:latin typeface="Calibri" panose="020F0502020204030204" pitchFamily="34" charset="0"/>
                <a:cs typeface="Calibri" panose="020F0502020204030204" pitchFamily="34" charset="0"/>
              </a:endParaRPr>
            </a:p>
          </p:txBody>
        </p:sp>
      </p:grpSp>
      <p:grpSp>
        <p:nvGrpSpPr>
          <p:cNvPr id="10258" name="Group 70"/>
          <p:cNvGrpSpPr>
            <a:grpSpLocks noChangeAspect="1"/>
          </p:cNvGrpSpPr>
          <p:nvPr/>
        </p:nvGrpSpPr>
        <p:grpSpPr bwMode="auto">
          <a:xfrm>
            <a:off x="6550155" y="2140744"/>
            <a:ext cx="576263" cy="323850"/>
            <a:chOff x="3220" y="1366"/>
            <a:chExt cx="726" cy="544"/>
          </a:xfrm>
        </p:grpSpPr>
        <p:sp>
          <p:nvSpPr>
            <p:cNvPr id="10301" name="Rectangle 71"/>
            <p:cNvSpPr>
              <a:spLocks noChangeAspect="1" noChangeArrowheads="1"/>
            </p:cNvSpPr>
            <p:nvPr/>
          </p:nvSpPr>
          <p:spPr bwMode="auto">
            <a:xfrm>
              <a:off x="3220" y="1366"/>
              <a:ext cx="725" cy="544"/>
            </a:xfrm>
            <a:prstGeom prst="rect">
              <a:avLst/>
            </a:prstGeom>
            <a:solidFill>
              <a:srgbClr val="969696"/>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sz="1100" dirty="0">
                <a:latin typeface="Calibri" panose="020F0502020204030204" pitchFamily="34" charset="0"/>
                <a:cs typeface="Calibri" panose="020F0502020204030204" pitchFamily="34" charset="0"/>
              </a:endParaRPr>
            </a:p>
          </p:txBody>
        </p:sp>
        <p:sp>
          <p:nvSpPr>
            <p:cNvPr id="10302" name="Line 72"/>
            <p:cNvSpPr>
              <a:spLocks noChangeAspect="1" noChangeShapeType="1"/>
            </p:cNvSpPr>
            <p:nvPr/>
          </p:nvSpPr>
          <p:spPr bwMode="auto">
            <a:xfrm>
              <a:off x="3583" y="1366"/>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03" name="Line 73"/>
            <p:cNvSpPr>
              <a:spLocks noChangeAspect="1" noChangeShapeType="1"/>
            </p:cNvSpPr>
            <p:nvPr/>
          </p:nvSpPr>
          <p:spPr bwMode="auto">
            <a:xfrm flipH="1" flipV="1">
              <a:off x="3220" y="1638"/>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04" name="Line 74"/>
            <p:cNvSpPr>
              <a:spLocks noChangeAspect="1" noChangeShapeType="1"/>
            </p:cNvSpPr>
            <p:nvPr/>
          </p:nvSpPr>
          <p:spPr bwMode="auto">
            <a:xfrm flipH="1" flipV="1">
              <a:off x="3220" y="1502"/>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05" name="Line 75"/>
            <p:cNvSpPr>
              <a:spLocks noChangeAspect="1" noChangeShapeType="1"/>
            </p:cNvSpPr>
            <p:nvPr/>
          </p:nvSpPr>
          <p:spPr bwMode="auto">
            <a:xfrm flipH="1" flipV="1">
              <a:off x="3220" y="1774"/>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06" name="Line 76"/>
            <p:cNvSpPr>
              <a:spLocks noChangeAspect="1" noChangeShapeType="1"/>
            </p:cNvSpPr>
            <p:nvPr/>
          </p:nvSpPr>
          <p:spPr bwMode="auto">
            <a:xfrm>
              <a:off x="3401" y="1366"/>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07" name="Line 77"/>
            <p:cNvSpPr>
              <a:spLocks noChangeAspect="1" noChangeShapeType="1"/>
            </p:cNvSpPr>
            <p:nvPr/>
          </p:nvSpPr>
          <p:spPr bwMode="auto">
            <a:xfrm>
              <a:off x="3764" y="1366"/>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08" name="Rectangle 78"/>
            <p:cNvSpPr>
              <a:spLocks noChangeAspect="1" noChangeArrowheads="1"/>
            </p:cNvSpPr>
            <p:nvPr/>
          </p:nvSpPr>
          <p:spPr bwMode="auto">
            <a:xfrm>
              <a:off x="3220" y="1366"/>
              <a:ext cx="725" cy="54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sz="1100" dirty="0">
                <a:latin typeface="Calibri" panose="020F0502020204030204" pitchFamily="34" charset="0"/>
                <a:cs typeface="Calibri" panose="020F0502020204030204" pitchFamily="34" charset="0"/>
              </a:endParaRPr>
            </a:p>
          </p:txBody>
        </p:sp>
      </p:grpSp>
      <p:sp>
        <p:nvSpPr>
          <p:cNvPr id="10259" name="Text Box 79"/>
          <p:cNvSpPr txBox="1">
            <a:spLocks noChangeArrowheads="1"/>
          </p:cNvSpPr>
          <p:nvPr/>
        </p:nvSpPr>
        <p:spPr bwMode="auto">
          <a:xfrm>
            <a:off x="6365237" y="1362083"/>
            <a:ext cx="1582442" cy="401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050" dirty="0">
                <a:solidFill>
                  <a:schemeClr val="accent2"/>
                </a:solidFill>
                <a:latin typeface="Calibri" pitchFamily="34" charset="0"/>
                <a:cs typeface="Calibri" panose="020F0502020204030204" pitchFamily="34" charset="0"/>
              </a:rPr>
              <a:t>Up to 4 Live Windows and</a:t>
            </a:r>
          </a:p>
          <a:p>
            <a:pPr algn="ctr" eaLnBrk="1" hangingPunct="1"/>
            <a:r>
              <a:rPr lang="en-US" altLang="ja-JP" sz="1050" dirty="0">
                <a:solidFill>
                  <a:schemeClr val="accent2"/>
                </a:solidFill>
                <a:latin typeface="Calibri" pitchFamily="34" charset="0"/>
                <a:cs typeface="Calibri" panose="020F0502020204030204" pitchFamily="34" charset="0"/>
              </a:rPr>
              <a:t>up to 64(8x8) in a window</a:t>
            </a:r>
          </a:p>
        </p:txBody>
      </p:sp>
      <p:sp>
        <p:nvSpPr>
          <p:cNvPr id="10260" name="Text Box 80"/>
          <p:cNvSpPr txBox="1">
            <a:spLocks noChangeArrowheads="1"/>
          </p:cNvSpPr>
          <p:nvPr/>
        </p:nvSpPr>
        <p:spPr bwMode="auto">
          <a:xfrm>
            <a:off x="4662496" y="1564151"/>
            <a:ext cx="1601785" cy="925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7925" tIns="38963" rIns="77925" bIns="38963">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100" dirty="0" smtClean="0">
                <a:latin typeface="Calibri" panose="020F0502020204030204" pitchFamily="34" charset="0"/>
                <a:cs typeface="Calibri" panose="020F0502020204030204" pitchFamily="34" charset="0"/>
              </a:rPr>
              <a:t>Selectable Screen mode:</a:t>
            </a:r>
          </a:p>
          <a:p>
            <a:pPr marL="171450" indent="-171450" eaLnBrk="1" hangingPunct="1">
              <a:buFont typeface="Arial" panose="020B0604020202020204" pitchFamily="34" charset="0"/>
              <a:buChar char="•"/>
            </a:pPr>
            <a:r>
              <a:rPr lang="en-US" altLang="ja-JP" sz="1100" dirty="0" smtClean="0">
                <a:latin typeface="Calibri" panose="020F0502020204030204" pitchFamily="34" charset="0"/>
                <a:cs typeface="Calibri" panose="020F0502020204030204" pitchFamily="34" charset="0"/>
              </a:rPr>
              <a:t>25 screen</a:t>
            </a:r>
          </a:p>
          <a:p>
            <a:pPr marL="171450" indent="-171450" eaLnBrk="1" hangingPunct="1">
              <a:buFont typeface="Arial" panose="020B0604020202020204" pitchFamily="34" charset="0"/>
              <a:buChar char="•"/>
            </a:pPr>
            <a:r>
              <a:rPr lang="en-US" altLang="ja-JP" sz="1100" dirty="0" smtClean="0">
                <a:latin typeface="Calibri" panose="020F0502020204030204" pitchFamily="34" charset="0"/>
                <a:cs typeface="Calibri" panose="020F0502020204030204" pitchFamily="34" charset="0"/>
              </a:rPr>
              <a:t>36 screen</a:t>
            </a:r>
          </a:p>
          <a:p>
            <a:pPr marL="171450" indent="-171450" eaLnBrk="1" hangingPunct="1">
              <a:buFont typeface="Arial" panose="020B0604020202020204" pitchFamily="34" charset="0"/>
              <a:buChar char="•"/>
            </a:pPr>
            <a:r>
              <a:rPr lang="en-US" altLang="ja-JP" sz="1100" dirty="0" smtClean="0">
                <a:latin typeface="Calibri" panose="020F0502020204030204" pitchFamily="34" charset="0"/>
                <a:cs typeface="Calibri" panose="020F0502020204030204" pitchFamily="34" charset="0"/>
              </a:rPr>
              <a:t>49 screen</a:t>
            </a:r>
          </a:p>
          <a:p>
            <a:pPr marL="171450" indent="-171450" eaLnBrk="1" hangingPunct="1">
              <a:buFont typeface="Arial" panose="020B0604020202020204" pitchFamily="34" charset="0"/>
              <a:buChar char="•"/>
            </a:pPr>
            <a:r>
              <a:rPr lang="en-US" altLang="ja-JP" sz="1100" dirty="0" smtClean="0">
                <a:latin typeface="Calibri" panose="020F0502020204030204" pitchFamily="34" charset="0"/>
                <a:cs typeface="Calibri" panose="020F0502020204030204" pitchFamily="34" charset="0"/>
              </a:rPr>
              <a:t>64 screen</a:t>
            </a:r>
          </a:p>
        </p:txBody>
      </p:sp>
      <p:sp>
        <p:nvSpPr>
          <p:cNvPr id="10261" name="Text Box 81"/>
          <p:cNvSpPr txBox="1">
            <a:spLocks noChangeArrowheads="1"/>
          </p:cNvSpPr>
          <p:nvPr/>
        </p:nvSpPr>
        <p:spPr bwMode="auto">
          <a:xfrm>
            <a:off x="3301283" y="1668132"/>
            <a:ext cx="942843" cy="247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050" dirty="0">
                <a:solidFill>
                  <a:schemeClr val="accent2"/>
                </a:solidFill>
                <a:latin typeface="Calibri" panose="020F0502020204030204" pitchFamily="34" charset="0"/>
                <a:cs typeface="Calibri" panose="020F0502020204030204" pitchFamily="34" charset="0"/>
              </a:rPr>
              <a:t>MAP Window</a:t>
            </a:r>
          </a:p>
        </p:txBody>
      </p:sp>
      <p:sp>
        <p:nvSpPr>
          <p:cNvPr id="10263" name="Line 83"/>
          <p:cNvSpPr>
            <a:spLocks noChangeShapeType="1"/>
          </p:cNvSpPr>
          <p:nvPr/>
        </p:nvSpPr>
        <p:spPr bwMode="auto">
          <a:xfrm>
            <a:off x="2827338" y="1797844"/>
            <a:ext cx="0" cy="64770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lstStyle/>
          <a:p>
            <a:endParaRPr lang="en-SG" sz="1100" dirty="0">
              <a:latin typeface="Calibri" panose="020F0502020204030204" pitchFamily="34" charset="0"/>
              <a:cs typeface="Calibri" panose="020F0502020204030204" pitchFamily="34" charset="0"/>
            </a:endParaRPr>
          </a:p>
        </p:txBody>
      </p:sp>
      <p:sp>
        <p:nvSpPr>
          <p:cNvPr id="10264" name="Text Box 84"/>
          <p:cNvSpPr txBox="1">
            <a:spLocks noChangeArrowheads="1"/>
          </p:cNvSpPr>
          <p:nvPr/>
        </p:nvSpPr>
        <p:spPr bwMode="auto">
          <a:xfrm>
            <a:off x="2349514" y="1661388"/>
            <a:ext cx="955667" cy="247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050" dirty="0">
                <a:solidFill>
                  <a:schemeClr val="accent2"/>
                </a:solidFill>
                <a:latin typeface="Calibri" pitchFamily="34" charset="0"/>
                <a:cs typeface="Calibri" panose="020F0502020204030204" pitchFamily="34" charset="0"/>
              </a:rPr>
              <a:t>Live</a:t>
            </a:r>
            <a:r>
              <a:rPr lang="ja-JP" altLang="en-US" sz="1050" dirty="0">
                <a:solidFill>
                  <a:schemeClr val="accent2"/>
                </a:solidFill>
                <a:latin typeface="Calibri" pitchFamily="34" charset="0"/>
                <a:cs typeface="Calibri" panose="020F0502020204030204" pitchFamily="34" charset="0"/>
              </a:rPr>
              <a:t>　</a:t>
            </a:r>
            <a:r>
              <a:rPr lang="en-US" altLang="ja-JP" sz="1050" dirty="0">
                <a:solidFill>
                  <a:schemeClr val="accent2"/>
                </a:solidFill>
                <a:latin typeface="Calibri" pitchFamily="34" charset="0"/>
                <a:cs typeface="Calibri" panose="020F0502020204030204" pitchFamily="34" charset="0"/>
              </a:rPr>
              <a:t>Window</a:t>
            </a:r>
          </a:p>
        </p:txBody>
      </p:sp>
      <p:sp>
        <p:nvSpPr>
          <p:cNvPr id="10265" name="Text Box 85"/>
          <p:cNvSpPr txBox="1">
            <a:spLocks noChangeArrowheads="1"/>
          </p:cNvSpPr>
          <p:nvPr/>
        </p:nvSpPr>
        <p:spPr bwMode="auto">
          <a:xfrm>
            <a:off x="2226883" y="2606298"/>
            <a:ext cx="1200927" cy="24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050" dirty="0">
                <a:solidFill>
                  <a:schemeClr val="accent2"/>
                </a:solidFill>
                <a:latin typeface="Calibri" panose="020F0502020204030204" pitchFamily="34" charset="0"/>
                <a:cs typeface="Calibri" panose="020F0502020204030204" pitchFamily="34" charset="0"/>
              </a:rPr>
              <a:t>Operation Window</a:t>
            </a:r>
          </a:p>
        </p:txBody>
      </p:sp>
      <p:sp>
        <p:nvSpPr>
          <p:cNvPr id="10266" name="Rectangle 86"/>
          <p:cNvSpPr>
            <a:spLocks noChangeArrowheads="1"/>
          </p:cNvSpPr>
          <p:nvPr/>
        </p:nvSpPr>
        <p:spPr bwMode="auto">
          <a:xfrm>
            <a:off x="6772278" y="2857510"/>
            <a:ext cx="790575" cy="445294"/>
          </a:xfrm>
          <a:prstGeom prst="rect">
            <a:avLst/>
          </a:prstGeom>
          <a:solidFill>
            <a:srgbClr val="969696"/>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nchor="ctr"/>
          <a:lstStyle/>
          <a:p>
            <a:endParaRPr lang="en-SG" sz="1100" dirty="0">
              <a:latin typeface="Calibri" panose="020F0502020204030204" pitchFamily="34" charset="0"/>
              <a:cs typeface="Calibri" panose="020F0502020204030204" pitchFamily="34" charset="0"/>
            </a:endParaRPr>
          </a:p>
        </p:txBody>
      </p:sp>
      <p:sp>
        <p:nvSpPr>
          <p:cNvPr id="10267" name="Line 87"/>
          <p:cNvSpPr>
            <a:spLocks noChangeShapeType="1"/>
          </p:cNvSpPr>
          <p:nvPr/>
        </p:nvSpPr>
        <p:spPr bwMode="auto">
          <a:xfrm>
            <a:off x="7169150" y="2846795"/>
            <a:ext cx="0" cy="44529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lstStyle/>
          <a:p>
            <a:endParaRPr lang="en-SG" sz="1100" dirty="0">
              <a:latin typeface="Calibri" panose="020F0502020204030204" pitchFamily="34" charset="0"/>
              <a:cs typeface="Calibri" panose="020F0502020204030204" pitchFamily="34" charset="0"/>
            </a:endParaRPr>
          </a:p>
        </p:txBody>
      </p:sp>
      <p:sp>
        <p:nvSpPr>
          <p:cNvPr id="10268" name="Line 88"/>
          <p:cNvSpPr>
            <a:spLocks noChangeShapeType="1"/>
          </p:cNvSpPr>
          <p:nvPr/>
        </p:nvSpPr>
        <p:spPr bwMode="auto">
          <a:xfrm flipH="1" flipV="1">
            <a:off x="6772588" y="3069444"/>
            <a:ext cx="792163" cy="1192"/>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lstStyle/>
          <a:p>
            <a:endParaRPr lang="en-SG" sz="1100" dirty="0">
              <a:latin typeface="Calibri" panose="020F0502020204030204" pitchFamily="34" charset="0"/>
              <a:cs typeface="Calibri" panose="020F0502020204030204" pitchFamily="34" charset="0"/>
            </a:endParaRPr>
          </a:p>
        </p:txBody>
      </p:sp>
      <p:sp>
        <p:nvSpPr>
          <p:cNvPr id="10269" name="Text Box 89"/>
          <p:cNvSpPr txBox="1">
            <a:spLocks noChangeArrowheads="1"/>
          </p:cNvSpPr>
          <p:nvPr/>
        </p:nvSpPr>
        <p:spPr bwMode="auto">
          <a:xfrm>
            <a:off x="2606676" y="2384096"/>
            <a:ext cx="433388" cy="247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ja-JP" sz="1100" b="1" dirty="0">
                <a:solidFill>
                  <a:srgbClr val="FF5050"/>
                </a:solidFill>
                <a:latin typeface="Calibri" panose="020F0502020204030204" pitchFamily="34" charset="0"/>
                <a:cs typeface="Calibri" panose="020F0502020204030204" pitchFamily="34" charset="0"/>
              </a:rPr>
              <a:t>+</a:t>
            </a:r>
            <a:endParaRPr lang="ja-JP" altLang="en-US" sz="1100" b="1" dirty="0">
              <a:solidFill>
                <a:srgbClr val="FF5050"/>
              </a:solidFill>
              <a:latin typeface="Calibri" panose="020F0502020204030204" pitchFamily="34" charset="0"/>
              <a:cs typeface="Calibri" panose="020F0502020204030204" pitchFamily="34" charset="0"/>
            </a:endParaRPr>
          </a:p>
        </p:txBody>
      </p:sp>
      <p:sp>
        <p:nvSpPr>
          <p:cNvPr id="10270" name="Text Box 90"/>
          <p:cNvSpPr txBox="1">
            <a:spLocks noChangeArrowheads="1"/>
          </p:cNvSpPr>
          <p:nvPr/>
        </p:nvSpPr>
        <p:spPr bwMode="auto">
          <a:xfrm>
            <a:off x="6943725" y="2419816"/>
            <a:ext cx="433388" cy="247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ja-JP" sz="1100" b="1" dirty="0">
                <a:solidFill>
                  <a:srgbClr val="FF5050"/>
                </a:solidFill>
                <a:latin typeface="Calibri" panose="020F0502020204030204" pitchFamily="34" charset="0"/>
                <a:cs typeface="Calibri" panose="020F0502020204030204" pitchFamily="34" charset="0"/>
              </a:rPr>
              <a:t>+</a:t>
            </a:r>
            <a:endParaRPr lang="ja-JP" altLang="en-US" sz="1100" b="1" dirty="0">
              <a:solidFill>
                <a:srgbClr val="FF5050"/>
              </a:solidFill>
              <a:latin typeface="Calibri" panose="020F0502020204030204" pitchFamily="34" charset="0"/>
              <a:cs typeface="Calibri" panose="020F0502020204030204" pitchFamily="34" charset="0"/>
            </a:endParaRPr>
          </a:p>
        </p:txBody>
      </p:sp>
      <p:sp>
        <p:nvSpPr>
          <p:cNvPr id="10271" name="Text Box 91"/>
          <p:cNvSpPr txBox="1">
            <a:spLocks noChangeArrowheads="1"/>
          </p:cNvSpPr>
          <p:nvPr/>
        </p:nvSpPr>
        <p:spPr bwMode="auto">
          <a:xfrm>
            <a:off x="6592618" y="2606298"/>
            <a:ext cx="1176882" cy="24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050" dirty="0">
                <a:solidFill>
                  <a:schemeClr val="accent2"/>
                </a:solidFill>
                <a:latin typeface="Calibri" panose="020F0502020204030204" pitchFamily="34" charset="0"/>
                <a:cs typeface="Calibri" panose="020F0502020204030204" pitchFamily="34" charset="0"/>
              </a:rPr>
              <a:t>Operation window</a:t>
            </a:r>
          </a:p>
        </p:txBody>
      </p:sp>
      <p:sp>
        <p:nvSpPr>
          <p:cNvPr id="10272" name="Rectangle 92"/>
          <p:cNvSpPr>
            <a:spLocks noChangeArrowheads="1"/>
          </p:cNvSpPr>
          <p:nvPr/>
        </p:nvSpPr>
        <p:spPr bwMode="auto">
          <a:xfrm>
            <a:off x="2268785" y="1681165"/>
            <a:ext cx="1090657" cy="1728788"/>
          </a:xfrm>
          <a:prstGeom prst="rect">
            <a:avLst/>
          </a:prstGeom>
          <a:noFill/>
          <a:ln w="19050">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nchor="ctr"/>
          <a:lstStyle/>
          <a:p>
            <a:endParaRPr lang="en-SG" sz="1100" dirty="0">
              <a:latin typeface="Calibri" panose="020F0502020204030204" pitchFamily="34" charset="0"/>
              <a:cs typeface="Calibri" panose="020F0502020204030204" pitchFamily="34" charset="0"/>
            </a:endParaRPr>
          </a:p>
        </p:txBody>
      </p:sp>
      <p:sp>
        <p:nvSpPr>
          <p:cNvPr id="10273" name="Rectangle 93"/>
          <p:cNvSpPr>
            <a:spLocks noChangeArrowheads="1"/>
          </p:cNvSpPr>
          <p:nvPr/>
        </p:nvSpPr>
        <p:spPr bwMode="auto">
          <a:xfrm>
            <a:off x="6413500" y="1412081"/>
            <a:ext cx="1506546" cy="1997872"/>
          </a:xfrm>
          <a:prstGeom prst="rect">
            <a:avLst/>
          </a:prstGeom>
          <a:noFill/>
          <a:ln w="19050">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nchor="ctr"/>
          <a:lstStyle/>
          <a:p>
            <a:endParaRPr lang="en-SG" sz="1100" dirty="0">
              <a:latin typeface="Calibri" panose="020F0502020204030204" pitchFamily="34" charset="0"/>
              <a:cs typeface="Calibri" panose="020F0502020204030204" pitchFamily="34" charset="0"/>
            </a:endParaRPr>
          </a:p>
        </p:txBody>
      </p:sp>
      <p:sp>
        <p:nvSpPr>
          <p:cNvPr id="10274" name="Text Box 94"/>
          <p:cNvSpPr txBox="1">
            <a:spLocks noChangeArrowheads="1"/>
          </p:cNvSpPr>
          <p:nvPr/>
        </p:nvSpPr>
        <p:spPr bwMode="auto">
          <a:xfrm>
            <a:off x="2443172" y="916060"/>
            <a:ext cx="1657350" cy="509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nchor="ct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dirty="0" smtClean="0">
                <a:solidFill>
                  <a:srgbClr val="FF5050"/>
                </a:solidFill>
                <a:latin typeface="Calibri" pitchFamily="34" charset="0"/>
                <a:ea typeface="HGP創英角ｺﾞｼｯｸUB" pitchFamily="50" charset="-128"/>
                <a:cs typeface="Calibri" panose="020F0502020204030204" pitchFamily="34" charset="0"/>
              </a:rPr>
              <a:t>Max. </a:t>
            </a:r>
            <a:r>
              <a:rPr lang="en-US" altLang="ja-JP" dirty="0">
                <a:solidFill>
                  <a:srgbClr val="FF5050"/>
                </a:solidFill>
                <a:latin typeface="Calibri" pitchFamily="34" charset="0"/>
                <a:ea typeface="HGP創英角ｺﾞｼｯｸUB" pitchFamily="50" charset="-128"/>
                <a:cs typeface="Calibri" panose="020F0502020204030204" pitchFamily="34" charset="0"/>
              </a:rPr>
              <a:t># of screen is</a:t>
            </a:r>
          </a:p>
          <a:p>
            <a:pPr algn="ctr" eaLnBrk="1" hangingPunct="1"/>
            <a:r>
              <a:rPr lang="en-US" altLang="ja-JP" dirty="0" smtClean="0">
                <a:solidFill>
                  <a:srgbClr val="FF5050"/>
                </a:solidFill>
                <a:latin typeface="Calibri" pitchFamily="34" charset="0"/>
                <a:ea typeface="HGP創英角ｺﾞｼｯｸUB" pitchFamily="50" charset="-128"/>
                <a:cs typeface="Calibri" panose="020F0502020204030204" pitchFamily="34" charset="0"/>
              </a:rPr>
              <a:t>20 (4+16)</a:t>
            </a:r>
            <a:endParaRPr lang="en-US" altLang="ja-JP" dirty="0">
              <a:solidFill>
                <a:srgbClr val="FF5050"/>
              </a:solidFill>
              <a:latin typeface="Calibri" pitchFamily="34" charset="0"/>
              <a:ea typeface="HGP創英角ｺﾞｼｯｸUB" pitchFamily="50" charset="-128"/>
              <a:cs typeface="Calibri" panose="020F0502020204030204" pitchFamily="34" charset="0"/>
            </a:endParaRPr>
          </a:p>
        </p:txBody>
      </p:sp>
      <p:sp>
        <p:nvSpPr>
          <p:cNvPr id="10277" name="Rectangle 97"/>
          <p:cNvSpPr>
            <a:spLocks noChangeArrowheads="1"/>
          </p:cNvSpPr>
          <p:nvPr/>
        </p:nvSpPr>
        <p:spPr bwMode="auto">
          <a:xfrm>
            <a:off x="5874235" y="3650457"/>
            <a:ext cx="1944687" cy="378619"/>
          </a:xfrm>
          <a:prstGeom prst="rect">
            <a:avLst/>
          </a:prstGeom>
          <a:solidFill>
            <a:srgbClr val="FFCCFF"/>
          </a:solidFill>
          <a:ln w="28575">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nchor="ctr"/>
          <a:lstStyle/>
          <a:p>
            <a:pPr algn="ctr">
              <a:lnSpc>
                <a:spcPts val="1300"/>
              </a:lnSpc>
            </a:pPr>
            <a:r>
              <a:rPr lang="en-US" altLang="ja-JP" b="1" dirty="0">
                <a:latin typeface="Calibri" pitchFamily="34" charset="0"/>
                <a:cs typeface="Calibri" panose="020F0502020204030204" pitchFamily="34" charset="0"/>
              </a:rPr>
              <a:t>Extension</a:t>
            </a:r>
            <a:r>
              <a:rPr lang="ja-JP" altLang="en-US" b="1" dirty="0">
                <a:latin typeface="Calibri" pitchFamily="34" charset="0"/>
                <a:cs typeface="Calibri" panose="020F0502020204030204" pitchFamily="34" charset="0"/>
              </a:rPr>
              <a:t>　</a:t>
            </a:r>
            <a:r>
              <a:rPr lang="en-US" altLang="ja-JP" b="1" dirty="0" smtClean="0">
                <a:latin typeface="Calibri" pitchFamily="34" charset="0"/>
                <a:cs typeface="Calibri" panose="020F0502020204030204" pitchFamily="34" charset="0"/>
              </a:rPr>
              <a:t>Software</a:t>
            </a:r>
            <a:endParaRPr lang="en-US" altLang="ja-JP" b="1" dirty="0">
              <a:latin typeface="Calibri" pitchFamily="34" charset="0"/>
              <a:cs typeface="Calibri" panose="020F0502020204030204" pitchFamily="34" charset="0"/>
            </a:endParaRPr>
          </a:p>
          <a:p>
            <a:pPr algn="ctr">
              <a:lnSpc>
                <a:spcPts val="1300"/>
              </a:lnSpc>
            </a:pPr>
            <a:r>
              <a:rPr lang="en-US" altLang="ja-JP" dirty="0">
                <a:solidFill>
                  <a:schemeClr val="accent2"/>
                </a:solidFill>
                <a:latin typeface="Calibri" pitchFamily="34" charset="0"/>
                <a:cs typeface="Calibri" panose="020F0502020204030204" pitchFamily="34" charset="0"/>
              </a:rPr>
              <a:t>WV-ASE202</a:t>
            </a:r>
            <a:endParaRPr lang="en-US" altLang="ja-JP" dirty="0">
              <a:latin typeface="Calibri" pitchFamily="34" charset="0"/>
              <a:cs typeface="Calibri" panose="020F0502020204030204" pitchFamily="34" charset="0"/>
            </a:endParaRPr>
          </a:p>
        </p:txBody>
      </p:sp>
      <p:sp>
        <p:nvSpPr>
          <p:cNvPr id="10278" name="Rectangle 98"/>
          <p:cNvSpPr>
            <a:spLocks noChangeArrowheads="1"/>
          </p:cNvSpPr>
          <p:nvPr/>
        </p:nvSpPr>
        <p:spPr bwMode="auto">
          <a:xfrm>
            <a:off x="5874235" y="4082653"/>
            <a:ext cx="1944687" cy="417910"/>
          </a:xfrm>
          <a:prstGeom prst="rect">
            <a:avLst/>
          </a:prstGeom>
          <a:solidFill>
            <a:srgbClr val="FFFF99"/>
          </a:solidFill>
          <a:ln w="2857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lstStyle/>
          <a:p>
            <a:pPr algn="ctr"/>
            <a:endParaRPr lang="en-US" dirty="0">
              <a:latin typeface="Calibri" panose="020F0502020204030204" pitchFamily="34" charset="0"/>
              <a:cs typeface="Calibri" panose="020F0502020204030204" pitchFamily="34" charset="0"/>
            </a:endParaRPr>
          </a:p>
        </p:txBody>
      </p:sp>
      <p:sp>
        <p:nvSpPr>
          <p:cNvPr id="10279" name="Rectangle 99"/>
          <p:cNvSpPr>
            <a:spLocks noChangeArrowheads="1"/>
          </p:cNvSpPr>
          <p:nvPr/>
        </p:nvSpPr>
        <p:spPr bwMode="auto">
          <a:xfrm>
            <a:off x="6334238" y="4164809"/>
            <a:ext cx="1088717" cy="294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spAutoFit/>
          </a:bodyPr>
          <a:lstStyle/>
          <a:p>
            <a:r>
              <a:rPr lang="en-US" altLang="ja-JP" dirty="0" smtClean="0">
                <a:solidFill>
                  <a:schemeClr val="accent2"/>
                </a:solidFill>
                <a:latin typeface="Calibri" panose="020F0502020204030204" pitchFamily="34" charset="0"/>
                <a:cs typeface="Calibri" panose="020F0502020204030204" pitchFamily="34" charset="0"/>
              </a:rPr>
              <a:t>WV-ASM300</a:t>
            </a:r>
            <a:endParaRPr lang="en-US" altLang="ja-JP" dirty="0">
              <a:solidFill>
                <a:schemeClr val="accent2"/>
              </a:solidFill>
              <a:latin typeface="Calibri" panose="020F0502020204030204" pitchFamily="34" charset="0"/>
              <a:cs typeface="Calibri" panose="020F0502020204030204" pitchFamily="34" charset="0"/>
            </a:endParaRPr>
          </a:p>
        </p:txBody>
      </p:sp>
      <p:sp>
        <p:nvSpPr>
          <p:cNvPr id="10284" name="Line 104"/>
          <p:cNvSpPr>
            <a:spLocks noChangeShapeType="1"/>
          </p:cNvSpPr>
          <p:nvPr/>
        </p:nvSpPr>
        <p:spPr bwMode="auto">
          <a:xfrm>
            <a:off x="270045" y="4505325"/>
            <a:ext cx="8793163" cy="0"/>
          </a:xfrm>
          <a:prstGeom prst="line">
            <a:avLst/>
          </a:prstGeom>
          <a:noFill/>
          <a:ln w="28575">
            <a:solidFill>
              <a:srgbClr val="00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nchor="ctr">
            <a:spAutoFit/>
          </a:bodyPr>
          <a:lstStyle/>
          <a:p>
            <a:endParaRPr lang="en-SG" dirty="0">
              <a:latin typeface="Calibri" panose="020F0502020204030204" pitchFamily="34" charset="0"/>
              <a:cs typeface="Calibri" panose="020F0502020204030204" pitchFamily="34" charset="0"/>
            </a:endParaRPr>
          </a:p>
        </p:txBody>
      </p:sp>
      <p:sp>
        <p:nvSpPr>
          <p:cNvPr id="10285" name="Text Box 105"/>
          <p:cNvSpPr txBox="1">
            <a:spLocks noChangeArrowheads="1"/>
          </p:cNvSpPr>
          <p:nvPr/>
        </p:nvSpPr>
        <p:spPr bwMode="auto">
          <a:xfrm>
            <a:off x="4869277" y="2619988"/>
            <a:ext cx="1200927" cy="24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050" dirty="0" smtClean="0">
                <a:solidFill>
                  <a:schemeClr val="accent2"/>
                </a:solidFill>
                <a:latin typeface="Calibri" panose="020F0502020204030204" pitchFamily="34" charset="0"/>
                <a:cs typeface="Calibri" panose="020F0502020204030204" pitchFamily="34" charset="0"/>
              </a:rPr>
              <a:t>Operation </a:t>
            </a:r>
            <a:r>
              <a:rPr lang="en-US" altLang="ja-JP" sz="1050" dirty="0">
                <a:solidFill>
                  <a:schemeClr val="accent2"/>
                </a:solidFill>
                <a:latin typeface="Calibri" panose="020F0502020204030204" pitchFamily="34" charset="0"/>
                <a:cs typeface="Calibri" panose="020F0502020204030204" pitchFamily="34" charset="0"/>
              </a:rPr>
              <a:t>Window</a:t>
            </a:r>
          </a:p>
        </p:txBody>
      </p:sp>
      <p:sp>
        <p:nvSpPr>
          <p:cNvPr id="10286" name="Text Box 106"/>
          <p:cNvSpPr txBox="1">
            <a:spLocks noChangeArrowheads="1"/>
          </p:cNvSpPr>
          <p:nvPr/>
        </p:nvSpPr>
        <p:spPr bwMode="auto">
          <a:xfrm>
            <a:off x="4605347" y="916060"/>
            <a:ext cx="1657350" cy="509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nchor="ct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dirty="0" smtClean="0">
                <a:solidFill>
                  <a:srgbClr val="FF5050"/>
                </a:solidFill>
                <a:latin typeface="Calibri" pitchFamily="34" charset="0"/>
                <a:ea typeface="HGP創英角ｺﾞｼｯｸUB" pitchFamily="50" charset="-128"/>
                <a:cs typeface="Calibri" panose="020F0502020204030204" pitchFamily="34" charset="0"/>
              </a:rPr>
              <a:t>Max. </a:t>
            </a:r>
            <a:r>
              <a:rPr lang="en-US" altLang="ja-JP" dirty="0">
                <a:solidFill>
                  <a:srgbClr val="FF5050"/>
                </a:solidFill>
                <a:latin typeface="Calibri" pitchFamily="34" charset="0"/>
                <a:ea typeface="HGP創英角ｺﾞｼｯｸUB" pitchFamily="50" charset="-128"/>
                <a:cs typeface="Calibri" panose="020F0502020204030204" pitchFamily="34" charset="0"/>
              </a:rPr>
              <a:t># of screen is</a:t>
            </a:r>
          </a:p>
          <a:p>
            <a:pPr algn="ctr" eaLnBrk="1" hangingPunct="1"/>
            <a:r>
              <a:rPr lang="en-US" altLang="ja-JP" dirty="0" smtClean="0">
                <a:solidFill>
                  <a:srgbClr val="FF5050"/>
                </a:solidFill>
                <a:latin typeface="Calibri" pitchFamily="34" charset="0"/>
                <a:ea typeface="HGP創英角ｺﾞｼｯｸUB" pitchFamily="50" charset="-128"/>
                <a:cs typeface="Calibri" panose="020F0502020204030204" pitchFamily="34" charset="0"/>
              </a:rPr>
              <a:t>64</a:t>
            </a:r>
            <a:r>
              <a:rPr lang="ja-JP" altLang="en-US" dirty="0">
                <a:solidFill>
                  <a:srgbClr val="FF5050"/>
                </a:solidFill>
                <a:latin typeface="Calibri" pitchFamily="34" charset="0"/>
                <a:ea typeface="HGP創英角ｺﾞｼｯｸUB" pitchFamily="50" charset="-128"/>
                <a:cs typeface="Calibri" panose="020F0502020204030204" pitchFamily="34" charset="0"/>
              </a:rPr>
              <a:t> </a:t>
            </a:r>
            <a:r>
              <a:rPr lang="en-US" altLang="ja-JP" dirty="0" smtClean="0">
                <a:solidFill>
                  <a:srgbClr val="FF5050"/>
                </a:solidFill>
                <a:latin typeface="Calibri" pitchFamily="34" charset="0"/>
                <a:ea typeface="HGP創英角ｺﾞｼｯｸUB" pitchFamily="50" charset="-128"/>
                <a:cs typeface="Calibri" panose="020F0502020204030204" pitchFamily="34" charset="0"/>
              </a:rPr>
              <a:t>( 8x8 )</a:t>
            </a:r>
            <a:endParaRPr lang="en-US" altLang="ja-JP" dirty="0">
              <a:solidFill>
                <a:srgbClr val="FF5050"/>
              </a:solidFill>
              <a:latin typeface="Calibri" pitchFamily="34" charset="0"/>
              <a:ea typeface="HGP創英角ｺﾞｼｯｸUB" pitchFamily="50" charset="-128"/>
              <a:cs typeface="Calibri" panose="020F0502020204030204" pitchFamily="34" charset="0"/>
            </a:endParaRPr>
          </a:p>
        </p:txBody>
      </p:sp>
      <p:sp>
        <p:nvSpPr>
          <p:cNvPr id="10287" name="Text Box 107"/>
          <p:cNvSpPr txBox="1">
            <a:spLocks noChangeArrowheads="1"/>
          </p:cNvSpPr>
          <p:nvPr/>
        </p:nvSpPr>
        <p:spPr bwMode="auto">
          <a:xfrm>
            <a:off x="631834" y="916060"/>
            <a:ext cx="1657350" cy="509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nchor="ct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dirty="0" smtClean="0">
                <a:solidFill>
                  <a:srgbClr val="FF5050"/>
                </a:solidFill>
                <a:latin typeface="Calibri" pitchFamily="34" charset="0"/>
                <a:ea typeface="HGP創英角ｺﾞｼｯｸUB" pitchFamily="50" charset="-128"/>
                <a:cs typeface="Calibri" panose="020F0502020204030204" pitchFamily="34" charset="0"/>
              </a:rPr>
              <a:t>Max. </a:t>
            </a:r>
            <a:r>
              <a:rPr lang="en-US" altLang="ja-JP" dirty="0">
                <a:solidFill>
                  <a:srgbClr val="FF5050"/>
                </a:solidFill>
                <a:latin typeface="Calibri" pitchFamily="34" charset="0"/>
                <a:ea typeface="HGP創英角ｺﾞｼｯｸUB" pitchFamily="50" charset="-128"/>
                <a:cs typeface="Calibri" panose="020F0502020204030204" pitchFamily="34" charset="0"/>
              </a:rPr>
              <a:t># of screen is</a:t>
            </a:r>
          </a:p>
          <a:p>
            <a:pPr algn="ctr" eaLnBrk="1" hangingPunct="1"/>
            <a:r>
              <a:rPr lang="en-US" altLang="ja-JP" dirty="0" smtClean="0">
                <a:solidFill>
                  <a:srgbClr val="FF5050"/>
                </a:solidFill>
                <a:latin typeface="Calibri" pitchFamily="34" charset="0"/>
                <a:ea typeface="HGP創英角ｺﾞｼｯｸUB" pitchFamily="50" charset="-128"/>
                <a:cs typeface="Calibri" panose="020F0502020204030204" pitchFamily="34" charset="0"/>
              </a:rPr>
              <a:t>16</a:t>
            </a:r>
            <a:r>
              <a:rPr lang="ja-JP" altLang="en-US" dirty="0">
                <a:solidFill>
                  <a:srgbClr val="FF5050"/>
                </a:solidFill>
                <a:latin typeface="Calibri" pitchFamily="34" charset="0"/>
                <a:ea typeface="HGP創英角ｺﾞｼｯｸUB" pitchFamily="50" charset="-128"/>
                <a:cs typeface="Calibri" panose="020F0502020204030204" pitchFamily="34" charset="0"/>
              </a:rPr>
              <a:t> </a:t>
            </a:r>
            <a:r>
              <a:rPr lang="en-US" altLang="ja-JP" dirty="0" smtClean="0">
                <a:solidFill>
                  <a:srgbClr val="FF5050"/>
                </a:solidFill>
                <a:latin typeface="Calibri" pitchFamily="34" charset="0"/>
                <a:ea typeface="HGP創英角ｺﾞｼｯｸUB" pitchFamily="50" charset="-128"/>
                <a:cs typeface="Calibri" panose="020F0502020204030204" pitchFamily="34" charset="0"/>
              </a:rPr>
              <a:t>(4x4)</a:t>
            </a:r>
            <a:endParaRPr lang="en-US" altLang="ja-JP" dirty="0">
              <a:solidFill>
                <a:srgbClr val="FF5050"/>
              </a:solidFill>
              <a:latin typeface="Calibri" pitchFamily="34" charset="0"/>
              <a:ea typeface="HGP創英角ｺﾞｼｯｸUB" pitchFamily="50" charset="-128"/>
              <a:cs typeface="Calibri" panose="020F0502020204030204" pitchFamily="34" charset="0"/>
            </a:endParaRPr>
          </a:p>
        </p:txBody>
      </p:sp>
      <p:sp>
        <p:nvSpPr>
          <p:cNvPr id="10288" name="Text Box 108"/>
          <p:cNvSpPr txBox="1">
            <a:spLocks noChangeArrowheads="1"/>
          </p:cNvSpPr>
          <p:nvPr/>
        </p:nvSpPr>
        <p:spPr bwMode="auto">
          <a:xfrm>
            <a:off x="7865347" y="1647495"/>
            <a:ext cx="942843" cy="247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050" dirty="0">
                <a:solidFill>
                  <a:schemeClr val="accent2"/>
                </a:solidFill>
                <a:latin typeface="Calibri" panose="020F0502020204030204" pitchFamily="34" charset="0"/>
                <a:cs typeface="Calibri" panose="020F0502020204030204" pitchFamily="34" charset="0"/>
              </a:rPr>
              <a:t>MAP Window</a:t>
            </a:r>
          </a:p>
        </p:txBody>
      </p:sp>
      <p:grpSp>
        <p:nvGrpSpPr>
          <p:cNvPr id="10289" name="Group 109"/>
          <p:cNvGrpSpPr>
            <a:grpSpLocks/>
          </p:cNvGrpSpPr>
          <p:nvPr/>
        </p:nvGrpSpPr>
        <p:grpSpPr bwMode="auto">
          <a:xfrm>
            <a:off x="2430463" y="1912609"/>
            <a:ext cx="792162" cy="445294"/>
            <a:chOff x="839" y="1888"/>
            <a:chExt cx="726" cy="544"/>
          </a:xfrm>
        </p:grpSpPr>
        <p:sp>
          <p:nvSpPr>
            <p:cNvPr id="10293" name="Rectangle 110"/>
            <p:cNvSpPr>
              <a:spLocks noChangeArrowheads="1"/>
            </p:cNvSpPr>
            <p:nvPr/>
          </p:nvSpPr>
          <p:spPr bwMode="auto">
            <a:xfrm>
              <a:off x="839" y="1888"/>
              <a:ext cx="725" cy="544"/>
            </a:xfrm>
            <a:prstGeom prst="rect">
              <a:avLst/>
            </a:prstGeom>
            <a:solidFill>
              <a:srgbClr val="969696"/>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sz="1100" dirty="0">
                <a:latin typeface="Calibri" panose="020F0502020204030204" pitchFamily="34" charset="0"/>
                <a:cs typeface="Calibri" panose="020F0502020204030204" pitchFamily="34" charset="0"/>
              </a:endParaRPr>
            </a:p>
          </p:txBody>
        </p:sp>
        <p:sp>
          <p:nvSpPr>
            <p:cNvPr id="10294" name="Line 111"/>
            <p:cNvSpPr>
              <a:spLocks noChangeShapeType="1"/>
            </p:cNvSpPr>
            <p:nvPr/>
          </p:nvSpPr>
          <p:spPr bwMode="auto">
            <a:xfrm>
              <a:off x="1202" y="1888"/>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295" name="Line 112"/>
            <p:cNvSpPr>
              <a:spLocks noChangeShapeType="1"/>
            </p:cNvSpPr>
            <p:nvPr/>
          </p:nvSpPr>
          <p:spPr bwMode="auto">
            <a:xfrm flipH="1" flipV="1">
              <a:off x="839" y="2160"/>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296" name="Line 113"/>
            <p:cNvSpPr>
              <a:spLocks noChangeShapeType="1"/>
            </p:cNvSpPr>
            <p:nvPr/>
          </p:nvSpPr>
          <p:spPr bwMode="auto">
            <a:xfrm flipH="1" flipV="1">
              <a:off x="839" y="2024"/>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297" name="Line 114"/>
            <p:cNvSpPr>
              <a:spLocks noChangeShapeType="1"/>
            </p:cNvSpPr>
            <p:nvPr/>
          </p:nvSpPr>
          <p:spPr bwMode="auto">
            <a:xfrm flipH="1" flipV="1">
              <a:off x="839" y="2296"/>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298" name="Line 115"/>
            <p:cNvSpPr>
              <a:spLocks noChangeShapeType="1"/>
            </p:cNvSpPr>
            <p:nvPr/>
          </p:nvSpPr>
          <p:spPr bwMode="auto">
            <a:xfrm>
              <a:off x="1020" y="1888"/>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299" name="Line 116"/>
            <p:cNvSpPr>
              <a:spLocks noChangeShapeType="1"/>
            </p:cNvSpPr>
            <p:nvPr/>
          </p:nvSpPr>
          <p:spPr bwMode="auto">
            <a:xfrm>
              <a:off x="1383" y="1888"/>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100" dirty="0">
                <a:latin typeface="Calibri" panose="020F0502020204030204" pitchFamily="34" charset="0"/>
                <a:cs typeface="Calibri" panose="020F0502020204030204" pitchFamily="34" charset="0"/>
              </a:endParaRPr>
            </a:p>
          </p:txBody>
        </p:sp>
        <p:sp>
          <p:nvSpPr>
            <p:cNvPr id="10300" name="Rectangle 117"/>
            <p:cNvSpPr>
              <a:spLocks noChangeArrowheads="1"/>
            </p:cNvSpPr>
            <p:nvPr/>
          </p:nvSpPr>
          <p:spPr bwMode="auto">
            <a:xfrm>
              <a:off x="839" y="1888"/>
              <a:ext cx="725" cy="54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sz="1100" dirty="0">
                <a:latin typeface="Calibri" panose="020F0502020204030204" pitchFamily="34" charset="0"/>
                <a:cs typeface="Calibri" panose="020F0502020204030204" pitchFamily="34" charset="0"/>
              </a:endParaRPr>
            </a:p>
          </p:txBody>
        </p:sp>
      </p:grpSp>
      <p:sp>
        <p:nvSpPr>
          <p:cNvPr id="10290" name="Rectangle 118"/>
          <p:cNvSpPr>
            <a:spLocks noChangeArrowheads="1"/>
          </p:cNvSpPr>
          <p:nvPr/>
        </p:nvSpPr>
        <p:spPr bwMode="auto">
          <a:xfrm>
            <a:off x="3359158" y="1912609"/>
            <a:ext cx="790575" cy="445294"/>
          </a:xfrm>
          <a:prstGeom prst="rect">
            <a:avLst/>
          </a:prstGeom>
          <a:solidFill>
            <a:srgbClr val="969696"/>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nchor="ctr"/>
          <a:lstStyle/>
          <a:p>
            <a:endParaRPr lang="en-SG" sz="1100" dirty="0">
              <a:latin typeface="Calibri" panose="020F0502020204030204" pitchFamily="34" charset="0"/>
              <a:cs typeface="Calibri" panose="020F0502020204030204" pitchFamily="34" charset="0"/>
            </a:endParaRPr>
          </a:p>
        </p:txBody>
      </p:sp>
      <p:sp>
        <p:nvSpPr>
          <p:cNvPr id="10291" name="Rectangle 119"/>
          <p:cNvSpPr>
            <a:spLocks noChangeArrowheads="1"/>
          </p:cNvSpPr>
          <p:nvPr/>
        </p:nvSpPr>
        <p:spPr bwMode="auto">
          <a:xfrm>
            <a:off x="7920038" y="1885227"/>
            <a:ext cx="790575" cy="445294"/>
          </a:xfrm>
          <a:prstGeom prst="rect">
            <a:avLst/>
          </a:prstGeom>
          <a:solidFill>
            <a:srgbClr val="969696"/>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nchor="ctr"/>
          <a:lstStyle/>
          <a:p>
            <a:endParaRPr lang="en-SG" sz="1100" dirty="0">
              <a:latin typeface="Calibri" panose="020F0502020204030204" pitchFamily="34" charset="0"/>
              <a:cs typeface="Calibri" panose="020F0502020204030204" pitchFamily="34" charset="0"/>
            </a:endParaRPr>
          </a:p>
        </p:txBody>
      </p:sp>
      <p:sp>
        <p:nvSpPr>
          <p:cNvPr id="10292" name="Text Box 120"/>
          <p:cNvSpPr txBox="1">
            <a:spLocks noChangeArrowheads="1"/>
          </p:cNvSpPr>
          <p:nvPr/>
        </p:nvSpPr>
        <p:spPr bwMode="auto">
          <a:xfrm>
            <a:off x="6334132" y="916060"/>
            <a:ext cx="1657350" cy="509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nchor="ct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dirty="0" smtClean="0">
                <a:solidFill>
                  <a:srgbClr val="FF5050"/>
                </a:solidFill>
                <a:latin typeface="Calibri" panose="020F0502020204030204" pitchFamily="34" charset="0"/>
                <a:ea typeface="HGP創英角ｺﾞｼｯｸUB" pitchFamily="50" charset="-128"/>
                <a:cs typeface="Calibri" panose="020F0502020204030204" pitchFamily="34" charset="0"/>
              </a:rPr>
              <a:t>Max. </a:t>
            </a:r>
            <a:r>
              <a:rPr lang="en-US" altLang="ja-JP" dirty="0">
                <a:solidFill>
                  <a:srgbClr val="FF5050"/>
                </a:solidFill>
                <a:latin typeface="Calibri" panose="020F0502020204030204" pitchFamily="34" charset="0"/>
                <a:ea typeface="HGP創英角ｺﾞｼｯｸUB" pitchFamily="50" charset="-128"/>
                <a:cs typeface="Calibri" panose="020F0502020204030204" pitchFamily="34" charset="0"/>
              </a:rPr>
              <a:t># of screen is</a:t>
            </a:r>
          </a:p>
          <a:p>
            <a:pPr algn="ctr" eaLnBrk="1" hangingPunct="1"/>
            <a:r>
              <a:rPr lang="en-US" altLang="ja-JP" dirty="0" smtClean="0">
                <a:solidFill>
                  <a:srgbClr val="FF5050"/>
                </a:solidFill>
                <a:latin typeface="Calibri" pitchFamily="34" charset="0"/>
                <a:ea typeface="HGP創英角ｺﾞｼｯｸUB" pitchFamily="50" charset="-128"/>
                <a:cs typeface="Calibri" panose="020F0502020204030204" pitchFamily="34" charset="0"/>
              </a:rPr>
              <a:t>68 ( 4+64 )</a:t>
            </a:r>
            <a:endParaRPr lang="en-US" altLang="ja-JP" dirty="0">
              <a:solidFill>
                <a:srgbClr val="FF5050"/>
              </a:solidFill>
              <a:latin typeface="Calibri" pitchFamily="34" charset="0"/>
              <a:ea typeface="HGP創英角ｺﾞｼｯｸUB" pitchFamily="50" charset="-128"/>
              <a:cs typeface="Calibri" panose="020F0502020204030204" pitchFamily="34" charset="0"/>
            </a:endParaRPr>
          </a:p>
        </p:txBody>
      </p:sp>
      <p:sp>
        <p:nvSpPr>
          <p:cNvPr id="2" name="右中かっこ 1"/>
          <p:cNvSpPr/>
          <p:nvPr/>
        </p:nvSpPr>
        <p:spPr>
          <a:xfrm rot="5400000">
            <a:off x="6658979" y="1400278"/>
            <a:ext cx="252000" cy="4105264"/>
          </a:xfrm>
          <a:prstGeom prst="rightBrace">
            <a:avLst>
              <a:gd name="adj1" fmla="val 39072"/>
              <a:gd name="adj2" fmla="val 48252"/>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latin typeface="Calibri" panose="020F0502020204030204" pitchFamily="34" charset="0"/>
            </a:endParaRPr>
          </a:p>
        </p:txBody>
      </p:sp>
      <p:sp>
        <p:nvSpPr>
          <p:cNvPr id="122" name="右中かっこ 121"/>
          <p:cNvSpPr/>
          <p:nvPr/>
        </p:nvSpPr>
        <p:spPr>
          <a:xfrm rot="5400000">
            <a:off x="2395181" y="1665960"/>
            <a:ext cx="252000" cy="3601192"/>
          </a:xfrm>
          <a:prstGeom prst="rightBrace">
            <a:avLst>
              <a:gd name="adj1" fmla="val 39072"/>
              <a:gd name="adj2" fmla="val 5135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latin typeface="Calibri" panose="020F0502020204030204" pitchFamily="34" charset="0"/>
            </a:endParaRPr>
          </a:p>
        </p:txBody>
      </p:sp>
      <p:sp>
        <p:nvSpPr>
          <p:cNvPr id="117" name="Text Box 41"/>
          <p:cNvSpPr txBox="1">
            <a:spLocks noChangeArrowheads="1"/>
          </p:cNvSpPr>
          <p:nvPr/>
        </p:nvSpPr>
        <p:spPr bwMode="auto">
          <a:xfrm>
            <a:off x="900932" y="748906"/>
            <a:ext cx="1104875" cy="26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200" b="1" u="sng" dirty="0" smtClean="0">
                <a:solidFill>
                  <a:schemeClr val="accent2"/>
                </a:solidFill>
                <a:effectLst/>
                <a:latin typeface="Calibri" panose="020F0502020204030204" pitchFamily="34" charset="0"/>
                <a:cs typeface="Calibri" panose="020F0502020204030204" pitchFamily="34" charset="0"/>
              </a:rPr>
              <a:t>Single Monitor</a:t>
            </a:r>
            <a:endParaRPr lang="en-US" altLang="ja-JP" sz="1200" b="1" u="sng" dirty="0">
              <a:solidFill>
                <a:schemeClr val="accent2"/>
              </a:solidFill>
              <a:effectLst/>
              <a:latin typeface="Calibri" panose="020F0502020204030204" pitchFamily="34" charset="0"/>
              <a:cs typeface="Calibri" panose="020F0502020204030204" pitchFamily="34" charset="0"/>
            </a:endParaRPr>
          </a:p>
        </p:txBody>
      </p:sp>
      <p:sp>
        <p:nvSpPr>
          <p:cNvPr id="118" name="Text Box 41"/>
          <p:cNvSpPr txBox="1">
            <a:spLocks noChangeArrowheads="1"/>
          </p:cNvSpPr>
          <p:nvPr/>
        </p:nvSpPr>
        <p:spPr bwMode="auto">
          <a:xfrm>
            <a:off x="4844282" y="748906"/>
            <a:ext cx="1104875" cy="26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200" b="1" u="sng" dirty="0" smtClean="0">
                <a:solidFill>
                  <a:schemeClr val="accent2"/>
                </a:solidFill>
                <a:effectLst/>
                <a:latin typeface="Calibri" panose="020F0502020204030204" pitchFamily="34" charset="0"/>
                <a:cs typeface="Calibri" panose="020F0502020204030204" pitchFamily="34" charset="0"/>
              </a:rPr>
              <a:t>Single Monitor</a:t>
            </a:r>
            <a:endParaRPr lang="en-US" altLang="ja-JP" sz="1200" b="1" u="sng" dirty="0">
              <a:solidFill>
                <a:schemeClr val="accent2"/>
              </a:solidFill>
              <a:effectLst/>
              <a:latin typeface="Calibri" panose="020F0502020204030204" pitchFamily="34" charset="0"/>
              <a:cs typeface="Calibri" panose="020F0502020204030204" pitchFamily="34" charset="0"/>
            </a:endParaRPr>
          </a:p>
        </p:txBody>
      </p:sp>
      <p:sp>
        <p:nvSpPr>
          <p:cNvPr id="119" name="Text Box 41"/>
          <p:cNvSpPr txBox="1">
            <a:spLocks noChangeArrowheads="1"/>
          </p:cNvSpPr>
          <p:nvPr/>
        </p:nvSpPr>
        <p:spPr bwMode="auto">
          <a:xfrm>
            <a:off x="2721964" y="742556"/>
            <a:ext cx="1069609" cy="26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200" b="1" u="sng" dirty="0" smtClean="0">
                <a:solidFill>
                  <a:schemeClr val="bg2"/>
                </a:solidFill>
                <a:effectLst/>
                <a:latin typeface="Calibri" panose="020F0502020204030204" pitchFamily="34" charset="0"/>
                <a:cs typeface="Calibri" panose="020F0502020204030204" pitchFamily="34" charset="0"/>
              </a:rPr>
              <a:t>Multi Monitor</a:t>
            </a:r>
            <a:endParaRPr lang="en-US" altLang="ja-JP" sz="1200" b="1" u="sng" dirty="0">
              <a:solidFill>
                <a:schemeClr val="bg2"/>
              </a:solidFill>
              <a:effectLst/>
              <a:latin typeface="Calibri" panose="020F0502020204030204" pitchFamily="34" charset="0"/>
              <a:cs typeface="Calibri" panose="020F0502020204030204" pitchFamily="34" charset="0"/>
            </a:endParaRPr>
          </a:p>
        </p:txBody>
      </p:sp>
      <p:sp>
        <p:nvSpPr>
          <p:cNvPr id="121" name="Text Box 41"/>
          <p:cNvSpPr txBox="1">
            <a:spLocks noChangeArrowheads="1"/>
          </p:cNvSpPr>
          <p:nvPr/>
        </p:nvSpPr>
        <p:spPr bwMode="auto">
          <a:xfrm>
            <a:off x="6602339" y="748906"/>
            <a:ext cx="1069609" cy="26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200" b="1" u="sng" dirty="0" smtClean="0">
                <a:solidFill>
                  <a:schemeClr val="bg2"/>
                </a:solidFill>
                <a:effectLst/>
                <a:latin typeface="Calibri" panose="020F0502020204030204" pitchFamily="34" charset="0"/>
                <a:cs typeface="Calibri" panose="020F0502020204030204" pitchFamily="34" charset="0"/>
              </a:rPr>
              <a:t>Multi Monitor</a:t>
            </a:r>
            <a:endParaRPr lang="en-US" altLang="ja-JP" sz="1200" b="1" u="sng" dirty="0">
              <a:solidFill>
                <a:schemeClr val="bg2"/>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766154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en-US" altLang="ja-JP" sz="3200" b="1" dirty="0" smtClean="0">
                <a:latin typeface="Calibri" panose="020F0502020204030204" pitchFamily="34" charset="0"/>
              </a:rPr>
              <a:t>Firmware version up items (for V1.20)</a:t>
            </a:r>
            <a:endParaRPr kumimoji="1" lang="ja-JP" altLang="en-US" sz="3200" b="1" dirty="0">
              <a:latin typeface="Calibri" panose="020F0502020204030204" pitchFamily="34" charset="0"/>
            </a:endParaRPr>
          </a:p>
        </p:txBody>
      </p:sp>
    </p:spTree>
    <p:extLst>
      <p:ext uri="{BB962C8B-B14F-4D97-AF65-F5344CB8AC3E}">
        <p14:creationId xmlns:p14="http://schemas.microsoft.com/office/powerpoint/2010/main" val="340874271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476722" y="43280"/>
            <a:ext cx="4041577" cy="448019"/>
          </a:xfrm>
          <a:prstGeom prst="rect">
            <a:avLst/>
          </a:prstGeom>
          <a:noFill/>
        </p:spPr>
        <p:txBody>
          <a:bodyPr wrap="non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Firmware Version Up Contents</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3812054162"/>
              </p:ext>
            </p:extLst>
          </p:nvPr>
        </p:nvGraphicFramePr>
        <p:xfrm>
          <a:off x="70182" y="976766"/>
          <a:ext cx="9038634" cy="3677295"/>
        </p:xfrm>
        <a:graphic>
          <a:graphicData uri="http://schemas.openxmlformats.org/drawingml/2006/table">
            <a:tbl>
              <a:tblPr firstRow="1" bandRow="1">
                <a:tableStyleId>{5C22544A-7EE6-4342-B048-85BDC9FD1C3A}</a:tableStyleId>
              </a:tblPr>
              <a:tblGrid>
                <a:gridCol w="460003"/>
                <a:gridCol w="3924000"/>
                <a:gridCol w="1032065"/>
                <a:gridCol w="742566"/>
                <a:gridCol w="2880000"/>
              </a:tblGrid>
              <a:tr h="531165">
                <a:tc>
                  <a:txBody>
                    <a:bodyPr/>
                    <a:lstStyle/>
                    <a:p>
                      <a:pPr algn="ctr"/>
                      <a:r>
                        <a:rPr kumimoji="1" lang="en-US" altLang="ja-JP" sz="1000" dirty="0" smtClean="0">
                          <a:latin typeface="Calibri" panose="020F0502020204030204" pitchFamily="34" charset="0"/>
                        </a:rPr>
                        <a:t>No.</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Update contents</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Release Date</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Firmware Version</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Note</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6012">
                <a:tc>
                  <a:txBody>
                    <a:bodyPr/>
                    <a:lstStyle/>
                    <a:p>
                      <a:pPr algn="ctr"/>
                      <a:r>
                        <a:rPr kumimoji="1" lang="en-US" altLang="ja-JP" sz="800" dirty="0" smtClean="0">
                          <a:latin typeface="Calibri" panose="020F0502020204030204" pitchFamily="34" charset="0"/>
                        </a:rPr>
                        <a:t>1</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rPr>
                        <a:t>Supports i-PRO Extreme PTZ cameras, model WV-S6131/S6111/S6530N/S6130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Aug. 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 1.20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03188">
                <a:tc>
                  <a:txBody>
                    <a:bodyPr/>
                    <a:lstStyle/>
                    <a:p>
                      <a:pPr algn="ctr"/>
                      <a:r>
                        <a:rPr kumimoji="1" lang="en-US" altLang="ja-JP" sz="800" dirty="0" smtClean="0">
                          <a:latin typeface="Calibri" panose="020F0502020204030204" pitchFamily="34" charset="0"/>
                        </a:rPr>
                        <a:t>2</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Following NX200 version upgrade (V1.10), enhance the following functions as ASM 300 functions.</a:t>
                      </a:r>
                    </a:p>
                    <a:p>
                      <a:pPr marL="171450" indent="-171450">
                        <a:buFont typeface="Wingdings" panose="05000000000000000000" pitchFamily="2" charset="2"/>
                        <a:buChar char="l"/>
                      </a:pPr>
                      <a:r>
                        <a:rPr kumimoji="1" lang="en-US" altLang="ja-JP" sz="8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Supports i-PRO Extreme PTZ cameras, model WV-S6131/S6111/S6530N/S6130</a:t>
                      </a:r>
                    </a:p>
                    <a:p>
                      <a:pPr marL="171450" indent="-171450">
                        <a:buFont typeface="Wingdings" panose="05000000000000000000" pitchFamily="2" charset="2"/>
                        <a:buChar char="l"/>
                      </a:pPr>
                      <a:r>
                        <a:rPr kumimoji="1" lang="en-US" altLang="ja-JP" sz="8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Support 360-degree</a:t>
                      </a:r>
                      <a:r>
                        <a:rPr kumimoji="1" lang="en-US" altLang="ja-JP" sz="800"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Network Microphone, model </a:t>
                      </a:r>
                      <a:r>
                        <a:rPr kumimoji="1" lang="en-US" altLang="ja-JP" sz="8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WV-SMR10</a:t>
                      </a:r>
                    </a:p>
                    <a:p>
                      <a:pPr marL="171450" indent="-171450">
                        <a:buFont typeface="Wingdings" panose="05000000000000000000" pitchFamily="2" charset="2"/>
                        <a:buChar char="l"/>
                      </a:pPr>
                      <a:r>
                        <a:rPr kumimoji="1" lang="en-US" altLang="ja-JP" sz="8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Support MP4 download</a:t>
                      </a:r>
                    </a:p>
                    <a:p>
                      <a:pPr marL="171450" indent="-171450">
                        <a:buFont typeface="Wingdings" panose="05000000000000000000" pitchFamily="2" charset="2"/>
                        <a:buChar char="l"/>
                      </a:pPr>
                      <a:r>
                        <a:rPr kumimoji="1" lang="en-US" altLang="ja-JP" sz="8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Support AAC audio</a:t>
                      </a:r>
                      <a:r>
                        <a:rPr kumimoji="1" lang="en-US" altLang="ja-JP" sz="800"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codec</a:t>
                      </a:r>
                      <a:endParaRPr kumimoji="1" lang="ja-JP" altLang="en-US" sz="8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Aug. 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 1.20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6368" rtl="0" eaLnBrk="1" fontAlgn="auto" latinLnBrk="0" hangingPunct="1">
                        <a:lnSpc>
                          <a:spcPct val="100000"/>
                        </a:lnSpc>
                        <a:spcBef>
                          <a:spcPts val="0"/>
                        </a:spcBef>
                        <a:spcAft>
                          <a:spcPts val="0"/>
                        </a:spcAft>
                        <a:buClrTx/>
                        <a:buSzTx/>
                        <a:buFontTx/>
                        <a:buNone/>
                        <a:tabLst/>
                        <a:defRPr/>
                      </a:pPr>
                      <a:endParaRPr kumimoji="1" lang="ja-JP" altLang="en-US" sz="800" dirty="0" smtClean="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12882">
                <a:tc>
                  <a:txBody>
                    <a:bodyPr/>
                    <a:lstStyle/>
                    <a:p>
                      <a:pPr algn="ctr"/>
                      <a:r>
                        <a:rPr kumimoji="1" lang="en-US" altLang="ja-JP" sz="800" dirty="0" smtClean="0">
                          <a:latin typeface="Calibri" panose="020F0502020204030204" pitchFamily="34" charset="0"/>
                        </a:rPr>
                        <a:t>3</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rPr>
                        <a:t>Following NX400 version upgrade (V1.1), enhance the following functions as ASM 300 functions.</a:t>
                      </a:r>
                    </a:p>
                    <a:p>
                      <a:pPr marL="171450" indent="-171450">
                        <a:buFont typeface="Wingdings" panose="05000000000000000000" pitchFamily="2" charset="2"/>
                        <a:buChar char="l"/>
                      </a:pPr>
                      <a:r>
                        <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rPr>
                        <a:t>Supports i-PRO Extreme PTZ cameras, model WV-S6131/S6111/S6530N/S6130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Aug. 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 1.20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800" u="none" baseline="0" dirty="0" smtClean="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6012">
                <a:tc>
                  <a:txBody>
                    <a:bodyPr/>
                    <a:lstStyle/>
                    <a:p>
                      <a:pPr algn="ctr"/>
                      <a:r>
                        <a:rPr kumimoji="1" lang="en-US" altLang="ja-JP" sz="800" dirty="0" smtClean="0">
                          <a:latin typeface="Calibri" panose="020F0502020204030204" pitchFamily="34" charset="0"/>
                        </a:rPr>
                        <a:t>4</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ja-JP" sz="800" dirty="0" smtClean="0">
                          <a:latin typeface="Calibri" panose="020F0502020204030204" pitchFamily="34" charset="0"/>
                          <a:ea typeface="Meiryo UI" panose="020B0604030504040204" pitchFamily="50" charset="-128"/>
                          <a:cs typeface="Meiryo UI" panose="020B0604030504040204" pitchFamily="50" charset="-128"/>
                        </a:rPr>
                        <a:t>Improve device registration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Aug. 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 1.20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800" u="none" baseline="0" dirty="0" smtClean="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6012">
                <a:tc>
                  <a:txBody>
                    <a:bodyPr/>
                    <a:lstStyle/>
                    <a:p>
                      <a:pPr algn="ctr"/>
                      <a:r>
                        <a:rPr kumimoji="1" lang="en-US" altLang="ja-JP" sz="800" dirty="0" smtClean="0">
                          <a:latin typeface="Calibri" panose="020F0502020204030204" pitchFamily="34" charset="0"/>
                        </a:rPr>
                        <a:t>5</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800" b="0" dirty="0" smtClean="0">
                          <a:latin typeface="Calibri" panose="020F0502020204030204" pitchFamily="34" charset="0"/>
                          <a:ea typeface="Meiryo UI" pitchFamily="50" charset="-128"/>
                          <a:cs typeface="Meiryo UI" pitchFamily="50" charset="-128"/>
                        </a:rPr>
                        <a:t>Add setting for ON/OFF of Thumbnail image display on the MAP screen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Aug. 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 1.20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800" u="none" baseline="0" dirty="0" smtClean="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6012">
                <a:tc>
                  <a:txBody>
                    <a:bodyPr/>
                    <a:lstStyle/>
                    <a:p>
                      <a:pPr algn="ctr"/>
                      <a:r>
                        <a:rPr kumimoji="1" lang="en-US" altLang="ja-JP" sz="800" dirty="0" smtClean="0">
                          <a:latin typeface="Calibri" panose="020F0502020204030204" pitchFamily="34" charset="0"/>
                        </a:rPr>
                        <a:t>6</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800" b="0" dirty="0" smtClean="0">
                          <a:latin typeface="Calibri" panose="020F0502020204030204" pitchFamily="34" charset="0"/>
                          <a:ea typeface="Meiryo UI" pitchFamily="50" charset="-128"/>
                          <a:cs typeface="Meiryo UI" pitchFamily="50" charset="-128"/>
                        </a:rPr>
                        <a:t>Add setting for ON/OFF  of displaying </a:t>
                      </a:r>
                      <a:r>
                        <a:rPr lang="en-US" altLang="ja-JP" sz="800" b="0" baseline="0" dirty="0" smtClean="0">
                          <a:latin typeface="Calibri" panose="020F0502020204030204" pitchFamily="34" charset="0"/>
                          <a:ea typeface="Meiryo UI" pitchFamily="50" charset="-128"/>
                          <a:cs typeface="Meiryo UI" pitchFamily="50" charset="-128"/>
                        </a:rPr>
                        <a:t>of the camera icon range on the MAP screen</a:t>
                      </a:r>
                      <a:endParaRPr lang="en-US" altLang="ja-JP" sz="800" b="0" dirty="0" smtClean="0">
                        <a:latin typeface="Calibri" panose="020F0502020204030204" pitchFamily="34" charset="0"/>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Aug. 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 1.20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800" u="none" baseline="0" dirty="0" smtClean="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6012">
                <a:tc>
                  <a:txBody>
                    <a:bodyPr/>
                    <a:lstStyle/>
                    <a:p>
                      <a:pPr algn="ctr"/>
                      <a:r>
                        <a:rPr kumimoji="1" lang="en-US" altLang="ja-JP" sz="800" dirty="0" smtClean="0">
                          <a:latin typeface="Calibri" panose="020F0502020204030204" pitchFamily="34" charset="0"/>
                        </a:rPr>
                        <a:t>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800" b="0" dirty="0" smtClean="0">
                          <a:latin typeface="Calibri" panose="020F0502020204030204" pitchFamily="34" charset="0"/>
                          <a:ea typeface="Meiryo UI" pitchFamily="50" charset="-128"/>
                          <a:cs typeface="Meiryo UI" pitchFamily="50" charset="-128"/>
                        </a:rPr>
                        <a:t>Change content of</a:t>
                      </a:r>
                      <a:r>
                        <a:rPr lang="en-US" altLang="ja-JP" sz="800" b="0" baseline="0" dirty="0" smtClean="0">
                          <a:latin typeface="Calibri" panose="020F0502020204030204" pitchFamily="34" charset="0"/>
                          <a:ea typeface="Meiryo UI" pitchFamily="50" charset="-128"/>
                          <a:cs typeface="Meiryo UI" pitchFamily="50" charset="-128"/>
                        </a:rPr>
                        <a:t> message when setting change is saved</a:t>
                      </a:r>
                      <a:endParaRPr lang="en-US" altLang="ja-JP" sz="800" b="0" dirty="0" smtClean="0">
                        <a:latin typeface="Calibri" panose="020F0502020204030204" pitchFamily="34" charset="0"/>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Aug. 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 1.20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8" name="テキスト ボックス 37"/>
          <p:cNvSpPr txBox="1"/>
          <p:nvPr/>
        </p:nvSpPr>
        <p:spPr>
          <a:xfrm>
            <a:off x="122940" y="683647"/>
            <a:ext cx="8929201" cy="307777"/>
          </a:xfrm>
          <a:prstGeom prst="rect">
            <a:avLst/>
          </a:prstGeom>
          <a:noFill/>
        </p:spPr>
        <p:txBody>
          <a:bodyPr wrap="square" rtlCol="0">
            <a:spAutoFit/>
          </a:bodyPr>
          <a:lstStyle/>
          <a:p>
            <a:pPr marL="285750" indent="-285750" algn="l">
              <a:buFont typeface="Wingdings" panose="05000000000000000000" pitchFamily="2" charset="2"/>
              <a:buChar char="n"/>
            </a:pPr>
            <a:r>
              <a:rPr kumimoji="1" lang="en-US" altLang="ja-JP" b="1" dirty="0" smtClean="0">
                <a:effectLst/>
                <a:latin typeface="Calibri" panose="020F0502020204030204" pitchFamily="34" charset="0"/>
              </a:rPr>
              <a:t>The following items are now </a:t>
            </a:r>
            <a:r>
              <a:rPr lang="en-US" altLang="ja-JP" b="1" dirty="0" smtClean="0">
                <a:effectLst/>
                <a:latin typeface="Calibri" panose="020F0502020204030204" pitchFamily="34" charset="0"/>
              </a:rPr>
              <a:t>available with Ver. 1.20 of WV-ASM300</a:t>
            </a:r>
            <a:endParaRPr kumimoji="1" lang="ja-JP" altLang="en-US" b="1" dirty="0">
              <a:effectLst/>
              <a:latin typeface="Calibri" panose="020F0502020204030204" pitchFamily="34" charset="0"/>
            </a:endParaRPr>
          </a:p>
        </p:txBody>
      </p:sp>
      <p:sp>
        <p:nvSpPr>
          <p:cNvPr id="11" name="テキスト ボックス 10"/>
          <p:cNvSpPr txBox="1"/>
          <p:nvPr/>
        </p:nvSpPr>
        <p:spPr>
          <a:xfrm>
            <a:off x="6613932" y="169635"/>
            <a:ext cx="1260000" cy="230832"/>
          </a:xfrm>
          <a:prstGeom prst="rect">
            <a:avLst/>
          </a:prstGeom>
          <a:solidFill>
            <a:schemeClr val="accent3">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1.20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306184643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506032" y="43280"/>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Support New Cameras</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2" name="テキスト ボックス 3"/>
          <p:cNvSpPr txBox="1">
            <a:spLocks noChangeArrowheads="1"/>
          </p:cNvSpPr>
          <p:nvPr/>
        </p:nvSpPr>
        <p:spPr bwMode="auto">
          <a:xfrm>
            <a:off x="165104" y="840418"/>
            <a:ext cx="8826495" cy="36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smtClean="0">
                <a:effectLst/>
                <a:ea typeface="Meiryo UI" pitchFamily="50" charset="-128"/>
                <a:cs typeface="Meiryo UI" pitchFamily="50" charset="-128"/>
              </a:rPr>
              <a:t>Support i-PRO Extreme PTZ cameras, </a:t>
            </a:r>
            <a:r>
              <a:rPr lang="en-US" altLang="ja-JP" sz="1800" b="1" dirty="0">
                <a:effectLst/>
                <a:ea typeface="Meiryo UI" pitchFamily="50" charset="-128"/>
                <a:cs typeface="Meiryo UI" pitchFamily="50" charset="-128"/>
              </a:rPr>
              <a:t>model </a:t>
            </a:r>
            <a:r>
              <a:rPr lang="en-US" altLang="ja-JP" sz="1800" b="1" dirty="0" smtClean="0">
                <a:effectLst/>
                <a:ea typeface="Meiryo UI" pitchFamily="50" charset="-128"/>
                <a:cs typeface="Meiryo UI" pitchFamily="50" charset="-128"/>
              </a:rPr>
              <a:t>WV-S6131/S6111/S6530N and WV-S6130.</a:t>
            </a:r>
            <a:endParaRPr lang="en-US" altLang="ja-JP" sz="1800" b="1" dirty="0">
              <a:effectLst/>
              <a:ea typeface="Meiryo UI" pitchFamily="50" charset="-128"/>
              <a:cs typeface="Meiryo UI" pitchFamily="50" charset="-128"/>
            </a:endParaRPr>
          </a:p>
        </p:txBody>
      </p:sp>
      <p:sp>
        <p:nvSpPr>
          <p:cNvPr id="23" name="テキスト ボックス 22"/>
          <p:cNvSpPr txBox="1"/>
          <p:nvPr/>
        </p:nvSpPr>
        <p:spPr>
          <a:xfrm>
            <a:off x="465880" y="3206396"/>
            <a:ext cx="2980686" cy="1238801"/>
          </a:xfrm>
          <a:prstGeom prst="rect">
            <a:avLst/>
          </a:prstGeom>
          <a:noFill/>
        </p:spPr>
        <p:txBody>
          <a:bodyPr wrap="square" lIns="0" tIns="0" rIns="0" bIns="0" rtlCol="0">
            <a:spAutoFit/>
          </a:bodyPr>
          <a:lstStyle/>
          <a:p>
            <a:pPr marL="285750" indent="-285750" algn="l" defTabSz="913154">
              <a:buFont typeface="Wingdings" panose="05000000000000000000" pitchFamily="2" charset="2"/>
              <a:buChar char="l"/>
            </a:pPr>
            <a:r>
              <a:rPr lang="en-US" altLang="ja-JP" b="1" dirty="0">
                <a:ln w="1905"/>
                <a:effectLst>
                  <a:innerShdw blurRad="69850" dist="43180" dir="5400000">
                    <a:srgbClr val="000000">
                      <a:alpha val="65000"/>
                    </a:srgbClr>
                  </a:innerShdw>
                </a:effectLst>
                <a:latin typeface="Calibri" panose="020F0502020204030204" pitchFamily="34" charset="0"/>
                <a:ea typeface="Meiryo UI" panose="020B0604030504040204" pitchFamily="50" charset="-128"/>
                <a:cs typeface="Meiryo UI" panose="020B0604030504040204" pitchFamily="50" charset="-128"/>
              </a:rPr>
              <a:t>40x optical zoom</a:t>
            </a:r>
            <a:r>
              <a:rPr lang="en-US" altLang="ja-JP" sz="1000" b="1" dirty="0">
                <a:ln w="1905"/>
                <a:effectLst>
                  <a:innerShdw blurRad="69850" dist="43180" dir="5400000">
                    <a:srgbClr val="000000">
                      <a:alpha val="65000"/>
                    </a:srgbClr>
                  </a:innerShdw>
                </a:effectLst>
                <a:latin typeface="Calibri" panose="020F0502020204030204" pitchFamily="34" charset="0"/>
                <a:ea typeface="Meiryo UI" panose="020B0604030504040204" pitchFamily="50" charset="-128"/>
                <a:cs typeface="Meiryo UI" panose="020B0604030504040204" pitchFamily="50" charset="-128"/>
              </a:rPr>
              <a:t> (S6131/S6111)</a:t>
            </a:r>
          </a:p>
          <a:p>
            <a:pPr marL="285750" indent="-285750" algn="l" defTabSz="913154">
              <a:buFont typeface="Wingdings" panose="05000000000000000000" pitchFamily="2" charset="2"/>
              <a:buChar char="l"/>
            </a:pPr>
            <a:r>
              <a:rPr lang="en-US" altLang="ja-JP" b="1" dirty="0" smtClean="0">
                <a:ln w="1905"/>
                <a:effectLst>
                  <a:innerShdw blurRad="69850" dist="43180" dir="5400000">
                    <a:srgbClr val="000000">
                      <a:alpha val="65000"/>
                    </a:srgbClr>
                  </a:innerShdw>
                </a:effectLst>
                <a:latin typeface="Calibri" panose="020F0502020204030204" pitchFamily="34" charset="0"/>
                <a:ea typeface="Meiryo UI" panose="020B0604030504040204" pitchFamily="50" charset="-128"/>
                <a:cs typeface="Meiryo UI" panose="020B0604030504040204" pitchFamily="50" charset="-128"/>
              </a:rPr>
              <a:t>21x </a:t>
            </a:r>
            <a:r>
              <a:rPr lang="en-US" altLang="ja-JP" b="1" dirty="0">
                <a:ln w="1905"/>
                <a:effectLst>
                  <a:innerShdw blurRad="69850" dist="43180" dir="5400000">
                    <a:srgbClr val="000000">
                      <a:alpha val="65000"/>
                    </a:srgbClr>
                  </a:innerShdw>
                </a:effectLst>
                <a:latin typeface="Calibri" panose="020F0502020204030204" pitchFamily="34" charset="0"/>
                <a:ea typeface="Meiryo UI" panose="020B0604030504040204" pitchFamily="50" charset="-128"/>
                <a:cs typeface="Meiryo UI" panose="020B0604030504040204" pitchFamily="50" charset="-128"/>
              </a:rPr>
              <a:t>optical wide angle zoom </a:t>
            </a:r>
            <a:r>
              <a:rPr lang="en-US" altLang="ja-JP" b="1" dirty="0" smtClean="0">
                <a:ln w="1905"/>
                <a:effectLst>
                  <a:innerShdw blurRad="69850" dist="43180" dir="5400000">
                    <a:srgbClr val="000000">
                      <a:alpha val="65000"/>
                    </a:srgbClr>
                  </a:innerShdw>
                </a:effectLst>
                <a:latin typeface="Calibri" panose="020F0502020204030204" pitchFamily="34" charset="0"/>
                <a:ea typeface="Meiryo UI" panose="020B0604030504040204" pitchFamily="50" charset="-128"/>
                <a:cs typeface="Meiryo UI" panose="020B0604030504040204" pitchFamily="50" charset="-128"/>
              </a:rPr>
              <a:t>                                                           </a:t>
            </a:r>
          </a:p>
          <a:p>
            <a:pPr algn="l" defTabSz="913154"/>
            <a:r>
              <a:rPr lang="en-US" altLang="ja-JP" sz="1000" b="1" dirty="0">
                <a:ln w="1905"/>
                <a:effectLst>
                  <a:innerShdw blurRad="69850" dist="43180" dir="5400000">
                    <a:srgbClr val="000000">
                      <a:alpha val="65000"/>
                    </a:srgbClr>
                  </a:innerShdw>
                </a:effectLst>
                <a:latin typeface="Calibri" panose="020F0502020204030204" pitchFamily="34" charset="0"/>
                <a:ea typeface="Meiryo UI" panose="020B0604030504040204" pitchFamily="50" charset="-128"/>
                <a:cs typeface="Meiryo UI" panose="020B0604030504040204" pitchFamily="50" charset="-128"/>
              </a:rPr>
              <a:t> </a:t>
            </a:r>
            <a:r>
              <a:rPr lang="en-US" altLang="ja-JP" sz="1000" b="1" dirty="0" smtClean="0">
                <a:ln w="1905"/>
                <a:effectLst>
                  <a:innerShdw blurRad="69850" dist="43180" dir="5400000">
                    <a:srgbClr val="000000">
                      <a:alpha val="65000"/>
                    </a:srgbClr>
                  </a:innerShdw>
                </a:effectLst>
                <a:latin typeface="Calibri" panose="020F0502020204030204" pitchFamily="34" charset="0"/>
                <a:ea typeface="Meiryo UI" panose="020B0604030504040204" pitchFamily="50" charset="-128"/>
                <a:cs typeface="Meiryo UI" panose="020B0604030504040204" pitchFamily="50" charset="-128"/>
              </a:rPr>
              <a:t>                                                     (</a:t>
            </a:r>
            <a:r>
              <a:rPr lang="en-US" altLang="ja-JP" sz="1000" b="1" dirty="0">
                <a:ln w="1905"/>
                <a:effectLst>
                  <a:innerShdw blurRad="69850" dist="43180" dir="5400000">
                    <a:srgbClr val="000000">
                      <a:alpha val="65000"/>
                    </a:srgbClr>
                  </a:innerShdw>
                </a:effectLst>
                <a:latin typeface="Calibri" panose="020F0502020204030204" pitchFamily="34" charset="0"/>
                <a:ea typeface="Meiryo UI" panose="020B0604030504040204" pitchFamily="50" charset="-128"/>
                <a:cs typeface="Meiryo UI" panose="020B0604030504040204" pitchFamily="50" charset="-128"/>
              </a:rPr>
              <a:t>S6530N/S6130)</a:t>
            </a:r>
          </a:p>
          <a:p>
            <a:pPr marL="285750" indent="-285750" algn="l" defTabSz="913154">
              <a:buFont typeface="Wingdings" panose="05000000000000000000" pitchFamily="2" charset="2"/>
              <a:buChar char="l"/>
            </a:pPr>
            <a:r>
              <a:rPr lang="en-US" altLang="ja-JP" b="1" dirty="0" smtClean="0">
                <a:ln w="1905"/>
                <a:effectLst>
                  <a:innerShdw blurRad="69850" dist="43180" dir="5400000">
                    <a:srgbClr val="000000">
                      <a:alpha val="65000"/>
                    </a:srgbClr>
                  </a:innerShdw>
                </a:effectLst>
                <a:latin typeface="Calibri" panose="020F0502020204030204" pitchFamily="34" charset="0"/>
                <a:ea typeface="Meiryo UI" panose="020B0604030504040204" pitchFamily="50" charset="-128"/>
                <a:cs typeface="Meiryo UI" panose="020B0604030504040204" pitchFamily="50" charset="-128"/>
              </a:rPr>
              <a:t>Intelligent </a:t>
            </a:r>
            <a:r>
              <a:rPr lang="en-US" altLang="ja-JP" b="1" dirty="0">
                <a:ln w="1905"/>
                <a:effectLst>
                  <a:innerShdw blurRad="69850" dist="43180" dir="5400000">
                    <a:srgbClr val="000000">
                      <a:alpha val="65000"/>
                    </a:srgbClr>
                  </a:innerShdw>
                </a:effectLst>
                <a:latin typeface="Calibri" panose="020F0502020204030204" pitchFamily="34" charset="0"/>
                <a:ea typeface="Meiryo UI" panose="020B0604030504040204" pitchFamily="50" charset="-128"/>
                <a:cs typeface="Meiryo UI" panose="020B0604030504040204" pitchFamily="50" charset="-128"/>
              </a:rPr>
              <a:t>Auto</a:t>
            </a:r>
          </a:p>
          <a:p>
            <a:pPr marL="285750" indent="-285750" algn="l" defTabSz="913154">
              <a:buFont typeface="Wingdings" panose="05000000000000000000" pitchFamily="2" charset="2"/>
              <a:buChar char="l"/>
            </a:pPr>
            <a:r>
              <a:rPr lang="en-US" altLang="ja-JP" b="1" dirty="0" smtClean="0">
                <a:ln w="1905"/>
                <a:effectLst>
                  <a:innerShdw blurRad="69850" dist="43180" dir="5400000">
                    <a:srgbClr val="000000">
                      <a:alpha val="65000"/>
                    </a:srgbClr>
                  </a:innerShdw>
                </a:effectLst>
                <a:latin typeface="Calibri" panose="020F0502020204030204" pitchFamily="34" charset="0"/>
                <a:ea typeface="Meiryo UI" panose="020B0604030504040204" pitchFamily="50" charset="-128"/>
                <a:cs typeface="Meiryo UI" panose="020B0604030504040204" pitchFamily="50" charset="-128"/>
              </a:rPr>
              <a:t>High </a:t>
            </a:r>
            <a:r>
              <a:rPr lang="en-US" altLang="ja-JP" b="1" dirty="0">
                <a:ln w="1905"/>
                <a:effectLst>
                  <a:innerShdw blurRad="69850" dist="43180" dir="5400000">
                    <a:srgbClr val="000000">
                      <a:alpha val="65000"/>
                    </a:srgbClr>
                  </a:innerShdw>
                </a:effectLst>
                <a:latin typeface="Calibri" panose="020F0502020204030204" pitchFamily="34" charset="0"/>
                <a:ea typeface="Meiryo UI" panose="020B0604030504040204" pitchFamily="50" charset="-128"/>
                <a:cs typeface="Meiryo UI" panose="020B0604030504040204" pitchFamily="50" charset="-128"/>
              </a:rPr>
              <a:t>Sensitivity 0.015lx</a:t>
            </a:r>
          </a:p>
          <a:p>
            <a:pPr marL="285750" indent="-285750" algn="l" defTabSz="913154">
              <a:buFont typeface="Wingdings" panose="05000000000000000000" pitchFamily="2" charset="2"/>
              <a:buChar char="l"/>
            </a:pPr>
            <a:r>
              <a:rPr lang="en-US" altLang="ja-JP" b="1" dirty="0" smtClean="0">
                <a:ln w="1905"/>
                <a:effectLst>
                  <a:innerShdw blurRad="69850" dist="43180" dir="5400000">
                    <a:srgbClr val="000000">
                      <a:alpha val="65000"/>
                    </a:srgbClr>
                  </a:innerShdw>
                </a:effectLst>
                <a:latin typeface="Calibri" panose="020F0502020204030204" pitchFamily="34" charset="0"/>
                <a:ea typeface="Meiryo UI" panose="020B0604030504040204" pitchFamily="50" charset="-128"/>
                <a:cs typeface="Meiryo UI" panose="020B0604030504040204" pitchFamily="50" charset="-128"/>
              </a:rPr>
              <a:t>Extreme </a:t>
            </a:r>
            <a:r>
              <a:rPr lang="en-US" altLang="ja-JP" b="1" dirty="0">
                <a:ln w="1905"/>
                <a:effectLst>
                  <a:innerShdw blurRad="69850" dist="43180" dir="5400000">
                    <a:srgbClr val="000000">
                      <a:alpha val="65000"/>
                    </a:srgbClr>
                  </a:innerShdw>
                </a:effectLst>
                <a:latin typeface="Calibri" panose="020F0502020204030204" pitchFamily="34" charset="0"/>
                <a:ea typeface="Meiryo UI" panose="020B0604030504040204" pitchFamily="50" charset="-128"/>
                <a:cs typeface="Meiryo UI" panose="020B0604030504040204" pitchFamily="50" charset="-128"/>
              </a:rPr>
              <a:t>Super Dynamic 144dB</a:t>
            </a:r>
          </a:p>
        </p:txBody>
      </p:sp>
      <p:pic>
        <p:nvPicPr>
          <p:cNvPr id="24" name="Picture 4" descr="H.265 / H.264 / 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38" y="1659799"/>
            <a:ext cx="1019175" cy="23812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3"/>
          <p:cNvSpPr>
            <a:spLocks noChangeArrowheads="1"/>
          </p:cNvSpPr>
          <p:nvPr/>
        </p:nvSpPr>
        <p:spPr bwMode="auto">
          <a:xfrm>
            <a:off x="3671140" y="3932680"/>
            <a:ext cx="1667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chorCtr="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defTabSz="914400" eaLnBrk="1" fontAlgn="base" hangingPunct="1">
              <a:spcBef>
                <a:spcPct val="0"/>
              </a:spcBef>
              <a:spcAft>
                <a:spcPct val="0"/>
              </a:spcAft>
              <a:buFontTx/>
              <a:buNone/>
            </a:pPr>
            <a:r>
              <a:rPr lang="en-US" altLang="ja-JP" sz="1100" b="1" dirty="0" smtClean="0">
                <a:effectLst/>
                <a:latin typeface="Calibri" pitchFamily="34" charset="0"/>
                <a:ea typeface="HGP創英角ｺﾞｼｯｸUB" pitchFamily="50" charset="-128"/>
              </a:rPr>
              <a:t>Indoor 40x optical zoom</a:t>
            </a:r>
          </a:p>
          <a:p>
            <a:pPr defTabSz="914400" eaLnBrk="1" fontAlgn="base" hangingPunct="1">
              <a:spcBef>
                <a:spcPct val="0"/>
              </a:spcBef>
              <a:spcAft>
                <a:spcPct val="0"/>
              </a:spcAft>
              <a:buFontTx/>
              <a:buNone/>
            </a:pPr>
            <a:r>
              <a:rPr lang="en-US" altLang="ja-JP" sz="1100" b="1" dirty="0" smtClean="0">
                <a:effectLst/>
                <a:latin typeface="Calibri" pitchFamily="34" charset="0"/>
                <a:ea typeface="HGP創英角ｺﾞｼｯｸUB" pitchFamily="50" charset="-128"/>
              </a:rPr>
              <a:t>WV-S6131/S6111</a:t>
            </a:r>
          </a:p>
        </p:txBody>
      </p:sp>
      <p:sp>
        <p:nvSpPr>
          <p:cNvPr id="30" name="Rectangle 3"/>
          <p:cNvSpPr>
            <a:spLocks noChangeArrowheads="1"/>
          </p:cNvSpPr>
          <p:nvPr/>
        </p:nvSpPr>
        <p:spPr bwMode="auto">
          <a:xfrm>
            <a:off x="5316402" y="2800985"/>
            <a:ext cx="175259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chorCtr="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defTabSz="914400" eaLnBrk="1" fontAlgn="base" hangingPunct="1">
              <a:spcBef>
                <a:spcPct val="0"/>
              </a:spcBef>
              <a:spcAft>
                <a:spcPct val="0"/>
              </a:spcAft>
              <a:buFontTx/>
              <a:buNone/>
            </a:pPr>
            <a:r>
              <a:rPr lang="en-US" altLang="ja-JP" sz="1100" b="1" dirty="0" smtClean="0">
                <a:effectLst/>
                <a:latin typeface="Calibri" panose="020F0502020204030204" pitchFamily="34" charset="0"/>
                <a:ea typeface="HGP創英角ｺﾞｼｯｸUB" pitchFamily="50" charset="-128"/>
              </a:rPr>
              <a:t>Outdoor 21x optical zoom</a:t>
            </a:r>
          </a:p>
          <a:p>
            <a:pPr defTabSz="914400" eaLnBrk="1" fontAlgn="base" hangingPunct="1">
              <a:spcBef>
                <a:spcPct val="0"/>
              </a:spcBef>
              <a:spcAft>
                <a:spcPct val="0"/>
              </a:spcAft>
              <a:buFontTx/>
              <a:buNone/>
            </a:pPr>
            <a:r>
              <a:rPr lang="en-US" altLang="ja-JP" sz="1100" b="1" dirty="0" smtClean="0">
                <a:effectLst/>
                <a:latin typeface="Calibri" panose="020F0502020204030204" pitchFamily="34" charset="0"/>
                <a:ea typeface="HGP創英角ｺﾞｼｯｸUB" pitchFamily="50" charset="-128"/>
              </a:rPr>
              <a:t>WV-S6530N</a:t>
            </a:r>
          </a:p>
        </p:txBody>
      </p:sp>
      <p:sp>
        <p:nvSpPr>
          <p:cNvPr id="31" name="Rectangle 3"/>
          <p:cNvSpPr>
            <a:spLocks noChangeArrowheads="1"/>
          </p:cNvSpPr>
          <p:nvPr/>
        </p:nvSpPr>
        <p:spPr bwMode="auto">
          <a:xfrm>
            <a:off x="7087728" y="4275199"/>
            <a:ext cx="163425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chorCtr="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defTabSz="914400" eaLnBrk="1" fontAlgn="base" hangingPunct="1">
              <a:spcBef>
                <a:spcPct val="0"/>
              </a:spcBef>
              <a:spcAft>
                <a:spcPct val="0"/>
              </a:spcAft>
              <a:buFontTx/>
              <a:buNone/>
            </a:pPr>
            <a:r>
              <a:rPr lang="en-US" altLang="ja-JP" sz="1100" b="1" dirty="0" smtClean="0">
                <a:effectLst/>
                <a:latin typeface="Calibri" panose="020F0502020204030204" pitchFamily="34" charset="0"/>
                <a:ea typeface="HGP創英角ｺﾞｼｯｸUB" pitchFamily="50" charset="-128"/>
              </a:rPr>
              <a:t>Indoor 21x optical zoom</a:t>
            </a:r>
          </a:p>
          <a:p>
            <a:pPr defTabSz="914400" eaLnBrk="1" fontAlgn="base" hangingPunct="1">
              <a:spcBef>
                <a:spcPct val="0"/>
              </a:spcBef>
              <a:spcAft>
                <a:spcPct val="0"/>
              </a:spcAft>
              <a:buFontTx/>
              <a:buNone/>
            </a:pPr>
            <a:r>
              <a:rPr lang="en-US" altLang="ja-JP" sz="1100" b="1" dirty="0" smtClean="0">
                <a:effectLst/>
                <a:latin typeface="Calibri" panose="020F0502020204030204" pitchFamily="34" charset="0"/>
                <a:ea typeface="HGP創英角ｺﾞｼｯｸUB" pitchFamily="50" charset="-128"/>
              </a:rPr>
              <a:t>WV-S6130</a:t>
            </a:r>
          </a:p>
        </p:txBody>
      </p:sp>
      <p:pic>
        <p:nvPicPr>
          <p:cNvPr id="32" name="Picture 6" descr="https://images-na.ssl-images-amazon.com/images/G/01/photo/panasonic/aplus_2013q1/logo_ia_icon.jpg">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96406" y="1615704"/>
            <a:ext cx="401615" cy="32631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Y:\00-CNS17\SSBD\市場開発部\商品推進課\社内公開\SE資料（作成中）\01_Camera\02_S-series Indoor PTZ\プロモ作成資料\屋外\WV-S6530N\640x480_png\WV-S6530N_F_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8421" y="1175158"/>
            <a:ext cx="1033651" cy="162539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Y:\00-CNS17\SSBD\市場開発部\商品推進課\社内公開\SE資料（作成中）\01_Camera\02_S-series Indoor PTZ\プロモ作成資料\屋内\WV-S6111\640x480_png\WV-S6111_F1_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3318" y="2283718"/>
            <a:ext cx="1328254" cy="162539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Y:\00-CNS17\SSBD\市場開発部\商品推進課\社内公開\SE資料（作成中）\01_Camera\02_S-series Indoor PTZ\プロモ作成資料\屋内\WV-S6130\WV-S6130_IPRO新\640x480_png\WV-SC385.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5854" y="2662138"/>
            <a:ext cx="1584762" cy="1625397"/>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p:cNvSpPr txBox="1"/>
          <p:nvPr/>
        </p:nvSpPr>
        <p:spPr>
          <a:xfrm>
            <a:off x="6613932" y="169635"/>
            <a:ext cx="1260000" cy="230832"/>
          </a:xfrm>
          <a:prstGeom prst="rect">
            <a:avLst/>
          </a:prstGeom>
          <a:solidFill>
            <a:schemeClr val="accent3">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1.20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211835958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470860" y="49142"/>
            <a:ext cx="4425528" cy="448019"/>
          </a:xfrm>
          <a:prstGeom prst="rect">
            <a:avLst/>
          </a:prstGeom>
          <a:noFill/>
        </p:spPr>
        <p:txBody>
          <a:bodyPr wrap="non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Device Registration Improvement</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054" y="1556004"/>
            <a:ext cx="4253542" cy="2661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正方形/長方形 15"/>
          <p:cNvSpPr/>
          <p:nvPr/>
        </p:nvSpPr>
        <p:spPr>
          <a:xfrm>
            <a:off x="1459536" y="2595704"/>
            <a:ext cx="2256692" cy="41805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391" y="1550963"/>
            <a:ext cx="4266886" cy="2666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descr="C:\Users\E241508\Desktop\ASM300キャプチャ\資料作り用\簡単設定最終画面ｎ.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221" t="69055" r="36763" b="8410"/>
          <a:stretch/>
        </p:blipFill>
        <p:spPr bwMode="auto">
          <a:xfrm>
            <a:off x="5799137" y="3390125"/>
            <a:ext cx="1492362" cy="600852"/>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p:cNvSpPr txBox="1"/>
          <p:nvPr/>
        </p:nvSpPr>
        <p:spPr>
          <a:xfrm>
            <a:off x="6512124" y="3435155"/>
            <a:ext cx="606511" cy="307777"/>
          </a:xfrm>
          <a:prstGeom prst="rect">
            <a:avLst/>
          </a:prstGeom>
          <a:solidFill>
            <a:schemeClr val="tx2"/>
          </a:solidFill>
        </p:spPr>
        <p:txBody>
          <a:bodyPr wrap="square" tIns="0" bIns="0" rtlCol="0">
            <a:spAutoFit/>
          </a:bodyPr>
          <a:lstStyle/>
          <a:p>
            <a:pPr algn="l"/>
            <a:r>
              <a:rPr kumimoji="1" lang="en-US" altLang="ja-JP" sz="500" b="1" dirty="0" smtClean="0">
                <a:solidFill>
                  <a:schemeClr val="bg1">
                    <a:lumMod val="50000"/>
                  </a:schemeClr>
                </a:solidFill>
                <a:effectLst/>
                <a:latin typeface="Calibri" panose="020F0502020204030204" pitchFamily="34" charset="0"/>
                <a:ea typeface="MS UI Gothic" panose="020B0600070205080204" pitchFamily="50" charset="-128"/>
              </a:rPr>
              <a:t>Address:</a:t>
            </a:r>
          </a:p>
          <a:p>
            <a:pPr algn="l"/>
            <a:r>
              <a:rPr lang="en-US" altLang="ja-JP" sz="500" b="1" dirty="0" smtClean="0">
                <a:solidFill>
                  <a:schemeClr val="bg1">
                    <a:lumMod val="50000"/>
                  </a:schemeClr>
                </a:solidFill>
                <a:effectLst/>
                <a:latin typeface="Calibri" panose="020F0502020204030204" pitchFamily="34" charset="0"/>
                <a:ea typeface="MS UI Gothic" panose="020B0600070205080204" pitchFamily="50" charset="-128"/>
              </a:rPr>
              <a:t>172.18.0.91:80</a:t>
            </a:r>
          </a:p>
          <a:p>
            <a:pPr algn="l"/>
            <a:r>
              <a:rPr kumimoji="1" lang="en-US" altLang="ja-JP" sz="500" b="1" dirty="0" smtClean="0">
                <a:solidFill>
                  <a:schemeClr val="bg1">
                    <a:lumMod val="50000"/>
                  </a:schemeClr>
                </a:solidFill>
                <a:effectLst/>
                <a:latin typeface="Calibri" panose="020F0502020204030204" pitchFamily="34" charset="0"/>
                <a:ea typeface="MS UI Gothic" panose="020B0600070205080204" pitchFamily="50" charset="-128"/>
              </a:rPr>
              <a:t>Title</a:t>
            </a:r>
          </a:p>
          <a:p>
            <a:pPr algn="l"/>
            <a:r>
              <a:rPr lang="en-US" altLang="ja-JP" sz="500" b="1" dirty="0" smtClean="0">
                <a:solidFill>
                  <a:schemeClr val="bg1">
                    <a:lumMod val="50000"/>
                  </a:schemeClr>
                </a:solidFill>
                <a:effectLst/>
                <a:latin typeface="Calibri" panose="020F0502020204030204" pitchFamily="34" charset="0"/>
                <a:ea typeface="MS UI Gothic" panose="020B0600070205080204" pitchFamily="50" charset="-128"/>
              </a:rPr>
              <a:t>SP509</a:t>
            </a:r>
            <a:endParaRPr kumimoji="1" lang="ja-JP" altLang="en-US" sz="500" b="1" dirty="0">
              <a:solidFill>
                <a:schemeClr val="bg1">
                  <a:lumMod val="50000"/>
                </a:schemeClr>
              </a:solidFill>
              <a:effectLst/>
              <a:latin typeface="Calibri" panose="020F0502020204030204" pitchFamily="34" charset="0"/>
              <a:ea typeface="MS UI Gothic" panose="020B0600070205080204" pitchFamily="50" charset="-128"/>
            </a:endParaRPr>
          </a:p>
        </p:txBody>
      </p:sp>
      <p:sp>
        <p:nvSpPr>
          <p:cNvPr id="27" name="テキスト ボックス 3"/>
          <p:cNvSpPr txBox="1">
            <a:spLocks noChangeArrowheads="1"/>
          </p:cNvSpPr>
          <p:nvPr/>
        </p:nvSpPr>
        <p:spPr bwMode="auto">
          <a:xfrm>
            <a:off x="165104" y="840418"/>
            <a:ext cx="8826495" cy="64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smtClean="0">
                <a:effectLst/>
                <a:ea typeface="Meiryo UI" pitchFamily="50" charset="-128"/>
                <a:cs typeface="Meiryo UI" pitchFamily="50" charset="-128"/>
              </a:rPr>
              <a:t>New menu “Register devices to ASM300” has been added.</a:t>
            </a:r>
          </a:p>
          <a:p>
            <a:pPr marL="285750" indent="-285750" algn="l" eaLnBrk="1" hangingPunct="1">
              <a:buFont typeface="Wingdings" panose="05000000000000000000" pitchFamily="2" charset="2"/>
              <a:buChar char="n"/>
            </a:pPr>
            <a:r>
              <a:rPr lang="en-US" altLang="ja-JP" sz="1800" b="1" dirty="0" smtClean="0">
                <a:effectLst/>
                <a:ea typeface="Meiryo UI" pitchFamily="50" charset="-128"/>
                <a:cs typeface="Meiryo UI" pitchFamily="50" charset="-128"/>
              </a:rPr>
              <a:t>Possible to Device Detection and save only the device settings available on the ASM300.</a:t>
            </a:r>
            <a:endParaRPr lang="en-US" altLang="ja-JP" sz="1800" b="1" dirty="0">
              <a:effectLst/>
              <a:ea typeface="Meiryo UI" pitchFamily="50" charset="-128"/>
              <a:cs typeface="Meiryo UI" pitchFamily="50" charset="-128"/>
            </a:endParaRPr>
          </a:p>
        </p:txBody>
      </p:sp>
      <p:sp>
        <p:nvSpPr>
          <p:cNvPr id="28" name="角丸四角形吹き出し 27"/>
          <p:cNvSpPr/>
          <p:nvPr/>
        </p:nvSpPr>
        <p:spPr>
          <a:xfrm>
            <a:off x="387835" y="3584939"/>
            <a:ext cx="1798520" cy="327601"/>
          </a:xfrm>
          <a:prstGeom prst="wedgeRoundRectCallout">
            <a:avLst>
              <a:gd name="adj1" fmla="val 22525"/>
              <a:gd name="adj2" fmla="val -228692"/>
              <a:gd name="adj3" fmla="val 16667"/>
            </a:avLst>
          </a:prstGeom>
          <a:solidFill>
            <a:srgbClr val="FF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800" b="1" dirty="0" smtClean="0">
                <a:solidFill>
                  <a:srgbClr val="FF0000"/>
                </a:solidFill>
                <a:effectLst/>
                <a:latin typeface="Calibri" panose="020F0502020204030204" pitchFamily="34" charset="0"/>
              </a:rPr>
              <a:t>Newly added in “Device setup” menu</a:t>
            </a:r>
            <a:endParaRPr lang="en-US" altLang="ja-JP" sz="800" b="1" dirty="0">
              <a:solidFill>
                <a:srgbClr val="FF0000"/>
              </a:solidFill>
              <a:effectLst/>
              <a:latin typeface="Calibri" panose="020F0502020204030204" pitchFamily="34" charset="0"/>
            </a:endParaRPr>
          </a:p>
        </p:txBody>
      </p:sp>
      <p:sp>
        <p:nvSpPr>
          <p:cNvPr id="30" name="正方形/長方形 29"/>
          <p:cNvSpPr/>
          <p:nvPr/>
        </p:nvSpPr>
        <p:spPr>
          <a:xfrm>
            <a:off x="7291499" y="3375912"/>
            <a:ext cx="764330" cy="146877"/>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角丸四角形吹き出し 30"/>
          <p:cNvSpPr/>
          <p:nvPr/>
        </p:nvSpPr>
        <p:spPr>
          <a:xfrm>
            <a:off x="5612864" y="4311770"/>
            <a:ext cx="1798520" cy="327601"/>
          </a:xfrm>
          <a:prstGeom prst="wedgeRoundRectCallout">
            <a:avLst>
              <a:gd name="adj1" fmla="val 42731"/>
              <a:gd name="adj2" fmla="val -280580"/>
              <a:gd name="adj3" fmla="val 16667"/>
            </a:avLst>
          </a:prstGeom>
          <a:solidFill>
            <a:srgbClr val="FF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800" b="1" dirty="0" smtClean="0">
                <a:solidFill>
                  <a:srgbClr val="FF0000"/>
                </a:solidFill>
                <a:effectLst/>
                <a:latin typeface="Calibri" panose="020F0502020204030204" pitchFamily="34" charset="0"/>
              </a:rPr>
              <a:t>Click “Detection” to start available devices detection</a:t>
            </a:r>
            <a:endParaRPr lang="en-US" altLang="ja-JP" sz="800" b="1" dirty="0">
              <a:solidFill>
                <a:srgbClr val="FF0000"/>
              </a:solidFill>
              <a:effectLst/>
              <a:latin typeface="Calibri" panose="020F0502020204030204" pitchFamily="34" charset="0"/>
            </a:endParaRPr>
          </a:p>
        </p:txBody>
      </p:sp>
      <p:sp>
        <p:nvSpPr>
          <p:cNvPr id="17" name="テキスト ボックス 16"/>
          <p:cNvSpPr txBox="1"/>
          <p:nvPr/>
        </p:nvSpPr>
        <p:spPr>
          <a:xfrm>
            <a:off x="6613932" y="169635"/>
            <a:ext cx="1260000" cy="230832"/>
          </a:xfrm>
          <a:prstGeom prst="rect">
            <a:avLst/>
          </a:prstGeom>
          <a:solidFill>
            <a:schemeClr val="accent3">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1.20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415607837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470860" y="55004"/>
            <a:ext cx="4425528" cy="448019"/>
          </a:xfrm>
          <a:prstGeom prst="rect">
            <a:avLst/>
          </a:prstGeom>
          <a:noFill/>
        </p:spPr>
        <p:txBody>
          <a:bodyPr wrap="non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Device Registration Improvement</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157864" y="836712"/>
            <a:ext cx="8828272" cy="3754874"/>
          </a:xfrm>
          <a:prstGeom prst="rect">
            <a:avLst/>
          </a:prstGeom>
          <a:noFill/>
        </p:spPr>
        <p:txBody>
          <a:bodyPr wrap="square" rtlCol="0">
            <a:spAutoFit/>
          </a:bodyPr>
          <a:lstStyle/>
          <a:p>
            <a:pPr algn="l"/>
            <a:r>
              <a:rPr lang="ja-JP" altLang="en-US" sz="1800" b="1"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sz="1800" b="1" dirty="0" smtClean="0">
                <a:effectLst/>
                <a:latin typeface="Calibri" panose="020F0502020204030204" pitchFamily="34" charset="0"/>
                <a:ea typeface="Meiryo UI" panose="020B0604030504040204" pitchFamily="50" charset="-128"/>
                <a:cs typeface="Meiryo UI" panose="020B0604030504040204" pitchFamily="50" charset="-128"/>
              </a:rPr>
              <a:t>Purpose of Device Registration Function</a:t>
            </a:r>
          </a:p>
          <a:p>
            <a:pPr algn="l"/>
            <a:endParaRPr lang="en-US" altLang="ja-JP" dirty="0" smtClean="0">
              <a:effectLst/>
              <a:latin typeface="Calibri" panose="020F0502020204030204" pitchFamily="34" charset="0"/>
              <a:ea typeface="Meiryo UI" panose="020B0604030504040204" pitchFamily="50" charset="-128"/>
              <a:cs typeface="Meiryo UI" panose="020B0604030504040204" pitchFamily="50" charset="-128"/>
            </a:endParaRPr>
          </a:p>
          <a:p>
            <a:pPr algn="l"/>
            <a:r>
              <a:rPr lang="en-US" altLang="ja-JP" sz="1600" dirty="0">
                <a:effectLst/>
                <a:latin typeface="Calibri" panose="020F0502020204030204" pitchFamily="34" charset="0"/>
                <a:ea typeface="Meiryo UI" panose="020B0604030504040204" pitchFamily="50" charset="-128"/>
                <a:cs typeface="Meiryo UI" panose="020B0604030504040204" pitchFamily="50" charset="-128"/>
              </a:rPr>
              <a:t>It aims to provide a function that allows you to easily register installed equipment information to ASM 300 when installing </a:t>
            </a:r>
            <a:r>
              <a:rPr lang="en-US" altLang="ja-JP" sz="1600" dirty="0" smtClean="0">
                <a:effectLst/>
                <a:latin typeface="Calibri" panose="020F0502020204030204" pitchFamily="34" charset="0"/>
                <a:ea typeface="Meiryo UI" panose="020B0604030504040204" pitchFamily="50" charset="-128"/>
                <a:cs typeface="Meiryo UI" panose="020B0604030504040204" pitchFamily="50" charset="-128"/>
              </a:rPr>
              <a:t>ASM300 </a:t>
            </a:r>
            <a:r>
              <a:rPr lang="en-US" altLang="ja-JP" sz="1600" dirty="0">
                <a:effectLst/>
                <a:latin typeface="Calibri" panose="020F0502020204030204" pitchFamily="34" charset="0"/>
                <a:ea typeface="Meiryo UI" panose="020B0604030504040204" pitchFamily="50" charset="-128"/>
                <a:cs typeface="Meiryo UI" panose="020B0604030504040204" pitchFamily="50" charset="-128"/>
              </a:rPr>
              <a:t>in an environment where all equipment settings such as camera and recorder are completed</a:t>
            </a:r>
            <a:r>
              <a:rPr lang="en-US" altLang="ja-JP" sz="1600" dirty="0" smtClean="0">
                <a:effectLst/>
                <a:latin typeface="Calibri" panose="020F0502020204030204" pitchFamily="34" charset="0"/>
                <a:ea typeface="Meiryo UI" panose="020B0604030504040204" pitchFamily="50" charset="-128"/>
                <a:cs typeface="Meiryo UI" panose="020B0604030504040204" pitchFamily="50" charset="-128"/>
              </a:rPr>
              <a:t>. </a:t>
            </a:r>
            <a:r>
              <a:rPr lang="en-US" altLang="ja-JP" sz="1600" u="sng" dirty="0" smtClean="0">
                <a:effectLst/>
                <a:latin typeface="Calibri" panose="020F0502020204030204" pitchFamily="34" charset="0"/>
                <a:ea typeface="Meiryo UI" panose="020B0604030504040204" pitchFamily="50" charset="-128"/>
                <a:cs typeface="Meiryo UI" panose="020B0604030504040204" pitchFamily="50" charset="-128"/>
              </a:rPr>
              <a:t>This function should be familiar with people who uses ASM200</a:t>
            </a:r>
            <a:r>
              <a:rPr lang="en-US" altLang="ja-JP" sz="1600" dirty="0" smtClean="0">
                <a:effectLst/>
                <a:latin typeface="Calibri" panose="020F0502020204030204" pitchFamily="34" charset="0"/>
                <a:ea typeface="Meiryo UI" panose="020B0604030504040204" pitchFamily="50" charset="-128"/>
                <a:cs typeface="Meiryo UI" panose="020B0604030504040204" pitchFamily="50" charset="-128"/>
              </a:rPr>
              <a:t>.</a:t>
            </a:r>
          </a:p>
          <a:p>
            <a:pPr algn="l"/>
            <a:endParaRPr kumimoji="1" lang="en-US" altLang="ja-JP" sz="1800" dirty="0" smtClean="0">
              <a:effectLst/>
              <a:latin typeface="Calibri" panose="020F0502020204030204" pitchFamily="34" charset="0"/>
              <a:ea typeface="Meiryo UI" panose="020B0604030504040204" pitchFamily="50" charset="-128"/>
              <a:cs typeface="Meiryo UI" panose="020B0604030504040204" pitchFamily="50" charset="-128"/>
            </a:endParaRPr>
          </a:p>
          <a:p>
            <a:pPr algn="l"/>
            <a:r>
              <a:rPr lang="ja-JP" altLang="en-US" sz="1800"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sz="1800" b="1" dirty="0" smtClean="0">
                <a:effectLst/>
                <a:latin typeface="Calibri" panose="020F0502020204030204" pitchFamily="34" charset="0"/>
                <a:ea typeface="Meiryo UI" panose="020B0604030504040204" pitchFamily="50" charset="-128"/>
                <a:cs typeface="Meiryo UI" panose="020B0604030504040204" pitchFamily="50" charset="-128"/>
              </a:rPr>
              <a:t>What the Device Registration Function can do </a:t>
            </a:r>
            <a:r>
              <a:rPr lang="en-US" altLang="ja-JP" sz="1600" b="1"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sz="1600" b="1"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W</a:t>
            </a:r>
            <a:r>
              <a:rPr lang="en-US" altLang="ja-JP" sz="1600" b="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hat is improved from ASM200</a:t>
            </a:r>
            <a:r>
              <a:rPr lang="en-US" altLang="ja-JP" sz="1600" b="1" dirty="0" smtClean="0">
                <a:effectLst/>
                <a:latin typeface="Calibri" panose="020F0502020204030204" pitchFamily="34" charset="0"/>
                <a:ea typeface="Meiryo UI" panose="020B0604030504040204" pitchFamily="50" charset="-128"/>
                <a:cs typeface="Meiryo UI" panose="020B0604030504040204" pitchFamily="50" charset="-128"/>
              </a:rPr>
              <a:t>)</a:t>
            </a:r>
            <a:endParaRPr kumimoji="1" lang="en-US" altLang="ja-JP" sz="1600" b="1" dirty="0" smtClean="0">
              <a:effectLst/>
              <a:latin typeface="Calibri" panose="020F0502020204030204" pitchFamily="34" charset="0"/>
              <a:ea typeface="Meiryo UI" panose="020B0604030504040204" pitchFamily="50" charset="-128"/>
              <a:cs typeface="Meiryo UI" panose="020B0604030504040204" pitchFamily="50" charset="-128"/>
            </a:endParaRPr>
          </a:p>
          <a:p>
            <a:pPr marL="342900" indent="-342900" algn="l">
              <a:buFont typeface="Wingdings" panose="05000000000000000000" pitchFamily="2" charset="2"/>
              <a:buChar char="l"/>
            </a:pPr>
            <a:endParaRPr lang="en-US" altLang="ja-JP" dirty="0" smtClean="0">
              <a:effectLst/>
              <a:latin typeface="Calibri" panose="020F0502020204030204" pitchFamily="34" charset="0"/>
              <a:ea typeface="Meiryo UI" panose="020B0604030504040204" pitchFamily="50" charset="-128"/>
              <a:cs typeface="Meiryo UI" panose="020B0604030504040204" pitchFamily="50" charset="-128"/>
            </a:endParaRPr>
          </a:p>
          <a:p>
            <a:pPr marL="342900" indent="-342900" algn="l">
              <a:buFont typeface="Wingdings" panose="05000000000000000000" pitchFamily="2" charset="2"/>
              <a:buChar char="l"/>
            </a:pPr>
            <a:r>
              <a:rPr lang="en-US" altLang="ja-JP" sz="1600" dirty="0" smtClean="0">
                <a:effectLst/>
                <a:latin typeface="Calibri" panose="020F0502020204030204" pitchFamily="34" charset="0"/>
                <a:ea typeface="Meiryo UI" panose="020B0604030504040204" pitchFamily="50" charset="-128"/>
                <a:cs typeface="Meiryo UI" panose="020B0604030504040204" pitchFamily="50" charset="-128"/>
              </a:rPr>
              <a:t>Detect devices on the network </a:t>
            </a: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improved</a:t>
            </a: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a:t>
            </a:r>
          </a:p>
          <a:p>
            <a:pPr marL="342900" indent="-342900" algn="l">
              <a:buFont typeface="Wingdings" panose="05000000000000000000" pitchFamily="2" charset="2"/>
              <a:buChar char="l"/>
            </a:pPr>
            <a:r>
              <a:rPr lang="en-US" altLang="ja-JP" sz="1600" dirty="0" smtClean="0">
                <a:effectLst/>
                <a:latin typeface="Calibri" panose="020F0502020204030204" pitchFamily="34" charset="0"/>
                <a:ea typeface="Meiryo UI" panose="020B0604030504040204" pitchFamily="50" charset="-128"/>
                <a:cs typeface="Meiryo UI" panose="020B0604030504040204" pitchFamily="50" charset="-128"/>
              </a:rPr>
              <a:t>Register </a:t>
            </a:r>
            <a:r>
              <a:rPr lang="en-US" altLang="ja-JP" sz="1600" dirty="0">
                <a:effectLst/>
                <a:latin typeface="Calibri" panose="020F0502020204030204" pitchFamily="34" charset="0"/>
                <a:ea typeface="Meiryo UI" panose="020B0604030504040204" pitchFamily="50" charset="-128"/>
                <a:cs typeface="Meiryo UI" panose="020B0604030504040204" pitchFamily="50" charset="-128"/>
              </a:rPr>
              <a:t>the device individually by </a:t>
            </a:r>
            <a:r>
              <a:rPr lang="en-US" altLang="ja-JP" sz="1600" dirty="0" smtClean="0">
                <a:effectLst/>
                <a:latin typeface="Calibri" panose="020F0502020204030204" pitchFamily="34" charset="0"/>
                <a:ea typeface="Meiryo UI" panose="020B0604030504040204" pitchFamily="50" charset="-128"/>
                <a:cs typeface="Meiryo UI" panose="020B0604030504040204" pitchFamily="50" charset="-128"/>
              </a:rPr>
              <a:t>input IP address manually</a:t>
            </a:r>
          </a:p>
          <a:p>
            <a:pPr marL="342900" indent="-342900" algn="l">
              <a:buFont typeface="Wingdings" panose="05000000000000000000" pitchFamily="2" charset="2"/>
              <a:buChar char="l"/>
            </a:pPr>
            <a:r>
              <a:rPr lang="en-US" altLang="ja-JP" sz="1600" dirty="0">
                <a:effectLst/>
                <a:latin typeface="Calibri" panose="020F0502020204030204" pitchFamily="34" charset="0"/>
                <a:ea typeface="Meiryo UI" panose="020B0604030504040204" pitchFamily="50" charset="-128"/>
                <a:cs typeface="Meiryo UI" panose="020B0604030504040204" pitchFamily="50" charset="-128"/>
              </a:rPr>
              <a:t>Multiple units can be registered / deleted in </a:t>
            </a:r>
            <a:r>
              <a:rPr lang="en-US" altLang="ja-JP" sz="1600" dirty="0" smtClean="0">
                <a:effectLst/>
                <a:latin typeface="Calibri" panose="020F0502020204030204" pitchFamily="34" charset="0"/>
                <a:ea typeface="Meiryo UI" panose="020B0604030504040204" pitchFamily="50" charset="-128"/>
                <a:cs typeface="Meiryo UI" panose="020B0604030504040204" pitchFamily="50" charset="-128"/>
              </a:rPr>
              <a:t>ASM300 </a:t>
            </a:r>
            <a:r>
              <a:rPr lang="en-US" altLang="ja-JP" sz="1600" dirty="0">
                <a:effectLst/>
                <a:latin typeface="Calibri" panose="020F0502020204030204" pitchFamily="34" charset="0"/>
                <a:ea typeface="Meiryo UI" panose="020B0604030504040204" pitchFamily="50" charset="-128"/>
                <a:cs typeface="Meiryo UI" panose="020B0604030504040204" pitchFamily="50" charset="-128"/>
              </a:rPr>
              <a:t>at the same </a:t>
            </a:r>
            <a:r>
              <a:rPr lang="en-US" altLang="ja-JP" sz="1600" dirty="0" smtClean="0">
                <a:effectLst/>
                <a:latin typeface="Calibri" panose="020F0502020204030204" pitchFamily="34" charset="0"/>
                <a:ea typeface="Meiryo UI" panose="020B0604030504040204" pitchFamily="50" charset="-128"/>
                <a:cs typeface="Meiryo UI" panose="020B0604030504040204" pitchFamily="50" charset="-128"/>
              </a:rPr>
              <a:t>time. </a:t>
            </a: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a:t>
            </a:r>
            <a:r>
              <a:rPr lang="en-US" altLang="ja-JP"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improved</a:t>
            </a: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a:t>
            </a:r>
            <a:endParaRPr lang="en-US" altLang="ja-JP" dirty="0">
              <a:effectLst/>
              <a:latin typeface="Calibri" panose="020F0502020204030204" pitchFamily="34" charset="0"/>
              <a:ea typeface="Meiryo UI" panose="020B0604030504040204" pitchFamily="50" charset="-128"/>
              <a:cs typeface="Meiryo UI" panose="020B0604030504040204" pitchFamily="50" charset="-128"/>
            </a:endParaRPr>
          </a:p>
          <a:p>
            <a:pPr marL="342900" indent="-342900" algn="l">
              <a:buFont typeface="Wingdings" panose="05000000000000000000" pitchFamily="2" charset="2"/>
              <a:buChar char="l"/>
            </a:pPr>
            <a:r>
              <a:rPr lang="en-US" altLang="ja-JP" sz="1600" dirty="0" smtClean="0">
                <a:effectLst/>
                <a:latin typeface="Calibri" panose="020F0502020204030204" pitchFamily="34" charset="0"/>
                <a:ea typeface="Meiryo UI" panose="020B0604030504040204" pitchFamily="50" charset="-128"/>
                <a:cs typeface="Meiryo UI" panose="020B0604030504040204" pitchFamily="50" charset="-128"/>
              </a:rPr>
              <a:t>Set </a:t>
            </a:r>
            <a:r>
              <a:rPr lang="en-US" altLang="ja-JP" sz="1600" dirty="0">
                <a:effectLst/>
                <a:latin typeface="Calibri" panose="020F0502020204030204" pitchFamily="34" charset="0"/>
                <a:ea typeface="Meiryo UI" panose="020B0604030504040204" pitchFamily="50" charset="-128"/>
                <a:cs typeface="Meiryo UI" panose="020B0604030504040204" pitchFamily="50" charset="-128"/>
              </a:rPr>
              <a:t>and change the setting </a:t>
            </a:r>
            <a:r>
              <a:rPr lang="en-US" altLang="ja-JP" sz="1600" dirty="0" smtClean="0">
                <a:effectLst/>
                <a:latin typeface="Calibri" panose="020F0502020204030204" pitchFamily="34" charset="0"/>
                <a:ea typeface="Meiryo UI" panose="020B0604030504040204" pitchFamily="50" charset="-128"/>
                <a:cs typeface="Meiryo UI" panose="020B0604030504040204" pitchFamily="50" charset="-128"/>
              </a:rPr>
              <a:t>information of ASM300 side of the device registered in ASM300 and the detected device. </a:t>
            </a: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(Display </a:t>
            </a:r>
            <a:r>
              <a:rPr lang="en-US" altLang="ja-JP" dirty="0">
                <a:effectLst/>
                <a:latin typeface="Calibri" panose="020F0502020204030204" pitchFamily="34" charset="0"/>
                <a:ea typeface="Meiryo UI" panose="020B0604030504040204" pitchFamily="50" charset="-128"/>
                <a:cs typeface="Meiryo UI" panose="020B0604030504040204" pitchFamily="50" charset="-128"/>
              </a:rPr>
              <a:t>title, </a:t>
            </a: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Video </a:t>
            </a:r>
            <a:r>
              <a:rPr lang="en-US" altLang="ja-JP" dirty="0">
                <a:effectLst/>
                <a:latin typeface="Calibri" panose="020F0502020204030204" pitchFamily="34" charset="0"/>
                <a:ea typeface="Meiryo UI" panose="020B0604030504040204" pitchFamily="50" charset="-128"/>
                <a:cs typeface="Meiryo UI" panose="020B0604030504040204" pitchFamily="50" charset="-128"/>
              </a:rPr>
              <a:t>compression method, </a:t>
            </a: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Setting </a:t>
            </a:r>
            <a:r>
              <a:rPr lang="en-US" altLang="ja-JP" dirty="0">
                <a:effectLst/>
                <a:latin typeface="Calibri" panose="020F0502020204030204" pitchFamily="34" charset="0"/>
                <a:ea typeface="Meiryo UI" panose="020B0604030504040204" pitchFamily="50" charset="-128"/>
                <a:cs typeface="Meiryo UI" panose="020B0604030504040204" pitchFamily="50" charset="-128"/>
              </a:rPr>
              <a:t>of stream to be used, </a:t>
            </a:r>
            <a:r>
              <a:rPr lang="en-US" altLang="ja-JP" dirty="0" smtClean="0">
                <a:effectLst/>
                <a:latin typeface="Calibri" panose="020F0502020204030204" pitchFamily="34" charset="0"/>
                <a:ea typeface="Meiryo UI" panose="020B0604030504040204" pitchFamily="50" charset="-128"/>
                <a:cs typeface="Meiryo UI" panose="020B0604030504040204" pitchFamily="50" charset="-128"/>
              </a:rPr>
              <a:t>Video </a:t>
            </a:r>
            <a:r>
              <a:rPr lang="en-US" altLang="ja-JP" dirty="0">
                <a:effectLst/>
                <a:latin typeface="Calibri" panose="020F0502020204030204" pitchFamily="34" charset="0"/>
                <a:ea typeface="Meiryo UI" panose="020B0604030504040204" pitchFamily="50" charset="-128"/>
                <a:cs typeface="Meiryo UI" panose="020B0604030504040204" pitchFamily="50" charset="-128"/>
              </a:rPr>
              <a:t>acquisition destination (camera, recorder, etc.)) </a:t>
            </a:r>
            <a:endParaRPr lang="en-US" altLang="ja-JP" dirty="0" smtClean="0">
              <a:effectLst/>
              <a:latin typeface="Calibri" panose="020F0502020204030204" pitchFamily="34" charset="0"/>
              <a:ea typeface="Meiryo UI" panose="020B0604030504040204" pitchFamily="50" charset="-128"/>
              <a:cs typeface="Meiryo UI" panose="020B0604030504040204" pitchFamily="50" charset="-128"/>
            </a:endParaRPr>
          </a:p>
          <a:p>
            <a:pPr marL="342900" indent="-342900" algn="l">
              <a:buFont typeface="Wingdings" panose="05000000000000000000" pitchFamily="2" charset="2"/>
              <a:buChar char="l"/>
            </a:pPr>
            <a:r>
              <a:rPr lang="en-US" altLang="ja-JP" b="1" i="1" u="sng"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This function is for only “registration device” on ASM300. Any setting will not be send to the device.</a:t>
            </a:r>
            <a:endParaRPr lang="en-US" altLang="ja-JP" b="1" i="1" u="sng"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7" name="テキスト ボックス 6"/>
          <p:cNvSpPr txBox="1"/>
          <p:nvPr/>
        </p:nvSpPr>
        <p:spPr>
          <a:xfrm>
            <a:off x="6613932" y="169635"/>
            <a:ext cx="1260000" cy="230832"/>
          </a:xfrm>
          <a:prstGeom prst="rect">
            <a:avLst/>
          </a:prstGeom>
          <a:solidFill>
            <a:schemeClr val="accent3">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1.20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339150092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9513" y="892849"/>
            <a:ext cx="6011472" cy="3683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482584" y="55004"/>
            <a:ext cx="5441832" cy="448019"/>
          </a:xfrm>
          <a:prstGeom prst="rect">
            <a:avLst/>
          </a:prstGeom>
          <a:noFill/>
        </p:spPr>
        <p:txBody>
          <a:bodyPr wrap="non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Device Registration Improvement (Menu)</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4" name="正方形/長方形 13"/>
          <p:cNvSpPr/>
          <p:nvPr/>
        </p:nvSpPr>
        <p:spPr>
          <a:xfrm>
            <a:off x="2648049" y="1500554"/>
            <a:ext cx="78765" cy="405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線吹き出し 1 (枠付き) 14"/>
          <p:cNvSpPr/>
          <p:nvPr/>
        </p:nvSpPr>
        <p:spPr>
          <a:xfrm>
            <a:off x="6961007" y="2556151"/>
            <a:ext cx="1218678" cy="354416"/>
          </a:xfrm>
          <a:prstGeom prst="borderCallout1">
            <a:avLst>
              <a:gd name="adj1" fmla="val 106153"/>
              <a:gd name="adj2" fmla="val -309"/>
              <a:gd name="adj3" fmla="val 178348"/>
              <a:gd name="adj4" fmla="val -54789"/>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000"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Detect devices on the network</a:t>
            </a:r>
            <a:endParaRPr kumimoji="1" lang="ja-JP" altLang="en-US" sz="10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6" name="正方形/長方形 15"/>
          <p:cNvSpPr/>
          <p:nvPr/>
        </p:nvSpPr>
        <p:spPr>
          <a:xfrm>
            <a:off x="2617495" y="1439163"/>
            <a:ext cx="4923489" cy="93286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線吹き出し 1 (枠付き) 16"/>
          <p:cNvSpPr/>
          <p:nvPr/>
        </p:nvSpPr>
        <p:spPr>
          <a:xfrm>
            <a:off x="123091" y="1527729"/>
            <a:ext cx="1295401" cy="500361"/>
          </a:xfrm>
          <a:prstGeom prst="borderCallout1">
            <a:avLst>
              <a:gd name="adj1" fmla="val 46523"/>
              <a:gd name="adj2" fmla="val 99830"/>
              <a:gd name="adj3" fmla="val 32794"/>
              <a:gd name="adj4" fmla="val 19271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Select </a:t>
            </a:r>
            <a:r>
              <a:rPr lang="en-US" altLang="ja-JP" sz="10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devices to be registered / deleted at once</a:t>
            </a:r>
            <a:endParaRPr lang="ja-JP" altLang="en-US" sz="10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9" name="線吹き出し 1 (枠付き) 18"/>
          <p:cNvSpPr/>
          <p:nvPr/>
        </p:nvSpPr>
        <p:spPr>
          <a:xfrm>
            <a:off x="3528646" y="2556150"/>
            <a:ext cx="1693985" cy="365053"/>
          </a:xfrm>
          <a:prstGeom prst="borderCallout1">
            <a:avLst>
              <a:gd name="adj1" fmla="val 101970"/>
              <a:gd name="adj2" fmla="val 51554"/>
              <a:gd name="adj3" fmla="val 299025"/>
              <a:gd name="adj4" fmla="val 92322"/>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Specify </a:t>
            </a:r>
            <a:r>
              <a:rPr lang="en-US" altLang="ja-JP" sz="10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an address and detect / register equipment</a:t>
            </a:r>
            <a:endParaRPr lang="ja-JP" altLang="en-US" sz="10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0" name="線吹き出し 1 (枠付き) 19"/>
          <p:cNvSpPr/>
          <p:nvPr/>
        </p:nvSpPr>
        <p:spPr>
          <a:xfrm>
            <a:off x="5597337" y="4148560"/>
            <a:ext cx="1782339" cy="364825"/>
          </a:xfrm>
          <a:prstGeom prst="borderCallout1">
            <a:avLst>
              <a:gd name="adj1" fmla="val -3060"/>
              <a:gd name="adj2" fmla="val 49915"/>
              <a:gd name="adj3" fmla="val -103751"/>
              <a:gd name="adj4" fmla="val 39800"/>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Edit </a:t>
            </a:r>
            <a:r>
              <a:rPr lang="en-US" altLang="ja-JP" sz="10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device information of registered / detected devices</a:t>
            </a:r>
            <a:endParaRPr lang="ja-JP" altLang="en-US" sz="10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1" name="線吹き出し 1 (枠付き) 20"/>
          <p:cNvSpPr/>
          <p:nvPr/>
        </p:nvSpPr>
        <p:spPr>
          <a:xfrm>
            <a:off x="7605030" y="4098819"/>
            <a:ext cx="1464711" cy="477667"/>
          </a:xfrm>
          <a:prstGeom prst="borderCallout1">
            <a:avLst>
              <a:gd name="adj1" fmla="val -5483"/>
              <a:gd name="adj2" fmla="val 21461"/>
              <a:gd name="adj3" fmla="val -83595"/>
              <a:gd name="adj4" fmla="val -7920"/>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Deletion of the device selected with the check box can be done at once</a:t>
            </a:r>
            <a:endParaRPr lang="ja-JP" altLang="en-US" sz="10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2" name="線吹き出し 1 (枠付き) 21"/>
          <p:cNvSpPr/>
          <p:nvPr/>
        </p:nvSpPr>
        <p:spPr>
          <a:xfrm>
            <a:off x="2063266" y="4132377"/>
            <a:ext cx="1714891" cy="557198"/>
          </a:xfrm>
          <a:prstGeom prst="borderCallout1">
            <a:avLst>
              <a:gd name="adj1" fmla="val 48551"/>
              <a:gd name="adj2" fmla="val 99317"/>
              <a:gd name="adj3" fmla="val 6931"/>
              <a:gd name="adj4" fmla="val 151412"/>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Registration </a:t>
            </a:r>
            <a:r>
              <a:rPr lang="en-US" altLang="ja-JP" sz="10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of the device selected with the check box can be done collectively</a:t>
            </a:r>
            <a:endParaRPr lang="ja-JP" altLang="en-US" sz="10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3" name="線吹き出し 1 (枠付き) 22"/>
          <p:cNvSpPr/>
          <p:nvPr/>
        </p:nvSpPr>
        <p:spPr>
          <a:xfrm>
            <a:off x="7642170" y="904525"/>
            <a:ext cx="1390433" cy="513957"/>
          </a:xfrm>
          <a:prstGeom prst="borderCallout1">
            <a:avLst>
              <a:gd name="adj1" fmla="val 104499"/>
              <a:gd name="adj2" fmla="val 29309"/>
              <a:gd name="adj3" fmla="val 187323"/>
              <a:gd name="adj4" fmla="val -4904"/>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en-US" altLang="ja-JP" sz="1000"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Possible to check registered / detected devices in the list</a:t>
            </a:r>
            <a:endParaRPr kumimoji="1" lang="ja-JP" altLang="en-US" sz="10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4" name="線吹き出し 1 (枠付き) 23"/>
          <p:cNvSpPr/>
          <p:nvPr/>
        </p:nvSpPr>
        <p:spPr>
          <a:xfrm>
            <a:off x="157222" y="3396095"/>
            <a:ext cx="1288431" cy="490105"/>
          </a:xfrm>
          <a:prstGeom prst="borderCallout1">
            <a:avLst>
              <a:gd name="adj1" fmla="val 48551"/>
              <a:gd name="adj2" fmla="val 99317"/>
              <a:gd name="adj3" fmla="val 37395"/>
              <a:gd name="adj4" fmla="val 201053"/>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dirty="0" smtClean="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Display </a:t>
            </a:r>
            <a:r>
              <a:rPr lang="en-US" altLang="ja-JP" sz="10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the preview image of the selected camera</a:t>
            </a:r>
            <a:endParaRPr lang="ja-JP" altLang="en-US" sz="1000" dirty="0">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 name="正方形/長方形 1"/>
          <p:cNvSpPr/>
          <p:nvPr/>
        </p:nvSpPr>
        <p:spPr>
          <a:xfrm>
            <a:off x="5085101" y="3635759"/>
            <a:ext cx="792000" cy="133211"/>
          </a:xfrm>
          <a:prstGeom prst="rect">
            <a:avLst/>
          </a:prstGeom>
          <a:noFill/>
          <a:ln w="19050">
            <a:solidFill>
              <a:srgbClr val="FF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6" name="正方形/長方形 25"/>
          <p:cNvSpPr/>
          <p:nvPr/>
        </p:nvSpPr>
        <p:spPr>
          <a:xfrm>
            <a:off x="5079239" y="3188677"/>
            <a:ext cx="1218145" cy="14470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正方形/長方形 26"/>
          <p:cNvSpPr/>
          <p:nvPr/>
        </p:nvSpPr>
        <p:spPr>
          <a:xfrm>
            <a:off x="2745971" y="3255167"/>
            <a:ext cx="1022998" cy="748264"/>
          </a:xfrm>
          <a:prstGeom prst="rect">
            <a:avLst/>
          </a:prstGeom>
          <a:noFill/>
          <a:ln w="1905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8" name="正方形/長方形 27"/>
          <p:cNvSpPr/>
          <p:nvPr/>
        </p:nvSpPr>
        <p:spPr>
          <a:xfrm>
            <a:off x="4685459" y="4098820"/>
            <a:ext cx="730603" cy="133211"/>
          </a:xfrm>
          <a:prstGeom prst="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0" name="正方形/長方形 29"/>
          <p:cNvSpPr/>
          <p:nvPr/>
        </p:nvSpPr>
        <p:spPr>
          <a:xfrm>
            <a:off x="5897812" y="3635759"/>
            <a:ext cx="792000" cy="133211"/>
          </a:xfrm>
          <a:prstGeom prst="rect">
            <a:avLst/>
          </a:prstGeom>
          <a:noFill/>
          <a:ln w="1905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1" name="正方形/長方形 30"/>
          <p:cNvSpPr/>
          <p:nvPr/>
        </p:nvSpPr>
        <p:spPr>
          <a:xfrm>
            <a:off x="6703558" y="3636889"/>
            <a:ext cx="792000" cy="133211"/>
          </a:xfrm>
          <a:prstGeom prst="rect">
            <a:avLst/>
          </a:prstGeom>
          <a:noFill/>
          <a:ln w="190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5" name="テキスト ボックス 24"/>
          <p:cNvSpPr txBox="1"/>
          <p:nvPr/>
        </p:nvSpPr>
        <p:spPr>
          <a:xfrm>
            <a:off x="6613932" y="169635"/>
            <a:ext cx="1260000" cy="230832"/>
          </a:xfrm>
          <a:prstGeom prst="rect">
            <a:avLst/>
          </a:prstGeom>
          <a:solidFill>
            <a:schemeClr val="accent3">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1.20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296191801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476722" y="90176"/>
            <a:ext cx="6137210" cy="386464"/>
          </a:xfrm>
          <a:prstGeom prst="rect">
            <a:avLst/>
          </a:prstGeom>
          <a:noFill/>
        </p:spPr>
        <p:txBody>
          <a:bodyPr wrap="square" lIns="77925" tIns="38963" rIns="77925" bIns="38963" rtlCol="0">
            <a:spAutoFit/>
          </a:bodyPr>
          <a:lstStyle/>
          <a:p>
            <a:pPr algn="l"/>
            <a:r>
              <a:rPr lang="en-US" altLang="ja-JP" sz="20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Map monitor improvement : Preview </a:t>
            </a:r>
            <a:r>
              <a:rPr lang="en-US" altLang="ja-JP" sz="20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on M</a:t>
            </a:r>
            <a:r>
              <a:rPr lang="en-US" altLang="ja-JP" sz="20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ap Function</a:t>
            </a:r>
            <a:endParaRPr lang="en-US" altLang="ja-JP" sz="20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grpSp>
        <p:nvGrpSpPr>
          <p:cNvPr id="2" name="グループ化 1"/>
          <p:cNvGrpSpPr/>
          <p:nvPr/>
        </p:nvGrpSpPr>
        <p:grpSpPr>
          <a:xfrm>
            <a:off x="3662138" y="1131497"/>
            <a:ext cx="5303522" cy="3314699"/>
            <a:chOff x="3662138" y="1131497"/>
            <a:chExt cx="5303522" cy="3314699"/>
          </a:xfrm>
        </p:grpSpPr>
        <p:grpSp>
          <p:nvGrpSpPr>
            <p:cNvPr id="19" name="グループ化 18"/>
            <p:cNvGrpSpPr>
              <a:grpSpLocks noChangeAspect="1"/>
            </p:cNvGrpSpPr>
            <p:nvPr/>
          </p:nvGrpSpPr>
          <p:grpSpPr>
            <a:xfrm>
              <a:off x="3662138" y="1131497"/>
              <a:ext cx="5303522" cy="3314699"/>
              <a:chOff x="0" y="571500"/>
              <a:chExt cx="9144000" cy="5714999"/>
            </a:xfrm>
          </p:grpSpPr>
          <p:pic>
            <p:nvPicPr>
              <p:cNvPr id="20" name="図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1500"/>
                <a:ext cx="9144000" cy="5714999"/>
              </a:xfrm>
              <a:prstGeom prst="rect">
                <a:avLst/>
              </a:prstGeom>
            </p:spPr>
          </p:pic>
          <p:pic>
            <p:nvPicPr>
              <p:cNvPr id="21" name="図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7598" y="2685105"/>
                <a:ext cx="1857555" cy="1391967"/>
              </a:xfrm>
              <a:prstGeom prst="rect">
                <a:avLst/>
              </a:prstGeom>
            </p:spPr>
          </p:pic>
        </p:grpSp>
        <p:sp>
          <p:nvSpPr>
            <p:cNvPr id="22" name="正方形/長方形 21"/>
            <p:cNvSpPr>
              <a:spLocks noChangeAspect="1"/>
            </p:cNvSpPr>
            <p:nvPr/>
          </p:nvSpPr>
          <p:spPr>
            <a:xfrm>
              <a:off x="5893745" y="2056626"/>
              <a:ext cx="1077383" cy="127859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3" name="テキスト ボックス 3"/>
          <p:cNvSpPr txBox="1">
            <a:spLocks noChangeArrowheads="1"/>
          </p:cNvSpPr>
          <p:nvPr/>
        </p:nvSpPr>
        <p:spPr bwMode="auto">
          <a:xfrm>
            <a:off x="165105" y="887314"/>
            <a:ext cx="3539387" cy="289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b="1" dirty="0">
                <a:effectLst/>
                <a:ea typeface="Meiryo UI" pitchFamily="50" charset="-128"/>
                <a:cs typeface="Meiryo UI" pitchFamily="50" charset="-128"/>
              </a:rPr>
              <a:t>C</a:t>
            </a:r>
            <a:r>
              <a:rPr lang="en-US" altLang="ja-JP" b="1" dirty="0" smtClean="0">
                <a:effectLst/>
                <a:ea typeface="Meiryo UI" pitchFamily="50" charset="-128"/>
                <a:cs typeface="Meiryo UI" pitchFamily="50" charset="-128"/>
              </a:rPr>
              <a:t>amera </a:t>
            </a:r>
            <a:r>
              <a:rPr lang="en-US" altLang="ja-JP" b="1" dirty="0">
                <a:effectLst/>
                <a:ea typeface="Meiryo UI" pitchFamily="50" charset="-128"/>
                <a:cs typeface="Meiryo UI" pitchFamily="50" charset="-128"/>
              </a:rPr>
              <a:t>image preview </a:t>
            </a:r>
            <a:r>
              <a:rPr lang="en-US" altLang="ja-JP" b="1" dirty="0" smtClean="0">
                <a:effectLst/>
                <a:ea typeface="Meiryo UI" pitchFamily="50" charset="-128"/>
                <a:cs typeface="Meiryo UI" pitchFamily="50" charset="-128"/>
              </a:rPr>
              <a:t>is displayed </a:t>
            </a:r>
            <a:r>
              <a:rPr lang="en-US" altLang="ja-JP" b="1" dirty="0">
                <a:effectLst/>
                <a:ea typeface="Meiryo UI" pitchFamily="50" charset="-128"/>
                <a:cs typeface="Meiryo UI" pitchFamily="50" charset="-128"/>
              </a:rPr>
              <a:t>by placing the mouse cursor on the camera icon on the map monitor.</a:t>
            </a:r>
          </a:p>
          <a:p>
            <a:pPr marL="285750" indent="-285750" algn="l" eaLnBrk="1" hangingPunct="1">
              <a:buFont typeface="Wingdings" panose="05000000000000000000" pitchFamily="2" charset="2"/>
              <a:buChar char="n"/>
            </a:pPr>
            <a:endParaRPr lang="en-US" altLang="ja-JP" b="1" dirty="0" smtClean="0">
              <a:effectLst/>
              <a:ea typeface="Meiryo UI" pitchFamily="50" charset="-128"/>
              <a:cs typeface="Meiryo UI" pitchFamily="50" charset="-128"/>
            </a:endParaRPr>
          </a:p>
          <a:p>
            <a:pPr marL="285750" indent="-285750" algn="l" eaLnBrk="1" hangingPunct="1">
              <a:buFont typeface="Wingdings" panose="05000000000000000000" pitchFamily="2" charset="2"/>
              <a:buChar char="n"/>
            </a:pPr>
            <a:r>
              <a:rPr lang="en-US" altLang="ja-JP" b="1" dirty="0" smtClean="0">
                <a:effectLst/>
                <a:ea typeface="Meiryo UI" pitchFamily="50" charset="-128"/>
                <a:cs typeface="Meiryo UI" pitchFamily="50" charset="-128"/>
              </a:rPr>
              <a:t>It is convenient function to check camera image quickly at map. However it may not be welcome by user who places many camera icon on map and prefers to use map for only “pure physical map”</a:t>
            </a:r>
            <a:endParaRPr lang="en-US" altLang="ja-JP" b="1" dirty="0">
              <a:effectLst/>
              <a:ea typeface="Meiryo UI" pitchFamily="50" charset="-128"/>
              <a:cs typeface="Meiryo UI" pitchFamily="50" charset="-128"/>
            </a:endParaRPr>
          </a:p>
          <a:p>
            <a:pPr marL="285750" indent="-285750" algn="l" eaLnBrk="1" hangingPunct="1">
              <a:buFont typeface="Wingdings" panose="05000000000000000000" pitchFamily="2" charset="2"/>
              <a:buChar char="n"/>
            </a:pPr>
            <a:endParaRPr lang="en-US" altLang="ja-JP" b="1" dirty="0">
              <a:effectLst/>
              <a:ea typeface="Meiryo UI" pitchFamily="50" charset="-128"/>
              <a:cs typeface="Meiryo UI" pitchFamily="50" charset="-128"/>
            </a:endParaRPr>
          </a:p>
          <a:p>
            <a:pPr marL="285750" indent="-285750" algn="l" eaLnBrk="1" hangingPunct="1">
              <a:buFont typeface="Wingdings" panose="05000000000000000000" pitchFamily="2" charset="2"/>
              <a:buChar char="n"/>
            </a:pPr>
            <a:r>
              <a:rPr lang="en-US" altLang="ja-JP" b="1" dirty="0" smtClean="0">
                <a:effectLst/>
                <a:ea typeface="Meiryo UI" pitchFamily="50" charset="-128"/>
                <a:cs typeface="Meiryo UI" pitchFamily="50" charset="-128"/>
              </a:rPr>
              <a:t>So after version up, it is possible to stop </a:t>
            </a:r>
            <a:r>
              <a:rPr lang="en-US" altLang="ja-JP" b="1" dirty="0">
                <a:effectLst/>
                <a:ea typeface="Meiryo UI" pitchFamily="50" charset="-128"/>
                <a:cs typeface="Meiryo UI" pitchFamily="50" charset="-128"/>
              </a:rPr>
              <a:t>the </a:t>
            </a:r>
            <a:r>
              <a:rPr lang="en-US" altLang="ja-JP" b="1" dirty="0" smtClean="0">
                <a:effectLst/>
                <a:ea typeface="Meiryo UI" pitchFamily="50" charset="-128"/>
                <a:cs typeface="Meiryo UI" pitchFamily="50" charset="-128"/>
              </a:rPr>
              <a:t>preview display </a:t>
            </a:r>
            <a:r>
              <a:rPr lang="en-US" altLang="ja-JP" b="1" dirty="0">
                <a:effectLst/>
                <a:ea typeface="Meiryo UI" pitchFamily="50" charset="-128"/>
                <a:cs typeface="Meiryo UI" pitchFamily="50" charset="-128"/>
              </a:rPr>
              <a:t>by turning OFF the </a:t>
            </a:r>
            <a:r>
              <a:rPr lang="en-US" altLang="ja-JP" b="1" dirty="0" smtClean="0">
                <a:effectLst/>
                <a:ea typeface="Meiryo UI" pitchFamily="50" charset="-128"/>
                <a:cs typeface="Meiryo UI" pitchFamily="50" charset="-128"/>
              </a:rPr>
              <a:t>setting.</a:t>
            </a:r>
          </a:p>
        </p:txBody>
      </p:sp>
      <p:sp>
        <p:nvSpPr>
          <p:cNvPr id="12" name="テキスト ボックス 11"/>
          <p:cNvSpPr txBox="1"/>
          <p:nvPr/>
        </p:nvSpPr>
        <p:spPr>
          <a:xfrm>
            <a:off x="6613932" y="169635"/>
            <a:ext cx="1260000" cy="230832"/>
          </a:xfrm>
          <a:prstGeom prst="rect">
            <a:avLst/>
          </a:prstGeom>
          <a:solidFill>
            <a:schemeClr val="accent3">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1.20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428666694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488445" y="113624"/>
            <a:ext cx="6908817" cy="355686"/>
          </a:xfrm>
          <a:prstGeom prst="rect">
            <a:avLst/>
          </a:prstGeom>
          <a:noFill/>
        </p:spPr>
        <p:txBody>
          <a:bodyPr wrap="square" lIns="77925" tIns="38963" rIns="77925" bIns="38963" rtlCol="0">
            <a:spAutoFit/>
          </a:bodyPr>
          <a:lstStyle>
            <a:defPPr>
              <a:defRPr lang="ja-JP"/>
            </a:defPPr>
            <a:lvl1pPr algn="l">
              <a:defRPr sz="1800" b="1">
                <a:solidFill>
                  <a:schemeClr val="bg1"/>
                </a:solidFill>
                <a:effectLst/>
                <a:latin typeface="Calibri" panose="020F0502020204030204" pitchFamily="34" charset="0"/>
                <a:ea typeface="Meiryo UI" panose="020B0604030504040204" pitchFamily="50" charset="-128"/>
                <a:cs typeface="Meiryo UI" panose="020B0604030504040204" pitchFamily="50" charset="-128"/>
              </a:defRPr>
            </a:lvl1pPr>
          </a:lstStyle>
          <a:p>
            <a:r>
              <a:rPr lang="en-US" altLang="ja-JP" dirty="0" smtClean="0"/>
              <a:t>Map monitor improvement : Camera </a:t>
            </a:r>
            <a:r>
              <a:rPr lang="en-US" altLang="ja-JP" dirty="0"/>
              <a:t>Border on Map Setting</a:t>
            </a:r>
            <a:endParaRPr lang="ja-JP" altLang="en-US" dirty="0"/>
          </a:p>
        </p:txBody>
      </p:sp>
      <p:sp>
        <p:nvSpPr>
          <p:cNvPr id="19" name="テキスト ボックス 3"/>
          <p:cNvSpPr txBox="1">
            <a:spLocks noChangeArrowheads="1"/>
          </p:cNvSpPr>
          <p:nvPr/>
        </p:nvSpPr>
        <p:spPr bwMode="auto">
          <a:xfrm>
            <a:off x="165105" y="780436"/>
            <a:ext cx="8709264" cy="116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b="1" dirty="0" smtClean="0">
                <a:effectLst/>
                <a:ea typeface="Meiryo UI" pitchFamily="50" charset="-128"/>
                <a:cs typeface="Meiryo UI" pitchFamily="50" charset="-128"/>
              </a:rPr>
              <a:t>ASM300 has a beautiful transparent icon which fits on map with shadow. However, if customer places many icons on same map, map icon will be overlapped. Any guidance is required.</a:t>
            </a:r>
          </a:p>
          <a:p>
            <a:pPr marL="285750" indent="-285750" algn="l" eaLnBrk="1" hangingPunct="1">
              <a:buFont typeface="Wingdings" panose="05000000000000000000" pitchFamily="2" charset="2"/>
              <a:buChar char="n"/>
            </a:pPr>
            <a:r>
              <a:rPr lang="en-US" altLang="ja-JP" b="1" dirty="0" smtClean="0">
                <a:effectLst/>
                <a:ea typeface="Meiryo UI" pitchFamily="50" charset="-128"/>
                <a:cs typeface="Meiryo UI" pitchFamily="50" charset="-128"/>
              </a:rPr>
              <a:t>So after version up, it is possible </a:t>
            </a:r>
            <a:r>
              <a:rPr lang="en-US" altLang="ja-JP" b="1" dirty="0">
                <a:effectLst/>
                <a:ea typeface="Meiryo UI" pitchFamily="50" charset="-128"/>
                <a:cs typeface="Meiryo UI" pitchFamily="50" charset="-128"/>
              </a:rPr>
              <a:t>to display a frame on the camera icon for the purpose of assisting not to overlap the icon by bringing camera icons into close contact with each other</a:t>
            </a:r>
            <a:r>
              <a:rPr lang="en-US" altLang="ja-JP" b="1" dirty="0" smtClean="0">
                <a:effectLst/>
                <a:ea typeface="Meiryo UI" pitchFamily="50" charset="-128"/>
                <a:cs typeface="Meiryo UI" pitchFamily="50" charset="-128"/>
              </a:rPr>
              <a:t>.</a:t>
            </a:r>
            <a:endParaRPr lang="en-US" altLang="ja-JP" b="1" dirty="0">
              <a:effectLst/>
              <a:ea typeface="Meiryo UI" pitchFamily="50" charset="-128"/>
              <a:cs typeface="Meiryo UI" pitchFamily="50" charset="-128"/>
            </a:endParaRPr>
          </a:p>
          <a:p>
            <a:pPr marL="285750" indent="-285750" algn="l" eaLnBrk="1" hangingPunct="1">
              <a:buFont typeface="Wingdings" panose="05000000000000000000" pitchFamily="2" charset="2"/>
              <a:buChar char="n"/>
            </a:pPr>
            <a:r>
              <a:rPr lang="en-US" altLang="ja-JP" b="1" dirty="0">
                <a:effectLst/>
                <a:ea typeface="Meiryo UI" pitchFamily="50" charset="-128"/>
                <a:cs typeface="Meiryo UI" pitchFamily="50" charset="-128"/>
              </a:rPr>
              <a:t>The frame is not always displayed on the map monitor.</a:t>
            </a:r>
            <a:endParaRPr lang="en-US" altLang="ja-JP" b="1" dirty="0" smtClean="0">
              <a:effectLst/>
              <a:ea typeface="Meiryo UI" pitchFamily="50" charset="-128"/>
              <a:cs typeface="Meiryo UI" pitchFamily="50" charset="-128"/>
            </a:endParaRPr>
          </a:p>
        </p:txBody>
      </p:sp>
      <p:grpSp>
        <p:nvGrpSpPr>
          <p:cNvPr id="3" name="グループ化 2"/>
          <p:cNvGrpSpPr/>
          <p:nvPr/>
        </p:nvGrpSpPr>
        <p:grpSpPr>
          <a:xfrm>
            <a:off x="1226392" y="2033052"/>
            <a:ext cx="6712263" cy="2626007"/>
            <a:chOff x="1137327" y="1794331"/>
            <a:chExt cx="7292099" cy="2852854"/>
          </a:xfrm>
        </p:grpSpPr>
        <p:pic>
          <p:nvPicPr>
            <p:cNvPr id="1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7558" t="52544" r="24417" b="19805"/>
            <a:stretch/>
          </p:blipFill>
          <p:spPr bwMode="auto">
            <a:xfrm>
              <a:off x="5040692" y="2120052"/>
              <a:ext cx="2635763" cy="25271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7553" t="52667" r="26117" b="22670"/>
            <a:stretch/>
          </p:blipFill>
          <p:spPr bwMode="auto">
            <a:xfrm>
              <a:off x="1137327" y="2120052"/>
              <a:ext cx="2674739" cy="252476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テキスト ボックス 1"/>
            <p:cNvSpPr txBox="1"/>
            <p:nvPr/>
          </p:nvSpPr>
          <p:spPr>
            <a:xfrm>
              <a:off x="1137327" y="1794331"/>
              <a:ext cx="1617664" cy="307777"/>
            </a:xfrm>
            <a:prstGeom prst="rect">
              <a:avLst/>
            </a:prstGeom>
            <a:noFill/>
          </p:spPr>
          <p:txBody>
            <a:bodyPr wrap="square" rtlCol="0">
              <a:spAutoFit/>
            </a:bodyPr>
            <a:lstStyle/>
            <a:p>
              <a:pPr marL="285750" indent="-285750" algn="l">
                <a:buFont typeface="Wingdings" panose="05000000000000000000" pitchFamily="2" charset="2"/>
                <a:buChar char="n"/>
              </a:pPr>
              <a:r>
                <a:rPr kumimoji="1" lang="en-US" altLang="ja-JP" b="1" dirty="0" smtClean="0">
                  <a:effectLst/>
                  <a:latin typeface="Calibri" panose="020F0502020204030204" pitchFamily="34" charset="0"/>
                </a:rPr>
                <a:t>Setting: OFF</a:t>
              </a:r>
              <a:endParaRPr kumimoji="1" lang="ja-JP" altLang="en-US" b="1" dirty="0">
                <a:effectLst/>
                <a:latin typeface="Calibri" panose="020F0502020204030204" pitchFamily="34" charset="0"/>
              </a:endParaRPr>
            </a:p>
          </p:txBody>
        </p:sp>
        <p:sp>
          <p:nvSpPr>
            <p:cNvPr id="20" name="テキスト ボックス 19"/>
            <p:cNvSpPr txBox="1"/>
            <p:nvPr/>
          </p:nvSpPr>
          <p:spPr>
            <a:xfrm>
              <a:off x="5037472" y="1798124"/>
              <a:ext cx="1617664" cy="307777"/>
            </a:xfrm>
            <a:prstGeom prst="rect">
              <a:avLst/>
            </a:prstGeom>
            <a:noFill/>
          </p:spPr>
          <p:txBody>
            <a:bodyPr wrap="square" rtlCol="0">
              <a:spAutoFit/>
            </a:bodyPr>
            <a:lstStyle/>
            <a:p>
              <a:pPr marL="285750" indent="-285750" algn="l">
                <a:buFont typeface="Wingdings" panose="05000000000000000000" pitchFamily="2" charset="2"/>
                <a:buChar char="n"/>
              </a:pPr>
              <a:r>
                <a:rPr kumimoji="1" lang="en-US" altLang="ja-JP" b="1" dirty="0" smtClean="0">
                  <a:effectLst/>
                  <a:latin typeface="Calibri" panose="020F0502020204030204" pitchFamily="34" charset="0"/>
                </a:rPr>
                <a:t>Setting: </a:t>
              </a:r>
              <a:r>
                <a:rPr kumimoji="1" lang="en-US" altLang="ja-JP" b="1" u="sng" dirty="0" smtClean="0">
                  <a:solidFill>
                    <a:srgbClr val="FF0000"/>
                  </a:solidFill>
                  <a:effectLst/>
                  <a:latin typeface="Calibri" panose="020F0502020204030204" pitchFamily="34" charset="0"/>
                </a:rPr>
                <a:t>ON</a:t>
              </a:r>
              <a:endParaRPr kumimoji="1" lang="ja-JP" altLang="en-US" b="1" u="sng" dirty="0">
                <a:solidFill>
                  <a:srgbClr val="FF0000"/>
                </a:solidFill>
                <a:effectLst/>
                <a:latin typeface="Calibri" panose="020F0502020204030204" pitchFamily="34" charset="0"/>
              </a:endParaRPr>
            </a:p>
          </p:txBody>
        </p:sp>
        <p:sp>
          <p:nvSpPr>
            <p:cNvPr id="21" name="角丸四角形吹き出し 20"/>
            <p:cNvSpPr/>
            <p:nvPr/>
          </p:nvSpPr>
          <p:spPr>
            <a:xfrm>
              <a:off x="2650873" y="2371597"/>
              <a:ext cx="1493229" cy="327601"/>
            </a:xfrm>
            <a:prstGeom prst="wedgeRoundRectCallout">
              <a:avLst>
                <a:gd name="adj1" fmla="val -63189"/>
                <a:gd name="adj2" fmla="val 32536"/>
                <a:gd name="adj3" fmla="val 16667"/>
              </a:avLst>
            </a:prstGeom>
            <a:solidFill>
              <a:srgbClr val="FF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800" b="1" dirty="0" smtClean="0">
                  <a:solidFill>
                    <a:srgbClr val="FF0000"/>
                  </a:solidFill>
                  <a:effectLst/>
                  <a:latin typeface="Calibri" panose="020F0502020204030204" pitchFamily="34" charset="0"/>
                </a:rPr>
                <a:t>No Frame on the camera icon</a:t>
              </a:r>
              <a:endParaRPr lang="en-US" altLang="ja-JP" sz="800" b="1" dirty="0">
                <a:solidFill>
                  <a:srgbClr val="FF0000"/>
                </a:solidFill>
                <a:effectLst/>
                <a:latin typeface="Calibri" panose="020F0502020204030204" pitchFamily="34" charset="0"/>
              </a:endParaRPr>
            </a:p>
          </p:txBody>
        </p:sp>
        <p:sp>
          <p:nvSpPr>
            <p:cNvPr id="22" name="角丸四角形吹き出し 21"/>
            <p:cNvSpPr/>
            <p:nvPr/>
          </p:nvSpPr>
          <p:spPr>
            <a:xfrm>
              <a:off x="1157644" y="4036274"/>
              <a:ext cx="1493229" cy="327601"/>
            </a:xfrm>
            <a:prstGeom prst="wedgeRoundRectCallout">
              <a:avLst>
                <a:gd name="adj1" fmla="val 64779"/>
                <a:gd name="adj2" fmla="val -24719"/>
                <a:gd name="adj3" fmla="val 16667"/>
              </a:avLst>
            </a:prstGeom>
            <a:solidFill>
              <a:srgbClr val="FF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800" b="1" dirty="0" smtClean="0">
                  <a:solidFill>
                    <a:srgbClr val="FF0000"/>
                  </a:solidFill>
                  <a:effectLst/>
                  <a:latin typeface="Calibri" panose="020F0502020204030204" pitchFamily="34" charset="0"/>
                </a:rPr>
                <a:t>No Frame on the camera icon</a:t>
              </a:r>
              <a:endParaRPr lang="en-US" altLang="ja-JP" sz="800" b="1" dirty="0">
                <a:solidFill>
                  <a:srgbClr val="FF0000"/>
                </a:solidFill>
                <a:effectLst/>
                <a:latin typeface="Calibri" panose="020F0502020204030204" pitchFamily="34" charset="0"/>
              </a:endParaRPr>
            </a:p>
          </p:txBody>
        </p:sp>
        <p:sp>
          <p:nvSpPr>
            <p:cNvPr id="23" name="角丸四角形吹き出し 22"/>
            <p:cNvSpPr/>
            <p:nvPr/>
          </p:nvSpPr>
          <p:spPr>
            <a:xfrm>
              <a:off x="6443289" y="2345502"/>
              <a:ext cx="1334974" cy="327601"/>
            </a:xfrm>
            <a:prstGeom prst="wedgeRoundRectCallout">
              <a:avLst>
                <a:gd name="adj1" fmla="val -63189"/>
                <a:gd name="adj2" fmla="val 32536"/>
                <a:gd name="adj3" fmla="val 16667"/>
              </a:avLst>
            </a:prstGeom>
            <a:solidFill>
              <a:srgbClr val="FF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800" b="1" dirty="0" smtClean="0">
                  <a:solidFill>
                    <a:srgbClr val="FF0000"/>
                  </a:solidFill>
                  <a:effectLst/>
                  <a:latin typeface="Calibri" panose="020F0502020204030204" pitchFamily="34" charset="0"/>
                </a:rPr>
                <a:t>Frame on the camera icon</a:t>
              </a:r>
              <a:endParaRPr lang="en-US" altLang="ja-JP" sz="800" b="1" dirty="0">
                <a:solidFill>
                  <a:srgbClr val="FF0000"/>
                </a:solidFill>
                <a:effectLst/>
                <a:latin typeface="Calibri" panose="020F0502020204030204" pitchFamily="34" charset="0"/>
              </a:endParaRPr>
            </a:p>
          </p:txBody>
        </p:sp>
        <p:sp>
          <p:nvSpPr>
            <p:cNvPr id="24" name="角丸四角形吹き出し 23"/>
            <p:cNvSpPr/>
            <p:nvPr/>
          </p:nvSpPr>
          <p:spPr>
            <a:xfrm>
              <a:off x="5108315" y="3872473"/>
              <a:ext cx="1334974" cy="327601"/>
            </a:xfrm>
            <a:prstGeom prst="wedgeRoundRectCallout">
              <a:avLst>
                <a:gd name="adj1" fmla="val 61508"/>
                <a:gd name="adj2" fmla="val -24719"/>
                <a:gd name="adj3" fmla="val 16667"/>
              </a:avLst>
            </a:prstGeom>
            <a:solidFill>
              <a:srgbClr val="FF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800" b="1" dirty="0" smtClean="0">
                  <a:solidFill>
                    <a:srgbClr val="FF0000"/>
                  </a:solidFill>
                  <a:effectLst/>
                  <a:latin typeface="Calibri" panose="020F0502020204030204" pitchFamily="34" charset="0"/>
                </a:rPr>
                <a:t>Frame on the camera icon</a:t>
              </a:r>
              <a:endParaRPr lang="en-US" altLang="ja-JP" sz="800" b="1" dirty="0">
                <a:solidFill>
                  <a:srgbClr val="FF0000"/>
                </a:solidFill>
                <a:effectLst/>
                <a:latin typeface="Calibri" panose="020F0502020204030204" pitchFamily="34" charset="0"/>
              </a:endParaRPr>
            </a:p>
          </p:txBody>
        </p:sp>
        <p:pic>
          <p:nvPicPr>
            <p:cNvPr id="18"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935189" y="3800104"/>
              <a:ext cx="249382" cy="35626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5" name="角丸四角形吹き出し 24"/>
            <p:cNvSpPr/>
            <p:nvPr/>
          </p:nvSpPr>
          <p:spPr>
            <a:xfrm>
              <a:off x="7094452" y="3056069"/>
              <a:ext cx="1334974" cy="565082"/>
            </a:xfrm>
            <a:prstGeom prst="wedgeRoundRectCallout">
              <a:avLst>
                <a:gd name="adj1" fmla="val -42729"/>
                <a:gd name="adj2" fmla="val 86910"/>
                <a:gd name="adj3" fmla="val 16667"/>
              </a:avLst>
            </a:prstGeom>
            <a:solidFill>
              <a:srgbClr val="FF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800" b="1" dirty="0" smtClean="0">
                  <a:solidFill>
                    <a:srgbClr val="FF0000"/>
                  </a:solidFill>
                  <a:effectLst/>
                  <a:latin typeface="Calibri" panose="020F0502020204030204" pitchFamily="34" charset="0"/>
                </a:rPr>
                <a:t>By edge as guidance, easy to place icons closely with avoiding overlap</a:t>
              </a:r>
              <a:endParaRPr lang="en-US" altLang="ja-JP" sz="800" b="1" dirty="0">
                <a:solidFill>
                  <a:srgbClr val="FF0000"/>
                </a:solidFill>
                <a:effectLst/>
                <a:latin typeface="Calibri" panose="020F0502020204030204" pitchFamily="34" charset="0"/>
              </a:endParaRPr>
            </a:p>
          </p:txBody>
        </p:sp>
        <p:pic>
          <p:nvPicPr>
            <p:cNvPr id="26"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259781" y="3798125"/>
              <a:ext cx="249382" cy="35626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30290" y="4170219"/>
              <a:ext cx="249382" cy="35626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8"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119256" y="4180115"/>
              <a:ext cx="249382" cy="35626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sp>
        <p:nvSpPr>
          <p:cNvPr id="30" name="テキスト ボックス 29"/>
          <p:cNvSpPr txBox="1"/>
          <p:nvPr/>
        </p:nvSpPr>
        <p:spPr>
          <a:xfrm>
            <a:off x="6613932" y="169635"/>
            <a:ext cx="1260000" cy="230832"/>
          </a:xfrm>
          <a:prstGeom prst="rect">
            <a:avLst/>
          </a:prstGeom>
          <a:solidFill>
            <a:schemeClr val="accent3">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1.20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428666694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470859" y="96038"/>
            <a:ext cx="6373291" cy="417241"/>
          </a:xfrm>
          <a:prstGeom prst="rect">
            <a:avLst/>
          </a:prstGeom>
          <a:noFill/>
        </p:spPr>
        <p:txBody>
          <a:bodyPr wrap="square" lIns="77925" tIns="38963" rIns="77925" bIns="38963" rtlCol="0">
            <a:spAutoFit/>
          </a:bodyPr>
          <a:lstStyle/>
          <a:p>
            <a:pPr algn="l"/>
            <a:r>
              <a:rPr lang="en-US" altLang="ja-JP" sz="22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Map monitor improvement : </a:t>
            </a:r>
            <a:r>
              <a:rPr lang="en-US" altLang="ja-JP" sz="22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Configuration menu</a:t>
            </a:r>
            <a:endParaRPr lang="en-US" altLang="ja-JP" sz="22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3906" y="1209564"/>
            <a:ext cx="5568230" cy="3480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正方形/長方形 10"/>
          <p:cNvSpPr>
            <a:spLocks noChangeAspect="1"/>
          </p:cNvSpPr>
          <p:nvPr/>
        </p:nvSpPr>
        <p:spPr>
          <a:xfrm>
            <a:off x="4826166" y="2865108"/>
            <a:ext cx="4035970" cy="146458"/>
          </a:xfrm>
          <a:prstGeom prst="rect">
            <a:avLst/>
          </a:prstGeom>
          <a:noFill/>
          <a:ln w="19050">
            <a:solidFill>
              <a:srgbClr val="00B0F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a:spLocks noChangeAspect="1"/>
          </p:cNvSpPr>
          <p:nvPr/>
        </p:nvSpPr>
        <p:spPr>
          <a:xfrm>
            <a:off x="4826166" y="3031452"/>
            <a:ext cx="4035970" cy="143642"/>
          </a:xfrm>
          <a:prstGeom prst="rect">
            <a:avLst/>
          </a:prstGeom>
          <a:noFill/>
          <a:ln w="19050">
            <a:solidFill>
              <a:srgbClr val="92D05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3"/>
          <p:cNvSpPr txBox="1">
            <a:spLocks noChangeArrowheads="1"/>
          </p:cNvSpPr>
          <p:nvPr/>
        </p:nvSpPr>
        <p:spPr bwMode="auto">
          <a:xfrm>
            <a:off x="165104" y="840418"/>
            <a:ext cx="8826495" cy="11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smtClean="0">
                <a:effectLst/>
                <a:ea typeface="Meiryo UI" pitchFamily="50" charset="-128"/>
                <a:cs typeface="Meiryo UI" pitchFamily="50" charset="-128"/>
              </a:rPr>
              <a:t>Tow additional menu have been added.</a:t>
            </a:r>
          </a:p>
          <a:p>
            <a:pPr marL="285750" indent="-285750" algn="l" eaLnBrk="1" hangingPunct="1">
              <a:buFont typeface="Wingdings" panose="05000000000000000000" pitchFamily="2" charset="2"/>
              <a:buChar char="n"/>
            </a:pPr>
            <a:endParaRPr lang="en-US" altLang="ja-JP" sz="1800" b="1" dirty="0">
              <a:effectLst/>
              <a:ea typeface="Meiryo UI" pitchFamily="50" charset="-128"/>
              <a:cs typeface="Meiryo UI" pitchFamily="50" charset="-128"/>
            </a:endParaRPr>
          </a:p>
          <a:p>
            <a:pPr marL="285750" indent="-285750" algn="l" eaLnBrk="1" hangingPunct="1">
              <a:buFont typeface="Wingdings" panose="05000000000000000000" pitchFamily="2" charset="2"/>
              <a:buChar char="Ø"/>
            </a:pPr>
            <a:r>
              <a:rPr lang="en-US" altLang="ja-JP" sz="1600" b="1" dirty="0" smtClean="0">
                <a:effectLst/>
                <a:ea typeface="Meiryo UI" pitchFamily="50" charset="-128"/>
                <a:cs typeface="Meiryo UI" pitchFamily="50" charset="-128"/>
              </a:rPr>
              <a:t>Preview on map</a:t>
            </a:r>
          </a:p>
          <a:p>
            <a:pPr marL="285750" indent="-285750" algn="l" eaLnBrk="1" hangingPunct="1">
              <a:buFont typeface="Wingdings" panose="05000000000000000000" pitchFamily="2" charset="2"/>
              <a:buChar char="Ø"/>
            </a:pPr>
            <a:r>
              <a:rPr lang="en-US" altLang="ja-JP" sz="1600" b="1" dirty="0" smtClean="0">
                <a:effectLst/>
                <a:ea typeface="Meiryo UI" pitchFamily="50" charset="-128"/>
                <a:cs typeface="Meiryo UI" pitchFamily="50" charset="-128"/>
              </a:rPr>
              <a:t>Camera border on map setting</a:t>
            </a:r>
          </a:p>
        </p:txBody>
      </p:sp>
      <p:sp>
        <p:nvSpPr>
          <p:cNvPr id="19" name="角丸四角形吹き出し 18"/>
          <p:cNvSpPr/>
          <p:nvPr/>
        </p:nvSpPr>
        <p:spPr>
          <a:xfrm>
            <a:off x="5870572" y="2166447"/>
            <a:ext cx="1798520" cy="327601"/>
          </a:xfrm>
          <a:prstGeom prst="wedgeRoundRectCallout">
            <a:avLst>
              <a:gd name="adj1" fmla="val -42657"/>
              <a:gd name="adj2" fmla="val 166728"/>
              <a:gd name="adj3" fmla="val 16667"/>
            </a:avLst>
          </a:prstGeom>
          <a:solidFill>
            <a:srgbClr val="FF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800" b="1" dirty="0" smtClean="0">
                <a:solidFill>
                  <a:srgbClr val="FF0000"/>
                </a:solidFill>
                <a:effectLst/>
                <a:latin typeface="Calibri" panose="020F0502020204030204" pitchFamily="34" charset="0"/>
              </a:rPr>
              <a:t>Turn ON/OFF of camera preview display on Map screen</a:t>
            </a:r>
            <a:endParaRPr lang="en-US" altLang="ja-JP" sz="800" b="1" dirty="0">
              <a:solidFill>
                <a:srgbClr val="FF0000"/>
              </a:solidFill>
              <a:effectLst/>
              <a:latin typeface="Calibri" panose="020F0502020204030204" pitchFamily="34" charset="0"/>
            </a:endParaRPr>
          </a:p>
        </p:txBody>
      </p:sp>
      <p:sp>
        <p:nvSpPr>
          <p:cNvPr id="20" name="角丸四角形吹き出し 19"/>
          <p:cNvSpPr/>
          <p:nvPr/>
        </p:nvSpPr>
        <p:spPr>
          <a:xfrm>
            <a:off x="6922232" y="3473580"/>
            <a:ext cx="1798520" cy="327601"/>
          </a:xfrm>
          <a:prstGeom prst="wedgeRoundRectCallout">
            <a:avLst>
              <a:gd name="adj1" fmla="val -29946"/>
              <a:gd name="adj2" fmla="val -135652"/>
              <a:gd name="adj3" fmla="val 16667"/>
            </a:avLst>
          </a:prstGeom>
          <a:solidFill>
            <a:srgbClr val="FF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800" b="1" dirty="0" smtClean="0">
                <a:solidFill>
                  <a:srgbClr val="FF0000"/>
                </a:solidFill>
                <a:effectLst/>
                <a:latin typeface="Calibri" panose="020F0502020204030204" pitchFamily="34" charset="0"/>
              </a:rPr>
              <a:t>Turn ON/OFF of camera icon frame display on Map setting screen</a:t>
            </a:r>
            <a:endParaRPr lang="en-US" altLang="ja-JP" sz="800" b="1" dirty="0">
              <a:solidFill>
                <a:srgbClr val="FF0000"/>
              </a:solidFill>
              <a:effectLst/>
              <a:latin typeface="Calibri" panose="020F0502020204030204" pitchFamily="34" charset="0"/>
            </a:endParaRPr>
          </a:p>
        </p:txBody>
      </p:sp>
      <p:sp>
        <p:nvSpPr>
          <p:cNvPr id="13" name="テキスト ボックス 12"/>
          <p:cNvSpPr txBox="1"/>
          <p:nvPr/>
        </p:nvSpPr>
        <p:spPr>
          <a:xfrm>
            <a:off x="6613932" y="169635"/>
            <a:ext cx="1260000" cy="230832"/>
          </a:xfrm>
          <a:prstGeom prst="rect">
            <a:avLst/>
          </a:prstGeom>
          <a:solidFill>
            <a:schemeClr val="accent3">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1.20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428666694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470860" y="43280"/>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Message Change when saving</a:t>
            </a:r>
            <a:r>
              <a:rPr lang="en-US" altLang="ja-JP" sz="18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 (improvement)</a:t>
            </a:r>
            <a:endParaRPr lang="ja-JP" altLang="en-US" sz="18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9" name="テキスト ボックス 3"/>
          <p:cNvSpPr txBox="1">
            <a:spLocks noChangeArrowheads="1"/>
          </p:cNvSpPr>
          <p:nvPr/>
        </p:nvSpPr>
        <p:spPr bwMode="auto">
          <a:xfrm>
            <a:off x="165104" y="881452"/>
            <a:ext cx="8826495" cy="369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lnSpc>
                <a:spcPct val="150000"/>
              </a:lnSpc>
              <a:buFont typeface="Wingdings" panose="05000000000000000000" pitchFamily="2" charset="2"/>
              <a:buChar char="n"/>
            </a:pPr>
            <a:r>
              <a:rPr lang="en-US" altLang="ja-JP" sz="1600" b="1" dirty="0" smtClean="0">
                <a:effectLst/>
                <a:ea typeface="Meiryo UI" pitchFamily="50" charset="-128"/>
                <a:cs typeface="Meiryo UI" pitchFamily="50" charset="-128"/>
              </a:rPr>
              <a:t>The following warning message will be displayed when </a:t>
            </a:r>
            <a:r>
              <a:rPr lang="en-US" altLang="ja-JP" sz="1600" b="1" dirty="0">
                <a:effectLst/>
                <a:ea typeface="Meiryo UI" pitchFamily="50" charset="-128"/>
                <a:cs typeface="Meiryo UI" pitchFamily="50" charset="-128"/>
              </a:rPr>
              <a:t>you press the </a:t>
            </a:r>
            <a:r>
              <a:rPr lang="en-US" altLang="ja-JP" sz="1600" b="1" dirty="0" smtClean="0">
                <a:effectLst/>
                <a:ea typeface="Meiryo UI" pitchFamily="50" charset="-128"/>
                <a:cs typeface="Meiryo UI" pitchFamily="50" charset="-128"/>
              </a:rPr>
              <a:t>“Save</a:t>
            </a:r>
            <a:r>
              <a:rPr lang="en-US" altLang="ja-JP" sz="1600" b="1" dirty="0">
                <a:effectLst/>
                <a:ea typeface="Meiryo UI" pitchFamily="50" charset="-128"/>
                <a:cs typeface="Meiryo UI" pitchFamily="50" charset="-128"/>
              </a:rPr>
              <a:t>" button on the setting </a:t>
            </a:r>
            <a:r>
              <a:rPr lang="en-US" altLang="ja-JP" sz="1600" b="1" dirty="0" smtClean="0">
                <a:effectLst/>
                <a:ea typeface="Meiryo UI" pitchFamily="50" charset="-128"/>
                <a:cs typeface="Meiryo UI" pitchFamily="50" charset="-128"/>
              </a:rPr>
              <a:t>screen which requires restart.</a:t>
            </a:r>
          </a:p>
          <a:p>
            <a:pPr marL="285750" indent="-285750" algn="l" eaLnBrk="1" hangingPunct="1">
              <a:lnSpc>
                <a:spcPct val="150000"/>
              </a:lnSpc>
              <a:buFont typeface="Wingdings" panose="05000000000000000000" pitchFamily="2" charset="2"/>
              <a:buChar char="n"/>
            </a:pPr>
            <a:r>
              <a:rPr lang="en-US" altLang="ja-JP" sz="1600" b="1" dirty="0" smtClean="0">
                <a:effectLst/>
                <a:ea typeface="Meiryo UI" pitchFamily="50" charset="-128"/>
                <a:cs typeface="Meiryo UI" pitchFamily="50" charset="-128"/>
              </a:rPr>
              <a:t>The message will display which </a:t>
            </a:r>
            <a:r>
              <a:rPr lang="en-US" altLang="ja-JP" sz="1600" b="1" dirty="0">
                <a:effectLst/>
                <a:ea typeface="Meiryo UI" pitchFamily="50" charset="-128"/>
                <a:cs typeface="Meiryo UI" pitchFamily="50" charset="-128"/>
              </a:rPr>
              <a:t>do not reflect immediately </a:t>
            </a:r>
            <a:r>
              <a:rPr lang="en-US" altLang="ja-JP" sz="1600" b="1" dirty="0" smtClean="0">
                <a:effectLst/>
                <a:ea typeface="Meiryo UI" pitchFamily="50" charset="-128"/>
                <a:cs typeface="Meiryo UI" pitchFamily="50" charset="-128"/>
              </a:rPr>
              <a:t>items.  And guide to reboot operation to reflect setting change. You can easily know which items are necessary to apply change by restart.</a:t>
            </a:r>
          </a:p>
          <a:p>
            <a:pPr marL="285750" indent="-285750" algn="l" eaLnBrk="1" hangingPunct="1">
              <a:lnSpc>
                <a:spcPct val="150000"/>
              </a:lnSpc>
              <a:buFont typeface="Wingdings" panose="05000000000000000000" pitchFamily="2" charset="2"/>
              <a:buChar char="n"/>
            </a:pPr>
            <a:r>
              <a:rPr lang="en-US" altLang="ja-JP" sz="1600" b="1" dirty="0" smtClean="0">
                <a:effectLst/>
                <a:ea typeface="Meiryo UI" pitchFamily="50" charset="-128"/>
                <a:cs typeface="Meiryo UI" pitchFamily="50" charset="-128"/>
              </a:rPr>
              <a:t>The applicable setting items are as follows.</a:t>
            </a:r>
          </a:p>
          <a:p>
            <a:pPr marL="285750" indent="-285750" algn="l" eaLnBrk="1" hangingPunct="1">
              <a:buFont typeface="Wingdings" panose="05000000000000000000" pitchFamily="2" charset="2"/>
              <a:buChar char="n"/>
            </a:pPr>
            <a:endParaRPr lang="en-US" altLang="ja-JP" sz="1800" b="1" dirty="0">
              <a:effectLst/>
              <a:ea typeface="Meiryo UI" pitchFamily="50" charset="-128"/>
              <a:cs typeface="Meiryo UI" pitchFamily="50" charset="-128"/>
            </a:endParaRPr>
          </a:p>
          <a:p>
            <a:pPr marL="1028700" lvl="1" algn="l" eaLnBrk="1" hangingPunct="1">
              <a:buFont typeface="Wingdings" panose="05000000000000000000" pitchFamily="2" charset="2"/>
              <a:buChar char="Ø"/>
            </a:pPr>
            <a:r>
              <a:rPr lang="en-US" altLang="ja-JP" sz="1600" b="1" dirty="0" smtClean="0">
                <a:effectLst/>
                <a:ea typeface="Meiryo UI" pitchFamily="50" charset="-128"/>
                <a:cs typeface="Meiryo UI" pitchFamily="50" charset="-128"/>
              </a:rPr>
              <a:t>System: Basic setup</a:t>
            </a:r>
          </a:p>
          <a:p>
            <a:pPr marL="1028700" lvl="1" algn="l" eaLnBrk="1" hangingPunct="1">
              <a:buFont typeface="Wingdings" panose="05000000000000000000" pitchFamily="2" charset="2"/>
              <a:buChar char="Ø"/>
            </a:pPr>
            <a:r>
              <a:rPr lang="en-US" altLang="ja-JP" sz="1600" b="1" dirty="0" smtClean="0">
                <a:effectLst/>
                <a:ea typeface="Meiryo UI" pitchFamily="50" charset="-128"/>
                <a:cs typeface="Meiryo UI" pitchFamily="50" charset="-128"/>
              </a:rPr>
              <a:t>Face search</a:t>
            </a:r>
          </a:p>
          <a:p>
            <a:pPr marL="1028700" lvl="1" algn="l" eaLnBrk="1" hangingPunct="1">
              <a:buFont typeface="Wingdings" panose="05000000000000000000" pitchFamily="2" charset="2"/>
              <a:buChar char="Ø"/>
            </a:pPr>
            <a:r>
              <a:rPr lang="en-US" altLang="ja-JP" sz="1600" b="1" dirty="0" smtClean="0">
                <a:effectLst/>
                <a:ea typeface="Meiryo UI" pitchFamily="50" charset="-128"/>
                <a:cs typeface="Meiryo UI" pitchFamily="50" charset="-128"/>
              </a:rPr>
              <a:t>Event movement</a:t>
            </a:r>
          </a:p>
          <a:p>
            <a:pPr marL="1028700" lvl="1" algn="l" eaLnBrk="1" hangingPunct="1">
              <a:buFont typeface="Wingdings" panose="05000000000000000000" pitchFamily="2" charset="2"/>
              <a:buChar char="Ø"/>
            </a:pPr>
            <a:r>
              <a:rPr lang="en-US" altLang="ja-JP" sz="1600" b="1" dirty="0" smtClean="0">
                <a:effectLst/>
                <a:ea typeface="Meiryo UI" pitchFamily="50" charset="-128"/>
                <a:cs typeface="Meiryo UI" pitchFamily="50" charset="-128"/>
              </a:rPr>
              <a:t>Communication</a:t>
            </a:r>
          </a:p>
          <a:p>
            <a:pPr marL="1028700" lvl="1" algn="l" eaLnBrk="1" hangingPunct="1">
              <a:buFont typeface="Wingdings" panose="05000000000000000000" pitchFamily="2" charset="2"/>
              <a:buChar char="Ø"/>
            </a:pPr>
            <a:r>
              <a:rPr lang="en-US" altLang="ja-JP" sz="1600" b="1" dirty="0" smtClean="0">
                <a:effectLst/>
                <a:ea typeface="Meiryo UI" pitchFamily="50" charset="-128"/>
                <a:cs typeface="Meiryo UI" pitchFamily="50" charset="-128"/>
              </a:rPr>
              <a:t>Controller</a:t>
            </a:r>
          </a:p>
          <a:p>
            <a:pPr marL="1028700" lvl="1" algn="l" eaLnBrk="1" hangingPunct="1">
              <a:buFont typeface="Wingdings" panose="05000000000000000000" pitchFamily="2" charset="2"/>
              <a:buChar char="Ø"/>
            </a:pPr>
            <a:r>
              <a:rPr lang="en-US" altLang="ja-JP" sz="1600" b="1" dirty="0" smtClean="0">
                <a:effectLst/>
                <a:ea typeface="Meiryo UI" pitchFamily="50" charset="-128"/>
                <a:cs typeface="Meiryo UI" pitchFamily="50" charset="-128"/>
              </a:rPr>
              <a:t>Maintenance</a:t>
            </a:r>
            <a:endParaRPr lang="en-US" altLang="ja-JP" sz="1600" b="1" dirty="0">
              <a:effectLst/>
              <a:ea typeface="Meiryo UI" pitchFamily="50" charset="-128"/>
              <a:cs typeface="Meiryo UI" pitchFamily="50"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0051" y="2606513"/>
            <a:ext cx="3848100"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6613932" y="169635"/>
            <a:ext cx="1260000" cy="230832"/>
          </a:xfrm>
          <a:prstGeom prst="rect">
            <a:avLst/>
          </a:prstGeom>
          <a:solidFill>
            <a:schemeClr val="accent3">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1.20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42866669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AutoShape 3"/>
          <p:cNvSpPr>
            <a:spLocks noChangeArrowheads="1"/>
          </p:cNvSpPr>
          <p:nvPr/>
        </p:nvSpPr>
        <p:spPr bwMode="auto">
          <a:xfrm>
            <a:off x="241662" y="758032"/>
            <a:ext cx="8567737" cy="359473"/>
          </a:xfrm>
          <a:prstGeom prst="roundRect">
            <a:avLst>
              <a:gd name="adj" fmla="val 16667"/>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7925" tIns="38963" rIns="77925" bIns="38963">
            <a:spAutoFit/>
          </a:bodyPr>
          <a:lstStyle/>
          <a:p>
            <a:pPr>
              <a:spcBef>
                <a:spcPct val="50000"/>
              </a:spcBef>
            </a:pPr>
            <a:r>
              <a:rPr lang="en-US" altLang="ja-JP" sz="1600" i="1" dirty="0">
                <a:solidFill>
                  <a:schemeClr val="bg1"/>
                </a:solidFill>
                <a:latin typeface="Calibri" panose="020F0502020204030204" pitchFamily="34" charset="0"/>
                <a:cs typeface="Calibri" panose="020F0502020204030204" pitchFamily="34" charset="0"/>
              </a:rPr>
              <a:t>Examples of Multiscreen combination  ( </a:t>
            </a:r>
            <a:r>
              <a:rPr lang="en-US" altLang="ja-JP" sz="1600" i="1" dirty="0" smtClean="0">
                <a:solidFill>
                  <a:schemeClr val="bg1"/>
                </a:solidFill>
                <a:latin typeface="Calibri" panose="020F0502020204030204" pitchFamily="34" charset="0"/>
                <a:cs typeface="Calibri" panose="020F0502020204030204" pitchFamily="34" charset="0"/>
              </a:rPr>
              <a:t>Max. </a:t>
            </a:r>
            <a:r>
              <a:rPr lang="en-US" altLang="ja-JP" sz="1600" i="1" dirty="0">
                <a:solidFill>
                  <a:schemeClr val="bg1"/>
                </a:solidFill>
                <a:latin typeface="Calibri" panose="020F0502020204030204" pitchFamily="34" charset="0"/>
                <a:cs typeface="Calibri" panose="020F0502020204030204" pitchFamily="34" charset="0"/>
              </a:rPr>
              <a:t>68 Display available )</a:t>
            </a:r>
          </a:p>
        </p:txBody>
      </p:sp>
      <p:sp>
        <p:nvSpPr>
          <p:cNvPr id="11268" name="Text Box 4"/>
          <p:cNvSpPr txBox="1">
            <a:spLocks noChangeArrowheads="1"/>
          </p:cNvSpPr>
          <p:nvPr/>
        </p:nvSpPr>
        <p:spPr bwMode="auto">
          <a:xfrm>
            <a:off x="471376" y="59715"/>
            <a:ext cx="8693150" cy="448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7925" tIns="38963" rIns="77925" bIns="38963">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l">
              <a:defRPr/>
            </a:pPr>
            <a:r>
              <a:rPr lang="en-US" altLang="ja-JP" sz="2400" b="1" dirty="0">
                <a:solidFill>
                  <a:srgbClr val="FFFFFF"/>
                </a:solidFill>
                <a:effectLst/>
                <a:latin typeface="Calibri" panose="020F0502020204030204" pitchFamily="34" charset="0"/>
                <a:cs typeface="Calibri" panose="020F0502020204030204" pitchFamily="34" charset="0"/>
              </a:rPr>
              <a:t>Combination of extension software</a:t>
            </a:r>
          </a:p>
        </p:txBody>
      </p:sp>
      <p:grpSp>
        <p:nvGrpSpPr>
          <p:cNvPr id="11269" name="Group 5"/>
          <p:cNvGrpSpPr>
            <a:grpSpLocks noChangeAspect="1"/>
          </p:cNvGrpSpPr>
          <p:nvPr/>
        </p:nvGrpSpPr>
        <p:grpSpPr bwMode="auto">
          <a:xfrm>
            <a:off x="1284288" y="2159794"/>
            <a:ext cx="576262" cy="323850"/>
            <a:chOff x="3220" y="1366"/>
            <a:chExt cx="726" cy="544"/>
          </a:xfrm>
        </p:grpSpPr>
        <p:sp>
          <p:nvSpPr>
            <p:cNvPr id="11382" name="Rectangle 6"/>
            <p:cNvSpPr>
              <a:spLocks noChangeAspect="1" noChangeArrowheads="1"/>
            </p:cNvSpPr>
            <p:nvPr/>
          </p:nvSpPr>
          <p:spPr bwMode="auto">
            <a:xfrm>
              <a:off x="3220" y="1366"/>
              <a:ext cx="725" cy="544"/>
            </a:xfrm>
            <a:prstGeom prst="rect">
              <a:avLst/>
            </a:prstGeom>
            <a:solidFill>
              <a:srgbClr val="969696"/>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dirty="0">
                <a:latin typeface="Calibri" panose="020F0502020204030204" pitchFamily="34" charset="0"/>
                <a:cs typeface="Calibri" panose="020F0502020204030204" pitchFamily="34" charset="0"/>
              </a:endParaRPr>
            </a:p>
          </p:txBody>
        </p:sp>
        <p:sp>
          <p:nvSpPr>
            <p:cNvPr id="11383" name="Line 7"/>
            <p:cNvSpPr>
              <a:spLocks noChangeAspect="1" noChangeShapeType="1"/>
            </p:cNvSpPr>
            <p:nvPr/>
          </p:nvSpPr>
          <p:spPr bwMode="auto">
            <a:xfrm>
              <a:off x="3583" y="1366"/>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84" name="Line 8"/>
            <p:cNvSpPr>
              <a:spLocks noChangeAspect="1" noChangeShapeType="1"/>
            </p:cNvSpPr>
            <p:nvPr/>
          </p:nvSpPr>
          <p:spPr bwMode="auto">
            <a:xfrm flipH="1" flipV="1">
              <a:off x="3220" y="1638"/>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85" name="Line 9"/>
            <p:cNvSpPr>
              <a:spLocks noChangeAspect="1" noChangeShapeType="1"/>
            </p:cNvSpPr>
            <p:nvPr/>
          </p:nvSpPr>
          <p:spPr bwMode="auto">
            <a:xfrm flipH="1" flipV="1">
              <a:off x="3220" y="1502"/>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86" name="Line 10"/>
            <p:cNvSpPr>
              <a:spLocks noChangeAspect="1" noChangeShapeType="1"/>
            </p:cNvSpPr>
            <p:nvPr/>
          </p:nvSpPr>
          <p:spPr bwMode="auto">
            <a:xfrm flipH="1" flipV="1">
              <a:off x="3220" y="1774"/>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87" name="Line 11"/>
            <p:cNvSpPr>
              <a:spLocks noChangeAspect="1" noChangeShapeType="1"/>
            </p:cNvSpPr>
            <p:nvPr/>
          </p:nvSpPr>
          <p:spPr bwMode="auto">
            <a:xfrm>
              <a:off x="3401" y="1366"/>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88" name="Line 12"/>
            <p:cNvSpPr>
              <a:spLocks noChangeAspect="1" noChangeShapeType="1"/>
            </p:cNvSpPr>
            <p:nvPr/>
          </p:nvSpPr>
          <p:spPr bwMode="auto">
            <a:xfrm>
              <a:off x="3764" y="1366"/>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89" name="Rectangle 13"/>
            <p:cNvSpPr>
              <a:spLocks noChangeAspect="1" noChangeArrowheads="1"/>
            </p:cNvSpPr>
            <p:nvPr/>
          </p:nvSpPr>
          <p:spPr bwMode="auto">
            <a:xfrm>
              <a:off x="3220" y="1366"/>
              <a:ext cx="725" cy="54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dirty="0">
                <a:latin typeface="Calibri" panose="020F0502020204030204" pitchFamily="34" charset="0"/>
                <a:cs typeface="Calibri" panose="020F0502020204030204" pitchFamily="34" charset="0"/>
              </a:endParaRPr>
            </a:p>
          </p:txBody>
        </p:sp>
      </p:grpSp>
      <p:grpSp>
        <p:nvGrpSpPr>
          <p:cNvPr id="11270" name="Group 14"/>
          <p:cNvGrpSpPr>
            <a:grpSpLocks noChangeAspect="1"/>
          </p:cNvGrpSpPr>
          <p:nvPr/>
        </p:nvGrpSpPr>
        <p:grpSpPr bwMode="auto">
          <a:xfrm>
            <a:off x="636588" y="1782370"/>
            <a:ext cx="576262" cy="323850"/>
            <a:chOff x="3220" y="1366"/>
            <a:chExt cx="726" cy="544"/>
          </a:xfrm>
        </p:grpSpPr>
        <p:sp>
          <p:nvSpPr>
            <p:cNvPr id="11374" name="Rectangle 15"/>
            <p:cNvSpPr>
              <a:spLocks noChangeAspect="1" noChangeArrowheads="1"/>
            </p:cNvSpPr>
            <p:nvPr/>
          </p:nvSpPr>
          <p:spPr bwMode="auto">
            <a:xfrm>
              <a:off x="3220" y="1366"/>
              <a:ext cx="725" cy="544"/>
            </a:xfrm>
            <a:prstGeom prst="rect">
              <a:avLst/>
            </a:prstGeom>
            <a:solidFill>
              <a:srgbClr val="969696"/>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dirty="0">
                <a:latin typeface="Calibri" panose="020F0502020204030204" pitchFamily="34" charset="0"/>
                <a:cs typeface="Calibri" panose="020F0502020204030204" pitchFamily="34" charset="0"/>
              </a:endParaRPr>
            </a:p>
          </p:txBody>
        </p:sp>
        <p:sp>
          <p:nvSpPr>
            <p:cNvPr id="11375" name="Line 16"/>
            <p:cNvSpPr>
              <a:spLocks noChangeAspect="1" noChangeShapeType="1"/>
            </p:cNvSpPr>
            <p:nvPr/>
          </p:nvSpPr>
          <p:spPr bwMode="auto">
            <a:xfrm>
              <a:off x="3583" y="1366"/>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76" name="Line 17"/>
            <p:cNvSpPr>
              <a:spLocks noChangeAspect="1" noChangeShapeType="1"/>
            </p:cNvSpPr>
            <p:nvPr/>
          </p:nvSpPr>
          <p:spPr bwMode="auto">
            <a:xfrm flipH="1" flipV="1">
              <a:off x="3220" y="1638"/>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77" name="Line 18"/>
            <p:cNvSpPr>
              <a:spLocks noChangeAspect="1" noChangeShapeType="1"/>
            </p:cNvSpPr>
            <p:nvPr/>
          </p:nvSpPr>
          <p:spPr bwMode="auto">
            <a:xfrm flipH="1" flipV="1">
              <a:off x="3220" y="1502"/>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78" name="Line 19"/>
            <p:cNvSpPr>
              <a:spLocks noChangeAspect="1" noChangeShapeType="1"/>
            </p:cNvSpPr>
            <p:nvPr/>
          </p:nvSpPr>
          <p:spPr bwMode="auto">
            <a:xfrm flipH="1" flipV="1">
              <a:off x="3220" y="1774"/>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79" name="Line 20"/>
            <p:cNvSpPr>
              <a:spLocks noChangeAspect="1" noChangeShapeType="1"/>
            </p:cNvSpPr>
            <p:nvPr/>
          </p:nvSpPr>
          <p:spPr bwMode="auto">
            <a:xfrm>
              <a:off x="3401" y="1366"/>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80" name="Line 21"/>
            <p:cNvSpPr>
              <a:spLocks noChangeAspect="1" noChangeShapeType="1"/>
            </p:cNvSpPr>
            <p:nvPr/>
          </p:nvSpPr>
          <p:spPr bwMode="auto">
            <a:xfrm>
              <a:off x="3764" y="1366"/>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81" name="Rectangle 22"/>
            <p:cNvSpPr>
              <a:spLocks noChangeAspect="1" noChangeArrowheads="1"/>
            </p:cNvSpPr>
            <p:nvPr/>
          </p:nvSpPr>
          <p:spPr bwMode="auto">
            <a:xfrm>
              <a:off x="3220" y="1366"/>
              <a:ext cx="725" cy="54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dirty="0">
                <a:latin typeface="Calibri" panose="020F0502020204030204" pitchFamily="34" charset="0"/>
                <a:cs typeface="Calibri" panose="020F0502020204030204" pitchFamily="34" charset="0"/>
              </a:endParaRPr>
            </a:p>
          </p:txBody>
        </p:sp>
      </p:grpSp>
      <p:grpSp>
        <p:nvGrpSpPr>
          <p:cNvPr id="11271" name="Group 23"/>
          <p:cNvGrpSpPr>
            <a:grpSpLocks noChangeAspect="1"/>
          </p:cNvGrpSpPr>
          <p:nvPr/>
        </p:nvGrpSpPr>
        <p:grpSpPr bwMode="auto">
          <a:xfrm>
            <a:off x="1285967" y="1782370"/>
            <a:ext cx="576263" cy="323850"/>
            <a:chOff x="3220" y="1366"/>
            <a:chExt cx="726" cy="544"/>
          </a:xfrm>
        </p:grpSpPr>
        <p:sp>
          <p:nvSpPr>
            <p:cNvPr id="11366" name="Rectangle 24"/>
            <p:cNvSpPr>
              <a:spLocks noChangeAspect="1" noChangeArrowheads="1"/>
            </p:cNvSpPr>
            <p:nvPr/>
          </p:nvSpPr>
          <p:spPr bwMode="auto">
            <a:xfrm>
              <a:off x="3220" y="1366"/>
              <a:ext cx="725" cy="544"/>
            </a:xfrm>
            <a:prstGeom prst="rect">
              <a:avLst/>
            </a:prstGeom>
            <a:solidFill>
              <a:srgbClr val="969696"/>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dirty="0">
                <a:latin typeface="Calibri" panose="020F0502020204030204" pitchFamily="34" charset="0"/>
                <a:cs typeface="Calibri" panose="020F0502020204030204" pitchFamily="34" charset="0"/>
              </a:endParaRPr>
            </a:p>
          </p:txBody>
        </p:sp>
        <p:sp>
          <p:nvSpPr>
            <p:cNvPr id="11367" name="Line 25"/>
            <p:cNvSpPr>
              <a:spLocks noChangeAspect="1" noChangeShapeType="1"/>
            </p:cNvSpPr>
            <p:nvPr/>
          </p:nvSpPr>
          <p:spPr bwMode="auto">
            <a:xfrm>
              <a:off x="3583" y="1366"/>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68" name="Line 26"/>
            <p:cNvSpPr>
              <a:spLocks noChangeAspect="1" noChangeShapeType="1"/>
            </p:cNvSpPr>
            <p:nvPr/>
          </p:nvSpPr>
          <p:spPr bwMode="auto">
            <a:xfrm flipH="1" flipV="1">
              <a:off x="3220" y="1638"/>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69" name="Line 27"/>
            <p:cNvSpPr>
              <a:spLocks noChangeAspect="1" noChangeShapeType="1"/>
            </p:cNvSpPr>
            <p:nvPr/>
          </p:nvSpPr>
          <p:spPr bwMode="auto">
            <a:xfrm flipH="1" flipV="1">
              <a:off x="3220" y="1502"/>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70" name="Line 28"/>
            <p:cNvSpPr>
              <a:spLocks noChangeAspect="1" noChangeShapeType="1"/>
            </p:cNvSpPr>
            <p:nvPr/>
          </p:nvSpPr>
          <p:spPr bwMode="auto">
            <a:xfrm flipH="1" flipV="1">
              <a:off x="3220" y="1774"/>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71" name="Line 29"/>
            <p:cNvSpPr>
              <a:spLocks noChangeAspect="1" noChangeShapeType="1"/>
            </p:cNvSpPr>
            <p:nvPr/>
          </p:nvSpPr>
          <p:spPr bwMode="auto">
            <a:xfrm>
              <a:off x="3401" y="1366"/>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72" name="Line 30"/>
            <p:cNvSpPr>
              <a:spLocks noChangeAspect="1" noChangeShapeType="1"/>
            </p:cNvSpPr>
            <p:nvPr/>
          </p:nvSpPr>
          <p:spPr bwMode="auto">
            <a:xfrm>
              <a:off x="3764" y="1366"/>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73" name="Rectangle 31"/>
            <p:cNvSpPr>
              <a:spLocks noChangeAspect="1" noChangeArrowheads="1"/>
            </p:cNvSpPr>
            <p:nvPr/>
          </p:nvSpPr>
          <p:spPr bwMode="auto">
            <a:xfrm>
              <a:off x="3220" y="1366"/>
              <a:ext cx="725" cy="54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dirty="0">
                <a:latin typeface="Calibri" panose="020F0502020204030204" pitchFamily="34" charset="0"/>
                <a:cs typeface="Calibri" panose="020F0502020204030204" pitchFamily="34" charset="0"/>
              </a:endParaRPr>
            </a:p>
          </p:txBody>
        </p:sp>
      </p:grpSp>
      <p:grpSp>
        <p:nvGrpSpPr>
          <p:cNvPr id="11272" name="Group 32"/>
          <p:cNvGrpSpPr>
            <a:grpSpLocks noChangeAspect="1"/>
          </p:cNvGrpSpPr>
          <p:nvPr/>
        </p:nvGrpSpPr>
        <p:grpSpPr bwMode="auto">
          <a:xfrm>
            <a:off x="636588" y="2159794"/>
            <a:ext cx="576262" cy="323850"/>
            <a:chOff x="3220" y="1366"/>
            <a:chExt cx="726" cy="544"/>
          </a:xfrm>
        </p:grpSpPr>
        <p:sp>
          <p:nvSpPr>
            <p:cNvPr id="11358" name="Rectangle 33"/>
            <p:cNvSpPr>
              <a:spLocks noChangeAspect="1" noChangeArrowheads="1"/>
            </p:cNvSpPr>
            <p:nvPr/>
          </p:nvSpPr>
          <p:spPr bwMode="auto">
            <a:xfrm>
              <a:off x="3220" y="1366"/>
              <a:ext cx="725" cy="544"/>
            </a:xfrm>
            <a:prstGeom prst="rect">
              <a:avLst/>
            </a:prstGeom>
            <a:solidFill>
              <a:srgbClr val="969696"/>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dirty="0">
                <a:latin typeface="Calibri" panose="020F0502020204030204" pitchFamily="34" charset="0"/>
                <a:cs typeface="Calibri" panose="020F0502020204030204" pitchFamily="34" charset="0"/>
              </a:endParaRPr>
            </a:p>
          </p:txBody>
        </p:sp>
        <p:sp>
          <p:nvSpPr>
            <p:cNvPr id="11359" name="Line 34"/>
            <p:cNvSpPr>
              <a:spLocks noChangeAspect="1" noChangeShapeType="1"/>
            </p:cNvSpPr>
            <p:nvPr/>
          </p:nvSpPr>
          <p:spPr bwMode="auto">
            <a:xfrm>
              <a:off x="3583" y="1366"/>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60" name="Line 35"/>
            <p:cNvSpPr>
              <a:spLocks noChangeAspect="1" noChangeShapeType="1"/>
            </p:cNvSpPr>
            <p:nvPr/>
          </p:nvSpPr>
          <p:spPr bwMode="auto">
            <a:xfrm flipH="1" flipV="1">
              <a:off x="3220" y="1638"/>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61" name="Line 36"/>
            <p:cNvSpPr>
              <a:spLocks noChangeAspect="1" noChangeShapeType="1"/>
            </p:cNvSpPr>
            <p:nvPr/>
          </p:nvSpPr>
          <p:spPr bwMode="auto">
            <a:xfrm flipH="1" flipV="1">
              <a:off x="3220" y="1502"/>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62" name="Line 37"/>
            <p:cNvSpPr>
              <a:spLocks noChangeAspect="1" noChangeShapeType="1"/>
            </p:cNvSpPr>
            <p:nvPr/>
          </p:nvSpPr>
          <p:spPr bwMode="auto">
            <a:xfrm flipH="1" flipV="1">
              <a:off x="3220" y="1774"/>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63" name="Line 38"/>
            <p:cNvSpPr>
              <a:spLocks noChangeAspect="1" noChangeShapeType="1"/>
            </p:cNvSpPr>
            <p:nvPr/>
          </p:nvSpPr>
          <p:spPr bwMode="auto">
            <a:xfrm>
              <a:off x="3401" y="1366"/>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64" name="Line 39"/>
            <p:cNvSpPr>
              <a:spLocks noChangeAspect="1" noChangeShapeType="1"/>
            </p:cNvSpPr>
            <p:nvPr/>
          </p:nvSpPr>
          <p:spPr bwMode="auto">
            <a:xfrm>
              <a:off x="3764" y="1366"/>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65" name="Rectangle 40"/>
            <p:cNvSpPr>
              <a:spLocks noChangeAspect="1" noChangeArrowheads="1"/>
            </p:cNvSpPr>
            <p:nvPr/>
          </p:nvSpPr>
          <p:spPr bwMode="auto">
            <a:xfrm>
              <a:off x="3220" y="1366"/>
              <a:ext cx="725" cy="54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dirty="0">
                <a:latin typeface="Calibri" panose="020F0502020204030204" pitchFamily="34" charset="0"/>
                <a:cs typeface="Calibri" panose="020F0502020204030204" pitchFamily="34" charset="0"/>
              </a:endParaRPr>
            </a:p>
          </p:txBody>
        </p:sp>
      </p:grpSp>
      <p:sp>
        <p:nvSpPr>
          <p:cNvPr id="11273" name="Text Box 41"/>
          <p:cNvSpPr txBox="1">
            <a:spLocks noChangeArrowheads="1"/>
          </p:cNvSpPr>
          <p:nvPr/>
        </p:nvSpPr>
        <p:spPr bwMode="auto">
          <a:xfrm>
            <a:off x="604509" y="1117206"/>
            <a:ext cx="1354816" cy="32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600" dirty="0" smtClean="0">
                <a:solidFill>
                  <a:schemeClr val="accent2"/>
                </a:solidFill>
                <a:latin typeface="Calibri" panose="020F0502020204030204" pitchFamily="34" charset="0"/>
                <a:cs typeface="Calibri" panose="020F0502020204030204" pitchFamily="34" charset="0"/>
              </a:rPr>
              <a:t>16 x 4 </a:t>
            </a:r>
            <a:r>
              <a:rPr lang="en-US" altLang="ja-JP" sz="1600" dirty="0">
                <a:solidFill>
                  <a:schemeClr val="accent2"/>
                </a:solidFill>
                <a:latin typeface="Calibri" panose="020F0502020204030204" pitchFamily="34" charset="0"/>
                <a:cs typeface="Calibri" panose="020F0502020204030204" pitchFamily="34" charset="0"/>
              </a:rPr>
              <a:t>+ 4 = 68</a:t>
            </a:r>
          </a:p>
        </p:txBody>
      </p:sp>
      <p:sp>
        <p:nvSpPr>
          <p:cNvPr id="11274" name="Rectangle 42"/>
          <p:cNvSpPr>
            <a:spLocks noChangeArrowheads="1"/>
          </p:cNvSpPr>
          <p:nvPr/>
        </p:nvSpPr>
        <p:spPr bwMode="auto">
          <a:xfrm>
            <a:off x="858839" y="2876560"/>
            <a:ext cx="790575" cy="445294"/>
          </a:xfrm>
          <a:prstGeom prst="rect">
            <a:avLst/>
          </a:prstGeom>
          <a:solidFill>
            <a:srgbClr val="969696"/>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nchor="ctr"/>
          <a:lstStyle/>
          <a:p>
            <a:endParaRPr lang="en-SG" dirty="0">
              <a:latin typeface="Calibri" panose="020F0502020204030204" pitchFamily="34" charset="0"/>
              <a:cs typeface="Calibri" panose="020F0502020204030204" pitchFamily="34" charset="0"/>
            </a:endParaRPr>
          </a:p>
        </p:txBody>
      </p:sp>
      <p:sp>
        <p:nvSpPr>
          <p:cNvPr id="11275" name="Line 43"/>
          <p:cNvSpPr>
            <a:spLocks noChangeShapeType="1"/>
          </p:cNvSpPr>
          <p:nvPr/>
        </p:nvSpPr>
        <p:spPr bwMode="auto">
          <a:xfrm>
            <a:off x="1255713" y="2865845"/>
            <a:ext cx="0" cy="44529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lstStyle/>
          <a:p>
            <a:endParaRPr lang="en-SG" dirty="0">
              <a:latin typeface="Calibri" panose="020F0502020204030204" pitchFamily="34" charset="0"/>
              <a:cs typeface="Calibri" panose="020F0502020204030204" pitchFamily="34" charset="0"/>
            </a:endParaRPr>
          </a:p>
        </p:txBody>
      </p:sp>
      <p:sp>
        <p:nvSpPr>
          <p:cNvPr id="11276" name="Line 44"/>
          <p:cNvSpPr>
            <a:spLocks noChangeShapeType="1"/>
          </p:cNvSpPr>
          <p:nvPr/>
        </p:nvSpPr>
        <p:spPr bwMode="auto">
          <a:xfrm flipH="1" flipV="1">
            <a:off x="858838" y="3088494"/>
            <a:ext cx="792162" cy="1192"/>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lstStyle/>
          <a:p>
            <a:endParaRPr lang="en-SG" dirty="0">
              <a:latin typeface="Calibri" panose="020F0502020204030204" pitchFamily="34" charset="0"/>
              <a:cs typeface="Calibri" panose="020F0502020204030204" pitchFamily="34" charset="0"/>
            </a:endParaRPr>
          </a:p>
        </p:txBody>
      </p:sp>
      <p:sp>
        <p:nvSpPr>
          <p:cNvPr id="11277" name="Text Box 45"/>
          <p:cNvSpPr txBox="1">
            <a:spLocks noChangeArrowheads="1"/>
          </p:cNvSpPr>
          <p:nvPr/>
        </p:nvSpPr>
        <p:spPr bwMode="auto">
          <a:xfrm>
            <a:off x="1036949" y="2419800"/>
            <a:ext cx="433387" cy="38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ja-JP" sz="2000" b="1" dirty="0" smtClean="0">
                <a:solidFill>
                  <a:srgbClr val="FF5050"/>
                </a:solidFill>
                <a:latin typeface="Calibri" panose="020F0502020204030204" pitchFamily="34" charset="0"/>
                <a:cs typeface="Calibri" panose="020F0502020204030204" pitchFamily="34" charset="0"/>
              </a:rPr>
              <a:t>+</a:t>
            </a:r>
            <a:endParaRPr lang="ja-JP" altLang="en-US" sz="2000" b="1" dirty="0">
              <a:solidFill>
                <a:srgbClr val="FF5050"/>
              </a:solidFill>
              <a:latin typeface="Calibri" panose="020F0502020204030204" pitchFamily="34" charset="0"/>
              <a:cs typeface="Calibri" panose="020F0502020204030204" pitchFamily="34" charset="0"/>
            </a:endParaRPr>
          </a:p>
        </p:txBody>
      </p:sp>
      <p:sp>
        <p:nvSpPr>
          <p:cNvPr id="11278" name="Text Box 46"/>
          <p:cNvSpPr txBox="1">
            <a:spLocks noChangeArrowheads="1"/>
          </p:cNvSpPr>
          <p:nvPr/>
        </p:nvSpPr>
        <p:spPr bwMode="auto">
          <a:xfrm>
            <a:off x="672830" y="2644398"/>
            <a:ext cx="1176882" cy="24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050" dirty="0">
                <a:solidFill>
                  <a:schemeClr val="accent2"/>
                </a:solidFill>
                <a:latin typeface="Calibri" panose="020F0502020204030204" pitchFamily="34" charset="0"/>
                <a:cs typeface="Calibri" panose="020F0502020204030204" pitchFamily="34" charset="0"/>
              </a:rPr>
              <a:t>Operation window</a:t>
            </a:r>
          </a:p>
        </p:txBody>
      </p:sp>
      <p:sp>
        <p:nvSpPr>
          <p:cNvPr id="11279" name="Rectangle 47"/>
          <p:cNvSpPr>
            <a:spLocks noChangeArrowheads="1"/>
          </p:cNvSpPr>
          <p:nvPr/>
        </p:nvSpPr>
        <p:spPr bwMode="auto">
          <a:xfrm>
            <a:off x="565150" y="1431131"/>
            <a:ext cx="1368425" cy="1944291"/>
          </a:xfrm>
          <a:prstGeom prst="rect">
            <a:avLst/>
          </a:prstGeom>
          <a:noFill/>
          <a:ln w="19050">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nchor="ctr"/>
          <a:lstStyle/>
          <a:p>
            <a:endParaRPr lang="en-SG" dirty="0">
              <a:latin typeface="Calibri" panose="020F0502020204030204" pitchFamily="34" charset="0"/>
              <a:cs typeface="Calibri" panose="020F0502020204030204" pitchFamily="34" charset="0"/>
            </a:endParaRPr>
          </a:p>
        </p:txBody>
      </p:sp>
      <p:sp>
        <p:nvSpPr>
          <p:cNvPr id="11280" name="Rectangle 48"/>
          <p:cNvSpPr>
            <a:spLocks noChangeArrowheads="1"/>
          </p:cNvSpPr>
          <p:nvPr/>
        </p:nvSpPr>
        <p:spPr bwMode="auto">
          <a:xfrm>
            <a:off x="612778" y="3654063"/>
            <a:ext cx="1944688" cy="378619"/>
          </a:xfrm>
          <a:prstGeom prst="rect">
            <a:avLst/>
          </a:prstGeom>
          <a:solidFill>
            <a:srgbClr val="FFCCFF"/>
          </a:solidFill>
          <a:ln w="28575">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nchor="ctr"/>
          <a:lstStyle/>
          <a:p>
            <a:pPr algn="ctr">
              <a:lnSpc>
                <a:spcPts val="1300"/>
              </a:lnSpc>
            </a:pPr>
            <a:r>
              <a:rPr lang="en-US" altLang="ja-JP" sz="1200" b="1" dirty="0">
                <a:latin typeface="Calibri" pitchFamily="34" charset="0"/>
                <a:cs typeface="Calibri" panose="020F0502020204030204" pitchFamily="34" charset="0"/>
              </a:rPr>
              <a:t>Extension</a:t>
            </a:r>
            <a:r>
              <a:rPr lang="ja-JP" altLang="en-US" sz="1200" b="1" dirty="0">
                <a:latin typeface="Calibri" pitchFamily="34" charset="0"/>
                <a:cs typeface="Calibri" panose="020F0502020204030204" pitchFamily="34" charset="0"/>
              </a:rPr>
              <a:t>　</a:t>
            </a:r>
            <a:r>
              <a:rPr lang="en-US" altLang="ja-JP" sz="1200" b="1" dirty="0">
                <a:latin typeface="Calibri" pitchFamily="34" charset="0"/>
                <a:cs typeface="Calibri" panose="020F0502020204030204" pitchFamily="34" charset="0"/>
              </a:rPr>
              <a:t>Software</a:t>
            </a:r>
          </a:p>
          <a:p>
            <a:pPr algn="ctr">
              <a:lnSpc>
                <a:spcPts val="1300"/>
              </a:lnSpc>
            </a:pPr>
            <a:r>
              <a:rPr lang="en-US" altLang="ja-JP" sz="1200" dirty="0">
                <a:solidFill>
                  <a:schemeClr val="accent2"/>
                </a:solidFill>
                <a:latin typeface="Calibri" pitchFamily="34" charset="0"/>
                <a:cs typeface="Calibri" panose="020F0502020204030204" pitchFamily="34" charset="0"/>
              </a:rPr>
              <a:t>WV-ASE202</a:t>
            </a:r>
            <a:endParaRPr lang="en-US" altLang="ja-JP" sz="1200" dirty="0">
              <a:latin typeface="Calibri" pitchFamily="34" charset="0"/>
              <a:cs typeface="Calibri" panose="020F0502020204030204" pitchFamily="34" charset="0"/>
            </a:endParaRPr>
          </a:p>
        </p:txBody>
      </p:sp>
      <p:sp>
        <p:nvSpPr>
          <p:cNvPr id="11284" name="Text Box 52"/>
          <p:cNvSpPr txBox="1">
            <a:spLocks noChangeArrowheads="1"/>
          </p:cNvSpPr>
          <p:nvPr/>
        </p:nvSpPr>
        <p:spPr bwMode="auto">
          <a:xfrm>
            <a:off x="1956042" y="1672895"/>
            <a:ext cx="909181" cy="24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050" dirty="0">
                <a:solidFill>
                  <a:schemeClr val="accent2"/>
                </a:solidFill>
                <a:latin typeface="Calibri" panose="020F0502020204030204" pitchFamily="34" charset="0"/>
                <a:cs typeface="Calibri" panose="020F0502020204030204" pitchFamily="34" charset="0"/>
              </a:rPr>
              <a:t>MAP Window</a:t>
            </a:r>
          </a:p>
        </p:txBody>
      </p:sp>
      <p:sp>
        <p:nvSpPr>
          <p:cNvPr id="11285" name="Rectangle 53"/>
          <p:cNvSpPr>
            <a:spLocks noChangeArrowheads="1"/>
          </p:cNvSpPr>
          <p:nvPr/>
        </p:nvSpPr>
        <p:spPr bwMode="auto">
          <a:xfrm>
            <a:off x="2006604" y="1904277"/>
            <a:ext cx="790575" cy="445294"/>
          </a:xfrm>
          <a:prstGeom prst="rect">
            <a:avLst/>
          </a:prstGeom>
          <a:solidFill>
            <a:srgbClr val="969696"/>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nchor="ctr"/>
          <a:lstStyle/>
          <a:p>
            <a:endParaRPr lang="en-SG" dirty="0">
              <a:latin typeface="Calibri" panose="020F0502020204030204" pitchFamily="34" charset="0"/>
              <a:cs typeface="Calibri" panose="020F0502020204030204" pitchFamily="34" charset="0"/>
            </a:endParaRPr>
          </a:p>
        </p:txBody>
      </p:sp>
      <p:sp>
        <p:nvSpPr>
          <p:cNvPr id="11286" name="Text Box 54"/>
          <p:cNvSpPr txBox="1">
            <a:spLocks noChangeArrowheads="1"/>
          </p:cNvSpPr>
          <p:nvPr/>
        </p:nvSpPr>
        <p:spPr bwMode="auto">
          <a:xfrm>
            <a:off x="3703096" y="1123556"/>
            <a:ext cx="1069480" cy="32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600" dirty="0">
                <a:solidFill>
                  <a:schemeClr val="accent2"/>
                </a:solidFill>
                <a:latin typeface="Calibri" panose="020F0502020204030204" pitchFamily="34" charset="0"/>
                <a:cs typeface="Calibri" panose="020F0502020204030204" pitchFamily="34" charset="0"/>
              </a:rPr>
              <a:t>64 + 4 = 68</a:t>
            </a:r>
          </a:p>
        </p:txBody>
      </p:sp>
      <p:sp>
        <p:nvSpPr>
          <p:cNvPr id="11287" name="Rectangle 55"/>
          <p:cNvSpPr>
            <a:spLocks noChangeArrowheads="1"/>
          </p:cNvSpPr>
          <p:nvPr/>
        </p:nvSpPr>
        <p:spPr bwMode="auto">
          <a:xfrm>
            <a:off x="3825879" y="2882910"/>
            <a:ext cx="790575" cy="445294"/>
          </a:xfrm>
          <a:prstGeom prst="rect">
            <a:avLst/>
          </a:prstGeom>
          <a:solidFill>
            <a:srgbClr val="969696"/>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nchor="ctr"/>
          <a:lstStyle/>
          <a:p>
            <a:endParaRPr lang="en-SG" dirty="0">
              <a:latin typeface="Calibri" panose="020F0502020204030204" pitchFamily="34" charset="0"/>
              <a:cs typeface="Calibri" panose="020F0502020204030204" pitchFamily="34" charset="0"/>
            </a:endParaRPr>
          </a:p>
        </p:txBody>
      </p:sp>
      <p:sp>
        <p:nvSpPr>
          <p:cNvPr id="11288" name="Line 56"/>
          <p:cNvSpPr>
            <a:spLocks noChangeShapeType="1"/>
          </p:cNvSpPr>
          <p:nvPr/>
        </p:nvSpPr>
        <p:spPr bwMode="auto">
          <a:xfrm>
            <a:off x="4222750" y="2872195"/>
            <a:ext cx="0" cy="44529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lstStyle/>
          <a:p>
            <a:endParaRPr lang="en-SG" dirty="0">
              <a:latin typeface="Calibri" panose="020F0502020204030204" pitchFamily="34" charset="0"/>
              <a:cs typeface="Calibri" panose="020F0502020204030204" pitchFamily="34" charset="0"/>
            </a:endParaRPr>
          </a:p>
        </p:txBody>
      </p:sp>
      <p:sp>
        <p:nvSpPr>
          <p:cNvPr id="11289" name="Line 57"/>
          <p:cNvSpPr>
            <a:spLocks noChangeShapeType="1"/>
          </p:cNvSpPr>
          <p:nvPr/>
        </p:nvSpPr>
        <p:spPr bwMode="auto">
          <a:xfrm flipH="1" flipV="1">
            <a:off x="3826188" y="3094844"/>
            <a:ext cx="792163" cy="1192"/>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lstStyle/>
          <a:p>
            <a:endParaRPr lang="en-SG" dirty="0">
              <a:latin typeface="Calibri" panose="020F0502020204030204" pitchFamily="34" charset="0"/>
              <a:cs typeface="Calibri" panose="020F0502020204030204" pitchFamily="34" charset="0"/>
            </a:endParaRPr>
          </a:p>
        </p:txBody>
      </p:sp>
      <p:sp>
        <p:nvSpPr>
          <p:cNvPr id="11290" name="Text Box 58"/>
          <p:cNvSpPr txBox="1">
            <a:spLocks noChangeArrowheads="1"/>
          </p:cNvSpPr>
          <p:nvPr/>
        </p:nvSpPr>
        <p:spPr bwMode="auto">
          <a:xfrm>
            <a:off x="4010025" y="2394400"/>
            <a:ext cx="433388" cy="38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ja-JP" sz="2000" b="1" dirty="0" smtClean="0">
                <a:solidFill>
                  <a:srgbClr val="FF5050"/>
                </a:solidFill>
                <a:latin typeface="Calibri" panose="020F0502020204030204" pitchFamily="34" charset="0"/>
                <a:cs typeface="Calibri" panose="020F0502020204030204" pitchFamily="34" charset="0"/>
              </a:rPr>
              <a:t>+</a:t>
            </a:r>
            <a:endParaRPr lang="ja-JP" altLang="en-US" sz="2000" b="1" dirty="0">
              <a:solidFill>
                <a:srgbClr val="FF5050"/>
              </a:solidFill>
              <a:latin typeface="Calibri" panose="020F0502020204030204" pitchFamily="34" charset="0"/>
              <a:cs typeface="Calibri" panose="020F0502020204030204" pitchFamily="34" charset="0"/>
            </a:endParaRPr>
          </a:p>
        </p:txBody>
      </p:sp>
      <p:sp>
        <p:nvSpPr>
          <p:cNvPr id="11291" name="Text Box 59"/>
          <p:cNvSpPr txBox="1">
            <a:spLocks noChangeArrowheads="1"/>
          </p:cNvSpPr>
          <p:nvPr/>
        </p:nvSpPr>
        <p:spPr bwMode="auto">
          <a:xfrm>
            <a:off x="3633519" y="2650748"/>
            <a:ext cx="1176882" cy="24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050" dirty="0">
                <a:solidFill>
                  <a:schemeClr val="accent2"/>
                </a:solidFill>
                <a:latin typeface="Calibri" panose="020F0502020204030204" pitchFamily="34" charset="0"/>
                <a:cs typeface="Calibri" panose="020F0502020204030204" pitchFamily="34" charset="0"/>
              </a:rPr>
              <a:t>Operation window</a:t>
            </a:r>
          </a:p>
        </p:txBody>
      </p:sp>
      <p:sp>
        <p:nvSpPr>
          <p:cNvPr id="11292" name="Rectangle 60"/>
          <p:cNvSpPr>
            <a:spLocks noChangeArrowheads="1"/>
          </p:cNvSpPr>
          <p:nvPr/>
        </p:nvSpPr>
        <p:spPr bwMode="auto">
          <a:xfrm>
            <a:off x="3551238" y="1437481"/>
            <a:ext cx="1368425" cy="1944291"/>
          </a:xfrm>
          <a:prstGeom prst="rect">
            <a:avLst/>
          </a:prstGeom>
          <a:noFill/>
          <a:ln w="19050">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nchor="ctr"/>
          <a:lstStyle/>
          <a:p>
            <a:endParaRPr lang="en-SG" dirty="0">
              <a:latin typeface="Calibri" panose="020F0502020204030204" pitchFamily="34" charset="0"/>
              <a:cs typeface="Calibri" panose="020F0502020204030204" pitchFamily="34" charset="0"/>
            </a:endParaRPr>
          </a:p>
        </p:txBody>
      </p:sp>
      <p:sp>
        <p:nvSpPr>
          <p:cNvPr id="11293" name="Rectangle 61"/>
          <p:cNvSpPr>
            <a:spLocks noChangeArrowheads="1"/>
          </p:cNvSpPr>
          <p:nvPr/>
        </p:nvSpPr>
        <p:spPr bwMode="auto">
          <a:xfrm>
            <a:off x="3681413" y="3654063"/>
            <a:ext cx="1944687" cy="378619"/>
          </a:xfrm>
          <a:prstGeom prst="rect">
            <a:avLst/>
          </a:prstGeom>
          <a:solidFill>
            <a:srgbClr val="FFCCFF"/>
          </a:solidFill>
          <a:ln w="28575">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nchor="ctr"/>
          <a:lstStyle/>
          <a:p>
            <a:pPr algn="ctr">
              <a:lnSpc>
                <a:spcPts val="1300"/>
              </a:lnSpc>
            </a:pPr>
            <a:r>
              <a:rPr lang="en-US" altLang="ja-JP" sz="1200" b="1" dirty="0">
                <a:latin typeface="Calibri" pitchFamily="34" charset="0"/>
                <a:cs typeface="Calibri" panose="020F0502020204030204" pitchFamily="34" charset="0"/>
              </a:rPr>
              <a:t>Extension</a:t>
            </a:r>
            <a:r>
              <a:rPr lang="ja-JP" altLang="en-US" sz="1200" b="1" dirty="0">
                <a:latin typeface="Calibri" pitchFamily="34" charset="0"/>
                <a:cs typeface="Calibri" panose="020F0502020204030204" pitchFamily="34" charset="0"/>
              </a:rPr>
              <a:t>　</a:t>
            </a:r>
            <a:r>
              <a:rPr lang="en-US" altLang="ja-JP" sz="1200" b="1" dirty="0">
                <a:latin typeface="Calibri" pitchFamily="34" charset="0"/>
                <a:cs typeface="Calibri" panose="020F0502020204030204" pitchFamily="34" charset="0"/>
              </a:rPr>
              <a:t>Software</a:t>
            </a:r>
          </a:p>
          <a:p>
            <a:pPr algn="ctr">
              <a:lnSpc>
                <a:spcPts val="1300"/>
              </a:lnSpc>
            </a:pPr>
            <a:r>
              <a:rPr lang="en-US" altLang="ja-JP" sz="1200" dirty="0">
                <a:solidFill>
                  <a:schemeClr val="accent2"/>
                </a:solidFill>
                <a:latin typeface="Calibri" pitchFamily="34" charset="0"/>
                <a:cs typeface="Calibri" panose="020F0502020204030204" pitchFamily="34" charset="0"/>
              </a:rPr>
              <a:t>WV-ASE202</a:t>
            </a:r>
            <a:endParaRPr lang="en-US" altLang="ja-JP" sz="1200" dirty="0">
              <a:latin typeface="Calibri" pitchFamily="34" charset="0"/>
              <a:cs typeface="Calibri" panose="020F0502020204030204" pitchFamily="34" charset="0"/>
            </a:endParaRPr>
          </a:p>
        </p:txBody>
      </p:sp>
      <p:sp>
        <p:nvSpPr>
          <p:cNvPr id="11297" name="Text Box 65"/>
          <p:cNvSpPr txBox="1">
            <a:spLocks noChangeArrowheads="1"/>
          </p:cNvSpPr>
          <p:nvPr/>
        </p:nvSpPr>
        <p:spPr bwMode="auto">
          <a:xfrm>
            <a:off x="4935782" y="1679245"/>
            <a:ext cx="909181" cy="24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050" dirty="0">
                <a:solidFill>
                  <a:schemeClr val="accent2"/>
                </a:solidFill>
                <a:latin typeface="Calibri" panose="020F0502020204030204" pitchFamily="34" charset="0"/>
                <a:cs typeface="Calibri" panose="020F0502020204030204" pitchFamily="34" charset="0"/>
              </a:rPr>
              <a:t>MAP Window</a:t>
            </a:r>
          </a:p>
        </p:txBody>
      </p:sp>
      <p:sp>
        <p:nvSpPr>
          <p:cNvPr id="11298" name="Rectangle 66"/>
          <p:cNvSpPr>
            <a:spLocks noChangeArrowheads="1"/>
          </p:cNvSpPr>
          <p:nvPr/>
        </p:nvSpPr>
        <p:spPr bwMode="auto">
          <a:xfrm>
            <a:off x="4992691" y="1910627"/>
            <a:ext cx="790575" cy="445294"/>
          </a:xfrm>
          <a:prstGeom prst="rect">
            <a:avLst/>
          </a:prstGeom>
          <a:solidFill>
            <a:srgbClr val="969696"/>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nchor="ctr"/>
          <a:lstStyle/>
          <a:p>
            <a:endParaRPr lang="en-SG" dirty="0">
              <a:latin typeface="Calibri" panose="020F0502020204030204" pitchFamily="34" charset="0"/>
              <a:cs typeface="Calibri" panose="020F0502020204030204" pitchFamily="34" charset="0"/>
            </a:endParaRPr>
          </a:p>
        </p:txBody>
      </p:sp>
      <p:sp>
        <p:nvSpPr>
          <p:cNvPr id="11299" name="Rectangle 67"/>
          <p:cNvSpPr>
            <a:spLocks noChangeAspect="1" noChangeArrowheads="1"/>
          </p:cNvSpPr>
          <p:nvPr/>
        </p:nvSpPr>
        <p:spPr bwMode="auto">
          <a:xfrm>
            <a:off x="6680495" y="1776020"/>
            <a:ext cx="576263" cy="323850"/>
          </a:xfrm>
          <a:prstGeom prst="rect">
            <a:avLst/>
          </a:prstGeom>
          <a:solidFill>
            <a:srgbClr val="969696"/>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nchor="ctr"/>
          <a:lstStyle/>
          <a:p>
            <a:endParaRPr lang="en-SG" dirty="0">
              <a:latin typeface="Calibri" panose="020F0502020204030204" pitchFamily="34" charset="0"/>
              <a:cs typeface="Calibri" panose="020F0502020204030204" pitchFamily="34" charset="0"/>
            </a:endParaRPr>
          </a:p>
        </p:txBody>
      </p:sp>
      <p:sp>
        <p:nvSpPr>
          <p:cNvPr id="11300" name="Line 68"/>
          <p:cNvSpPr>
            <a:spLocks noChangeAspect="1" noChangeShapeType="1"/>
          </p:cNvSpPr>
          <p:nvPr/>
        </p:nvSpPr>
        <p:spPr bwMode="auto">
          <a:xfrm>
            <a:off x="6969125" y="1776020"/>
            <a:ext cx="0" cy="32385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lstStyle/>
          <a:p>
            <a:endParaRPr lang="en-SG" dirty="0">
              <a:latin typeface="Calibri" panose="020F0502020204030204" pitchFamily="34" charset="0"/>
              <a:cs typeface="Calibri" panose="020F0502020204030204" pitchFamily="34" charset="0"/>
            </a:endParaRPr>
          </a:p>
        </p:txBody>
      </p:sp>
      <p:sp>
        <p:nvSpPr>
          <p:cNvPr id="11301" name="Line 69"/>
          <p:cNvSpPr>
            <a:spLocks noChangeAspect="1" noChangeShapeType="1"/>
          </p:cNvSpPr>
          <p:nvPr/>
        </p:nvSpPr>
        <p:spPr bwMode="auto">
          <a:xfrm flipH="1" flipV="1">
            <a:off x="6680495" y="1938406"/>
            <a:ext cx="576263" cy="119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lstStyle/>
          <a:p>
            <a:endParaRPr lang="en-SG" dirty="0">
              <a:latin typeface="Calibri" panose="020F0502020204030204" pitchFamily="34" charset="0"/>
              <a:cs typeface="Calibri" panose="020F0502020204030204" pitchFamily="34" charset="0"/>
            </a:endParaRPr>
          </a:p>
        </p:txBody>
      </p:sp>
      <p:sp>
        <p:nvSpPr>
          <p:cNvPr id="11302" name="Line 70"/>
          <p:cNvSpPr>
            <a:spLocks noChangeAspect="1" noChangeShapeType="1"/>
          </p:cNvSpPr>
          <p:nvPr/>
        </p:nvSpPr>
        <p:spPr bwMode="auto">
          <a:xfrm flipH="1" flipV="1">
            <a:off x="6680495" y="1882430"/>
            <a:ext cx="576263" cy="1192"/>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lstStyle/>
          <a:p>
            <a:endParaRPr lang="en-SG" dirty="0">
              <a:latin typeface="Calibri" panose="020F0502020204030204" pitchFamily="34" charset="0"/>
              <a:cs typeface="Calibri" panose="020F0502020204030204" pitchFamily="34" charset="0"/>
            </a:endParaRPr>
          </a:p>
        </p:txBody>
      </p:sp>
      <p:sp>
        <p:nvSpPr>
          <p:cNvPr id="11303" name="Line 71"/>
          <p:cNvSpPr>
            <a:spLocks noChangeAspect="1" noChangeShapeType="1"/>
          </p:cNvSpPr>
          <p:nvPr/>
        </p:nvSpPr>
        <p:spPr bwMode="auto">
          <a:xfrm flipH="1" flipV="1">
            <a:off x="6680495" y="1994349"/>
            <a:ext cx="576263" cy="1192"/>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lstStyle/>
          <a:p>
            <a:endParaRPr lang="en-SG" dirty="0">
              <a:latin typeface="Calibri" panose="020F0502020204030204" pitchFamily="34" charset="0"/>
              <a:cs typeface="Calibri" panose="020F0502020204030204" pitchFamily="34" charset="0"/>
            </a:endParaRPr>
          </a:p>
        </p:txBody>
      </p:sp>
      <p:sp>
        <p:nvSpPr>
          <p:cNvPr id="11304" name="Line 72"/>
          <p:cNvSpPr>
            <a:spLocks noChangeAspect="1" noChangeShapeType="1"/>
          </p:cNvSpPr>
          <p:nvPr/>
        </p:nvSpPr>
        <p:spPr bwMode="auto">
          <a:xfrm>
            <a:off x="6873875" y="1776020"/>
            <a:ext cx="0" cy="32385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lstStyle/>
          <a:p>
            <a:endParaRPr lang="en-SG" dirty="0">
              <a:latin typeface="Calibri" panose="020F0502020204030204" pitchFamily="34" charset="0"/>
              <a:cs typeface="Calibri" panose="020F0502020204030204" pitchFamily="34" charset="0"/>
            </a:endParaRPr>
          </a:p>
        </p:txBody>
      </p:sp>
      <p:sp>
        <p:nvSpPr>
          <p:cNvPr id="11305" name="Line 73"/>
          <p:cNvSpPr>
            <a:spLocks noChangeAspect="1" noChangeShapeType="1"/>
          </p:cNvSpPr>
          <p:nvPr/>
        </p:nvSpPr>
        <p:spPr bwMode="auto">
          <a:xfrm>
            <a:off x="7062788" y="1776020"/>
            <a:ext cx="0" cy="32385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lstStyle/>
          <a:p>
            <a:endParaRPr lang="en-SG" dirty="0">
              <a:latin typeface="Calibri" panose="020F0502020204030204" pitchFamily="34" charset="0"/>
              <a:cs typeface="Calibri" panose="020F0502020204030204" pitchFamily="34" charset="0"/>
            </a:endParaRPr>
          </a:p>
        </p:txBody>
      </p:sp>
      <p:sp>
        <p:nvSpPr>
          <p:cNvPr id="11306" name="Rectangle 74"/>
          <p:cNvSpPr>
            <a:spLocks noChangeAspect="1" noChangeArrowheads="1"/>
          </p:cNvSpPr>
          <p:nvPr/>
        </p:nvSpPr>
        <p:spPr bwMode="auto">
          <a:xfrm>
            <a:off x="6680495" y="1776020"/>
            <a:ext cx="576263" cy="3238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nchor="ctr"/>
          <a:lstStyle/>
          <a:p>
            <a:endParaRPr lang="en-SG" dirty="0">
              <a:latin typeface="Calibri" panose="020F0502020204030204" pitchFamily="34" charset="0"/>
              <a:cs typeface="Calibri" panose="020F0502020204030204" pitchFamily="34" charset="0"/>
            </a:endParaRPr>
          </a:p>
        </p:txBody>
      </p:sp>
      <p:sp>
        <p:nvSpPr>
          <p:cNvPr id="11307" name="Rectangle 75"/>
          <p:cNvSpPr>
            <a:spLocks noChangeAspect="1" noChangeArrowheads="1"/>
          </p:cNvSpPr>
          <p:nvPr/>
        </p:nvSpPr>
        <p:spPr bwMode="auto">
          <a:xfrm>
            <a:off x="6680495" y="2155432"/>
            <a:ext cx="576263" cy="323850"/>
          </a:xfrm>
          <a:prstGeom prst="rect">
            <a:avLst/>
          </a:prstGeom>
          <a:solidFill>
            <a:srgbClr val="969696"/>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nchor="ctr"/>
          <a:lstStyle/>
          <a:p>
            <a:endParaRPr lang="en-SG" dirty="0">
              <a:latin typeface="Calibri" panose="020F0502020204030204" pitchFamily="34" charset="0"/>
              <a:cs typeface="Calibri" panose="020F0502020204030204" pitchFamily="34" charset="0"/>
            </a:endParaRPr>
          </a:p>
        </p:txBody>
      </p:sp>
      <p:sp>
        <p:nvSpPr>
          <p:cNvPr id="11308" name="Line 76"/>
          <p:cNvSpPr>
            <a:spLocks noChangeAspect="1" noChangeShapeType="1"/>
          </p:cNvSpPr>
          <p:nvPr/>
        </p:nvSpPr>
        <p:spPr bwMode="auto">
          <a:xfrm>
            <a:off x="6873875" y="2155432"/>
            <a:ext cx="0" cy="32385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lstStyle/>
          <a:p>
            <a:endParaRPr lang="en-SG" dirty="0">
              <a:latin typeface="Calibri" panose="020F0502020204030204" pitchFamily="34" charset="0"/>
              <a:cs typeface="Calibri" panose="020F0502020204030204" pitchFamily="34" charset="0"/>
            </a:endParaRPr>
          </a:p>
        </p:txBody>
      </p:sp>
      <p:sp>
        <p:nvSpPr>
          <p:cNvPr id="11309" name="Line 77"/>
          <p:cNvSpPr>
            <a:spLocks noChangeAspect="1" noChangeShapeType="1"/>
          </p:cNvSpPr>
          <p:nvPr/>
        </p:nvSpPr>
        <p:spPr bwMode="auto">
          <a:xfrm flipH="1" flipV="1">
            <a:off x="6680495" y="2376144"/>
            <a:ext cx="576263" cy="1192"/>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lstStyle/>
          <a:p>
            <a:endParaRPr lang="en-SG" dirty="0">
              <a:latin typeface="Calibri" panose="020F0502020204030204" pitchFamily="34" charset="0"/>
              <a:cs typeface="Calibri" panose="020F0502020204030204" pitchFamily="34" charset="0"/>
            </a:endParaRPr>
          </a:p>
        </p:txBody>
      </p:sp>
      <p:sp>
        <p:nvSpPr>
          <p:cNvPr id="11310" name="Rectangle 78"/>
          <p:cNvSpPr>
            <a:spLocks noChangeAspect="1" noChangeArrowheads="1"/>
          </p:cNvSpPr>
          <p:nvPr/>
        </p:nvSpPr>
        <p:spPr bwMode="auto">
          <a:xfrm>
            <a:off x="6680495" y="2155432"/>
            <a:ext cx="576263" cy="3238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nchor="ctr"/>
          <a:lstStyle/>
          <a:p>
            <a:endParaRPr lang="en-SG" dirty="0">
              <a:latin typeface="Calibri" panose="020F0502020204030204" pitchFamily="34" charset="0"/>
              <a:cs typeface="Calibri" panose="020F0502020204030204" pitchFamily="34" charset="0"/>
            </a:endParaRPr>
          </a:p>
        </p:txBody>
      </p:sp>
      <p:sp>
        <p:nvSpPr>
          <p:cNvPr id="11311" name="Text Box 79"/>
          <p:cNvSpPr txBox="1">
            <a:spLocks noChangeArrowheads="1"/>
          </p:cNvSpPr>
          <p:nvPr/>
        </p:nvSpPr>
        <p:spPr bwMode="auto">
          <a:xfrm>
            <a:off x="6377802" y="1110856"/>
            <a:ext cx="1773199" cy="32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600" dirty="0">
                <a:solidFill>
                  <a:schemeClr val="accent2"/>
                </a:solidFill>
                <a:latin typeface="Calibri" panose="020F0502020204030204" pitchFamily="34" charset="0"/>
                <a:cs typeface="Calibri" panose="020F0502020204030204" pitchFamily="34" charset="0"/>
              </a:rPr>
              <a:t>36 + 9 + 4 + 16 = 65</a:t>
            </a:r>
          </a:p>
        </p:txBody>
      </p:sp>
      <p:grpSp>
        <p:nvGrpSpPr>
          <p:cNvPr id="11312" name="Group 80"/>
          <p:cNvGrpSpPr>
            <a:grpSpLocks/>
          </p:cNvGrpSpPr>
          <p:nvPr/>
        </p:nvGrpSpPr>
        <p:grpSpPr bwMode="auto">
          <a:xfrm>
            <a:off x="7329589" y="1765762"/>
            <a:ext cx="574675" cy="330994"/>
            <a:chOff x="4083" y="2095"/>
            <a:chExt cx="499" cy="383"/>
          </a:xfrm>
        </p:grpSpPr>
        <p:sp>
          <p:nvSpPr>
            <p:cNvPr id="11355" name="Rectangle 81"/>
            <p:cNvSpPr>
              <a:spLocks noChangeArrowheads="1"/>
            </p:cNvSpPr>
            <p:nvPr/>
          </p:nvSpPr>
          <p:spPr bwMode="auto">
            <a:xfrm>
              <a:off x="4083" y="2104"/>
              <a:ext cx="498" cy="374"/>
            </a:xfrm>
            <a:prstGeom prst="rect">
              <a:avLst/>
            </a:prstGeom>
            <a:solidFill>
              <a:srgbClr val="969696"/>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dirty="0">
                <a:latin typeface="Calibri" panose="020F0502020204030204" pitchFamily="34" charset="0"/>
                <a:cs typeface="Calibri" panose="020F0502020204030204" pitchFamily="34" charset="0"/>
              </a:endParaRPr>
            </a:p>
          </p:txBody>
        </p:sp>
        <p:sp>
          <p:nvSpPr>
            <p:cNvPr id="11356" name="Line 82"/>
            <p:cNvSpPr>
              <a:spLocks noChangeShapeType="1"/>
            </p:cNvSpPr>
            <p:nvPr/>
          </p:nvSpPr>
          <p:spPr bwMode="auto">
            <a:xfrm>
              <a:off x="4333" y="2095"/>
              <a:ext cx="0" cy="37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57" name="Line 83"/>
            <p:cNvSpPr>
              <a:spLocks noChangeShapeType="1"/>
            </p:cNvSpPr>
            <p:nvPr/>
          </p:nvSpPr>
          <p:spPr bwMode="auto">
            <a:xfrm flipH="1" flipV="1">
              <a:off x="4083" y="2282"/>
              <a:ext cx="499"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grpSp>
      <p:sp>
        <p:nvSpPr>
          <p:cNvPr id="11313" name="Text Box 84"/>
          <p:cNvSpPr txBox="1">
            <a:spLocks noChangeArrowheads="1"/>
          </p:cNvSpPr>
          <p:nvPr/>
        </p:nvSpPr>
        <p:spPr bwMode="auto">
          <a:xfrm>
            <a:off x="7073900" y="2407100"/>
            <a:ext cx="433388" cy="38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ja-JP" sz="2000" b="1" dirty="0" smtClean="0">
                <a:solidFill>
                  <a:srgbClr val="FF5050"/>
                </a:solidFill>
                <a:latin typeface="Calibri" panose="020F0502020204030204" pitchFamily="34" charset="0"/>
                <a:cs typeface="Calibri" panose="020F0502020204030204" pitchFamily="34" charset="0"/>
              </a:rPr>
              <a:t>+</a:t>
            </a:r>
            <a:endParaRPr lang="ja-JP" altLang="en-US" sz="2000" b="1" dirty="0">
              <a:solidFill>
                <a:srgbClr val="FF5050"/>
              </a:solidFill>
              <a:latin typeface="Calibri" panose="020F0502020204030204" pitchFamily="34" charset="0"/>
              <a:cs typeface="Calibri" panose="020F0502020204030204" pitchFamily="34" charset="0"/>
            </a:endParaRPr>
          </a:p>
        </p:txBody>
      </p:sp>
      <p:sp>
        <p:nvSpPr>
          <p:cNvPr id="11314" name="Text Box 85"/>
          <p:cNvSpPr txBox="1">
            <a:spLocks noChangeArrowheads="1"/>
          </p:cNvSpPr>
          <p:nvPr/>
        </p:nvSpPr>
        <p:spPr bwMode="auto">
          <a:xfrm>
            <a:off x="6710092" y="2632886"/>
            <a:ext cx="1176882" cy="24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050" dirty="0">
                <a:solidFill>
                  <a:schemeClr val="accent2"/>
                </a:solidFill>
                <a:latin typeface="Calibri" panose="020F0502020204030204" pitchFamily="34" charset="0"/>
                <a:cs typeface="Calibri" panose="020F0502020204030204" pitchFamily="34" charset="0"/>
              </a:rPr>
              <a:t>Operation window</a:t>
            </a:r>
          </a:p>
        </p:txBody>
      </p:sp>
      <p:sp>
        <p:nvSpPr>
          <p:cNvPr id="11315" name="Rectangle 86"/>
          <p:cNvSpPr>
            <a:spLocks noChangeArrowheads="1"/>
          </p:cNvSpPr>
          <p:nvPr/>
        </p:nvSpPr>
        <p:spPr bwMode="auto">
          <a:xfrm>
            <a:off x="6608768" y="1424781"/>
            <a:ext cx="1368425" cy="1944291"/>
          </a:xfrm>
          <a:prstGeom prst="rect">
            <a:avLst/>
          </a:prstGeom>
          <a:noFill/>
          <a:ln w="19050">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nchor="ctr"/>
          <a:lstStyle/>
          <a:p>
            <a:endParaRPr lang="en-SG" dirty="0">
              <a:latin typeface="Calibri" panose="020F0502020204030204" pitchFamily="34" charset="0"/>
              <a:cs typeface="Calibri" panose="020F0502020204030204" pitchFamily="34" charset="0"/>
            </a:endParaRPr>
          </a:p>
        </p:txBody>
      </p:sp>
      <p:sp>
        <p:nvSpPr>
          <p:cNvPr id="11316" name="Rectangle 87"/>
          <p:cNvSpPr>
            <a:spLocks noChangeArrowheads="1"/>
          </p:cNvSpPr>
          <p:nvPr/>
        </p:nvSpPr>
        <p:spPr bwMode="auto">
          <a:xfrm>
            <a:off x="6732593" y="3660641"/>
            <a:ext cx="1944687" cy="378619"/>
          </a:xfrm>
          <a:prstGeom prst="rect">
            <a:avLst/>
          </a:prstGeom>
          <a:solidFill>
            <a:srgbClr val="FFCCFF"/>
          </a:solidFill>
          <a:ln w="28575">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nchor="ctr"/>
          <a:lstStyle/>
          <a:p>
            <a:pPr algn="ctr">
              <a:lnSpc>
                <a:spcPts val="1300"/>
              </a:lnSpc>
            </a:pPr>
            <a:r>
              <a:rPr lang="en-US" altLang="ja-JP" sz="1200" b="1" dirty="0">
                <a:latin typeface="Calibri" pitchFamily="34" charset="0"/>
                <a:cs typeface="Calibri" panose="020F0502020204030204" pitchFamily="34" charset="0"/>
              </a:rPr>
              <a:t>Extension</a:t>
            </a:r>
            <a:r>
              <a:rPr lang="ja-JP" altLang="en-US" sz="1200" b="1" dirty="0">
                <a:latin typeface="Calibri" pitchFamily="34" charset="0"/>
                <a:cs typeface="Calibri" panose="020F0502020204030204" pitchFamily="34" charset="0"/>
              </a:rPr>
              <a:t>　</a:t>
            </a:r>
            <a:r>
              <a:rPr lang="en-US" altLang="ja-JP" sz="1200" b="1" dirty="0">
                <a:latin typeface="Calibri" pitchFamily="34" charset="0"/>
                <a:cs typeface="Calibri" panose="020F0502020204030204" pitchFamily="34" charset="0"/>
              </a:rPr>
              <a:t>Software</a:t>
            </a:r>
          </a:p>
          <a:p>
            <a:pPr algn="ctr">
              <a:lnSpc>
                <a:spcPts val="1300"/>
              </a:lnSpc>
            </a:pPr>
            <a:r>
              <a:rPr lang="en-US" altLang="ja-JP" sz="1200" dirty="0">
                <a:solidFill>
                  <a:schemeClr val="accent2"/>
                </a:solidFill>
                <a:latin typeface="Calibri" pitchFamily="34" charset="0"/>
                <a:cs typeface="Calibri" panose="020F0502020204030204" pitchFamily="34" charset="0"/>
              </a:rPr>
              <a:t>WV-ASE202</a:t>
            </a:r>
            <a:endParaRPr lang="en-US" altLang="ja-JP" sz="1200" dirty="0">
              <a:latin typeface="Calibri" pitchFamily="34" charset="0"/>
              <a:cs typeface="Calibri" panose="020F0502020204030204" pitchFamily="34" charset="0"/>
            </a:endParaRPr>
          </a:p>
        </p:txBody>
      </p:sp>
      <p:sp>
        <p:nvSpPr>
          <p:cNvPr id="11320" name="Text Box 91"/>
          <p:cNvSpPr txBox="1">
            <a:spLocks noChangeArrowheads="1"/>
          </p:cNvSpPr>
          <p:nvPr/>
        </p:nvSpPr>
        <p:spPr bwMode="auto">
          <a:xfrm>
            <a:off x="7986962" y="1660195"/>
            <a:ext cx="909181" cy="24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050" dirty="0">
                <a:solidFill>
                  <a:schemeClr val="accent2"/>
                </a:solidFill>
                <a:latin typeface="Calibri" panose="020F0502020204030204" pitchFamily="34" charset="0"/>
                <a:cs typeface="Calibri" panose="020F0502020204030204" pitchFamily="34" charset="0"/>
              </a:rPr>
              <a:t>MAP Window</a:t>
            </a:r>
          </a:p>
        </p:txBody>
      </p:sp>
      <p:sp>
        <p:nvSpPr>
          <p:cNvPr id="11321" name="Rectangle 92"/>
          <p:cNvSpPr>
            <a:spLocks noChangeArrowheads="1"/>
          </p:cNvSpPr>
          <p:nvPr/>
        </p:nvSpPr>
        <p:spPr bwMode="auto">
          <a:xfrm>
            <a:off x="8050213" y="1897927"/>
            <a:ext cx="790575" cy="445294"/>
          </a:xfrm>
          <a:prstGeom prst="rect">
            <a:avLst/>
          </a:prstGeom>
          <a:solidFill>
            <a:srgbClr val="969696"/>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nchor="ctr"/>
          <a:lstStyle/>
          <a:p>
            <a:endParaRPr lang="en-SG" dirty="0">
              <a:latin typeface="Calibri" panose="020F0502020204030204" pitchFamily="34" charset="0"/>
              <a:cs typeface="Calibri" panose="020F0502020204030204" pitchFamily="34" charset="0"/>
            </a:endParaRPr>
          </a:p>
        </p:txBody>
      </p:sp>
      <p:grpSp>
        <p:nvGrpSpPr>
          <p:cNvPr id="11322" name="Group 93"/>
          <p:cNvGrpSpPr>
            <a:grpSpLocks/>
          </p:cNvGrpSpPr>
          <p:nvPr/>
        </p:nvGrpSpPr>
        <p:grpSpPr bwMode="auto">
          <a:xfrm>
            <a:off x="3838888" y="1910627"/>
            <a:ext cx="792163" cy="445294"/>
            <a:chOff x="3674" y="589"/>
            <a:chExt cx="727" cy="544"/>
          </a:xfrm>
        </p:grpSpPr>
        <p:sp>
          <p:nvSpPr>
            <p:cNvPr id="11339" name="Rectangle 94"/>
            <p:cNvSpPr>
              <a:spLocks noChangeArrowheads="1"/>
            </p:cNvSpPr>
            <p:nvPr/>
          </p:nvSpPr>
          <p:spPr bwMode="auto">
            <a:xfrm>
              <a:off x="3674" y="589"/>
              <a:ext cx="725" cy="544"/>
            </a:xfrm>
            <a:prstGeom prst="rect">
              <a:avLst/>
            </a:prstGeom>
            <a:solidFill>
              <a:srgbClr val="969696"/>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dirty="0">
                <a:latin typeface="Calibri" panose="020F0502020204030204" pitchFamily="34" charset="0"/>
                <a:cs typeface="Calibri" panose="020F0502020204030204" pitchFamily="34" charset="0"/>
              </a:endParaRPr>
            </a:p>
          </p:txBody>
        </p:sp>
        <p:sp>
          <p:nvSpPr>
            <p:cNvPr id="11340" name="Line 95"/>
            <p:cNvSpPr>
              <a:spLocks noChangeShapeType="1"/>
            </p:cNvSpPr>
            <p:nvPr/>
          </p:nvSpPr>
          <p:spPr bwMode="auto">
            <a:xfrm>
              <a:off x="4037" y="589"/>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41" name="Line 96"/>
            <p:cNvSpPr>
              <a:spLocks noChangeShapeType="1"/>
            </p:cNvSpPr>
            <p:nvPr/>
          </p:nvSpPr>
          <p:spPr bwMode="auto">
            <a:xfrm flipH="1" flipV="1">
              <a:off x="3674" y="861"/>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42" name="Line 97"/>
            <p:cNvSpPr>
              <a:spLocks noChangeShapeType="1"/>
            </p:cNvSpPr>
            <p:nvPr/>
          </p:nvSpPr>
          <p:spPr bwMode="auto">
            <a:xfrm flipH="1" flipV="1">
              <a:off x="3675" y="725"/>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43" name="Line 98"/>
            <p:cNvSpPr>
              <a:spLocks noChangeShapeType="1"/>
            </p:cNvSpPr>
            <p:nvPr/>
          </p:nvSpPr>
          <p:spPr bwMode="auto">
            <a:xfrm flipH="1" flipV="1">
              <a:off x="3675" y="997"/>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44" name="Line 99"/>
            <p:cNvSpPr>
              <a:spLocks noChangeShapeType="1"/>
            </p:cNvSpPr>
            <p:nvPr/>
          </p:nvSpPr>
          <p:spPr bwMode="auto">
            <a:xfrm>
              <a:off x="3856" y="589"/>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45" name="Line 100"/>
            <p:cNvSpPr>
              <a:spLocks noChangeShapeType="1"/>
            </p:cNvSpPr>
            <p:nvPr/>
          </p:nvSpPr>
          <p:spPr bwMode="auto">
            <a:xfrm>
              <a:off x="4219" y="589"/>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46" name="Line 101"/>
            <p:cNvSpPr>
              <a:spLocks noChangeShapeType="1"/>
            </p:cNvSpPr>
            <p:nvPr/>
          </p:nvSpPr>
          <p:spPr bwMode="auto">
            <a:xfrm>
              <a:off x="3765" y="589"/>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47" name="Line 102"/>
            <p:cNvSpPr>
              <a:spLocks noChangeShapeType="1"/>
            </p:cNvSpPr>
            <p:nvPr/>
          </p:nvSpPr>
          <p:spPr bwMode="auto">
            <a:xfrm>
              <a:off x="3947" y="589"/>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48" name="Line 103"/>
            <p:cNvSpPr>
              <a:spLocks noChangeShapeType="1"/>
            </p:cNvSpPr>
            <p:nvPr/>
          </p:nvSpPr>
          <p:spPr bwMode="auto">
            <a:xfrm>
              <a:off x="4128" y="589"/>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49" name="Line 104"/>
            <p:cNvSpPr>
              <a:spLocks noChangeShapeType="1"/>
            </p:cNvSpPr>
            <p:nvPr/>
          </p:nvSpPr>
          <p:spPr bwMode="auto">
            <a:xfrm>
              <a:off x="4310" y="589"/>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50" name="Line 105"/>
            <p:cNvSpPr>
              <a:spLocks noChangeShapeType="1"/>
            </p:cNvSpPr>
            <p:nvPr/>
          </p:nvSpPr>
          <p:spPr bwMode="auto">
            <a:xfrm flipH="1" flipV="1">
              <a:off x="3675" y="793"/>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51" name="Line 106"/>
            <p:cNvSpPr>
              <a:spLocks noChangeShapeType="1"/>
            </p:cNvSpPr>
            <p:nvPr/>
          </p:nvSpPr>
          <p:spPr bwMode="auto">
            <a:xfrm flipH="1" flipV="1">
              <a:off x="3675" y="657"/>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52" name="Line 107"/>
            <p:cNvSpPr>
              <a:spLocks noChangeShapeType="1"/>
            </p:cNvSpPr>
            <p:nvPr/>
          </p:nvSpPr>
          <p:spPr bwMode="auto">
            <a:xfrm flipH="1" flipV="1">
              <a:off x="3675" y="929"/>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53" name="Line 108"/>
            <p:cNvSpPr>
              <a:spLocks noChangeShapeType="1"/>
            </p:cNvSpPr>
            <p:nvPr/>
          </p:nvSpPr>
          <p:spPr bwMode="auto">
            <a:xfrm flipH="1" flipV="1">
              <a:off x="3675" y="1064"/>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54" name="Rectangle 109"/>
            <p:cNvSpPr>
              <a:spLocks noChangeArrowheads="1"/>
            </p:cNvSpPr>
            <p:nvPr/>
          </p:nvSpPr>
          <p:spPr bwMode="auto">
            <a:xfrm>
              <a:off x="3674" y="589"/>
              <a:ext cx="725" cy="54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dirty="0">
                <a:latin typeface="Calibri" panose="020F0502020204030204" pitchFamily="34" charset="0"/>
                <a:cs typeface="Calibri" panose="020F0502020204030204" pitchFamily="34" charset="0"/>
              </a:endParaRPr>
            </a:p>
          </p:txBody>
        </p:sp>
      </p:grpSp>
      <p:sp>
        <p:nvSpPr>
          <p:cNvPr id="11323" name="Line 110"/>
          <p:cNvSpPr>
            <a:spLocks noChangeAspect="1" noChangeShapeType="1"/>
          </p:cNvSpPr>
          <p:nvPr/>
        </p:nvSpPr>
        <p:spPr bwMode="auto">
          <a:xfrm flipH="1" flipV="1">
            <a:off x="6680495" y="1832424"/>
            <a:ext cx="576263" cy="1192"/>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lstStyle/>
          <a:p>
            <a:endParaRPr lang="en-SG" dirty="0">
              <a:latin typeface="Calibri" panose="020F0502020204030204" pitchFamily="34" charset="0"/>
              <a:cs typeface="Calibri" panose="020F0502020204030204" pitchFamily="34" charset="0"/>
            </a:endParaRPr>
          </a:p>
        </p:txBody>
      </p:sp>
      <p:sp>
        <p:nvSpPr>
          <p:cNvPr id="11324" name="Line 111"/>
          <p:cNvSpPr>
            <a:spLocks noChangeAspect="1" noChangeShapeType="1"/>
          </p:cNvSpPr>
          <p:nvPr/>
        </p:nvSpPr>
        <p:spPr bwMode="auto">
          <a:xfrm flipH="1" flipV="1">
            <a:off x="6680495" y="2044356"/>
            <a:ext cx="576263" cy="1192"/>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lstStyle/>
          <a:p>
            <a:endParaRPr lang="en-SG" dirty="0">
              <a:latin typeface="Calibri" panose="020F0502020204030204" pitchFamily="34" charset="0"/>
              <a:cs typeface="Calibri" panose="020F0502020204030204" pitchFamily="34" charset="0"/>
            </a:endParaRPr>
          </a:p>
        </p:txBody>
      </p:sp>
      <p:sp>
        <p:nvSpPr>
          <p:cNvPr id="11325" name="Line 112"/>
          <p:cNvSpPr>
            <a:spLocks noChangeAspect="1" noChangeShapeType="1"/>
          </p:cNvSpPr>
          <p:nvPr/>
        </p:nvSpPr>
        <p:spPr bwMode="auto">
          <a:xfrm>
            <a:off x="6780213" y="1768876"/>
            <a:ext cx="0" cy="32385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lstStyle/>
          <a:p>
            <a:endParaRPr lang="en-SG" dirty="0">
              <a:latin typeface="Calibri" panose="020F0502020204030204" pitchFamily="34" charset="0"/>
              <a:cs typeface="Calibri" panose="020F0502020204030204" pitchFamily="34" charset="0"/>
            </a:endParaRPr>
          </a:p>
        </p:txBody>
      </p:sp>
      <p:sp>
        <p:nvSpPr>
          <p:cNvPr id="11326" name="Line 113"/>
          <p:cNvSpPr>
            <a:spLocks noChangeAspect="1" noChangeShapeType="1"/>
          </p:cNvSpPr>
          <p:nvPr/>
        </p:nvSpPr>
        <p:spPr bwMode="auto">
          <a:xfrm>
            <a:off x="7167563" y="1768876"/>
            <a:ext cx="0" cy="32385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lstStyle/>
          <a:p>
            <a:endParaRPr lang="en-SG" dirty="0">
              <a:latin typeface="Calibri" panose="020F0502020204030204" pitchFamily="34" charset="0"/>
              <a:cs typeface="Calibri" panose="020F0502020204030204" pitchFamily="34" charset="0"/>
            </a:endParaRPr>
          </a:p>
        </p:txBody>
      </p:sp>
      <p:sp>
        <p:nvSpPr>
          <p:cNvPr id="11327" name="Line 114"/>
          <p:cNvSpPr>
            <a:spLocks noChangeAspect="1" noChangeShapeType="1"/>
          </p:cNvSpPr>
          <p:nvPr/>
        </p:nvSpPr>
        <p:spPr bwMode="auto">
          <a:xfrm flipH="1" flipV="1">
            <a:off x="6680495" y="2263050"/>
            <a:ext cx="576263" cy="119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lstStyle/>
          <a:p>
            <a:endParaRPr lang="en-SG" dirty="0">
              <a:latin typeface="Calibri" panose="020F0502020204030204" pitchFamily="34" charset="0"/>
              <a:cs typeface="Calibri" panose="020F0502020204030204" pitchFamily="34" charset="0"/>
            </a:endParaRPr>
          </a:p>
        </p:txBody>
      </p:sp>
      <p:sp>
        <p:nvSpPr>
          <p:cNvPr id="11328" name="Line 115"/>
          <p:cNvSpPr>
            <a:spLocks noChangeAspect="1" noChangeShapeType="1"/>
          </p:cNvSpPr>
          <p:nvPr/>
        </p:nvSpPr>
        <p:spPr bwMode="auto">
          <a:xfrm>
            <a:off x="7073900" y="2155432"/>
            <a:ext cx="0" cy="32385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lstStyle/>
          <a:p>
            <a:endParaRPr lang="en-SG" dirty="0">
              <a:latin typeface="Calibri" panose="020F0502020204030204" pitchFamily="34" charset="0"/>
              <a:cs typeface="Calibri" panose="020F0502020204030204" pitchFamily="34" charset="0"/>
            </a:endParaRPr>
          </a:p>
        </p:txBody>
      </p:sp>
      <p:grpSp>
        <p:nvGrpSpPr>
          <p:cNvPr id="11329" name="Group 116"/>
          <p:cNvGrpSpPr>
            <a:grpSpLocks noChangeAspect="1"/>
          </p:cNvGrpSpPr>
          <p:nvPr/>
        </p:nvGrpSpPr>
        <p:grpSpPr bwMode="auto">
          <a:xfrm>
            <a:off x="6896412" y="2870210"/>
            <a:ext cx="792163" cy="445294"/>
            <a:chOff x="3220" y="1366"/>
            <a:chExt cx="726" cy="544"/>
          </a:xfrm>
        </p:grpSpPr>
        <p:sp>
          <p:nvSpPr>
            <p:cNvPr id="11331" name="Rectangle 117"/>
            <p:cNvSpPr>
              <a:spLocks noChangeAspect="1" noChangeArrowheads="1"/>
            </p:cNvSpPr>
            <p:nvPr/>
          </p:nvSpPr>
          <p:spPr bwMode="auto">
            <a:xfrm>
              <a:off x="3220" y="1366"/>
              <a:ext cx="725" cy="544"/>
            </a:xfrm>
            <a:prstGeom prst="rect">
              <a:avLst/>
            </a:prstGeom>
            <a:solidFill>
              <a:srgbClr val="969696"/>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dirty="0">
                <a:latin typeface="Calibri" panose="020F0502020204030204" pitchFamily="34" charset="0"/>
                <a:cs typeface="Calibri" panose="020F0502020204030204" pitchFamily="34" charset="0"/>
              </a:endParaRPr>
            </a:p>
          </p:txBody>
        </p:sp>
        <p:sp>
          <p:nvSpPr>
            <p:cNvPr id="11332" name="Line 118"/>
            <p:cNvSpPr>
              <a:spLocks noChangeAspect="1" noChangeShapeType="1"/>
            </p:cNvSpPr>
            <p:nvPr/>
          </p:nvSpPr>
          <p:spPr bwMode="auto">
            <a:xfrm>
              <a:off x="3583" y="1366"/>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33" name="Line 119"/>
            <p:cNvSpPr>
              <a:spLocks noChangeAspect="1" noChangeShapeType="1"/>
            </p:cNvSpPr>
            <p:nvPr/>
          </p:nvSpPr>
          <p:spPr bwMode="auto">
            <a:xfrm flipH="1" flipV="1">
              <a:off x="3220" y="1638"/>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34" name="Line 120"/>
            <p:cNvSpPr>
              <a:spLocks noChangeAspect="1" noChangeShapeType="1"/>
            </p:cNvSpPr>
            <p:nvPr/>
          </p:nvSpPr>
          <p:spPr bwMode="auto">
            <a:xfrm flipH="1" flipV="1">
              <a:off x="3220" y="1502"/>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35" name="Line 121"/>
            <p:cNvSpPr>
              <a:spLocks noChangeAspect="1" noChangeShapeType="1"/>
            </p:cNvSpPr>
            <p:nvPr/>
          </p:nvSpPr>
          <p:spPr bwMode="auto">
            <a:xfrm flipH="1" flipV="1">
              <a:off x="3220" y="1774"/>
              <a:ext cx="726"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36" name="Line 122"/>
            <p:cNvSpPr>
              <a:spLocks noChangeAspect="1" noChangeShapeType="1"/>
            </p:cNvSpPr>
            <p:nvPr/>
          </p:nvSpPr>
          <p:spPr bwMode="auto">
            <a:xfrm>
              <a:off x="3401" y="1366"/>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37" name="Line 123"/>
            <p:cNvSpPr>
              <a:spLocks noChangeAspect="1" noChangeShapeType="1"/>
            </p:cNvSpPr>
            <p:nvPr/>
          </p:nvSpPr>
          <p:spPr bwMode="auto">
            <a:xfrm>
              <a:off x="3764" y="1366"/>
              <a:ext cx="0" cy="5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dirty="0">
                <a:latin typeface="Calibri" panose="020F0502020204030204" pitchFamily="34" charset="0"/>
                <a:cs typeface="Calibri" panose="020F0502020204030204" pitchFamily="34" charset="0"/>
              </a:endParaRPr>
            </a:p>
          </p:txBody>
        </p:sp>
        <p:sp>
          <p:nvSpPr>
            <p:cNvPr id="11338" name="Rectangle 124"/>
            <p:cNvSpPr>
              <a:spLocks noChangeAspect="1" noChangeArrowheads="1"/>
            </p:cNvSpPr>
            <p:nvPr/>
          </p:nvSpPr>
          <p:spPr bwMode="auto">
            <a:xfrm>
              <a:off x="3220" y="1366"/>
              <a:ext cx="725" cy="54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dirty="0">
                <a:latin typeface="Calibri" panose="020F0502020204030204" pitchFamily="34" charset="0"/>
                <a:cs typeface="Calibri" panose="020F0502020204030204" pitchFamily="34" charset="0"/>
              </a:endParaRPr>
            </a:p>
          </p:txBody>
        </p:sp>
      </p:grpSp>
      <p:sp>
        <p:nvSpPr>
          <p:cNvPr id="11330" name="Line 125"/>
          <p:cNvSpPr>
            <a:spLocks noChangeShapeType="1"/>
          </p:cNvSpPr>
          <p:nvPr/>
        </p:nvSpPr>
        <p:spPr bwMode="auto">
          <a:xfrm>
            <a:off x="250917" y="4505325"/>
            <a:ext cx="8793163" cy="0"/>
          </a:xfrm>
          <a:prstGeom prst="line">
            <a:avLst/>
          </a:prstGeom>
          <a:noFill/>
          <a:ln w="28575">
            <a:solidFill>
              <a:srgbClr val="0000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nchor="ctr">
            <a:spAutoFit/>
          </a:bodyPr>
          <a:lstStyle/>
          <a:p>
            <a:endParaRPr lang="en-SG" sz="1200" dirty="0">
              <a:latin typeface="Calibri" panose="020F0502020204030204" pitchFamily="34" charset="0"/>
              <a:cs typeface="Calibri" panose="020F0502020204030204" pitchFamily="34" charset="0"/>
            </a:endParaRPr>
          </a:p>
        </p:txBody>
      </p:sp>
      <p:sp>
        <p:nvSpPr>
          <p:cNvPr id="128" name="Rectangle 98"/>
          <p:cNvSpPr>
            <a:spLocks noChangeArrowheads="1"/>
          </p:cNvSpPr>
          <p:nvPr/>
        </p:nvSpPr>
        <p:spPr bwMode="auto">
          <a:xfrm>
            <a:off x="622141" y="4060764"/>
            <a:ext cx="1944687" cy="417910"/>
          </a:xfrm>
          <a:prstGeom prst="rect">
            <a:avLst/>
          </a:prstGeom>
          <a:solidFill>
            <a:srgbClr val="FFFF99"/>
          </a:solidFill>
          <a:ln w="2857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lstStyle/>
          <a:p>
            <a:pPr algn="ctr"/>
            <a:endParaRPr lang="en-US" dirty="0">
              <a:latin typeface="Calibri" panose="020F0502020204030204" pitchFamily="34" charset="0"/>
              <a:cs typeface="Calibri" panose="020F0502020204030204" pitchFamily="34" charset="0"/>
            </a:endParaRPr>
          </a:p>
        </p:txBody>
      </p:sp>
      <p:sp>
        <p:nvSpPr>
          <p:cNvPr id="129" name="Rectangle 99"/>
          <p:cNvSpPr>
            <a:spLocks noChangeArrowheads="1"/>
          </p:cNvSpPr>
          <p:nvPr/>
        </p:nvSpPr>
        <p:spPr bwMode="auto">
          <a:xfrm>
            <a:off x="1044044" y="4142920"/>
            <a:ext cx="1088717" cy="294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spAutoFit/>
          </a:bodyPr>
          <a:lstStyle/>
          <a:p>
            <a:r>
              <a:rPr lang="en-US" altLang="ja-JP" dirty="0" smtClean="0">
                <a:solidFill>
                  <a:schemeClr val="accent2"/>
                </a:solidFill>
                <a:latin typeface="Calibri" panose="020F0502020204030204" pitchFamily="34" charset="0"/>
                <a:cs typeface="Calibri" panose="020F0502020204030204" pitchFamily="34" charset="0"/>
              </a:rPr>
              <a:t>WV-ASM300</a:t>
            </a:r>
            <a:endParaRPr lang="en-US" altLang="ja-JP" dirty="0">
              <a:solidFill>
                <a:schemeClr val="accent2"/>
              </a:solidFill>
              <a:latin typeface="Calibri" panose="020F0502020204030204" pitchFamily="34" charset="0"/>
              <a:cs typeface="Calibri" panose="020F0502020204030204" pitchFamily="34" charset="0"/>
            </a:endParaRPr>
          </a:p>
        </p:txBody>
      </p:sp>
      <p:sp>
        <p:nvSpPr>
          <p:cNvPr id="130" name="Rectangle 98"/>
          <p:cNvSpPr>
            <a:spLocks noChangeArrowheads="1"/>
          </p:cNvSpPr>
          <p:nvPr/>
        </p:nvSpPr>
        <p:spPr bwMode="auto">
          <a:xfrm>
            <a:off x="3681413" y="4061296"/>
            <a:ext cx="1944687" cy="417910"/>
          </a:xfrm>
          <a:prstGeom prst="rect">
            <a:avLst/>
          </a:prstGeom>
          <a:solidFill>
            <a:srgbClr val="FFFF99"/>
          </a:solidFill>
          <a:ln w="2857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lstStyle/>
          <a:p>
            <a:pPr algn="ctr"/>
            <a:endParaRPr lang="en-US" dirty="0">
              <a:latin typeface="Calibri" panose="020F0502020204030204" pitchFamily="34" charset="0"/>
              <a:cs typeface="Calibri" panose="020F0502020204030204" pitchFamily="34" charset="0"/>
            </a:endParaRPr>
          </a:p>
        </p:txBody>
      </p:sp>
      <p:sp>
        <p:nvSpPr>
          <p:cNvPr id="131" name="Rectangle 99"/>
          <p:cNvSpPr>
            <a:spLocks noChangeArrowheads="1"/>
          </p:cNvSpPr>
          <p:nvPr/>
        </p:nvSpPr>
        <p:spPr bwMode="auto">
          <a:xfrm>
            <a:off x="4147766" y="4143452"/>
            <a:ext cx="1088717" cy="294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spAutoFit/>
          </a:bodyPr>
          <a:lstStyle/>
          <a:p>
            <a:r>
              <a:rPr lang="en-US" altLang="ja-JP" dirty="0" smtClean="0">
                <a:solidFill>
                  <a:schemeClr val="accent2"/>
                </a:solidFill>
                <a:latin typeface="Calibri" panose="020F0502020204030204" pitchFamily="34" charset="0"/>
                <a:cs typeface="Calibri" panose="020F0502020204030204" pitchFamily="34" charset="0"/>
              </a:rPr>
              <a:t>WV-ASM300</a:t>
            </a:r>
            <a:endParaRPr lang="en-US" altLang="ja-JP" dirty="0">
              <a:solidFill>
                <a:schemeClr val="accent2"/>
              </a:solidFill>
              <a:latin typeface="Calibri" panose="020F0502020204030204" pitchFamily="34" charset="0"/>
              <a:cs typeface="Calibri" panose="020F0502020204030204" pitchFamily="34" charset="0"/>
            </a:endParaRPr>
          </a:p>
        </p:txBody>
      </p:sp>
      <p:sp>
        <p:nvSpPr>
          <p:cNvPr id="132" name="Rectangle 98"/>
          <p:cNvSpPr>
            <a:spLocks noChangeArrowheads="1"/>
          </p:cNvSpPr>
          <p:nvPr/>
        </p:nvSpPr>
        <p:spPr bwMode="auto">
          <a:xfrm>
            <a:off x="6731001" y="4068406"/>
            <a:ext cx="1944687" cy="417910"/>
          </a:xfrm>
          <a:prstGeom prst="rect">
            <a:avLst/>
          </a:prstGeom>
          <a:solidFill>
            <a:srgbClr val="FFFF99"/>
          </a:solidFill>
          <a:ln w="2857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lstStyle/>
          <a:p>
            <a:pPr algn="ctr"/>
            <a:endParaRPr lang="en-US" dirty="0">
              <a:latin typeface="Calibri" panose="020F0502020204030204" pitchFamily="34" charset="0"/>
              <a:cs typeface="Calibri" panose="020F0502020204030204" pitchFamily="34" charset="0"/>
            </a:endParaRPr>
          </a:p>
        </p:txBody>
      </p:sp>
      <p:sp>
        <p:nvSpPr>
          <p:cNvPr id="133" name="Rectangle 99"/>
          <p:cNvSpPr>
            <a:spLocks noChangeArrowheads="1"/>
          </p:cNvSpPr>
          <p:nvPr/>
        </p:nvSpPr>
        <p:spPr bwMode="auto">
          <a:xfrm>
            <a:off x="7197354" y="4150562"/>
            <a:ext cx="1088717" cy="294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spAutoFit/>
          </a:bodyPr>
          <a:lstStyle/>
          <a:p>
            <a:r>
              <a:rPr lang="en-US" altLang="ja-JP" dirty="0" smtClean="0">
                <a:solidFill>
                  <a:schemeClr val="accent2"/>
                </a:solidFill>
                <a:latin typeface="Calibri" panose="020F0502020204030204" pitchFamily="34" charset="0"/>
                <a:cs typeface="Calibri" panose="020F0502020204030204" pitchFamily="34" charset="0"/>
              </a:rPr>
              <a:t>WV-ASM300</a:t>
            </a:r>
            <a:endParaRPr lang="en-US" altLang="ja-JP" dirty="0">
              <a:solidFill>
                <a:schemeClr val="accent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018276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en-US" altLang="ja-JP" sz="3200" b="1" dirty="0" smtClean="0">
                <a:latin typeface="Calibri" panose="020F0502020204030204" pitchFamily="34" charset="0"/>
              </a:rPr>
              <a:t>Firmware version up items (for V1.30)</a:t>
            </a:r>
            <a:endParaRPr kumimoji="1" lang="ja-JP" altLang="en-US" sz="3200" b="1" dirty="0">
              <a:latin typeface="Calibri" panose="020F0502020204030204" pitchFamily="34" charset="0"/>
            </a:endParaRPr>
          </a:p>
        </p:txBody>
      </p:sp>
    </p:spTree>
    <p:extLst>
      <p:ext uri="{BB962C8B-B14F-4D97-AF65-F5344CB8AC3E}">
        <p14:creationId xmlns:p14="http://schemas.microsoft.com/office/powerpoint/2010/main" val="16766060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476722" y="60866"/>
            <a:ext cx="4041577" cy="448019"/>
          </a:xfrm>
          <a:prstGeom prst="rect">
            <a:avLst/>
          </a:prstGeom>
          <a:noFill/>
        </p:spPr>
        <p:txBody>
          <a:bodyPr wrap="non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Firmware Version Up Contents</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1620996988"/>
              </p:ext>
            </p:extLst>
          </p:nvPr>
        </p:nvGraphicFramePr>
        <p:xfrm>
          <a:off x="70182" y="976767"/>
          <a:ext cx="9038634" cy="3671432"/>
        </p:xfrm>
        <a:graphic>
          <a:graphicData uri="http://schemas.openxmlformats.org/drawingml/2006/table">
            <a:tbl>
              <a:tblPr firstRow="1" bandRow="1">
                <a:tableStyleId>{5C22544A-7EE6-4342-B048-85BDC9FD1C3A}</a:tableStyleId>
              </a:tblPr>
              <a:tblGrid>
                <a:gridCol w="460003"/>
                <a:gridCol w="3924000"/>
                <a:gridCol w="1032065"/>
                <a:gridCol w="742566"/>
                <a:gridCol w="2880000"/>
              </a:tblGrid>
              <a:tr h="582056">
                <a:tc>
                  <a:txBody>
                    <a:bodyPr/>
                    <a:lstStyle/>
                    <a:p>
                      <a:pPr algn="ctr"/>
                      <a:r>
                        <a:rPr kumimoji="1" lang="en-US" altLang="ja-JP" sz="1000" dirty="0" smtClean="0">
                          <a:latin typeface="Calibri" panose="020F0502020204030204" pitchFamily="34" charset="0"/>
                        </a:rPr>
                        <a:t>No.</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Update contents</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Release Date</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Firmware Version</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Note</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415">
                <a:tc>
                  <a:txBody>
                    <a:bodyPr/>
                    <a:lstStyle/>
                    <a:p>
                      <a:pPr algn="ctr"/>
                      <a:r>
                        <a:rPr kumimoji="1" lang="en-US" altLang="ja-JP" sz="800" dirty="0" smtClean="0">
                          <a:latin typeface="Calibri" panose="020F0502020204030204" pitchFamily="34" charset="0"/>
                        </a:rPr>
                        <a:t>1</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800" b="0" dirty="0" smtClean="0">
                          <a:latin typeface="Calibri" panose="020F0502020204030204" pitchFamily="34" charset="0"/>
                          <a:ea typeface="Meiryo UI" pitchFamily="50" charset="-128"/>
                          <a:cs typeface="Meiryo UI" pitchFamily="50" charset="-128"/>
                        </a:rPr>
                        <a:t>Support WV-S4150/S4550L, 5M 360 Fisheye camera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Dec. 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 1.30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08886">
                <a:tc>
                  <a:txBody>
                    <a:bodyPr/>
                    <a:lstStyle/>
                    <a:p>
                      <a:pPr algn="ctr"/>
                      <a:r>
                        <a:rPr kumimoji="1" lang="en-US" altLang="ja-JP" sz="800" dirty="0" smtClean="0">
                          <a:latin typeface="Calibri" panose="020F0502020204030204" pitchFamily="34" charset="0"/>
                        </a:rPr>
                        <a:t>2</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rPr>
                        <a:t>Support new functions that NX series NVR is supported.</a:t>
                      </a:r>
                    </a:p>
                    <a:p>
                      <a:pPr marL="171450" indent="-171450">
                        <a:buFont typeface="Wingdings" panose="05000000000000000000" pitchFamily="2" charset="2"/>
                        <a:buChar char="l"/>
                      </a:pPr>
                      <a:r>
                        <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rPr>
                        <a:t>Support WV-S4150/S4550L, 5M 360 Fisheye camera</a:t>
                      </a:r>
                    </a:p>
                    <a:p>
                      <a:pPr marL="171450" indent="-171450">
                        <a:buFont typeface="Wingdings" panose="05000000000000000000" pitchFamily="2" charset="2"/>
                        <a:buChar char="l"/>
                      </a:pPr>
                      <a:r>
                        <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rPr>
                        <a:t>MP4 download</a:t>
                      </a:r>
                    </a:p>
                    <a:p>
                      <a:pPr marL="171450" indent="-171450">
                        <a:buFont typeface="Wingdings" panose="05000000000000000000" pitchFamily="2" charset="2"/>
                        <a:buChar char="l"/>
                      </a:pPr>
                      <a:r>
                        <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rPr>
                        <a:t>Support</a:t>
                      </a:r>
                      <a:r>
                        <a:rPr kumimoji="1" lang="en-US" altLang="ja-JP" sz="800" baseline="0"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rPr>
                        <a:t>AAC</a:t>
                      </a:r>
                    </a:p>
                    <a:p>
                      <a:pPr marL="171450" indent="-171450">
                        <a:buFont typeface="Wingdings" panose="05000000000000000000" pitchFamily="2" charset="2"/>
                        <a:buChar char="l"/>
                      </a:pPr>
                      <a:r>
                        <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rPr>
                        <a:t>Support Network Microphone</a:t>
                      </a:r>
                    </a:p>
                    <a:p>
                      <a:pPr marL="171450" indent="-171450">
                        <a:buFont typeface="Wingdings" panose="05000000000000000000" pitchFamily="2" charset="2"/>
                        <a:buChar char="l"/>
                      </a:pPr>
                      <a:r>
                        <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rPr>
                        <a:t>Support V-series camera (*</a:t>
                      </a:r>
                      <a:r>
                        <a:rPr kumimoji="1" lang="en-US" altLang="ja-JP" sz="800" baseline="0" dirty="0" smtClean="0">
                          <a:latin typeface="Calibri" panose="020F0502020204030204" pitchFamily="34" charset="0"/>
                          <a:ea typeface="Meiryo UI" panose="020B0604030504040204" pitchFamily="50" charset="-128"/>
                          <a:cs typeface="Meiryo UI" panose="020B0604030504040204" pitchFamily="50" charset="-128"/>
                        </a:rPr>
                        <a:t> Certain countries only)</a:t>
                      </a:r>
                      <a:endPar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Dec. 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 1.30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6368" rtl="0" eaLnBrk="1" fontAlgn="auto" latinLnBrk="0" hangingPunct="1">
                        <a:lnSpc>
                          <a:spcPct val="100000"/>
                        </a:lnSpc>
                        <a:spcBef>
                          <a:spcPts val="0"/>
                        </a:spcBef>
                        <a:spcAft>
                          <a:spcPts val="0"/>
                        </a:spcAft>
                        <a:buClrTx/>
                        <a:buSzTx/>
                        <a:buFontTx/>
                        <a:buNone/>
                        <a:tabLst/>
                        <a:defRPr/>
                      </a:pPr>
                      <a:r>
                        <a:rPr kumimoji="1" lang="en-US" altLang="ja-JP" sz="800" dirty="0" smtClean="0">
                          <a:latin typeface="Calibri" panose="020F0502020204030204" pitchFamily="34" charset="0"/>
                        </a:rPr>
                        <a:t>Related model and firmware version:</a:t>
                      </a:r>
                    </a:p>
                    <a:p>
                      <a:pPr marL="0" marR="0" indent="0" algn="l" defTabSz="456368" rtl="0" eaLnBrk="1" fontAlgn="auto" latinLnBrk="0" hangingPunct="1">
                        <a:lnSpc>
                          <a:spcPct val="100000"/>
                        </a:lnSpc>
                        <a:spcBef>
                          <a:spcPts val="0"/>
                        </a:spcBef>
                        <a:spcAft>
                          <a:spcPts val="0"/>
                        </a:spcAft>
                        <a:buClrTx/>
                        <a:buSzTx/>
                        <a:buFontTx/>
                        <a:buNone/>
                        <a:tabLst/>
                        <a:defRPr/>
                      </a:pPr>
                      <a:r>
                        <a:rPr kumimoji="1" lang="en-US" altLang="ja-JP" sz="800" dirty="0" smtClean="0">
                          <a:latin typeface="Calibri" panose="020F0502020204030204" pitchFamily="34" charset="0"/>
                        </a:rPr>
                        <a:t>NX400: Ver.2.00/Ver.2.10,</a:t>
                      </a:r>
                    </a:p>
                    <a:p>
                      <a:pPr marL="0" marR="0" indent="0" algn="l" defTabSz="456368" rtl="0" eaLnBrk="1" fontAlgn="auto" latinLnBrk="0" hangingPunct="1">
                        <a:lnSpc>
                          <a:spcPct val="100000"/>
                        </a:lnSpc>
                        <a:spcBef>
                          <a:spcPts val="0"/>
                        </a:spcBef>
                        <a:spcAft>
                          <a:spcPts val="0"/>
                        </a:spcAft>
                        <a:buClrTx/>
                        <a:buSzTx/>
                        <a:buFontTx/>
                        <a:buNone/>
                        <a:tabLst/>
                        <a:defRPr/>
                      </a:pPr>
                      <a:r>
                        <a:rPr kumimoji="1" lang="en-US" altLang="ja-JP" sz="800" dirty="0" smtClean="0">
                          <a:latin typeface="Calibri" panose="020F0502020204030204" pitchFamily="34" charset="0"/>
                        </a:rPr>
                        <a:t>NX300: Ver.1.00 onward</a:t>
                      </a:r>
                    </a:p>
                    <a:p>
                      <a:pPr marL="0" marR="0" indent="0" algn="l" defTabSz="456368" rtl="0" eaLnBrk="1" fontAlgn="auto" latinLnBrk="0" hangingPunct="1">
                        <a:lnSpc>
                          <a:spcPct val="100000"/>
                        </a:lnSpc>
                        <a:spcBef>
                          <a:spcPts val="0"/>
                        </a:spcBef>
                        <a:spcAft>
                          <a:spcPts val="0"/>
                        </a:spcAft>
                        <a:buClrTx/>
                        <a:buSzTx/>
                        <a:buFontTx/>
                        <a:buNone/>
                        <a:tabLst/>
                        <a:defRPr/>
                      </a:pPr>
                      <a:r>
                        <a:rPr kumimoji="1" lang="en-US" altLang="ja-JP" sz="800" dirty="0" smtClean="0">
                          <a:latin typeface="Calibri" panose="020F0502020204030204" pitchFamily="34" charset="0"/>
                        </a:rPr>
                        <a:t>NX200: Ver.2.00</a:t>
                      </a:r>
                      <a:endParaRPr kumimoji="1" lang="ja-JP" altLang="en-US" sz="800" dirty="0" smtClean="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415">
                <a:tc>
                  <a:txBody>
                    <a:bodyPr/>
                    <a:lstStyle/>
                    <a:p>
                      <a:pPr algn="ctr"/>
                      <a:r>
                        <a:rPr kumimoji="1" lang="en-US" altLang="ja-JP" sz="800" dirty="0" smtClean="0">
                          <a:latin typeface="Calibri" panose="020F0502020204030204" pitchFamily="34" charset="0"/>
                        </a:rPr>
                        <a:t>3</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800" b="0" dirty="0" smtClean="0">
                          <a:latin typeface="Calibri" panose="020F0502020204030204" pitchFamily="34" charset="0"/>
                          <a:ea typeface="Meiryo UI" pitchFamily="50" charset="-128"/>
                          <a:cs typeface="Meiryo UI" pitchFamily="50" charset="-128"/>
                        </a:rPr>
                        <a:t>Concurrent User</a:t>
                      </a:r>
                      <a:r>
                        <a:rPr lang="ja-JP" altLang="en-US" sz="800" b="0" dirty="0" smtClean="0">
                          <a:latin typeface="Calibri" panose="020F0502020204030204" pitchFamily="34" charset="0"/>
                          <a:ea typeface="Meiryo UI" pitchFamily="50" charset="-128"/>
                          <a:cs typeface="Meiryo UI" pitchFamily="50" charset="-128"/>
                        </a:rPr>
                        <a:t> </a:t>
                      </a:r>
                      <a:r>
                        <a:rPr lang="en-US" altLang="ja-JP" sz="800" b="0" dirty="0" smtClean="0">
                          <a:latin typeface="Calibri" panose="020F0502020204030204" pitchFamily="34" charset="0"/>
                          <a:ea typeface="Meiryo UI" pitchFamily="50" charset="-128"/>
                          <a:cs typeface="Meiryo UI" pitchFamily="50" charset="-128"/>
                        </a:rPr>
                        <a:t>License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Dec. 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 1.30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u="none" baseline="0" dirty="0" smtClean="0">
                          <a:solidFill>
                            <a:schemeClr val="tx1"/>
                          </a:solidFill>
                          <a:latin typeface="Calibri" panose="020F0502020204030204" pitchFamily="34" charset="0"/>
                        </a:rPr>
                        <a:t>Except Japan and China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415">
                <a:tc>
                  <a:txBody>
                    <a:bodyPr/>
                    <a:lstStyle/>
                    <a:p>
                      <a:pPr algn="ctr"/>
                      <a:r>
                        <a:rPr kumimoji="1" lang="en-US" altLang="ja-JP" sz="800" dirty="0" smtClean="0">
                          <a:latin typeface="Calibri" panose="020F0502020204030204" pitchFamily="34" charset="0"/>
                        </a:rPr>
                        <a:t>4</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rPr>
                        <a:t>MP4 download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Dec. 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 1.30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800" u="none" baseline="0" dirty="0" smtClean="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415">
                <a:tc>
                  <a:txBody>
                    <a:bodyPr/>
                    <a:lstStyle/>
                    <a:p>
                      <a:pPr algn="ctr"/>
                      <a:r>
                        <a:rPr kumimoji="1" lang="en-US" altLang="ja-JP" sz="800" dirty="0" smtClean="0">
                          <a:latin typeface="Calibri" panose="020F0502020204030204" pitchFamily="34" charset="0"/>
                        </a:rPr>
                        <a:t>5</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ja-JP" sz="800" dirty="0" smtClean="0">
                          <a:latin typeface="Calibri" panose="020F0502020204030204" pitchFamily="34" charset="0"/>
                          <a:ea typeface="Meiryo UI" panose="020B0604030504040204" pitchFamily="50" charset="-128"/>
                          <a:cs typeface="Meiryo UI" panose="020B0604030504040204" pitchFamily="50" charset="-128"/>
                        </a:rPr>
                        <a:t>Support AAC-LD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Dec. 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 1.30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800" u="none" baseline="0" dirty="0" smtClean="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415">
                <a:tc>
                  <a:txBody>
                    <a:bodyPr/>
                    <a:lstStyle/>
                    <a:p>
                      <a:pPr algn="ctr"/>
                      <a:r>
                        <a:rPr kumimoji="1" lang="en-US" altLang="ja-JP" sz="800" dirty="0" smtClean="0">
                          <a:latin typeface="Calibri" panose="020F0502020204030204" pitchFamily="34" charset="0"/>
                        </a:rPr>
                        <a:t>6</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800" b="0" dirty="0" smtClean="0">
                          <a:latin typeface="Calibri" panose="020F0502020204030204" pitchFamily="34" charset="0"/>
                          <a:ea typeface="Meiryo UI" pitchFamily="50" charset="-128"/>
                          <a:cs typeface="Meiryo UI" pitchFamily="50" charset="-128"/>
                        </a:rPr>
                        <a:t>Support H.265 Hardware Decode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Dec. 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 1.30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800" u="none" baseline="0" dirty="0" smtClean="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415">
                <a:tc>
                  <a:txBody>
                    <a:bodyPr/>
                    <a:lstStyle/>
                    <a:p>
                      <a:pPr algn="ctr"/>
                      <a:r>
                        <a:rPr kumimoji="1" lang="en-US" altLang="ja-JP" sz="800" dirty="0" smtClean="0">
                          <a:latin typeface="Calibri" panose="020F0502020204030204" pitchFamily="34" charset="0"/>
                        </a:rPr>
                        <a:t>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800" b="0" dirty="0" smtClean="0">
                          <a:latin typeface="Calibri" panose="020F0502020204030204" pitchFamily="34" charset="0"/>
                          <a:ea typeface="Meiryo UI" pitchFamily="50" charset="-128"/>
                          <a:cs typeface="Meiryo UI" pitchFamily="50" charset="-128"/>
                        </a:rPr>
                        <a:t>Support</a:t>
                      </a:r>
                      <a:r>
                        <a:rPr lang="en-US" altLang="ja-JP" sz="800" b="0" baseline="0" dirty="0" smtClean="0">
                          <a:latin typeface="Calibri" panose="020F0502020204030204" pitchFamily="34" charset="0"/>
                          <a:ea typeface="Meiryo UI" pitchFamily="50" charset="-128"/>
                          <a:cs typeface="Meiryo UI" pitchFamily="50" charset="-128"/>
                        </a:rPr>
                        <a:t> Panorama and Double Panorama display</a:t>
                      </a:r>
                      <a:endParaRPr lang="en-US" altLang="ja-JP" sz="800" b="0" dirty="0" smtClean="0">
                        <a:latin typeface="Calibri" panose="020F0502020204030204" pitchFamily="34" charset="0"/>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Dec. 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 1.30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8" name="テキスト ボックス 37"/>
          <p:cNvSpPr txBox="1"/>
          <p:nvPr/>
        </p:nvSpPr>
        <p:spPr>
          <a:xfrm>
            <a:off x="122940" y="683647"/>
            <a:ext cx="8929201" cy="307777"/>
          </a:xfrm>
          <a:prstGeom prst="rect">
            <a:avLst/>
          </a:prstGeom>
          <a:noFill/>
        </p:spPr>
        <p:txBody>
          <a:bodyPr wrap="square" rtlCol="0">
            <a:spAutoFit/>
          </a:bodyPr>
          <a:lstStyle/>
          <a:p>
            <a:pPr marL="285750" indent="-285750" algn="l">
              <a:buFont typeface="Wingdings" panose="05000000000000000000" pitchFamily="2" charset="2"/>
              <a:buChar char="n"/>
            </a:pPr>
            <a:r>
              <a:rPr kumimoji="1" lang="en-US" altLang="ja-JP" b="1" dirty="0" smtClean="0">
                <a:effectLst/>
                <a:latin typeface="Calibri" panose="020F0502020204030204" pitchFamily="34" charset="0"/>
              </a:rPr>
              <a:t>The following items are now </a:t>
            </a:r>
            <a:r>
              <a:rPr lang="en-US" altLang="ja-JP" b="1" dirty="0" smtClean="0">
                <a:effectLst/>
                <a:latin typeface="Calibri" panose="020F0502020204030204" pitchFamily="34" charset="0"/>
              </a:rPr>
              <a:t>available with Ver. 1.30 of WV-ASM300</a:t>
            </a:r>
            <a:endParaRPr kumimoji="1" lang="ja-JP" altLang="en-US" b="1" dirty="0">
              <a:effectLst/>
              <a:latin typeface="Calibri" panose="020F0502020204030204" pitchFamily="34" charset="0"/>
            </a:endParaRPr>
          </a:p>
        </p:txBody>
      </p:sp>
      <p:sp>
        <p:nvSpPr>
          <p:cNvPr id="11" name="テキスト ボックス 10"/>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232235537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470860" y="55004"/>
            <a:ext cx="4666620" cy="448019"/>
          </a:xfrm>
          <a:prstGeom prst="rect">
            <a:avLst/>
          </a:prstGeom>
          <a:noFill/>
        </p:spPr>
        <p:txBody>
          <a:bodyPr wrap="non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NX400, NX300 and NX200</a:t>
            </a:r>
            <a:r>
              <a:rPr lang="ja-JP" altLang="en-US"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Support</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572599044"/>
              </p:ext>
            </p:extLst>
          </p:nvPr>
        </p:nvGraphicFramePr>
        <p:xfrm>
          <a:off x="94685" y="756236"/>
          <a:ext cx="8960810" cy="3932800"/>
        </p:xfrm>
        <a:graphic>
          <a:graphicData uri="http://schemas.openxmlformats.org/drawingml/2006/table">
            <a:tbl>
              <a:tblPr firstRow="1" bandRow="1">
                <a:tableStyleId>{5C22544A-7EE6-4342-B048-85BDC9FD1C3A}</a:tableStyleId>
              </a:tblPr>
              <a:tblGrid>
                <a:gridCol w="360485"/>
                <a:gridCol w="1260000"/>
                <a:gridCol w="2880000"/>
                <a:gridCol w="1486775"/>
                <a:gridCol w="1486775"/>
                <a:gridCol w="1486775"/>
              </a:tblGrid>
              <a:tr h="245800">
                <a:tc rowSpan="2">
                  <a:txBody>
                    <a:bodyPr/>
                    <a:lstStyle/>
                    <a:p>
                      <a:pPr algn="ctr"/>
                      <a:r>
                        <a:rPr kumimoji="1" lang="en-US" altLang="ja-JP" sz="1000" dirty="0" smtClean="0">
                          <a:latin typeface="Calibri" panose="020F0502020204030204" pitchFamily="34" charset="0"/>
                        </a:rPr>
                        <a:t>No.</a:t>
                      </a:r>
                      <a:endParaRPr kumimoji="1" lang="ja-JP" altLang="en-US" sz="1000" dirty="0">
                        <a:latin typeface="Calibri" panose="020F0502020204030204" pitchFamily="34" charset="0"/>
                      </a:endParaRPr>
                    </a:p>
                  </a:txBody>
                  <a:tcPr anchor="ctr"/>
                </a:tc>
                <a:tc rowSpan="2" gridSpan="2">
                  <a:txBody>
                    <a:bodyPr/>
                    <a:lstStyle/>
                    <a:p>
                      <a:pPr algn="ctr"/>
                      <a:r>
                        <a:rPr kumimoji="1" lang="en-US" altLang="ja-JP" sz="1000" dirty="0" smtClean="0">
                          <a:latin typeface="Calibri" panose="020F0502020204030204" pitchFamily="34" charset="0"/>
                        </a:rPr>
                        <a:t>Function</a:t>
                      </a:r>
                      <a:endParaRPr kumimoji="1" lang="ja-JP" altLang="en-US" sz="1000" dirty="0">
                        <a:latin typeface="Calibri" panose="020F0502020204030204" pitchFamily="34" charset="0"/>
                      </a:endParaRPr>
                    </a:p>
                  </a:txBody>
                  <a:tcPr anchor="ctr"/>
                </a:tc>
                <a:tc rowSpan="2" hMerge="1">
                  <a:txBody>
                    <a:bodyPr/>
                    <a:lstStyle/>
                    <a:p>
                      <a:pPr algn="ctr"/>
                      <a:endParaRPr kumimoji="1" lang="ja-JP" altLang="en-US" sz="1000" dirty="0">
                        <a:latin typeface="Calibri" panose="020F0502020204030204" pitchFamily="34" charset="0"/>
                      </a:endParaRPr>
                    </a:p>
                  </a:txBody>
                  <a:tcPr anchor="ctr"/>
                </a:tc>
                <a:tc gridSpan="3">
                  <a:txBody>
                    <a:bodyPr/>
                    <a:lstStyle/>
                    <a:p>
                      <a:pPr algn="ctr"/>
                      <a:r>
                        <a:rPr kumimoji="1" lang="en-US" altLang="ja-JP" sz="1000" dirty="0" smtClean="0">
                          <a:latin typeface="Calibri" panose="020F0502020204030204" pitchFamily="34" charset="0"/>
                        </a:rPr>
                        <a:t>ASM300</a:t>
                      </a:r>
                      <a:endParaRPr kumimoji="1" lang="ja-JP" altLang="en-US" sz="1000" dirty="0">
                        <a:latin typeface="Calibri" panose="020F0502020204030204" pitchFamily="34" charset="0"/>
                      </a:endParaRPr>
                    </a:p>
                  </a:txBody>
                  <a:tcPr anchor="ctr">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tc hMerge="1">
                  <a:txBody>
                    <a:bodyPr/>
                    <a:lstStyle/>
                    <a:p>
                      <a:pPr algn="ctr"/>
                      <a:endParaRPr kumimoji="1" lang="ja-JP" altLang="en-US" sz="1000" dirty="0">
                        <a:latin typeface="Calibri" panose="020F0502020204030204" pitchFamily="34" charset="0"/>
                      </a:endParaRPr>
                    </a:p>
                  </a:txBody>
                  <a:tcPr anchor="ctr"/>
                </a:tc>
              </a:tr>
              <a:tr h="245800">
                <a:tc vMerge="1">
                  <a:txBody>
                    <a:bodyPr/>
                    <a:lstStyle/>
                    <a:p>
                      <a:pPr algn="ctr"/>
                      <a:endParaRPr kumimoji="1" lang="ja-JP" altLang="en-US" sz="1000" dirty="0">
                        <a:latin typeface="Calibri" panose="020F0502020204030204" pitchFamily="34" charset="0"/>
                      </a:endParaRPr>
                    </a:p>
                  </a:txBody>
                  <a:tcPr anchor="ctr"/>
                </a:tc>
                <a:tc gridSpan="2" vMerge="1">
                  <a:txBody>
                    <a:bodyPr/>
                    <a:lstStyle/>
                    <a:p>
                      <a:pPr algn="ctr"/>
                      <a:endParaRPr kumimoji="1" lang="ja-JP" altLang="en-US" sz="1000" dirty="0">
                        <a:latin typeface="Calibri" panose="020F0502020204030204" pitchFamily="34" charset="0"/>
                      </a:endParaRPr>
                    </a:p>
                  </a:txBody>
                  <a:tcPr anchor="ctr"/>
                </a:tc>
                <a:tc hMerge="1" vMerge="1">
                  <a:txBody>
                    <a:bodyPr/>
                    <a:lstStyle/>
                    <a:p>
                      <a:pPr algn="ctr"/>
                      <a:endParaRPr kumimoji="1" lang="ja-JP" altLang="en-US" sz="1000" dirty="0">
                        <a:latin typeface="Calibri" panose="020F0502020204030204" pitchFamily="34" charset="0"/>
                      </a:endParaRPr>
                    </a:p>
                  </a:txBody>
                  <a:tcPr anchor="ctr"/>
                </a:tc>
                <a:tc>
                  <a:txBody>
                    <a:bodyPr/>
                    <a:lstStyle/>
                    <a:p>
                      <a:pPr algn="ctr"/>
                      <a:r>
                        <a:rPr kumimoji="1" lang="en-US" altLang="ja-JP" sz="1000" b="1" dirty="0" smtClean="0">
                          <a:solidFill>
                            <a:schemeClr val="bg1"/>
                          </a:solidFill>
                          <a:latin typeface="Calibri" panose="020F0502020204030204" pitchFamily="34" charset="0"/>
                        </a:rPr>
                        <a:t>NX400 </a:t>
                      </a:r>
                      <a:r>
                        <a:rPr kumimoji="1" lang="en-US" altLang="ja-JP" sz="900" b="1" dirty="0" smtClean="0">
                          <a:solidFill>
                            <a:schemeClr val="bg1"/>
                          </a:solidFill>
                          <a:latin typeface="Calibri" panose="020F0502020204030204" pitchFamily="34" charset="0"/>
                        </a:rPr>
                        <a:t>(Ver.2.00/Ver.2.10)</a:t>
                      </a:r>
                      <a:endParaRPr kumimoji="1" lang="ja-JP" altLang="en-US" sz="1000" b="1" dirty="0">
                        <a:solidFill>
                          <a:schemeClr val="bg1"/>
                        </a:solidFill>
                        <a:latin typeface="Calibri" panose="020F0502020204030204" pitchFamily="34" charset="0"/>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1"/>
                    </a:solidFill>
                  </a:tcPr>
                </a:tc>
                <a:tc>
                  <a:txBody>
                    <a:bodyPr/>
                    <a:lstStyle/>
                    <a:p>
                      <a:pPr algn="ctr"/>
                      <a:r>
                        <a:rPr kumimoji="1" lang="en-US" altLang="ja-JP" sz="1000" b="1" dirty="0" smtClean="0">
                          <a:solidFill>
                            <a:schemeClr val="bg1"/>
                          </a:solidFill>
                          <a:latin typeface="Calibri" panose="020F0502020204030204" pitchFamily="34" charset="0"/>
                        </a:rPr>
                        <a:t>NX300</a:t>
                      </a:r>
                      <a:r>
                        <a:rPr kumimoji="1" lang="en-US" altLang="ja-JP" sz="1000" b="1" baseline="0" dirty="0" smtClean="0">
                          <a:solidFill>
                            <a:schemeClr val="bg1"/>
                          </a:solidFill>
                          <a:latin typeface="Calibri" panose="020F0502020204030204" pitchFamily="34" charset="0"/>
                        </a:rPr>
                        <a:t> </a:t>
                      </a:r>
                      <a:r>
                        <a:rPr kumimoji="1" lang="en-US" altLang="ja-JP" sz="900" b="1" baseline="0" dirty="0" smtClean="0">
                          <a:solidFill>
                            <a:schemeClr val="bg1"/>
                          </a:solidFill>
                          <a:latin typeface="Calibri" panose="020F0502020204030204" pitchFamily="34" charset="0"/>
                        </a:rPr>
                        <a:t>(Ver.1.00 onward)</a:t>
                      </a:r>
                      <a:endParaRPr kumimoji="1" lang="ja-JP" altLang="en-US" sz="900" b="1" dirty="0">
                        <a:solidFill>
                          <a:schemeClr val="bg1"/>
                        </a:solidFill>
                        <a:latin typeface="Calibri" panose="020F0502020204030204" pitchFamily="34" charset="0"/>
                      </a:endParaRPr>
                    </a:p>
                  </a:txBody>
                  <a:tcPr anchor="ctr">
                    <a:lnT w="12700" cap="flat" cmpd="sng" algn="ctr">
                      <a:solidFill>
                        <a:schemeClr val="bg1"/>
                      </a:solidFill>
                      <a:prstDash val="solid"/>
                      <a:round/>
                      <a:headEnd type="none" w="med" len="med"/>
                      <a:tailEnd type="none" w="med" len="med"/>
                    </a:lnT>
                    <a:solidFill>
                      <a:schemeClr val="accent1"/>
                    </a:solidFill>
                  </a:tcPr>
                </a:tc>
                <a:tc>
                  <a:txBody>
                    <a:bodyPr/>
                    <a:lstStyle/>
                    <a:p>
                      <a:pPr algn="ctr"/>
                      <a:r>
                        <a:rPr kumimoji="1" lang="en-US" altLang="ja-JP" sz="1000" b="1" dirty="0" smtClean="0">
                          <a:solidFill>
                            <a:schemeClr val="bg1"/>
                          </a:solidFill>
                          <a:latin typeface="Calibri" panose="020F0502020204030204" pitchFamily="34" charset="0"/>
                        </a:rPr>
                        <a:t>NX200 </a:t>
                      </a:r>
                      <a:r>
                        <a:rPr kumimoji="1" lang="en-US" altLang="ja-JP" sz="900" b="1" dirty="0" smtClean="0">
                          <a:solidFill>
                            <a:schemeClr val="bg1"/>
                          </a:solidFill>
                          <a:latin typeface="Calibri" panose="020F0502020204030204" pitchFamily="34" charset="0"/>
                        </a:rPr>
                        <a:t>(Ver.2.00)</a:t>
                      </a:r>
                      <a:endParaRPr kumimoji="1" lang="ja-JP" altLang="en-US" sz="900" b="1" dirty="0">
                        <a:solidFill>
                          <a:schemeClr val="bg1"/>
                        </a:solidFill>
                        <a:latin typeface="Calibri" panose="020F0502020204030204" pitchFamily="34" charset="0"/>
                      </a:endParaRPr>
                    </a:p>
                  </a:txBody>
                  <a:tcPr anchor="ctr">
                    <a:lnT w="12700" cap="flat" cmpd="sng" algn="ctr">
                      <a:solidFill>
                        <a:schemeClr val="bg1"/>
                      </a:solidFill>
                      <a:prstDash val="solid"/>
                      <a:round/>
                      <a:headEnd type="none" w="med" len="med"/>
                      <a:tailEnd type="none" w="med" len="med"/>
                    </a:lnT>
                    <a:solidFill>
                      <a:schemeClr val="accent1"/>
                    </a:solidFill>
                  </a:tcPr>
                </a:tc>
              </a:tr>
              <a:tr h="245800">
                <a:tc>
                  <a:txBody>
                    <a:bodyPr/>
                    <a:lstStyle/>
                    <a:p>
                      <a:pPr algn="ctr"/>
                      <a:r>
                        <a:rPr kumimoji="1" lang="en-US" altLang="ja-JP" sz="1000" dirty="0" smtClean="0">
                          <a:latin typeface="Calibri" panose="020F0502020204030204" pitchFamily="34" charset="0"/>
                        </a:rPr>
                        <a:t>1</a:t>
                      </a:r>
                      <a:endParaRPr kumimoji="1" lang="ja-JP" altLang="en-US" sz="1000" dirty="0">
                        <a:latin typeface="Calibri" panose="020F0502020204030204" pitchFamily="34" charset="0"/>
                      </a:endParaRPr>
                    </a:p>
                  </a:txBody>
                  <a:tcPr anchor="ctr"/>
                </a:tc>
                <a:tc gridSpan="2">
                  <a:txBody>
                    <a:bodyPr/>
                    <a:lstStyle/>
                    <a:p>
                      <a:r>
                        <a:rPr kumimoji="1" lang="en-US" altLang="ja-JP" sz="1000" dirty="0" smtClean="0">
                          <a:latin typeface="Calibri" panose="020F0502020204030204" pitchFamily="34" charset="0"/>
                        </a:rPr>
                        <a:t>Max. Number of Camera </a:t>
                      </a:r>
                      <a:endParaRPr kumimoji="1" lang="ja-JP" altLang="en-US" sz="1000" dirty="0">
                        <a:latin typeface="Calibri" panose="020F0502020204030204" pitchFamily="34" charset="0"/>
                      </a:endParaRPr>
                    </a:p>
                  </a:txBody>
                  <a:tcPr/>
                </a:tc>
                <a:tc hMerge="1">
                  <a:txBody>
                    <a:bodyPr/>
                    <a:lstStyle/>
                    <a:p>
                      <a:endParaRPr kumimoji="1" lang="ja-JP" altLang="en-US" sz="1000" dirty="0">
                        <a:latin typeface="Calibri" panose="020F0502020204030204" pitchFamily="34" charset="0"/>
                      </a:endParaRPr>
                    </a:p>
                  </a:txBody>
                  <a:tcPr/>
                </a:tc>
                <a:tc>
                  <a:txBody>
                    <a:bodyPr/>
                    <a:lstStyle/>
                    <a:p>
                      <a:pPr algn="ctr"/>
                      <a:r>
                        <a:rPr kumimoji="1" lang="en-US" altLang="ja-JP" sz="1000" dirty="0" smtClean="0">
                          <a:latin typeface="Calibri" panose="020F0502020204030204" pitchFamily="34" charset="0"/>
                        </a:rPr>
                        <a:t>128</a:t>
                      </a:r>
                      <a:endParaRPr kumimoji="1" lang="ja-JP" altLang="en-US" sz="1000" dirty="0">
                        <a:latin typeface="Calibri" panose="020F0502020204030204" pitchFamily="34" charset="0"/>
                      </a:endParaRPr>
                    </a:p>
                  </a:txBody>
                  <a:tcPr/>
                </a:tc>
                <a:tc>
                  <a:txBody>
                    <a:bodyPr/>
                    <a:lstStyle/>
                    <a:p>
                      <a:pPr algn="ctr"/>
                      <a:r>
                        <a:rPr kumimoji="1" lang="en-US" altLang="ja-JP" sz="1000" dirty="0" smtClean="0">
                          <a:solidFill>
                            <a:srgbClr val="FF0000"/>
                          </a:solidFill>
                          <a:latin typeface="Calibri" panose="020F0502020204030204" pitchFamily="34" charset="0"/>
                        </a:rPr>
                        <a:t>32</a:t>
                      </a:r>
                      <a:endParaRPr kumimoji="1" lang="ja-JP" altLang="en-US" sz="1000" dirty="0">
                        <a:solidFill>
                          <a:srgbClr val="FF0000"/>
                        </a:solidFill>
                        <a:latin typeface="Calibri" panose="020F0502020204030204" pitchFamily="34" charset="0"/>
                      </a:endParaRPr>
                    </a:p>
                  </a:txBody>
                  <a:tcPr/>
                </a:tc>
                <a:tc>
                  <a:txBody>
                    <a:bodyPr/>
                    <a:lstStyle/>
                    <a:p>
                      <a:pPr algn="ctr"/>
                      <a:r>
                        <a:rPr kumimoji="1" lang="en-US" altLang="ja-JP" sz="1000" dirty="0" smtClean="0">
                          <a:solidFill>
                            <a:schemeClr val="tx1"/>
                          </a:solidFill>
                          <a:latin typeface="Calibri" panose="020F0502020204030204" pitchFamily="34" charset="0"/>
                        </a:rPr>
                        <a:t>32 (PAL)</a:t>
                      </a:r>
                      <a:r>
                        <a:rPr kumimoji="1" lang="en-US" altLang="ja-JP" sz="1000" baseline="0" dirty="0" smtClean="0">
                          <a:solidFill>
                            <a:schemeClr val="tx1"/>
                          </a:solidFill>
                          <a:latin typeface="Calibri" panose="020F0502020204030204" pitchFamily="34" charset="0"/>
                        </a:rPr>
                        <a:t> / 16 (NTSC)</a:t>
                      </a:r>
                      <a:endParaRPr kumimoji="1" lang="ja-JP" altLang="en-US" sz="1000" dirty="0">
                        <a:solidFill>
                          <a:schemeClr val="tx1"/>
                        </a:solidFill>
                        <a:latin typeface="Calibri" panose="020F0502020204030204" pitchFamily="34" charset="0"/>
                      </a:endParaRPr>
                    </a:p>
                  </a:txBody>
                  <a:tcPr/>
                </a:tc>
              </a:tr>
              <a:tr h="245800">
                <a:tc>
                  <a:txBody>
                    <a:bodyPr/>
                    <a:lstStyle/>
                    <a:p>
                      <a:pPr algn="ctr"/>
                      <a:r>
                        <a:rPr kumimoji="1" lang="en-US" altLang="ja-JP" sz="1000" dirty="0" smtClean="0">
                          <a:latin typeface="Calibri" panose="020F0502020204030204" pitchFamily="34" charset="0"/>
                        </a:rPr>
                        <a:t>2</a:t>
                      </a:r>
                      <a:endParaRPr kumimoji="1" lang="ja-JP" altLang="en-US" sz="1000" dirty="0">
                        <a:latin typeface="Calibri" panose="020F0502020204030204" pitchFamily="34" charset="0"/>
                      </a:endParaRPr>
                    </a:p>
                  </a:txBody>
                  <a:tcPr anchor="ctr"/>
                </a:tc>
                <a:tc gridSpan="2">
                  <a:txBody>
                    <a:bodyPr/>
                    <a:lstStyle/>
                    <a:p>
                      <a:r>
                        <a:rPr kumimoji="1" lang="en-US" altLang="ja-JP" sz="1000" dirty="0" smtClean="0">
                          <a:latin typeface="Calibri" panose="020F0502020204030204" pitchFamily="34" charset="0"/>
                        </a:rPr>
                        <a:t>Number of UID</a:t>
                      </a:r>
                      <a:endParaRPr kumimoji="1" lang="ja-JP" altLang="en-US" sz="1000" dirty="0">
                        <a:latin typeface="Calibri" panose="020F0502020204030204" pitchFamily="34" charset="0"/>
                      </a:endParaRPr>
                    </a:p>
                  </a:txBody>
                  <a:tcPr/>
                </a:tc>
                <a:tc hMerge="1">
                  <a:txBody>
                    <a:bodyPr/>
                    <a:lstStyle/>
                    <a:p>
                      <a:endParaRPr kumimoji="1" lang="ja-JP" altLang="en-US" sz="1000" dirty="0">
                        <a:latin typeface="Calibri" panose="020F0502020204030204" pitchFamily="34" charset="0"/>
                      </a:endParaRPr>
                    </a:p>
                  </a:txBody>
                  <a:tcPr/>
                </a:tc>
                <a:tc>
                  <a:txBody>
                    <a:bodyPr/>
                    <a:lstStyle/>
                    <a:p>
                      <a:pPr algn="ctr"/>
                      <a:r>
                        <a:rPr kumimoji="1" lang="en-US" altLang="ja-JP" sz="1000" dirty="0" smtClean="0">
                          <a:latin typeface="Calibri" panose="020F0502020204030204" pitchFamily="34" charset="0"/>
                        </a:rPr>
                        <a:t>16</a:t>
                      </a:r>
                      <a:endParaRPr kumimoji="1" lang="ja-JP" altLang="en-US" sz="1000" dirty="0">
                        <a:latin typeface="Calibri" panose="020F0502020204030204" pitchFamily="34" charset="0"/>
                      </a:endParaRPr>
                    </a:p>
                  </a:txBody>
                  <a:tcPr/>
                </a:tc>
                <a:tc>
                  <a:txBody>
                    <a:bodyPr/>
                    <a:lstStyle/>
                    <a:p>
                      <a:pPr algn="ctr"/>
                      <a:r>
                        <a:rPr kumimoji="1" lang="en-US" altLang="ja-JP" sz="1000" dirty="0" smtClean="0">
                          <a:latin typeface="Calibri" panose="020F0502020204030204" pitchFamily="34" charset="0"/>
                        </a:rPr>
                        <a:t>16</a:t>
                      </a:r>
                      <a:endParaRPr kumimoji="1" lang="ja-JP" altLang="en-US" sz="1000" dirty="0">
                        <a:latin typeface="Calibri" panose="020F0502020204030204" pitchFamily="34" charset="0"/>
                      </a:endParaRPr>
                    </a:p>
                  </a:txBody>
                  <a:tcPr/>
                </a:tc>
                <a:tc>
                  <a:txBody>
                    <a:bodyPr/>
                    <a:lstStyle/>
                    <a:p>
                      <a:pPr algn="ctr"/>
                      <a:r>
                        <a:rPr kumimoji="1" lang="en-US" altLang="ja-JP" sz="1000" dirty="0" smtClean="0">
                          <a:solidFill>
                            <a:schemeClr val="tx1"/>
                          </a:solidFill>
                          <a:latin typeface="Calibri" panose="020F0502020204030204" pitchFamily="34" charset="0"/>
                        </a:rPr>
                        <a:t>16</a:t>
                      </a:r>
                      <a:endParaRPr kumimoji="1" lang="ja-JP" altLang="en-US" sz="1000" dirty="0">
                        <a:solidFill>
                          <a:schemeClr val="tx1"/>
                        </a:solidFill>
                        <a:latin typeface="Calibri" panose="020F0502020204030204" pitchFamily="34" charset="0"/>
                      </a:endParaRPr>
                    </a:p>
                  </a:txBody>
                  <a:tcPr/>
                </a:tc>
              </a:tr>
              <a:tr h="245800">
                <a:tc>
                  <a:txBody>
                    <a:bodyPr/>
                    <a:lstStyle/>
                    <a:p>
                      <a:pPr algn="ctr"/>
                      <a:r>
                        <a:rPr kumimoji="1" lang="en-US" altLang="ja-JP" sz="1000" dirty="0" smtClean="0">
                          <a:latin typeface="Calibri" panose="020F0502020204030204" pitchFamily="34" charset="0"/>
                        </a:rPr>
                        <a:t>3</a:t>
                      </a:r>
                      <a:endParaRPr kumimoji="1" lang="ja-JP" altLang="en-US" sz="1000" dirty="0">
                        <a:latin typeface="Calibri" panose="020F0502020204030204" pitchFamily="34" charset="0"/>
                      </a:endParaRPr>
                    </a:p>
                  </a:txBody>
                  <a:tcPr anchor="ctr"/>
                </a:tc>
                <a:tc gridSpan="2">
                  <a:txBody>
                    <a:bodyPr/>
                    <a:lstStyle/>
                    <a:p>
                      <a:r>
                        <a:rPr kumimoji="1" lang="en-US" altLang="ja-JP" sz="1000" dirty="0" smtClean="0">
                          <a:latin typeface="Calibri" panose="020F0502020204030204" pitchFamily="34" charset="0"/>
                        </a:rPr>
                        <a:t>Network Microphone (SMR10)</a:t>
                      </a:r>
                      <a:endParaRPr kumimoji="1" lang="ja-JP" altLang="en-US" sz="1000" dirty="0">
                        <a:latin typeface="Calibri" panose="020F0502020204030204" pitchFamily="34" charset="0"/>
                      </a:endParaRPr>
                    </a:p>
                  </a:txBody>
                  <a:tcPr/>
                </a:tc>
                <a:tc hMerge="1">
                  <a:txBody>
                    <a:bodyPr/>
                    <a:lstStyle/>
                    <a:p>
                      <a:endParaRPr kumimoji="1" lang="ja-JP" altLang="en-US" sz="1000" dirty="0">
                        <a:latin typeface="Calibri" panose="020F0502020204030204" pitchFamily="34" charset="0"/>
                      </a:endParaRPr>
                    </a:p>
                  </a:txBody>
                  <a:tcPr/>
                </a:tc>
                <a:tc>
                  <a:txBody>
                    <a:bodyPr/>
                    <a:lstStyle/>
                    <a:p>
                      <a:pPr algn="ctr"/>
                      <a:r>
                        <a:rPr kumimoji="1" lang="en-US" altLang="ja-JP" sz="1000" dirty="0" smtClean="0">
                          <a:solidFill>
                            <a:srgbClr val="FF0000"/>
                          </a:solidFill>
                          <a:latin typeface="Calibri" panose="020F0502020204030204" pitchFamily="34" charset="0"/>
                        </a:rPr>
                        <a:t>YES</a:t>
                      </a:r>
                      <a:endParaRPr kumimoji="1" lang="ja-JP" altLang="en-US" sz="1000" dirty="0">
                        <a:solidFill>
                          <a:srgbClr val="FF0000"/>
                        </a:solidFill>
                        <a:latin typeface="Calibri" panose="020F0502020204030204" pitchFamily="34" charset="0"/>
                      </a:endParaRPr>
                    </a:p>
                  </a:txBody>
                  <a:tcPr/>
                </a:tc>
                <a:tc>
                  <a:txBody>
                    <a:bodyPr/>
                    <a:lstStyle/>
                    <a:p>
                      <a:pPr algn="ctr"/>
                      <a:r>
                        <a:rPr kumimoji="1" lang="en-US" altLang="ja-JP" sz="1000" dirty="0" smtClean="0">
                          <a:solidFill>
                            <a:srgbClr val="FF0000"/>
                          </a:solidFill>
                          <a:latin typeface="Calibri" panose="020F0502020204030204" pitchFamily="34" charset="0"/>
                        </a:rPr>
                        <a:t>YES</a:t>
                      </a:r>
                      <a:endParaRPr kumimoji="1" lang="ja-JP" altLang="en-US" sz="1000" dirty="0">
                        <a:solidFill>
                          <a:srgbClr val="FF0000"/>
                        </a:solidFill>
                        <a:latin typeface="Calibri" panose="020F0502020204030204" pitchFamily="34" charset="0"/>
                      </a:endParaRPr>
                    </a:p>
                  </a:txBody>
                  <a:tcPr/>
                </a:tc>
                <a:tc>
                  <a:txBody>
                    <a:bodyPr/>
                    <a:lstStyle/>
                    <a:p>
                      <a:pPr algn="ctr"/>
                      <a:r>
                        <a:rPr kumimoji="1" lang="en-US" altLang="ja-JP" sz="1000" dirty="0" smtClean="0">
                          <a:solidFill>
                            <a:srgbClr val="FF0000"/>
                          </a:solidFill>
                          <a:latin typeface="Calibri" panose="020F0502020204030204" pitchFamily="34" charset="0"/>
                        </a:rPr>
                        <a:t>YES </a:t>
                      </a:r>
                      <a:r>
                        <a:rPr kumimoji="1" lang="en-US" altLang="ja-JP" sz="800" dirty="0" smtClean="0">
                          <a:solidFill>
                            <a:srgbClr val="FF0000"/>
                          </a:solidFill>
                          <a:latin typeface="Calibri" panose="020F0502020204030204" pitchFamily="34" charset="0"/>
                        </a:rPr>
                        <a:t>(Ver.1.10 onward)</a:t>
                      </a:r>
                      <a:endParaRPr kumimoji="1" lang="ja-JP" altLang="en-US" sz="1000" dirty="0">
                        <a:solidFill>
                          <a:srgbClr val="FF0000"/>
                        </a:solidFill>
                        <a:latin typeface="Calibri" panose="020F0502020204030204" pitchFamily="34" charset="0"/>
                      </a:endParaRPr>
                    </a:p>
                  </a:txBody>
                  <a:tcPr/>
                </a:tc>
              </a:tr>
              <a:tr h="245800">
                <a:tc>
                  <a:txBody>
                    <a:bodyPr/>
                    <a:lstStyle/>
                    <a:p>
                      <a:pPr algn="ctr"/>
                      <a:r>
                        <a:rPr kumimoji="1" lang="en-US" altLang="ja-JP" sz="1000" dirty="0" smtClean="0">
                          <a:latin typeface="Calibri" panose="020F0502020204030204" pitchFamily="34" charset="0"/>
                        </a:rPr>
                        <a:t>4</a:t>
                      </a:r>
                      <a:endParaRPr kumimoji="1" lang="ja-JP" altLang="en-US" sz="1000" dirty="0">
                        <a:latin typeface="Calibri" panose="020F0502020204030204" pitchFamily="34" charset="0"/>
                      </a:endParaRPr>
                    </a:p>
                  </a:txBody>
                  <a:tcPr anchor="ctr"/>
                </a:tc>
                <a:tc gridSpan="2">
                  <a:txBody>
                    <a:bodyPr/>
                    <a:lstStyle/>
                    <a:p>
                      <a:pPr marL="0" marR="0" indent="0" algn="l" defTabSz="456368"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Supported Codec</a:t>
                      </a:r>
                      <a:endParaRPr kumimoji="1" lang="ja-JP" altLang="en-US" sz="1000" dirty="0" smtClean="0">
                        <a:latin typeface="Calibri" panose="020F0502020204030204" pitchFamily="34" charset="0"/>
                      </a:endParaRPr>
                    </a:p>
                  </a:txBody>
                  <a:tcPr/>
                </a:tc>
                <a:tc hMerge="1">
                  <a:txBody>
                    <a:bodyPr/>
                    <a:lstStyle/>
                    <a:p>
                      <a:endParaRPr kumimoji="1" lang="ja-JP" altLang="en-US" sz="1000" dirty="0">
                        <a:latin typeface="Calibri" panose="020F0502020204030204" pitchFamily="34" charset="0"/>
                      </a:endParaRPr>
                    </a:p>
                  </a:txBody>
                  <a:tcPr/>
                </a:tc>
                <a:tc>
                  <a:txBody>
                    <a:bodyPr/>
                    <a:lstStyle/>
                    <a:p>
                      <a:pPr algn="ctr"/>
                      <a:r>
                        <a:rPr kumimoji="1" lang="en-US" altLang="ja-JP" sz="1000" dirty="0" smtClean="0">
                          <a:latin typeface="Calibri" panose="020F0502020204030204" pitchFamily="34" charset="0"/>
                        </a:rPr>
                        <a:t>MPEG/H.264/H.265</a:t>
                      </a:r>
                      <a:endParaRPr kumimoji="1" lang="ja-JP" altLang="en-US" sz="1000" dirty="0">
                        <a:latin typeface="Calibri" panose="020F0502020204030204" pitchFamily="34" charset="0"/>
                      </a:endParaRPr>
                    </a:p>
                  </a:txBody>
                  <a:tcPr/>
                </a:tc>
                <a:tc>
                  <a:txBody>
                    <a:bodyPr/>
                    <a:lstStyle/>
                    <a:p>
                      <a:pPr algn="ctr"/>
                      <a:r>
                        <a:rPr kumimoji="1" lang="en-US" altLang="ja-JP" sz="1000" dirty="0" smtClean="0">
                          <a:latin typeface="Calibri" panose="020F0502020204030204" pitchFamily="34" charset="0"/>
                        </a:rPr>
                        <a:t>MPEG/H.264/H.265</a:t>
                      </a:r>
                    </a:p>
                  </a:txBody>
                  <a:tcPr/>
                </a:tc>
                <a:tc>
                  <a:txBody>
                    <a:bodyPr/>
                    <a:lstStyle/>
                    <a:p>
                      <a:pPr algn="ctr"/>
                      <a:r>
                        <a:rPr kumimoji="1" lang="en-US" altLang="ja-JP" sz="1000" dirty="0" smtClean="0">
                          <a:solidFill>
                            <a:schemeClr val="tx1"/>
                          </a:solidFill>
                          <a:latin typeface="Calibri" panose="020F0502020204030204" pitchFamily="34" charset="0"/>
                        </a:rPr>
                        <a:t>MPEG/H.264/H.265</a:t>
                      </a:r>
                      <a:endParaRPr kumimoji="1" lang="ja-JP" altLang="en-US" sz="1000" dirty="0">
                        <a:solidFill>
                          <a:schemeClr val="tx1"/>
                        </a:solidFill>
                        <a:latin typeface="Calibri" panose="020F0502020204030204" pitchFamily="34" charset="0"/>
                      </a:endParaRPr>
                    </a:p>
                  </a:txBody>
                  <a:tcPr/>
                </a:tc>
              </a:tr>
              <a:tr h="245800">
                <a:tc>
                  <a:txBody>
                    <a:bodyPr/>
                    <a:lstStyle/>
                    <a:p>
                      <a:pPr algn="ctr"/>
                      <a:r>
                        <a:rPr kumimoji="1" lang="en-US" altLang="ja-JP" sz="1000" dirty="0" smtClean="0">
                          <a:latin typeface="Calibri" panose="020F0502020204030204" pitchFamily="34" charset="0"/>
                        </a:rPr>
                        <a:t>5</a:t>
                      </a:r>
                      <a:endParaRPr kumimoji="1" lang="ja-JP" altLang="en-US" sz="1000" dirty="0">
                        <a:latin typeface="Calibri" panose="020F0502020204030204" pitchFamily="34" charset="0"/>
                      </a:endParaRPr>
                    </a:p>
                  </a:txBody>
                  <a:tcPr anchor="ctr"/>
                </a:tc>
                <a:tc gridSpan="2">
                  <a:txBody>
                    <a:bodyPr/>
                    <a:lstStyle/>
                    <a:p>
                      <a:r>
                        <a:rPr kumimoji="1" lang="en-US" altLang="ja-JP" sz="1000" dirty="0" smtClean="0">
                          <a:latin typeface="Calibri" panose="020F0502020204030204" pitchFamily="34" charset="0"/>
                        </a:rPr>
                        <a:t>Number of Terminal</a:t>
                      </a:r>
                      <a:endParaRPr kumimoji="1" lang="ja-JP" altLang="en-US" sz="1000" dirty="0">
                        <a:latin typeface="Calibri" panose="020F0502020204030204" pitchFamily="34" charset="0"/>
                      </a:endParaRPr>
                    </a:p>
                  </a:txBody>
                  <a:tcPr/>
                </a:tc>
                <a:tc hMerge="1">
                  <a:txBody>
                    <a:bodyPr/>
                    <a:lstStyle/>
                    <a:p>
                      <a:endParaRPr kumimoji="1" lang="ja-JP" altLang="en-US" sz="1000" dirty="0">
                        <a:latin typeface="Calibri" panose="020F0502020204030204" pitchFamily="34" charset="0"/>
                      </a:endParaRPr>
                    </a:p>
                  </a:txBody>
                  <a:tcPr/>
                </a:tc>
                <a:tc>
                  <a:txBody>
                    <a:bodyPr/>
                    <a:lstStyle/>
                    <a:p>
                      <a:pPr algn="ctr"/>
                      <a:r>
                        <a:rPr kumimoji="1" lang="en-US" altLang="ja-JP" sz="1000" dirty="0" smtClean="0">
                          <a:latin typeface="Calibri" panose="020F0502020204030204" pitchFamily="34" charset="0"/>
                        </a:rPr>
                        <a:t>32</a:t>
                      </a:r>
                      <a:endParaRPr kumimoji="1" lang="ja-JP" altLang="en-US" sz="1000" dirty="0">
                        <a:latin typeface="Calibri" panose="020F0502020204030204" pitchFamily="34" charset="0"/>
                      </a:endParaRPr>
                    </a:p>
                  </a:txBody>
                  <a:tcPr/>
                </a:tc>
                <a:tc>
                  <a:txBody>
                    <a:bodyPr/>
                    <a:lstStyle/>
                    <a:p>
                      <a:pPr algn="ctr"/>
                      <a:r>
                        <a:rPr kumimoji="1" lang="en-US" altLang="ja-JP" sz="1000" dirty="0" smtClean="0">
                          <a:solidFill>
                            <a:srgbClr val="FF0000"/>
                          </a:solidFill>
                          <a:latin typeface="Calibri" panose="020F0502020204030204" pitchFamily="34" charset="0"/>
                        </a:rPr>
                        <a:t>16</a:t>
                      </a:r>
                      <a:endParaRPr kumimoji="1" lang="ja-JP" altLang="en-US" sz="1000" dirty="0">
                        <a:solidFill>
                          <a:srgbClr val="FF0000"/>
                        </a:solidFill>
                        <a:latin typeface="Calibri" panose="020F0502020204030204" pitchFamily="34" charset="0"/>
                      </a:endParaRPr>
                    </a:p>
                  </a:txBody>
                  <a:tcPr/>
                </a:tc>
                <a:tc>
                  <a:txBody>
                    <a:bodyPr/>
                    <a:lstStyle/>
                    <a:p>
                      <a:pPr algn="ctr"/>
                      <a:r>
                        <a:rPr kumimoji="1" lang="en-US" altLang="ja-JP" sz="1000" dirty="0" smtClean="0">
                          <a:solidFill>
                            <a:schemeClr val="tx1"/>
                          </a:solidFill>
                          <a:latin typeface="Calibri" panose="020F0502020204030204" pitchFamily="34" charset="0"/>
                        </a:rPr>
                        <a:t>9</a:t>
                      </a:r>
                      <a:endParaRPr kumimoji="1" lang="ja-JP" altLang="en-US" sz="1000" dirty="0">
                        <a:solidFill>
                          <a:schemeClr val="tx1"/>
                        </a:solidFill>
                        <a:latin typeface="Calibri" panose="020F0502020204030204" pitchFamily="34" charset="0"/>
                      </a:endParaRPr>
                    </a:p>
                  </a:txBody>
                  <a:tcPr/>
                </a:tc>
              </a:tr>
              <a:tr h="245800">
                <a:tc rowSpan="9">
                  <a:txBody>
                    <a:bodyPr/>
                    <a:lstStyle/>
                    <a:p>
                      <a:pPr algn="ctr"/>
                      <a:r>
                        <a:rPr kumimoji="1" lang="en-US" altLang="ja-JP" sz="1000" dirty="0" smtClean="0">
                          <a:latin typeface="Calibri" panose="020F0502020204030204" pitchFamily="34" charset="0"/>
                        </a:rPr>
                        <a:t>6</a:t>
                      </a:r>
                      <a:endParaRPr kumimoji="1" lang="ja-JP" altLang="en-US" sz="1000" dirty="0">
                        <a:latin typeface="Calibri" panose="020F0502020204030204" pitchFamily="34" charset="0"/>
                      </a:endParaRPr>
                    </a:p>
                  </a:txBody>
                  <a:tcPr anchor="ctr"/>
                </a:tc>
                <a:tc rowSpan="9">
                  <a:txBody>
                    <a:bodyPr/>
                    <a:lstStyle/>
                    <a:p>
                      <a:r>
                        <a:rPr kumimoji="1" lang="en-US" altLang="ja-JP" sz="1000" dirty="0" smtClean="0">
                          <a:latin typeface="Calibri" panose="020F0502020204030204" pitchFamily="34" charset="0"/>
                        </a:rPr>
                        <a:t>Operation Window</a:t>
                      </a:r>
                      <a:endParaRPr kumimoji="1" lang="ja-JP" altLang="en-US" sz="1000" dirty="0">
                        <a:latin typeface="Calibri" panose="020F0502020204030204" pitchFamily="34" charset="0"/>
                      </a:endParaRP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Camera / Time &amp; Date</a:t>
                      </a:r>
                    </a:p>
                  </a:txBody>
                  <a:tcPr marL="78000" marR="78000" marT="9600" marB="9600" anchor="ctr" horzOverflow="overflow"/>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tc>
                <a:tc>
                  <a:txBody>
                    <a:bodyPr/>
                    <a:lstStyle/>
                    <a:p>
                      <a:pPr algn="ctr"/>
                      <a:r>
                        <a:rPr kumimoji="1" lang="en-US" altLang="ja-JP" sz="1000" dirty="0" smtClean="0">
                          <a:solidFill>
                            <a:schemeClr val="tx1"/>
                          </a:solidFill>
                          <a:latin typeface="Calibri" panose="020F0502020204030204" pitchFamily="34" charset="0"/>
                        </a:rPr>
                        <a:t>YES</a:t>
                      </a:r>
                      <a:endParaRPr kumimoji="1" lang="ja-JP" altLang="en-US" sz="1000" dirty="0">
                        <a:solidFill>
                          <a:schemeClr val="tx1"/>
                        </a:solidFill>
                        <a:latin typeface="Calibri" panose="020F0502020204030204" pitchFamily="34" charset="0"/>
                      </a:endParaRPr>
                    </a:p>
                  </a:txBody>
                  <a:tcPr/>
                </a:tc>
              </a:tr>
              <a:tr h="245800">
                <a:tc vMerge="1">
                  <a:txBody>
                    <a:bodyPr/>
                    <a:lstStyle/>
                    <a:p>
                      <a:pPr algn="ctr"/>
                      <a:endParaRPr kumimoji="1" lang="ja-JP" altLang="en-US" sz="1000" dirty="0">
                        <a:latin typeface="Calibri" panose="020F0502020204030204" pitchFamily="34" charset="0"/>
                      </a:endParaRPr>
                    </a:p>
                  </a:txBody>
                  <a:tcPr anchor="ctr"/>
                </a:tc>
                <a:tc vMerge="1">
                  <a:txBody>
                    <a:bodyPr/>
                    <a:lstStyle/>
                    <a:p>
                      <a:endParaRPr kumimoji="1" lang="ja-JP" altLang="en-US" sz="1000" dirty="0">
                        <a:latin typeface="Calibri" panose="020F0502020204030204" pitchFamily="34" charset="0"/>
                      </a:endParaRP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Sound Collection Position</a:t>
                      </a:r>
                    </a:p>
                  </a:txBody>
                  <a:tcPr marL="78000" marR="78000" marT="9600" marB="9600" anchor="ctr" horzOverflow="overflow"/>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solidFill>
                      <a:schemeClr val="bg1">
                        <a:lumMod val="95000"/>
                      </a:schemeClr>
                    </a:solidFill>
                  </a:tcPr>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solidFill>
                      <a:schemeClr val="bg1">
                        <a:lumMod val="95000"/>
                      </a:schemeClr>
                    </a:solidFill>
                  </a:tcPr>
                </a:tc>
                <a:tc>
                  <a:txBody>
                    <a:bodyPr/>
                    <a:lstStyle/>
                    <a:p>
                      <a:pPr algn="ctr"/>
                      <a:r>
                        <a:rPr kumimoji="1" lang="en-US" altLang="ja-JP" sz="1000" dirty="0" smtClean="0">
                          <a:solidFill>
                            <a:schemeClr val="tx1"/>
                          </a:solidFill>
                          <a:latin typeface="Calibri" panose="020F0502020204030204" pitchFamily="34" charset="0"/>
                        </a:rPr>
                        <a:t>YES</a:t>
                      </a:r>
                      <a:endParaRPr kumimoji="1" lang="ja-JP" altLang="en-US" sz="1000" dirty="0">
                        <a:solidFill>
                          <a:schemeClr val="tx1"/>
                        </a:solidFill>
                        <a:latin typeface="Calibri" panose="020F0502020204030204" pitchFamily="34" charset="0"/>
                      </a:endParaRPr>
                    </a:p>
                  </a:txBody>
                  <a:tcPr>
                    <a:solidFill>
                      <a:schemeClr val="bg1">
                        <a:lumMod val="95000"/>
                      </a:schemeClr>
                    </a:solidFill>
                  </a:tcPr>
                </a:tc>
              </a:tr>
              <a:tr h="245800">
                <a:tc vMerge="1">
                  <a:txBody>
                    <a:bodyPr/>
                    <a:lstStyle/>
                    <a:p>
                      <a:pPr algn="ctr"/>
                      <a:endParaRPr kumimoji="1" lang="ja-JP" altLang="en-US" sz="1000" dirty="0">
                        <a:latin typeface="Calibri" panose="020F0502020204030204" pitchFamily="34" charset="0"/>
                      </a:endParaRPr>
                    </a:p>
                  </a:txBody>
                  <a:tcPr anchor="ctr"/>
                </a:tc>
                <a:tc vMerge="1">
                  <a:txBody>
                    <a:bodyPr/>
                    <a:lstStyle/>
                    <a:p>
                      <a:endParaRPr kumimoji="1" lang="ja-JP" altLang="en-US" sz="1000" dirty="0">
                        <a:latin typeface="Calibri" panose="020F0502020204030204" pitchFamily="34" charset="0"/>
                      </a:endParaRP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Display of Cropping Frame</a:t>
                      </a:r>
                    </a:p>
                  </a:txBody>
                  <a:tcPr marL="78000" marR="78000" marT="9600" marB="9600" anchor="ctr" horzOverflow="overflow"/>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tc>
                <a:tc>
                  <a:txBody>
                    <a:bodyPr/>
                    <a:lstStyle/>
                    <a:p>
                      <a:pPr algn="ctr"/>
                      <a:r>
                        <a:rPr kumimoji="1" lang="en-US" altLang="ja-JP" sz="1000" dirty="0" smtClean="0">
                          <a:solidFill>
                            <a:schemeClr val="tx1"/>
                          </a:solidFill>
                          <a:latin typeface="Calibri" panose="020F0502020204030204" pitchFamily="34" charset="0"/>
                        </a:rPr>
                        <a:t>YES</a:t>
                      </a:r>
                      <a:endParaRPr kumimoji="1" lang="ja-JP" altLang="en-US" sz="1000" dirty="0">
                        <a:solidFill>
                          <a:schemeClr val="tx1"/>
                        </a:solidFill>
                        <a:latin typeface="Calibri" panose="020F0502020204030204" pitchFamily="34" charset="0"/>
                      </a:endParaRPr>
                    </a:p>
                  </a:txBody>
                  <a:tcPr/>
                </a:tc>
              </a:tr>
              <a:tr h="245800">
                <a:tc vMerge="1">
                  <a:txBody>
                    <a:bodyPr/>
                    <a:lstStyle/>
                    <a:p>
                      <a:pPr algn="ctr"/>
                      <a:endParaRPr kumimoji="1" lang="ja-JP" altLang="en-US" sz="1000" dirty="0">
                        <a:latin typeface="Calibri" panose="020F0502020204030204" pitchFamily="34" charset="0"/>
                      </a:endParaRPr>
                    </a:p>
                  </a:txBody>
                  <a:tcPr anchor="ctr"/>
                </a:tc>
                <a:tc vMerge="1">
                  <a:txBody>
                    <a:bodyPr/>
                    <a:lstStyle/>
                    <a:p>
                      <a:endParaRPr kumimoji="1" lang="ja-JP" altLang="en-US" sz="1000" dirty="0">
                        <a:latin typeface="Calibri" panose="020F0502020204030204" pitchFamily="34" charset="0"/>
                      </a:endParaRP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Frame Display with Face (ASE231 is required)</a:t>
                      </a:r>
                    </a:p>
                  </a:txBody>
                  <a:tcPr marL="78000" marR="78000" marT="9600" marB="9600" anchor="ctr" horzOverflow="overflow"/>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tc>
                <a:tc>
                  <a:txBody>
                    <a:bodyPr/>
                    <a:lstStyle/>
                    <a:p>
                      <a:pPr algn="ctr"/>
                      <a:r>
                        <a:rPr kumimoji="1" lang="en-US" altLang="ja-JP" sz="1000" dirty="0" smtClean="0">
                          <a:solidFill>
                            <a:schemeClr val="tx1"/>
                          </a:solidFill>
                          <a:latin typeface="Calibri" panose="020F0502020204030204" pitchFamily="34" charset="0"/>
                        </a:rPr>
                        <a:t>YES</a:t>
                      </a:r>
                      <a:endParaRPr kumimoji="1" lang="ja-JP" altLang="en-US" sz="1000" dirty="0">
                        <a:solidFill>
                          <a:schemeClr val="tx1"/>
                        </a:solidFill>
                        <a:latin typeface="Calibri" panose="020F0502020204030204" pitchFamily="34" charset="0"/>
                      </a:endParaRPr>
                    </a:p>
                  </a:txBody>
                  <a:tcPr/>
                </a:tc>
              </a:tr>
              <a:tr h="245800">
                <a:tc vMerge="1">
                  <a:txBody>
                    <a:bodyPr/>
                    <a:lstStyle/>
                    <a:p>
                      <a:pPr algn="ctr"/>
                      <a:endParaRPr kumimoji="1" lang="ja-JP" altLang="en-US" sz="1000" dirty="0">
                        <a:latin typeface="Calibri" panose="020F0502020204030204" pitchFamily="34" charset="0"/>
                      </a:endParaRPr>
                    </a:p>
                  </a:txBody>
                  <a:tcPr anchor="ctr"/>
                </a:tc>
                <a:tc vMerge="1">
                  <a:txBody>
                    <a:bodyPr/>
                    <a:lstStyle/>
                    <a:p>
                      <a:endParaRPr kumimoji="1" lang="ja-JP" altLang="en-US" sz="1000" dirty="0">
                        <a:latin typeface="Calibri" panose="020F0502020204030204" pitchFamily="34" charset="0"/>
                      </a:endParaRP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Display AVMD Information (ASE231 is required)</a:t>
                      </a:r>
                    </a:p>
                  </a:txBody>
                  <a:tcPr marL="78000" marR="78000" marT="9600" marB="9600" anchor="ctr" horzOverflow="overflow"/>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tc>
                <a:tc>
                  <a:txBody>
                    <a:bodyPr/>
                    <a:lstStyle/>
                    <a:p>
                      <a:pPr algn="ctr"/>
                      <a:r>
                        <a:rPr kumimoji="1" lang="en-US" altLang="ja-JP" sz="1000" dirty="0" smtClean="0">
                          <a:solidFill>
                            <a:schemeClr val="tx1"/>
                          </a:solidFill>
                          <a:latin typeface="Calibri" panose="020F0502020204030204" pitchFamily="34" charset="0"/>
                        </a:rPr>
                        <a:t>YES</a:t>
                      </a:r>
                      <a:endParaRPr kumimoji="1" lang="ja-JP" altLang="en-US" sz="1000" dirty="0">
                        <a:solidFill>
                          <a:schemeClr val="tx1"/>
                        </a:solidFill>
                        <a:latin typeface="Calibri" panose="020F0502020204030204" pitchFamily="34" charset="0"/>
                      </a:endParaRPr>
                    </a:p>
                  </a:txBody>
                  <a:tcPr/>
                </a:tc>
              </a:tr>
              <a:tr h="245800">
                <a:tc vMerge="1">
                  <a:txBody>
                    <a:bodyPr/>
                    <a:lstStyle/>
                    <a:p>
                      <a:pPr algn="ctr"/>
                      <a:endParaRPr kumimoji="1" lang="ja-JP" altLang="en-US" sz="1000" dirty="0">
                        <a:latin typeface="Calibri" panose="020F0502020204030204" pitchFamily="34" charset="0"/>
                      </a:endParaRPr>
                    </a:p>
                  </a:txBody>
                  <a:tcPr anchor="ctr"/>
                </a:tc>
                <a:tc vMerge="1">
                  <a:txBody>
                    <a:bodyPr/>
                    <a:lstStyle/>
                    <a:p>
                      <a:endParaRPr kumimoji="1" lang="ja-JP" altLang="en-US" sz="1000" dirty="0">
                        <a:latin typeface="Calibri" panose="020F0502020204030204" pitchFamily="34" charset="0"/>
                      </a:endParaRP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Save a Still Picture</a:t>
                      </a:r>
                    </a:p>
                  </a:txBody>
                  <a:tcPr marL="78000" marR="78000" marT="9600" marB="9600" anchor="ctr" horzOverflow="overflow"/>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tc>
                <a:tc>
                  <a:txBody>
                    <a:bodyPr/>
                    <a:lstStyle/>
                    <a:p>
                      <a:pPr algn="ctr"/>
                      <a:r>
                        <a:rPr kumimoji="1" lang="en-US" altLang="ja-JP" sz="1000" dirty="0" smtClean="0">
                          <a:solidFill>
                            <a:schemeClr val="tx1"/>
                          </a:solidFill>
                          <a:latin typeface="Calibri" panose="020F0502020204030204" pitchFamily="34" charset="0"/>
                        </a:rPr>
                        <a:t>YES</a:t>
                      </a:r>
                      <a:endParaRPr kumimoji="1" lang="ja-JP" altLang="en-US" sz="1000" dirty="0">
                        <a:solidFill>
                          <a:schemeClr val="tx1"/>
                        </a:solidFill>
                        <a:latin typeface="Calibri" panose="020F0502020204030204" pitchFamily="34" charset="0"/>
                      </a:endParaRPr>
                    </a:p>
                  </a:txBody>
                  <a:tcPr/>
                </a:tc>
              </a:tr>
              <a:tr h="245800">
                <a:tc vMerge="1">
                  <a:txBody>
                    <a:bodyPr/>
                    <a:lstStyle/>
                    <a:p>
                      <a:pPr algn="ctr"/>
                      <a:endParaRPr kumimoji="1" lang="ja-JP" altLang="en-US" sz="1000" dirty="0">
                        <a:latin typeface="Calibri" panose="020F0502020204030204" pitchFamily="34" charset="0"/>
                      </a:endParaRPr>
                    </a:p>
                  </a:txBody>
                  <a:tcPr anchor="ctr"/>
                </a:tc>
                <a:tc vMerge="1">
                  <a:txBody>
                    <a:bodyPr/>
                    <a:lstStyle/>
                    <a:p>
                      <a:endParaRPr kumimoji="1" lang="ja-JP" altLang="en-US" sz="1000" dirty="0">
                        <a:latin typeface="Calibri" panose="020F0502020204030204" pitchFamily="34" charset="0"/>
                      </a:endParaRP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Print</a:t>
                      </a:r>
                    </a:p>
                  </a:txBody>
                  <a:tcPr marL="78000" marR="78000" marT="9600" marB="9600" anchor="ctr" horzOverflow="overflow"/>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tc>
                <a:tc>
                  <a:txBody>
                    <a:bodyPr/>
                    <a:lstStyle/>
                    <a:p>
                      <a:pPr algn="ctr"/>
                      <a:r>
                        <a:rPr kumimoji="1" lang="en-US" altLang="ja-JP" sz="1000" dirty="0" smtClean="0">
                          <a:solidFill>
                            <a:schemeClr val="tx1"/>
                          </a:solidFill>
                          <a:latin typeface="Calibri" panose="020F0502020204030204" pitchFamily="34" charset="0"/>
                        </a:rPr>
                        <a:t>YES</a:t>
                      </a:r>
                      <a:endParaRPr kumimoji="1" lang="ja-JP" altLang="en-US" sz="1000" dirty="0">
                        <a:solidFill>
                          <a:schemeClr val="tx1"/>
                        </a:solidFill>
                        <a:latin typeface="Calibri" panose="020F0502020204030204" pitchFamily="34" charset="0"/>
                      </a:endParaRPr>
                    </a:p>
                  </a:txBody>
                  <a:tcPr/>
                </a:tc>
              </a:tr>
              <a:tr h="245800">
                <a:tc vMerge="1">
                  <a:txBody>
                    <a:bodyPr/>
                    <a:lstStyle/>
                    <a:p>
                      <a:pPr algn="ctr"/>
                      <a:endParaRPr kumimoji="1" lang="ja-JP" altLang="en-US" sz="1000" dirty="0">
                        <a:latin typeface="Calibri" panose="020F0502020204030204" pitchFamily="34" charset="0"/>
                      </a:endParaRPr>
                    </a:p>
                  </a:txBody>
                  <a:tcPr anchor="ctr"/>
                </a:tc>
                <a:tc vMerge="1">
                  <a:txBody>
                    <a:bodyPr/>
                    <a:lstStyle/>
                    <a:p>
                      <a:endParaRPr kumimoji="1" lang="ja-JP" altLang="en-US" sz="1000" dirty="0">
                        <a:latin typeface="Calibri" panose="020F0502020204030204" pitchFamily="34" charset="0"/>
                      </a:endParaRP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Electric Zoom</a:t>
                      </a:r>
                      <a:endParaRPr kumimoji="1" lang="ja-JP" altLang="en-US"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8000" marR="78000" marT="9600" marB="9600" anchor="ctr" horzOverflow="overflow"/>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tc>
                <a:tc>
                  <a:txBody>
                    <a:bodyPr/>
                    <a:lstStyle/>
                    <a:p>
                      <a:pPr algn="ctr"/>
                      <a:r>
                        <a:rPr kumimoji="1" lang="en-US" altLang="ja-JP" sz="1000" dirty="0" smtClean="0">
                          <a:solidFill>
                            <a:schemeClr val="tx1"/>
                          </a:solidFill>
                          <a:latin typeface="Calibri" panose="020F0502020204030204" pitchFamily="34" charset="0"/>
                        </a:rPr>
                        <a:t>YES</a:t>
                      </a:r>
                      <a:endParaRPr kumimoji="1" lang="ja-JP" altLang="en-US" sz="1000" dirty="0">
                        <a:solidFill>
                          <a:schemeClr val="tx1"/>
                        </a:solidFill>
                        <a:latin typeface="Calibri" panose="020F0502020204030204" pitchFamily="34" charset="0"/>
                      </a:endParaRPr>
                    </a:p>
                  </a:txBody>
                  <a:tcPr/>
                </a:tc>
              </a:tr>
              <a:tr h="245800">
                <a:tc vMerge="1">
                  <a:txBody>
                    <a:bodyPr/>
                    <a:lstStyle/>
                    <a:p>
                      <a:pPr algn="ctr"/>
                      <a:endParaRPr kumimoji="1" lang="ja-JP" altLang="en-US" sz="1000" dirty="0">
                        <a:latin typeface="Calibri" panose="020F0502020204030204" pitchFamily="34" charset="0"/>
                      </a:endParaRPr>
                    </a:p>
                  </a:txBody>
                  <a:tcPr anchor="ctr"/>
                </a:tc>
                <a:tc vMerge="1">
                  <a:txBody>
                    <a:bodyPr/>
                    <a:lstStyle/>
                    <a:p>
                      <a:endParaRPr kumimoji="1" lang="ja-JP" altLang="en-US" sz="1000" dirty="0">
                        <a:latin typeface="Calibri" panose="020F0502020204030204" pitchFamily="34" charset="0"/>
                      </a:endParaRP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Convert Fisheye Images to Single / Quad PTZ Image.</a:t>
                      </a:r>
                      <a:endParaRPr kumimoji="1" lang="ja-JP" altLang="en-US"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78000" marR="78000" marT="9600" marB="9600" anchor="ctr" horzOverflow="overflow"/>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tc>
                <a:tc>
                  <a:txBody>
                    <a:bodyPr/>
                    <a:lstStyle/>
                    <a:p>
                      <a:pPr algn="ctr"/>
                      <a:r>
                        <a:rPr kumimoji="1" lang="en-US" altLang="ja-JP" sz="1000" dirty="0" smtClean="0">
                          <a:latin typeface="Calibri" panose="020F0502020204030204" pitchFamily="34" charset="0"/>
                        </a:rPr>
                        <a:t>YES</a:t>
                      </a:r>
                      <a:endParaRPr kumimoji="1" lang="ja-JP" altLang="en-US" sz="1000" dirty="0">
                        <a:latin typeface="Calibri" panose="020F0502020204030204" pitchFamily="34" charset="0"/>
                      </a:endParaRPr>
                    </a:p>
                  </a:txBody>
                  <a:tcPr/>
                </a:tc>
                <a:tc>
                  <a:txBody>
                    <a:bodyPr/>
                    <a:lstStyle/>
                    <a:p>
                      <a:pPr algn="ctr"/>
                      <a:r>
                        <a:rPr kumimoji="1" lang="en-US" altLang="ja-JP" sz="1000" dirty="0" smtClean="0">
                          <a:solidFill>
                            <a:schemeClr val="tx1"/>
                          </a:solidFill>
                          <a:latin typeface="Calibri" panose="020F0502020204030204" pitchFamily="34" charset="0"/>
                        </a:rPr>
                        <a:t>YES</a:t>
                      </a:r>
                      <a:endParaRPr kumimoji="1" lang="ja-JP" altLang="en-US" sz="1000" dirty="0">
                        <a:solidFill>
                          <a:schemeClr val="tx1"/>
                        </a:solidFill>
                        <a:latin typeface="Calibri" panose="020F0502020204030204" pitchFamily="34" charset="0"/>
                      </a:endParaRPr>
                    </a:p>
                  </a:txBody>
                  <a:tcPr/>
                </a:tc>
              </a:tr>
            </a:tbl>
          </a:graphicData>
        </a:graphic>
      </p:graphicFrame>
      <p:sp>
        <p:nvSpPr>
          <p:cNvPr id="11" name="テキスト ボックス 10"/>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15343649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3153198184"/>
              </p:ext>
            </p:extLst>
          </p:nvPr>
        </p:nvGraphicFramePr>
        <p:xfrm>
          <a:off x="84144" y="756627"/>
          <a:ext cx="8948941" cy="3909164"/>
        </p:xfrm>
        <a:graphic>
          <a:graphicData uri="http://schemas.openxmlformats.org/drawingml/2006/table">
            <a:tbl>
              <a:tblPr firstRow="1" bandRow="1">
                <a:tableStyleId>{5C22544A-7EE6-4342-B048-85BDC9FD1C3A}</a:tableStyleId>
              </a:tblPr>
              <a:tblGrid>
                <a:gridCol w="362327"/>
                <a:gridCol w="1080000"/>
                <a:gridCol w="756000"/>
                <a:gridCol w="2340000"/>
                <a:gridCol w="1512000"/>
                <a:gridCol w="1449307"/>
                <a:gridCol w="1449307"/>
              </a:tblGrid>
              <a:tr h="279226">
                <a:tc rowSpan="2">
                  <a:txBody>
                    <a:bodyPr/>
                    <a:lstStyle/>
                    <a:p>
                      <a:pPr algn="ctr"/>
                      <a:r>
                        <a:rPr kumimoji="1" lang="en-US" altLang="ja-JP" sz="1000" dirty="0" smtClean="0">
                          <a:latin typeface="Calibri" panose="020F0502020204030204" pitchFamily="34" charset="0"/>
                        </a:rPr>
                        <a:t>No.</a:t>
                      </a:r>
                      <a:endParaRPr kumimoji="1" lang="ja-JP" altLang="en-US" sz="1000" dirty="0">
                        <a:latin typeface="Calibri" panose="020F0502020204030204" pitchFamily="34" charset="0"/>
                      </a:endParaRPr>
                    </a:p>
                  </a:txBody>
                  <a:tcPr anchor="ctr"/>
                </a:tc>
                <a:tc rowSpan="2" gridSpan="3">
                  <a:txBody>
                    <a:bodyPr/>
                    <a:lstStyle/>
                    <a:p>
                      <a:pPr algn="ctr"/>
                      <a:r>
                        <a:rPr kumimoji="1" lang="en-US" altLang="ja-JP" sz="1000" dirty="0" smtClean="0">
                          <a:latin typeface="Calibri" panose="020F0502020204030204" pitchFamily="34" charset="0"/>
                        </a:rPr>
                        <a:t>Function</a:t>
                      </a:r>
                      <a:endParaRPr kumimoji="1" lang="ja-JP" altLang="en-US" sz="1000" dirty="0">
                        <a:latin typeface="Calibri" panose="020F0502020204030204" pitchFamily="34" charset="0"/>
                      </a:endParaRPr>
                    </a:p>
                  </a:txBody>
                  <a:tcPr anchor="ctr">
                    <a:lnR w="12700" cap="flat" cmpd="sng" algn="ctr">
                      <a:solidFill>
                        <a:schemeClr val="bg1"/>
                      </a:solidFill>
                      <a:prstDash val="solid"/>
                      <a:round/>
                      <a:headEnd type="none" w="med" len="med"/>
                      <a:tailEnd type="none" w="med" len="med"/>
                    </a:lnR>
                  </a:tcPr>
                </a:tc>
                <a:tc rowSpan="2" hMerge="1">
                  <a:txBody>
                    <a:bodyPr/>
                    <a:lstStyle/>
                    <a:p>
                      <a:endParaRPr kumimoji="1" lang="ja-JP" altLang="en-US"/>
                    </a:p>
                  </a:txBody>
                  <a:tcPr/>
                </a:tc>
                <a:tc rowSpan="2" hMerge="1">
                  <a:txBody>
                    <a:bodyPr/>
                    <a:lstStyle/>
                    <a:p>
                      <a:pPr algn="ctr"/>
                      <a:endParaRPr kumimoji="1" lang="ja-JP" altLang="en-US" sz="1000" dirty="0">
                        <a:latin typeface="Calibri" panose="020F0502020204030204" pitchFamily="34" charset="0"/>
                      </a:endParaRPr>
                    </a:p>
                  </a:txBody>
                  <a:tcPr anchor="ctr"/>
                </a:tc>
                <a:tc gridSpan="3">
                  <a:txBody>
                    <a:bodyPr/>
                    <a:lstStyle/>
                    <a:p>
                      <a:pPr algn="ctr"/>
                      <a:r>
                        <a:rPr kumimoji="1" lang="en-US" altLang="ja-JP" sz="1000" dirty="0" smtClean="0">
                          <a:latin typeface="Calibri" panose="020F0502020204030204" pitchFamily="34" charset="0"/>
                        </a:rPr>
                        <a:t>ASM300</a:t>
                      </a:r>
                      <a:endParaRPr kumimoji="1" lang="ja-JP" altLang="en-US" sz="1000" dirty="0">
                        <a:latin typeface="Calibri" panose="020F0502020204030204" pitchFamily="34" charset="0"/>
                      </a:endParaRP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tc hMerge="1">
                  <a:txBody>
                    <a:bodyPr/>
                    <a:lstStyle/>
                    <a:p>
                      <a:pPr algn="ctr"/>
                      <a:endParaRPr kumimoji="1" lang="ja-JP" altLang="en-US" sz="1000" dirty="0">
                        <a:latin typeface="Calibri" panose="020F0502020204030204" pitchFamily="34" charset="0"/>
                      </a:endParaRPr>
                    </a:p>
                  </a:txBody>
                  <a:tcPr anchor="ctr"/>
                </a:tc>
              </a:tr>
              <a:tr h="279226">
                <a:tc vMerge="1">
                  <a:txBody>
                    <a:bodyPr/>
                    <a:lstStyle/>
                    <a:p>
                      <a:pPr algn="ctr"/>
                      <a:endParaRPr kumimoji="1" lang="ja-JP" altLang="en-US" sz="1000" dirty="0">
                        <a:latin typeface="Calibri" panose="020F0502020204030204" pitchFamily="34" charset="0"/>
                      </a:endParaRPr>
                    </a:p>
                  </a:txBody>
                  <a:tcPr anchor="ctr"/>
                </a:tc>
                <a:tc gridSpan="3" vMerge="1">
                  <a:txBody>
                    <a:bodyPr/>
                    <a:lstStyle/>
                    <a:p>
                      <a:pPr algn="ctr"/>
                      <a:endParaRPr kumimoji="1" lang="ja-JP" altLang="en-US" sz="1000" dirty="0">
                        <a:latin typeface="Calibri" panose="020F0502020204030204" pitchFamily="34" charset="0"/>
                      </a:endParaRPr>
                    </a:p>
                  </a:txBody>
                  <a:tcPr anchor="ctr"/>
                </a:tc>
                <a:tc hMerge="1" vMerge="1">
                  <a:txBody>
                    <a:bodyPr/>
                    <a:lstStyle/>
                    <a:p>
                      <a:endParaRPr kumimoji="1" lang="ja-JP" altLang="en-US"/>
                    </a:p>
                  </a:txBody>
                  <a:tcPr/>
                </a:tc>
                <a:tc hMerge="1" vMerge="1">
                  <a:txBody>
                    <a:bodyPr/>
                    <a:lstStyle/>
                    <a:p>
                      <a:pPr algn="ctr"/>
                      <a:endParaRPr kumimoji="1" lang="ja-JP" altLang="en-US" sz="1000" dirty="0">
                        <a:latin typeface="Calibri" panose="020F0502020204030204" pitchFamily="34" charset="0"/>
                      </a:endParaRPr>
                    </a:p>
                  </a:txBody>
                  <a:tcPr anchor="ctr"/>
                </a:tc>
                <a:tc>
                  <a:txBody>
                    <a:bodyPr/>
                    <a:lstStyle/>
                    <a:p>
                      <a:pPr algn="ctr"/>
                      <a:r>
                        <a:rPr kumimoji="1" lang="en-US" altLang="ja-JP" sz="1000" b="1" dirty="0" smtClean="0">
                          <a:solidFill>
                            <a:schemeClr val="bg1"/>
                          </a:solidFill>
                          <a:latin typeface="Calibri" panose="020F0502020204030204" pitchFamily="34" charset="0"/>
                        </a:rPr>
                        <a:t>NX400 </a:t>
                      </a:r>
                      <a:r>
                        <a:rPr kumimoji="1" lang="en-US" altLang="ja-JP" sz="900" b="1" dirty="0" smtClean="0">
                          <a:solidFill>
                            <a:schemeClr val="bg1"/>
                          </a:solidFill>
                          <a:latin typeface="Calibri" panose="020F0502020204030204" pitchFamily="34" charset="0"/>
                        </a:rPr>
                        <a:t>(Ver.2.00/Ver.2.10)</a:t>
                      </a:r>
                      <a:endParaRPr kumimoji="1" lang="ja-JP" altLang="en-US" sz="1000" b="1" dirty="0">
                        <a:solidFill>
                          <a:schemeClr val="bg1"/>
                        </a:solidFill>
                        <a:latin typeface="Calibri" panose="020F0502020204030204" pitchFamily="34" charset="0"/>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1"/>
                    </a:solidFill>
                  </a:tcPr>
                </a:tc>
                <a:tc>
                  <a:txBody>
                    <a:bodyPr/>
                    <a:lstStyle/>
                    <a:p>
                      <a:pPr algn="ctr"/>
                      <a:r>
                        <a:rPr kumimoji="1" lang="en-US" altLang="ja-JP" sz="1000" b="1" dirty="0" smtClean="0">
                          <a:solidFill>
                            <a:schemeClr val="bg1"/>
                          </a:solidFill>
                          <a:latin typeface="Calibri" panose="020F0502020204030204" pitchFamily="34" charset="0"/>
                        </a:rPr>
                        <a:t>NX300</a:t>
                      </a:r>
                      <a:r>
                        <a:rPr kumimoji="1" lang="en-US" altLang="ja-JP" sz="1000" b="1" baseline="0" dirty="0" smtClean="0">
                          <a:solidFill>
                            <a:schemeClr val="bg1"/>
                          </a:solidFill>
                          <a:latin typeface="Calibri" panose="020F0502020204030204" pitchFamily="34" charset="0"/>
                        </a:rPr>
                        <a:t> </a:t>
                      </a:r>
                      <a:r>
                        <a:rPr kumimoji="1" lang="en-US" altLang="ja-JP" sz="900" b="1" baseline="0" dirty="0" smtClean="0">
                          <a:solidFill>
                            <a:schemeClr val="bg1"/>
                          </a:solidFill>
                          <a:latin typeface="Calibri" panose="020F0502020204030204" pitchFamily="34" charset="0"/>
                        </a:rPr>
                        <a:t>(Ver.1.00 onward)</a:t>
                      </a:r>
                      <a:endParaRPr kumimoji="1" lang="ja-JP" altLang="en-US" sz="900" b="1" dirty="0">
                        <a:solidFill>
                          <a:schemeClr val="bg1"/>
                        </a:solidFill>
                        <a:latin typeface="Calibri" panose="020F0502020204030204" pitchFamily="34" charset="0"/>
                      </a:endParaRPr>
                    </a:p>
                  </a:txBody>
                  <a:tcPr anchor="ctr">
                    <a:lnT w="12700" cap="flat" cmpd="sng" algn="ctr">
                      <a:solidFill>
                        <a:schemeClr val="bg1"/>
                      </a:solidFill>
                      <a:prstDash val="solid"/>
                      <a:round/>
                      <a:headEnd type="none" w="med" len="med"/>
                      <a:tailEnd type="none" w="med" len="med"/>
                    </a:lnT>
                    <a:solidFill>
                      <a:schemeClr val="accent1"/>
                    </a:solidFill>
                  </a:tcPr>
                </a:tc>
                <a:tc>
                  <a:txBody>
                    <a:bodyPr/>
                    <a:lstStyle/>
                    <a:p>
                      <a:pPr algn="ctr"/>
                      <a:r>
                        <a:rPr kumimoji="1" lang="en-US" altLang="ja-JP" sz="1000" b="1" dirty="0" smtClean="0">
                          <a:solidFill>
                            <a:schemeClr val="bg1"/>
                          </a:solidFill>
                          <a:latin typeface="Calibri" panose="020F0502020204030204" pitchFamily="34" charset="0"/>
                        </a:rPr>
                        <a:t>NX200 </a:t>
                      </a:r>
                      <a:r>
                        <a:rPr kumimoji="1" lang="en-US" altLang="ja-JP" sz="900" b="1" dirty="0" smtClean="0">
                          <a:solidFill>
                            <a:schemeClr val="bg1"/>
                          </a:solidFill>
                          <a:latin typeface="Calibri" panose="020F0502020204030204" pitchFamily="34" charset="0"/>
                        </a:rPr>
                        <a:t>(Ver.2.00)</a:t>
                      </a:r>
                      <a:endParaRPr kumimoji="1" lang="ja-JP" altLang="en-US" sz="900" b="1" dirty="0">
                        <a:solidFill>
                          <a:schemeClr val="bg1"/>
                        </a:solidFill>
                        <a:latin typeface="Calibri" panose="020F0502020204030204" pitchFamily="34" charset="0"/>
                      </a:endParaRPr>
                    </a:p>
                  </a:txBody>
                  <a:tcPr anchor="ctr">
                    <a:lnT w="12700" cap="flat" cmpd="sng" algn="ctr">
                      <a:solidFill>
                        <a:schemeClr val="bg1"/>
                      </a:solidFill>
                      <a:prstDash val="solid"/>
                      <a:round/>
                      <a:headEnd type="none" w="med" len="med"/>
                      <a:tailEnd type="none" w="med" len="med"/>
                    </a:lnT>
                    <a:solidFill>
                      <a:schemeClr val="accent1"/>
                    </a:solidFill>
                  </a:tcPr>
                </a:tc>
              </a:tr>
              <a:tr h="279226">
                <a:tc rowSpan="12">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7</a:t>
                      </a:r>
                    </a:p>
                  </a:txBody>
                  <a:tcPr marL="97505" marR="97505" marT="9600" marB="9600" anchor="ctr" horzOverflow="overflow"/>
                </a:tc>
                <a:tc rowSpan="4">
                  <a:txBody>
                    <a:bodyPr/>
                    <a:lstStyle>
                      <a:lvl1pPr marL="0" algn="l" defTabSz="914400" rtl="0" eaLnBrk="1" latinLnBrk="0" hangingPunct="1">
                        <a:spcBef>
                          <a:spcPct val="20000"/>
                        </a:spcBef>
                        <a:defRPr kumimoji="1" sz="2800" kern="1200">
                          <a:solidFill>
                            <a:schemeClr val="tx1"/>
                          </a:solidFill>
                          <a:latin typeface="Times New Roman" pitchFamily="18" charset="0"/>
                          <a:ea typeface="ＭＳ Ｐゴシック" pitchFamily="50" charset="-128"/>
                        </a:defRPr>
                      </a:lvl1pPr>
                      <a:lvl2pPr marL="457200" algn="l" defTabSz="914400" rtl="0" eaLnBrk="1" latinLnBrk="0" hangingPunct="1">
                        <a:spcBef>
                          <a:spcPct val="20000"/>
                        </a:spcBef>
                        <a:defRPr kumimoji="1" sz="2400" kern="1200">
                          <a:solidFill>
                            <a:schemeClr val="tx1"/>
                          </a:solidFill>
                          <a:latin typeface="Times New Roman" pitchFamily="18" charset="0"/>
                          <a:ea typeface="ＭＳ Ｐゴシック" pitchFamily="50" charset="-128"/>
                        </a:defRPr>
                      </a:lvl2pPr>
                      <a:lvl3pPr marL="914400" algn="l" defTabSz="914400" rtl="0" eaLnBrk="1" latinLnBrk="0" hangingPunct="1">
                        <a:spcBef>
                          <a:spcPct val="20000"/>
                        </a:spcBef>
                        <a:defRPr kumimoji="1" sz="2000" kern="1200">
                          <a:solidFill>
                            <a:schemeClr val="tx1"/>
                          </a:solidFill>
                          <a:latin typeface="Times New Roman" pitchFamily="18" charset="0"/>
                          <a:ea typeface="ＭＳ Ｐゴシック" pitchFamily="50" charset="-128"/>
                        </a:defRPr>
                      </a:lvl3pPr>
                      <a:lvl4pPr marL="13716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4pPr>
                      <a:lvl5pPr marL="1828800" algn="l" defTabSz="914400" rtl="0" eaLnBrk="1" latinLnBrk="0" hangingPunct="1">
                        <a:spcBef>
                          <a:spcPct val="20000"/>
                        </a:spcBef>
                        <a:defRPr kumimoji="1" sz="1800" kern="1200">
                          <a:solidFill>
                            <a:schemeClr val="tx1"/>
                          </a:solidFill>
                          <a:latin typeface="Times New Roman" pitchFamily="18" charset="0"/>
                          <a:ea typeface="ＭＳ Ｐゴシック" pitchFamily="50" charset="-128"/>
                        </a:defRPr>
                      </a:lvl5pPr>
                      <a:lvl6pPr marL="22860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6pPr>
                      <a:lvl7pPr marL="27432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7pPr>
                      <a:lvl8pPr marL="32004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8pPr>
                      <a:lvl9pPr marL="3657600" algn="l" defTabSz="914400" rtl="0" eaLnBrk="1" fontAlgn="base" latinLnBrk="0" hangingPunct="1">
                        <a:spcBef>
                          <a:spcPct val="20000"/>
                        </a:spcBef>
                        <a:spcAft>
                          <a:spcPct val="0"/>
                        </a:spcAft>
                        <a:defRPr kumimoji="1" sz="1800" kern="1200">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Initial setup</a:t>
                      </a:r>
                      <a:endParaRPr kumimoji="1" lang="ja-JP" altLang="en-US"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rowSpan="2">
                  <a:txBody>
                    <a:bodyPr/>
                    <a:lstStyle/>
                    <a:p>
                      <a:pPr algn="ctr"/>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STEP1</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Device</a:t>
                      </a:r>
                      <a:r>
                        <a:rPr lang="en-US" altLang="ja-JP" sz="1000" baseline="0" dirty="0" smtClean="0">
                          <a:latin typeface="Calibri" panose="020F0502020204030204" pitchFamily="34" charset="0"/>
                          <a:ea typeface="Meiryo UI" panose="020B0604030504040204" pitchFamily="50" charset="-128"/>
                          <a:cs typeface="Meiryo UI" panose="020B0604030504040204" pitchFamily="50" charset="-128"/>
                        </a:rPr>
                        <a:t> detection</a:t>
                      </a:r>
                      <a:endParaRPr lang="ja-JP" altLang="en-US" sz="1000" dirty="0" smtClean="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8000" marR="78000"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8000" marR="78000"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78000" marR="78000" marT="9600" marB="9600" anchor="ctr" horzOverflow="overflow"/>
                </a:tc>
              </a:tr>
              <a:tr h="279226">
                <a:tc vMerge="1">
                  <a:txBody>
                    <a:bodyPr/>
                    <a:lstStyle/>
                    <a:p>
                      <a:endParaRPr kumimoji="1" lang="ja-JP" altLang="en-US"/>
                    </a:p>
                  </a:txBody>
                  <a:tcPr/>
                </a:tc>
                <a:tc vMerge="1">
                  <a:txBody>
                    <a:bodyPr/>
                    <a:lstStyle/>
                    <a:p>
                      <a:endParaRPr kumimoji="1" lang="ja-JP" altLang="en-US"/>
                    </a:p>
                  </a:txBody>
                  <a:tcPr/>
                </a:tc>
                <a:tc vMerge="1">
                  <a:txBody>
                    <a:bodyPr/>
                    <a:lstStyle/>
                    <a:p>
                      <a:endParaRPr lang="ja-JP" altLang="en-US" sz="1000" dirty="0"/>
                    </a:p>
                  </a:txBody>
                  <a:tcPr marL="90005" marR="90005" marT="7200" marB="7200" horzOverflow="overflow"/>
                </a:tc>
                <a:tc>
                  <a:txBody>
                    <a:bodyPr/>
                    <a:lstStyle/>
                    <a:p>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IP</a:t>
                      </a:r>
                      <a:r>
                        <a:rPr lang="en-US" altLang="ja-JP" sz="1000" baseline="0" dirty="0" smtClean="0">
                          <a:latin typeface="Calibri" panose="020F0502020204030204" pitchFamily="34" charset="0"/>
                          <a:ea typeface="Meiryo UI" panose="020B0604030504040204" pitchFamily="50" charset="-128"/>
                          <a:cs typeface="Meiryo UI" panose="020B0604030504040204" pitchFamily="50" charset="-128"/>
                        </a:rPr>
                        <a:t> address setting</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r>
              <a:tr h="279226">
                <a:tc vMerge="1">
                  <a:txBody>
                    <a:bodyPr/>
                    <a:lstStyle/>
                    <a:p>
                      <a:endParaRPr kumimoji="1" lang="ja-JP" altLang="en-US"/>
                    </a:p>
                  </a:txBody>
                  <a:tcPr/>
                </a:tc>
                <a:tc vMerge="1">
                  <a:txBody>
                    <a:bodyPr/>
                    <a:lstStyle/>
                    <a:p>
                      <a:endParaRPr kumimoji="1" lang="ja-JP" altLang="en-US"/>
                    </a:p>
                  </a:txBody>
                  <a:tcPr/>
                </a:tc>
                <a:tc>
                  <a:txBody>
                    <a:bodyPr/>
                    <a:lstStyle/>
                    <a:p>
                      <a:pPr algn="ctr"/>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STEP2</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Camera registration to recorder</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sz="10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64/128</a:t>
                      </a:r>
                      <a:endParaRPr lang="ja-JP" altLang="en-US" sz="10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sz="10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16/24/32</a:t>
                      </a:r>
                      <a:endParaRPr lang="ja-JP" altLang="en-US" sz="10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sz="10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9/12/16/24/32*</a:t>
                      </a:r>
                      <a:endParaRPr lang="ja-JP" altLang="en-US" sz="10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r>
              <a:tr h="279226">
                <a:tc vMerge="1">
                  <a:txBody>
                    <a:bodyPr/>
                    <a:lstStyle/>
                    <a:p>
                      <a:endParaRPr kumimoji="1" lang="ja-JP" altLang="en-US"/>
                    </a:p>
                  </a:txBody>
                  <a:tcPr/>
                </a:tc>
                <a:tc vMerge="1">
                  <a:txBody>
                    <a:bodyPr/>
                    <a:lstStyle/>
                    <a:p>
                      <a:endParaRPr kumimoji="1" lang="ja-JP" altLang="en-US"/>
                    </a:p>
                  </a:txBody>
                  <a:tcPr/>
                </a:tc>
                <a:tc>
                  <a:txBody>
                    <a:bodyPr/>
                    <a:lstStyle/>
                    <a:p>
                      <a:pPr algn="ctr"/>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STEP3</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Setup transmission</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r>
              <a:tr h="279226">
                <a:tc vMerge="1">
                  <a:txBody>
                    <a:bodyPr/>
                    <a:lstStyle/>
                    <a:p>
                      <a:endParaRPr kumimoji="1" lang="ja-JP" altLang="en-US"/>
                    </a:p>
                  </a:txBody>
                  <a:tcPr/>
                </a:tc>
                <a:tc rowSpan="8">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Advanced setup</a:t>
                      </a:r>
                      <a:endParaRPr kumimoji="1" lang="ja-JP" altLang="en-US"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rowSpan="3">
                  <a:txBody>
                    <a:bodyPr/>
                    <a:lstStyle/>
                    <a:p>
                      <a:pPr algn="ctr"/>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STEP1</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Device</a:t>
                      </a:r>
                      <a:r>
                        <a:rPr lang="en-US" altLang="ja-JP" sz="1000" baseline="0" dirty="0" smtClean="0">
                          <a:latin typeface="Calibri" panose="020F0502020204030204" pitchFamily="34" charset="0"/>
                          <a:ea typeface="Meiryo UI" panose="020B0604030504040204" pitchFamily="50" charset="-128"/>
                          <a:cs typeface="Meiryo UI" panose="020B0604030504040204" pitchFamily="50" charset="-128"/>
                        </a:rPr>
                        <a:t> detection</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r>
              <a:tr h="279226">
                <a:tc vMerge="1">
                  <a:txBody>
                    <a:bodyPr/>
                    <a:lstStyle/>
                    <a:p>
                      <a:endParaRPr kumimoji="1" lang="ja-JP" altLang="en-US"/>
                    </a:p>
                  </a:txBody>
                  <a:tcPr/>
                </a:tc>
                <a:tc vMerge="1">
                  <a:txBody>
                    <a:bodyPr/>
                    <a:lstStyle/>
                    <a:p>
                      <a:endParaRPr kumimoji="1" lang="ja-JP" altLang="en-US"/>
                    </a:p>
                  </a:txBody>
                  <a:tcPr/>
                </a:tc>
                <a:tc vMerge="1">
                  <a:txBody>
                    <a:bodyPr/>
                    <a:lstStyle/>
                    <a:p>
                      <a:endParaRPr lang="ja-JP" altLang="en-US" sz="1000" dirty="0"/>
                    </a:p>
                  </a:txBody>
                  <a:tcPr marL="90005" marR="90005" marT="7200" marB="7200" horzOverflow="overflow"/>
                </a:tc>
                <a:tc>
                  <a:txBody>
                    <a:bodyPr/>
                    <a:lstStyle/>
                    <a:p>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IP</a:t>
                      </a:r>
                      <a:r>
                        <a:rPr lang="en-US" altLang="ja-JP" sz="1000" baseline="0" dirty="0" smtClean="0">
                          <a:latin typeface="Calibri" panose="020F0502020204030204" pitchFamily="34" charset="0"/>
                          <a:ea typeface="Meiryo UI" panose="020B0604030504040204" pitchFamily="50" charset="-128"/>
                          <a:cs typeface="Meiryo UI" panose="020B0604030504040204" pitchFamily="50" charset="-128"/>
                        </a:rPr>
                        <a:t> address setting</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r>
              <a:tr h="279226">
                <a:tc vMerge="1">
                  <a:txBody>
                    <a:bodyPr/>
                    <a:lstStyle/>
                    <a:p>
                      <a:endParaRPr kumimoji="1" lang="ja-JP" altLang="en-US"/>
                    </a:p>
                  </a:txBody>
                  <a:tcPr/>
                </a:tc>
                <a:tc vMerge="1">
                  <a:txBody>
                    <a:bodyPr/>
                    <a:lstStyle/>
                    <a:p>
                      <a:endParaRPr kumimoji="1" lang="ja-JP" altLang="en-US"/>
                    </a:p>
                  </a:txBody>
                  <a:tcPr/>
                </a:tc>
                <a:tc vMerge="1">
                  <a:txBody>
                    <a:bodyPr/>
                    <a:lstStyle/>
                    <a:p>
                      <a:endParaRPr lang="ja-JP" altLang="en-US" sz="1000" dirty="0"/>
                    </a:p>
                  </a:txBody>
                  <a:tcPr marL="90005" marR="90005" marT="7200" marB="7200" horzOverflow="overflow"/>
                </a:tc>
                <a:tc>
                  <a:txBody>
                    <a:bodyPr/>
                    <a:lstStyle/>
                    <a:p>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SSL</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r>
              <a:tr h="279226">
                <a:tc vMerge="1">
                  <a:txBody>
                    <a:bodyPr/>
                    <a:lstStyle/>
                    <a:p>
                      <a:endParaRPr kumimoji="1" lang="ja-JP" altLang="en-US"/>
                    </a:p>
                  </a:txBody>
                  <a:tcPr/>
                </a:tc>
                <a:tc vMerge="1">
                  <a:txBody>
                    <a:bodyPr/>
                    <a:lstStyle/>
                    <a:p>
                      <a:endParaRPr kumimoji="1" lang="ja-JP" altLang="en-US"/>
                    </a:p>
                  </a:txBody>
                  <a:tcPr/>
                </a:tc>
                <a:tc rowSpan="2">
                  <a:txBody>
                    <a:bodyPr/>
                    <a:lstStyle/>
                    <a:p>
                      <a:pPr algn="ctr"/>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STEP2</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Camera</a:t>
                      </a:r>
                      <a:r>
                        <a:rPr lang="en-US" altLang="ja-JP" sz="1000" baseline="0" dirty="0" smtClean="0">
                          <a:latin typeface="Calibri" panose="020F0502020204030204" pitchFamily="34" charset="0"/>
                          <a:ea typeface="Meiryo UI" panose="020B0604030504040204" pitchFamily="50" charset="-128"/>
                          <a:cs typeface="Meiryo UI" panose="020B0604030504040204" pitchFamily="50" charset="-128"/>
                        </a:rPr>
                        <a:t> registration to recorder (On-line)</a:t>
                      </a:r>
                      <a:endParaRPr lang="en-US" altLang="ja-JP" sz="1000" dirty="0" smtClean="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sz="10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64/128</a:t>
                      </a:r>
                      <a:endParaRPr lang="ja-JP" altLang="en-US" sz="1000" b="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sz="10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16/24/32</a:t>
                      </a:r>
                      <a:endParaRPr lang="ja-JP" altLang="en-US" sz="10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sz="10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9/12/16/24/32*</a:t>
                      </a:r>
                      <a:endParaRPr lang="ja-JP" altLang="en-US" sz="10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r>
              <a:tr h="279226">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Camera</a:t>
                      </a:r>
                      <a:r>
                        <a:rPr lang="en-US" altLang="ja-JP" sz="1000" baseline="0" dirty="0" smtClean="0">
                          <a:latin typeface="Calibri" panose="020F0502020204030204" pitchFamily="34" charset="0"/>
                          <a:ea typeface="Meiryo UI" panose="020B0604030504040204" pitchFamily="50" charset="-128"/>
                          <a:cs typeface="Meiryo UI" panose="020B0604030504040204" pitchFamily="50" charset="-128"/>
                        </a:rPr>
                        <a:t> registration to recorder (Off-line)</a:t>
                      </a:r>
                      <a:endParaRPr lang="en-US" altLang="ja-JP" sz="1000" dirty="0" smtClean="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sz="10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128</a:t>
                      </a:r>
                      <a:endParaRPr lang="ja-JP" altLang="en-US" sz="1000" b="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sz="10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32</a:t>
                      </a:r>
                      <a:endParaRPr lang="ja-JP" altLang="en-US" sz="1000" b="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sz="10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32*</a:t>
                      </a:r>
                      <a:endParaRPr lang="ja-JP" altLang="en-US" sz="1000" b="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r>
              <a:tr h="279226">
                <a:tc vMerge="1">
                  <a:txBody>
                    <a:bodyPr/>
                    <a:lstStyle/>
                    <a:p>
                      <a:endParaRPr kumimoji="1" lang="ja-JP" altLang="en-US"/>
                    </a:p>
                  </a:txBody>
                  <a:tcPr/>
                </a:tc>
                <a:tc vMerge="1">
                  <a:txBody>
                    <a:bodyPr/>
                    <a:lstStyle/>
                    <a:p>
                      <a:endParaRPr kumimoji="1" lang="ja-JP" altLang="en-US"/>
                    </a:p>
                  </a:txBody>
                  <a:tcPr/>
                </a:tc>
                <a:tc rowSpan="2">
                  <a:txBody>
                    <a:bodyPr/>
                    <a:lstStyle/>
                    <a:p>
                      <a:pPr algn="ctr"/>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STEP3</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ON/OFF setting of secure</a:t>
                      </a:r>
                      <a:r>
                        <a:rPr lang="en-US" altLang="ja-JP" sz="1000" baseline="0" dirty="0" smtClean="0">
                          <a:latin typeface="Calibri" panose="020F0502020204030204" pitchFamily="34" charset="0"/>
                          <a:ea typeface="Meiryo UI" panose="020B0604030504040204" pitchFamily="50" charset="-128"/>
                          <a:cs typeface="Meiryo UI" panose="020B0604030504040204" pitchFamily="50" charset="-128"/>
                        </a:rPr>
                        <a:t> function</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r>
              <a:tr h="279226">
                <a:tc vMerge="1">
                  <a:txBody>
                    <a:bodyPr/>
                    <a:lstStyle/>
                    <a:p>
                      <a:endParaRPr kumimoji="1" lang="ja-JP" altLang="en-US"/>
                    </a:p>
                  </a:txBody>
                  <a:tcPr/>
                </a:tc>
                <a:tc vMerge="1">
                  <a:txBody>
                    <a:bodyPr/>
                    <a:lstStyle/>
                    <a:p>
                      <a:endParaRPr kumimoji="1" lang="ja-JP" altLang="en-US"/>
                    </a:p>
                  </a:txBody>
                  <a:tcPr/>
                </a:tc>
                <a:tc vMerge="1">
                  <a:txBody>
                    <a:bodyPr/>
                    <a:lstStyle/>
                    <a:p>
                      <a:endParaRPr lang="ja-JP" altLang="en-US" sz="1000" dirty="0"/>
                    </a:p>
                  </a:txBody>
                  <a:tcPr marL="90005" marR="90005" marT="7200" marB="7200" horzOverflow="overflow"/>
                </a:tc>
                <a:tc>
                  <a:txBody>
                    <a:bodyPr/>
                    <a:lstStyle/>
                    <a:p>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SSL</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r>
              <a:tr h="279226">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7505" marR="97505" marT="9600" marB="9600" horzOverflow="overflow"/>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7505" marR="97505" marT="9600" marB="9600" horzOverflow="overflow"/>
                </a:tc>
                <a:tc>
                  <a:txBody>
                    <a:bodyPr/>
                    <a:lstStyle/>
                    <a:p>
                      <a:pPr algn="ctr"/>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STEP4</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Setup</a:t>
                      </a:r>
                      <a:r>
                        <a:rPr lang="ja-JP" altLang="en-US" sz="1000" dirty="0" smtClean="0">
                          <a:latin typeface="Calibri" panose="020F0502020204030204" pitchFamily="34" charset="0"/>
                          <a:ea typeface="Meiryo UI" panose="020B0604030504040204" pitchFamily="50" charset="-128"/>
                          <a:cs typeface="Meiryo UI" panose="020B0604030504040204" pitchFamily="50" charset="-128"/>
                        </a:rPr>
                        <a:t> </a:t>
                      </a:r>
                      <a:r>
                        <a:rPr lang="en-US" altLang="ja-JP" sz="1000" dirty="0" smtClean="0">
                          <a:latin typeface="Calibri" panose="020F0502020204030204" pitchFamily="34" charset="0"/>
                          <a:ea typeface="Meiryo UI" panose="020B0604030504040204" pitchFamily="50" charset="-128"/>
                          <a:cs typeface="Meiryo UI" panose="020B0604030504040204" pitchFamily="50" charset="-128"/>
                        </a:rPr>
                        <a:t>transmission</a:t>
                      </a:r>
                      <a:endParaRPr lang="ja-JP" altLang="en-US" sz="1000" dirty="0">
                        <a:latin typeface="Calibri" panose="020F0502020204030204" pitchFamily="34" charset="0"/>
                        <a:ea typeface="Meiryo UI" panose="020B0604030504040204" pitchFamily="50" charset="-128"/>
                        <a:cs typeface="Meiryo UI" panose="020B0604030504040204" pitchFamily="50" charset="-128"/>
                      </a:endParaRP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Calibri" panose="020F0502020204030204" pitchFamily="34" charset="0"/>
                          <a:ea typeface="Meiryo UI" panose="020B0604030504040204" pitchFamily="50" charset="-128"/>
                          <a:cs typeface="Meiryo UI" panose="020B0604030504040204" pitchFamily="50" charset="-128"/>
                        </a:rPr>
                        <a:t>YES</a:t>
                      </a:r>
                    </a:p>
                  </a:txBody>
                  <a:tcPr marL="97505" marR="97505" marT="9600" marB="9600" anchor="ctr" horzOverflow="overflow"/>
                </a:tc>
              </a:tr>
            </a:tbl>
          </a:graphicData>
        </a:graphic>
      </p:graphicFrame>
      <p:sp>
        <p:nvSpPr>
          <p:cNvPr id="3" name="テキスト ボックス 2"/>
          <p:cNvSpPr txBox="1"/>
          <p:nvPr/>
        </p:nvSpPr>
        <p:spPr>
          <a:xfrm>
            <a:off x="5650307" y="4777152"/>
            <a:ext cx="1482969" cy="338554"/>
          </a:xfrm>
          <a:prstGeom prst="rect">
            <a:avLst/>
          </a:prstGeom>
          <a:noFill/>
        </p:spPr>
        <p:txBody>
          <a:bodyPr wrap="square" rtlCol="0">
            <a:spAutoFit/>
          </a:bodyPr>
          <a:lstStyle/>
          <a:p>
            <a:pPr algn="l"/>
            <a:r>
              <a:rPr kumimoji="1" lang="en-US" altLang="ja-JP" sz="800" b="1" dirty="0" smtClean="0">
                <a:solidFill>
                  <a:srgbClr val="FF0000"/>
                </a:solidFill>
                <a:effectLst/>
                <a:latin typeface="Calibri" panose="020F0502020204030204" pitchFamily="34" charset="0"/>
              </a:rPr>
              <a:t>*</a:t>
            </a:r>
            <a:r>
              <a:rPr kumimoji="1" lang="en-US" altLang="ja-JP" sz="800" b="1" dirty="0" smtClean="0">
                <a:solidFill>
                  <a:schemeClr val="bg1"/>
                </a:solidFill>
                <a:effectLst/>
                <a:latin typeface="Calibri" panose="020F0502020204030204" pitchFamily="34" charset="0"/>
              </a:rPr>
              <a:t> NTSC Model: Max.16 camera</a:t>
            </a:r>
          </a:p>
          <a:p>
            <a:pPr algn="l"/>
            <a:r>
              <a:rPr lang="en-US" altLang="ja-JP" sz="800" b="1" dirty="0" smtClean="0">
                <a:solidFill>
                  <a:schemeClr val="bg1"/>
                </a:solidFill>
                <a:effectLst/>
                <a:latin typeface="Calibri" panose="020F0502020204030204" pitchFamily="34" charset="0"/>
              </a:rPr>
              <a:t>   PAL Model: Max. 32 camera</a:t>
            </a:r>
            <a:endParaRPr kumimoji="1" lang="ja-JP" altLang="en-US" sz="800" b="1" dirty="0">
              <a:solidFill>
                <a:schemeClr val="bg1"/>
              </a:solidFill>
              <a:effectLst/>
              <a:latin typeface="Calibri" panose="020F0502020204030204" pitchFamily="34" charset="0"/>
            </a:endParaRPr>
          </a:p>
        </p:txBody>
      </p:sp>
      <p:sp>
        <p:nvSpPr>
          <p:cNvPr id="12" name="テキスト ボックス 11"/>
          <p:cNvSpPr txBox="1"/>
          <p:nvPr/>
        </p:nvSpPr>
        <p:spPr>
          <a:xfrm>
            <a:off x="470860" y="60866"/>
            <a:ext cx="4666620" cy="448019"/>
          </a:xfrm>
          <a:prstGeom prst="rect">
            <a:avLst/>
          </a:prstGeom>
          <a:noFill/>
        </p:spPr>
        <p:txBody>
          <a:bodyPr wrap="non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NX400, NX300 and NX200</a:t>
            </a:r>
            <a:r>
              <a:rPr lang="ja-JP" altLang="en-US"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Support</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140608926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8356" y="1240099"/>
            <a:ext cx="2167379" cy="1501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p:cNvSpPr txBox="1"/>
          <p:nvPr/>
        </p:nvSpPr>
        <p:spPr>
          <a:xfrm>
            <a:off x="464998"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Support New Cameras</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0" name="テキスト ボックス 3"/>
          <p:cNvSpPr txBox="1">
            <a:spLocks noChangeArrowheads="1"/>
          </p:cNvSpPr>
          <p:nvPr/>
        </p:nvSpPr>
        <p:spPr bwMode="auto">
          <a:xfrm>
            <a:off x="165104" y="840418"/>
            <a:ext cx="8826495" cy="36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smtClean="0">
                <a:effectLst/>
                <a:ea typeface="Meiryo UI" pitchFamily="50" charset="-128"/>
                <a:cs typeface="Meiryo UI" pitchFamily="50" charset="-128"/>
              </a:rPr>
              <a:t>Support i-PRO Extreme 5M 360-deg. Fisheye cameras, </a:t>
            </a:r>
            <a:r>
              <a:rPr lang="en-US" altLang="ja-JP" sz="1800" b="1" dirty="0">
                <a:effectLst/>
                <a:ea typeface="Meiryo UI" pitchFamily="50" charset="-128"/>
                <a:cs typeface="Meiryo UI" pitchFamily="50" charset="-128"/>
              </a:rPr>
              <a:t>model </a:t>
            </a:r>
            <a:r>
              <a:rPr lang="en-US" altLang="ja-JP" sz="1800" b="1" dirty="0" smtClean="0">
                <a:effectLst/>
                <a:ea typeface="Meiryo UI" pitchFamily="50" charset="-128"/>
                <a:cs typeface="Meiryo UI" pitchFamily="50" charset="-128"/>
              </a:rPr>
              <a:t>WV-S4150 and WV-S4550L.</a:t>
            </a:r>
            <a:endParaRPr lang="en-US" altLang="ja-JP" sz="1800" b="1" dirty="0">
              <a:effectLst/>
              <a:ea typeface="Meiryo UI" pitchFamily="50" charset="-128"/>
              <a:cs typeface="Meiryo UI" pitchFamily="50" charset="-128"/>
            </a:endParaRPr>
          </a:p>
        </p:txBody>
      </p:sp>
      <p:pic>
        <p:nvPicPr>
          <p:cNvPr id="12" name="Picture 4" descr="H.265 / H.264 / 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238" y="2251861"/>
            <a:ext cx="1019175" cy="23812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
          <p:cNvSpPr>
            <a:spLocks noChangeArrowheads="1"/>
          </p:cNvSpPr>
          <p:nvPr/>
        </p:nvSpPr>
        <p:spPr bwMode="auto">
          <a:xfrm>
            <a:off x="3788380" y="2625454"/>
            <a:ext cx="1667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chorCtr="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defTabSz="914400" eaLnBrk="1" fontAlgn="base" hangingPunct="1">
              <a:spcBef>
                <a:spcPct val="0"/>
              </a:spcBef>
              <a:spcAft>
                <a:spcPct val="0"/>
              </a:spcAft>
              <a:buFontTx/>
              <a:buNone/>
            </a:pPr>
            <a:r>
              <a:rPr lang="en-US" altLang="ja-JP" sz="1100" b="1" dirty="0" smtClean="0">
                <a:effectLst/>
                <a:latin typeface="Calibri" pitchFamily="34" charset="0"/>
                <a:ea typeface="HGP創英角ｺﾞｼｯｸUB" pitchFamily="50" charset="-128"/>
              </a:rPr>
              <a:t>Indoor model</a:t>
            </a:r>
          </a:p>
          <a:p>
            <a:pPr defTabSz="914400" eaLnBrk="1" fontAlgn="base" hangingPunct="1">
              <a:spcBef>
                <a:spcPct val="0"/>
              </a:spcBef>
              <a:spcAft>
                <a:spcPct val="0"/>
              </a:spcAft>
              <a:buFontTx/>
              <a:buNone/>
            </a:pPr>
            <a:r>
              <a:rPr lang="en-US" altLang="ja-JP" sz="1100" b="1" dirty="0" smtClean="0">
                <a:effectLst/>
                <a:latin typeface="Calibri" pitchFamily="34" charset="0"/>
                <a:ea typeface="HGP創英角ｺﾞｼｯｸUB" pitchFamily="50" charset="-128"/>
              </a:rPr>
              <a:t>WV-S4150</a:t>
            </a:r>
          </a:p>
        </p:txBody>
      </p:sp>
      <p:sp>
        <p:nvSpPr>
          <p:cNvPr id="15" name="Rectangle 3"/>
          <p:cNvSpPr>
            <a:spLocks noChangeArrowheads="1"/>
          </p:cNvSpPr>
          <p:nvPr/>
        </p:nvSpPr>
        <p:spPr bwMode="auto">
          <a:xfrm>
            <a:off x="6421719" y="2653313"/>
            <a:ext cx="187234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chorCtr="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defTabSz="914400" eaLnBrk="1" fontAlgn="base" hangingPunct="1">
              <a:spcBef>
                <a:spcPct val="0"/>
              </a:spcBef>
              <a:spcAft>
                <a:spcPct val="0"/>
              </a:spcAft>
              <a:buFontTx/>
              <a:buNone/>
            </a:pPr>
            <a:r>
              <a:rPr lang="en-US" altLang="ja-JP" sz="1100" b="1" dirty="0" smtClean="0">
                <a:effectLst/>
                <a:latin typeface="Calibri" panose="020F0502020204030204" pitchFamily="34" charset="0"/>
                <a:ea typeface="HGP創英角ｺﾞｼｯｸUB" pitchFamily="50" charset="-128"/>
              </a:rPr>
              <a:t>Outdoor Vandal with IR-LED</a:t>
            </a:r>
          </a:p>
          <a:p>
            <a:pPr defTabSz="914400" eaLnBrk="1" fontAlgn="base" hangingPunct="1">
              <a:spcBef>
                <a:spcPct val="0"/>
              </a:spcBef>
              <a:spcAft>
                <a:spcPct val="0"/>
              </a:spcAft>
              <a:buFontTx/>
              <a:buNone/>
            </a:pPr>
            <a:r>
              <a:rPr lang="en-US" altLang="ja-JP" sz="1100" b="1" dirty="0" smtClean="0">
                <a:effectLst/>
                <a:latin typeface="Calibri" panose="020F0502020204030204" pitchFamily="34" charset="0"/>
                <a:ea typeface="HGP創英角ｺﾞｼｯｸUB" pitchFamily="50" charset="-128"/>
              </a:rPr>
              <a:t>WV-S4550L</a:t>
            </a:r>
          </a:p>
        </p:txBody>
      </p:sp>
      <p:pic>
        <p:nvPicPr>
          <p:cNvPr id="16" name="Picture 6" descr="https://images-na.ssl-images-amazon.com/images/G/01/photo/panasonic/aplus_2013q1/logo_ia_icon.jpg">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41565" y="2210569"/>
            <a:ext cx="401615" cy="326313"/>
          </a:xfrm>
          <a:prstGeom prst="rect">
            <a:avLst/>
          </a:prstGeom>
          <a:noFill/>
          <a:extLst>
            <a:ext uri="{909E8E84-426E-40DD-AFC4-6F175D3DCCD1}">
              <a14:hiddenFill xmlns:a14="http://schemas.microsoft.com/office/drawing/2010/main">
                <a:solidFill>
                  <a:srgbClr val="FFFFFF"/>
                </a:solidFill>
              </a14:hiddenFill>
            </a:ext>
          </a:extLst>
        </p:spPr>
      </p:pic>
      <p:pic>
        <p:nvPicPr>
          <p:cNvPr id="22" name="図 17"/>
          <p:cNvPicPr>
            <a:picLocks noChangeAspect="1"/>
          </p:cNvPicPr>
          <p:nvPr/>
        </p:nvPicPr>
        <p:blipFill>
          <a:blip r:embed="rId6" cstate="print">
            <a:extLst>
              <a:ext uri="{28A0092B-C50C-407E-A947-70E740481C1C}">
                <a14:useLocalDpi xmlns:a14="http://schemas.microsoft.com/office/drawing/2010/main" val="0"/>
              </a:ext>
            </a:extLst>
          </a:blip>
          <a:srcRect r="-12" b="-49"/>
          <a:stretch>
            <a:fillRect/>
          </a:stretch>
        </p:blipFill>
        <p:spPr bwMode="auto">
          <a:xfrm>
            <a:off x="6410353" y="1291377"/>
            <a:ext cx="1903551" cy="137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448493" y="2919338"/>
            <a:ext cx="8367261" cy="1815882"/>
          </a:xfrm>
          <a:prstGeom prst="rect">
            <a:avLst/>
          </a:prstGeom>
        </p:spPr>
        <p:txBody>
          <a:bodyPr wrap="square">
            <a:spAutoFit/>
          </a:bodyPr>
          <a:lstStyle/>
          <a:p>
            <a:pPr marL="171450" indent="-171450" algn="l">
              <a:buFont typeface="Wingdings" panose="05000000000000000000" pitchFamily="2" charset="2"/>
              <a:buChar char="l"/>
            </a:pPr>
            <a:r>
              <a:rPr lang="en-US" altLang="ja-JP" b="1" dirty="0">
                <a:effectLst/>
                <a:latin typeface="Calibri" panose="020F0502020204030204" pitchFamily="34" charset="0"/>
              </a:rPr>
              <a:t>Good peripheral resolution by stereo projection lens</a:t>
            </a:r>
          </a:p>
          <a:p>
            <a:pPr marL="171450" indent="-171450" algn="l">
              <a:buFont typeface="Wingdings" panose="05000000000000000000" pitchFamily="2" charset="2"/>
              <a:buChar char="l"/>
            </a:pPr>
            <a:r>
              <a:rPr lang="en-US" altLang="ja-JP" b="1" dirty="0">
                <a:effectLst/>
                <a:latin typeface="Calibri" panose="020F0502020204030204" pitchFamily="34" charset="0"/>
              </a:rPr>
              <a:t>Improved Wide dynamic Range by </a:t>
            </a:r>
            <a:r>
              <a:rPr lang="en-US" altLang="ja-JP" b="1" dirty="0" smtClean="0">
                <a:effectLst/>
                <a:latin typeface="Calibri" panose="020F0502020204030204" pitchFamily="34" charset="0"/>
              </a:rPr>
              <a:t>108dB</a:t>
            </a:r>
            <a:endParaRPr lang="en-US" altLang="ja-JP" b="1" dirty="0">
              <a:effectLst/>
              <a:latin typeface="Calibri" panose="020F0502020204030204" pitchFamily="34" charset="0"/>
            </a:endParaRPr>
          </a:p>
          <a:p>
            <a:pPr marL="171450" indent="-171450" algn="l">
              <a:buFont typeface="Wingdings" panose="05000000000000000000" pitchFamily="2" charset="2"/>
              <a:buChar char="l"/>
            </a:pPr>
            <a:r>
              <a:rPr lang="en-US" altLang="ja-JP" b="1" dirty="0">
                <a:effectLst/>
                <a:latin typeface="Calibri" panose="020F0502020204030204" pitchFamily="34" charset="0"/>
              </a:rPr>
              <a:t>Built in IR-LED : Max. 10m Reach distance (only WV-S4550L)</a:t>
            </a:r>
          </a:p>
          <a:p>
            <a:pPr marL="171450" indent="-171450" algn="l">
              <a:buFont typeface="Wingdings" panose="05000000000000000000" pitchFamily="2" charset="2"/>
              <a:buChar char="l"/>
            </a:pPr>
            <a:r>
              <a:rPr lang="en-US" altLang="ja-JP" b="1" dirty="0">
                <a:effectLst/>
                <a:latin typeface="Calibri" panose="020F0502020204030204" pitchFamily="34" charset="0"/>
              </a:rPr>
              <a:t>Provide best image by “Intelligent Auto (iA)”</a:t>
            </a:r>
          </a:p>
          <a:p>
            <a:pPr marL="171450" indent="-171450" algn="l">
              <a:buFont typeface="Wingdings" panose="05000000000000000000" pitchFamily="2" charset="2"/>
              <a:buChar char="l"/>
            </a:pPr>
            <a:r>
              <a:rPr lang="en-US" altLang="ja-JP" b="1" dirty="0">
                <a:effectLst/>
                <a:latin typeface="Calibri" panose="020F0502020204030204" pitchFamily="34" charset="0"/>
              </a:rPr>
              <a:t>Support Various </a:t>
            </a:r>
            <a:r>
              <a:rPr lang="en-US" altLang="ja-JP" b="1" dirty="0" smtClean="0">
                <a:effectLst/>
                <a:latin typeface="Calibri" panose="020F0502020204030204" pitchFamily="34" charset="0"/>
              </a:rPr>
              <a:t>Dewarp mode</a:t>
            </a:r>
          </a:p>
          <a:p>
            <a:pPr marL="171450" indent="-171450" algn="l">
              <a:buFont typeface="Wingdings" panose="05000000000000000000" pitchFamily="2" charset="2"/>
              <a:buChar char="l"/>
            </a:pPr>
            <a:r>
              <a:rPr kumimoji="0" lang="en-US" altLang="ja-JP" b="1" kern="0" dirty="0">
                <a:effectLst/>
                <a:latin typeface="Calibri" panose="020F0502020204030204" pitchFamily="34" charset="0"/>
                <a:ea typeface="Meiryo UI" panose="020B0604030504040204" pitchFamily="50" charset="-128"/>
                <a:cs typeface="Meiryo UI" panose="020B0604030504040204" pitchFamily="50" charset="-128"/>
              </a:rPr>
              <a:t>Enables to reduce bitrate by H.265 codec and new Smart Coding feature, </a:t>
            </a:r>
            <a:r>
              <a:rPr kumimoji="0" lang="ja-JP" altLang="en-US" b="1" kern="0" dirty="0">
                <a:effectLst/>
                <a:latin typeface="Calibri" panose="020F0502020204030204" pitchFamily="34" charset="0"/>
                <a:ea typeface="Meiryo UI" panose="020B0604030504040204" pitchFamily="50" charset="-128"/>
                <a:cs typeface="Meiryo UI" panose="020B0604030504040204" pitchFamily="50" charset="-128"/>
              </a:rPr>
              <a:t> </a:t>
            </a:r>
            <a:r>
              <a:rPr kumimoji="0" lang="en-US" altLang="ja-JP" b="1" kern="0" dirty="0">
                <a:effectLst/>
                <a:latin typeface="Calibri" panose="020F0502020204030204" pitchFamily="34" charset="0"/>
                <a:ea typeface="Meiryo UI" panose="020B0604030504040204" pitchFamily="50" charset="-128"/>
                <a:cs typeface="Meiryo UI" panose="020B0604030504040204" pitchFamily="50" charset="-128"/>
              </a:rPr>
              <a:t>“Frame rate control”</a:t>
            </a:r>
          </a:p>
          <a:p>
            <a:pPr marL="171450" indent="-171450" algn="l">
              <a:buFont typeface="Wingdings" panose="05000000000000000000" pitchFamily="2" charset="2"/>
              <a:buChar char="l"/>
            </a:pPr>
            <a:r>
              <a:rPr kumimoji="0" lang="en-US" altLang="ja-JP" b="1" kern="0" dirty="0">
                <a:effectLst/>
                <a:latin typeface="Calibri" panose="020F0502020204030204" pitchFamily="34" charset="0"/>
                <a:ea typeface="Meiryo UI" panose="020B0604030504040204" pitchFamily="50" charset="-128"/>
                <a:cs typeface="Meiryo UI" panose="020B0604030504040204" pitchFamily="50" charset="-128"/>
              </a:rPr>
              <a:t>Provide High secure system by Symantec certificate</a:t>
            </a:r>
          </a:p>
          <a:p>
            <a:pPr marL="171450" indent="-171450" algn="l">
              <a:buFont typeface="Wingdings" panose="05000000000000000000" pitchFamily="2" charset="2"/>
              <a:buChar char="l"/>
            </a:pPr>
            <a:r>
              <a:rPr lang="en-US" altLang="ja-JP" b="1" dirty="0">
                <a:effectLst/>
                <a:latin typeface="Calibri" panose="020F0502020204030204" pitchFamily="34" charset="0"/>
              </a:rPr>
              <a:t>Easy Installation and </a:t>
            </a:r>
            <a:r>
              <a:rPr lang="en-US" altLang="ja-JP" b="1" dirty="0" smtClean="0">
                <a:effectLst/>
                <a:latin typeface="Calibri" panose="020F0502020204030204" pitchFamily="34" charset="0"/>
              </a:rPr>
              <a:t>adjustment </a:t>
            </a:r>
            <a:r>
              <a:rPr lang="en-US" altLang="ja-JP" b="1" dirty="0">
                <a:effectLst/>
                <a:latin typeface="Calibri" panose="020F0502020204030204" pitchFamily="34" charset="0"/>
              </a:rPr>
              <a:t>by New attachment </a:t>
            </a:r>
            <a:r>
              <a:rPr lang="en-US" altLang="ja-JP" b="1" dirty="0" smtClean="0">
                <a:effectLst/>
                <a:latin typeface="Calibri" panose="020F0502020204030204" pitchFamily="34" charset="0"/>
              </a:rPr>
              <a:t>plate</a:t>
            </a:r>
            <a:endParaRPr lang="en-US" altLang="ja-JP" b="1" dirty="0">
              <a:effectLst/>
              <a:latin typeface="Calibri" panose="020F0502020204030204" pitchFamily="34" charset="0"/>
            </a:endParaRPr>
          </a:p>
        </p:txBody>
      </p:sp>
      <p:pic>
        <p:nvPicPr>
          <p:cNvPr id="23" name="Picture 2" descr="E:\user_data\pc_data\desktop\i-PRO_EXTREME_logo_Smal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4827" y="1597681"/>
            <a:ext cx="1520067" cy="456019"/>
          </a:xfrm>
          <a:prstGeom prst="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sp>
        <p:nvSpPr>
          <p:cNvPr id="18" name="テキスト ボックス 17"/>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385423149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0860" y="43280"/>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Concurrent User License</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0" name="Document"/>
          <p:cNvSpPr>
            <a:spLocks noEditPoints="1" noChangeArrowheads="1"/>
          </p:cNvSpPr>
          <p:nvPr/>
        </p:nvSpPr>
        <p:spPr bwMode="auto">
          <a:xfrm>
            <a:off x="4802883" y="3651389"/>
            <a:ext cx="513818" cy="55981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0 w 21600"/>
              <a:gd name="T11" fmla="*/ 0 h 21600"/>
              <a:gd name="T12" fmla="*/ 2147483647 w 21600"/>
              <a:gd name="T13" fmla="*/ 0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977 w 21600"/>
              <a:gd name="T25" fmla="*/ 818 h 21600"/>
              <a:gd name="T26" fmla="*/ 20622 w 21600"/>
              <a:gd name="T27" fmla="*/ 1642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accent5">
              <a:lumMod val="20000"/>
              <a:lumOff val="80000"/>
            </a:schemeClr>
          </a:solidFill>
          <a:ln w="9525">
            <a:solidFill>
              <a:srgbClr val="000000"/>
            </a:solidFill>
            <a:prstDash val="sysDot"/>
            <a:miter lim="800000"/>
            <a:headEnd/>
            <a:tailEnd/>
          </a:ln>
        </p:spPr>
        <p:txBody>
          <a:bodyPr/>
          <a:lstStyle/>
          <a:p>
            <a:endParaRPr lang="ja-JP" altLang="en-US" dirty="0"/>
          </a:p>
        </p:txBody>
      </p:sp>
      <p:sp>
        <p:nvSpPr>
          <p:cNvPr id="11" name="Document"/>
          <p:cNvSpPr>
            <a:spLocks noEditPoints="1" noChangeArrowheads="1"/>
          </p:cNvSpPr>
          <p:nvPr/>
        </p:nvSpPr>
        <p:spPr bwMode="auto">
          <a:xfrm>
            <a:off x="4661823" y="3744611"/>
            <a:ext cx="513818" cy="55981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0 w 21600"/>
              <a:gd name="T11" fmla="*/ 0 h 21600"/>
              <a:gd name="T12" fmla="*/ 2147483647 w 21600"/>
              <a:gd name="T13" fmla="*/ 0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977 w 21600"/>
              <a:gd name="T25" fmla="*/ 818 h 21600"/>
              <a:gd name="T26" fmla="*/ 20622 w 21600"/>
              <a:gd name="T27" fmla="*/ 1642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accent5">
              <a:lumMod val="20000"/>
              <a:lumOff val="80000"/>
            </a:schemeClr>
          </a:solidFill>
          <a:ln w="9525">
            <a:solidFill>
              <a:srgbClr val="000000"/>
            </a:solidFill>
            <a:prstDash val="sysDot"/>
            <a:miter lim="800000"/>
            <a:headEnd/>
            <a:tailEnd/>
          </a:ln>
        </p:spPr>
        <p:txBody>
          <a:bodyPr/>
          <a:lstStyle/>
          <a:p>
            <a:endParaRPr lang="ja-JP" altLang="en-US" dirty="0"/>
          </a:p>
        </p:txBody>
      </p:sp>
      <p:sp>
        <p:nvSpPr>
          <p:cNvPr id="12" name="Document"/>
          <p:cNvSpPr>
            <a:spLocks noEditPoints="1" noChangeArrowheads="1"/>
          </p:cNvSpPr>
          <p:nvPr/>
        </p:nvSpPr>
        <p:spPr bwMode="auto">
          <a:xfrm>
            <a:off x="4544976" y="3873562"/>
            <a:ext cx="513818" cy="55981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0 w 21600"/>
              <a:gd name="T11" fmla="*/ 0 h 21600"/>
              <a:gd name="T12" fmla="*/ 2147483647 w 21600"/>
              <a:gd name="T13" fmla="*/ 0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977 w 21600"/>
              <a:gd name="T25" fmla="*/ 818 h 21600"/>
              <a:gd name="T26" fmla="*/ 20622 w 21600"/>
              <a:gd name="T27" fmla="*/ 1642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accent5">
              <a:lumMod val="20000"/>
              <a:lumOff val="80000"/>
            </a:schemeClr>
          </a:solidFill>
          <a:ln w="9525">
            <a:solidFill>
              <a:srgbClr val="000000"/>
            </a:solidFill>
            <a:prstDash val="sysDot"/>
            <a:miter lim="800000"/>
            <a:headEnd/>
            <a:tailEnd/>
          </a:ln>
        </p:spPr>
        <p:txBody>
          <a:bodyPr/>
          <a:lstStyle/>
          <a:p>
            <a:endParaRPr lang="ja-JP" altLang="en-US" dirty="0"/>
          </a:p>
        </p:txBody>
      </p:sp>
      <p:sp>
        <p:nvSpPr>
          <p:cNvPr id="13" name="正方形/長方形 12"/>
          <p:cNvSpPr/>
          <p:nvPr/>
        </p:nvSpPr>
        <p:spPr>
          <a:xfrm>
            <a:off x="341279" y="864383"/>
            <a:ext cx="8605145" cy="1977464"/>
          </a:xfrm>
          <a:prstGeom prst="rect">
            <a:avLst/>
          </a:prstGeom>
        </p:spPr>
        <p:txBody>
          <a:bodyPr wrap="square">
            <a:spAutoFit/>
          </a:bodyPr>
          <a:lstStyle/>
          <a:p>
            <a:pPr marL="285750" indent="-285750" algn="l" eaLnBrk="0" hangingPunct="0">
              <a:buFont typeface="Wingdings" panose="05000000000000000000" pitchFamily="2" charset="2"/>
              <a:buChar char="n"/>
            </a:pP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Concurrent </a:t>
            </a:r>
            <a:r>
              <a:rPr lang="en-US" altLang="ja-JP" sz="1600" b="1" dirty="0">
                <a:effectLst/>
                <a:latin typeface="Calibri" panose="020F0502020204030204" pitchFamily="34" charset="0"/>
                <a:ea typeface="Meiryo UI" panose="020B0604030504040204" pitchFamily="50" charset="-128"/>
                <a:cs typeface="Calibri" panose="020F0502020204030204" pitchFamily="34" charset="0"/>
              </a:rPr>
              <a:t>function gives access right to access the </a:t>
            </a: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NX series NVR (NX400/NX300 and NX200) from </a:t>
            </a:r>
            <a:r>
              <a:rPr lang="en-US" altLang="ja-JP" sz="1600" b="1" dirty="0">
                <a:effectLst/>
                <a:latin typeface="Calibri" panose="020F0502020204030204" pitchFamily="34" charset="0"/>
                <a:ea typeface="Meiryo UI" panose="020B0604030504040204" pitchFamily="50" charset="-128"/>
                <a:cs typeface="Calibri" panose="020F0502020204030204" pitchFamily="34" charset="0"/>
              </a:rPr>
              <a:t>several </a:t>
            </a: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ASM300.</a:t>
            </a:r>
          </a:p>
          <a:p>
            <a:pPr marL="285750" indent="-285750" algn="l" eaLnBrk="0" hangingPunct="0">
              <a:buFont typeface="Wingdings" panose="05000000000000000000" pitchFamily="2" charset="2"/>
              <a:buChar char="n"/>
            </a:pP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Up </a:t>
            </a:r>
            <a:r>
              <a:rPr lang="en-US" altLang="ja-JP" sz="1600" b="1" dirty="0">
                <a:effectLst/>
                <a:latin typeface="Calibri" panose="020F0502020204030204" pitchFamily="34" charset="0"/>
                <a:ea typeface="Meiryo UI" panose="020B0604030504040204" pitchFamily="50" charset="-128"/>
                <a:cs typeface="Calibri" panose="020F0502020204030204" pitchFamily="34" charset="0"/>
              </a:rPr>
              <a:t>to 4 concurrent license can be registered in 1 </a:t>
            </a: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NX series NVR.</a:t>
            </a:r>
          </a:p>
          <a:p>
            <a:pPr marL="285750" indent="-285750" algn="l" eaLnBrk="0" hangingPunct="0">
              <a:buFont typeface="Wingdings" panose="05000000000000000000" pitchFamily="2" charset="2"/>
              <a:buChar char="n"/>
            </a:pP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Up </a:t>
            </a:r>
            <a:r>
              <a:rPr lang="en-US" altLang="ja-JP" sz="1600" b="1" dirty="0">
                <a:effectLst/>
                <a:latin typeface="Calibri" panose="020F0502020204030204" pitchFamily="34" charset="0"/>
                <a:ea typeface="Meiryo UI" panose="020B0604030504040204" pitchFamily="50" charset="-128"/>
                <a:cs typeface="Calibri" panose="020F0502020204030204" pitchFamily="34" charset="0"/>
              </a:rPr>
              <a:t>to 5 PC can be used as ASM300 per 1 </a:t>
            </a: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license</a:t>
            </a:r>
            <a:r>
              <a:rPr lang="en-US" altLang="ja-JP" sz="1600" b="1" dirty="0">
                <a:effectLst/>
                <a:latin typeface="Calibri" panose="020F0502020204030204" pitchFamily="34" charset="0"/>
                <a:ea typeface="Meiryo UI" panose="020B0604030504040204" pitchFamily="50" charset="-128"/>
                <a:cs typeface="Calibri" panose="020F0502020204030204" pitchFamily="34" charset="0"/>
              </a:rPr>
              <a:t>.</a:t>
            </a:r>
            <a:endPar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endParaRPr>
          </a:p>
          <a:p>
            <a:pPr marL="285750" indent="-285750" algn="l" eaLnBrk="0" hangingPunct="0">
              <a:buFont typeface="Wingdings" panose="05000000000000000000" pitchFamily="2" charset="2"/>
              <a:buChar char="n"/>
            </a:pP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Possible to access to the NX series NVR from specific ASM300</a:t>
            </a:r>
          </a:p>
          <a:p>
            <a:pPr algn="l" eaLnBrk="0" hangingPunct="0"/>
            <a:r>
              <a:rPr lang="en-US" altLang="ja-JP" sz="1600" b="1" dirty="0">
                <a:effectLst/>
                <a:latin typeface="Calibri" panose="020F0502020204030204" pitchFamily="34" charset="0"/>
                <a:ea typeface="Meiryo UI" panose="020B0604030504040204" pitchFamily="50" charset="-128"/>
                <a:cs typeface="Calibri" panose="020F0502020204030204" pitchFamily="34" charset="0"/>
              </a:rPr>
              <a:t> </a:t>
            </a: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     that is installed in different location. </a:t>
            </a:r>
          </a:p>
          <a:p>
            <a:pPr marL="285750" indent="-285750" algn="l" eaLnBrk="0" hangingPunct="0">
              <a:buFont typeface="Wingdings" panose="05000000000000000000" pitchFamily="2" charset="2"/>
              <a:buChar char="n"/>
            </a:pP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Concurrent User License Kit No.: </a:t>
            </a:r>
            <a:r>
              <a:rPr lang="en-US" altLang="ja-JP" sz="1600" b="1"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WJ-NXC05W</a:t>
            </a:r>
            <a:endParaRPr lang="en-US" altLang="ja-JP" sz="1600" b="1" dirty="0">
              <a:effectLst/>
              <a:latin typeface="Calibri" panose="020F0502020204030204" pitchFamily="34" charset="0"/>
              <a:ea typeface="Meiryo UI" panose="020B0604030504040204" pitchFamily="50" charset="-128"/>
              <a:cs typeface="Calibri" panose="020F0502020204030204" pitchFamily="34" charset="0"/>
            </a:endParaRPr>
          </a:p>
          <a:p>
            <a:pPr marL="742118" lvl="1" indent="-285750" algn="l" eaLnBrk="0" hangingPunct="0">
              <a:buFont typeface="Wingdings" panose="05000000000000000000" pitchFamily="2" charset="2"/>
              <a:buChar char="Ø"/>
            </a:pPr>
            <a:r>
              <a:rPr lang="en-US" altLang="ja-JP" sz="1050" b="1" dirty="0" smtClean="0">
                <a:effectLst/>
                <a:latin typeface="Calibri" panose="020F0502020204030204" pitchFamily="34" charset="0"/>
                <a:ea typeface="Meiryo UI" panose="020B0604030504040204" pitchFamily="50" charset="-128"/>
                <a:cs typeface="Calibri" panose="020F0502020204030204" pitchFamily="34" charset="0"/>
              </a:rPr>
              <a:t>Total 6 licenses are included (1 for NX series recorder, 5 for ASM)</a:t>
            </a:r>
            <a:endParaRPr lang="en-US" altLang="ja-JP" sz="1050" b="1" dirty="0">
              <a:effectLst/>
              <a:latin typeface="Calibri" panose="020F0502020204030204" pitchFamily="34" charset="0"/>
              <a:ea typeface="Meiryo UI" panose="020B0604030504040204" pitchFamily="50" charset="-128"/>
              <a:cs typeface="Calibri" panose="020F0502020204030204" pitchFamily="34" charset="0"/>
            </a:endParaRPr>
          </a:p>
        </p:txBody>
      </p:sp>
      <p:pic>
        <p:nvPicPr>
          <p:cNvPr id="14" name="Picture 2" descr="http://ecx.images-amazon.com/images/I/41TWB9slfoL._SY355_.jpg"/>
          <p:cNvPicPr>
            <a:picLocks noChangeAspect="1" noChangeArrowheads="1"/>
          </p:cNvPicPr>
          <p:nvPr/>
        </p:nvPicPr>
        <p:blipFill>
          <a:blip r:embed="rId2">
            <a:extLst>
              <a:ext uri="{28A0092B-C50C-407E-A947-70E740481C1C}">
                <a14:useLocalDpi xmlns:a14="http://schemas.microsoft.com/office/drawing/2010/main" val="0"/>
              </a:ext>
            </a:extLst>
          </a:blip>
          <a:srcRect t="29025" b="28909"/>
          <a:stretch>
            <a:fillRect/>
          </a:stretch>
        </p:blipFill>
        <p:spPr bwMode="auto">
          <a:xfrm>
            <a:off x="4400759" y="3088112"/>
            <a:ext cx="850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0024" y="2049152"/>
            <a:ext cx="604837"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2086" y="2575702"/>
            <a:ext cx="603250"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2561" y="3114100"/>
            <a:ext cx="604838"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0499" y="3658941"/>
            <a:ext cx="60325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0499" y="4198208"/>
            <a:ext cx="60325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テキスト ボックス 21"/>
          <p:cNvSpPr txBox="1"/>
          <p:nvPr/>
        </p:nvSpPr>
        <p:spPr>
          <a:xfrm>
            <a:off x="4383173" y="2874827"/>
            <a:ext cx="915942" cy="230832"/>
          </a:xfrm>
          <a:prstGeom prst="rect">
            <a:avLst/>
          </a:prstGeom>
          <a:noFill/>
        </p:spPr>
        <p:txBody>
          <a:bodyPr wrap="square" rtlCol="0">
            <a:spAutoFit/>
          </a:bodyPr>
          <a:lstStyle/>
          <a:p>
            <a:r>
              <a:rPr kumimoji="1" lang="en-US" altLang="ja-JP" sz="900" b="1" dirty="0" smtClean="0">
                <a:solidFill>
                  <a:schemeClr val="tx2"/>
                </a:solidFill>
                <a:effectLst/>
                <a:latin typeface="Calibri" panose="020F0502020204030204" pitchFamily="34" charset="0"/>
              </a:rPr>
              <a:t>NX series NVR</a:t>
            </a:r>
            <a:endParaRPr kumimoji="1" lang="ja-JP" altLang="en-US" sz="900" b="1" dirty="0">
              <a:solidFill>
                <a:schemeClr val="tx2"/>
              </a:solidFill>
              <a:effectLst/>
              <a:latin typeface="Calibri" panose="020F0502020204030204" pitchFamily="34" charset="0"/>
            </a:endParaRPr>
          </a:p>
        </p:txBody>
      </p:sp>
      <p:sp>
        <p:nvSpPr>
          <p:cNvPr id="23" name="Document"/>
          <p:cNvSpPr>
            <a:spLocks noEditPoints="1" noChangeArrowheads="1"/>
          </p:cNvSpPr>
          <p:nvPr/>
        </p:nvSpPr>
        <p:spPr bwMode="auto">
          <a:xfrm>
            <a:off x="4430948" y="3986045"/>
            <a:ext cx="509399" cy="55499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0 w 21600"/>
              <a:gd name="T11" fmla="*/ 0 h 21600"/>
              <a:gd name="T12" fmla="*/ 2147483647 w 21600"/>
              <a:gd name="T13" fmla="*/ 0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977 w 21600"/>
              <a:gd name="T25" fmla="*/ 818 h 21600"/>
              <a:gd name="T26" fmla="*/ 20622 w 21600"/>
              <a:gd name="T27" fmla="*/ 1642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p:spPr>
        <p:txBody>
          <a:bodyPr/>
          <a:lstStyle/>
          <a:p>
            <a:endParaRPr lang="ja-JP" altLang="en-US" dirty="0"/>
          </a:p>
        </p:txBody>
      </p:sp>
      <p:sp>
        <p:nvSpPr>
          <p:cNvPr id="24" name="テキスト ボックス 23"/>
          <p:cNvSpPr txBox="1"/>
          <p:nvPr/>
        </p:nvSpPr>
        <p:spPr>
          <a:xfrm>
            <a:off x="4378188" y="4084060"/>
            <a:ext cx="620713" cy="307777"/>
          </a:xfrm>
          <a:prstGeom prst="rect">
            <a:avLst/>
          </a:prstGeom>
          <a:noFill/>
        </p:spPr>
        <p:txBody>
          <a:bodyPr wrap="square" rtlCol="0">
            <a:spAutoFit/>
          </a:bodyPr>
          <a:lstStyle/>
          <a:p>
            <a:r>
              <a:rPr kumimoji="1" lang="en-US" altLang="ja-JP" sz="700" b="1" dirty="0" smtClean="0">
                <a:solidFill>
                  <a:schemeClr val="tx2"/>
                </a:solidFill>
                <a:effectLst/>
                <a:latin typeface="Calibri" panose="020F0502020204030204" pitchFamily="34" charset="0"/>
              </a:rPr>
              <a:t>Concurrent License</a:t>
            </a:r>
            <a:endParaRPr kumimoji="1" lang="ja-JP" altLang="en-US" sz="700" b="1" dirty="0">
              <a:solidFill>
                <a:schemeClr val="tx2"/>
              </a:solidFill>
              <a:effectLst/>
              <a:latin typeface="Calibri" panose="020F0502020204030204" pitchFamily="34" charset="0"/>
            </a:endParaRPr>
          </a:p>
        </p:txBody>
      </p:sp>
      <p:sp>
        <p:nvSpPr>
          <p:cNvPr id="25" name="右矢印 24"/>
          <p:cNvSpPr/>
          <p:nvPr/>
        </p:nvSpPr>
        <p:spPr>
          <a:xfrm rot="5400000">
            <a:off x="4757973" y="3240402"/>
            <a:ext cx="113024" cy="567813"/>
          </a:xfrm>
          <a:prstGeom prst="rightArrow">
            <a:avLst/>
          </a:prstGeom>
          <a:scene3d>
            <a:camera prst="orthographicFront">
              <a:rot lat="0" lon="108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dirty="0"/>
          </a:p>
        </p:txBody>
      </p:sp>
      <p:cxnSp>
        <p:nvCxnSpPr>
          <p:cNvPr id="26" name="直線矢印コネクタ 25"/>
          <p:cNvCxnSpPr/>
          <p:nvPr/>
        </p:nvCxnSpPr>
        <p:spPr>
          <a:xfrm flipH="1">
            <a:off x="5316701" y="3302218"/>
            <a:ext cx="1969168" cy="0"/>
          </a:xfrm>
          <a:prstGeom prst="straightConnector1">
            <a:avLst/>
          </a:prstGeom>
          <a:ln>
            <a:prstDash val="sysDot"/>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7974011" y="2119715"/>
            <a:ext cx="704538" cy="230832"/>
          </a:xfrm>
          <a:prstGeom prst="rect">
            <a:avLst/>
          </a:prstGeom>
          <a:noFill/>
        </p:spPr>
        <p:txBody>
          <a:bodyPr wrap="square" rtlCol="0">
            <a:spAutoFit/>
          </a:bodyPr>
          <a:lstStyle/>
          <a:p>
            <a:pPr algn="l"/>
            <a:r>
              <a:rPr kumimoji="1" lang="en-US" altLang="ja-JP" sz="900" b="1" dirty="0" smtClean="0">
                <a:solidFill>
                  <a:schemeClr val="tx2"/>
                </a:solidFill>
                <a:effectLst/>
                <a:latin typeface="Calibri" panose="020F0502020204030204" pitchFamily="34" charset="0"/>
              </a:rPr>
              <a:t>ASM300:1</a:t>
            </a:r>
            <a:endParaRPr kumimoji="1" lang="ja-JP" altLang="en-US" sz="900" b="1" dirty="0">
              <a:solidFill>
                <a:schemeClr val="tx2"/>
              </a:solidFill>
              <a:effectLst/>
              <a:latin typeface="Calibri" panose="020F0502020204030204" pitchFamily="34" charset="0"/>
            </a:endParaRPr>
          </a:p>
        </p:txBody>
      </p:sp>
      <p:sp>
        <p:nvSpPr>
          <p:cNvPr id="28" name="テキスト ボックス 27"/>
          <p:cNvSpPr txBox="1"/>
          <p:nvPr/>
        </p:nvSpPr>
        <p:spPr>
          <a:xfrm>
            <a:off x="7953261" y="2668924"/>
            <a:ext cx="704538" cy="230832"/>
          </a:xfrm>
          <a:prstGeom prst="rect">
            <a:avLst/>
          </a:prstGeom>
          <a:noFill/>
        </p:spPr>
        <p:txBody>
          <a:bodyPr wrap="square" rtlCol="0">
            <a:spAutoFit/>
          </a:bodyPr>
          <a:lstStyle/>
          <a:p>
            <a:pPr algn="l"/>
            <a:r>
              <a:rPr kumimoji="1" lang="en-US" altLang="ja-JP" sz="900" b="1" dirty="0" smtClean="0">
                <a:solidFill>
                  <a:schemeClr val="tx2"/>
                </a:solidFill>
                <a:effectLst/>
                <a:latin typeface="Calibri" panose="020F0502020204030204" pitchFamily="34" charset="0"/>
              </a:rPr>
              <a:t>ASM300:2</a:t>
            </a:r>
            <a:endParaRPr kumimoji="1" lang="ja-JP" altLang="en-US" sz="900" b="1" dirty="0">
              <a:solidFill>
                <a:schemeClr val="tx2"/>
              </a:solidFill>
              <a:effectLst/>
              <a:latin typeface="Calibri" panose="020F0502020204030204" pitchFamily="34" charset="0"/>
            </a:endParaRPr>
          </a:p>
        </p:txBody>
      </p:sp>
      <p:sp>
        <p:nvSpPr>
          <p:cNvPr id="30" name="テキスト ボックス 29"/>
          <p:cNvSpPr txBox="1"/>
          <p:nvPr/>
        </p:nvSpPr>
        <p:spPr>
          <a:xfrm>
            <a:off x="7943178" y="3208606"/>
            <a:ext cx="704538" cy="230832"/>
          </a:xfrm>
          <a:prstGeom prst="rect">
            <a:avLst/>
          </a:prstGeom>
          <a:noFill/>
        </p:spPr>
        <p:txBody>
          <a:bodyPr wrap="square" rtlCol="0">
            <a:spAutoFit/>
          </a:bodyPr>
          <a:lstStyle/>
          <a:p>
            <a:pPr algn="l"/>
            <a:r>
              <a:rPr kumimoji="1" lang="en-US" altLang="ja-JP" sz="900" b="1" dirty="0" smtClean="0">
                <a:solidFill>
                  <a:schemeClr val="tx2"/>
                </a:solidFill>
                <a:effectLst/>
                <a:latin typeface="Calibri" panose="020F0502020204030204" pitchFamily="34" charset="0"/>
              </a:rPr>
              <a:t>ASM300:3</a:t>
            </a:r>
            <a:endParaRPr kumimoji="1" lang="ja-JP" altLang="en-US" sz="900" b="1" dirty="0">
              <a:solidFill>
                <a:schemeClr val="tx2"/>
              </a:solidFill>
              <a:effectLst/>
              <a:latin typeface="Calibri" panose="020F0502020204030204" pitchFamily="34" charset="0"/>
            </a:endParaRPr>
          </a:p>
        </p:txBody>
      </p:sp>
      <p:sp>
        <p:nvSpPr>
          <p:cNvPr id="31" name="テキスト ボックス 30"/>
          <p:cNvSpPr txBox="1"/>
          <p:nvPr/>
        </p:nvSpPr>
        <p:spPr>
          <a:xfrm>
            <a:off x="7953749" y="3732437"/>
            <a:ext cx="704538" cy="230832"/>
          </a:xfrm>
          <a:prstGeom prst="rect">
            <a:avLst/>
          </a:prstGeom>
          <a:noFill/>
        </p:spPr>
        <p:txBody>
          <a:bodyPr wrap="square" rtlCol="0">
            <a:spAutoFit/>
          </a:bodyPr>
          <a:lstStyle/>
          <a:p>
            <a:pPr algn="l"/>
            <a:r>
              <a:rPr kumimoji="1" lang="en-US" altLang="ja-JP" sz="900" b="1" dirty="0" smtClean="0">
                <a:solidFill>
                  <a:schemeClr val="tx2"/>
                </a:solidFill>
                <a:effectLst/>
                <a:latin typeface="Calibri" panose="020F0502020204030204" pitchFamily="34" charset="0"/>
              </a:rPr>
              <a:t>ASM300:4</a:t>
            </a:r>
            <a:endParaRPr kumimoji="1" lang="ja-JP" altLang="en-US" sz="900" b="1" dirty="0">
              <a:solidFill>
                <a:schemeClr val="tx2"/>
              </a:solidFill>
              <a:effectLst/>
              <a:latin typeface="Calibri" panose="020F0502020204030204" pitchFamily="34" charset="0"/>
            </a:endParaRPr>
          </a:p>
        </p:txBody>
      </p:sp>
      <p:sp>
        <p:nvSpPr>
          <p:cNvPr id="32" name="テキスト ボックス 31"/>
          <p:cNvSpPr txBox="1"/>
          <p:nvPr/>
        </p:nvSpPr>
        <p:spPr>
          <a:xfrm>
            <a:off x="7955336" y="4287999"/>
            <a:ext cx="704538" cy="230832"/>
          </a:xfrm>
          <a:prstGeom prst="rect">
            <a:avLst/>
          </a:prstGeom>
          <a:noFill/>
        </p:spPr>
        <p:txBody>
          <a:bodyPr wrap="square" rtlCol="0">
            <a:spAutoFit/>
          </a:bodyPr>
          <a:lstStyle/>
          <a:p>
            <a:pPr algn="l"/>
            <a:r>
              <a:rPr kumimoji="1" lang="en-US" altLang="ja-JP" sz="900" b="1" dirty="0" smtClean="0">
                <a:solidFill>
                  <a:schemeClr val="tx2"/>
                </a:solidFill>
                <a:effectLst/>
                <a:latin typeface="Calibri" panose="020F0502020204030204" pitchFamily="34" charset="0"/>
              </a:rPr>
              <a:t>ASM300:5</a:t>
            </a:r>
            <a:endParaRPr kumimoji="1" lang="ja-JP" altLang="en-US" sz="900" b="1" dirty="0">
              <a:solidFill>
                <a:schemeClr val="tx2"/>
              </a:solidFill>
              <a:effectLst/>
              <a:latin typeface="Calibri" panose="020F0502020204030204" pitchFamily="34" charset="0"/>
            </a:endParaRPr>
          </a:p>
        </p:txBody>
      </p:sp>
      <p:sp>
        <p:nvSpPr>
          <p:cNvPr id="33" name="角丸四角形 32"/>
          <p:cNvSpPr/>
          <p:nvPr/>
        </p:nvSpPr>
        <p:spPr>
          <a:xfrm>
            <a:off x="7129458" y="1973846"/>
            <a:ext cx="1553175" cy="2680237"/>
          </a:xfrm>
          <a:prstGeom prst="roundRect">
            <a:avLst>
              <a:gd name="adj" fmla="val 7232"/>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4" name="直線コネクタ 33"/>
          <p:cNvCxnSpPr/>
          <p:nvPr/>
        </p:nvCxnSpPr>
        <p:spPr>
          <a:xfrm flipH="1">
            <a:off x="6740745" y="2238064"/>
            <a:ext cx="54512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直線コネクタ 34"/>
          <p:cNvCxnSpPr/>
          <p:nvPr/>
        </p:nvCxnSpPr>
        <p:spPr>
          <a:xfrm flipH="1">
            <a:off x="6742597" y="2797875"/>
            <a:ext cx="545123"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40" name="直線コネクタ 39"/>
          <p:cNvCxnSpPr/>
          <p:nvPr/>
        </p:nvCxnSpPr>
        <p:spPr>
          <a:xfrm flipH="1">
            <a:off x="6740743" y="3852674"/>
            <a:ext cx="545123"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p:nvPr/>
        </p:nvCxnSpPr>
        <p:spPr>
          <a:xfrm flipH="1">
            <a:off x="6740744" y="4409277"/>
            <a:ext cx="545123"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42" name="直線矢印コネクタ 41"/>
          <p:cNvCxnSpPr/>
          <p:nvPr/>
        </p:nvCxnSpPr>
        <p:spPr>
          <a:xfrm flipH="1">
            <a:off x="5316701" y="2797875"/>
            <a:ext cx="1425897" cy="416593"/>
          </a:xfrm>
          <a:prstGeom prst="straightConnector1">
            <a:avLst/>
          </a:prstGeom>
          <a:ln>
            <a:prstDash val="sysDot"/>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3" name="直線矢印コネクタ 42"/>
          <p:cNvCxnSpPr/>
          <p:nvPr/>
        </p:nvCxnSpPr>
        <p:spPr>
          <a:xfrm flipH="1" flipV="1">
            <a:off x="5316701" y="3384279"/>
            <a:ext cx="1425896" cy="463574"/>
          </a:xfrm>
          <a:prstGeom prst="straightConnector1">
            <a:avLst/>
          </a:prstGeom>
          <a:ln>
            <a:prstDash val="sysDot"/>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p:nvPr/>
        </p:nvCxnSpPr>
        <p:spPr>
          <a:xfrm flipH="1">
            <a:off x="5316701" y="2238064"/>
            <a:ext cx="1425897" cy="878211"/>
          </a:xfrm>
          <a:prstGeom prst="straightConnector1">
            <a:avLst/>
          </a:prstGeom>
          <a:ln>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5" name="直線矢印コネクタ 44"/>
          <p:cNvCxnSpPr/>
          <p:nvPr/>
        </p:nvCxnSpPr>
        <p:spPr>
          <a:xfrm flipH="1" flipV="1">
            <a:off x="5316701" y="3490337"/>
            <a:ext cx="1429905" cy="918941"/>
          </a:xfrm>
          <a:prstGeom prst="straightConnector1">
            <a:avLst/>
          </a:prstGeom>
          <a:ln>
            <a:prstDash val="sysDot"/>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46" name="テキスト ボックス 45"/>
          <p:cNvSpPr txBox="1"/>
          <p:nvPr/>
        </p:nvSpPr>
        <p:spPr>
          <a:xfrm>
            <a:off x="5678074" y="2310421"/>
            <a:ext cx="704538" cy="230832"/>
          </a:xfrm>
          <a:prstGeom prst="rect">
            <a:avLst/>
          </a:prstGeom>
          <a:noFill/>
        </p:spPr>
        <p:txBody>
          <a:bodyPr wrap="square" rtlCol="0">
            <a:spAutoFit/>
          </a:bodyPr>
          <a:lstStyle/>
          <a:p>
            <a:r>
              <a:rPr kumimoji="1" lang="en-US" altLang="ja-JP" sz="900" b="1" dirty="0" smtClean="0">
                <a:solidFill>
                  <a:srgbClr val="FF0000"/>
                </a:solidFill>
                <a:effectLst/>
                <a:latin typeface="Calibri" panose="020F0502020204030204" pitchFamily="34" charset="0"/>
              </a:rPr>
              <a:t>Accessing</a:t>
            </a:r>
            <a:endParaRPr kumimoji="1" lang="ja-JP" altLang="en-US" sz="900" b="1" dirty="0">
              <a:solidFill>
                <a:srgbClr val="FF0000"/>
              </a:solidFill>
              <a:effectLst/>
              <a:latin typeface="Calibri" panose="020F0502020204030204" pitchFamily="34" charset="0"/>
            </a:endParaRPr>
          </a:p>
        </p:txBody>
      </p:sp>
      <p:sp>
        <p:nvSpPr>
          <p:cNvPr id="47" name="角丸四角形吹き出し 46"/>
          <p:cNvSpPr/>
          <p:nvPr/>
        </p:nvSpPr>
        <p:spPr>
          <a:xfrm>
            <a:off x="7129458" y="1166446"/>
            <a:ext cx="1633542" cy="633046"/>
          </a:xfrm>
          <a:prstGeom prst="wedgeRoundRectCallout">
            <a:avLst>
              <a:gd name="adj1" fmla="val -20166"/>
              <a:gd name="adj2" fmla="val 88584"/>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Up to 5 PC (ASM) can be registered per one license. However, only 1 PC can be accessed out of 5 PCs.</a:t>
            </a:r>
            <a:endParaRPr lang="en-US" altLang="ja-JP" sz="900" b="1" dirty="0">
              <a:solidFill>
                <a:schemeClr val="tx1"/>
              </a:solidFill>
              <a:effectLst/>
              <a:latin typeface="Calibri" panose="020F0502020204030204" pitchFamily="34" charset="0"/>
            </a:endParaRPr>
          </a:p>
        </p:txBody>
      </p:sp>
      <p:sp>
        <p:nvSpPr>
          <p:cNvPr id="48" name="角丸四角形吹き出し 47"/>
          <p:cNvSpPr/>
          <p:nvPr/>
        </p:nvSpPr>
        <p:spPr>
          <a:xfrm>
            <a:off x="1570892" y="2896450"/>
            <a:ext cx="2672471" cy="1341498"/>
          </a:xfrm>
          <a:prstGeom prst="wedgeRoundRectCallout">
            <a:avLst>
              <a:gd name="adj1" fmla="val 56177"/>
              <a:gd name="adj2" fmla="val -18105"/>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If several Concurrent licenses are registered, plural ASM300 can access to the NX series NVR at the same time according to a number of registered license. (Max. 4 ASM can be accessed)</a:t>
            </a:r>
          </a:p>
          <a:p>
            <a:pPr algn="l"/>
            <a:r>
              <a:rPr lang="en-US" altLang="ja-JP" sz="800" dirty="0" smtClean="0">
                <a:solidFill>
                  <a:schemeClr val="tx1"/>
                </a:solidFill>
                <a:effectLst/>
                <a:latin typeface="Calibri" panose="020F0502020204030204" pitchFamily="34" charset="0"/>
              </a:rPr>
              <a:t>Example:</a:t>
            </a:r>
          </a:p>
          <a:p>
            <a:pPr marL="171450" indent="-171450" algn="l">
              <a:buFont typeface="Wingdings" panose="05000000000000000000" pitchFamily="2" charset="2"/>
              <a:buChar char="Ø"/>
            </a:pPr>
            <a:r>
              <a:rPr lang="en-US" altLang="ja-JP" sz="800" dirty="0" smtClean="0">
                <a:solidFill>
                  <a:schemeClr val="tx1"/>
                </a:solidFill>
                <a:effectLst/>
                <a:latin typeface="Calibri" panose="020F0502020204030204" pitchFamily="34" charset="0"/>
              </a:rPr>
              <a:t>1 license  = 1x ASM300 out of 5x ASM300</a:t>
            </a:r>
          </a:p>
          <a:p>
            <a:pPr marL="171450" indent="-171450" algn="l">
              <a:buFont typeface="Wingdings" panose="05000000000000000000" pitchFamily="2" charset="2"/>
              <a:buChar char="Ø"/>
            </a:pPr>
            <a:r>
              <a:rPr lang="en-US" altLang="ja-JP" sz="800" dirty="0" smtClean="0">
                <a:solidFill>
                  <a:schemeClr val="tx1"/>
                </a:solidFill>
                <a:effectLst/>
                <a:latin typeface="Calibri" panose="020F0502020204030204" pitchFamily="34" charset="0"/>
              </a:rPr>
              <a:t>2 licenses = 2x ASM300 out of 10x ASM300</a:t>
            </a:r>
          </a:p>
          <a:p>
            <a:pPr marL="171450" indent="-171450" algn="l">
              <a:buFont typeface="Wingdings" panose="05000000000000000000" pitchFamily="2" charset="2"/>
              <a:buChar char="Ø"/>
            </a:pPr>
            <a:r>
              <a:rPr lang="en-US" altLang="ja-JP" sz="800" dirty="0" smtClean="0">
                <a:solidFill>
                  <a:schemeClr val="tx1"/>
                </a:solidFill>
                <a:effectLst/>
                <a:latin typeface="Calibri" panose="020F0502020204030204" pitchFamily="34" charset="0"/>
              </a:rPr>
              <a:t>3 licenses = 3x ASM300 out of 15x ASM300</a:t>
            </a:r>
          </a:p>
          <a:p>
            <a:pPr marL="171450" indent="-171450" algn="l">
              <a:buFont typeface="Wingdings" panose="05000000000000000000" pitchFamily="2" charset="2"/>
              <a:buChar char="Ø"/>
            </a:pPr>
            <a:r>
              <a:rPr lang="en-US" altLang="ja-JP" sz="800" dirty="0" smtClean="0">
                <a:solidFill>
                  <a:schemeClr val="tx1"/>
                </a:solidFill>
                <a:effectLst/>
                <a:latin typeface="Calibri" panose="020F0502020204030204" pitchFamily="34" charset="0"/>
              </a:rPr>
              <a:t>4 licenses = 4x ASM300 out of 20x ASM300</a:t>
            </a:r>
          </a:p>
        </p:txBody>
      </p:sp>
      <p:sp>
        <p:nvSpPr>
          <p:cNvPr id="49" name="角丸四角形吹き出し 48"/>
          <p:cNvSpPr/>
          <p:nvPr/>
        </p:nvSpPr>
        <p:spPr>
          <a:xfrm>
            <a:off x="2436510" y="4375119"/>
            <a:ext cx="1889362" cy="273124"/>
          </a:xfrm>
          <a:prstGeom prst="wedgeRoundRectCallout">
            <a:avLst>
              <a:gd name="adj1" fmla="val 53935"/>
              <a:gd name="adj2" fmla="val -48106"/>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r>
              <a:rPr lang="en-US" altLang="ja-JP" sz="900" b="1" dirty="0" smtClean="0">
                <a:solidFill>
                  <a:schemeClr val="tx1"/>
                </a:solidFill>
                <a:effectLst/>
                <a:latin typeface="Calibri" panose="020F0502020204030204" pitchFamily="34" charset="0"/>
              </a:rPr>
              <a:t>Up to 4 licenses can be registered.</a:t>
            </a:r>
            <a:endParaRPr lang="en-US" altLang="ja-JP" sz="900" b="1" dirty="0">
              <a:solidFill>
                <a:schemeClr val="tx1"/>
              </a:solidFill>
              <a:effectLst/>
              <a:latin typeface="Calibri" panose="020F0502020204030204" pitchFamily="34" charset="0"/>
            </a:endParaRPr>
          </a:p>
        </p:txBody>
      </p:sp>
      <p:sp>
        <p:nvSpPr>
          <p:cNvPr id="50" name="テキスト ボックス 49"/>
          <p:cNvSpPr txBox="1"/>
          <p:nvPr/>
        </p:nvSpPr>
        <p:spPr>
          <a:xfrm>
            <a:off x="3774831" y="4683393"/>
            <a:ext cx="5218489" cy="230832"/>
          </a:xfrm>
          <a:prstGeom prst="rect">
            <a:avLst/>
          </a:prstGeom>
          <a:noFill/>
        </p:spPr>
        <p:txBody>
          <a:bodyPr wrap="square" rtlCol="0">
            <a:spAutoFit/>
          </a:bodyPr>
          <a:lstStyle/>
          <a:p>
            <a:pPr algn="r"/>
            <a:r>
              <a:rPr kumimoji="1" lang="en-US" altLang="ja-JP" sz="900" b="1" i="1" dirty="0" smtClean="0">
                <a:solidFill>
                  <a:schemeClr val="bg1"/>
                </a:solidFill>
                <a:effectLst/>
                <a:latin typeface="Calibri" panose="020F0502020204030204" pitchFamily="34" charset="0"/>
              </a:rPr>
              <a:t>* Please refer to the Operating Instructions (help file)  of WV-ASM300 for more details.</a:t>
            </a:r>
            <a:endParaRPr kumimoji="1" lang="ja-JP" altLang="en-US" sz="900" b="1" i="1" dirty="0">
              <a:solidFill>
                <a:schemeClr val="bg1"/>
              </a:solidFill>
              <a:effectLst/>
              <a:latin typeface="Calibri" panose="020F0502020204030204" pitchFamily="34" charset="0"/>
            </a:endParaRPr>
          </a:p>
        </p:txBody>
      </p:sp>
      <p:sp>
        <p:nvSpPr>
          <p:cNvPr id="51" name="正方形/長方形 50"/>
          <p:cNvSpPr/>
          <p:nvPr/>
        </p:nvSpPr>
        <p:spPr>
          <a:xfrm>
            <a:off x="7697949" y="529431"/>
            <a:ext cx="1428596" cy="246221"/>
          </a:xfrm>
          <a:prstGeom prst="rect">
            <a:avLst/>
          </a:prstGeom>
        </p:spPr>
        <p:txBody>
          <a:bodyPr wrap="none">
            <a:spAutoFit/>
          </a:bodyPr>
          <a:lstStyle/>
          <a:p>
            <a:r>
              <a:rPr lang="en-US" altLang="ja-JP" sz="1000" b="1" dirty="0">
                <a:solidFill>
                  <a:srgbClr val="FF0000"/>
                </a:solidFill>
                <a:effectLst/>
                <a:latin typeface="Calibri" panose="020F0502020204030204" pitchFamily="34" charset="0"/>
              </a:rPr>
              <a:t>Except Japan and China</a:t>
            </a:r>
          </a:p>
        </p:txBody>
      </p:sp>
      <p:sp>
        <p:nvSpPr>
          <p:cNvPr id="52" name="テキスト ボックス 51"/>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179408912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476722" y="37418"/>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Concurrent User License (Registration)</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737739" y="1349062"/>
            <a:ext cx="2705746"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kumimoji="1" lang="en-US" altLang="ja-JP" b="1" dirty="0" smtClean="0">
                <a:effectLst/>
                <a:latin typeface="Calibri" panose="020F0502020204030204" pitchFamily="34" charset="0"/>
              </a:rPr>
              <a:t>Execute ASM300</a:t>
            </a:r>
            <a:endParaRPr kumimoji="1" lang="ja-JP" altLang="en-US" b="1" dirty="0">
              <a:effectLst/>
              <a:latin typeface="Calibri" panose="020F0502020204030204" pitchFamily="34" charset="0"/>
            </a:endParaRPr>
          </a:p>
        </p:txBody>
      </p:sp>
      <p:sp>
        <p:nvSpPr>
          <p:cNvPr id="16" name="下矢印 15"/>
          <p:cNvSpPr/>
          <p:nvPr/>
        </p:nvSpPr>
        <p:spPr>
          <a:xfrm>
            <a:off x="1818653" y="1776046"/>
            <a:ext cx="432048" cy="2678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1" name="図 20"/>
          <p:cNvPicPr/>
          <p:nvPr/>
        </p:nvPicPr>
        <p:blipFill>
          <a:blip r:embed="rId2">
            <a:extLst>
              <a:ext uri="{28A0092B-C50C-407E-A947-70E740481C1C}">
                <a14:useLocalDpi xmlns:a14="http://schemas.microsoft.com/office/drawing/2010/main" val="0"/>
              </a:ext>
            </a:extLst>
          </a:blip>
          <a:stretch>
            <a:fillRect/>
          </a:stretch>
        </p:blipFill>
        <p:spPr>
          <a:xfrm>
            <a:off x="731334" y="2101567"/>
            <a:ext cx="2712151" cy="2522931"/>
          </a:xfrm>
          <a:prstGeom prst="rect">
            <a:avLst/>
          </a:prstGeom>
        </p:spPr>
      </p:pic>
      <p:pic>
        <p:nvPicPr>
          <p:cNvPr id="22" name="図 21"/>
          <p:cNvPicPr/>
          <p:nvPr/>
        </p:nvPicPr>
        <p:blipFill>
          <a:blip r:embed="rId3">
            <a:extLst>
              <a:ext uri="{28A0092B-C50C-407E-A947-70E740481C1C}">
                <a14:useLocalDpi xmlns:a14="http://schemas.microsoft.com/office/drawing/2010/main" val="0"/>
              </a:ext>
            </a:extLst>
          </a:blip>
          <a:stretch>
            <a:fillRect/>
          </a:stretch>
        </p:blipFill>
        <p:spPr>
          <a:xfrm>
            <a:off x="4682199" y="1961845"/>
            <a:ext cx="3613303" cy="2658063"/>
          </a:xfrm>
          <a:prstGeom prst="rect">
            <a:avLst/>
          </a:prstGeom>
        </p:spPr>
      </p:pic>
      <p:sp>
        <p:nvSpPr>
          <p:cNvPr id="23" name="正方形/長方形 22"/>
          <p:cNvSpPr/>
          <p:nvPr/>
        </p:nvSpPr>
        <p:spPr>
          <a:xfrm>
            <a:off x="1137158" y="4290646"/>
            <a:ext cx="832339" cy="17584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右矢印 23"/>
          <p:cNvSpPr/>
          <p:nvPr/>
        </p:nvSpPr>
        <p:spPr>
          <a:xfrm>
            <a:off x="3707904" y="2946500"/>
            <a:ext cx="720080"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正方形/長方形 24"/>
          <p:cNvSpPr/>
          <p:nvPr/>
        </p:nvSpPr>
        <p:spPr>
          <a:xfrm>
            <a:off x="5199158" y="3792409"/>
            <a:ext cx="2567403" cy="36816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正方形/長方形 25"/>
          <p:cNvSpPr/>
          <p:nvPr/>
        </p:nvSpPr>
        <p:spPr>
          <a:xfrm>
            <a:off x="341279" y="864383"/>
            <a:ext cx="8605145" cy="338554"/>
          </a:xfrm>
          <a:prstGeom prst="rect">
            <a:avLst/>
          </a:prstGeom>
        </p:spPr>
        <p:txBody>
          <a:bodyPr wrap="square">
            <a:spAutoFit/>
          </a:bodyPr>
          <a:lstStyle/>
          <a:p>
            <a:pPr marL="285750" indent="-285750" algn="l" eaLnBrk="0" hangingPunct="0">
              <a:buFont typeface="Wingdings" panose="05000000000000000000" pitchFamily="2" charset="2"/>
              <a:buChar char="n"/>
            </a:pP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Enter the Registration Key that is issued from KMS.</a:t>
            </a:r>
          </a:p>
        </p:txBody>
      </p:sp>
      <p:sp>
        <p:nvSpPr>
          <p:cNvPr id="27" name="角丸四角形吹き出し 26"/>
          <p:cNvSpPr/>
          <p:nvPr/>
        </p:nvSpPr>
        <p:spPr>
          <a:xfrm>
            <a:off x="3839308" y="4226877"/>
            <a:ext cx="1465176" cy="273124"/>
          </a:xfrm>
          <a:prstGeom prst="wedgeRoundRectCallout">
            <a:avLst>
              <a:gd name="adj1" fmla="val 41533"/>
              <a:gd name="adj2" fmla="val -97466"/>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r>
              <a:rPr lang="en-US" altLang="ja-JP" sz="900" b="1" dirty="0" smtClean="0">
                <a:solidFill>
                  <a:schemeClr val="tx1"/>
                </a:solidFill>
                <a:effectLst/>
                <a:latin typeface="Calibri" panose="020F0502020204030204" pitchFamily="34" charset="0"/>
              </a:rPr>
              <a:t>Enter the Registration Key</a:t>
            </a:r>
            <a:endParaRPr lang="en-US" altLang="ja-JP" sz="900" b="1" dirty="0">
              <a:solidFill>
                <a:schemeClr val="tx1"/>
              </a:solidFill>
              <a:effectLst/>
              <a:latin typeface="Calibri" panose="020F0502020204030204" pitchFamily="34" charset="0"/>
            </a:endParaRPr>
          </a:p>
        </p:txBody>
      </p:sp>
      <p:sp>
        <p:nvSpPr>
          <p:cNvPr id="28" name="角丸四角形吹き出し 27"/>
          <p:cNvSpPr/>
          <p:nvPr/>
        </p:nvSpPr>
        <p:spPr>
          <a:xfrm>
            <a:off x="1840572" y="3839930"/>
            <a:ext cx="1436028" cy="273124"/>
          </a:xfrm>
          <a:prstGeom prst="wedgeRoundRectCallout">
            <a:avLst>
              <a:gd name="adj1" fmla="val -44721"/>
              <a:gd name="adj2" fmla="val 108560"/>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r>
              <a:rPr lang="en-US" altLang="ja-JP" sz="900" b="1" dirty="0" smtClean="0">
                <a:solidFill>
                  <a:schemeClr val="tx1"/>
                </a:solidFill>
                <a:effectLst/>
                <a:latin typeface="Calibri" panose="020F0502020204030204" pitchFamily="34" charset="0"/>
              </a:rPr>
              <a:t>Click “Registration”</a:t>
            </a:r>
            <a:endParaRPr lang="en-US" altLang="ja-JP" sz="900" b="1" dirty="0">
              <a:solidFill>
                <a:schemeClr val="tx1"/>
              </a:solidFill>
              <a:effectLst/>
              <a:latin typeface="Calibri" panose="020F0502020204030204" pitchFamily="34" charset="0"/>
            </a:endParaRPr>
          </a:p>
        </p:txBody>
      </p:sp>
      <p:sp>
        <p:nvSpPr>
          <p:cNvPr id="20" name="正方形/長方形 19"/>
          <p:cNvSpPr/>
          <p:nvPr/>
        </p:nvSpPr>
        <p:spPr>
          <a:xfrm>
            <a:off x="7697949" y="529431"/>
            <a:ext cx="1428596" cy="246221"/>
          </a:xfrm>
          <a:prstGeom prst="rect">
            <a:avLst/>
          </a:prstGeom>
        </p:spPr>
        <p:txBody>
          <a:bodyPr wrap="none">
            <a:spAutoFit/>
          </a:bodyPr>
          <a:lstStyle/>
          <a:p>
            <a:r>
              <a:rPr lang="en-US" altLang="ja-JP" sz="1000" b="1" dirty="0">
                <a:solidFill>
                  <a:srgbClr val="FF0000"/>
                </a:solidFill>
                <a:effectLst/>
                <a:latin typeface="Calibri" panose="020F0502020204030204" pitchFamily="34" charset="0"/>
              </a:rPr>
              <a:t>Except Japan and China</a:t>
            </a:r>
          </a:p>
        </p:txBody>
      </p:sp>
      <p:sp>
        <p:nvSpPr>
          <p:cNvPr id="30" name="テキスト ボックス 29"/>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385423149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476722" y="43280"/>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Concurrent User License (Initial Login)</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197837" y="1709565"/>
            <a:ext cx="4742246" cy="2963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正方形/長方形 22"/>
          <p:cNvSpPr/>
          <p:nvPr/>
        </p:nvSpPr>
        <p:spPr>
          <a:xfrm>
            <a:off x="3381192" y="3154518"/>
            <a:ext cx="2398286" cy="16925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角丸四角形吹き出し 25"/>
          <p:cNvSpPr/>
          <p:nvPr/>
        </p:nvSpPr>
        <p:spPr>
          <a:xfrm>
            <a:off x="6115661" y="2903273"/>
            <a:ext cx="2034713" cy="472974"/>
          </a:xfrm>
          <a:prstGeom prst="wedgeRoundRectCallout">
            <a:avLst>
              <a:gd name="adj1" fmla="val -65130"/>
              <a:gd name="adj2" fmla="val 22715"/>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Newly added from Ver.1.30</a:t>
            </a:r>
          </a:p>
          <a:p>
            <a:pPr algn="l"/>
            <a:r>
              <a:rPr lang="en-US" altLang="ja-JP" sz="800" b="1" i="1" dirty="0" smtClean="0">
                <a:solidFill>
                  <a:schemeClr val="tx1"/>
                </a:solidFill>
                <a:effectLst/>
                <a:latin typeface="Calibri" panose="020F0502020204030204" pitchFamily="34" charset="0"/>
              </a:rPr>
              <a:t>* Display when registering by registration key of the Concurrent User License</a:t>
            </a:r>
            <a:endParaRPr lang="en-US" altLang="ja-JP" sz="800" b="1" i="1" dirty="0">
              <a:solidFill>
                <a:schemeClr val="tx1"/>
              </a:solidFill>
              <a:effectLst/>
              <a:latin typeface="Calibri" panose="020F0502020204030204" pitchFamily="34" charset="0"/>
            </a:endParaRPr>
          </a:p>
        </p:txBody>
      </p:sp>
      <p:sp>
        <p:nvSpPr>
          <p:cNvPr id="2" name="正方形/長方形 1"/>
          <p:cNvSpPr/>
          <p:nvPr/>
        </p:nvSpPr>
        <p:spPr>
          <a:xfrm>
            <a:off x="372288" y="848991"/>
            <a:ext cx="8496220" cy="830997"/>
          </a:xfrm>
          <a:prstGeom prst="rect">
            <a:avLst/>
          </a:prstGeom>
        </p:spPr>
        <p:txBody>
          <a:bodyPr wrap="square">
            <a:spAutoFit/>
          </a:bodyPr>
          <a:lstStyle/>
          <a:p>
            <a:pPr marL="285750" indent="-285750" algn="l">
              <a:buFont typeface="Wingdings" panose="05000000000000000000" pitchFamily="2" charset="2"/>
              <a:buChar char="n"/>
            </a:pPr>
            <a:r>
              <a:rPr lang="en-US" altLang="ja-JP" sz="1600" b="1" dirty="0" smtClean="0">
                <a:effectLst/>
                <a:latin typeface="Calibri" panose="020F0502020204030204" pitchFamily="34" charset="0"/>
              </a:rPr>
              <a:t>Only </a:t>
            </a:r>
            <a:r>
              <a:rPr lang="en-US" altLang="ja-JP" sz="1600" b="1" dirty="0">
                <a:effectLst/>
                <a:latin typeface="Calibri" panose="020F0502020204030204" pitchFamily="34" charset="0"/>
              </a:rPr>
              <a:t>"local login (setting screen)" can be selected when using for the first time</a:t>
            </a:r>
            <a:r>
              <a:rPr lang="en-US" altLang="ja-JP" sz="1600" b="1" dirty="0" smtClean="0">
                <a:effectLst/>
                <a:latin typeface="Calibri" panose="020F0502020204030204" pitchFamily="34" charset="0"/>
              </a:rPr>
              <a:t>.</a:t>
            </a:r>
            <a:endParaRPr lang="en-US" altLang="ja-JP" sz="1600" b="1" dirty="0">
              <a:effectLst/>
              <a:latin typeface="Calibri" panose="020F0502020204030204" pitchFamily="34" charset="0"/>
            </a:endParaRPr>
          </a:p>
          <a:p>
            <a:pPr marL="285750" indent="-285750" algn="l">
              <a:buFont typeface="Wingdings" panose="05000000000000000000" pitchFamily="2" charset="2"/>
              <a:buChar char="n"/>
            </a:pPr>
            <a:r>
              <a:rPr lang="en-US" altLang="ja-JP" sz="1600" b="1" dirty="0" smtClean="0">
                <a:effectLst/>
                <a:latin typeface="Calibri" panose="020F0502020204030204" pitchFamily="34" charset="0"/>
              </a:rPr>
              <a:t>Only </a:t>
            </a:r>
            <a:r>
              <a:rPr lang="en-US" altLang="ja-JP" sz="1600" b="1" dirty="0">
                <a:effectLst/>
                <a:latin typeface="Calibri" panose="020F0502020204030204" pitchFamily="34" charset="0"/>
              </a:rPr>
              <a:t>"ASM 300 administrator" can login (activate) "Local login (setting screen</a:t>
            </a:r>
            <a:r>
              <a:rPr lang="en-US" altLang="ja-JP" sz="1600" b="1" dirty="0" smtClean="0">
                <a:effectLst/>
                <a:latin typeface="Calibri" panose="020F0502020204030204" pitchFamily="34" charset="0"/>
              </a:rPr>
              <a:t>)".</a:t>
            </a:r>
            <a:endParaRPr lang="en-US" altLang="ja-JP" sz="1600" b="1" dirty="0">
              <a:effectLst/>
              <a:latin typeface="Calibri" panose="020F0502020204030204" pitchFamily="34" charset="0"/>
            </a:endParaRPr>
          </a:p>
          <a:p>
            <a:pPr marL="285750" indent="-285750" algn="l">
              <a:buFont typeface="Wingdings" panose="05000000000000000000" pitchFamily="2" charset="2"/>
              <a:buChar char="n"/>
            </a:pPr>
            <a:r>
              <a:rPr lang="en-US" altLang="ja-JP" sz="1600" b="1" dirty="0" smtClean="0">
                <a:effectLst/>
                <a:latin typeface="Calibri" panose="020F0502020204030204" pitchFamily="34" charset="0"/>
              </a:rPr>
              <a:t>Register </a:t>
            </a:r>
            <a:r>
              <a:rPr lang="en-US" altLang="ja-JP" sz="1600" b="1" dirty="0">
                <a:effectLst/>
                <a:latin typeface="Calibri" panose="020F0502020204030204" pitchFamily="34" charset="0"/>
              </a:rPr>
              <a:t>the recorder to be licensed on the setting screen.</a:t>
            </a:r>
            <a:endParaRPr lang="ja-JP" altLang="en-US" sz="1600" b="1" dirty="0">
              <a:effectLst/>
              <a:latin typeface="Calibri" panose="020F0502020204030204" pitchFamily="34" charset="0"/>
            </a:endParaRPr>
          </a:p>
        </p:txBody>
      </p:sp>
      <p:sp>
        <p:nvSpPr>
          <p:cNvPr id="14" name="正方形/長方形 13"/>
          <p:cNvSpPr/>
          <p:nvPr/>
        </p:nvSpPr>
        <p:spPr>
          <a:xfrm>
            <a:off x="7697949" y="529431"/>
            <a:ext cx="1428596" cy="246221"/>
          </a:xfrm>
          <a:prstGeom prst="rect">
            <a:avLst/>
          </a:prstGeom>
        </p:spPr>
        <p:txBody>
          <a:bodyPr wrap="none">
            <a:spAutoFit/>
          </a:bodyPr>
          <a:lstStyle/>
          <a:p>
            <a:r>
              <a:rPr lang="en-US" altLang="ja-JP" sz="1000" b="1" dirty="0">
                <a:solidFill>
                  <a:srgbClr val="FF0000"/>
                </a:solidFill>
                <a:effectLst/>
                <a:latin typeface="Calibri" panose="020F0502020204030204" pitchFamily="34" charset="0"/>
              </a:rPr>
              <a:t>Except Japan and China</a:t>
            </a:r>
          </a:p>
        </p:txBody>
      </p:sp>
      <p:sp>
        <p:nvSpPr>
          <p:cNvPr id="15" name="テキスト ボックス 14"/>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272959235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476722"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Concurrent User License (Operation)</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09270" y="846696"/>
            <a:ext cx="3924088" cy="584775"/>
          </a:xfrm>
          <a:prstGeom prst="rect">
            <a:avLst/>
          </a:prstGeom>
          <a:noFill/>
        </p:spPr>
        <p:txBody>
          <a:bodyPr wrap="none" rtlCol="0">
            <a:spAutoFit/>
          </a:bodyPr>
          <a:lstStyle/>
          <a:p>
            <a:pPr marL="285750" indent="-285750" algn="l">
              <a:buFont typeface="Wingdings" panose="05000000000000000000" pitchFamily="2" charset="2"/>
              <a:buChar char="n"/>
            </a:pPr>
            <a:r>
              <a:rPr kumimoji="1" lang="en-US" altLang="ja-JP" sz="1600" b="1" dirty="0" smtClean="0">
                <a:effectLst/>
                <a:latin typeface="Calibri" panose="020F0502020204030204" pitchFamily="34" charset="0"/>
              </a:rPr>
              <a:t>Select CL server which is NX series NVR</a:t>
            </a:r>
          </a:p>
          <a:p>
            <a:pPr marL="285750" indent="-285750" algn="l">
              <a:buFont typeface="Wingdings" panose="05000000000000000000" pitchFamily="2" charset="2"/>
              <a:buChar char="n"/>
            </a:pPr>
            <a:r>
              <a:rPr kumimoji="1" lang="en-US" altLang="ja-JP" sz="1600" b="1" dirty="0" smtClean="0">
                <a:effectLst/>
                <a:latin typeface="Calibri" panose="020F0502020204030204" pitchFamily="34" charset="0"/>
              </a:rPr>
              <a:t>CL server settings is required in advance.</a:t>
            </a:r>
            <a:endParaRPr kumimoji="1" lang="ja-JP" altLang="en-US" sz="1600" b="1" dirty="0">
              <a:effectLst/>
              <a:latin typeface="Calibri" panose="020F0502020204030204" pitchFamily="34" charset="0"/>
            </a:endParaRPr>
          </a:p>
        </p:txBody>
      </p:sp>
      <p:sp>
        <p:nvSpPr>
          <p:cNvPr id="14" name="テキスト ボックス 13"/>
          <p:cNvSpPr txBox="1"/>
          <p:nvPr/>
        </p:nvSpPr>
        <p:spPr>
          <a:xfrm>
            <a:off x="309270" y="1552789"/>
            <a:ext cx="8452235" cy="954107"/>
          </a:xfrm>
          <a:prstGeom prst="rect">
            <a:avLst/>
          </a:prstGeom>
          <a:noFill/>
        </p:spPr>
        <p:txBody>
          <a:bodyPr wrap="square" rtlCol="0">
            <a:spAutoFit/>
          </a:bodyPr>
          <a:lstStyle/>
          <a:p>
            <a:pPr marL="285750" indent="-285750" algn="l">
              <a:buFont typeface="Wingdings" panose="05000000000000000000" pitchFamily="2" charset="2"/>
              <a:buChar char="u"/>
            </a:pPr>
            <a:r>
              <a:rPr kumimoji="1" lang="en-US" altLang="ja-JP" b="1" u="sng" dirty="0" smtClean="0">
                <a:latin typeface="Calibri" panose="020F0502020204030204" pitchFamily="34" charset="0"/>
              </a:rPr>
              <a:t>How to change the setting screen of the CAL server</a:t>
            </a:r>
          </a:p>
          <a:p>
            <a:pPr marL="799268" lvl="1" indent="-342900" algn="l">
              <a:buFont typeface="+mj-lt"/>
              <a:buAutoNum type="arabicPeriod"/>
            </a:pPr>
            <a:r>
              <a:rPr lang="en-US" altLang="ja-JP" b="1" dirty="0" smtClean="0">
                <a:effectLst/>
                <a:latin typeface="Calibri" panose="020F0502020204030204" pitchFamily="34" charset="0"/>
              </a:rPr>
              <a:t>Enter the administrator user name and password.</a:t>
            </a:r>
          </a:p>
          <a:p>
            <a:pPr marL="799268" lvl="1" indent="-342900" algn="l">
              <a:buFont typeface="+mj-lt"/>
              <a:buAutoNum type="arabicPeriod"/>
            </a:pPr>
            <a:r>
              <a:rPr lang="en-US" altLang="ja-JP" b="1" dirty="0" smtClean="0">
                <a:effectLst/>
                <a:latin typeface="Calibri" panose="020F0502020204030204" pitchFamily="34" charset="0"/>
              </a:rPr>
              <a:t>Select the local login (setting screen). </a:t>
            </a:r>
            <a:r>
              <a:rPr lang="en-US" altLang="ja-JP" sz="1000" b="1" dirty="0" smtClean="0">
                <a:effectLst/>
                <a:latin typeface="Calibri" panose="020F0502020204030204" pitchFamily="34" charset="0"/>
              </a:rPr>
              <a:t>* For the first time local login is displayed in pull down menu.</a:t>
            </a:r>
          </a:p>
          <a:p>
            <a:pPr marL="799268" lvl="1" indent="-342900" algn="l">
              <a:buFont typeface="+mj-lt"/>
              <a:buAutoNum type="arabicPeriod"/>
            </a:pPr>
            <a:r>
              <a:rPr lang="en-US" altLang="ja-JP" b="1" dirty="0" smtClean="0">
                <a:effectLst/>
                <a:latin typeface="Calibri" panose="020F0502020204030204" pitchFamily="34" charset="0"/>
              </a:rPr>
              <a:t>Click “OK” to display the CL server setting screen. </a:t>
            </a:r>
            <a:endParaRPr kumimoji="1" lang="ja-JP" altLang="en-US" b="1" dirty="0">
              <a:effectLst/>
              <a:latin typeface="Calibri" panose="020F0502020204030204" pitchFamily="34" charset="0"/>
            </a:endParaRPr>
          </a:p>
        </p:txBody>
      </p:sp>
      <p:pic>
        <p:nvPicPr>
          <p:cNvPr id="2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106235" y="2658976"/>
            <a:ext cx="2880001"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60678" y="2658976"/>
            <a:ext cx="2880001"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図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2276" y="3108215"/>
            <a:ext cx="1727917" cy="901522"/>
          </a:xfrm>
          <a:prstGeom prst="rect">
            <a:avLst/>
          </a:prstGeom>
        </p:spPr>
      </p:pic>
      <p:sp>
        <p:nvSpPr>
          <p:cNvPr id="35" name="右矢印 34"/>
          <p:cNvSpPr/>
          <p:nvPr/>
        </p:nvSpPr>
        <p:spPr>
          <a:xfrm>
            <a:off x="4129968" y="3222014"/>
            <a:ext cx="720080"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 name="テキスト ボックス 39"/>
          <p:cNvSpPr txBox="1"/>
          <p:nvPr/>
        </p:nvSpPr>
        <p:spPr>
          <a:xfrm>
            <a:off x="3833466" y="3946722"/>
            <a:ext cx="1225062" cy="246221"/>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kumimoji="1" lang="en-US" altLang="ja-JP" sz="1000" b="1" dirty="0" smtClean="0">
                <a:effectLst/>
                <a:latin typeface="Calibri" panose="020F0502020204030204" pitchFamily="34" charset="0"/>
              </a:rPr>
              <a:t>Local Login</a:t>
            </a:r>
            <a:endParaRPr kumimoji="1" lang="ja-JP" altLang="en-US" sz="1000" b="1" dirty="0">
              <a:effectLst/>
              <a:latin typeface="Calibri" panose="020F0502020204030204" pitchFamily="34" charset="0"/>
            </a:endParaRPr>
          </a:p>
        </p:txBody>
      </p:sp>
      <p:sp>
        <p:nvSpPr>
          <p:cNvPr id="41" name="角丸四角形吹き出し 40"/>
          <p:cNvSpPr/>
          <p:nvPr/>
        </p:nvSpPr>
        <p:spPr>
          <a:xfrm>
            <a:off x="6361864" y="4151780"/>
            <a:ext cx="1891202" cy="472974"/>
          </a:xfrm>
          <a:prstGeom prst="wedgeRoundRectCallout">
            <a:avLst>
              <a:gd name="adj1" fmla="val -30273"/>
              <a:gd name="adj2" fmla="val -77668"/>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r>
              <a:rPr lang="en-US" altLang="ja-JP" sz="900" b="1" dirty="0" smtClean="0">
                <a:solidFill>
                  <a:schemeClr val="tx1"/>
                </a:solidFill>
                <a:effectLst/>
                <a:latin typeface="Calibri" panose="020F0502020204030204" pitchFamily="34" charset="0"/>
              </a:rPr>
              <a:t>Display Concurrent setting screen in modal window.</a:t>
            </a:r>
            <a:endParaRPr lang="en-US" altLang="ja-JP" sz="800" b="1" i="1" dirty="0">
              <a:solidFill>
                <a:schemeClr val="tx1"/>
              </a:solidFill>
              <a:effectLst/>
              <a:latin typeface="Calibri" panose="020F0502020204030204" pitchFamily="34" charset="0"/>
            </a:endParaRPr>
          </a:p>
        </p:txBody>
      </p:sp>
      <p:sp>
        <p:nvSpPr>
          <p:cNvPr id="18" name="正方形/長方形 17"/>
          <p:cNvSpPr/>
          <p:nvPr/>
        </p:nvSpPr>
        <p:spPr>
          <a:xfrm>
            <a:off x="7697949" y="529431"/>
            <a:ext cx="1428596" cy="246221"/>
          </a:xfrm>
          <a:prstGeom prst="rect">
            <a:avLst/>
          </a:prstGeom>
        </p:spPr>
        <p:txBody>
          <a:bodyPr wrap="none">
            <a:spAutoFit/>
          </a:bodyPr>
          <a:lstStyle/>
          <a:p>
            <a:r>
              <a:rPr lang="en-US" altLang="ja-JP" sz="1000" b="1" dirty="0">
                <a:solidFill>
                  <a:srgbClr val="FF0000"/>
                </a:solidFill>
                <a:effectLst/>
                <a:latin typeface="Calibri" panose="020F0502020204030204" pitchFamily="34" charset="0"/>
              </a:rPr>
              <a:t>Except Japan and China</a:t>
            </a:r>
          </a:p>
        </p:txBody>
      </p:sp>
      <p:sp>
        <p:nvSpPr>
          <p:cNvPr id="19" name="テキスト ボックス 18"/>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272959235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470860"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Concurrent User License </a:t>
            </a:r>
            <a:r>
              <a:rPr lang="en-US" altLang="ja-JP" sz="20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(Recorder setup)</a:t>
            </a:r>
            <a:endParaRPr lang="en-US" altLang="ja-JP" sz="20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16" name="図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279" y="1354420"/>
            <a:ext cx="6124590" cy="3195438"/>
          </a:xfrm>
          <a:prstGeom prst="rect">
            <a:avLst/>
          </a:prstGeom>
        </p:spPr>
      </p:pic>
      <p:sp>
        <p:nvSpPr>
          <p:cNvPr id="17" name="正方形/長方形 16"/>
          <p:cNvSpPr/>
          <p:nvPr/>
        </p:nvSpPr>
        <p:spPr>
          <a:xfrm>
            <a:off x="2239042" y="3534510"/>
            <a:ext cx="943708"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p:cNvSpPr txBox="1"/>
          <p:nvPr/>
        </p:nvSpPr>
        <p:spPr>
          <a:xfrm>
            <a:off x="309269" y="846696"/>
            <a:ext cx="8647161" cy="338554"/>
          </a:xfrm>
          <a:prstGeom prst="rect">
            <a:avLst/>
          </a:prstGeom>
          <a:noFill/>
        </p:spPr>
        <p:txBody>
          <a:bodyPr wrap="square" rtlCol="0">
            <a:spAutoFit/>
          </a:bodyPr>
          <a:lstStyle/>
          <a:p>
            <a:pPr marL="285750" indent="-285750" algn="l">
              <a:buFont typeface="Wingdings" panose="05000000000000000000" pitchFamily="2" charset="2"/>
              <a:buChar char="n"/>
            </a:pPr>
            <a:r>
              <a:rPr lang="en-US" altLang="ja-JP" sz="1600" b="1" dirty="0" smtClean="0">
                <a:effectLst/>
                <a:latin typeface="Calibri" panose="020F0502020204030204" pitchFamily="34" charset="0"/>
              </a:rPr>
              <a:t>Edit and delete license server (NX series NVR) can be made on “License recorder setup” menu</a:t>
            </a:r>
            <a:r>
              <a:rPr kumimoji="1" lang="en-US" altLang="ja-JP" sz="1600" b="1" dirty="0" smtClean="0">
                <a:effectLst/>
                <a:latin typeface="Calibri" panose="020F0502020204030204" pitchFamily="34" charset="0"/>
              </a:rPr>
              <a:t>.</a:t>
            </a:r>
            <a:endParaRPr kumimoji="1" lang="ja-JP" altLang="en-US" sz="1600" b="1" dirty="0">
              <a:effectLst/>
              <a:latin typeface="Calibri" panose="020F0502020204030204" pitchFamily="34" charset="0"/>
            </a:endParaRPr>
          </a:p>
        </p:txBody>
      </p:sp>
      <p:sp>
        <p:nvSpPr>
          <p:cNvPr id="2" name="正方形/長方形 1"/>
          <p:cNvSpPr/>
          <p:nvPr/>
        </p:nvSpPr>
        <p:spPr>
          <a:xfrm>
            <a:off x="6927384" y="1362798"/>
            <a:ext cx="2122831" cy="1785104"/>
          </a:xfrm>
          <a:prstGeom prst="rect">
            <a:avLst/>
          </a:prstGeom>
        </p:spPr>
        <p:txBody>
          <a:bodyPr wrap="square">
            <a:spAutoFit/>
          </a:bodyPr>
          <a:lstStyle/>
          <a:p>
            <a:pPr marL="171450" indent="-171450" algn="l">
              <a:buFont typeface="Wingdings" panose="05000000000000000000" pitchFamily="2" charset="2"/>
              <a:buChar char="u"/>
            </a:pPr>
            <a:r>
              <a:rPr lang="en-US" altLang="ja-JP" sz="1100" b="1" u="sng" dirty="0" smtClean="0">
                <a:effectLst/>
                <a:latin typeface="Calibri" panose="020F0502020204030204" pitchFamily="34" charset="0"/>
              </a:rPr>
              <a:t>Available Setup</a:t>
            </a:r>
          </a:p>
          <a:p>
            <a:pPr marL="171450" indent="-171450" algn="l">
              <a:buFont typeface="Wingdings" panose="05000000000000000000" pitchFamily="2" charset="2"/>
              <a:buChar char="n"/>
            </a:pPr>
            <a:endParaRPr lang="en-US" altLang="ja-JP" sz="1100" dirty="0" smtClean="0">
              <a:effectLst/>
              <a:latin typeface="Calibri" panose="020F0502020204030204" pitchFamily="34" charset="0"/>
            </a:endParaRPr>
          </a:p>
          <a:p>
            <a:pPr marL="171450" indent="-171450" algn="l">
              <a:buFont typeface="Wingdings" panose="05000000000000000000" pitchFamily="2" charset="2"/>
              <a:buChar char="n"/>
            </a:pPr>
            <a:r>
              <a:rPr lang="en-US" altLang="ja-JP" sz="1100" b="1" dirty="0" smtClean="0">
                <a:effectLst/>
                <a:latin typeface="Calibri" panose="020F0502020204030204" pitchFamily="34" charset="0"/>
              </a:rPr>
              <a:t>Recorder setup:</a:t>
            </a:r>
          </a:p>
          <a:p>
            <a:pPr marL="171450" indent="-171450" algn="l">
              <a:buFont typeface="Wingdings" panose="05000000000000000000" pitchFamily="2" charset="2"/>
              <a:buChar char="Ø"/>
            </a:pPr>
            <a:r>
              <a:rPr lang="en-US" altLang="ja-JP" sz="1100" dirty="0" smtClean="0">
                <a:effectLst/>
                <a:latin typeface="Calibri" panose="020F0502020204030204" pitchFamily="34" charset="0"/>
              </a:rPr>
              <a:t>Register </a:t>
            </a:r>
            <a:r>
              <a:rPr lang="en-US" altLang="ja-JP" sz="1100" dirty="0">
                <a:effectLst/>
                <a:latin typeface="Calibri" panose="020F0502020204030204" pitchFamily="34" charset="0"/>
              </a:rPr>
              <a:t>CAL </a:t>
            </a:r>
            <a:r>
              <a:rPr lang="en-US" altLang="ja-JP" sz="1100" dirty="0" smtClean="0">
                <a:effectLst/>
                <a:latin typeface="Calibri" panose="020F0502020204030204" pitchFamily="34" charset="0"/>
              </a:rPr>
              <a:t>server</a:t>
            </a:r>
          </a:p>
          <a:p>
            <a:pPr marL="171450" indent="-171450" algn="l">
              <a:buFont typeface="Wingdings" panose="05000000000000000000" pitchFamily="2" charset="2"/>
              <a:buChar char="Ø"/>
            </a:pPr>
            <a:endParaRPr lang="en-US" altLang="ja-JP" sz="1100" dirty="0">
              <a:effectLst/>
              <a:latin typeface="Calibri" panose="020F0502020204030204" pitchFamily="34" charset="0"/>
            </a:endParaRPr>
          </a:p>
          <a:p>
            <a:pPr marL="171450" indent="-171450" algn="l">
              <a:buFont typeface="Wingdings" panose="05000000000000000000" pitchFamily="2" charset="2"/>
              <a:buChar char="n"/>
            </a:pPr>
            <a:r>
              <a:rPr lang="en-US" altLang="ja-JP" sz="1100" b="1" dirty="0" smtClean="0">
                <a:effectLst/>
                <a:latin typeface="Calibri" panose="020F0502020204030204" pitchFamily="34" charset="0"/>
              </a:rPr>
              <a:t>Communication: </a:t>
            </a:r>
          </a:p>
          <a:p>
            <a:pPr marL="171450" indent="-171450" algn="l">
              <a:buFont typeface="Wingdings" panose="05000000000000000000" pitchFamily="2" charset="2"/>
              <a:buChar char="Ø"/>
            </a:pPr>
            <a:r>
              <a:rPr lang="en-US" altLang="ja-JP" sz="1100" dirty="0" smtClean="0">
                <a:effectLst/>
                <a:latin typeface="Calibri" panose="020F0502020204030204" pitchFamily="34" charset="0"/>
              </a:rPr>
              <a:t>Proxy </a:t>
            </a:r>
            <a:r>
              <a:rPr lang="en-US" altLang="ja-JP" sz="1100" dirty="0">
                <a:effectLst/>
                <a:latin typeface="Calibri" panose="020F0502020204030204" pitchFamily="34" charset="0"/>
              </a:rPr>
              <a:t>server setting </a:t>
            </a:r>
            <a:r>
              <a:rPr lang="en-US" altLang="ja-JP" sz="1100" dirty="0" smtClean="0">
                <a:effectLst/>
                <a:latin typeface="Calibri" panose="020F0502020204030204" pitchFamily="34" charset="0"/>
              </a:rPr>
              <a:t>settings</a:t>
            </a:r>
          </a:p>
          <a:p>
            <a:pPr marL="171450" indent="-171450" algn="l">
              <a:buFont typeface="Wingdings" panose="05000000000000000000" pitchFamily="2" charset="2"/>
              <a:buChar char="Ø"/>
            </a:pPr>
            <a:endParaRPr lang="en-US" altLang="ja-JP" sz="1100" dirty="0">
              <a:effectLst/>
              <a:latin typeface="Calibri" panose="020F0502020204030204" pitchFamily="34" charset="0"/>
            </a:endParaRPr>
          </a:p>
          <a:p>
            <a:pPr marL="171450" indent="-171450" algn="l">
              <a:buFont typeface="Wingdings" panose="05000000000000000000" pitchFamily="2" charset="2"/>
              <a:buChar char="n"/>
            </a:pPr>
            <a:r>
              <a:rPr lang="en-US" altLang="ja-JP" sz="1100" b="1" dirty="0">
                <a:effectLst/>
                <a:latin typeface="Calibri" panose="020F0502020204030204" pitchFamily="34" charset="0"/>
              </a:rPr>
              <a:t>R</a:t>
            </a:r>
            <a:r>
              <a:rPr lang="en-US" altLang="ja-JP" sz="1100" b="1" dirty="0" smtClean="0">
                <a:effectLst/>
                <a:latin typeface="Calibri" panose="020F0502020204030204" pitchFamily="34" charset="0"/>
              </a:rPr>
              <a:t>egistration of license: </a:t>
            </a:r>
          </a:p>
          <a:p>
            <a:pPr marL="171450" indent="-171450" algn="l">
              <a:buFont typeface="Wingdings" panose="05000000000000000000" pitchFamily="2" charset="2"/>
              <a:buChar char="Ø"/>
            </a:pPr>
            <a:r>
              <a:rPr lang="en-US" altLang="ja-JP" sz="1100" dirty="0" smtClean="0">
                <a:effectLst/>
                <a:latin typeface="Calibri" panose="020F0502020204030204" pitchFamily="34" charset="0"/>
              </a:rPr>
              <a:t>License </a:t>
            </a:r>
            <a:r>
              <a:rPr lang="en-US" altLang="ja-JP" sz="1100" dirty="0">
                <a:effectLst/>
                <a:latin typeface="Calibri" panose="020F0502020204030204" pitchFamily="34" charset="0"/>
              </a:rPr>
              <a:t>registration screen</a:t>
            </a:r>
            <a:endParaRPr lang="ja-JP" altLang="en-US" sz="1100" dirty="0">
              <a:effectLst/>
              <a:latin typeface="Calibri" panose="020F0502020204030204" pitchFamily="34" charset="0"/>
            </a:endParaRPr>
          </a:p>
        </p:txBody>
      </p:sp>
      <p:sp>
        <p:nvSpPr>
          <p:cNvPr id="14" name="正方形/長方形 13"/>
          <p:cNvSpPr/>
          <p:nvPr/>
        </p:nvSpPr>
        <p:spPr>
          <a:xfrm>
            <a:off x="7697949" y="529431"/>
            <a:ext cx="1428596" cy="246221"/>
          </a:xfrm>
          <a:prstGeom prst="rect">
            <a:avLst/>
          </a:prstGeom>
        </p:spPr>
        <p:txBody>
          <a:bodyPr wrap="none">
            <a:spAutoFit/>
          </a:bodyPr>
          <a:lstStyle/>
          <a:p>
            <a:r>
              <a:rPr lang="en-US" altLang="ja-JP" sz="1000" b="1" dirty="0">
                <a:solidFill>
                  <a:srgbClr val="FF0000"/>
                </a:solidFill>
                <a:effectLst/>
                <a:latin typeface="Calibri" panose="020F0502020204030204" pitchFamily="34" charset="0"/>
              </a:rPr>
              <a:t>Except Japan and China</a:t>
            </a:r>
          </a:p>
        </p:txBody>
      </p:sp>
      <p:sp>
        <p:nvSpPr>
          <p:cNvPr id="15" name="テキスト ボックス 14"/>
          <p:cNvSpPr txBox="1"/>
          <p:nvPr/>
        </p:nvSpPr>
        <p:spPr>
          <a:xfrm>
            <a:off x="6596346" y="163773"/>
            <a:ext cx="1260000" cy="230832"/>
          </a:xfrm>
          <a:prstGeom prst="rect">
            <a:avLst/>
          </a:prstGeom>
          <a:solidFill>
            <a:schemeClr val="accent4">
              <a:lumMod val="20000"/>
              <a:lumOff val="80000"/>
            </a:schemeClr>
          </a:solidFill>
        </p:spPr>
        <p:txBody>
          <a:bodyPr wrap="square" rtlCol="0">
            <a:spAutoFit/>
          </a:bodyPr>
          <a:lstStyle/>
          <a:p>
            <a:r>
              <a:rPr kumimoji="1" lang="en-US" altLang="ja-JP" sz="900" dirty="0" smtClean="0">
                <a:solidFill>
                  <a:schemeClr val="tx2"/>
                </a:solidFill>
                <a:effectLst/>
                <a:latin typeface="Calibri" panose="020F0502020204030204" pitchFamily="34" charset="0"/>
              </a:rPr>
              <a:t>Firmware version 1.30</a:t>
            </a:r>
            <a:endParaRPr kumimoji="1" lang="ja-JP" altLang="en-US" sz="9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12397963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3ff3bc49f048c1ff29fe4310f4d0872742769a4"/>
</p:tagLst>
</file>

<file path=ppt/theme/theme1.xml><?xml version="1.0" encoding="utf-8"?>
<a:theme xmlns:a="http://schemas.openxmlformats.org/drawingml/2006/main" name="Office Theme">
  <a:themeElements>
    <a:clrScheme name="Panasonic Business 1">
      <a:dk1>
        <a:srgbClr val="0A54A0"/>
      </a:dk1>
      <a:lt1>
        <a:sysClr val="window" lastClr="FFFFFF"/>
      </a:lt1>
      <a:dk2>
        <a:srgbClr val="000000"/>
      </a:dk2>
      <a:lt2>
        <a:srgbClr val="176AB7"/>
      </a:lt2>
      <a:accent1>
        <a:srgbClr val="14A6DB"/>
      </a:accent1>
      <a:accent2>
        <a:srgbClr val="D90066"/>
      </a:accent2>
      <a:accent3>
        <a:srgbClr val="ED9908"/>
      </a:accent3>
      <a:accent4>
        <a:srgbClr val="B8D108"/>
      </a:accent4>
      <a:accent5>
        <a:srgbClr val="118FBA"/>
      </a:accent5>
      <a:accent6>
        <a:srgbClr val="C50F24"/>
      </a:accent6>
      <a:hlink>
        <a:srgbClr val="0D6A77"/>
      </a:hlink>
      <a:folHlink>
        <a:srgbClr val="471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kumimoji="1"/>
        </a:defPPr>
      </a:lstStyle>
      <a:style>
        <a:lnRef idx="1">
          <a:schemeClr val="accent1"/>
        </a:lnRef>
        <a:fillRef idx="3">
          <a:schemeClr val="accent1"/>
        </a:fillRef>
        <a:effectRef idx="2">
          <a:schemeClr val="accent1"/>
        </a:effectRef>
        <a:fontRef idx="minor">
          <a:schemeClr val="lt1"/>
        </a:fontRef>
      </a:style>
    </a:spDef>
    <a:lnDef>
      <a:spPr>
        <a:ln w="76200">
          <a:solidFill>
            <a:srgbClr val="FF0000"/>
          </a:solidFill>
          <a:headEnd type="none" w="med" len="med"/>
          <a:tailEnd type="arrow"/>
        </a:ln>
        <a:effectLst>
          <a:outerShdw blurRad="50800" dist="38100" dir="2700000" algn="tl" rotWithShape="0">
            <a:prstClr val="black">
              <a:alpha val="40000"/>
            </a:prstClr>
          </a:outerShdw>
        </a:effectLst>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7F365F09CD61134F833AF3C45E5263E2" ma:contentTypeVersion="12" ma:contentTypeDescription="新しいドキュメントを作成します。" ma:contentTypeScope="" ma:versionID="08ec61cb4f3552a4ffa453274655eb8f">
  <xsd:schema xmlns:xsd="http://www.w3.org/2001/XMLSchema" xmlns:xs="http://www.w3.org/2001/XMLSchema" xmlns:p="http://schemas.microsoft.com/office/2006/metadata/properties" xmlns:ns2="897f5115-c7b5-46ab-9be6-cf37849b6a08" xmlns:ns3="2b1ca254-45e2-4988-a246-2dd3209a2453" targetNamespace="http://schemas.microsoft.com/office/2006/metadata/properties" ma:root="true" ma:fieldsID="02f0ef28671415544439aaa0c541f397" ns2:_="" ns3:_="">
    <xsd:import namespace="897f5115-c7b5-46ab-9be6-cf37849b6a08"/>
    <xsd:import namespace="2b1ca254-45e2-4988-a246-2dd3209a245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7f5115-c7b5-46ab-9be6-cf37849b6a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b1ca254-45e2-4988-a246-2dd3209a2453" elementFormDefault="qualified">
    <xsd:import namespace="http://schemas.microsoft.com/office/2006/documentManagement/types"/>
    <xsd:import namespace="http://schemas.microsoft.com/office/infopath/2007/PartnerControls"/>
    <xsd:element name="SharedWithUsers" ma:index="17"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BB70829-0E69-4858-8EEB-FA0D992D8115}"/>
</file>

<file path=customXml/itemProps2.xml><?xml version="1.0" encoding="utf-8"?>
<ds:datastoreItem xmlns:ds="http://schemas.openxmlformats.org/officeDocument/2006/customXml" ds:itemID="{33BA2641-B798-43DE-A96F-40ED40F4E8B0}"/>
</file>

<file path=customXml/itemProps3.xml><?xml version="1.0" encoding="utf-8"?>
<ds:datastoreItem xmlns:ds="http://schemas.openxmlformats.org/officeDocument/2006/customXml" ds:itemID="{E7172755-316F-4891-AB0F-E1386F150337}"/>
</file>

<file path=docProps/app.xml><?xml version="1.0" encoding="utf-8"?>
<Properties xmlns="http://schemas.openxmlformats.org/officeDocument/2006/extended-properties" xmlns:vt="http://schemas.openxmlformats.org/officeDocument/2006/docPropsVTypes">
  <Template/>
  <TotalTime>0</TotalTime>
  <Words>15005</Words>
  <Application>Microsoft Office PowerPoint</Application>
  <PresentationFormat>画面に合わせる (16:9)</PresentationFormat>
  <Paragraphs>3123</Paragraphs>
  <Slides>137</Slides>
  <Notes>47</Notes>
  <HiddenSlides>0</HiddenSlides>
  <MMClips>0</MMClips>
  <ScaleCrop>false</ScaleCrop>
  <HeadingPairs>
    <vt:vector size="4" baseType="variant">
      <vt:variant>
        <vt:lpstr>テーマ</vt:lpstr>
      </vt:variant>
      <vt:variant>
        <vt:i4>1</vt:i4>
      </vt:variant>
      <vt:variant>
        <vt:lpstr>スライド タイトル</vt:lpstr>
      </vt:variant>
      <vt:variant>
        <vt:i4>137</vt:i4>
      </vt:variant>
    </vt:vector>
  </HeadingPairs>
  <TitlesOfParts>
    <vt:vector size="138" baseType="lpstr">
      <vt:lpstr>Office Theme</vt:lpstr>
      <vt:lpstr>i-PRO Central Management Software WV-ASM300 for SE ver.1.40</vt:lpstr>
      <vt:lpstr>Welcome &amp; Disclaimer</vt:lpstr>
      <vt:lpstr>Version History</vt:lpstr>
      <vt:lpstr>Table of Content</vt:lpstr>
      <vt:lpstr>Concept</vt:lpstr>
      <vt:lpstr>Product Lineup</vt:lpstr>
      <vt:lpstr>License Scheme </vt:lpstr>
      <vt:lpstr>PowerPoint プレゼンテーション</vt:lpstr>
      <vt:lpstr>PowerPoint プレゼンテーション</vt:lpstr>
      <vt:lpstr>Features</vt:lpstr>
      <vt:lpstr>Easy Installation</vt:lpstr>
      <vt:lpstr>PowerPoint プレゼンテーション</vt:lpstr>
      <vt:lpstr>Easy installation; Setting menu (Initial Setup)</vt:lpstr>
      <vt:lpstr>Features</vt:lpstr>
      <vt:lpstr>Smart Operation :</vt:lpstr>
      <vt:lpstr>Smart Operation</vt:lpstr>
      <vt:lpstr>PowerPoint プレゼンテーション</vt:lpstr>
      <vt:lpstr>Features</vt:lpstr>
      <vt:lpstr>New Features: Dual recording/ Secured data</vt:lpstr>
      <vt:lpstr>Secure Communication</vt:lpstr>
      <vt:lpstr>New function of ASM300</vt:lpstr>
      <vt:lpstr>PowerPoint プレゼンテーション</vt:lpstr>
      <vt:lpstr>Additional feature </vt:lpstr>
      <vt:lpstr>Additional feature </vt:lpstr>
      <vt:lpstr>Specification</vt:lpstr>
      <vt:lpstr>PC Specification　    </vt:lpstr>
      <vt:lpstr>GUI design</vt:lpstr>
      <vt:lpstr>GUI　- Setting menu -</vt:lpstr>
      <vt:lpstr>GUI: Easy installation; Setting menu (Initial Setup)</vt:lpstr>
      <vt:lpstr>GUI: Setting menu (Advanced setting)</vt:lpstr>
      <vt:lpstr>GUI: Setting menu (Advanced setting)</vt:lpstr>
      <vt:lpstr>GUI: Setting menu ( Advanced setting)</vt:lpstr>
      <vt:lpstr>GUI: Setting menu (Advanced setting)</vt:lpstr>
      <vt:lpstr>Functional Overview: Group /Sequence setting</vt:lpstr>
      <vt:lpstr>Functional Overview: MAP setting</vt:lpstr>
      <vt:lpstr>Functional Overview: Other setting items</vt:lpstr>
      <vt:lpstr>Functional Overview: Other setting items</vt:lpstr>
      <vt:lpstr>GUI : Operation screen</vt:lpstr>
      <vt:lpstr>GUI: Operation Monitor</vt:lpstr>
      <vt:lpstr>GUI: Live Monitor</vt:lpstr>
      <vt:lpstr>GUI: MAP Monitor</vt:lpstr>
      <vt:lpstr>GUI: Thumbnail Search</vt:lpstr>
      <vt:lpstr>GUI: Download</vt:lpstr>
      <vt:lpstr>Functional Overview: Compatible Devices</vt:lpstr>
      <vt:lpstr>How to upgrade from WV-ASM200</vt:lpstr>
      <vt:lpstr>Registration Key No.</vt:lpstr>
      <vt:lpstr>How to convert setting data from AS200 to ASM300</vt:lpstr>
      <vt:lpstr>How to convert setting data from AS200 to ASM300</vt:lpstr>
      <vt:lpstr>How to convert setting data from AS200 to ASM300</vt:lpstr>
      <vt:lpstr>How to convert setting data from AS200 to ASM300</vt:lpstr>
      <vt:lpstr>How to convert setting data from AS200 to ASM300</vt:lpstr>
      <vt:lpstr>PowerPoint プレゼンテーション</vt:lpstr>
      <vt:lpstr>License Relationship</vt:lpstr>
      <vt:lpstr>PowerPoint プレゼンテーション</vt:lpstr>
      <vt:lpstr>PowerPoint プレゼンテーション</vt:lpstr>
      <vt:lpstr>Firmware version up items (for V1.10)</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Firmware version up items (for V1.20)</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Firmware version up items (for V1.30)</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Firmware version up items (for V.1.40)</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“Drawing setup" tab is changed to “Drawing and audio setup"</vt:lpstr>
      <vt:lpstr>Additional message at device detection failure</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2014-02-09T23:21:35Z</dcterms:created>
  <dcterms:modified xsi:type="dcterms:W3CDTF">2018-05-15T08:24:39Z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0x0101007F365F09CD61134F833AF3C45E5263E2</vt:lpwstr>
  </property>
</Properties>
</file>